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3.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4.xml" ContentType="application/vnd.openxmlformats-officedocument.presentationml.tags+xml"/>
  <Override PartName="/ppt/notesSlides/notesSlide57.xml" ContentType="application/vnd.openxmlformats-officedocument.presentationml.notesSlide+xml"/>
  <Override PartName="/ppt/tags/tag5.xml" ContentType="application/vnd.openxmlformats-officedocument.presentationml.tags+xml"/>
  <Override PartName="/ppt/notesSlides/notesSlide58.xml" ContentType="application/vnd.openxmlformats-officedocument.presentationml.notesSlide+xml"/>
  <Override PartName="/ppt/tags/tag6.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8" r:id="rId3"/>
    <p:sldMasterId id="2147483670" r:id="rId4"/>
    <p:sldMasterId id="2147483682" r:id="rId5"/>
  </p:sldMasterIdLst>
  <p:notesMasterIdLst>
    <p:notesMasterId r:id="rId176"/>
  </p:notesMasterIdLst>
  <p:sldIdLst>
    <p:sldId id="257" r:id="rId6"/>
    <p:sldId id="259" r:id="rId7"/>
    <p:sldId id="260" r:id="rId8"/>
    <p:sldId id="261" r:id="rId9"/>
    <p:sldId id="263" r:id="rId10"/>
    <p:sldId id="2147476476" r:id="rId11"/>
    <p:sldId id="310" r:id="rId12"/>
    <p:sldId id="741" r:id="rId13"/>
    <p:sldId id="312" r:id="rId14"/>
    <p:sldId id="320" r:id="rId15"/>
    <p:sldId id="323" r:id="rId16"/>
    <p:sldId id="697" r:id="rId17"/>
    <p:sldId id="324" r:id="rId18"/>
    <p:sldId id="321" r:id="rId19"/>
    <p:sldId id="329" r:id="rId20"/>
    <p:sldId id="328" r:id="rId21"/>
    <p:sldId id="645" r:id="rId22"/>
    <p:sldId id="336" r:id="rId23"/>
    <p:sldId id="344" r:id="rId24"/>
    <p:sldId id="363" r:id="rId25"/>
    <p:sldId id="380" r:id="rId26"/>
    <p:sldId id="391" r:id="rId27"/>
    <p:sldId id="2147476425" r:id="rId28"/>
    <p:sldId id="626" r:id="rId29"/>
    <p:sldId id="641" r:id="rId30"/>
    <p:sldId id="685" r:id="rId31"/>
    <p:sldId id="395" r:id="rId32"/>
    <p:sldId id="722" r:id="rId33"/>
    <p:sldId id="359" r:id="rId34"/>
    <p:sldId id="2147476417" r:id="rId35"/>
    <p:sldId id="315" r:id="rId36"/>
    <p:sldId id="549" r:id="rId37"/>
    <p:sldId id="550" r:id="rId38"/>
    <p:sldId id="2147476422" r:id="rId39"/>
    <p:sldId id="571" r:id="rId40"/>
    <p:sldId id="572" r:id="rId41"/>
    <p:sldId id="419" r:id="rId42"/>
    <p:sldId id="533" r:id="rId43"/>
    <p:sldId id="727" r:id="rId44"/>
    <p:sldId id="449" r:id="rId45"/>
    <p:sldId id="724" r:id="rId46"/>
    <p:sldId id="2147476418" r:id="rId47"/>
    <p:sldId id="698" r:id="rId48"/>
    <p:sldId id="2147476423" r:id="rId49"/>
    <p:sldId id="752" r:id="rId50"/>
    <p:sldId id="701" r:id="rId51"/>
    <p:sldId id="702" r:id="rId52"/>
    <p:sldId id="338" r:id="rId53"/>
    <p:sldId id="337" r:id="rId54"/>
    <p:sldId id="2147476432" r:id="rId55"/>
    <p:sldId id="282" r:id="rId56"/>
    <p:sldId id="706" r:id="rId57"/>
    <p:sldId id="2147197311" r:id="rId58"/>
    <p:sldId id="2147476492" r:id="rId59"/>
    <p:sldId id="2147476494" r:id="rId60"/>
    <p:sldId id="2147476493" r:id="rId61"/>
    <p:sldId id="599" r:id="rId62"/>
    <p:sldId id="707" r:id="rId63"/>
    <p:sldId id="262" r:id="rId64"/>
    <p:sldId id="2147476433" r:id="rId65"/>
    <p:sldId id="2147476438" r:id="rId66"/>
    <p:sldId id="264" r:id="rId67"/>
    <p:sldId id="331" r:id="rId68"/>
    <p:sldId id="2147476486" r:id="rId69"/>
    <p:sldId id="2147476487" r:id="rId70"/>
    <p:sldId id="2147476544" r:id="rId71"/>
    <p:sldId id="2147476488" r:id="rId72"/>
    <p:sldId id="2147476489" r:id="rId73"/>
    <p:sldId id="561" r:id="rId74"/>
    <p:sldId id="2147476490" r:id="rId75"/>
    <p:sldId id="2147476491" r:id="rId76"/>
    <p:sldId id="2147473618" r:id="rId77"/>
    <p:sldId id="2147376634" r:id="rId78"/>
    <p:sldId id="524" r:id="rId79"/>
    <p:sldId id="519" r:id="rId80"/>
    <p:sldId id="2147476535" r:id="rId81"/>
    <p:sldId id="2147476500" r:id="rId82"/>
    <p:sldId id="386" r:id="rId83"/>
    <p:sldId id="360" r:id="rId84"/>
    <p:sldId id="505" r:id="rId85"/>
    <p:sldId id="366" r:id="rId86"/>
    <p:sldId id="2147476502" r:id="rId87"/>
    <p:sldId id="2147476505" r:id="rId88"/>
    <p:sldId id="372" r:id="rId89"/>
    <p:sldId id="2147476506" r:id="rId90"/>
    <p:sldId id="2147476497" r:id="rId91"/>
    <p:sldId id="2147476512" r:id="rId92"/>
    <p:sldId id="506" r:id="rId93"/>
    <p:sldId id="375" r:id="rId94"/>
    <p:sldId id="376" r:id="rId95"/>
    <p:sldId id="377" r:id="rId96"/>
    <p:sldId id="734" r:id="rId97"/>
    <p:sldId id="276" r:id="rId98"/>
    <p:sldId id="280" r:id="rId99"/>
    <p:sldId id="277" r:id="rId100"/>
    <p:sldId id="507" r:id="rId101"/>
    <p:sldId id="297" r:id="rId102"/>
    <p:sldId id="2147476545" r:id="rId103"/>
    <p:sldId id="318" r:id="rId104"/>
    <p:sldId id="379" r:id="rId105"/>
    <p:sldId id="2147476536" r:id="rId106"/>
    <p:sldId id="2147476546" r:id="rId107"/>
    <p:sldId id="387" r:id="rId108"/>
    <p:sldId id="2147476547" r:id="rId109"/>
    <p:sldId id="502" r:id="rId110"/>
    <p:sldId id="1800479366" r:id="rId111"/>
    <p:sldId id="2147476510" r:id="rId112"/>
    <p:sldId id="509" r:id="rId113"/>
    <p:sldId id="2147476548" r:id="rId114"/>
    <p:sldId id="414" r:id="rId115"/>
    <p:sldId id="283" r:id="rId116"/>
    <p:sldId id="415" r:id="rId117"/>
    <p:sldId id="416" r:id="rId118"/>
    <p:sldId id="417" r:id="rId119"/>
    <p:sldId id="2147473621" r:id="rId120"/>
    <p:sldId id="2147476515" r:id="rId121"/>
    <p:sldId id="2147476531" r:id="rId122"/>
    <p:sldId id="2147476549" r:id="rId123"/>
    <p:sldId id="452" r:id="rId124"/>
    <p:sldId id="2147473600" r:id="rId125"/>
    <p:sldId id="2147476527" r:id="rId126"/>
    <p:sldId id="2147476466" r:id="rId127"/>
    <p:sldId id="2147476508" r:id="rId128"/>
    <p:sldId id="2147476550" r:id="rId129"/>
    <p:sldId id="2147476511" r:id="rId130"/>
    <p:sldId id="2147476480" r:id="rId131"/>
    <p:sldId id="2147476538" r:id="rId132"/>
    <p:sldId id="2147476507" r:id="rId133"/>
    <p:sldId id="2147476471" r:id="rId134"/>
    <p:sldId id="265" r:id="rId135"/>
    <p:sldId id="2147476477" r:id="rId136"/>
    <p:sldId id="2147476551" r:id="rId137"/>
    <p:sldId id="2147476498" r:id="rId138"/>
    <p:sldId id="2147476540" r:id="rId139"/>
    <p:sldId id="2147476499" r:id="rId140"/>
    <p:sldId id="2147476541" r:id="rId141"/>
    <p:sldId id="302" r:id="rId142"/>
    <p:sldId id="2147476481" r:id="rId143"/>
    <p:sldId id="2147476552" r:id="rId144"/>
    <p:sldId id="268" r:id="rId145"/>
    <p:sldId id="2147476484" r:id="rId146"/>
    <p:sldId id="313" r:id="rId147"/>
    <p:sldId id="2147476553" r:id="rId148"/>
    <p:sldId id="2147476554" r:id="rId149"/>
    <p:sldId id="269" r:id="rId150"/>
    <p:sldId id="274" r:id="rId151"/>
    <p:sldId id="2147469934" r:id="rId152"/>
    <p:sldId id="2147469935" r:id="rId153"/>
    <p:sldId id="2147476452" r:id="rId154"/>
    <p:sldId id="2147476442" r:id="rId155"/>
    <p:sldId id="2147476443" r:id="rId156"/>
    <p:sldId id="2147476445" r:id="rId157"/>
    <p:sldId id="2147476446" r:id="rId158"/>
    <p:sldId id="2147476447" r:id="rId159"/>
    <p:sldId id="2147476448" r:id="rId160"/>
    <p:sldId id="2147476449" r:id="rId161"/>
    <p:sldId id="2147476450" r:id="rId162"/>
    <p:sldId id="2147476451" r:id="rId163"/>
    <p:sldId id="2147476453" r:id="rId164"/>
    <p:sldId id="2147476454" r:id="rId165"/>
    <p:sldId id="2147476455" r:id="rId166"/>
    <p:sldId id="2147476501" r:id="rId167"/>
    <p:sldId id="2147476555" r:id="rId168"/>
    <p:sldId id="2147476556" r:id="rId169"/>
    <p:sldId id="256" r:id="rId170"/>
    <p:sldId id="2147476503" r:id="rId171"/>
    <p:sldId id="2147476456" r:id="rId172"/>
    <p:sldId id="2147476542" r:id="rId173"/>
    <p:sldId id="291" r:id="rId174"/>
    <p:sldId id="2147476557" r:id="rId17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showGuides="1">
      <p:cViewPr varScale="1">
        <p:scale>
          <a:sx n="79" d="100"/>
          <a:sy n="79" d="100"/>
        </p:scale>
        <p:origin x="710" y="72"/>
      </p:cViewPr>
      <p:guideLst>
        <p:guide orient="horz" pos="2137"/>
        <p:guide pos="3817"/>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presProps" Target="presProps.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theme" Target="theme/theme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tableStyles" Target="tableStyles.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notesMaster" Target="notesMasters/notesMaster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Flare</c:v>
                </c:pt>
              </c:strCache>
            </c:strRef>
          </c:tx>
          <c:spPr>
            <a:solidFill>
              <a:srgbClr val="00F2BE">
                <a:alpha val="30000"/>
              </a:srgbClr>
            </a:solidFill>
            <a:ln>
              <a:noFill/>
            </a:ln>
          </c:spPr>
          <c:dPt>
            <c:idx val="0"/>
            <c:bubble3D val="0"/>
            <c:spPr>
              <a:solidFill>
                <a:srgbClr val="002355"/>
              </a:solidFill>
              <a:ln w="19050">
                <a:noFill/>
              </a:ln>
              <a:effectLst/>
            </c:spPr>
            <c:extLst>
              <c:ext xmlns:c16="http://schemas.microsoft.com/office/drawing/2014/chart" uri="{C3380CC4-5D6E-409C-BE32-E72D297353CC}">
                <c16:uniqueId val="{00000001-A3D8-48EE-AB4D-8F15E0ED1A84}"/>
              </c:ext>
            </c:extLst>
          </c:dPt>
          <c:dPt>
            <c:idx val="1"/>
            <c:bubble3D val="0"/>
            <c:spPr>
              <a:solidFill>
                <a:srgbClr val="00F2BE">
                  <a:alpha val="30000"/>
                </a:srgbClr>
              </a:solidFill>
              <a:ln w="19050">
                <a:noFill/>
              </a:ln>
              <a:effectLst/>
            </c:spPr>
            <c:extLst>
              <c:ext xmlns:c16="http://schemas.microsoft.com/office/drawing/2014/chart" uri="{C3380CC4-5D6E-409C-BE32-E72D297353CC}">
                <c16:uniqueId val="{00000003-A3D8-48EE-AB4D-8F15E0ED1A84}"/>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A3D8-48EE-AB4D-8F15E0ED1A8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ca-E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Flare</c:v>
                </c:pt>
              </c:strCache>
            </c:strRef>
          </c:tx>
          <c:spPr>
            <a:solidFill>
              <a:srgbClr val="002355"/>
            </a:solidFill>
            <a:ln>
              <a:noFill/>
            </a:ln>
          </c:spPr>
          <c:dPt>
            <c:idx val="0"/>
            <c:bubble3D val="0"/>
            <c:spPr>
              <a:solidFill>
                <a:srgbClr val="002355"/>
              </a:solidFill>
              <a:ln w="19050">
                <a:noFill/>
              </a:ln>
              <a:effectLst/>
            </c:spPr>
            <c:extLst>
              <c:ext xmlns:c16="http://schemas.microsoft.com/office/drawing/2014/chart" uri="{C3380CC4-5D6E-409C-BE32-E72D297353CC}">
                <c16:uniqueId val="{00000001-1EF9-411C-A717-4DB7F6E701CF}"/>
              </c:ext>
            </c:extLst>
          </c:dPt>
          <c:dPt>
            <c:idx val="1"/>
            <c:bubble3D val="0"/>
            <c:spPr>
              <a:solidFill>
                <a:srgbClr val="00F2BE">
                  <a:alpha val="30000"/>
                </a:srgbClr>
              </a:solidFill>
              <a:ln w="19050">
                <a:noFill/>
              </a:ln>
              <a:effectLst/>
            </c:spPr>
            <c:extLst>
              <c:ext xmlns:c16="http://schemas.microsoft.com/office/drawing/2014/chart" uri="{C3380CC4-5D6E-409C-BE32-E72D297353CC}">
                <c16:uniqueId val="{00000003-1EF9-411C-A717-4DB7F6E701CF}"/>
              </c:ext>
            </c:extLst>
          </c:dPt>
          <c:cat>
            <c:strRef>
              <c:f>Sheet1!$A$2:$A$3</c:f>
              <c:strCache>
                <c:ptCount val="2"/>
                <c:pt idx="0">
                  <c:v>1st Qtr</c:v>
                </c:pt>
                <c:pt idx="1">
                  <c:v>2nd Qtr</c:v>
                </c:pt>
              </c:strCache>
            </c:strRef>
          </c:cat>
          <c:val>
            <c:numRef>
              <c:f>Sheet1!$B$2:$B$3</c:f>
              <c:numCache>
                <c:formatCode>General</c:formatCode>
                <c:ptCount val="2"/>
                <c:pt idx="0">
                  <c:v>10</c:v>
                </c:pt>
                <c:pt idx="1">
                  <c:v>90</c:v>
                </c:pt>
              </c:numCache>
            </c:numRef>
          </c:val>
          <c:extLst>
            <c:ext xmlns:c16="http://schemas.microsoft.com/office/drawing/2014/chart" uri="{C3380CC4-5D6E-409C-BE32-E72D297353CC}">
              <c16:uniqueId val="{00000004-1EF9-411C-A717-4DB7F6E701CF}"/>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ca-E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0.24069</cdr:x>
      <cdr:y>0.31031</cdr:y>
    </cdr:from>
    <cdr:to>
      <cdr:x>0.74433</cdr:x>
      <cdr:y>0.68497</cdr:y>
    </cdr:to>
    <cdr:sp macro="" textlink="">
      <cdr:nvSpPr>
        <cdr:cNvPr id="2" name="TextBox 1">
          <a:extLst xmlns:a="http://schemas.openxmlformats.org/drawingml/2006/main">
            <a:ext uri="{FF2B5EF4-FFF2-40B4-BE49-F238E27FC236}">
              <a16:creationId xmlns:a16="http://schemas.microsoft.com/office/drawing/2014/main" id="{22E31F4C-14E2-CE48-86DF-8F785F793802}"/>
            </a:ext>
          </a:extLst>
        </cdr:cNvPr>
        <cdr:cNvSpPr txBox="1"/>
      </cdr:nvSpPr>
      <cdr:spPr>
        <a:xfrm xmlns:a="http://schemas.openxmlformats.org/drawingml/2006/main">
          <a:off x="757451" y="881219"/>
          <a:ext cx="1584960" cy="10639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x-none"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0.24069</cdr:x>
      <cdr:y>0.31031</cdr:y>
    </cdr:from>
    <cdr:to>
      <cdr:x>0.74433</cdr:x>
      <cdr:y>0.68497</cdr:y>
    </cdr:to>
    <cdr:sp macro="" textlink="">
      <cdr:nvSpPr>
        <cdr:cNvPr id="2" name="TextBox 1">
          <a:extLst xmlns:a="http://schemas.openxmlformats.org/drawingml/2006/main">
            <a:ext uri="{FF2B5EF4-FFF2-40B4-BE49-F238E27FC236}">
              <a16:creationId xmlns:a16="http://schemas.microsoft.com/office/drawing/2014/main" id="{22E31F4C-14E2-CE48-86DF-8F785F793802}"/>
            </a:ext>
          </a:extLst>
        </cdr:cNvPr>
        <cdr:cNvSpPr txBox="1"/>
      </cdr:nvSpPr>
      <cdr:spPr>
        <a:xfrm xmlns:a="http://schemas.openxmlformats.org/drawingml/2006/main">
          <a:off x="757451" y="881219"/>
          <a:ext cx="1584960" cy="10639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x-none"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Contenidor de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AEE944-CB55-45E1-A402-36991824889E}" type="datetimeFigureOut">
              <a:rPr lang="ca-ES" smtClean="0"/>
              <a:t>14/5/2025</a:t>
            </a:fld>
            <a:endParaRPr lang="ca-ES"/>
          </a:p>
        </p:txBody>
      </p:sp>
      <p:sp>
        <p:nvSpPr>
          <p:cNvPr id="4" name="Contenidor d'imatge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a-ES"/>
          </a:p>
        </p:txBody>
      </p:sp>
      <p:sp>
        <p:nvSpPr>
          <p:cNvPr id="5" name="Contenidor de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6" name="Contenidor de peu de pà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7" name="Conteni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9A034-1643-491E-896E-55593CE382EA}" type="slidenum">
              <a:rPr lang="ca-ES" smtClean="0"/>
              <a:t>‹Nº›</a:t>
            </a:fld>
            <a:endParaRPr lang="ca-ES"/>
          </a:p>
        </p:txBody>
      </p:sp>
    </p:spTree>
    <p:extLst>
      <p:ext uri="{BB962C8B-B14F-4D97-AF65-F5344CB8AC3E}">
        <p14:creationId xmlns:p14="http://schemas.microsoft.com/office/powerpoint/2010/main" val="3371753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167FE-FB05-49CD-9F8E-6F874BDB162E}" type="slidenum">
              <a:rPr kumimoji="0" lang="ca-ES" altLang="es-E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a-ES" alt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627" name="Rectangle 2"/>
          <p:cNvSpPr>
            <a:spLocks noGrp="1" noRot="1" noChangeAspect="1" noChangeArrowheads="1" noTextEdit="1"/>
          </p:cNvSpPr>
          <p:nvPr>
            <p:ph type="sldImg"/>
          </p:nvPr>
        </p:nvSpPr>
        <p:spPr>
          <a:xfrm>
            <a:off x="381000" y="685800"/>
            <a:ext cx="6096000" cy="3429000"/>
          </a:xfrm>
          <a:ln/>
        </p:spPr>
      </p:sp>
      <p:sp>
        <p:nvSpPr>
          <p:cNvPr id="26628" name="Rectangle 3"/>
          <p:cNvSpPr>
            <a:spLocks noGrp="1" noChangeArrowheads="1"/>
          </p:cNvSpPr>
          <p:nvPr>
            <p:ph type="body" idx="1"/>
          </p:nvPr>
        </p:nvSpPr>
        <p:spPr>
          <a:noFill/>
          <a:ln/>
        </p:spPr>
        <p:txBody>
          <a:bodyPr/>
          <a:lstStyle/>
          <a:p>
            <a:pPr eaLnBrk="1" hangingPunct="1"/>
            <a:endParaRPr lang="ca-ES" altLang="es-E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E5B2D-2C60-4198-B7D0-2EEBF18D20BD}" type="slidenum">
              <a:rPr kumimoji="0" lang="ca-ES" altLang="es-E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ca-ES" alt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011" name="Rectangle 2"/>
          <p:cNvSpPr>
            <a:spLocks noGrp="1" noRot="1" noChangeAspect="1" noChangeArrowheads="1" noTextEdit="1"/>
          </p:cNvSpPr>
          <p:nvPr>
            <p:ph type="sldImg"/>
          </p:nvPr>
        </p:nvSpPr>
        <p:spPr>
          <a:xfrm>
            <a:off x="582613" y="793750"/>
            <a:ext cx="5694362" cy="3203575"/>
          </a:xfrm>
          <a:ln/>
        </p:spPr>
      </p:sp>
      <p:sp>
        <p:nvSpPr>
          <p:cNvPr id="43012" name="Rectangle 3"/>
          <p:cNvSpPr>
            <a:spLocks noGrp="1" noChangeArrowheads="1"/>
          </p:cNvSpPr>
          <p:nvPr>
            <p:ph type="body" idx="1"/>
          </p:nvPr>
        </p:nvSpPr>
        <p:spPr>
          <a:xfrm>
            <a:off x="915042" y="4356305"/>
            <a:ext cx="5027916" cy="4134029"/>
          </a:xfrm>
          <a:noFill/>
          <a:ln/>
        </p:spPr>
        <p:txBody>
          <a:bodyPr/>
          <a:lstStyle/>
          <a:p>
            <a:pPr eaLnBrk="1" hangingPunct="1"/>
            <a:endParaRPr lang="es-ES_tradnl" altLang="es-E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s-ES"/>
          </a:p>
        </p:txBody>
      </p:sp>
      <p:sp>
        <p:nvSpPr>
          <p:cNvPr id="11878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6322D4-7A9E-47F2-AD78-F37F76C92B78}" type="slidenum">
              <a:rPr kumimoji="0" lang="en-GB" altLang="es-E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altLang="es-E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76007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399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ln>
            <a:miter lim="800000"/>
            <a:headEnd/>
            <a:tailEnd/>
          </a:ln>
        </p:spPr>
        <p:txBody>
          <a:bodyPr lIns="90407" tIns="45203" rIns="90407" bIns="45203"/>
          <a:lstStyle/>
          <a:p>
            <a:pPr marL="0" marR="0" lvl="0" indent="0" algn="r" defTabSz="914400" rtl="0" eaLnBrk="1" fontAlgn="auto" latinLnBrk="0" hangingPunct="1">
              <a:lnSpc>
                <a:spcPct val="100000"/>
              </a:lnSpc>
              <a:spcBef>
                <a:spcPts val="0"/>
              </a:spcBef>
              <a:spcAft>
                <a:spcPts val="0"/>
              </a:spcAft>
              <a:buClrTx/>
              <a:buSzTx/>
              <a:buFontTx/>
              <a:buNone/>
              <a:tabLst/>
              <a:defRPr/>
            </a:pPr>
            <a:fld id="{0CB332B5-0CED-4FCF-AD20-01F8DD2E2A9F}" type="slidenum">
              <a:rPr kumimoji="0" lang="en-US" altLang="es-ES" sz="1200" b="0" i="0" u="none" strike="noStrike" kern="1200" cap="none" spc="0" normalizeH="0" baseline="0" noProof="0">
                <a:ln>
                  <a:noFill/>
                </a:ln>
                <a:solidFill>
                  <a:srgbClr val="000000"/>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s-ES" sz="12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0723" name="Rectangle 2"/>
          <p:cNvSpPr>
            <a:spLocks noGrp="1" noRot="1" noChangeAspect="1" noChangeArrowheads="1" noTextEdit="1"/>
          </p:cNvSpPr>
          <p:nvPr>
            <p:ph type="sldImg"/>
          </p:nvPr>
        </p:nvSpPr>
        <p:spPr bwMode="auto">
          <a:xfrm>
            <a:off x="384175" y="685800"/>
            <a:ext cx="6096000" cy="3429000"/>
          </a:xfrm>
          <a:noFill/>
          <a:ln>
            <a:solidFill>
              <a:srgbClr val="000000"/>
            </a:solidFill>
            <a:miter lim="800000"/>
            <a:headEnd/>
            <a:tailEnd/>
          </a:ln>
        </p:spPr>
      </p:sp>
      <p:sp>
        <p:nvSpPr>
          <p:cNvPr id="30724" name="Rectangle 3"/>
          <p:cNvSpPr>
            <a:spLocks noGrp="1" noChangeArrowheads="1"/>
          </p:cNvSpPr>
          <p:nvPr>
            <p:ph type="body" idx="1"/>
          </p:nvPr>
        </p:nvSpPr>
        <p:spPr bwMode="auto">
          <a:xfrm>
            <a:off x="279400" y="4257675"/>
            <a:ext cx="6550025" cy="4165600"/>
          </a:xfrm>
          <a:noFill/>
        </p:spPr>
        <p:txBody>
          <a:bodyPr wrap="square" tIns="45987" rIns="91974" bIns="45987" numCol="1" anchor="t" anchorCtr="0" compatLnSpc="1">
            <a:prstTxWarp prst="textNoShape">
              <a:avLst/>
            </a:prstTxWarp>
          </a:bodyPr>
          <a:lstStyle/>
          <a:p>
            <a:pPr eaLnBrk="1" hangingPunct="1">
              <a:lnSpc>
                <a:spcPct val="95000"/>
              </a:lnSpc>
              <a:spcBef>
                <a:spcPct val="5000"/>
              </a:spcBef>
              <a:spcAft>
                <a:spcPct val="5000"/>
              </a:spcAft>
            </a:pPr>
            <a:endParaRPr lang="en-GB" altLang="es-ES"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Pero como ya sabéis la psoriasis es una enfermedad que está latente y en cualquier momento puede haber recaídas. Es importante saber los criterios de cuando tenemos que derivar un paciente a dermatología.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3583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0BC24-F295-4658-A5E5-2002A9E0767F}" type="slidenum">
              <a:rPr kumimoji="0" lang="es-ES" altLang="es-E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s-ES" altLang="es-E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48131" name="Rectangle 2"/>
          <p:cNvSpPr>
            <a:spLocks noGrp="1" noRot="1" noChangeAspect="1" noChangeArrowheads="1" noTextEdit="1"/>
          </p:cNvSpPr>
          <p:nvPr>
            <p:ph type="sldImg"/>
          </p:nvPr>
        </p:nvSpPr>
        <p:spPr bwMode="auto">
          <a:xfrm>
            <a:off x="-431800" y="609600"/>
            <a:ext cx="7723188" cy="4343400"/>
          </a:xfrm>
          <a:solidFill>
            <a:srgbClr val="FFFFFF"/>
          </a:solidFill>
          <a:ln>
            <a:solidFill>
              <a:srgbClr val="000000"/>
            </a:solidFill>
            <a:miter lim="800000"/>
            <a:headEnd/>
            <a:tailEnd/>
          </a:ln>
        </p:spPr>
      </p:sp>
      <p:sp>
        <p:nvSpPr>
          <p:cNvPr id="48132" name="Rectangle 3"/>
          <p:cNvSpPr>
            <a:spLocks noGrp="1" noChangeArrowheads="1"/>
          </p:cNvSpPr>
          <p:nvPr>
            <p:ph type="body" idx="1"/>
          </p:nvPr>
        </p:nvSpPr>
        <p:spPr bwMode="auto">
          <a:xfrm>
            <a:off x="914400" y="5256213"/>
            <a:ext cx="5029200" cy="35845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p14="http://schemas.microsoft.com/office/powerpoint/2010/main" val="745191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99BAE-0C0D-92D9-0382-0EBF0E216E2E}"/>
            </a:ext>
          </a:extLst>
        </p:cNvPr>
        <p:cNvGrpSpPr/>
        <p:nvPr/>
      </p:nvGrpSpPr>
      <p:grpSpPr>
        <a:xfrm>
          <a:off x="0" y="0"/>
          <a:ext cx="0" cy="0"/>
          <a:chOff x="0" y="0"/>
          <a:chExt cx="0" cy="0"/>
        </a:xfrm>
      </p:grpSpPr>
      <p:sp>
        <p:nvSpPr>
          <p:cNvPr id="80898" name="Marcador de imagen de diapositiva 1">
            <a:extLst>
              <a:ext uri="{FF2B5EF4-FFF2-40B4-BE49-F238E27FC236}">
                <a16:creationId xmlns:a16="http://schemas.microsoft.com/office/drawing/2014/main" id="{B9E4F2CA-5EBF-2BBC-5D1A-C05D5A2EF13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Marcador de notas 2">
            <a:extLst>
              <a:ext uri="{FF2B5EF4-FFF2-40B4-BE49-F238E27FC236}">
                <a16:creationId xmlns:a16="http://schemas.microsoft.com/office/drawing/2014/main" id="{A8792723-1BF4-8888-DEC0-46EE7DDABB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a:t>De la dermatitis atópica hemos aprendido que el uso proactivo de fármaco, en esta enfermedad en la que también un piel aparentemente sana puede sólo parecerlo, es una estrategia que permite reducir los brotes con seguridad </a:t>
            </a:r>
          </a:p>
          <a:p>
            <a:pPr eaLnBrk="1" hangingPunct="1">
              <a:spcBef>
                <a:spcPct val="0"/>
              </a:spcBef>
            </a:pPr>
            <a:r>
              <a:rPr lang="es-ES" altLang="es-ES"/>
              <a:t>Y convenciencia </a:t>
            </a:r>
          </a:p>
        </p:txBody>
      </p:sp>
      <p:sp>
        <p:nvSpPr>
          <p:cNvPr id="80900" name="Marcador de número de diapositiva 3">
            <a:extLst>
              <a:ext uri="{FF2B5EF4-FFF2-40B4-BE49-F238E27FC236}">
                <a16:creationId xmlns:a16="http://schemas.microsoft.com/office/drawing/2014/main" id="{5FC8019E-966B-70F3-88A9-C45D81F859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617AEB-9B04-4DBE-A818-2460C4BBF9E1}" type="slidenum">
              <a:rPr kumimoji="0" lang="es-ES" altLang="es-E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s-ES" alt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8937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A8340-C624-8711-6212-3C3540566D3A}"/>
            </a:ext>
          </a:extLst>
        </p:cNvPr>
        <p:cNvGrpSpPr/>
        <p:nvPr/>
      </p:nvGrpSpPr>
      <p:grpSpPr>
        <a:xfrm>
          <a:off x="0" y="0"/>
          <a:ext cx="0" cy="0"/>
          <a:chOff x="0" y="0"/>
          <a:chExt cx="0" cy="0"/>
        </a:xfrm>
      </p:grpSpPr>
      <p:sp>
        <p:nvSpPr>
          <p:cNvPr id="80898" name="Marcador de imagen de diapositiva 1">
            <a:extLst>
              <a:ext uri="{FF2B5EF4-FFF2-40B4-BE49-F238E27FC236}">
                <a16:creationId xmlns:a16="http://schemas.microsoft.com/office/drawing/2014/main" id="{7AD77D89-3008-ED97-9D12-0FD625CA353F}"/>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Marcador de notas 2">
            <a:extLst>
              <a:ext uri="{FF2B5EF4-FFF2-40B4-BE49-F238E27FC236}">
                <a16:creationId xmlns:a16="http://schemas.microsoft.com/office/drawing/2014/main" id="{D4A65272-231E-C3F9-927F-C7A3039B6A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a:t>De la dermatitis atópica hemos aprendido que el uso proactivo de fármaco, en esta enfermedad en la que también un piel aparentemente sana puede sólo parecerlo, es una estrategia que permite reducir los brotes con seguridad </a:t>
            </a:r>
          </a:p>
          <a:p>
            <a:pPr eaLnBrk="1" hangingPunct="1">
              <a:spcBef>
                <a:spcPct val="0"/>
              </a:spcBef>
            </a:pPr>
            <a:r>
              <a:rPr lang="es-ES" altLang="es-ES"/>
              <a:t>Y convenciencia </a:t>
            </a:r>
          </a:p>
        </p:txBody>
      </p:sp>
      <p:sp>
        <p:nvSpPr>
          <p:cNvPr id="80900" name="Marcador de número de diapositiva 3">
            <a:extLst>
              <a:ext uri="{FF2B5EF4-FFF2-40B4-BE49-F238E27FC236}">
                <a16:creationId xmlns:a16="http://schemas.microsoft.com/office/drawing/2014/main" id="{48FA86BB-42D1-C54B-1E50-3F4F3DF996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617AEB-9B04-4DBE-A818-2460C4BBF9E1}" type="slidenum">
              <a:rPr kumimoji="0" lang="es-ES" altLang="es-E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s-ES" alt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07918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48FBE-39BF-F31C-8108-C0A9FBAB55D1}"/>
            </a:ext>
          </a:extLst>
        </p:cNvPr>
        <p:cNvGrpSpPr/>
        <p:nvPr/>
      </p:nvGrpSpPr>
      <p:grpSpPr>
        <a:xfrm>
          <a:off x="0" y="0"/>
          <a:ext cx="0" cy="0"/>
          <a:chOff x="0" y="0"/>
          <a:chExt cx="0" cy="0"/>
        </a:xfrm>
      </p:grpSpPr>
      <p:sp>
        <p:nvSpPr>
          <p:cNvPr id="2" name="Contenidor d'imatge de diapositiva 1">
            <a:extLst>
              <a:ext uri="{FF2B5EF4-FFF2-40B4-BE49-F238E27FC236}">
                <a16:creationId xmlns:a16="http://schemas.microsoft.com/office/drawing/2014/main" id="{38578AA3-C801-795C-A676-1864E1E6092C}"/>
              </a:ext>
            </a:extLst>
          </p:cNvPr>
          <p:cNvSpPr>
            <a:spLocks noGrp="1" noRot="1" noChangeAspect="1"/>
          </p:cNvSpPr>
          <p:nvPr>
            <p:ph type="sldImg"/>
          </p:nvPr>
        </p:nvSpPr>
        <p:spPr/>
      </p:sp>
      <p:sp>
        <p:nvSpPr>
          <p:cNvPr id="3" name="Contenidor de notes 2">
            <a:extLst>
              <a:ext uri="{FF2B5EF4-FFF2-40B4-BE49-F238E27FC236}">
                <a16:creationId xmlns:a16="http://schemas.microsoft.com/office/drawing/2014/main" id="{07BF5B46-E758-18AE-E33A-A96A83672263}"/>
              </a:ext>
            </a:extLst>
          </p:cNvPr>
          <p:cNvSpPr>
            <a:spLocks noGrp="1"/>
          </p:cNvSpPr>
          <p:nvPr>
            <p:ph type="body" idx="1"/>
          </p:nvPr>
        </p:nvSpPr>
        <p:spPr/>
        <p:txBody>
          <a:bodyPr/>
          <a:lstStyle/>
          <a:p>
            <a:endParaRPr lang="ca-ES" dirty="0"/>
          </a:p>
        </p:txBody>
      </p:sp>
      <p:sp>
        <p:nvSpPr>
          <p:cNvPr id="4" name="Contenidor de número de diapositiva 3">
            <a:extLst>
              <a:ext uri="{FF2B5EF4-FFF2-40B4-BE49-F238E27FC236}">
                <a16:creationId xmlns:a16="http://schemas.microsoft.com/office/drawing/2014/main" id="{6A1DF396-EB8A-2E99-50FC-F36AB4CEFD5D}"/>
              </a:ext>
            </a:extLst>
          </p:cNvPr>
          <p:cNvSpPr>
            <a:spLocks noGrp="1"/>
          </p:cNvSpPr>
          <p:nvPr>
            <p:ph type="sldNum" sz="quarter" idx="5"/>
          </p:nvPr>
        </p:nvSpPr>
        <p:spPr/>
        <p:txBody>
          <a:bodyPr/>
          <a:lstStyle/>
          <a:p>
            <a:pPr>
              <a:defRPr/>
            </a:pPr>
            <a:fld id="{7BF605A5-A614-431F-BEB5-878BB6F6E3D5}" type="slidenum">
              <a:rPr lang="ca-ES" altLang="es-ES" smtClean="0"/>
              <a:pPr>
                <a:defRPr/>
              </a:pPr>
              <a:t>56</a:t>
            </a:fld>
            <a:endParaRPr lang="ca-ES" altLang="es-ES"/>
          </a:p>
        </p:txBody>
      </p:sp>
    </p:spTree>
    <p:extLst>
      <p:ext uri="{BB962C8B-B14F-4D97-AF65-F5344CB8AC3E}">
        <p14:creationId xmlns:p14="http://schemas.microsoft.com/office/powerpoint/2010/main" val="1343148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0BC24-F295-4658-A5E5-2002A9E0767F}" type="slidenum">
              <a:rPr kumimoji="0" lang="es-ES" altLang="es-E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s-ES" altLang="es-E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48131" name="Rectangle 2"/>
          <p:cNvSpPr>
            <a:spLocks noGrp="1" noRot="1" noChangeAspect="1" noChangeArrowheads="1" noTextEdit="1"/>
          </p:cNvSpPr>
          <p:nvPr>
            <p:ph type="sldImg"/>
          </p:nvPr>
        </p:nvSpPr>
        <p:spPr bwMode="auto">
          <a:xfrm>
            <a:off x="-430213" y="609600"/>
            <a:ext cx="7720013" cy="4343400"/>
          </a:xfrm>
          <a:solidFill>
            <a:srgbClr val="FFFFFF"/>
          </a:solidFill>
          <a:ln>
            <a:solidFill>
              <a:srgbClr val="000000"/>
            </a:solidFill>
            <a:miter lim="800000"/>
            <a:headEnd/>
            <a:tailEnd/>
          </a:ln>
        </p:spPr>
      </p:sp>
      <p:sp>
        <p:nvSpPr>
          <p:cNvPr id="48132" name="Rectangle 3"/>
          <p:cNvSpPr>
            <a:spLocks noGrp="1" noChangeArrowheads="1"/>
          </p:cNvSpPr>
          <p:nvPr>
            <p:ph type="body" idx="1"/>
          </p:nvPr>
        </p:nvSpPr>
        <p:spPr bwMode="auto">
          <a:xfrm>
            <a:off x="914400" y="5256213"/>
            <a:ext cx="5029200" cy="35845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s-ES"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167FE-FB05-49CD-9F8E-6F874BDB162E}" type="slidenum">
              <a:rPr kumimoji="0" lang="ca-ES" altLang="es-E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a-ES" alt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627" name="Rectangle 2"/>
          <p:cNvSpPr>
            <a:spLocks noGrp="1" noRot="1" noChangeAspect="1" noChangeArrowheads="1" noTextEdit="1"/>
          </p:cNvSpPr>
          <p:nvPr>
            <p:ph type="sldImg"/>
          </p:nvPr>
        </p:nvSpPr>
        <p:spPr>
          <a:xfrm>
            <a:off x="381000" y="685800"/>
            <a:ext cx="6096000" cy="3429000"/>
          </a:xfrm>
          <a:ln/>
        </p:spPr>
      </p:sp>
      <p:sp>
        <p:nvSpPr>
          <p:cNvPr id="26628" name="Rectangle 3"/>
          <p:cNvSpPr>
            <a:spLocks noGrp="1" noChangeArrowheads="1"/>
          </p:cNvSpPr>
          <p:nvPr>
            <p:ph type="body" idx="1"/>
          </p:nvPr>
        </p:nvSpPr>
        <p:spPr>
          <a:noFill/>
          <a:ln/>
        </p:spPr>
        <p:txBody>
          <a:bodyPr/>
          <a:lstStyle/>
          <a:p>
            <a:pPr eaLnBrk="1" hangingPunct="1"/>
            <a:endParaRPr lang="ca-ES" altLang="es-E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s-ES" dirty="0"/>
          </a:p>
        </p:txBody>
      </p:sp>
      <p:sp>
        <p:nvSpPr>
          <p:cNvPr id="4" name="Conteni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C3ECC-52AF-468F-94B1-3450B46EBB45}" type="slidenum">
              <a:rPr kumimoji="0" lang="es-ES_trad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s-ES_trad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6988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549B94CF-B2B4-4240-A11E-8D3D07729E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89DE0B-7213-49C7-AA6A-098C521E16DC}" type="slidenum">
              <a:rPr kumimoji="0" lang="ca-ES" alt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ca-ES" alt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19" name="Rectangle 2">
            <a:extLst>
              <a:ext uri="{FF2B5EF4-FFF2-40B4-BE49-F238E27FC236}">
                <a16:creationId xmlns:a16="http://schemas.microsoft.com/office/drawing/2014/main" id="{5CE84E95-5691-4004-BB7C-8C34A2239FF1}"/>
              </a:ext>
            </a:extLst>
          </p:cNvPr>
          <p:cNvSpPr>
            <a:spLocks noGrp="1" noRot="1" noChangeAspect="1" noChangeArrowheads="1" noTextEdit="1"/>
          </p:cNvSpPr>
          <p:nvPr>
            <p:ph type="sldImg"/>
          </p:nvPr>
        </p:nvSpPr>
        <p:spPr>
          <a:xfrm>
            <a:off x="300038" y="862013"/>
            <a:ext cx="6183312" cy="3478212"/>
          </a:xfrm>
          <a:ln/>
        </p:spPr>
      </p:sp>
      <p:sp>
        <p:nvSpPr>
          <p:cNvPr id="9220" name="Rectangle 3">
            <a:extLst>
              <a:ext uri="{FF2B5EF4-FFF2-40B4-BE49-F238E27FC236}">
                <a16:creationId xmlns:a16="http://schemas.microsoft.com/office/drawing/2014/main" id="{2BE2A813-4A7C-4F86-8EEC-E7070E95AD79}"/>
              </a:ext>
            </a:extLst>
          </p:cNvPr>
          <p:cNvSpPr>
            <a:spLocks noGrp="1" noChangeArrowheads="1"/>
          </p:cNvSpPr>
          <p:nvPr>
            <p:ph type="body" idx="1"/>
          </p:nvPr>
        </p:nvSpPr>
        <p:spPr>
          <a:xfrm>
            <a:off x="904875" y="4729163"/>
            <a:ext cx="4972050" cy="4487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dirty="0"/>
              <a:t>Se entiende por eccema un patrón de respuesta inflamatoria de la piel que se caracteriza desde el punto de vista clínico por el prurito y el polimorfismo lesional, esto es, eritema, edema, lesiones </a:t>
            </a:r>
            <a:r>
              <a:rPr lang="es-ES_tradnl" altLang="es-ES" dirty="0" err="1"/>
              <a:t>papulovesiculosas</a:t>
            </a:r>
            <a:r>
              <a:rPr lang="es-ES_tradnl" altLang="es-ES" dirty="0"/>
              <a:t>, descamación y liquenificación, en mayor o menor grado. Todos estos cambios clínicos serán comunes a cualquier tipo de eccema. Sólo observar que utilizaremos los términos eccema y dermatitis como sinónimos.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84E1E-057F-4744-B900-53A81D2D8492}" type="slidenum">
              <a:rPr kumimoji="0" lang="ca-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ca-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6602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9DA66-81D7-0595-30CE-357BD868FB35}"/>
            </a:ext>
          </a:extLst>
        </p:cNvPr>
        <p:cNvGrpSpPr/>
        <p:nvPr/>
      </p:nvGrpSpPr>
      <p:grpSpPr>
        <a:xfrm>
          <a:off x="0" y="0"/>
          <a:ext cx="0" cy="0"/>
          <a:chOff x="0" y="0"/>
          <a:chExt cx="0" cy="0"/>
        </a:xfrm>
      </p:grpSpPr>
      <p:sp>
        <p:nvSpPr>
          <p:cNvPr id="32770" name="Rectangle 7">
            <a:extLst>
              <a:ext uri="{FF2B5EF4-FFF2-40B4-BE49-F238E27FC236}">
                <a16:creationId xmlns:a16="http://schemas.microsoft.com/office/drawing/2014/main" id="{610CD0D3-DFC7-CE30-FD38-488D209FD3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8925">
              <a:defRPr>
                <a:solidFill>
                  <a:schemeClr val="tx1"/>
                </a:solidFill>
                <a:latin typeface="Verdana" panose="020B0604030504040204" pitchFamily="34" charset="0"/>
              </a:defRPr>
            </a:lvl2pPr>
            <a:lvl3pPr marL="1155700" indent="-230188">
              <a:defRPr>
                <a:solidFill>
                  <a:schemeClr val="tx1"/>
                </a:solidFill>
                <a:latin typeface="Verdana" panose="020B0604030504040204" pitchFamily="34" charset="0"/>
              </a:defRPr>
            </a:lvl3pPr>
            <a:lvl4pPr marL="1619250" indent="-230188">
              <a:defRPr>
                <a:solidFill>
                  <a:schemeClr val="tx1"/>
                </a:solidFill>
                <a:latin typeface="Verdana" panose="020B0604030504040204" pitchFamily="34" charset="0"/>
              </a:defRPr>
            </a:lvl4pPr>
            <a:lvl5pPr marL="2081213" indent="-230188">
              <a:defRPr>
                <a:solidFill>
                  <a:schemeClr val="tx1"/>
                </a:solidFill>
                <a:latin typeface="Verdana" panose="020B0604030504040204" pitchFamily="34" charset="0"/>
              </a:defRPr>
            </a:lvl5pPr>
            <a:lvl6pPr marL="2538413" indent="-230188" eaLnBrk="0" fontAlgn="base" hangingPunct="0">
              <a:spcBef>
                <a:spcPct val="0"/>
              </a:spcBef>
              <a:spcAft>
                <a:spcPct val="0"/>
              </a:spcAft>
              <a:defRPr>
                <a:solidFill>
                  <a:schemeClr val="tx1"/>
                </a:solidFill>
                <a:latin typeface="Verdana" panose="020B0604030504040204" pitchFamily="34" charset="0"/>
              </a:defRPr>
            </a:lvl6pPr>
            <a:lvl7pPr marL="2995613" indent="-230188" eaLnBrk="0" fontAlgn="base" hangingPunct="0">
              <a:spcBef>
                <a:spcPct val="0"/>
              </a:spcBef>
              <a:spcAft>
                <a:spcPct val="0"/>
              </a:spcAft>
              <a:defRPr>
                <a:solidFill>
                  <a:schemeClr val="tx1"/>
                </a:solidFill>
                <a:latin typeface="Verdana" panose="020B0604030504040204" pitchFamily="34" charset="0"/>
              </a:defRPr>
            </a:lvl7pPr>
            <a:lvl8pPr marL="3452813" indent="-230188" eaLnBrk="0" fontAlgn="base" hangingPunct="0">
              <a:spcBef>
                <a:spcPct val="0"/>
              </a:spcBef>
              <a:spcAft>
                <a:spcPct val="0"/>
              </a:spcAft>
              <a:defRPr>
                <a:solidFill>
                  <a:schemeClr val="tx1"/>
                </a:solidFill>
                <a:latin typeface="Verdana" panose="020B0604030504040204" pitchFamily="34" charset="0"/>
              </a:defRPr>
            </a:lvl8pPr>
            <a:lvl9pPr marL="3910013" indent="-230188"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183BBF-F76C-406B-B6CD-0D2552EC72B9}"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771" name="Rectangle 2">
            <a:extLst>
              <a:ext uri="{FF2B5EF4-FFF2-40B4-BE49-F238E27FC236}">
                <a16:creationId xmlns:a16="http://schemas.microsoft.com/office/drawing/2014/main" id="{2988081D-88CD-9E81-0519-2644F2760D15}"/>
              </a:ext>
            </a:extLst>
          </p:cNvPr>
          <p:cNvSpPr>
            <a:spLocks noGrp="1" noRot="1" noChangeAspect="1" noChangeArrowheads="1" noTextEdit="1"/>
          </p:cNvSpPr>
          <p:nvPr>
            <p:ph type="sldImg"/>
          </p:nvPr>
        </p:nvSpPr>
        <p:spPr>
          <a:xfrm>
            <a:off x="106363" y="752475"/>
            <a:ext cx="6678612" cy="3757613"/>
          </a:xfrm>
          <a:ln/>
        </p:spPr>
      </p:sp>
      <p:sp>
        <p:nvSpPr>
          <p:cNvPr id="32772" name="Rectangle 3">
            <a:extLst>
              <a:ext uri="{FF2B5EF4-FFF2-40B4-BE49-F238E27FC236}">
                <a16:creationId xmlns:a16="http://schemas.microsoft.com/office/drawing/2014/main" id="{A7BCD25D-9DB4-E936-E672-9A33FFA18C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dirty="0">
              <a:latin typeface="Arial" panose="020B0604020202020204" pitchFamily="34" charset="0"/>
            </a:endParaRPr>
          </a:p>
        </p:txBody>
      </p:sp>
    </p:spTree>
    <p:extLst>
      <p:ext uri="{BB962C8B-B14F-4D97-AF65-F5344CB8AC3E}">
        <p14:creationId xmlns:p14="http://schemas.microsoft.com/office/powerpoint/2010/main" val="2372145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arcador de imagen de diapositiva 1">
            <a:extLst>
              <a:ext uri="{FF2B5EF4-FFF2-40B4-BE49-F238E27FC236}">
                <a16:creationId xmlns:a16="http://schemas.microsoft.com/office/drawing/2014/main" id="{09B48C9E-EF0B-4670-B6A6-D10D60AB1CC5}"/>
              </a:ext>
            </a:extLst>
          </p:cNvPr>
          <p:cNvSpPr>
            <a:spLocks noGrp="1" noRot="1" noChangeAspect="1" noChangeArrowheads="1" noTextEdit="1"/>
          </p:cNvSpPr>
          <p:nvPr>
            <p:ph type="sldImg"/>
          </p:nvPr>
        </p:nvSpPr>
        <p:spPr>
          <a:xfrm>
            <a:off x="106363" y="752475"/>
            <a:ext cx="6678612" cy="3757613"/>
          </a:xfrm>
          <a:ln/>
        </p:spPr>
      </p:sp>
      <p:sp>
        <p:nvSpPr>
          <p:cNvPr id="18435" name="Marcador de notas 2">
            <a:extLst>
              <a:ext uri="{FF2B5EF4-FFF2-40B4-BE49-F238E27FC236}">
                <a16:creationId xmlns:a16="http://schemas.microsoft.com/office/drawing/2014/main" id="{78D8EF02-219F-44DD-82F2-F94FC3FAC7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latin typeface="Arial" panose="020B0604020202020204" pitchFamily="34" charset="0"/>
            </a:endParaRPr>
          </a:p>
        </p:txBody>
      </p:sp>
      <p:sp>
        <p:nvSpPr>
          <p:cNvPr id="18436" name="Marcador de número de diapositiva 3">
            <a:extLst>
              <a:ext uri="{FF2B5EF4-FFF2-40B4-BE49-F238E27FC236}">
                <a16:creationId xmlns:a16="http://schemas.microsoft.com/office/drawing/2014/main" id="{6A1B6FCD-C93A-4C12-A1AC-9DC7241FF8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8925">
              <a:defRPr>
                <a:solidFill>
                  <a:schemeClr val="tx1"/>
                </a:solidFill>
                <a:latin typeface="Verdana" panose="020B0604030504040204" pitchFamily="34" charset="0"/>
              </a:defRPr>
            </a:lvl2pPr>
            <a:lvl3pPr marL="1155700" indent="-230188">
              <a:defRPr>
                <a:solidFill>
                  <a:schemeClr val="tx1"/>
                </a:solidFill>
                <a:latin typeface="Verdana" panose="020B0604030504040204" pitchFamily="34" charset="0"/>
              </a:defRPr>
            </a:lvl3pPr>
            <a:lvl4pPr marL="1619250" indent="-230188">
              <a:defRPr>
                <a:solidFill>
                  <a:schemeClr val="tx1"/>
                </a:solidFill>
                <a:latin typeface="Verdana" panose="020B0604030504040204" pitchFamily="34" charset="0"/>
              </a:defRPr>
            </a:lvl4pPr>
            <a:lvl5pPr marL="2081213" indent="-230188">
              <a:defRPr>
                <a:solidFill>
                  <a:schemeClr val="tx1"/>
                </a:solidFill>
                <a:latin typeface="Verdana" panose="020B0604030504040204" pitchFamily="34" charset="0"/>
              </a:defRPr>
            </a:lvl5pPr>
            <a:lvl6pPr marL="2538413" indent="-230188" eaLnBrk="0" fontAlgn="base" hangingPunct="0">
              <a:spcBef>
                <a:spcPct val="0"/>
              </a:spcBef>
              <a:spcAft>
                <a:spcPct val="0"/>
              </a:spcAft>
              <a:defRPr>
                <a:solidFill>
                  <a:schemeClr val="tx1"/>
                </a:solidFill>
                <a:latin typeface="Verdana" panose="020B0604030504040204" pitchFamily="34" charset="0"/>
              </a:defRPr>
            </a:lvl6pPr>
            <a:lvl7pPr marL="2995613" indent="-230188" eaLnBrk="0" fontAlgn="base" hangingPunct="0">
              <a:spcBef>
                <a:spcPct val="0"/>
              </a:spcBef>
              <a:spcAft>
                <a:spcPct val="0"/>
              </a:spcAft>
              <a:defRPr>
                <a:solidFill>
                  <a:schemeClr val="tx1"/>
                </a:solidFill>
                <a:latin typeface="Verdana" panose="020B0604030504040204" pitchFamily="34" charset="0"/>
              </a:defRPr>
            </a:lvl7pPr>
            <a:lvl8pPr marL="3452813" indent="-230188" eaLnBrk="0" fontAlgn="base" hangingPunct="0">
              <a:spcBef>
                <a:spcPct val="0"/>
              </a:spcBef>
              <a:spcAft>
                <a:spcPct val="0"/>
              </a:spcAft>
              <a:defRPr>
                <a:solidFill>
                  <a:schemeClr val="tx1"/>
                </a:solidFill>
                <a:latin typeface="Verdana" panose="020B0604030504040204" pitchFamily="34" charset="0"/>
              </a:defRPr>
            </a:lvl8pPr>
            <a:lvl9pPr marL="3910013" indent="-230188"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84EDF4-BF43-4E2B-93DA-592174F927A2}"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40658-1241-4396-2B45-403C0BB28F46}"/>
            </a:ext>
          </a:extLst>
        </p:cNvPr>
        <p:cNvGrpSpPr/>
        <p:nvPr/>
      </p:nvGrpSpPr>
      <p:grpSpPr>
        <a:xfrm>
          <a:off x="0" y="0"/>
          <a:ext cx="0" cy="0"/>
          <a:chOff x="0" y="0"/>
          <a:chExt cx="0" cy="0"/>
        </a:xfrm>
      </p:grpSpPr>
      <p:sp>
        <p:nvSpPr>
          <p:cNvPr id="27650" name="Marcador de imagen de diapositiva 1">
            <a:extLst>
              <a:ext uri="{FF2B5EF4-FFF2-40B4-BE49-F238E27FC236}">
                <a16:creationId xmlns:a16="http://schemas.microsoft.com/office/drawing/2014/main" id="{9F71415E-B70E-8717-08DD-6F500429058E}"/>
              </a:ext>
            </a:extLst>
          </p:cNvPr>
          <p:cNvSpPr>
            <a:spLocks noGrp="1" noRot="1" noChangeAspect="1" noChangeArrowheads="1" noTextEdit="1"/>
          </p:cNvSpPr>
          <p:nvPr>
            <p:ph type="sldImg"/>
          </p:nvPr>
        </p:nvSpPr>
        <p:spPr>
          <a:xfrm>
            <a:off x="106363" y="752475"/>
            <a:ext cx="6678612" cy="3757613"/>
          </a:xfrm>
          <a:ln/>
        </p:spPr>
      </p:sp>
      <p:sp>
        <p:nvSpPr>
          <p:cNvPr id="27651" name="Marcador de notas 2">
            <a:extLst>
              <a:ext uri="{FF2B5EF4-FFF2-40B4-BE49-F238E27FC236}">
                <a16:creationId xmlns:a16="http://schemas.microsoft.com/office/drawing/2014/main" id="{B7F0CBB7-E9FC-B253-8FB2-83BAB5954D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latin typeface="Arial" panose="020B0604020202020204" pitchFamily="34" charset="0"/>
            </a:endParaRPr>
          </a:p>
        </p:txBody>
      </p:sp>
      <p:sp>
        <p:nvSpPr>
          <p:cNvPr id="27652" name="Marcador de número de diapositiva 3">
            <a:extLst>
              <a:ext uri="{FF2B5EF4-FFF2-40B4-BE49-F238E27FC236}">
                <a16:creationId xmlns:a16="http://schemas.microsoft.com/office/drawing/2014/main" id="{3137DC13-2BEE-183A-C0BD-E37DA39C8F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FC7851-0AF9-40C7-A962-4E2D582A1C0F}"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3591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A7158F72-7FE0-4086-9AC0-F63EEB4220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8925">
              <a:defRPr>
                <a:solidFill>
                  <a:schemeClr val="tx1"/>
                </a:solidFill>
                <a:latin typeface="Verdana" panose="020B0604030504040204" pitchFamily="34" charset="0"/>
              </a:defRPr>
            </a:lvl2pPr>
            <a:lvl3pPr marL="1155700" indent="-230188">
              <a:defRPr>
                <a:solidFill>
                  <a:schemeClr val="tx1"/>
                </a:solidFill>
                <a:latin typeface="Verdana" panose="020B0604030504040204" pitchFamily="34" charset="0"/>
              </a:defRPr>
            </a:lvl3pPr>
            <a:lvl4pPr marL="1619250" indent="-230188">
              <a:defRPr>
                <a:solidFill>
                  <a:schemeClr val="tx1"/>
                </a:solidFill>
                <a:latin typeface="Verdana" panose="020B0604030504040204" pitchFamily="34" charset="0"/>
              </a:defRPr>
            </a:lvl4pPr>
            <a:lvl5pPr marL="2081213" indent="-230188">
              <a:defRPr>
                <a:solidFill>
                  <a:schemeClr val="tx1"/>
                </a:solidFill>
                <a:latin typeface="Verdana" panose="020B0604030504040204" pitchFamily="34" charset="0"/>
              </a:defRPr>
            </a:lvl5pPr>
            <a:lvl6pPr marL="2538413" indent="-230188" eaLnBrk="0" fontAlgn="base" hangingPunct="0">
              <a:spcBef>
                <a:spcPct val="0"/>
              </a:spcBef>
              <a:spcAft>
                <a:spcPct val="0"/>
              </a:spcAft>
              <a:defRPr>
                <a:solidFill>
                  <a:schemeClr val="tx1"/>
                </a:solidFill>
                <a:latin typeface="Verdana" panose="020B0604030504040204" pitchFamily="34" charset="0"/>
              </a:defRPr>
            </a:lvl6pPr>
            <a:lvl7pPr marL="2995613" indent="-230188" eaLnBrk="0" fontAlgn="base" hangingPunct="0">
              <a:spcBef>
                <a:spcPct val="0"/>
              </a:spcBef>
              <a:spcAft>
                <a:spcPct val="0"/>
              </a:spcAft>
              <a:defRPr>
                <a:solidFill>
                  <a:schemeClr val="tx1"/>
                </a:solidFill>
                <a:latin typeface="Verdana" panose="020B0604030504040204" pitchFamily="34" charset="0"/>
              </a:defRPr>
            </a:lvl7pPr>
            <a:lvl8pPr marL="3452813" indent="-230188" eaLnBrk="0" fontAlgn="base" hangingPunct="0">
              <a:spcBef>
                <a:spcPct val="0"/>
              </a:spcBef>
              <a:spcAft>
                <a:spcPct val="0"/>
              </a:spcAft>
              <a:defRPr>
                <a:solidFill>
                  <a:schemeClr val="tx1"/>
                </a:solidFill>
                <a:latin typeface="Verdana" panose="020B0604030504040204" pitchFamily="34" charset="0"/>
              </a:defRPr>
            </a:lvl8pPr>
            <a:lvl9pPr marL="3910013" indent="-230188"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3249A5-E5F8-43DF-866A-1277D0C4925B}"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3" name="Rectangle 2">
            <a:extLst>
              <a:ext uri="{FF2B5EF4-FFF2-40B4-BE49-F238E27FC236}">
                <a16:creationId xmlns:a16="http://schemas.microsoft.com/office/drawing/2014/main" id="{6D82DA48-2E44-4875-B882-BE919D2881A8}"/>
              </a:ext>
            </a:extLst>
          </p:cNvPr>
          <p:cNvSpPr>
            <a:spLocks noGrp="1" noRot="1" noChangeAspect="1" noChangeArrowheads="1" noTextEdit="1"/>
          </p:cNvSpPr>
          <p:nvPr>
            <p:ph type="sldImg"/>
          </p:nvPr>
        </p:nvSpPr>
        <p:spPr>
          <a:xfrm>
            <a:off x="325438" y="869950"/>
            <a:ext cx="6240462" cy="3511550"/>
          </a:xfrm>
          <a:ln/>
        </p:spPr>
      </p:sp>
      <p:sp>
        <p:nvSpPr>
          <p:cNvPr id="30724" name="Rectangle 3">
            <a:extLst>
              <a:ext uri="{FF2B5EF4-FFF2-40B4-BE49-F238E27FC236}">
                <a16:creationId xmlns:a16="http://schemas.microsoft.com/office/drawing/2014/main" id="{97B5EA24-9B85-49A4-BCE9-E030720728D5}"/>
              </a:ext>
            </a:extLst>
          </p:cNvPr>
          <p:cNvSpPr>
            <a:spLocks noGrp="1" noChangeArrowheads="1"/>
          </p:cNvSpPr>
          <p:nvPr>
            <p:ph type="body" idx="1"/>
          </p:nvPr>
        </p:nvSpPr>
        <p:spPr>
          <a:xfrm>
            <a:off x="919163" y="4775200"/>
            <a:ext cx="5051425" cy="453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sz="900" dirty="0">
                <a:latin typeface="Arial" panose="020B0604020202020204" pitchFamily="34" charset="0"/>
              </a:rPr>
              <a:t>.</a:t>
            </a:r>
            <a:endParaRPr lang="es-ES_tradnl" altLang="es-ES" dirty="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Marcador de imagen de diapositiva 1">
            <a:extLst>
              <a:ext uri="{FF2B5EF4-FFF2-40B4-BE49-F238E27FC236}">
                <a16:creationId xmlns:a16="http://schemas.microsoft.com/office/drawing/2014/main" id="{400E9507-F6EA-4F31-B6E6-54A800C2F2EA}"/>
              </a:ext>
            </a:extLst>
          </p:cNvPr>
          <p:cNvSpPr>
            <a:spLocks noGrp="1" noRot="1" noChangeAspect="1" noChangeArrowheads="1" noTextEdit="1"/>
          </p:cNvSpPr>
          <p:nvPr>
            <p:ph type="sldImg"/>
          </p:nvPr>
        </p:nvSpPr>
        <p:spPr>
          <a:xfrm>
            <a:off x="106363" y="752475"/>
            <a:ext cx="6678612" cy="3757613"/>
          </a:xfrm>
          <a:ln/>
        </p:spPr>
      </p:sp>
      <p:sp>
        <p:nvSpPr>
          <p:cNvPr id="37891" name="Marcador de notas 2">
            <a:extLst>
              <a:ext uri="{FF2B5EF4-FFF2-40B4-BE49-F238E27FC236}">
                <a16:creationId xmlns:a16="http://schemas.microsoft.com/office/drawing/2014/main" id="{B159FDF7-3351-467E-AA1D-11AFCE3813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latin typeface="Arial" panose="020B0604020202020204" pitchFamily="34" charset="0"/>
            </a:endParaRPr>
          </a:p>
        </p:txBody>
      </p:sp>
      <p:sp>
        <p:nvSpPr>
          <p:cNvPr id="37892" name="Marcador de número de diapositiva 3">
            <a:extLst>
              <a:ext uri="{FF2B5EF4-FFF2-40B4-BE49-F238E27FC236}">
                <a16:creationId xmlns:a16="http://schemas.microsoft.com/office/drawing/2014/main" id="{0AB4FBDB-8DF1-4D30-BAF5-2213A4E183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143652-A141-4978-905A-030915141D74}"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F605A5-A614-431F-BEB5-878BB6F6E3D5}" type="slidenum">
              <a:rPr kumimoji="0" lang="ca-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9726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3BA99C0C-0B39-46B1-B6B3-A46F44A152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8925">
              <a:defRPr>
                <a:solidFill>
                  <a:schemeClr val="tx1"/>
                </a:solidFill>
                <a:latin typeface="Verdana" panose="020B0604030504040204" pitchFamily="34" charset="0"/>
              </a:defRPr>
            </a:lvl2pPr>
            <a:lvl3pPr marL="1155700" indent="-230188">
              <a:defRPr>
                <a:solidFill>
                  <a:schemeClr val="tx1"/>
                </a:solidFill>
                <a:latin typeface="Verdana" panose="020B0604030504040204" pitchFamily="34" charset="0"/>
              </a:defRPr>
            </a:lvl3pPr>
            <a:lvl4pPr marL="1619250" indent="-230188">
              <a:defRPr>
                <a:solidFill>
                  <a:schemeClr val="tx1"/>
                </a:solidFill>
                <a:latin typeface="Verdana" panose="020B0604030504040204" pitchFamily="34" charset="0"/>
              </a:defRPr>
            </a:lvl4pPr>
            <a:lvl5pPr marL="2081213" indent="-230188">
              <a:defRPr>
                <a:solidFill>
                  <a:schemeClr val="tx1"/>
                </a:solidFill>
                <a:latin typeface="Verdana" panose="020B0604030504040204" pitchFamily="34" charset="0"/>
              </a:defRPr>
            </a:lvl5pPr>
            <a:lvl6pPr marL="2538413" indent="-230188" eaLnBrk="0" fontAlgn="base" hangingPunct="0">
              <a:spcBef>
                <a:spcPct val="0"/>
              </a:spcBef>
              <a:spcAft>
                <a:spcPct val="0"/>
              </a:spcAft>
              <a:defRPr>
                <a:solidFill>
                  <a:schemeClr val="tx1"/>
                </a:solidFill>
                <a:latin typeface="Verdana" panose="020B0604030504040204" pitchFamily="34" charset="0"/>
              </a:defRPr>
            </a:lvl6pPr>
            <a:lvl7pPr marL="2995613" indent="-230188" eaLnBrk="0" fontAlgn="base" hangingPunct="0">
              <a:spcBef>
                <a:spcPct val="0"/>
              </a:spcBef>
              <a:spcAft>
                <a:spcPct val="0"/>
              </a:spcAft>
              <a:defRPr>
                <a:solidFill>
                  <a:schemeClr val="tx1"/>
                </a:solidFill>
                <a:latin typeface="Verdana" panose="020B0604030504040204" pitchFamily="34" charset="0"/>
              </a:defRPr>
            </a:lvl7pPr>
            <a:lvl8pPr marL="3452813" indent="-230188" eaLnBrk="0" fontAlgn="base" hangingPunct="0">
              <a:spcBef>
                <a:spcPct val="0"/>
              </a:spcBef>
              <a:spcAft>
                <a:spcPct val="0"/>
              </a:spcAft>
              <a:defRPr>
                <a:solidFill>
                  <a:schemeClr val="tx1"/>
                </a:solidFill>
                <a:latin typeface="Verdana" panose="020B0604030504040204" pitchFamily="34" charset="0"/>
              </a:defRPr>
            </a:lvl8pPr>
            <a:lvl9pPr marL="3910013" indent="-230188"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020195-4C03-4AEF-AF85-7617BB051DB8}"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035" name="Rectangle 2">
            <a:extLst>
              <a:ext uri="{FF2B5EF4-FFF2-40B4-BE49-F238E27FC236}">
                <a16:creationId xmlns:a16="http://schemas.microsoft.com/office/drawing/2014/main" id="{DD4933E0-B78E-41C5-BB79-FA73CA63682F}"/>
              </a:ext>
            </a:extLst>
          </p:cNvPr>
          <p:cNvSpPr>
            <a:spLocks noGrp="1" noRot="1" noChangeAspect="1" noChangeArrowheads="1" noTextEdit="1"/>
          </p:cNvSpPr>
          <p:nvPr>
            <p:ph type="sldImg"/>
          </p:nvPr>
        </p:nvSpPr>
        <p:spPr>
          <a:xfrm>
            <a:off x="106363" y="752475"/>
            <a:ext cx="6678612" cy="3757613"/>
          </a:xfrm>
          <a:ln/>
        </p:spPr>
      </p:sp>
      <p:sp>
        <p:nvSpPr>
          <p:cNvPr id="44036" name="Rectangle 3">
            <a:extLst>
              <a:ext uri="{FF2B5EF4-FFF2-40B4-BE49-F238E27FC236}">
                <a16:creationId xmlns:a16="http://schemas.microsoft.com/office/drawing/2014/main" id="{C1596617-F356-49E9-91CD-2529DFBDF438}"/>
              </a:ext>
            </a:extLst>
          </p:cNvPr>
          <p:cNvSpPr>
            <a:spLocks noGrp="1" noChangeArrowheads="1"/>
          </p:cNvSpPr>
          <p:nvPr>
            <p:ph type="body" idx="1"/>
          </p:nvPr>
        </p:nvSpPr>
        <p:spPr>
          <a:xfrm>
            <a:off x="919163" y="4759325"/>
            <a:ext cx="5051425" cy="4510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3884064" y="8685335"/>
            <a:ext cx="2972335" cy="457200"/>
          </a:xfrm>
          <a:prstGeom prst="rect">
            <a:avLst/>
          </a:prstGeom>
          <a:noFill/>
          <a:ln>
            <a:miter lim="800000"/>
            <a:headEnd/>
            <a:tailEnd/>
          </a:ln>
        </p:spPr>
        <p:txBody>
          <a:bodyPr lIns="90407" tIns="45203" rIns="90407" bIns="45203"/>
          <a:lstStyle/>
          <a:p>
            <a:pPr marL="0" marR="0" lvl="0" indent="0" algn="r" defTabSz="914400" rtl="0" eaLnBrk="0" fontAlgn="auto" latinLnBrk="0" hangingPunct="0">
              <a:lnSpc>
                <a:spcPct val="100000"/>
              </a:lnSpc>
              <a:spcBef>
                <a:spcPts val="0"/>
              </a:spcBef>
              <a:spcAft>
                <a:spcPts val="0"/>
              </a:spcAft>
              <a:buClrTx/>
              <a:buSzTx/>
              <a:buFontTx/>
              <a:buNone/>
              <a:tabLst/>
              <a:defRPr/>
            </a:pPr>
            <a:fld id="{6EF67555-A7AB-4435-BD47-23A29FA8270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235" name="Rectangle 2"/>
          <p:cNvSpPr>
            <a:spLocks noGrp="1" noRot="1" noChangeAspect="1" noChangeArrowheads="1" noTextEdit="1"/>
          </p:cNvSpPr>
          <p:nvPr>
            <p:ph type="sldImg"/>
          </p:nvPr>
        </p:nvSpPr>
        <p:spPr>
          <a:xfrm>
            <a:off x="384175" y="685800"/>
            <a:ext cx="6096000" cy="3429000"/>
          </a:xfrm>
          <a:ln/>
        </p:spPr>
      </p:sp>
      <p:sp>
        <p:nvSpPr>
          <p:cNvPr id="95236" name="Rectangle 3"/>
          <p:cNvSpPr>
            <a:spLocks noGrp="1" noChangeArrowheads="1"/>
          </p:cNvSpPr>
          <p:nvPr>
            <p:ph type="body" idx="1"/>
          </p:nvPr>
        </p:nvSpPr>
        <p:spPr>
          <a:xfrm>
            <a:off x="278807" y="4258408"/>
            <a:ext cx="6550351" cy="4164623"/>
          </a:xfrm>
          <a:noFill/>
          <a:ln/>
        </p:spPr>
        <p:txBody>
          <a:bodyPr tIns="45987" rIns="91974" bIns="45987"/>
          <a:lstStyle/>
          <a:p>
            <a:pPr eaLnBrk="1" hangingPunct="1">
              <a:lnSpc>
                <a:spcPct val="95000"/>
              </a:lnSpc>
              <a:spcBef>
                <a:spcPct val="5000"/>
              </a:spcBef>
              <a:spcAft>
                <a:spcPct val="5000"/>
              </a:spcAft>
            </a:pPr>
            <a:endParaRPr lang="da-DK" sz="10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Marcador de imagen de diapositiva 1">
            <a:extLst>
              <a:ext uri="{FF2B5EF4-FFF2-40B4-BE49-F238E27FC236}">
                <a16:creationId xmlns:a16="http://schemas.microsoft.com/office/drawing/2014/main" id="{07972776-5C5F-438C-80A6-85C857F770A3}"/>
              </a:ext>
            </a:extLst>
          </p:cNvPr>
          <p:cNvSpPr>
            <a:spLocks noGrp="1" noRot="1" noChangeAspect="1" noChangeArrowheads="1" noTextEdit="1"/>
          </p:cNvSpPr>
          <p:nvPr>
            <p:ph type="sldImg"/>
          </p:nvPr>
        </p:nvSpPr>
        <p:spPr>
          <a:xfrm>
            <a:off x="106363" y="752475"/>
            <a:ext cx="6678612" cy="3757613"/>
          </a:xfrm>
          <a:ln/>
        </p:spPr>
      </p:sp>
      <p:sp>
        <p:nvSpPr>
          <p:cNvPr id="46083" name="Marcador de notas 2">
            <a:extLst>
              <a:ext uri="{FF2B5EF4-FFF2-40B4-BE49-F238E27FC236}">
                <a16:creationId xmlns:a16="http://schemas.microsoft.com/office/drawing/2014/main" id="{9B17FE5C-3AE1-4CD6-812B-9CE1CBD6D7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latin typeface="Arial" panose="020B0604020202020204" pitchFamily="34" charset="0"/>
            </a:endParaRPr>
          </a:p>
        </p:txBody>
      </p:sp>
      <p:sp>
        <p:nvSpPr>
          <p:cNvPr id="46084" name="Marcador de número de diapositiva 3">
            <a:extLst>
              <a:ext uri="{FF2B5EF4-FFF2-40B4-BE49-F238E27FC236}">
                <a16:creationId xmlns:a16="http://schemas.microsoft.com/office/drawing/2014/main" id="{B38714AD-E1DC-4ECE-83A5-02BCE5496F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40E9B2-218D-48B4-AA40-26922FB17602}"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Marcador de imagen de diapositiva 1">
            <a:extLst>
              <a:ext uri="{FF2B5EF4-FFF2-40B4-BE49-F238E27FC236}">
                <a16:creationId xmlns:a16="http://schemas.microsoft.com/office/drawing/2014/main" id="{555DE6F3-814C-45EC-8792-40909816657A}"/>
              </a:ext>
            </a:extLst>
          </p:cNvPr>
          <p:cNvSpPr>
            <a:spLocks noGrp="1" noRot="1" noChangeAspect="1" noChangeArrowheads="1" noTextEdit="1"/>
          </p:cNvSpPr>
          <p:nvPr>
            <p:ph type="sldImg"/>
          </p:nvPr>
        </p:nvSpPr>
        <p:spPr>
          <a:xfrm>
            <a:off x="106363" y="752475"/>
            <a:ext cx="6678612" cy="3757613"/>
          </a:xfrm>
          <a:ln/>
        </p:spPr>
      </p:sp>
      <p:sp>
        <p:nvSpPr>
          <p:cNvPr id="48131" name="Marcador de notas 2">
            <a:extLst>
              <a:ext uri="{FF2B5EF4-FFF2-40B4-BE49-F238E27FC236}">
                <a16:creationId xmlns:a16="http://schemas.microsoft.com/office/drawing/2014/main" id="{5F00CF66-89C5-4CF9-8A0F-8C58056E1B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latin typeface="Arial" panose="020B0604020202020204" pitchFamily="34" charset="0"/>
            </a:endParaRPr>
          </a:p>
        </p:txBody>
      </p:sp>
      <p:sp>
        <p:nvSpPr>
          <p:cNvPr id="48132" name="Marcador de número de diapositiva 3">
            <a:extLst>
              <a:ext uri="{FF2B5EF4-FFF2-40B4-BE49-F238E27FC236}">
                <a16:creationId xmlns:a16="http://schemas.microsoft.com/office/drawing/2014/main" id="{920FB07C-88F4-4383-B0BA-A1A233491E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9C77AF-1D6E-4CE2-B28A-EA1E40B4F5B3}"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Marcador de imagen de diapositiva 1">
            <a:extLst>
              <a:ext uri="{FF2B5EF4-FFF2-40B4-BE49-F238E27FC236}">
                <a16:creationId xmlns:a16="http://schemas.microsoft.com/office/drawing/2014/main" id="{017EE00E-2A12-426E-90B8-4A9D68EA00D2}"/>
              </a:ext>
            </a:extLst>
          </p:cNvPr>
          <p:cNvSpPr>
            <a:spLocks noGrp="1" noRot="1" noChangeAspect="1" noChangeArrowheads="1" noTextEdit="1"/>
          </p:cNvSpPr>
          <p:nvPr>
            <p:ph type="sldImg"/>
          </p:nvPr>
        </p:nvSpPr>
        <p:spPr>
          <a:xfrm>
            <a:off x="106363" y="752475"/>
            <a:ext cx="6678612" cy="3757613"/>
          </a:xfrm>
          <a:ln/>
        </p:spPr>
      </p:sp>
      <p:sp>
        <p:nvSpPr>
          <p:cNvPr id="50179" name="Marcador de notas 2">
            <a:extLst>
              <a:ext uri="{FF2B5EF4-FFF2-40B4-BE49-F238E27FC236}">
                <a16:creationId xmlns:a16="http://schemas.microsoft.com/office/drawing/2014/main" id="{AAF477EB-B563-4F07-BE3F-F0358C77D0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latin typeface="Arial" panose="020B0604020202020204" pitchFamily="34" charset="0"/>
            </a:endParaRPr>
          </a:p>
        </p:txBody>
      </p:sp>
      <p:sp>
        <p:nvSpPr>
          <p:cNvPr id="50180" name="Marcador de número de diapositiva 3">
            <a:extLst>
              <a:ext uri="{FF2B5EF4-FFF2-40B4-BE49-F238E27FC236}">
                <a16:creationId xmlns:a16="http://schemas.microsoft.com/office/drawing/2014/main" id="{4C6C0D11-E0FC-4920-B1D6-BE1933A6B9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DBB144-3549-443D-ABF5-B4FED4B20B5E}"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62E316DE-1886-40AF-B746-6240044AFC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8925">
              <a:defRPr>
                <a:solidFill>
                  <a:schemeClr val="tx1"/>
                </a:solidFill>
                <a:latin typeface="Verdana" panose="020B0604030504040204" pitchFamily="34" charset="0"/>
              </a:defRPr>
            </a:lvl2pPr>
            <a:lvl3pPr marL="1155700" indent="-230188">
              <a:defRPr>
                <a:solidFill>
                  <a:schemeClr val="tx1"/>
                </a:solidFill>
                <a:latin typeface="Verdana" panose="020B0604030504040204" pitchFamily="34" charset="0"/>
              </a:defRPr>
            </a:lvl3pPr>
            <a:lvl4pPr marL="1619250" indent="-230188">
              <a:defRPr>
                <a:solidFill>
                  <a:schemeClr val="tx1"/>
                </a:solidFill>
                <a:latin typeface="Verdana" panose="020B0604030504040204" pitchFamily="34" charset="0"/>
              </a:defRPr>
            </a:lvl4pPr>
            <a:lvl5pPr marL="2081213" indent="-230188">
              <a:defRPr>
                <a:solidFill>
                  <a:schemeClr val="tx1"/>
                </a:solidFill>
                <a:latin typeface="Verdana" panose="020B0604030504040204" pitchFamily="34" charset="0"/>
              </a:defRPr>
            </a:lvl5pPr>
            <a:lvl6pPr marL="2538413" indent="-230188" eaLnBrk="0" fontAlgn="base" hangingPunct="0">
              <a:spcBef>
                <a:spcPct val="0"/>
              </a:spcBef>
              <a:spcAft>
                <a:spcPct val="0"/>
              </a:spcAft>
              <a:defRPr>
                <a:solidFill>
                  <a:schemeClr val="tx1"/>
                </a:solidFill>
                <a:latin typeface="Verdana" panose="020B0604030504040204" pitchFamily="34" charset="0"/>
              </a:defRPr>
            </a:lvl6pPr>
            <a:lvl7pPr marL="2995613" indent="-230188" eaLnBrk="0" fontAlgn="base" hangingPunct="0">
              <a:spcBef>
                <a:spcPct val="0"/>
              </a:spcBef>
              <a:spcAft>
                <a:spcPct val="0"/>
              </a:spcAft>
              <a:defRPr>
                <a:solidFill>
                  <a:schemeClr val="tx1"/>
                </a:solidFill>
                <a:latin typeface="Verdana" panose="020B0604030504040204" pitchFamily="34" charset="0"/>
              </a:defRPr>
            </a:lvl7pPr>
            <a:lvl8pPr marL="3452813" indent="-230188" eaLnBrk="0" fontAlgn="base" hangingPunct="0">
              <a:spcBef>
                <a:spcPct val="0"/>
              </a:spcBef>
              <a:spcAft>
                <a:spcPct val="0"/>
              </a:spcAft>
              <a:defRPr>
                <a:solidFill>
                  <a:schemeClr val="tx1"/>
                </a:solidFill>
                <a:latin typeface="Verdana" panose="020B0604030504040204" pitchFamily="34" charset="0"/>
              </a:defRPr>
            </a:lvl8pPr>
            <a:lvl9pPr marL="3910013" indent="-230188"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D2CC8D-CE9B-4407-A698-6319EC5139FF}"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227" name="Rectangle 2">
            <a:extLst>
              <a:ext uri="{FF2B5EF4-FFF2-40B4-BE49-F238E27FC236}">
                <a16:creationId xmlns:a16="http://schemas.microsoft.com/office/drawing/2014/main" id="{1A0494D9-187F-480D-8715-CA2D451557D3}"/>
              </a:ext>
            </a:extLst>
          </p:cNvPr>
          <p:cNvSpPr>
            <a:spLocks noGrp="1" noRot="1" noChangeAspect="1" noChangeArrowheads="1" noTextEdit="1"/>
          </p:cNvSpPr>
          <p:nvPr>
            <p:ph type="sldImg"/>
          </p:nvPr>
        </p:nvSpPr>
        <p:spPr>
          <a:xfrm>
            <a:off x="106363" y="752475"/>
            <a:ext cx="6678612" cy="3757613"/>
          </a:xfrm>
          <a:ln/>
        </p:spPr>
      </p:sp>
      <p:sp>
        <p:nvSpPr>
          <p:cNvPr id="52228" name="Rectangle 3">
            <a:extLst>
              <a:ext uri="{FF2B5EF4-FFF2-40B4-BE49-F238E27FC236}">
                <a16:creationId xmlns:a16="http://schemas.microsoft.com/office/drawing/2014/main" id="{A01B7B6E-2A74-4573-81E2-493D953E13ED}"/>
              </a:ext>
            </a:extLst>
          </p:cNvPr>
          <p:cNvSpPr>
            <a:spLocks noGrp="1" noChangeArrowheads="1"/>
          </p:cNvSpPr>
          <p:nvPr>
            <p:ph type="body" idx="1"/>
          </p:nvPr>
        </p:nvSpPr>
        <p:spPr>
          <a:xfrm>
            <a:off x="919163" y="4759325"/>
            <a:ext cx="5051425" cy="4510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dirty="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Marcador de imagen de diapositiva 1">
            <a:extLst>
              <a:ext uri="{FF2B5EF4-FFF2-40B4-BE49-F238E27FC236}">
                <a16:creationId xmlns:a16="http://schemas.microsoft.com/office/drawing/2014/main" id="{7B981FAD-DDFD-462E-B38E-3C4EF8E8D421}"/>
              </a:ext>
            </a:extLst>
          </p:cNvPr>
          <p:cNvSpPr>
            <a:spLocks noGrp="1" noRot="1" noChangeAspect="1" noChangeArrowheads="1" noTextEdit="1"/>
          </p:cNvSpPr>
          <p:nvPr>
            <p:ph type="sldImg"/>
          </p:nvPr>
        </p:nvSpPr>
        <p:spPr>
          <a:xfrm>
            <a:off x="106363" y="752475"/>
            <a:ext cx="6678612" cy="3757613"/>
          </a:xfrm>
          <a:ln/>
        </p:spPr>
      </p:sp>
      <p:sp>
        <p:nvSpPr>
          <p:cNvPr id="68611" name="Marcador de notas 2">
            <a:extLst>
              <a:ext uri="{FF2B5EF4-FFF2-40B4-BE49-F238E27FC236}">
                <a16:creationId xmlns:a16="http://schemas.microsoft.com/office/drawing/2014/main" id="{0DBCE64B-8044-4C64-B894-2232EF98A0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latin typeface="Arial" panose="020B0604020202020204" pitchFamily="34" charset="0"/>
            </a:endParaRPr>
          </a:p>
        </p:txBody>
      </p:sp>
      <p:sp>
        <p:nvSpPr>
          <p:cNvPr id="68612" name="Marcador de número de diapositiva 3">
            <a:extLst>
              <a:ext uri="{FF2B5EF4-FFF2-40B4-BE49-F238E27FC236}">
                <a16:creationId xmlns:a16="http://schemas.microsoft.com/office/drawing/2014/main" id="{D3C5704B-BFE9-4227-B10B-0E74036B9C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DFA8D0-83E1-4CEA-82E5-03903003B2E0}"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6904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Marcador de imagen de diapositiva 1">
            <a:extLst>
              <a:ext uri="{FF2B5EF4-FFF2-40B4-BE49-F238E27FC236}">
                <a16:creationId xmlns:a16="http://schemas.microsoft.com/office/drawing/2014/main" id="{BAE81143-5FE0-4EFF-A3FE-B0AE3EBE38AD}"/>
              </a:ext>
            </a:extLst>
          </p:cNvPr>
          <p:cNvSpPr>
            <a:spLocks noGrp="1" noRot="1" noChangeAspect="1" noChangeArrowheads="1" noTextEdit="1"/>
          </p:cNvSpPr>
          <p:nvPr>
            <p:ph type="sldImg"/>
          </p:nvPr>
        </p:nvSpPr>
        <p:spPr>
          <a:xfrm>
            <a:off x="106363" y="752475"/>
            <a:ext cx="6678612" cy="3757613"/>
          </a:xfrm>
          <a:ln/>
        </p:spPr>
      </p:sp>
      <p:sp>
        <p:nvSpPr>
          <p:cNvPr id="54275" name="Marcador de notas 2">
            <a:extLst>
              <a:ext uri="{FF2B5EF4-FFF2-40B4-BE49-F238E27FC236}">
                <a16:creationId xmlns:a16="http://schemas.microsoft.com/office/drawing/2014/main" id="{66B94A27-7CCA-4F0E-8EF3-002985806D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latin typeface="Arial" panose="020B0604020202020204" pitchFamily="34" charset="0"/>
            </a:endParaRPr>
          </a:p>
        </p:txBody>
      </p:sp>
      <p:sp>
        <p:nvSpPr>
          <p:cNvPr id="54276" name="Marcador de número de diapositiva 3">
            <a:extLst>
              <a:ext uri="{FF2B5EF4-FFF2-40B4-BE49-F238E27FC236}">
                <a16:creationId xmlns:a16="http://schemas.microsoft.com/office/drawing/2014/main" id="{DB5E42B5-D8E0-4B5A-9053-7282F78772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FC2353-2754-444A-8585-B3BD42E7D238}"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5646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Marcador de imagen de diapositiva 1">
            <a:extLst>
              <a:ext uri="{FF2B5EF4-FFF2-40B4-BE49-F238E27FC236}">
                <a16:creationId xmlns:a16="http://schemas.microsoft.com/office/drawing/2014/main" id="{8D3DFCD6-7BDF-44BC-AB39-0BEA0B4FC693}"/>
              </a:ext>
            </a:extLst>
          </p:cNvPr>
          <p:cNvSpPr>
            <a:spLocks noGrp="1" noRot="1" noChangeAspect="1" noChangeArrowheads="1" noTextEdit="1"/>
          </p:cNvSpPr>
          <p:nvPr>
            <p:ph type="sldImg"/>
          </p:nvPr>
        </p:nvSpPr>
        <p:spPr>
          <a:xfrm>
            <a:off x="106363" y="752475"/>
            <a:ext cx="6678612" cy="3757613"/>
          </a:xfrm>
          <a:ln/>
        </p:spPr>
      </p:sp>
      <p:sp>
        <p:nvSpPr>
          <p:cNvPr id="60419" name="Marcador de notas 2">
            <a:extLst>
              <a:ext uri="{FF2B5EF4-FFF2-40B4-BE49-F238E27FC236}">
                <a16:creationId xmlns:a16="http://schemas.microsoft.com/office/drawing/2014/main" id="{329EA4C9-50C2-4B8E-8954-2DCAD25BCD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latin typeface="Arial" panose="020B0604020202020204" pitchFamily="34" charset="0"/>
            </a:endParaRPr>
          </a:p>
        </p:txBody>
      </p:sp>
      <p:sp>
        <p:nvSpPr>
          <p:cNvPr id="60420" name="Marcador de número de diapositiva 3">
            <a:extLst>
              <a:ext uri="{FF2B5EF4-FFF2-40B4-BE49-F238E27FC236}">
                <a16:creationId xmlns:a16="http://schemas.microsoft.com/office/drawing/2014/main" id="{01C5400A-9EF8-4975-A8A9-D9136DD492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D1E421-3582-4FB2-8C89-89B30AA85006}"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215ED6D8-91CC-0E39-E9DE-AEA62335402A}"/>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A3D19B-037C-4670-872C-2EF105EA724C}" type="slidenum">
              <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s-ES" altLang="es-E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9811" name="Rectangle 2">
            <a:extLst>
              <a:ext uri="{FF2B5EF4-FFF2-40B4-BE49-F238E27FC236}">
                <a16:creationId xmlns:a16="http://schemas.microsoft.com/office/drawing/2014/main" id="{0D8FBBC3-17E6-A8B2-70A7-1D36A2E89017}"/>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7106F63F-8AB6-E77A-FCF0-771764DD9ABA}"/>
              </a:ext>
            </a:extLst>
          </p:cNvPr>
          <p:cNvSpPr>
            <a:spLocks noGrp="1" noChangeArrowheads="1"/>
          </p:cNvSpPr>
          <p:nvPr>
            <p:ph type="body" idx="1"/>
          </p:nvPr>
        </p:nvSpPr>
        <p:spPr>
          <a:noFill/>
        </p:spPr>
        <p:txBody>
          <a:bodyPr/>
          <a:lstStyle/>
          <a:p>
            <a:pPr eaLnBrk="1" hangingPunct="1"/>
            <a:endParaRPr lang="es-ES" alt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84E1E-057F-4744-B900-53A81D2D8492}" type="slidenum">
              <a:rPr kumimoji="0" lang="ca-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ca-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5341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001E5-DA3C-10CB-A345-6A8E31436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3C5F6-6BA4-499F-D30D-F1692ADC45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03E11-BCA7-7332-97A1-443CD393ED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C0FB09-3D62-AFD5-CEF5-948C83E02B0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6CF5B-026F-2E4E-93AB-94A48AB2813A}"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5571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34525-FDF7-48FF-BB91-0D2BA5B62674}" type="slidenum">
              <a:rPr kumimoji="0" lang="ca-ES" altLang="es-E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ca-ES" alt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107" name="Rectangle 2"/>
          <p:cNvSpPr>
            <a:spLocks noGrp="1" noRot="1" noChangeAspect="1" noChangeArrowheads="1" noTextEdit="1"/>
          </p:cNvSpPr>
          <p:nvPr>
            <p:ph type="sldImg"/>
          </p:nvPr>
        </p:nvSpPr>
        <p:spPr>
          <a:xfrm>
            <a:off x="582613" y="793750"/>
            <a:ext cx="5694362" cy="3203575"/>
          </a:xfrm>
          <a:ln/>
        </p:spPr>
      </p:sp>
      <p:sp>
        <p:nvSpPr>
          <p:cNvPr id="47108" name="Rectangle 3"/>
          <p:cNvSpPr>
            <a:spLocks noGrp="1" noChangeArrowheads="1"/>
          </p:cNvSpPr>
          <p:nvPr>
            <p:ph type="body" idx="1"/>
          </p:nvPr>
        </p:nvSpPr>
        <p:spPr>
          <a:xfrm>
            <a:off x="915042" y="4356305"/>
            <a:ext cx="5027916" cy="4134029"/>
          </a:xfrm>
          <a:noFill/>
          <a:ln/>
        </p:spPr>
        <p:txBody>
          <a:bodyPr/>
          <a:lstStyle/>
          <a:p>
            <a:pPr eaLnBrk="1" hangingPunct="1"/>
            <a:endParaRPr lang="es-ES_tradnl" altLang="es-E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F74CB-FF3B-485E-C581-D6D2F4E901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821AE-FB2C-CE6D-66AA-4CF3912D9F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023F1-FF63-1664-FA94-95A1A6F6E5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6B71EC-DE38-E9DE-9BFA-ABAF6612535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6CF5B-026F-2E4E-93AB-94A48AB2813A}"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511473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Marcador de imagen de diapositiva 1">
            <a:extLst>
              <a:ext uri="{FF2B5EF4-FFF2-40B4-BE49-F238E27FC236}">
                <a16:creationId xmlns:a16="http://schemas.microsoft.com/office/drawing/2014/main" id="{E3E61251-8E36-4771-AA36-D2AF6C4B63C7}"/>
              </a:ext>
            </a:extLst>
          </p:cNvPr>
          <p:cNvSpPr>
            <a:spLocks noGrp="1" noRot="1" noChangeAspect="1" noChangeArrowheads="1" noTextEdit="1"/>
          </p:cNvSpPr>
          <p:nvPr>
            <p:ph type="sldImg"/>
          </p:nvPr>
        </p:nvSpPr>
        <p:spPr>
          <a:xfrm>
            <a:off x="106363" y="752475"/>
            <a:ext cx="6678612" cy="3757613"/>
          </a:xfrm>
          <a:ln/>
        </p:spPr>
      </p:sp>
      <p:sp>
        <p:nvSpPr>
          <p:cNvPr id="104451" name="Marcador de notas 2">
            <a:extLst>
              <a:ext uri="{FF2B5EF4-FFF2-40B4-BE49-F238E27FC236}">
                <a16:creationId xmlns:a16="http://schemas.microsoft.com/office/drawing/2014/main" id="{A0A1FDDB-0AD8-421C-8D51-0F2D4A76C0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latin typeface="Arial" panose="020B0604020202020204" pitchFamily="34" charset="0"/>
            </a:endParaRPr>
          </a:p>
        </p:txBody>
      </p:sp>
      <p:sp>
        <p:nvSpPr>
          <p:cNvPr id="104452" name="Marcador de número de diapositiva 3">
            <a:extLst>
              <a:ext uri="{FF2B5EF4-FFF2-40B4-BE49-F238E27FC236}">
                <a16:creationId xmlns:a16="http://schemas.microsoft.com/office/drawing/2014/main" id="{99BBF3EE-B913-4AA9-88DD-B11C25DE3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BC7C00-39B3-44A6-821B-C1889AF91C9E}"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3499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06363" y="752475"/>
            <a:ext cx="6678612" cy="3757613"/>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F605A5-A614-431F-BEB5-878BB6F6E3D5}" type="slidenum">
              <a:rPr kumimoji="0" lang="ca-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6408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Marcador de imagen de diapositiva 1">
            <a:extLst>
              <a:ext uri="{FF2B5EF4-FFF2-40B4-BE49-F238E27FC236}">
                <a16:creationId xmlns:a16="http://schemas.microsoft.com/office/drawing/2014/main" id="{32ADDE62-415A-4E43-878F-54E5456C9490}"/>
              </a:ext>
            </a:extLst>
          </p:cNvPr>
          <p:cNvSpPr>
            <a:spLocks noGrp="1" noRot="1" noChangeAspect="1" noChangeArrowheads="1" noTextEdit="1"/>
          </p:cNvSpPr>
          <p:nvPr>
            <p:ph type="sldImg"/>
          </p:nvPr>
        </p:nvSpPr>
        <p:spPr>
          <a:xfrm>
            <a:off x="106363" y="752475"/>
            <a:ext cx="6678612" cy="3757613"/>
          </a:xfrm>
          <a:ln/>
        </p:spPr>
      </p:sp>
      <p:sp>
        <p:nvSpPr>
          <p:cNvPr id="111619" name="Marcador de notas 2">
            <a:extLst>
              <a:ext uri="{FF2B5EF4-FFF2-40B4-BE49-F238E27FC236}">
                <a16:creationId xmlns:a16="http://schemas.microsoft.com/office/drawing/2014/main" id="{8E53B032-F19D-4791-8978-9F579A4CAD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latin typeface="Arial" panose="020B0604020202020204" pitchFamily="34" charset="0"/>
            </a:endParaRPr>
          </a:p>
        </p:txBody>
      </p:sp>
      <p:sp>
        <p:nvSpPr>
          <p:cNvPr id="111620" name="Marcador de número de diapositiva 3">
            <a:extLst>
              <a:ext uri="{FF2B5EF4-FFF2-40B4-BE49-F238E27FC236}">
                <a16:creationId xmlns:a16="http://schemas.microsoft.com/office/drawing/2014/main" id="{5F294D90-8054-4C59-86D5-4389471DB9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3770EC-489C-4678-B7EB-D7D779205560}"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9DAE8980-8309-4C97-8E86-8CFE4B6FA3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8925">
              <a:defRPr>
                <a:solidFill>
                  <a:schemeClr val="tx1"/>
                </a:solidFill>
                <a:latin typeface="Verdana" panose="020B0604030504040204" pitchFamily="34" charset="0"/>
              </a:defRPr>
            </a:lvl2pPr>
            <a:lvl3pPr marL="1155700" indent="-230188">
              <a:defRPr>
                <a:solidFill>
                  <a:schemeClr val="tx1"/>
                </a:solidFill>
                <a:latin typeface="Verdana" panose="020B0604030504040204" pitchFamily="34" charset="0"/>
              </a:defRPr>
            </a:lvl3pPr>
            <a:lvl4pPr marL="1619250" indent="-230188">
              <a:defRPr>
                <a:solidFill>
                  <a:schemeClr val="tx1"/>
                </a:solidFill>
                <a:latin typeface="Verdana" panose="020B0604030504040204" pitchFamily="34" charset="0"/>
              </a:defRPr>
            </a:lvl4pPr>
            <a:lvl5pPr marL="2081213" indent="-230188">
              <a:defRPr>
                <a:solidFill>
                  <a:schemeClr val="tx1"/>
                </a:solidFill>
                <a:latin typeface="Verdana" panose="020B0604030504040204" pitchFamily="34" charset="0"/>
              </a:defRPr>
            </a:lvl5pPr>
            <a:lvl6pPr marL="2538413" indent="-230188" eaLnBrk="0" fontAlgn="base" hangingPunct="0">
              <a:spcBef>
                <a:spcPct val="0"/>
              </a:spcBef>
              <a:spcAft>
                <a:spcPct val="0"/>
              </a:spcAft>
              <a:defRPr>
                <a:solidFill>
                  <a:schemeClr val="tx1"/>
                </a:solidFill>
                <a:latin typeface="Verdana" panose="020B0604030504040204" pitchFamily="34" charset="0"/>
              </a:defRPr>
            </a:lvl6pPr>
            <a:lvl7pPr marL="2995613" indent="-230188" eaLnBrk="0" fontAlgn="base" hangingPunct="0">
              <a:spcBef>
                <a:spcPct val="0"/>
              </a:spcBef>
              <a:spcAft>
                <a:spcPct val="0"/>
              </a:spcAft>
              <a:defRPr>
                <a:solidFill>
                  <a:schemeClr val="tx1"/>
                </a:solidFill>
                <a:latin typeface="Verdana" panose="020B0604030504040204" pitchFamily="34" charset="0"/>
              </a:defRPr>
            </a:lvl7pPr>
            <a:lvl8pPr marL="3452813" indent="-230188" eaLnBrk="0" fontAlgn="base" hangingPunct="0">
              <a:spcBef>
                <a:spcPct val="0"/>
              </a:spcBef>
              <a:spcAft>
                <a:spcPct val="0"/>
              </a:spcAft>
              <a:defRPr>
                <a:solidFill>
                  <a:schemeClr val="tx1"/>
                </a:solidFill>
                <a:latin typeface="Verdana" panose="020B0604030504040204" pitchFamily="34" charset="0"/>
              </a:defRPr>
            </a:lvl8pPr>
            <a:lvl9pPr marL="3910013" indent="-230188"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60098A-A760-4EAC-B36C-4D99FEE75606}"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667" name="Rectangle 2">
            <a:extLst>
              <a:ext uri="{FF2B5EF4-FFF2-40B4-BE49-F238E27FC236}">
                <a16:creationId xmlns:a16="http://schemas.microsoft.com/office/drawing/2014/main" id="{71A59BE6-A8CE-43C5-91B4-0C40E55BD9EC}"/>
              </a:ext>
            </a:extLst>
          </p:cNvPr>
          <p:cNvSpPr>
            <a:spLocks noGrp="1" noRot="1" noChangeAspect="1" noChangeArrowheads="1" noTextEdit="1"/>
          </p:cNvSpPr>
          <p:nvPr>
            <p:ph type="sldImg"/>
          </p:nvPr>
        </p:nvSpPr>
        <p:spPr>
          <a:xfrm>
            <a:off x="325438" y="869950"/>
            <a:ext cx="6240462" cy="3511550"/>
          </a:xfrm>
          <a:ln/>
        </p:spPr>
      </p:sp>
      <p:sp>
        <p:nvSpPr>
          <p:cNvPr id="113668" name="Rectangle 3">
            <a:extLst>
              <a:ext uri="{FF2B5EF4-FFF2-40B4-BE49-F238E27FC236}">
                <a16:creationId xmlns:a16="http://schemas.microsoft.com/office/drawing/2014/main" id="{23AB5903-7104-4A68-A47F-772D4F4B326D}"/>
              </a:ext>
            </a:extLst>
          </p:cNvPr>
          <p:cNvSpPr>
            <a:spLocks noGrp="1" noChangeArrowheads="1"/>
          </p:cNvSpPr>
          <p:nvPr>
            <p:ph type="body" idx="1"/>
          </p:nvPr>
        </p:nvSpPr>
        <p:spPr>
          <a:xfrm>
            <a:off x="919163" y="4775200"/>
            <a:ext cx="5051425" cy="453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dirty="0">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730EC-9AF0-F810-AC17-7BFBE2D26A7C}"/>
            </a:ext>
          </a:extLst>
        </p:cNvPr>
        <p:cNvGrpSpPr/>
        <p:nvPr/>
      </p:nvGrpSpPr>
      <p:grpSpPr>
        <a:xfrm>
          <a:off x="0" y="0"/>
          <a:ext cx="0" cy="0"/>
          <a:chOff x="0" y="0"/>
          <a:chExt cx="0" cy="0"/>
        </a:xfrm>
      </p:grpSpPr>
      <p:sp>
        <p:nvSpPr>
          <p:cNvPr id="2" name="shape1">
            <a:extLst>
              <a:ext uri="{FF2B5EF4-FFF2-40B4-BE49-F238E27FC236}">
                <a16:creationId xmlns:a16="http://schemas.microsoft.com/office/drawing/2014/main" id="{D8492711-73FF-9CBC-B4C4-78640FFE882E}"/>
              </a:ext>
            </a:extLst>
          </p:cNvPr>
          <p:cNvSpPr>
            <a:spLocks noGrp="1" noChangeArrowheads="1"/>
          </p:cNvSpPr>
          <p:nvPr>
            <p:ph type="body" idx="1"/>
          </p:nvPr>
        </p:nvSpPr>
        <p:spPr>
          <a:noFill/>
          <a:ln/>
        </p:spPr>
        <p:txBody>
          <a:bodyPr rtlCol="0"/>
          <a:lstStyle/>
          <a:p>
            <a:endParaRPr/>
          </a:p>
        </p:txBody>
      </p:sp>
    </p:spTree>
    <p:extLst>
      <p:ext uri="{BB962C8B-B14F-4D97-AF65-F5344CB8AC3E}">
        <p14:creationId xmlns:p14="http://schemas.microsoft.com/office/powerpoint/2010/main" val="38134388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020B4-E54B-E249-341E-2E25B3B5D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71E58D-144D-7E52-36B0-64C61759E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18C7FE-4210-5CEF-4393-DFA6E8204C03}"/>
              </a:ext>
            </a:extLst>
          </p:cNvPr>
          <p:cNvSpPr>
            <a:spLocks noGrp="1"/>
          </p:cNvSpPr>
          <p:nvPr>
            <p:ph type="body" idx="1"/>
          </p:nvPr>
        </p:nvSpPr>
        <p:spPr/>
        <p:txBody>
          <a:bodyPr/>
          <a:lstStyle/>
          <a:p>
            <a:r>
              <a:rPr lang="en-US" altLang="es-ES" dirty="0">
                <a:latin typeface="Arial" panose="020B0604020202020204" pitchFamily="34" charset="0"/>
              </a:rPr>
              <a:t>People with a history of eczema often have other allergic conditions. Eczema is often the first manifestation of the so-called “Atopic Triad,” a progression of atopic diseases including food allergies, asthma, and allergic rhinitis that present during childhood (though, one atopic disease does not necessarily cause the other).</a:t>
            </a:r>
            <a:r>
              <a:rPr lang="en-US" altLang="es-ES" baseline="30000" dirty="0">
                <a:latin typeface="Arial" panose="020B0604020202020204" pitchFamily="34" charset="0"/>
              </a:rPr>
              <a:t>6</a:t>
            </a:r>
            <a:r>
              <a:rPr lang="en-US" altLang="es-ES" dirty="0">
                <a:latin typeface="Arial" panose="020B0604020202020204" pitchFamily="34" charset="0"/>
              </a:rPr>
              <a:t> It is estimated that 30% to 40% of children with eczema will go on to develop food allergies, 40% to 50% asthma, and 60% to 80% allergic rhinitis.</a:t>
            </a:r>
            <a:r>
              <a:rPr lang="en-US" altLang="es-ES" baseline="30000" dirty="0">
                <a:latin typeface="Arial" panose="020B0604020202020204" pitchFamily="34" charset="0"/>
              </a:rPr>
              <a:t>7</a:t>
            </a:r>
            <a:r>
              <a:rPr lang="en-US" altLang="es-ES" dirty="0">
                <a:latin typeface="Arial" panose="020B0604020202020204" pitchFamily="34" charset="0"/>
              </a:rPr>
              <a:t> </a:t>
            </a:r>
          </a:p>
          <a:p>
            <a:endParaRPr lang="en-US" altLang="es-ES" dirty="0">
              <a:latin typeface="Arial" panose="020B0604020202020204" pitchFamily="34" charset="0"/>
            </a:endParaRPr>
          </a:p>
          <a:p>
            <a:r>
              <a:rPr lang="en-US" altLang="es-ES" dirty="0">
                <a:latin typeface="Arial" panose="020B0604020202020204" pitchFamily="34" charset="0"/>
              </a:rPr>
              <a:t>6. </a:t>
            </a:r>
            <a:r>
              <a:rPr lang="en-US" altLang="es-ES" dirty="0" err="1">
                <a:latin typeface="Arial" panose="020B0604020202020204" pitchFamily="34" charset="0"/>
              </a:rPr>
              <a:t>Barnetson</a:t>
            </a:r>
            <a:r>
              <a:rPr lang="en-US" altLang="es-ES" dirty="0">
                <a:latin typeface="Arial" panose="020B0604020202020204" pitchFamily="34" charset="0"/>
              </a:rPr>
              <a:t> R St C, et al. </a:t>
            </a:r>
            <a:r>
              <a:rPr lang="en-US" altLang="es-ES" i="1" dirty="0">
                <a:latin typeface="Arial" panose="020B0604020202020204" pitchFamily="34" charset="0"/>
              </a:rPr>
              <a:t>BMJ. </a:t>
            </a:r>
            <a:r>
              <a:rPr lang="en-US" altLang="es-ES" dirty="0">
                <a:latin typeface="Arial" panose="020B0604020202020204" pitchFamily="34" charset="0"/>
              </a:rPr>
              <a:t>2002:1376-1379.</a:t>
            </a:r>
          </a:p>
          <a:p>
            <a:r>
              <a:rPr lang="en-US" altLang="es-ES" dirty="0">
                <a:latin typeface="Arial" panose="020B0604020202020204" pitchFamily="34" charset="0"/>
              </a:rPr>
              <a:t>7. </a:t>
            </a:r>
            <a:r>
              <a:rPr lang="en-US" altLang="es-ES" dirty="0" err="1">
                <a:latin typeface="Arial" panose="020B0604020202020204" pitchFamily="34" charset="0"/>
              </a:rPr>
              <a:t>Akdis</a:t>
            </a:r>
            <a:r>
              <a:rPr lang="en-US" altLang="es-ES" dirty="0">
                <a:latin typeface="Arial" panose="020B0604020202020204" pitchFamily="34" charset="0"/>
              </a:rPr>
              <a:t> CA, et al. </a:t>
            </a:r>
            <a:r>
              <a:rPr lang="en-US" altLang="es-ES" i="1" dirty="0">
                <a:latin typeface="Arial" panose="020B0604020202020204" pitchFamily="34" charset="0"/>
              </a:rPr>
              <a:t>Allergy. </a:t>
            </a:r>
            <a:r>
              <a:rPr lang="en-US" altLang="es-ES" dirty="0">
                <a:latin typeface="Arial" panose="020B0604020202020204" pitchFamily="34" charset="0"/>
              </a:rPr>
              <a:t>2006;61:969-987.</a:t>
            </a:r>
          </a:p>
          <a:p>
            <a:endParaRPr lang="en-ID" dirty="0"/>
          </a:p>
        </p:txBody>
      </p:sp>
      <p:sp>
        <p:nvSpPr>
          <p:cNvPr id="4" name="Slide Number Placeholder 3">
            <a:extLst>
              <a:ext uri="{FF2B5EF4-FFF2-40B4-BE49-F238E27FC236}">
                <a16:creationId xmlns:a16="http://schemas.microsoft.com/office/drawing/2014/main" id="{85E180D7-4873-099D-37CB-2F70708728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171791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D0215-328C-F933-57A9-AA2865C1D34B}"/>
            </a:ext>
          </a:extLst>
        </p:cNvPr>
        <p:cNvGrpSpPr/>
        <p:nvPr/>
      </p:nvGrpSpPr>
      <p:grpSpPr>
        <a:xfrm>
          <a:off x="0" y="0"/>
          <a:ext cx="0" cy="0"/>
          <a:chOff x="0" y="0"/>
          <a:chExt cx="0" cy="0"/>
        </a:xfrm>
      </p:grpSpPr>
      <p:sp>
        <p:nvSpPr>
          <p:cNvPr id="151554" name="Rectangle 7">
            <a:extLst>
              <a:ext uri="{FF2B5EF4-FFF2-40B4-BE49-F238E27FC236}">
                <a16:creationId xmlns:a16="http://schemas.microsoft.com/office/drawing/2014/main" id="{DD6329D1-B3A9-BEB7-1D09-4F3F156437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8925">
              <a:defRPr>
                <a:solidFill>
                  <a:schemeClr val="tx1"/>
                </a:solidFill>
                <a:latin typeface="Verdana" panose="020B0604030504040204" pitchFamily="34" charset="0"/>
              </a:defRPr>
            </a:lvl2pPr>
            <a:lvl3pPr marL="1155700" indent="-230188">
              <a:defRPr>
                <a:solidFill>
                  <a:schemeClr val="tx1"/>
                </a:solidFill>
                <a:latin typeface="Verdana" panose="020B0604030504040204" pitchFamily="34" charset="0"/>
              </a:defRPr>
            </a:lvl3pPr>
            <a:lvl4pPr marL="1619250" indent="-230188">
              <a:defRPr>
                <a:solidFill>
                  <a:schemeClr val="tx1"/>
                </a:solidFill>
                <a:latin typeface="Verdana" panose="020B0604030504040204" pitchFamily="34" charset="0"/>
              </a:defRPr>
            </a:lvl4pPr>
            <a:lvl5pPr marL="2081213" indent="-230188">
              <a:defRPr>
                <a:solidFill>
                  <a:schemeClr val="tx1"/>
                </a:solidFill>
                <a:latin typeface="Verdana" panose="020B0604030504040204" pitchFamily="34" charset="0"/>
              </a:defRPr>
            </a:lvl5pPr>
            <a:lvl6pPr marL="2538413" indent="-230188" eaLnBrk="0" fontAlgn="base" hangingPunct="0">
              <a:spcBef>
                <a:spcPct val="0"/>
              </a:spcBef>
              <a:spcAft>
                <a:spcPct val="0"/>
              </a:spcAft>
              <a:defRPr>
                <a:solidFill>
                  <a:schemeClr val="tx1"/>
                </a:solidFill>
                <a:latin typeface="Verdana" panose="020B0604030504040204" pitchFamily="34" charset="0"/>
              </a:defRPr>
            </a:lvl6pPr>
            <a:lvl7pPr marL="2995613" indent="-230188" eaLnBrk="0" fontAlgn="base" hangingPunct="0">
              <a:spcBef>
                <a:spcPct val="0"/>
              </a:spcBef>
              <a:spcAft>
                <a:spcPct val="0"/>
              </a:spcAft>
              <a:defRPr>
                <a:solidFill>
                  <a:schemeClr val="tx1"/>
                </a:solidFill>
                <a:latin typeface="Verdana" panose="020B0604030504040204" pitchFamily="34" charset="0"/>
              </a:defRPr>
            </a:lvl7pPr>
            <a:lvl8pPr marL="3452813" indent="-230188" eaLnBrk="0" fontAlgn="base" hangingPunct="0">
              <a:spcBef>
                <a:spcPct val="0"/>
              </a:spcBef>
              <a:spcAft>
                <a:spcPct val="0"/>
              </a:spcAft>
              <a:defRPr>
                <a:solidFill>
                  <a:schemeClr val="tx1"/>
                </a:solidFill>
                <a:latin typeface="Verdana" panose="020B0604030504040204" pitchFamily="34" charset="0"/>
              </a:defRPr>
            </a:lvl8pPr>
            <a:lvl9pPr marL="3910013" indent="-230188"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B4E2D1-997E-432A-A368-2727007BD208}"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1555" name="Rectangle 2">
            <a:extLst>
              <a:ext uri="{FF2B5EF4-FFF2-40B4-BE49-F238E27FC236}">
                <a16:creationId xmlns:a16="http://schemas.microsoft.com/office/drawing/2014/main" id="{407FF18C-94F0-9412-2334-5C33BB06A066}"/>
              </a:ext>
            </a:extLst>
          </p:cNvPr>
          <p:cNvSpPr>
            <a:spLocks noGrp="1" noRot="1" noChangeAspect="1" noChangeArrowheads="1" noTextEdit="1"/>
          </p:cNvSpPr>
          <p:nvPr>
            <p:ph type="sldImg"/>
          </p:nvPr>
        </p:nvSpPr>
        <p:spPr>
          <a:xfrm>
            <a:off x="325438" y="869950"/>
            <a:ext cx="6240462" cy="3511550"/>
          </a:xfrm>
          <a:ln/>
        </p:spPr>
      </p:sp>
      <p:sp>
        <p:nvSpPr>
          <p:cNvPr id="151556" name="Rectangle 3">
            <a:extLst>
              <a:ext uri="{FF2B5EF4-FFF2-40B4-BE49-F238E27FC236}">
                <a16:creationId xmlns:a16="http://schemas.microsoft.com/office/drawing/2014/main" id="{7EC203B4-9D14-9F78-24A3-B05EDBF2E0E0}"/>
              </a:ext>
            </a:extLst>
          </p:cNvPr>
          <p:cNvSpPr>
            <a:spLocks noGrp="1" noChangeArrowheads="1"/>
          </p:cNvSpPr>
          <p:nvPr>
            <p:ph type="body" idx="1"/>
          </p:nvPr>
        </p:nvSpPr>
        <p:spPr>
          <a:xfrm>
            <a:off x="919163" y="4775200"/>
            <a:ext cx="5051425" cy="453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dirty="0">
              <a:latin typeface="Arial" panose="020B0604020202020204" pitchFamily="34" charset="0"/>
            </a:endParaRPr>
          </a:p>
        </p:txBody>
      </p:sp>
    </p:spTree>
    <p:extLst>
      <p:ext uri="{BB962C8B-B14F-4D97-AF65-F5344CB8AC3E}">
        <p14:creationId xmlns:p14="http://schemas.microsoft.com/office/powerpoint/2010/main" val="2615832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9386EB6B-97AE-4066-A47D-52355E42CC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50888" indent="-288925">
              <a:defRPr>
                <a:solidFill>
                  <a:schemeClr val="tx1"/>
                </a:solidFill>
                <a:latin typeface="Verdana" panose="020B0604030504040204" pitchFamily="34" charset="0"/>
              </a:defRPr>
            </a:lvl2pPr>
            <a:lvl3pPr marL="1155700" indent="-230188">
              <a:defRPr>
                <a:solidFill>
                  <a:schemeClr val="tx1"/>
                </a:solidFill>
                <a:latin typeface="Verdana" panose="020B0604030504040204" pitchFamily="34" charset="0"/>
              </a:defRPr>
            </a:lvl3pPr>
            <a:lvl4pPr marL="1619250" indent="-230188">
              <a:defRPr>
                <a:solidFill>
                  <a:schemeClr val="tx1"/>
                </a:solidFill>
                <a:latin typeface="Verdana" panose="020B0604030504040204" pitchFamily="34" charset="0"/>
              </a:defRPr>
            </a:lvl4pPr>
            <a:lvl5pPr marL="2081213" indent="-230188">
              <a:defRPr>
                <a:solidFill>
                  <a:schemeClr val="tx1"/>
                </a:solidFill>
                <a:latin typeface="Verdana" panose="020B0604030504040204" pitchFamily="34" charset="0"/>
              </a:defRPr>
            </a:lvl5pPr>
            <a:lvl6pPr marL="2538413" indent="-230188" eaLnBrk="0" fontAlgn="base" hangingPunct="0">
              <a:spcBef>
                <a:spcPct val="0"/>
              </a:spcBef>
              <a:spcAft>
                <a:spcPct val="0"/>
              </a:spcAft>
              <a:defRPr>
                <a:solidFill>
                  <a:schemeClr val="tx1"/>
                </a:solidFill>
                <a:latin typeface="Verdana" panose="020B0604030504040204" pitchFamily="34" charset="0"/>
              </a:defRPr>
            </a:lvl6pPr>
            <a:lvl7pPr marL="2995613" indent="-230188" eaLnBrk="0" fontAlgn="base" hangingPunct="0">
              <a:spcBef>
                <a:spcPct val="0"/>
              </a:spcBef>
              <a:spcAft>
                <a:spcPct val="0"/>
              </a:spcAft>
              <a:defRPr>
                <a:solidFill>
                  <a:schemeClr val="tx1"/>
                </a:solidFill>
                <a:latin typeface="Verdana" panose="020B0604030504040204" pitchFamily="34" charset="0"/>
              </a:defRPr>
            </a:lvl7pPr>
            <a:lvl8pPr marL="3452813" indent="-230188" eaLnBrk="0" fontAlgn="base" hangingPunct="0">
              <a:spcBef>
                <a:spcPct val="0"/>
              </a:spcBef>
              <a:spcAft>
                <a:spcPct val="0"/>
              </a:spcAft>
              <a:defRPr>
                <a:solidFill>
                  <a:schemeClr val="tx1"/>
                </a:solidFill>
                <a:latin typeface="Verdana" panose="020B0604030504040204" pitchFamily="34" charset="0"/>
              </a:defRPr>
            </a:lvl8pPr>
            <a:lvl9pPr marL="3910013" indent="-230188"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B4E2D1-997E-432A-A368-2727007BD208}" type="slidenum">
              <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1555" name="Rectangle 2">
            <a:extLst>
              <a:ext uri="{FF2B5EF4-FFF2-40B4-BE49-F238E27FC236}">
                <a16:creationId xmlns:a16="http://schemas.microsoft.com/office/drawing/2014/main" id="{2A3A5D34-7F2F-47E1-99E9-5FF110A35655}"/>
              </a:ext>
            </a:extLst>
          </p:cNvPr>
          <p:cNvSpPr>
            <a:spLocks noGrp="1" noRot="1" noChangeAspect="1" noChangeArrowheads="1" noTextEdit="1"/>
          </p:cNvSpPr>
          <p:nvPr>
            <p:ph type="sldImg"/>
          </p:nvPr>
        </p:nvSpPr>
        <p:spPr>
          <a:xfrm>
            <a:off x="325438" y="869950"/>
            <a:ext cx="6240462" cy="3511550"/>
          </a:xfrm>
          <a:ln/>
        </p:spPr>
      </p:sp>
      <p:sp>
        <p:nvSpPr>
          <p:cNvPr id="151556" name="Rectangle 3">
            <a:extLst>
              <a:ext uri="{FF2B5EF4-FFF2-40B4-BE49-F238E27FC236}">
                <a16:creationId xmlns:a16="http://schemas.microsoft.com/office/drawing/2014/main" id="{C17BE455-9CA0-4F14-860F-A75E9582E40F}"/>
              </a:ext>
            </a:extLst>
          </p:cNvPr>
          <p:cNvSpPr>
            <a:spLocks noGrp="1" noChangeArrowheads="1"/>
          </p:cNvSpPr>
          <p:nvPr>
            <p:ph type="body" idx="1"/>
          </p:nvPr>
        </p:nvSpPr>
        <p:spPr>
          <a:xfrm>
            <a:off x="919163" y="4775200"/>
            <a:ext cx="5051425" cy="453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dirty="0">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E42B0-62C9-5E4F-5B17-57D81E41FA12}"/>
            </a:ext>
          </a:extLst>
        </p:cNvPr>
        <p:cNvGrpSpPr/>
        <p:nvPr/>
      </p:nvGrpSpPr>
      <p:grpSpPr>
        <a:xfrm>
          <a:off x="0" y="0"/>
          <a:ext cx="0" cy="0"/>
          <a:chOff x="0" y="0"/>
          <a:chExt cx="0" cy="0"/>
        </a:xfrm>
      </p:grpSpPr>
      <p:sp>
        <p:nvSpPr>
          <p:cNvPr id="80898" name="Marcador de imagen de diapositiva 1">
            <a:extLst>
              <a:ext uri="{FF2B5EF4-FFF2-40B4-BE49-F238E27FC236}">
                <a16:creationId xmlns:a16="http://schemas.microsoft.com/office/drawing/2014/main" id="{D160493E-7B7B-14D1-E28D-1468BE010AE1}"/>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Marcador de notas 2">
            <a:extLst>
              <a:ext uri="{FF2B5EF4-FFF2-40B4-BE49-F238E27FC236}">
                <a16:creationId xmlns:a16="http://schemas.microsoft.com/office/drawing/2014/main" id="{655367A3-AF52-09BF-D9FE-8B86A4FA2A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a:t>De la dermatitis atópica hemos aprendido que el uso proactivo de fármaco, en esta enfermedad en la que también un piel aparentemente sana puede sólo parecerlo, es una estrategia que permite reducir los brotes con seguridad </a:t>
            </a:r>
          </a:p>
          <a:p>
            <a:pPr eaLnBrk="1" hangingPunct="1">
              <a:spcBef>
                <a:spcPct val="0"/>
              </a:spcBef>
            </a:pPr>
            <a:r>
              <a:rPr lang="es-ES" altLang="es-ES"/>
              <a:t>Y convenciencia </a:t>
            </a:r>
          </a:p>
        </p:txBody>
      </p:sp>
      <p:sp>
        <p:nvSpPr>
          <p:cNvPr id="80900" name="Marcador de número de diapositiva 3">
            <a:extLst>
              <a:ext uri="{FF2B5EF4-FFF2-40B4-BE49-F238E27FC236}">
                <a16:creationId xmlns:a16="http://schemas.microsoft.com/office/drawing/2014/main" id="{00D39653-E222-6984-A75A-561E93636D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617AEB-9B04-4DBE-A818-2460C4BBF9E1}" type="slidenum">
              <a:rPr kumimoji="0" lang="es-ES" altLang="es-E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s-ES" alt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2491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55834-A507-454B-852F-2D27C49555DC}" type="slidenum">
              <a:rPr kumimoji="0" lang="ca-ES" altLang="es-E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ca-ES" alt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891" name="Rectangle 2"/>
          <p:cNvSpPr>
            <a:spLocks noGrp="1" noRot="1" noChangeAspect="1" noChangeArrowheads="1" noTextEdit="1"/>
          </p:cNvSpPr>
          <p:nvPr>
            <p:ph type="sldImg"/>
          </p:nvPr>
        </p:nvSpPr>
        <p:spPr>
          <a:xfrm>
            <a:off x="381000" y="685800"/>
            <a:ext cx="6096000" cy="3429000"/>
          </a:xfrm>
          <a:ln/>
        </p:spPr>
      </p:sp>
      <p:sp>
        <p:nvSpPr>
          <p:cNvPr id="37892" name="Rectangle 3"/>
          <p:cNvSpPr>
            <a:spLocks noGrp="1" noChangeArrowheads="1"/>
          </p:cNvSpPr>
          <p:nvPr>
            <p:ph type="body" idx="1"/>
          </p:nvPr>
        </p:nvSpPr>
        <p:spPr>
          <a:noFill/>
          <a:ln/>
        </p:spPr>
        <p:txBody>
          <a:bodyPr/>
          <a:lstStyle/>
          <a:p>
            <a:pPr eaLnBrk="1" hangingPunct="1"/>
            <a:endParaRPr lang="ca-ES" altLang="es-E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48FBE-39BF-F31C-8108-C0A9FBAB55D1}"/>
            </a:ext>
          </a:extLst>
        </p:cNvPr>
        <p:cNvGrpSpPr/>
        <p:nvPr/>
      </p:nvGrpSpPr>
      <p:grpSpPr>
        <a:xfrm>
          <a:off x="0" y="0"/>
          <a:ext cx="0" cy="0"/>
          <a:chOff x="0" y="0"/>
          <a:chExt cx="0" cy="0"/>
        </a:xfrm>
      </p:grpSpPr>
      <p:sp>
        <p:nvSpPr>
          <p:cNvPr id="2" name="Contenidor d'imatge de diapositiva 1">
            <a:extLst>
              <a:ext uri="{FF2B5EF4-FFF2-40B4-BE49-F238E27FC236}">
                <a16:creationId xmlns:a16="http://schemas.microsoft.com/office/drawing/2014/main" id="{38578AA3-C801-795C-A676-1864E1E6092C}"/>
              </a:ext>
            </a:extLst>
          </p:cNvPr>
          <p:cNvSpPr>
            <a:spLocks noGrp="1" noRot="1" noChangeAspect="1"/>
          </p:cNvSpPr>
          <p:nvPr>
            <p:ph type="sldImg"/>
          </p:nvPr>
        </p:nvSpPr>
        <p:spPr/>
      </p:sp>
      <p:sp>
        <p:nvSpPr>
          <p:cNvPr id="3" name="Contenidor de notes 2">
            <a:extLst>
              <a:ext uri="{FF2B5EF4-FFF2-40B4-BE49-F238E27FC236}">
                <a16:creationId xmlns:a16="http://schemas.microsoft.com/office/drawing/2014/main" id="{07BF5B46-E758-18AE-E33A-A96A83672263}"/>
              </a:ext>
            </a:extLst>
          </p:cNvPr>
          <p:cNvSpPr>
            <a:spLocks noGrp="1"/>
          </p:cNvSpPr>
          <p:nvPr>
            <p:ph type="body" idx="1"/>
          </p:nvPr>
        </p:nvSpPr>
        <p:spPr/>
        <p:txBody>
          <a:bodyPr/>
          <a:lstStyle/>
          <a:p>
            <a:endParaRPr lang="ca-ES" dirty="0"/>
          </a:p>
        </p:txBody>
      </p:sp>
      <p:sp>
        <p:nvSpPr>
          <p:cNvPr id="4" name="Contenidor de número de diapositiva 3">
            <a:extLst>
              <a:ext uri="{FF2B5EF4-FFF2-40B4-BE49-F238E27FC236}">
                <a16:creationId xmlns:a16="http://schemas.microsoft.com/office/drawing/2014/main" id="{6A1DF396-EB8A-2E99-50FC-F36AB4CEFD5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F605A5-A614-431F-BEB5-878BB6F6E3D5}" type="slidenum">
              <a:rPr kumimoji="0" lang="ca-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ca-ES" alt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9479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CE1B0-E540-D7B4-4BE9-6F8E79EB30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80001-722D-B332-F330-85BAD2251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DFCE91-2296-09C6-A3D3-06B1B242C3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77FBCA-30A1-3559-489A-2211BCB6C70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6CF5B-026F-2E4E-93AB-94A48AB2813A}"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36137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A9132-53C7-E0E2-BABA-3699C05E683B}"/>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6A21E61F-9112-ABAC-2844-11E6D757BDB1}"/>
              </a:ext>
            </a:extLst>
          </p:cNvPr>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0BC24-F295-4658-A5E5-2002A9E0767F}" type="slidenum">
              <a:rPr kumimoji="0" lang="es-ES" altLang="es-E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s-ES" altLang="es-E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48131" name="Rectangle 2">
            <a:extLst>
              <a:ext uri="{FF2B5EF4-FFF2-40B4-BE49-F238E27FC236}">
                <a16:creationId xmlns:a16="http://schemas.microsoft.com/office/drawing/2014/main" id="{DB8F6AB6-1E06-127C-3F25-81589EE73EF2}"/>
              </a:ext>
            </a:extLst>
          </p:cNvPr>
          <p:cNvSpPr>
            <a:spLocks noGrp="1" noRot="1" noChangeAspect="1" noChangeArrowheads="1" noTextEdit="1"/>
          </p:cNvSpPr>
          <p:nvPr>
            <p:ph type="sldImg"/>
          </p:nvPr>
        </p:nvSpPr>
        <p:spPr bwMode="auto">
          <a:xfrm>
            <a:off x="-430213" y="609600"/>
            <a:ext cx="7720013" cy="4343400"/>
          </a:xfrm>
          <a:solidFill>
            <a:srgbClr val="FFFFFF"/>
          </a:solidFill>
          <a:ln>
            <a:solidFill>
              <a:srgbClr val="000000"/>
            </a:solidFill>
            <a:miter lim="800000"/>
            <a:headEnd/>
            <a:tailEnd/>
          </a:ln>
        </p:spPr>
      </p:sp>
      <p:sp>
        <p:nvSpPr>
          <p:cNvPr id="48132" name="Rectangle 3">
            <a:extLst>
              <a:ext uri="{FF2B5EF4-FFF2-40B4-BE49-F238E27FC236}">
                <a16:creationId xmlns:a16="http://schemas.microsoft.com/office/drawing/2014/main" id="{A7EB1DB8-FF0A-834F-B968-49D71D4FB7B6}"/>
              </a:ext>
            </a:extLst>
          </p:cNvPr>
          <p:cNvSpPr>
            <a:spLocks noGrp="1" noChangeArrowheads="1"/>
          </p:cNvSpPr>
          <p:nvPr>
            <p:ph type="body" idx="1"/>
          </p:nvPr>
        </p:nvSpPr>
        <p:spPr bwMode="auto">
          <a:xfrm>
            <a:off x="914400" y="5256213"/>
            <a:ext cx="5029200" cy="35845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p14="http://schemas.microsoft.com/office/powerpoint/2010/main" val="15721013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F6133-889B-B0BC-0FA9-8E51B08A02F1}"/>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A93D4DFA-4655-120D-A063-083110DC6F82}"/>
              </a:ext>
            </a:extLst>
          </p:cNvPr>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0BC24-F295-4658-A5E5-2002A9E0767F}" type="slidenum">
              <a:rPr kumimoji="0" lang="es-ES" altLang="es-E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s-ES" altLang="es-E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48131" name="Rectangle 2">
            <a:extLst>
              <a:ext uri="{FF2B5EF4-FFF2-40B4-BE49-F238E27FC236}">
                <a16:creationId xmlns:a16="http://schemas.microsoft.com/office/drawing/2014/main" id="{C851FE7E-E228-3EB8-15E8-621ADA3E206B}"/>
              </a:ext>
            </a:extLst>
          </p:cNvPr>
          <p:cNvSpPr>
            <a:spLocks noGrp="1" noRot="1" noChangeAspect="1" noChangeArrowheads="1" noTextEdit="1"/>
          </p:cNvSpPr>
          <p:nvPr>
            <p:ph type="sldImg"/>
          </p:nvPr>
        </p:nvSpPr>
        <p:spPr bwMode="auto">
          <a:xfrm>
            <a:off x="-430213" y="609600"/>
            <a:ext cx="7720013" cy="4343400"/>
          </a:xfrm>
          <a:solidFill>
            <a:srgbClr val="FFFFFF"/>
          </a:solidFill>
          <a:ln>
            <a:solidFill>
              <a:srgbClr val="000000"/>
            </a:solidFill>
            <a:miter lim="800000"/>
            <a:headEnd/>
            <a:tailEnd/>
          </a:ln>
        </p:spPr>
      </p:sp>
      <p:sp>
        <p:nvSpPr>
          <p:cNvPr id="48132" name="Rectangle 3">
            <a:extLst>
              <a:ext uri="{FF2B5EF4-FFF2-40B4-BE49-F238E27FC236}">
                <a16:creationId xmlns:a16="http://schemas.microsoft.com/office/drawing/2014/main" id="{F68AF136-E900-BD51-E660-60FF266D10AD}"/>
              </a:ext>
            </a:extLst>
          </p:cNvPr>
          <p:cNvSpPr>
            <a:spLocks noGrp="1" noChangeArrowheads="1"/>
          </p:cNvSpPr>
          <p:nvPr>
            <p:ph type="body" idx="1"/>
          </p:nvPr>
        </p:nvSpPr>
        <p:spPr bwMode="auto">
          <a:xfrm>
            <a:off x="914400" y="5256213"/>
            <a:ext cx="5029200" cy="35845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p14="http://schemas.microsoft.com/office/powerpoint/2010/main" val="41271799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D2F4B-7234-0D7E-2CF3-8440DEF4BA5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6FD7F85-CF0D-BE33-9CE0-E99E68E246F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1D28765-AF54-9337-C4BD-5C05A49C843A}"/>
              </a:ext>
            </a:extLst>
          </p:cNvPr>
          <p:cNvSpPr>
            <a:spLocks noGrp="1"/>
          </p:cNvSpPr>
          <p:nvPr>
            <p:ph type="body" idx="1"/>
          </p:nvPr>
        </p:nvSpPr>
        <p:spPr/>
        <p:txBody>
          <a:bodyPr/>
          <a:lstStyle/>
          <a:p>
            <a:r>
              <a:rPr lang="es-ES" dirty="0"/>
              <a:t>Pero como ya sabéis la psoriasis es una enfermedad que está latente y en cualquier momento puede haber recaídas. Es importante saber los criterios de cuando tenemos que derivar un paciente a dermatología.</a:t>
            </a:r>
          </a:p>
        </p:txBody>
      </p:sp>
      <p:sp>
        <p:nvSpPr>
          <p:cNvPr id="4" name="Marcador de número de diapositiva 3">
            <a:extLst>
              <a:ext uri="{FF2B5EF4-FFF2-40B4-BE49-F238E27FC236}">
                <a16:creationId xmlns:a16="http://schemas.microsoft.com/office/drawing/2014/main" id="{CE92A6FF-1418-48BF-6203-243B032C0B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2548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s-ES" dirty="0"/>
          </a:p>
        </p:txBody>
      </p:sp>
      <p:sp>
        <p:nvSpPr>
          <p:cNvPr id="4" name="Conteni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C3ECC-52AF-468F-94B1-3450B46EBB45}" type="slidenum">
              <a:rPr kumimoji="0" lang="es-ES_trad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s-ES_trad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69885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CEA715-1FE9-484B-89F4-4A13138E87CB}" type="slidenum">
              <a:rPr kumimoji="0" lang="ca-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ca-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72156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err="1">
                <a:solidFill>
                  <a:schemeClr val="tx1"/>
                </a:solidFill>
                <a:effectLst/>
                <a:latin typeface="+mn-lt"/>
                <a:ea typeface="+mn-ea"/>
                <a:cs typeface="+mn-cs"/>
              </a:rPr>
              <a:t>Adventan</a:t>
            </a:r>
            <a:r>
              <a:rPr lang="es-ES" sz="1200" kern="1200" dirty="0">
                <a:solidFill>
                  <a:schemeClr val="tx1"/>
                </a:solidFill>
                <a:effectLst/>
                <a:latin typeface="+mn-lt"/>
                <a:ea typeface="+mn-ea"/>
                <a:cs typeface="+mn-cs"/>
              </a:rPr>
              <a:t>® pomada una o dos veces al día tuvo una eficacia comparable a la de betametasona </a:t>
            </a:r>
            <a:r>
              <a:rPr lang="es-ES" sz="1200" kern="1200" dirty="0" err="1">
                <a:solidFill>
                  <a:schemeClr val="tx1"/>
                </a:solidFill>
                <a:effectLst/>
                <a:latin typeface="+mn-lt"/>
                <a:ea typeface="+mn-ea"/>
                <a:cs typeface="+mn-cs"/>
              </a:rPr>
              <a:t>valerato</a:t>
            </a:r>
            <a:r>
              <a:rPr lang="es-ES" sz="1200" kern="1200" dirty="0">
                <a:solidFill>
                  <a:schemeClr val="tx1"/>
                </a:solidFill>
                <a:effectLst/>
                <a:latin typeface="+mn-lt"/>
                <a:ea typeface="+mn-ea"/>
                <a:cs typeface="+mn-cs"/>
              </a:rPr>
              <a:t> 0,1% dos veces al día en adultos con dermatitis atópica</a:t>
            </a:r>
          </a:p>
          <a:p>
            <a:r>
              <a:rPr lang="es-ES" sz="1000" kern="1200" dirty="0" err="1">
                <a:solidFill>
                  <a:schemeClr val="tx1"/>
                </a:solidFill>
                <a:effectLst/>
                <a:latin typeface="+mn-lt"/>
                <a:ea typeface="+mn-ea"/>
                <a:cs typeface="+mn-cs"/>
              </a:rPr>
              <a:t>Ref</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Alchorne</a:t>
            </a:r>
            <a:r>
              <a:rPr lang="es-ES" sz="1000" kern="1200" dirty="0">
                <a:solidFill>
                  <a:schemeClr val="tx1"/>
                </a:solidFill>
                <a:effectLst/>
                <a:latin typeface="+mn-lt"/>
                <a:ea typeface="+mn-ea"/>
                <a:cs typeface="+mn-cs"/>
              </a:rPr>
              <a:t> MM, et al. A </a:t>
            </a:r>
            <a:r>
              <a:rPr lang="es-ES" sz="1000" kern="1200" dirty="0" err="1">
                <a:solidFill>
                  <a:schemeClr val="tx1"/>
                </a:solidFill>
                <a:effectLst/>
                <a:latin typeface="+mn-lt"/>
                <a:ea typeface="+mn-ea"/>
                <a:cs typeface="+mn-cs"/>
              </a:rPr>
              <a:t>multicentre</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comparative</a:t>
            </a:r>
            <a:r>
              <a:rPr lang="es-ES" sz="1000" kern="1200" dirty="0">
                <a:solidFill>
                  <a:schemeClr val="tx1"/>
                </a:solidFill>
                <a:effectLst/>
                <a:latin typeface="+mn-lt"/>
                <a:ea typeface="+mn-ea"/>
                <a:cs typeface="+mn-cs"/>
              </a:rPr>
              <a:t>, open-</a:t>
            </a:r>
            <a:r>
              <a:rPr lang="es-ES" sz="1000" kern="1200" dirty="0" err="1">
                <a:solidFill>
                  <a:schemeClr val="tx1"/>
                </a:solidFill>
                <a:effectLst/>
                <a:latin typeface="+mn-lt"/>
                <a:ea typeface="+mn-ea"/>
                <a:cs typeface="+mn-cs"/>
              </a:rPr>
              <a:t>labelled</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randomized</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study</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of</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tolerability</a:t>
            </a:r>
            <a:r>
              <a:rPr lang="es-ES" sz="1000" kern="1200" dirty="0">
                <a:solidFill>
                  <a:schemeClr val="tx1"/>
                </a:solidFill>
                <a:effectLst/>
                <a:latin typeface="+mn-lt"/>
                <a:ea typeface="+mn-ea"/>
                <a:cs typeface="+mn-cs"/>
              </a:rPr>
              <a:t> and  </a:t>
            </a:r>
            <a:r>
              <a:rPr lang="es-ES" sz="1000" kern="1200" dirty="0" err="1">
                <a:solidFill>
                  <a:schemeClr val="tx1"/>
                </a:solidFill>
                <a:effectLst/>
                <a:latin typeface="+mn-lt"/>
                <a:ea typeface="+mn-ea"/>
                <a:cs typeface="+mn-cs"/>
              </a:rPr>
              <a:t>efficacy</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of</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methylprednisolone</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aceponate</a:t>
            </a:r>
            <a:r>
              <a:rPr lang="es-ES" sz="1000" kern="1200" dirty="0">
                <a:solidFill>
                  <a:schemeClr val="tx1"/>
                </a:solidFill>
                <a:effectLst/>
                <a:latin typeface="+mn-lt"/>
                <a:ea typeface="+mn-ea"/>
                <a:cs typeface="+mn-cs"/>
              </a:rPr>
              <a:t> and </a:t>
            </a:r>
            <a:r>
              <a:rPr lang="es-ES" sz="1000" kern="1200" dirty="0" err="1">
                <a:solidFill>
                  <a:schemeClr val="tx1"/>
                </a:solidFill>
                <a:effectLst/>
                <a:latin typeface="+mn-lt"/>
                <a:ea typeface="+mn-ea"/>
                <a:cs typeface="+mn-cs"/>
              </a:rPr>
              <a:t>mometasone</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furoate</a:t>
            </a:r>
            <a:r>
              <a:rPr lang="es-ES" sz="1000" kern="1200" dirty="0">
                <a:solidFill>
                  <a:schemeClr val="tx1"/>
                </a:solidFill>
                <a:effectLst/>
                <a:latin typeface="+mn-lt"/>
                <a:ea typeface="+mn-ea"/>
                <a:cs typeface="+mn-cs"/>
              </a:rPr>
              <a:t> in </a:t>
            </a:r>
            <a:r>
              <a:rPr lang="es-ES" sz="1000" kern="1200" dirty="0" err="1">
                <a:solidFill>
                  <a:schemeClr val="tx1"/>
                </a:solidFill>
                <a:effectLst/>
                <a:latin typeface="+mn-lt"/>
                <a:ea typeface="+mn-ea"/>
                <a:cs typeface="+mn-cs"/>
              </a:rPr>
              <a:t>children</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from</a:t>
            </a:r>
            <a:r>
              <a:rPr lang="es-ES" sz="1000" kern="1200" dirty="0">
                <a:solidFill>
                  <a:schemeClr val="tx1"/>
                </a:solidFill>
                <a:effectLst/>
                <a:latin typeface="+mn-lt"/>
                <a:ea typeface="+mn-ea"/>
                <a:cs typeface="+mn-cs"/>
              </a:rPr>
              <a:t> 2 </a:t>
            </a:r>
            <a:r>
              <a:rPr lang="es-ES" sz="1000" kern="1200" dirty="0" err="1">
                <a:solidFill>
                  <a:schemeClr val="tx1"/>
                </a:solidFill>
                <a:effectLst/>
                <a:latin typeface="+mn-lt"/>
                <a:ea typeface="+mn-ea"/>
                <a:cs typeface="+mn-cs"/>
              </a:rPr>
              <a:t>to</a:t>
            </a:r>
            <a:r>
              <a:rPr lang="es-ES" sz="1000" kern="1200" dirty="0">
                <a:solidFill>
                  <a:schemeClr val="tx1"/>
                </a:solidFill>
                <a:effectLst/>
                <a:latin typeface="+mn-lt"/>
                <a:ea typeface="+mn-ea"/>
                <a:cs typeface="+mn-cs"/>
              </a:rPr>
              <a:t> 14 </a:t>
            </a:r>
            <a:r>
              <a:rPr lang="es-ES" sz="1000" kern="1200" dirty="0" err="1">
                <a:solidFill>
                  <a:schemeClr val="tx1"/>
                </a:solidFill>
                <a:effectLst/>
                <a:latin typeface="+mn-lt"/>
                <a:ea typeface="+mn-ea"/>
                <a:cs typeface="+mn-cs"/>
              </a:rPr>
              <a:t>years</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of</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age</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suffering</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from</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atopic</a:t>
            </a:r>
            <a:r>
              <a:rPr lang="es-ES" sz="1000" kern="1200" dirty="0">
                <a:solidFill>
                  <a:schemeClr val="tx1"/>
                </a:solidFill>
                <a:effectLst/>
                <a:latin typeface="+mn-lt"/>
                <a:ea typeface="+mn-ea"/>
                <a:cs typeface="+mn-cs"/>
              </a:rPr>
              <a:t> dermatitis. </a:t>
            </a:r>
            <a:r>
              <a:rPr lang="es-ES" sz="1000" kern="1200" dirty="0" err="1">
                <a:solidFill>
                  <a:schemeClr val="tx1"/>
                </a:solidFill>
                <a:effectLst/>
                <a:latin typeface="+mn-lt"/>
                <a:ea typeface="+mn-ea"/>
                <a:cs typeface="+mn-cs"/>
              </a:rPr>
              <a:t>Pediatria</a:t>
            </a:r>
            <a:r>
              <a:rPr lang="es-ES" sz="1000" kern="1200" dirty="0">
                <a:solidFill>
                  <a:schemeClr val="tx1"/>
                </a:solidFill>
                <a:effectLst/>
                <a:latin typeface="+mn-lt"/>
                <a:ea typeface="+mn-ea"/>
                <a:cs typeface="+mn-cs"/>
              </a:rPr>
              <a:t> Moderna 2003; XXXIX: 275–280.</a:t>
            </a: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 </a:t>
            </a:r>
          </a:p>
          <a:p>
            <a:pPr lvl="0"/>
            <a:r>
              <a:rPr lang="es-ES" sz="1200" kern="1200" dirty="0" err="1">
                <a:solidFill>
                  <a:schemeClr val="tx1"/>
                </a:solidFill>
                <a:effectLst/>
                <a:latin typeface="+mn-lt"/>
                <a:ea typeface="+mn-ea"/>
                <a:cs typeface="+mn-cs"/>
              </a:rPr>
              <a:t>Adventan</a:t>
            </a:r>
            <a:r>
              <a:rPr lang="es-ES" sz="1200" kern="1200" dirty="0">
                <a:solidFill>
                  <a:schemeClr val="tx1"/>
                </a:solidFill>
                <a:effectLst/>
                <a:latin typeface="+mn-lt"/>
                <a:ea typeface="+mn-ea"/>
                <a:cs typeface="+mn-cs"/>
              </a:rPr>
              <a:t>® crema una vez al día presentó una eficacia comparable a mometasona </a:t>
            </a:r>
            <a:r>
              <a:rPr lang="es-ES" sz="1200" kern="1200" dirty="0" err="1">
                <a:solidFill>
                  <a:schemeClr val="tx1"/>
                </a:solidFill>
                <a:effectLst/>
                <a:latin typeface="+mn-lt"/>
                <a:ea typeface="+mn-ea"/>
                <a:cs typeface="+mn-cs"/>
              </a:rPr>
              <a:t>furoato</a:t>
            </a:r>
            <a:r>
              <a:rPr lang="es-ES" sz="1200" kern="1200" dirty="0">
                <a:solidFill>
                  <a:schemeClr val="tx1"/>
                </a:solidFill>
                <a:effectLst/>
                <a:latin typeface="+mn-lt"/>
                <a:ea typeface="+mn-ea"/>
                <a:cs typeface="+mn-cs"/>
              </a:rPr>
              <a:t> 0,1% una vez al día en niños con dermatitis atópica</a:t>
            </a:r>
          </a:p>
          <a:p>
            <a:r>
              <a:rPr lang="es-ES" sz="1200" kern="1200" dirty="0" err="1">
                <a:solidFill>
                  <a:schemeClr val="tx1"/>
                </a:solidFill>
                <a:effectLst/>
                <a:latin typeface="+mn-lt"/>
                <a:ea typeface="+mn-ea"/>
                <a:cs typeface="+mn-cs"/>
              </a:rPr>
              <a:t>Ref</a:t>
            </a:r>
            <a:r>
              <a:rPr lang="es-ES" sz="1200" kern="1200" dirty="0">
                <a:solidFill>
                  <a:schemeClr val="tx1"/>
                </a:solidFill>
                <a:effectLst/>
                <a:latin typeface="+mn-lt"/>
                <a:ea typeface="+mn-ea"/>
                <a:cs typeface="+mn-cs"/>
              </a:rPr>
              <a:t>: Haneke E.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treatment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atopic</a:t>
            </a:r>
            <a:r>
              <a:rPr lang="es-ES" sz="1200" kern="1200" dirty="0">
                <a:solidFill>
                  <a:schemeClr val="tx1"/>
                </a:solidFill>
                <a:effectLst/>
                <a:latin typeface="+mn-lt"/>
                <a:ea typeface="+mn-ea"/>
                <a:cs typeface="+mn-cs"/>
              </a:rPr>
              <a:t> dermatitis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methylprednisolone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aceponate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mpa</a:t>
            </a:r>
            <a:r>
              <a:rPr lang="es-ES" sz="1200" kern="1200" dirty="0">
                <a:solidFill>
                  <a:schemeClr val="tx1"/>
                </a:solidFill>
                <a:effectLst/>
                <a:latin typeface="+mn-lt"/>
                <a:ea typeface="+mn-ea"/>
                <a:cs typeface="+mn-cs"/>
              </a:rPr>
              <a:t>), a new </a:t>
            </a:r>
            <a:r>
              <a:rPr lang="es-ES" sz="1200" kern="1200" dirty="0" err="1">
                <a:solidFill>
                  <a:schemeClr val="tx1"/>
                </a:solidFill>
                <a:effectLst/>
                <a:latin typeface="+mn-lt"/>
                <a:ea typeface="+mn-ea"/>
                <a:cs typeface="+mn-cs"/>
              </a:rPr>
              <a:t>topical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corticosteroid</a:t>
            </a:r>
            <a:r>
              <a:rPr lang="es-ES" sz="1200" kern="1200" dirty="0">
                <a:solidFill>
                  <a:schemeClr val="tx1"/>
                </a:solidFill>
                <a:effectLst/>
                <a:latin typeface="+mn-lt"/>
                <a:ea typeface="+mn-ea"/>
                <a:cs typeface="+mn-cs"/>
              </a:rPr>
              <a:t>. J </a:t>
            </a:r>
            <a:r>
              <a:rPr lang="es-ES" sz="1200" kern="1200" dirty="0" err="1">
                <a:solidFill>
                  <a:schemeClr val="tx1"/>
                </a:solidFill>
                <a:effectLst/>
                <a:latin typeface="+mn-lt"/>
                <a:ea typeface="+mn-ea"/>
                <a:cs typeface="+mn-cs"/>
              </a:rPr>
              <a:t>Dermatol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Treat</a:t>
            </a:r>
            <a:r>
              <a:rPr lang="es-ES" sz="1200" kern="1200" dirty="0">
                <a:solidFill>
                  <a:schemeClr val="tx1"/>
                </a:solidFill>
                <a:effectLst/>
                <a:latin typeface="+mn-lt"/>
                <a:ea typeface="+mn-ea"/>
                <a:cs typeface="+mn-cs"/>
              </a:rPr>
              <a:t> 1992;3 </a:t>
            </a:r>
            <a:r>
              <a:rPr lang="es-ES" sz="1200" kern="1200" dirty="0" err="1">
                <a:solidFill>
                  <a:schemeClr val="tx1"/>
                </a:solidFill>
                <a:effectLst/>
                <a:latin typeface="+mn-lt"/>
                <a:ea typeface="+mn-ea"/>
                <a:cs typeface="+mn-cs"/>
              </a:rPr>
              <a:t>Suppl</a:t>
            </a:r>
            <a:r>
              <a:rPr lang="es-ES" sz="1200" kern="1200" dirty="0">
                <a:solidFill>
                  <a:schemeClr val="tx1"/>
                </a:solidFill>
                <a:effectLst/>
                <a:latin typeface="+mn-lt"/>
                <a:ea typeface="+mn-ea"/>
                <a:cs typeface="+mn-cs"/>
              </a:rPr>
              <a:t> 2:13–15.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90549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63F95-4476-B7AA-8807-FBF0A4DD9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C0A3DB-8BFD-59BD-86AA-246CA305F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9D596-8E6A-5141-7937-6758DBBF0A07}"/>
              </a:ext>
            </a:extLst>
          </p:cNvPr>
          <p:cNvSpPr>
            <a:spLocks noGrp="1"/>
          </p:cNvSpPr>
          <p:nvPr>
            <p:ph type="body" idx="1"/>
          </p:nvPr>
        </p:nvSpPr>
        <p:spPr/>
        <p:txBody>
          <a:bodyPr/>
          <a:lstStyle/>
          <a:p>
            <a:r>
              <a:rPr lang="es-ES" sz="1200" kern="1200" dirty="0" err="1">
                <a:solidFill>
                  <a:schemeClr val="tx1"/>
                </a:solidFill>
                <a:effectLst/>
                <a:latin typeface="+mn-lt"/>
                <a:ea typeface="+mn-ea"/>
                <a:cs typeface="+mn-cs"/>
              </a:rPr>
              <a:t>Adventan</a:t>
            </a:r>
            <a:r>
              <a:rPr lang="es-ES" sz="1200" kern="1200" dirty="0">
                <a:solidFill>
                  <a:schemeClr val="tx1"/>
                </a:solidFill>
                <a:effectLst/>
                <a:latin typeface="+mn-lt"/>
                <a:ea typeface="+mn-ea"/>
                <a:cs typeface="+mn-cs"/>
              </a:rPr>
              <a:t>® pomada una o dos veces al día tuvo una eficacia comparable a la de betametasona </a:t>
            </a:r>
            <a:r>
              <a:rPr lang="es-ES" sz="1200" kern="1200" dirty="0" err="1">
                <a:solidFill>
                  <a:schemeClr val="tx1"/>
                </a:solidFill>
                <a:effectLst/>
                <a:latin typeface="+mn-lt"/>
                <a:ea typeface="+mn-ea"/>
                <a:cs typeface="+mn-cs"/>
              </a:rPr>
              <a:t>valerato</a:t>
            </a:r>
            <a:r>
              <a:rPr lang="es-ES" sz="1200" kern="1200" dirty="0">
                <a:solidFill>
                  <a:schemeClr val="tx1"/>
                </a:solidFill>
                <a:effectLst/>
                <a:latin typeface="+mn-lt"/>
                <a:ea typeface="+mn-ea"/>
                <a:cs typeface="+mn-cs"/>
              </a:rPr>
              <a:t> 0,1% dos veces al día en adultos con dermatitis atópica</a:t>
            </a:r>
          </a:p>
          <a:p>
            <a:r>
              <a:rPr lang="es-ES" sz="1000" kern="1200" dirty="0" err="1">
                <a:solidFill>
                  <a:schemeClr val="tx1"/>
                </a:solidFill>
                <a:effectLst/>
                <a:latin typeface="+mn-lt"/>
                <a:ea typeface="+mn-ea"/>
                <a:cs typeface="+mn-cs"/>
              </a:rPr>
              <a:t>Ref</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Alchorne</a:t>
            </a:r>
            <a:r>
              <a:rPr lang="es-ES" sz="1000" kern="1200" dirty="0">
                <a:solidFill>
                  <a:schemeClr val="tx1"/>
                </a:solidFill>
                <a:effectLst/>
                <a:latin typeface="+mn-lt"/>
                <a:ea typeface="+mn-ea"/>
                <a:cs typeface="+mn-cs"/>
              </a:rPr>
              <a:t> MM, et al. A </a:t>
            </a:r>
            <a:r>
              <a:rPr lang="es-ES" sz="1000" kern="1200" dirty="0" err="1">
                <a:solidFill>
                  <a:schemeClr val="tx1"/>
                </a:solidFill>
                <a:effectLst/>
                <a:latin typeface="+mn-lt"/>
                <a:ea typeface="+mn-ea"/>
                <a:cs typeface="+mn-cs"/>
              </a:rPr>
              <a:t>multicentre</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comparative</a:t>
            </a:r>
            <a:r>
              <a:rPr lang="es-ES" sz="1000" kern="1200" dirty="0">
                <a:solidFill>
                  <a:schemeClr val="tx1"/>
                </a:solidFill>
                <a:effectLst/>
                <a:latin typeface="+mn-lt"/>
                <a:ea typeface="+mn-ea"/>
                <a:cs typeface="+mn-cs"/>
              </a:rPr>
              <a:t>, open-</a:t>
            </a:r>
            <a:r>
              <a:rPr lang="es-ES" sz="1000" kern="1200" dirty="0" err="1">
                <a:solidFill>
                  <a:schemeClr val="tx1"/>
                </a:solidFill>
                <a:effectLst/>
                <a:latin typeface="+mn-lt"/>
                <a:ea typeface="+mn-ea"/>
                <a:cs typeface="+mn-cs"/>
              </a:rPr>
              <a:t>labelled</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randomized</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study</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of</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tolerability</a:t>
            </a:r>
            <a:r>
              <a:rPr lang="es-ES" sz="1000" kern="1200" dirty="0">
                <a:solidFill>
                  <a:schemeClr val="tx1"/>
                </a:solidFill>
                <a:effectLst/>
                <a:latin typeface="+mn-lt"/>
                <a:ea typeface="+mn-ea"/>
                <a:cs typeface="+mn-cs"/>
              </a:rPr>
              <a:t> and  </a:t>
            </a:r>
            <a:r>
              <a:rPr lang="es-ES" sz="1000" kern="1200" dirty="0" err="1">
                <a:solidFill>
                  <a:schemeClr val="tx1"/>
                </a:solidFill>
                <a:effectLst/>
                <a:latin typeface="+mn-lt"/>
                <a:ea typeface="+mn-ea"/>
                <a:cs typeface="+mn-cs"/>
              </a:rPr>
              <a:t>efficacy</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of</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methylprednisolone</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aceponate</a:t>
            </a:r>
            <a:r>
              <a:rPr lang="es-ES" sz="1000" kern="1200" dirty="0">
                <a:solidFill>
                  <a:schemeClr val="tx1"/>
                </a:solidFill>
                <a:effectLst/>
                <a:latin typeface="+mn-lt"/>
                <a:ea typeface="+mn-ea"/>
                <a:cs typeface="+mn-cs"/>
              </a:rPr>
              <a:t> and </a:t>
            </a:r>
            <a:r>
              <a:rPr lang="es-ES" sz="1000" kern="1200" dirty="0" err="1">
                <a:solidFill>
                  <a:schemeClr val="tx1"/>
                </a:solidFill>
                <a:effectLst/>
                <a:latin typeface="+mn-lt"/>
                <a:ea typeface="+mn-ea"/>
                <a:cs typeface="+mn-cs"/>
              </a:rPr>
              <a:t>mometasone</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furoate</a:t>
            </a:r>
            <a:r>
              <a:rPr lang="es-ES" sz="1000" kern="1200" dirty="0">
                <a:solidFill>
                  <a:schemeClr val="tx1"/>
                </a:solidFill>
                <a:effectLst/>
                <a:latin typeface="+mn-lt"/>
                <a:ea typeface="+mn-ea"/>
                <a:cs typeface="+mn-cs"/>
              </a:rPr>
              <a:t> in </a:t>
            </a:r>
            <a:r>
              <a:rPr lang="es-ES" sz="1000" kern="1200" dirty="0" err="1">
                <a:solidFill>
                  <a:schemeClr val="tx1"/>
                </a:solidFill>
                <a:effectLst/>
                <a:latin typeface="+mn-lt"/>
                <a:ea typeface="+mn-ea"/>
                <a:cs typeface="+mn-cs"/>
              </a:rPr>
              <a:t>children</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from</a:t>
            </a:r>
            <a:r>
              <a:rPr lang="es-ES" sz="1000" kern="1200" dirty="0">
                <a:solidFill>
                  <a:schemeClr val="tx1"/>
                </a:solidFill>
                <a:effectLst/>
                <a:latin typeface="+mn-lt"/>
                <a:ea typeface="+mn-ea"/>
                <a:cs typeface="+mn-cs"/>
              </a:rPr>
              <a:t> 2 </a:t>
            </a:r>
            <a:r>
              <a:rPr lang="es-ES" sz="1000" kern="1200" dirty="0" err="1">
                <a:solidFill>
                  <a:schemeClr val="tx1"/>
                </a:solidFill>
                <a:effectLst/>
                <a:latin typeface="+mn-lt"/>
                <a:ea typeface="+mn-ea"/>
                <a:cs typeface="+mn-cs"/>
              </a:rPr>
              <a:t>to</a:t>
            </a:r>
            <a:r>
              <a:rPr lang="es-ES" sz="1000" kern="1200" dirty="0">
                <a:solidFill>
                  <a:schemeClr val="tx1"/>
                </a:solidFill>
                <a:effectLst/>
                <a:latin typeface="+mn-lt"/>
                <a:ea typeface="+mn-ea"/>
                <a:cs typeface="+mn-cs"/>
              </a:rPr>
              <a:t> 14 </a:t>
            </a:r>
            <a:r>
              <a:rPr lang="es-ES" sz="1000" kern="1200" dirty="0" err="1">
                <a:solidFill>
                  <a:schemeClr val="tx1"/>
                </a:solidFill>
                <a:effectLst/>
                <a:latin typeface="+mn-lt"/>
                <a:ea typeface="+mn-ea"/>
                <a:cs typeface="+mn-cs"/>
              </a:rPr>
              <a:t>years</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of</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age</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suffering</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from</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atopic</a:t>
            </a:r>
            <a:r>
              <a:rPr lang="es-ES" sz="1000" kern="1200" dirty="0">
                <a:solidFill>
                  <a:schemeClr val="tx1"/>
                </a:solidFill>
                <a:effectLst/>
                <a:latin typeface="+mn-lt"/>
                <a:ea typeface="+mn-ea"/>
                <a:cs typeface="+mn-cs"/>
              </a:rPr>
              <a:t> dermatitis. </a:t>
            </a:r>
            <a:r>
              <a:rPr lang="es-ES" sz="1000" kern="1200" dirty="0" err="1">
                <a:solidFill>
                  <a:schemeClr val="tx1"/>
                </a:solidFill>
                <a:effectLst/>
                <a:latin typeface="+mn-lt"/>
                <a:ea typeface="+mn-ea"/>
                <a:cs typeface="+mn-cs"/>
              </a:rPr>
              <a:t>Pediatria</a:t>
            </a:r>
            <a:r>
              <a:rPr lang="es-ES" sz="1000" kern="1200" dirty="0">
                <a:solidFill>
                  <a:schemeClr val="tx1"/>
                </a:solidFill>
                <a:effectLst/>
                <a:latin typeface="+mn-lt"/>
                <a:ea typeface="+mn-ea"/>
                <a:cs typeface="+mn-cs"/>
              </a:rPr>
              <a:t> Moderna 2003; XXXIX: 275–280.</a:t>
            </a: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 </a:t>
            </a:r>
          </a:p>
          <a:p>
            <a:pPr lvl="0"/>
            <a:r>
              <a:rPr lang="es-ES" sz="1200" kern="1200" dirty="0" err="1">
                <a:solidFill>
                  <a:schemeClr val="tx1"/>
                </a:solidFill>
                <a:effectLst/>
                <a:latin typeface="+mn-lt"/>
                <a:ea typeface="+mn-ea"/>
                <a:cs typeface="+mn-cs"/>
              </a:rPr>
              <a:t>Adventan</a:t>
            </a:r>
            <a:r>
              <a:rPr lang="es-ES" sz="1200" kern="1200" dirty="0">
                <a:solidFill>
                  <a:schemeClr val="tx1"/>
                </a:solidFill>
                <a:effectLst/>
                <a:latin typeface="+mn-lt"/>
                <a:ea typeface="+mn-ea"/>
                <a:cs typeface="+mn-cs"/>
              </a:rPr>
              <a:t>® crema una vez al día presentó una eficacia comparable a mometasona </a:t>
            </a:r>
            <a:r>
              <a:rPr lang="es-ES" sz="1200" kern="1200" dirty="0" err="1">
                <a:solidFill>
                  <a:schemeClr val="tx1"/>
                </a:solidFill>
                <a:effectLst/>
                <a:latin typeface="+mn-lt"/>
                <a:ea typeface="+mn-ea"/>
                <a:cs typeface="+mn-cs"/>
              </a:rPr>
              <a:t>furoato</a:t>
            </a:r>
            <a:r>
              <a:rPr lang="es-ES" sz="1200" kern="1200" dirty="0">
                <a:solidFill>
                  <a:schemeClr val="tx1"/>
                </a:solidFill>
                <a:effectLst/>
                <a:latin typeface="+mn-lt"/>
                <a:ea typeface="+mn-ea"/>
                <a:cs typeface="+mn-cs"/>
              </a:rPr>
              <a:t> 0,1% una vez al día en niños con dermatitis atópica</a:t>
            </a:r>
          </a:p>
          <a:p>
            <a:r>
              <a:rPr lang="es-ES" sz="1200" kern="1200" dirty="0" err="1">
                <a:solidFill>
                  <a:schemeClr val="tx1"/>
                </a:solidFill>
                <a:effectLst/>
                <a:latin typeface="+mn-lt"/>
                <a:ea typeface="+mn-ea"/>
                <a:cs typeface="+mn-cs"/>
              </a:rPr>
              <a:t>Ref</a:t>
            </a:r>
            <a:r>
              <a:rPr lang="es-ES" sz="1200" kern="1200" dirty="0">
                <a:solidFill>
                  <a:schemeClr val="tx1"/>
                </a:solidFill>
                <a:effectLst/>
                <a:latin typeface="+mn-lt"/>
                <a:ea typeface="+mn-ea"/>
                <a:cs typeface="+mn-cs"/>
              </a:rPr>
              <a:t>: Haneke E.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treatment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atopic</a:t>
            </a:r>
            <a:r>
              <a:rPr lang="es-ES" sz="1200" kern="1200" dirty="0">
                <a:solidFill>
                  <a:schemeClr val="tx1"/>
                </a:solidFill>
                <a:effectLst/>
                <a:latin typeface="+mn-lt"/>
                <a:ea typeface="+mn-ea"/>
                <a:cs typeface="+mn-cs"/>
              </a:rPr>
              <a:t> dermatitis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methylprednisolone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aceponate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mpa</a:t>
            </a:r>
            <a:r>
              <a:rPr lang="es-ES" sz="1200" kern="1200" dirty="0">
                <a:solidFill>
                  <a:schemeClr val="tx1"/>
                </a:solidFill>
                <a:effectLst/>
                <a:latin typeface="+mn-lt"/>
                <a:ea typeface="+mn-ea"/>
                <a:cs typeface="+mn-cs"/>
              </a:rPr>
              <a:t>), a new </a:t>
            </a:r>
            <a:r>
              <a:rPr lang="es-ES" sz="1200" kern="1200" dirty="0" err="1">
                <a:solidFill>
                  <a:schemeClr val="tx1"/>
                </a:solidFill>
                <a:effectLst/>
                <a:latin typeface="+mn-lt"/>
                <a:ea typeface="+mn-ea"/>
                <a:cs typeface="+mn-cs"/>
              </a:rPr>
              <a:t>topical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corticosteroid</a:t>
            </a:r>
            <a:r>
              <a:rPr lang="es-ES" sz="1200" kern="1200" dirty="0">
                <a:solidFill>
                  <a:schemeClr val="tx1"/>
                </a:solidFill>
                <a:effectLst/>
                <a:latin typeface="+mn-lt"/>
                <a:ea typeface="+mn-ea"/>
                <a:cs typeface="+mn-cs"/>
              </a:rPr>
              <a:t>. J </a:t>
            </a:r>
            <a:r>
              <a:rPr lang="es-ES" sz="1200" kern="1200" dirty="0" err="1">
                <a:solidFill>
                  <a:schemeClr val="tx1"/>
                </a:solidFill>
                <a:effectLst/>
                <a:latin typeface="+mn-lt"/>
                <a:ea typeface="+mn-ea"/>
                <a:cs typeface="+mn-cs"/>
              </a:rPr>
              <a:t>Dermatol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Treat</a:t>
            </a:r>
            <a:r>
              <a:rPr lang="es-ES" sz="1200" kern="1200" dirty="0">
                <a:solidFill>
                  <a:schemeClr val="tx1"/>
                </a:solidFill>
                <a:effectLst/>
                <a:latin typeface="+mn-lt"/>
                <a:ea typeface="+mn-ea"/>
                <a:cs typeface="+mn-cs"/>
              </a:rPr>
              <a:t> 1992;3 </a:t>
            </a:r>
            <a:r>
              <a:rPr lang="es-ES" sz="1200" kern="1200" dirty="0" err="1">
                <a:solidFill>
                  <a:schemeClr val="tx1"/>
                </a:solidFill>
                <a:effectLst/>
                <a:latin typeface="+mn-lt"/>
                <a:ea typeface="+mn-ea"/>
                <a:cs typeface="+mn-cs"/>
              </a:rPr>
              <a:t>Suppl</a:t>
            </a:r>
            <a:r>
              <a:rPr lang="es-ES" sz="1200" kern="1200" dirty="0">
                <a:solidFill>
                  <a:schemeClr val="tx1"/>
                </a:solidFill>
                <a:effectLst/>
                <a:latin typeface="+mn-lt"/>
                <a:ea typeface="+mn-ea"/>
                <a:cs typeface="+mn-cs"/>
              </a:rPr>
              <a:t> 2:13–15.</a:t>
            </a:r>
          </a:p>
        </p:txBody>
      </p:sp>
      <p:sp>
        <p:nvSpPr>
          <p:cNvPr id="4" name="Slide Number Placeholder 3">
            <a:extLst>
              <a:ext uri="{FF2B5EF4-FFF2-40B4-BE49-F238E27FC236}">
                <a16:creationId xmlns:a16="http://schemas.microsoft.com/office/drawing/2014/main" id="{4E8F4C08-2283-8D2B-EAC0-BB7DCED84B7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90983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DABA5-6FAC-A8CA-10AD-53C669077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3A9E6-6D2A-7EDF-CA29-5A52C52706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8B429-39BF-7DAA-4BA2-70C79982FC6D}"/>
              </a:ext>
            </a:extLst>
          </p:cNvPr>
          <p:cNvSpPr>
            <a:spLocks noGrp="1"/>
          </p:cNvSpPr>
          <p:nvPr>
            <p:ph type="body" idx="1"/>
          </p:nvPr>
        </p:nvSpPr>
        <p:spPr/>
        <p:txBody>
          <a:bodyPr/>
          <a:lstStyle/>
          <a:p>
            <a:r>
              <a:rPr lang="es-ES" sz="1200" kern="1200" dirty="0" err="1">
                <a:solidFill>
                  <a:schemeClr val="tx1"/>
                </a:solidFill>
                <a:effectLst/>
                <a:latin typeface="+mn-lt"/>
                <a:ea typeface="+mn-ea"/>
                <a:cs typeface="+mn-cs"/>
              </a:rPr>
              <a:t>Adventan</a:t>
            </a:r>
            <a:r>
              <a:rPr lang="es-ES" sz="1200" kern="1200" dirty="0">
                <a:solidFill>
                  <a:schemeClr val="tx1"/>
                </a:solidFill>
                <a:effectLst/>
                <a:latin typeface="+mn-lt"/>
                <a:ea typeface="+mn-ea"/>
                <a:cs typeface="+mn-cs"/>
              </a:rPr>
              <a:t>® pomada una o dos veces al día tuvo una eficacia comparable a la de betametasona </a:t>
            </a:r>
            <a:r>
              <a:rPr lang="es-ES" sz="1200" kern="1200" dirty="0" err="1">
                <a:solidFill>
                  <a:schemeClr val="tx1"/>
                </a:solidFill>
                <a:effectLst/>
                <a:latin typeface="+mn-lt"/>
                <a:ea typeface="+mn-ea"/>
                <a:cs typeface="+mn-cs"/>
              </a:rPr>
              <a:t>valerato</a:t>
            </a:r>
            <a:r>
              <a:rPr lang="es-ES" sz="1200" kern="1200" dirty="0">
                <a:solidFill>
                  <a:schemeClr val="tx1"/>
                </a:solidFill>
                <a:effectLst/>
                <a:latin typeface="+mn-lt"/>
                <a:ea typeface="+mn-ea"/>
                <a:cs typeface="+mn-cs"/>
              </a:rPr>
              <a:t> 0,1% dos veces al día en adultos con dermatitis atópica</a:t>
            </a:r>
          </a:p>
          <a:p>
            <a:r>
              <a:rPr lang="es-ES" sz="1000" kern="1200" dirty="0" err="1">
                <a:solidFill>
                  <a:schemeClr val="tx1"/>
                </a:solidFill>
                <a:effectLst/>
                <a:latin typeface="+mn-lt"/>
                <a:ea typeface="+mn-ea"/>
                <a:cs typeface="+mn-cs"/>
              </a:rPr>
              <a:t>Ref</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Alchorne</a:t>
            </a:r>
            <a:r>
              <a:rPr lang="es-ES" sz="1000" kern="1200" dirty="0">
                <a:solidFill>
                  <a:schemeClr val="tx1"/>
                </a:solidFill>
                <a:effectLst/>
                <a:latin typeface="+mn-lt"/>
                <a:ea typeface="+mn-ea"/>
                <a:cs typeface="+mn-cs"/>
              </a:rPr>
              <a:t> MM, et al. A </a:t>
            </a:r>
            <a:r>
              <a:rPr lang="es-ES" sz="1000" kern="1200" dirty="0" err="1">
                <a:solidFill>
                  <a:schemeClr val="tx1"/>
                </a:solidFill>
                <a:effectLst/>
                <a:latin typeface="+mn-lt"/>
                <a:ea typeface="+mn-ea"/>
                <a:cs typeface="+mn-cs"/>
              </a:rPr>
              <a:t>multicentre</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comparative</a:t>
            </a:r>
            <a:r>
              <a:rPr lang="es-ES" sz="1000" kern="1200" dirty="0">
                <a:solidFill>
                  <a:schemeClr val="tx1"/>
                </a:solidFill>
                <a:effectLst/>
                <a:latin typeface="+mn-lt"/>
                <a:ea typeface="+mn-ea"/>
                <a:cs typeface="+mn-cs"/>
              </a:rPr>
              <a:t>, open-</a:t>
            </a:r>
            <a:r>
              <a:rPr lang="es-ES" sz="1000" kern="1200" dirty="0" err="1">
                <a:solidFill>
                  <a:schemeClr val="tx1"/>
                </a:solidFill>
                <a:effectLst/>
                <a:latin typeface="+mn-lt"/>
                <a:ea typeface="+mn-ea"/>
                <a:cs typeface="+mn-cs"/>
              </a:rPr>
              <a:t>labelled</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randomized</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study</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of</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tolerability</a:t>
            </a:r>
            <a:r>
              <a:rPr lang="es-ES" sz="1000" kern="1200" dirty="0">
                <a:solidFill>
                  <a:schemeClr val="tx1"/>
                </a:solidFill>
                <a:effectLst/>
                <a:latin typeface="+mn-lt"/>
                <a:ea typeface="+mn-ea"/>
                <a:cs typeface="+mn-cs"/>
              </a:rPr>
              <a:t> and  </a:t>
            </a:r>
            <a:r>
              <a:rPr lang="es-ES" sz="1000" kern="1200" dirty="0" err="1">
                <a:solidFill>
                  <a:schemeClr val="tx1"/>
                </a:solidFill>
                <a:effectLst/>
                <a:latin typeface="+mn-lt"/>
                <a:ea typeface="+mn-ea"/>
                <a:cs typeface="+mn-cs"/>
              </a:rPr>
              <a:t>efficacy</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of</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methylprednisolone</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aceponate</a:t>
            </a:r>
            <a:r>
              <a:rPr lang="es-ES" sz="1000" kern="1200" dirty="0">
                <a:solidFill>
                  <a:schemeClr val="tx1"/>
                </a:solidFill>
                <a:effectLst/>
                <a:latin typeface="+mn-lt"/>
                <a:ea typeface="+mn-ea"/>
                <a:cs typeface="+mn-cs"/>
              </a:rPr>
              <a:t> and </a:t>
            </a:r>
            <a:r>
              <a:rPr lang="es-ES" sz="1000" kern="1200" dirty="0" err="1">
                <a:solidFill>
                  <a:schemeClr val="tx1"/>
                </a:solidFill>
                <a:effectLst/>
                <a:latin typeface="+mn-lt"/>
                <a:ea typeface="+mn-ea"/>
                <a:cs typeface="+mn-cs"/>
              </a:rPr>
              <a:t>mometasone</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furoate</a:t>
            </a:r>
            <a:r>
              <a:rPr lang="es-ES" sz="1000" kern="1200" dirty="0">
                <a:solidFill>
                  <a:schemeClr val="tx1"/>
                </a:solidFill>
                <a:effectLst/>
                <a:latin typeface="+mn-lt"/>
                <a:ea typeface="+mn-ea"/>
                <a:cs typeface="+mn-cs"/>
              </a:rPr>
              <a:t> in </a:t>
            </a:r>
            <a:r>
              <a:rPr lang="es-ES" sz="1000" kern="1200" dirty="0" err="1">
                <a:solidFill>
                  <a:schemeClr val="tx1"/>
                </a:solidFill>
                <a:effectLst/>
                <a:latin typeface="+mn-lt"/>
                <a:ea typeface="+mn-ea"/>
                <a:cs typeface="+mn-cs"/>
              </a:rPr>
              <a:t>children</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from</a:t>
            </a:r>
            <a:r>
              <a:rPr lang="es-ES" sz="1000" kern="1200" dirty="0">
                <a:solidFill>
                  <a:schemeClr val="tx1"/>
                </a:solidFill>
                <a:effectLst/>
                <a:latin typeface="+mn-lt"/>
                <a:ea typeface="+mn-ea"/>
                <a:cs typeface="+mn-cs"/>
              </a:rPr>
              <a:t> 2 </a:t>
            </a:r>
            <a:r>
              <a:rPr lang="es-ES" sz="1000" kern="1200" dirty="0" err="1">
                <a:solidFill>
                  <a:schemeClr val="tx1"/>
                </a:solidFill>
                <a:effectLst/>
                <a:latin typeface="+mn-lt"/>
                <a:ea typeface="+mn-ea"/>
                <a:cs typeface="+mn-cs"/>
              </a:rPr>
              <a:t>to</a:t>
            </a:r>
            <a:r>
              <a:rPr lang="es-ES" sz="1000" kern="1200" dirty="0">
                <a:solidFill>
                  <a:schemeClr val="tx1"/>
                </a:solidFill>
                <a:effectLst/>
                <a:latin typeface="+mn-lt"/>
                <a:ea typeface="+mn-ea"/>
                <a:cs typeface="+mn-cs"/>
              </a:rPr>
              <a:t> 14 </a:t>
            </a:r>
            <a:r>
              <a:rPr lang="es-ES" sz="1000" kern="1200" dirty="0" err="1">
                <a:solidFill>
                  <a:schemeClr val="tx1"/>
                </a:solidFill>
                <a:effectLst/>
                <a:latin typeface="+mn-lt"/>
                <a:ea typeface="+mn-ea"/>
                <a:cs typeface="+mn-cs"/>
              </a:rPr>
              <a:t>years</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of</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age</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suffering</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from</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atopic</a:t>
            </a:r>
            <a:r>
              <a:rPr lang="es-ES" sz="1000" kern="1200" dirty="0">
                <a:solidFill>
                  <a:schemeClr val="tx1"/>
                </a:solidFill>
                <a:effectLst/>
                <a:latin typeface="+mn-lt"/>
                <a:ea typeface="+mn-ea"/>
                <a:cs typeface="+mn-cs"/>
              </a:rPr>
              <a:t> dermatitis. </a:t>
            </a:r>
            <a:r>
              <a:rPr lang="es-ES" sz="1000" kern="1200" dirty="0" err="1">
                <a:solidFill>
                  <a:schemeClr val="tx1"/>
                </a:solidFill>
                <a:effectLst/>
                <a:latin typeface="+mn-lt"/>
                <a:ea typeface="+mn-ea"/>
                <a:cs typeface="+mn-cs"/>
              </a:rPr>
              <a:t>Pediatria</a:t>
            </a:r>
            <a:r>
              <a:rPr lang="es-ES" sz="1000" kern="1200" dirty="0">
                <a:solidFill>
                  <a:schemeClr val="tx1"/>
                </a:solidFill>
                <a:effectLst/>
                <a:latin typeface="+mn-lt"/>
                <a:ea typeface="+mn-ea"/>
                <a:cs typeface="+mn-cs"/>
              </a:rPr>
              <a:t> Moderna 2003; XXXIX: 275–280.</a:t>
            </a: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 </a:t>
            </a:r>
          </a:p>
          <a:p>
            <a:pPr lvl="0"/>
            <a:r>
              <a:rPr lang="es-ES" sz="1200" kern="1200" dirty="0" err="1">
                <a:solidFill>
                  <a:schemeClr val="tx1"/>
                </a:solidFill>
                <a:effectLst/>
                <a:latin typeface="+mn-lt"/>
                <a:ea typeface="+mn-ea"/>
                <a:cs typeface="+mn-cs"/>
              </a:rPr>
              <a:t>Adventan</a:t>
            </a:r>
            <a:r>
              <a:rPr lang="es-ES" sz="1200" kern="1200" dirty="0">
                <a:solidFill>
                  <a:schemeClr val="tx1"/>
                </a:solidFill>
                <a:effectLst/>
                <a:latin typeface="+mn-lt"/>
                <a:ea typeface="+mn-ea"/>
                <a:cs typeface="+mn-cs"/>
              </a:rPr>
              <a:t>® crema una vez al día presentó una eficacia comparable a mometasona </a:t>
            </a:r>
            <a:r>
              <a:rPr lang="es-ES" sz="1200" kern="1200" dirty="0" err="1">
                <a:solidFill>
                  <a:schemeClr val="tx1"/>
                </a:solidFill>
                <a:effectLst/>
                <a:latin typeface="+mn-lt"/>
                <a:ea typeface="+mn-ea"/>
                <a:cs typeface="+mn-cs"/>
              </a:rPr>
              <a:t>furoato</a:t>
            </a:r>
            <a:r>
              <a:rPr lang="es-ES" sz="1200" kern="1200" dirty="0">
                <a:solidFill>
                  <a:schemeClr val="tx1"/>
                </a:solidFill>
                <a:effectLst/>
                <a:latin typeface="+mn-lt"/>
                <a:ea typeface="+mn-ea"/>
                <a:cs typeface="+mn-cs"/>
              </a:rPr>
              <a:t> 0,1% una vez al día en niños con dermatitis atópica</a:t>
            </a:r>
          </a:p>
          <a:p>
            <a:r>
              <a:rPr lang="es-ES" sz="1200" kern="1200" dirty="0" err="1">
                <a:solidFill>
                  <a:schemeClr val="tx1"/>
                </a:solidFill>
                <a:effectLst/>
                <a:latin typeface="+mn-lt"/>
                <a:ea typeface="+mn-ea"/>
                <a:cs typeface="+mn-cs"/>
              </a:rPr>
              <a:t>Ref</a:t>
            </a:r>
            <a:r>
              <a:rPr lang="es-ES" sz="1200" kern="1200" dirty="0">
                <a:solidFill>
                  <a:schemeClr val="tx1"/>
                </a:solidFill>
                <a:effectLst/>
                <a:latin typeface="+mn-lt"/>
                <a:ea typeface="+mn-ea"/>
                <a:cs typeface="+mn-cs"/>
              </a:rPr>
              <a:t>: Haneke E.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treatment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atopic</a:t>
            </a:r>
            <a:r>
              <a:rPr lang="es-ES" sz="1200" kern="1200" dirty="0">
                <a:solidFill>
                  <a:schemeClr val="tx1"/>
                </a:solidFill>
                <a:effectLst/>
                <a:latin typeface="+mn-lt"/>
                <a:ea typeface="+mn-ea"/>
                <a:cs typeface="+mn-cs"/>
              </a:rPr>
              <a:t> dermatitis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methylprednisolone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aceponate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mpa</a:t>
            </a:r>
            <a:r>
              <a:rPr lang="es-ES" sz="1200" kern="1200" dirty="0">
                <a:solidFill>
                  <a:schemeClr val="tx1"/>
                </a:solidFill>
                <a:effectLst/>
                <a:latin typeface="+mn-lt"/>
                <a:ea typeface="+mn-ea"/>
                <a:cs typeface="+mn-cs"/>
              </a:rPr>
              <a:t>), a new </a:t>
            </a:r>
            <a:r>
              <a:rPr lang="es-ES" sz="1200" kern="1200" dirty="0" err="1">
                <a:solidFill>
                  <a:schemeClr val="tx1"/>
                </a:solidFill>
                <a:effectLst/>
                <a:latin typeface="+mn-lt"/>
                <a:ea typeface="+mn-ea"/>
                <a:cs typeface="+mn-cs"/>
              </a:rPr>
              <a:t>topical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corticosteroid</a:t>
            </a:r>
            <a:r>
              <a:rPr lang="es-ES" sz="1200" kern="1200" dirty="0">
                <a:solidFill>
                  <a:schemeClr val="tx1"/>
                </a:solidFill>
                <a:effectLst/>
                <a:latin typeface="+mn-lt"/>
                <a:ea typeface="+mn-ea"/>
                <a:cs typeface="+mn-cs"/>
              </a:rPr>
              <a:t>. J </a:t>
            </a:r>
            <a:r>
              <a:rPr lang="es-ES" sz="1200" kern="1200" dirty="0" err="1">
                <a:solidFill>
                  <a:schemeClr val="tx1"/>
                </a:solidFill>
                <a:effectLst/>
                <a:latin typeface="+mn-lt"/>
                <a:ea typeface="+mn-ea"/>
                <a:cs typeface="+mn-cs"/>
              </a:rPr>
              <a:t>Dermatol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Treat</a:t>
            </a:r>
            <a:r>
              <a:rPr lang="es-ES" sz="1200" kern="1200" dirty="0">
                <a:solidFill>
                  <a:schemeClr val="tx1"/>
                </a:solidFill>
                <a:effectLst/>
                <a:latin typeface="+mn-lt"/>
                <a:ea typeface="+mn-ea"/>
                <a:cs typeface="+mn-cs"/>
              </a:rPr>
              <a:t> 1992;3 </a:t>
            </a:r>
            <a:r>
              <a:rPr lang="es-ES" sz="1200" kern="1200" dirty="0" err="1">
                <a:solidFill>
                  <a:schemeClr val="tx1"/>
                </a:solidFill>
                <a:effectLst/>
                <a:latin typeface="+mn-lt"/>
                <a:ea typeface="+mn-ea"/>
                <a:cs typeface="+mn-cs"/>
              </a:rPr>
              <a:t>Suppl</a:t>
            </a:r>
            <a:r>
              <a:rPr lang="es-ES" sz="1200" kern="1200" dirty="0">
                <a:solidFill>
                  <a:schemeClr val="tx1"/>
                </a:solidFill>
                <a:effectLst/>
                <a:latin typeface="+mn-lt"/>
                <a:ea typeface="+mn-ea"/>
                <a:cs typeface="+mn-cs"/>
              </a:rPr>
              <a:t> 2:13–15.</a:t>
            </a:r>
          </a:p>
        </p:txBody>
      </p:sp>
      <p:sp>
        <p:nvSpPr>
          <p:cNvPr id="4" name="Slide Number Placeholder 3">
            <a:extLst>
              <a:ext uri="{FF2B5EF4-FFF2-40B4-BE49-F238E27FC236}">
                <a16:creationId xmlns:a16="http://schemas.microsoft.com/office/drawing/2014/main" id="{3315F91D-BB78-F34D-012B-9000CDF015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0018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985C7-4C67-459F-9B69-0AAD32B3AF7F}" type="slidenum">
              <a:rPr kumimoji="0" lang="es-E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72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07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29" tIns="45714" rIns="91429" bIns="45714"/>
          <a:lstStyle/>
          <a:p>
            <a:endParaRPr lang="es-E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600" b="1" dirty="0"/>
          </a:p>
          <a:p>
            <a:r>
              <a:rPr lang="es-ES" sz="1600" b="1" dirty="0"/>
              <a:t>Mencionar que como hemos visto en las ponencias anteriores, </a:t>
            </a:r>
            <a:r>
              <a:rPr lang="es-ES" sz="1600" b="1" dirty="0" err="1"/>
              <a:t>Wynzora</a:t>
            </a:r>
            <a:r>
              <a:rPr lang="es-ES" sz="1600" b="1" dirty="0"/>
              <a:t> es una crema O/W (</a:t>
            </a:r>
            <a:r>
              <a:rPr lang="es-ES" sz="1600" b="1" dirty="0" err="1"/>
              <a:t>afrones</a:t>
            </a:r>
            <a:r>
              <a:rPr lang="es-ES" sz="1600" b="1" dirty="0"/>
              <a:t> de aceite en una fase </a:t>
            </a:r>
            <a:r>
              <a:rPr lang="es-ES" sz="1600" b="1" dirty="0" err="1"/>
              <a:t>contínua</a:t>
            </a:r>
            <a:r>
              <a:rPr lang="es-ES" sz="1600" b="1" dirty="0"/>
              <a:t> de agua)</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4F8029-3D62-4079-9505-9793B9A9E4F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2665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400" b="1" dirty="0"/>
              <a:t>Destacar que al contrario de lo que podamos pensar, algunas las espumas son grasas (en el taller práctico probaremos el excipiente principal de </a:t>
            </a:r>
            <a:r>
              <a:rPr lang="es-ES" sz="1400" b="1" dirty="0" err="1"/>
              <a:t>Enstilar</a:t>
            </a:r>
            <a:r>
              <a:rPr lang="es-ES" sz="1400" b="1" dirty="0"/>
              <a:t>, espuma grasa)</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4F8029-3D62-4079-9505-9793B9A9E4F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86306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400" b="1" dirty="0"/>
              <a:t>Destacar que los excipientes de la espuma son </a:t>
            </a:r>
            <a:r>
              <a:rPr lang="es-ES" sz="1400" b="1" dirty="0" err="1"/>
              <a:t>identicos</a:t>
            </a:r>
            <a:r>
              <a:rPr lang="es-ES" sz="1400" b="1" dirty="0"/>
              <a:t> a la pomada, y solo se han añadido 2 </a:t>
            </a:r>
            <a:r>
              <a:rPr lang="es-ES" sz="1400" b="1" dirty="0" err="1"/>
              <a:t>propelentes</a:t>
            </a:r>
            <a:r>
              <a:rPr lang="es-ES" sz="1400" b="1" dirty="0"/>
              <a:t> (</a:t>
            </a:r>
            <a:r>
              <a:rPr lang="es-ES" sz="1400" b="1" dirty="0" err="1"/>
              <a:t>formulaciñon</a:t>
            </a:r>
            <a:r>
              <a:rPr lang="es-ES" sz="1400" b="1" dirty="0"/>
              <a:t> grasa)</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4F8029-3D62-4079-9505-9793B9A9E4F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02306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8D454-1EF4-60D7-7C2E-4D42D081EA67}"/>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9CD4EBD1-C94B-5C9D-B9C7-20FC5FE1FDB9}"/>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917AF16E-D31F-E1F9-47F9-D9D8BCDD68E9}"/>
              </a:ext>
            </a:extLst>
          </p:cNvPr>
          <p:cNvSpPr>
            <a:spLocks noGrp="1"/>
          </p:cNvSpPr>
          <p:nvPr>
            <p:ph type="body" idx="1"/>
          </p:nvPr>
        </p:nvSpPr>
        <p:spPr/>
        <p:txBody>
          <a:bodyPr>
            <a:normAutofit/>
          </a:bodyPr>
          <a:lstStyle/>
          <a:p>
            <a:endParaRPr lang="es-ES_tradnl" dirty="0"/>
          </a:p>
        </p:txBody>
      </p:sp>
      <p:sp>
        <p:nvSpPr>
          <p:cNvPr id="4" name="3 Marcador de número de diapositiva">
            <a:extLst>
              <a:ext uri="{FF2B5EF4-FFF2-40B4-BE49-F238E27FC236}">
                <a16:creationId xmlns:a16="http://schemas.microsoft.com/office/drawing/2014/main" id="{1747CE4B-8A6F-0B44-7685-65D44AEE039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C3ECC-52AF-468F-94B1-3450B46EBB45}" type="slidenum">
              <a:rPr kumimoji="0" lang="es-ES_trad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s-ES_trad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67973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43E2A-22FA-7AD8-6B5A-7096FB80F332}"/>
            </a:ext>
          </a:extLst>
        </p:cNvPr>
        <p:cNvGrpSpPr/>
        <p:nvPr/>
      </p:nvGrpSpPr>
      <p:grpSpPr>
        <a:xfrm>
          <a:off x="0" y="0"/>
          <a:ext cx="0" cy="0"/>
          <a:chOff x="0" y="0"/>
          <a:chExt cx="0" cy="0"/>
        </a:xfrm>
      </p:grpSpPr>
      <p:sp>
        <p:nvSpPr>
          <p:cNvPr id="2" name="Contenidor d'imatge de diapositiva 1">
            <a:extLst>
              <a:ext uri="{FF2B5EF4-FFF2-40B4-BE49-F238E27FC236}">
                <a16:creationId xmlns:a16="http://schemas.microsoft.com/office/drawing/2014/main" id="{289EC668-4B1D-1E6D-1E67-9166BE8664B0}"/>
              </a:ext>
            </a:extLst>
          </p:cNvPr>
          <p:cNvSpPr>
            <a:spLocks noGrp="1" noRot="1" noChangeAspect="1"/>
          </p:cNvSpPr>
          <p:nvPr>
            <p:ph type="sldImg"/>
          </p:nvPr>
        </p:nvSpPr>
        <p:spPr/>
      </p:sp>
      <p:sp>
        <p:nvSpPr>
          <p:cNvPr id="3" name="Contenidor de notes 2">
            <a:extLst>
              <a:ext uri="{FF2B5EF4-FFF2-40B4-BE49-F238E27FC236}">
                <a16:creationId xmlns:a16="http://schemas.microsoft.com/office/drawing/2014/main" id="{FEE4CA6F-D1AB-2FE4-040C-96F50C436DD4}"/>
              </a:ext>
            </a:extLst>
          </p:cNvPr>
          <p:cNvSpPr>
            <a:spLocks noGrp="1"/>
          </p:cNvSpPr>
          <p:nvPr>
            <p:ph type="body" idx="1"/>
          </p:nvPr>
        </p:nvSpPr>
        <p:spPr/>
        <p:txBody>
          <a:bodyPr/>
          <a:lstStyle/>
          <a:p>
            <a:endParaRPr lang="es-ES" dirty="0"/>
          </a:p>
        </p:txBody>
      </p:sp>
      <p:sp>
        <p:nvSpPr>
          <p:cNvPr id="4" name="Contenidor de número de diapositiva 3">
            <a:extLst>
              <a:ext uri="{FF2B5EF4-FFF2-40B4-BE49-F238E27FC236}">
                <a16:creationId xmlns:a16="http://schemas.microsoft.com/office/drawing/2014/main" id="{3775ADDB-C824-3C2C-F4D3-037CC9E0CC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E3DD51-665B-495E-B52D-7D2D1DDD51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34849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43CC0-2E1F-29B6-8E77-B5FEF29F5BD1}"/>
            </a:ext>
          </a:extLst>
        </p:cNvPr>
        <p:cNvGrpSpPr/>
        <p:nvPr/>
      </p:nvGrpSpPr>
      <p:grpSpPr>
        <a:xfrm>
          <a:off x="0" y="0"/>
          <a:ext cx="0" cy="0"/>
          <a:chOff x="0" y="0"/>
          <a:chExt cx="0" cy="0"/>
        </a:xfrm>
      </p:grpSpPr>
      <p:sp>
        <p:nvSpPr>
          <p:cNvPr id="2" name="Contenidor d'imatge de diapositiva 1">
            <a:extLst>
              <a:ext uri="{FF2B5EF4-FFF2-40B4-BE49-F238E27FC236}">
                <a16:creationId xmlns:a16="http://schemas.microsoft.com/office/drawing/2014/main" id="{F1B50501-FF2F-B6B8-E817-117C18BCF835}"/>
              </a:ext>
            </a:extLst>
          </p:cNvPr>
          <p:cNvSpPr>
            <a:spLocks noGrp="1" noRot="1" noChangeAspect="1"/>
          </p:cNvSpPr>
          <p:nvPr>
            <p:ph type="sldImg"/>
          </p:nvPr>
        </p:nvSpPr>
        <p:spPr/>
      </p:sp>
      <p:sp>
        <p:nvSpPr>
          <p:cNvPr id="3" name="Contenidor de notes 2">
            <a:extLst>
              <a:ext uri="{FF2B5EF4-FFF2-40B4-BE49-F238E27FC236}">
                <a16:creationId xmlns:a16="http://schemas.microsoft.com/office/drawing/2014/main" id="{BF1D7A60-91B0-C8CB-969B-A514859F401B}"/>
              </a:ext>
            </a:extLst>
          </p:cNvPr>
          <p:cNvSpPr>
            <a:spLocks noGrp="1"/>
          </p:cNvSpPr>
          <p:nvPr>
            <p:ph type="body" idx="1"/>
          </p:nvPr>
        </p:nvSpPr>
        <p:spPr/>
        <p:txBody>
          <a:bodyPr/>
          <a:lstStyle/>
          <a:p>
            <a:endParaRPr lang="ca-ES" dirty="0"/>
          </a:p>
        </p:txBody>
      </p:sp>
      <p:sp>
        <p:nvSpPr>
          <p:cNvPr id="4" name="Contenidor de número de diapositiva 3">
            <a:extLst>
              <a:ext uri="{FF2B5EF4-FFF2-40B4-BE49-F238E27FC236}">
                <a16:creationId xmlns:a16="http://schemas.microsoft.com/office/drawing/2014/main" id="{5179AD8B-A06A-DADD-C4B9-B9905ACF0B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654345-DE45-47FC-ADA9-AF4C0408F7F0}" type="slidenum">
              <a:rPr kumimoji="0" lang="ca-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ca-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03281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5799E-B023-DDCB-459D-4E6ADC040F5E}"/>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E45C79FF-3A5B-850D-1B55-5BC9A00A6C6C}"/>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3D900EDC-6E79-A99C-BBEA-290BDC84A70F}"/>
              </a:ext>
            </a:extLst>
          </p:cNvPr>
          <p:cNvSpPr>
            <a:spLocks noGrp="1"/>
          </p:cNvSpPr>
          <p:nvPr>
            <p:ph type="body" idx="1"/>
          </p:nvPr>
        </p:nvSpPr>
        <p:spPr/>
        <p:txBody>
          <a:bodyPr>
            <a:normAutofit/>
          </a:bodyPr>
          <a:lstStyle/>
          <a:p>
            <a:endParaRPr lang="es-ES_tradnl" dirty="0"/>
          </a:p>
        </p:txBody>
      </p:sp>
      <p:sp>
        <p:nvSpPr>
          <p:cNvPr id="4" name="3 Marcador de número de diapositiva">
            <a:extLst>
              <a:ext uri="{FF2B5EF4-FFF2-40B4-BE49-F238E27FC236}">
                <a16:creationId xmlns:a16="http://schemas.microsoft.com/office/drawing/2014/main" id="{7BE68AB9-CD45-47CE-0C7C-DFE98C97C4C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C3ECC-52AF-468F-94B1-3450B46EBB45}" type="slidenum">
              <a:rPr kumimoji="0" lang="es-ES_trad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s-ES_trad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77957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46699-E03A-4D66-C385-AD1466462F90}"/>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B341B40F-400C-FF1E-11CA-A182A9E22D53}"/>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7CF6F72F-F0AC-70BD-6BD5-590EA08597A4}"/>
              </a:ext>
            </a:extLst>
          </p:cNvPr>
          <p:cNvSpPr>
            <a:spLocks noGrp="1"/>
          </p:cNvSpPr>
          <p:nvPr>
            <p:ph type="body" idx="1"/>
          </p:nvPr>
        </p:nvSpPr>
        <p:spPr/>
        <p:txBody>
          <a:bodyPr>
            <a:normAutofit/>
          </a:bodyPr>
          <a:lstStyle/>
          <a:p>
            <a:endParaRPr lang="es-ES_tradnl" dirty="0"/>
          </a:p>
        </p:txBody>
      </p:sp>
      <p:sp>
        <p:nvSpPr>
          <p:cNvPr id="4" name="3 Marcador de número de diapositiva">
            <a:extLst>
              <a:ext uri="{FF2B5EF4-FFF2-40B4-BE49-F238E27FC236}">
                <a16:creationId xmlns:a16="http://schemas.microsoft.com/office/drawing/2014/main" id="{BCBD01A9-1EEA-7CF6-E27E-E4CEB47A0AC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C3ECC-52AF-468F-94B1-3450B46EBB45}" type="slidenum">
              <a:rPr kumimoji="0" lang="es-ES_trad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s-ES_trad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353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4294967295"/>
          </p:nvPr>
        </p:nvSpPr>
        <p:spPr bwMode="auto">
          <a:xfrm>
            <a:off x="3884064" y="8685335"/>
            <a:ext cx="2972335" cy="457200"/>
          </a:xfrm>
          <a:prstGeom prst="rect">
            <a:avLst/>
          </a:prstGeom>
          <a:noFill/>
          <a:ln>
            <a:miter lim="800000"/>
            <a:headEnd/>
            <a:tailEnd/>
          </a:ln>
        </p:spPr>
        <p:txBody>
          <a:bodyPr lIns="90407" tIns="45203" rIns="90407" bIns="45203"/>
          <a:lstStyle/>
          <a:p>
            <a:pPr marL="0" marR="0" lvl="0" indent="0" algn="r" defTabSz="914400" rtl="0" eaLnBrk="0" fontAlgn="auto" latinLnBrk="0" hangingPunct="0">
              <a:lnSpc>
                <a:spcPct val="100000"/>
              </a:lnSpc>
              <a:spcBef>
                <a:spcPts val="0"/>
              </a:spcBef>
              <a:spcAft>
                <a:spcPts val="0"/>
              </a:spcAft>
              <a:buClrTx/>
              <a:buSzTx/>
              <a:buFontTx/>
              <a:buNone/>
              <a:tabLst/>
              <a:defRPr/>
            </a:pPr>
            <a:fld id="{D86B1291-277A-464B-AA71-0DD76CFBF94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403" name="Rectangle 2"/>
          <p:cNvSpPr>
            <a:spLocks noGrp="1" noRot="1" noChangeAspect="1" noChangeArrowheads="1" noTextEdit="1"/>
          </p:cNvSpPr>
          <p:nvPr>
            <p:ph type="sldImg"/>
          </p:nvPr>
        </p:nvSpPr>
        <p:spPr>
          <a:xfrm>
            <a:off x="384175" y="685800"/>
            <a:ext cx="6096000" cy="3429000"/>
          </a:xfrm>
          <a:ln/>
        </p:spPr>
      </p:sp>
      <p:sp>
        <p:nvSpPr>
          <p:cNvPr id="102404" name="Rectangle 3"/>
          <p:cNvSpPr>
            <a:spLocks noGrp="1" noChangeArrowheads="1"/>
          </p:cNvSpPr>
          <p:nvPr>
            <p:ph type="body" idx="1"/>
          </p:nvPr>
        </p:nvSpPr>
        <p:spPr>
          <a:xfrm>
            <a:off x="278807" y="4258408"/>
            <a:ext cx="6550351" cy="4164623"/>
          </a:xfrm>
          <a:noFill/>
          <a:ln/>
        </p:spPr>
        <p:txBody>
          <a:bodyPr tIns="45987" rIns="91974" bIns="45987"/>
          <a:lstStyle/>
          <a:p>
            <a:pPr eaLnBrk="1" hangingPunct="1">
              <a:lnSpc>
                <a:spcPct val="95000"/>
              </a:lnSpc>
              <a:spcBef>
                <a:spcPct val="5000"/>
              </a:spcBef>
              <a:spcAft>
                <a:spcPct val="5000"/>
              </a:spcAft>
            </a:pPr>
            <a:endParaRPr lang="en-GB" b="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E15C7-11CE-4A69-AFB5-6623A673AA60}" type="slidenum">
              <a:rPr kumimoji="0" lang="ca-ES" altLang="es-E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ca-ES" alt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587" name="Rectangle 2"/>
          <p:cNvSpPr>
            <a:spLocks noGrp="1" noRot="1" noChangeAspect="1" noChangeArrowheads="1" noTextEdit="1"/>
          </p:cNvSpPr>
          <p:nvPr>
            <p:ph type="sldImg"/>
          </p:nvPr>
        </p:nvSpPr>
        <p:spPr>
          <a:xfrm>
            <a:off x="582613" y="793750"/>
            <a:ext cx="5694362" cy="3203575"/>
          </a:xfrm>
          <a:ln/>
        </p:spPr>
      </p:sp>
      <p:sp>
        <p:nvSpPr>
          <p:cNvPr id="67588" name="Rectangle 3"/>
          <p:cNvSpPr>
            <a:spLocks noGrp="1" noChangeArrowheads="1"/>
          </p:cNvSpPr>
          <p:nvPr>
            <p:ph type="body" idx="1"/>
          </p:nvPr>
        </p:nvSpPr>
        <p:spPr>
          <a:xfrm>
            <a:off x="915042" y="4356305"/>
            <a:ext cx="5027916" cy="4134029"/>
          </a:xfrm>
          <a:noFill/>
          <a:ln/>
        </p:spPr>
        <p:txBody>
          <a:bodyPr/>
          <a:lstStyle/>
          <a:p>
            <a:pPr eaLnBrk="1" hangingPunct="1"/>
            <a:endParaRPr lang="es-ES_tradnl" altLang="es-E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C3ECC-52AF-468F-94B1-3450B46EBB45}" type="slidenum">
              <a:rPr kumimoji="0" lang="es-ES_trad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ES_trad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139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Dos objetos">
    <p:spTree>
      <p:nvGrpSpPr>
        <p:cNvPr id="1" name=""/>
        <p:cNvGrpSpPr/>
        <p:nvPr/>
      </p:nvGrpSpPr>
      <p:grpSpPr>
        <a:xfrm>
          <a:off x="0" y="0"/>
          <a:ext cx="0" cy="0"/>
          <a:chOff x="0" y="0"/>
          <a:chExt cx="0" cy="0"/>
        </a:xfrm>
      </p:grpSpPr>
      <p:pic>
        <p:nvPicPr>
          <p:cNvPr id="5" name="Imagen 4" descr="Imagen que contiene Texto&#10;&#10;El contenido generado por IA puede ser incorrecto.">
            <a:extLst>
              <a:ext uri="{FF2B5EF4-FFF2-40B4-BE49-F238E27FC236}">
                <a16:creationId xmlns:a16="http://schemas.microsoft.com/office/drawing/2014/main" id="{474ACF15-F194-3951-52E3-3CA46767D7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3990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pic>
        <p:nvPicPr>
          <p:cNvPr id="2" name="Imagen 1" descr="Imagen que contiene Texto&#10;&#10;El contenido generado por IA puede ser incorrecto.">
            <a:extLst>
              <a:ext uri="{FF2B5EF4-FFF2-40B4-BE49-F238E27FC236}">
                <a16:creationId xmlns:a16="http://schemas.microsoft.com/office/drawing/2014/main" id="{47A8DAB3-443D-9D24-F2F8-CDDDBAC06C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0816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2" name="Imagen 1" descr="Imagen que contiene Texto&#10;&#10;El contenido generado por IA puede ser incorrecto.">
            <a:extLst>
              <a:ext uri="{FF2B5EF4-FFF2-40B4-BE49-F238E27FC236}">
                <a16:creationId xmlns:a16="http://schemas.microsoft.com/office/drawing/2014/main" id="{3B6E97DD-52F9-264F-4D4F-3B0DBCE90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9030680"/>
      </p:ext>
    </p:extLst>
  </p:cSld>
  <p:clrMapOvr>
    <a:masterClrMapping/>
  </p:clrMapOvr>
  <p:extLst>
    <p:ext uri="{DCECCB84-F9BA-43D5-87BE-67443E8EF086}">
      <p15:sldGuideLst xmlns:p15="http://schemas.microsoft.com/office/powerpoint/2012/main">
        <p15:guide id="1" orient="horz" pos="75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wo Content">
    <p:spTree>
      <p:nvGrpSpPr>
        <p:cNvPr id="1" name=""/>
        <p:cNvGrpSpPr/>
        <p:nvPr/>
      </p:nvGrpSpPr>
      <p:grpSpPr>
        <a:xfrm>
          <a:off x="0" y="0"/>
          <a:ext cx="0" cy="0"/>
          <a:chOff x="0" y="0"/>
          <a:chExt cx="0" cy="0"/>
        </a:xfrm>
      </p:grpSpPr>
      <p:pic>
        <p:nvPicPr>
          <p:cNvPr id="2" name="Imagen 1" descr="Imagen que contiene Texto&#10;&#10;El contenido generado por IA puede ser incorrecto.">
            <a:extLst>
              <a:ext uri="{FF2B5EF4-FFF2-40B4-BE49-F238E27FC236}">
                <a16:creationId xmlns:a16="http://schemas.microsoft.com/office/drawing/2014/main" id="{95B73609-08D4-4554-90D5-A62909C921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3264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pic>
        <p:nvPicPr>
          <p:cNvPr id="2" name="Imagen 1" descr="Imagen que contiene Texto&#10;&#10;El contenido generado por IA puede ser incorrecto.">
            <a:extLst>
              <a:ext uri="{FF2B5EF4-FFF2-40B4-BE49-F238E27FC236}">
                <a16:creationId xmlns:a16="http://schemas.microsoft.com/office/drawing/2014/main" id="{04811C0B-C174-EECB-BBF8-227F9E26B4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091223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ólo el título">
    <p:spTree>
      <p:nvGrpSpPr>
        <p:cNvPr id="1" name=""/>
        <p:cNvGrpSpPr/>
        <p:nvPr/>
      </p:nvGrpSpPr>
      <p:grpSpPr>
        <a:xfrm>
          <a:off x="0" y="0"/>
          <a:ext cx="0" cy="0"/>
          <a:chOff x="0" y="0"/>
          <a:chExt cx="0" cy="0"/>
        </a:xfrm>
      </p:grpSpPr>
      <p:pic>
        <p:nvPicPr>
          <p:cNvPr id="3" name="Imagen 2" descr="Imagen que contiene Texto&#10;&#10;El contenido generado por IA puede ser incorrecto.">
            <a:extLst>
              <a:ext uri="{FF2B5EF4-FFF2-40B4-BE49-F238E27FC236}">
                <a16:creationId xmlns:a16="http://schemas.microsoft.com/office/drawing/2014/main" id="{584AC66F-B7FA-0390-D10C-FAF3AC294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3653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Heading, sub-heading and content w. footnote">
    <p:spTree>
      <p:nvGrpSpPr>
        <p:cNvPr id="1" name=""/>
        <p:cNvGrpSpPr/>
        <p:nvPr/>
      </p:nvGrpSpPr>
      <p:grpSpPr>
        <a:xfrm>
          <a:off x="0" y="0"/>
          <a:ext cx="0" cy="0"/>
          <a:chOff x="0" y="0"/>
          <a:chExt cx="0" cy="0"/>
        </a:xfrm>
      </p:grpSpPr>
      <p:pic>
        <p:nvPicPr>
          <p:cNvPr id="2" name="Imagen 1" descr="Imagen que contiene Texto&#10;&#10;El contenido generado por IA puede ser incorrecto.">
            <a:extLst>
              <a:ext uri="{FF2B5EF4-FFF2-40B4-BE49-F238E27FC236}">
                <a16:creationId xmlns:a16="http://schemas.microsoft.com/office/drawing/2014/main" id="{22AF5077-A50F-7E74-CBAB-0E7E0A45E1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1832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711A9D-3EB5-5E24-4231-8A835920AF2E}"/>
              </a:ext>
            </a:extLst>
          </p:cNvPr>
          <p:cNvSpPr>
            <a:spLocks noGrp="1"/>
          </p:cNvSpPr>
          <p:nvPr>
            <p:ph type="title"/>
          </p:nvPr>
        </p:nvSpPr>
        <p:spPr/>
        <p:txBody>
          <a:bodyPr/>
          <a:lstStyle/>
          <a:p>
            <a:r>
              <a:rPr lang="es-ES"/>
              <a:t>Haga clic para modificar el estilo de título del patrón</a:t>
            </a:r>
          </a:p>
        </p:txBody>
      </p:sp>
      <p:sp>
        <p:nvSpPr>
          <p:cNvPr id="4" name="Marcador de fecha 3">
            <a:extLst>
              <a:ext uri="{FF2B5EF4-FFF2-40B4-BE49-F238E27FC236}">
                <a16:creationId xmlns:a16="http://schemas.microsoft.com/office/drawing/2014/main" id="{76D6C5C8-CA31-DFA3-ABB4-79B6F8E4AFB8}"/>
              </a:ext>
            </a:extLst>
          </p:cNvPr>
          <p:cNvSpPr>
            <a:spLocks noGrp="1"/>
          </p:cNvSpPr>
          <p:nvPr>
            <p:ph type="dt" sz="half" idx="10"/>
          </p:nvPr>
        </p:nvSpPr>
        <p:spPr/>
        <p:txBody>
          <a:bodyPr/>
          <a:lstStyle/>
          <a:p>
            <a:fld id="{CF7AA481-C60E-BC45-8701-4138687FC261}" type="datetimeFigureOut">
              <a:rPr lang="es-ES" smtClean="0"/>
              <a:t>14/05/2025</a:t>
            </a:fld>
            <a:endParaRPr lang="es-ES" dirty="0"/>
          </a:p>
        </p:txBody>
      </p:sp>
    </p:spTree>
    <p:extLst>
      <p:ext uri="{BB962C8B-B14F-4D97-AF65-F5344CB8AC3E}">
        <p14:creationId xmlns:p14="http://schemas.microsoft.com/office/powerpoint/2010/main" val="3239957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79F4B-25D8-F7ED-B503-96BD8E2511F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AFC2A7-5193-09A1-88E3-DFBCBC5AE6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6B8F443-51CD-9D27-5A2E-73B50CEA9A8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02B3E23-532E-88B2-BE3A-056D3A58979B}"/>
              </a:ext>
            </a:extLst>
          </p:cNvPr>
          <p:cNvSpPr>
            <a:spLocks noGrp="1"/>
          </p:cNvSpPr>
          <p:nvPr>
            <p:ph type="dt" sz="half" idx="10"/>
          </p:nvPr>
        </p:nvSpPr>
        <p:spPr/>
        <p:txBody>
          <a:bodyPr/>
          <a:lstStyle/>
          <a:p>
            <a:fld id="{CF7AA481-C60E-BC45-8701-4138687FC261}" type="datetimeFigureOut">
              <a:rPr lang="es-ES" smtClean="0"/>
              <a:t>14/05/2025</a:t>
            </a:fld>
            <a:endParaRPr lang="es-ES"/>
          </a:p>
        </p:txBody>
      </p:sp>
    </p:spTree>
    <p:extLst>
      <p:ext uri="{BB962C8B-B14F-4D97-AF65-F5344CB8AC3E}">
        <p14:creationId xmlns:p14="http://schemas.microsoft.com/office/powerpoint/2010/main" val="4102715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48C0DFF-AA3B-6E95-832C-E67DBFE1C661}"/>
              </a:ext>
            </a:extLst>
          </p:cNvPr>
          <p:cNvSpPr>
            <a:spLocks noGrp="1"/>
          </p:cNvSpPr>
          <p:nvPr>
            <p:ph type="dt" sz="half" idx="10"/>
          </p:nvPr>
        </p:nvSpPr>
        <p:spPr/>
        <p:txBody>
          <a:bodyPr/>
          <a:lstStyle/>
          <a:p>
            <a:fld id="{CF7AA481-C60E-BC45-8701-4138687FC261}" type="datetimeFigureOut">
              <a:rPr lang="es-ES" smtClean="0"/>
              <a:t>14/05/2025</a:t>
            </a:fld>
            <a:endParaRPr lang="es-ES"/>
          </a:p>
        </p:txBody>
      </p:sp>
    </p:spTree>
    <p:extLst>
      <p:ext uri="{BB962C8B-B14F-4D97-AF65-F5344CB8AC3E}">
        <p14:creationId xmlns:p14="http://schemas.microsoft.com/office/powerpoint/2010/main" val="3288365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9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resentació personalitza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B3E2A45A-8588-2373-1DAC-A6807E6EB9CF}"/>
              </a:ext>
            </a:extLst>
          </p:cNvPr>
          <p:cNvSpPr>
            <a:spLocks noGrp="1"/>
          </p:cNvSpPr>
          <p:nvPr>
            <p:ph type="title"/>
          </p:nvPr>
        </p:nvSpPr>
        <p:spPr>
          <a:xfrm>
            <a:off x="838200" y="365125"/>
            <a:ext cx="10515600" cy="675735"/>
          </a:xfrm>
          <a:prstGeom prst="rect">
            <a:avLst/>
          </a:prstGeom>
        </p:spPr>
        <p:txBody>
          <a:bodyPr/>
          <a:lstStyle/>
          <a:p>
            <a:r>
              <a:rPr lang="ca-ES"/>
              <a:t>Feu clic aquí per editar l'estil</a:t>
            </a:r>
          </a:p>
        </p:txBody>
      </p:sp>
      <p:sp>
        <p:nvSpPr>
          <p:cNvPr id="4" name="Contenidor de text 3">
            <a:extLst>
              <a:ext uri="{FF2B5EF4-FFF2-40B4-BE49-F238E27FC236}">
                <a16:creationId xmlns:a16="http://schemas.microsoft.com/office/drawing/2014/main" id="{0E7AB328-80AC-F30B-1F99-6B7E7588787B}"/>
              </a:ext>
            </a:extLst>
          </p:cNvPr>
          <p:cNvSpPr>
            <a:spLocks noGrp="1"/>
          </p:cNvSpPr>
          <p:nvPr>
            <p:ph type="body" sz="quarter" idx="10"/>
          </p:nvPr>
        </p:nvSpPr>
        <p:spPr>
          <a:xfrm>
            <a:off x="838200" y="1361872"/>
            <a:ext cx="5154613" cy="4776991"/>
          </a:xfrm>
          <a:prstGeom prst="rect">
            <a:avLst/>
          </a:prstGeom>
        </p:spPr>
        <p:txBody>
          <a:bodyPr/>
          <a:lstStyle/>
          <a:p>
            <a:pPr lvl="0"/>
            <a:r>
              <a:rPr lang="ca-ES" dirty="0"/>
              <a:t>Feu clic per editar els estils del text del patró</a:t>
            </a:r>
          </a:p>
          <a:p>
            <a:pPr lvl="1"/>
            <a:r>
              <a:rPr lang="ca-ES" dirty="0"/>
              <a:t>Segon nivell</a:t>
            </a:r>
          </a:p>
          <a:p>
            <a:pPr lvl="2"/>
            <a:r>
              <a:rPr lang="ca-ES" dirty="0"/>
              <a:t>Tercer nivell</a:t>
            </a:r>
          </a:p>
          <a:p>
            <a:pPr lvl="3"/>
            <a:r>
              <a:rPr lang="ca-ES" dirty="0"/>
              <a:t>Quart nivell</a:t>
            </a:r>
          </a:p>
          <a:p>
            <a:pPr lvl="4"/>
            <a:r>
              <a:rPr lang="ca-ES" dirty="0"/>
              <a:t>Cinquè nivell</a:t>
            </a:r>
          </a:p>
        </p:txBody>
      </p:sp>
      <p:sp>
        <p:nvSpPr>
          <p:cNvPr id="5" name="Contenidor de text 3">
            <a:extLst>
              <a:ext uri="{FF2B5EF4-FFF2-40B4-BE49-F238E27FC236}">
                <a16:creationId xmlns:a16="http://schemas.microsoft.com/office/drawing/2014/main" id="{E0BB5060-3140-0F49-A94F-B47A8FBD9A36}"/>
              </a:ext>
            </a:extLst>
          </p:cNvPr>
          <p:cNvSpPr>
            <a:spLocks noGrp="1"/>
          </p:cNvSpPr>
          <p:nvPr>
            <p:ph type="body" sz="quarter" idx="11"/>
          </p:nvPr>
        </p:nvSpPr>
        <p:spPr>
          <a:xfrm>
            <a:off x="6206247" y="1361872"/>
            <a:ext cx="5154613" cy="4776991"/>
          </a:xfrm>
          <a:prstGeom prst="rect">
            <a:avLst/>
          </a:prstGeom>
        </p:spPr>
        <p:txBody>
          <a:bodyPr/>
          <a:lstStyle/>
          <a:p>
            <a:pPr lvl="0"/>
            <a:r>
              <a:rPr lang="ca-ES" dirty="0"/>
              <a:t>Feu clic per editar els estils del text del patró</a:t>
            </a:r>
          </a:p>
          <a:p>
            <a:pPr lvl="1"/>
            <a:r>
              <a:rPr lang="ca-ES" dirty="0"/>
              <a:t>Segon nivell</a:t>
            </a:r>
          </a:p>
          <a:p>
            <a:pPr lvl="2"/>
            <a:r>
              <a:rPr lang="ca-ES" dirty="0"/>
              <a:t>Tercer nivell</a:t>
            </a:r>
          </a:p>
          <a:p>
            <a:pPr lvl="3"/>
            <a:r>
              <a:rPr lang="ca-ES" dirty="0"/>
              <a:t>Quart nivell</a:t>
            </a:r>
          </a:p>
          <a:p>
            <a:pPr lvl="4"/>
            <a:r>
              <a:rPr lang="ca-ES" dirty="0"/>
              <a:t>Cinquè nivell</a:t>
            </a:r>
          </a:p>
        </p:txBody>
      </p:sp>
    </p:spTree>
    <p:extLst>
      <p:ext uri="{BB962C8B-B14F-4D97-AF65-F5344CB8AC3E}">
        <p14:creationId xmlns:p14="http://schemas.microsoft.com/office/powerpoint/2010/main" val="2703081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ció personalitza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C5691D8-EBF9-6464-2EA1-128D23FEDECF}"/>
              </a:ext>
            </a:extLst>
          </p:cNvPr>
          <p:cNvSpPr>
            <a:spLocks noGrp="1"/>
          </p:cNvSpPr>
          <p:nvPr>
            <p:ph type="title"/>
          </p:nvPr>
        </p:nvSpPr>
        <p:spPr>
          <a:xfrm>
            <a:off x="838200" y="365125"/>
            <a:ext cx="10515600" cy="1325563"/>
          </a:xfrm>
          <a:prstGeom prst="rect">
            <a:avLst/>
          </a:prstGeom>
        </p:spPr>
        <p:txBody>
          <a:bodyPr/>
          <a:lstStyle/>
          <a:p>
            <a:r>
              <a:rPr lang="ca-ES"/>
              <a:t>Feu clic aquí per editar l'estil</a:t>
            </a:r>
          </a:p>
        </p:txBody>
      </p:sp>
      <p:sp>
        <p:nvSpPr>
          <p:cNvPr id="4" name="Contenidor de text 3">
            <a:extLst>
              <a:ext uri="{FF2B5EF4-FFF2-40B4-BE49-F238E27FC236}">
                <a16:creationId xmlns:a16="http://schemas.microsoft.com/office/drawing/2014/main" id="{CA62AE19-F3A0-4C3C-4419-F9C99C4BD47C}"/>
              </a:ext>
            </a:extLst>
          </p:cNvPr>
          <p:cNvSpPr>
            <a:spLocks noGrp="1"/>
          </p:cNvSpPr>
          <p:nvPr>
            <p:ph type="body" sz="quarter" idx="10"/>
          </p:nvPr>
        </p:nvSpPr>
        <p:spPr>
          <a:xfrm>
            <a:off x="838200" y="1974850"/>
            <a:ext cx="10515600" cy="4027488"/>
          </a:xfrm>
          <a:prstGeom prst="rect">
            <a:avLst/>
          </a:prstGeo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Tree>
    <p:extLst>
      <p:ext uri="{BB962C8B-B14F-4D97-AF65-F5344CB8AC3E}">
        <p14:creationId xmlns:p14="http://schemas.microsoft.com/office/powerpoint/2010/main" val="13764938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tradill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139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Portada-1">
    <p:spTree>
      <p:nvGrpSpPr>
        <p:cNvPr id="1" name=""/>
        <p:cNvGrpSpPr/>
        <p:nvPr/>
      </p:nvGrpSpPr>
      <p:grpSpPr>
        <a:xfrm>
          <a:off x="0" y="0"/>
          <a:ext cx="0" cy="0"/>
          <a:chOff x="0" y="0"/>
          <a:chExt cx="0" cy="0"/>
        </a:xfrm>
      </p:grpSpPr>
      <p:pic>
        <p:nvPicPr>
          <p:cNvPr id="8" name="Imagen 7" descr="Una captura de pantalla de un celular&#10;&#10;El contenido generado por IA puede ser incorrecto.">
            <a:extLst>
              <a:ext uri="{FF2B5EF4-FFF2-40B4-BE49-F238E27FC236}">
                <a16:creationId xmlns:a16="http://schemas.microsoft.com/office/drawing/2014/main" id="{3B0FF3DB-5456-0BE7-4412-4269812558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3797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ntradill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n 2" descr="Imagen que contiene verde, grande, colorido, sostener&#10;&#10;El contenido generado por IA puede ser incorrecto.">
            <a:extLst>
              <a:ext uri="{FF2B5EF4-FFF2-40B4-BE49-F238E27FC236}">
                <a16:creationId xmlns:a16="http://schemas.microsoft.com/office/drawing/2014/main" id="{48E586B9-207F-2924-0A18-B7EFB52764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9656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Heading, sub-heading and content w. footnote">
    <p:spTree>
      <p:nvGrpSpPr>
        <p:cNvPr id="1" name=""/>
        <p:cNvGrpSpPr/>
        <p:nvPr/>
      </p:nvGrpSpPr>
      <p:grpSpPr>
        <a:xfrm>
          <a:off x="0" y="0"/>
          <a:ext cx="0" cy="0"/>
          <a:chOff x="0" y="0"/>
          <a:chExt cx="0" cy="0"/>
        </a:xfrm>
      </p:grpSpPr>
      <p:pic>
        <p:nvPicPr>
          <p:cNvPr id="2" name="Imagen 1" descr="Imagen que contiene Texto&#10;&#10;El contenido generado por IA puede ser incorrecto.">
            <a:extLst>
              <a:ext uri="{FF2B5EF4-FFF2-40B4-BE49-F238E27FC236}">
                <a16:creationId xmlns:a16="http://schemas.microsoft.com/office/drawing/2014/main" id="{9BBB71BE-2BFA-43C7-36CC-B749451B9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7177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ítulo y objetos">
    <p:spTree>
      <p:nvGrpSpPr>
        <p:cNvPr id="1" name=""/>
        <p:cNvGrpSpPr/>
        <p:nvPr/>
      </p:nvGrpSpPr>
      <p:grpSpPr>
        <a:xfrm>
          <a:off x="0" y="0"/>
          <a:ext cx="0" cy="0"/>
          <a:chOff x="0" y="0"/>
          <a:chExt cx="0" cy="0"/>
        </a:xfrm>
      </p:grpSpPr>
      <p:pic>
        <p:nvPicPr>
          <p:cNvPr id="4" name="Imagen 3" descr="Imagen que contiene Texto&#10;&#10;El contenido generado por IA puede ser incorrecto.">
            <a:extLst>
              <a:ext uri="{FF2B5EF4-FFF2-40B4-BE49-F238E27FC236}">
                <a16:creationId xmlns:a16="http://schemas.microsoft.com/office/drawing/2014/main" id="{CEC0AA10-C686-9F15-7E69-11FC566EB7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1248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8.jp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956A2D2-33B9-97E0-CC64-EFFE3788AC64}"/>
              </a:ext>
            </a:extLst>
          </p:cNvPr>
          <p:cNvSpPr txBox="1"/>
          <p:nvPr userDrawn="1">
            <p:extLst>
              <p:ext uri="{1162E1C5-73C7-4A58-AE30-91384D911F3F}">
                <p184:classification xmlns:p184="http://schemas.microsoft.com/office/powerpoint/2018/4/main" val="hdr"/>
              </p:ext>
            </p:extLst>
          </p:nvPr>
        </p:nvSpPr>
        <p:spPr>
          <a:xfrm>
            <a:off x="11382375" y="63500"/>
            <a:ext cx="774700" cy="152400"/>
          </a:xfrm>
          <a:prstGeom prst="rect">
            <a:avLst/>
          </a:prstGeom>
        </p:spPr>
        <p:txBody>
          <a:bodyPr horzOverflow="overflow" lIns="0" tIns="0" rIns="0" bIns="0">
            <a:spAutoFit/>
          </a:bodyPr>
          <a:lstStyle/>
          <a:p>
            <a:pPr algn="l"/>
            <a:r>
              <a:rPr lang="es-ES" sz="1000">
                <a:solidFill>
                  <a:srgbClr val="000000">
                    <a:alpha val="50000"/>
                  </a:srgbClr>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99428738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740814B-FF26-3CAF-EC0A-C565B6565768}"/>
              </a:ext>
            </a:extLst>
          </p:cNvPr>
          <p:cNvSpPr txBox="1"/>
          <p:nvPr userDrawn="1">
            <p:extLst>
              <p:ext uri="{1162E1C5-73C7-4A58-AE30-91384D911F3F}">
                <p184:classification xmlns:p184="http://schemas.microsoft.com/office/powerpoint/2018/4/main" val="hdr"/>
              </p:ext>
            </p:extLst>
          </p:nvPr>
        </p:nvSpPr>
        <p:spPr>
          <a:xfrm>
            <a:off x="11382375" y="63500"/>
            <a:ext cx="774700" cy="152400"/>
          </a:xfrm>
          <a:prstGeom prst="rect">
            <a:avLst/>
          </a:prstGeom>
        </p:spPr>
        <p:txBody>
          <a:bodyPr horzOverflow="overflow" lIns="0" tIns="0" rIns="0" bIns="0">
            <a:spAutoFit/>
          </a:bodyPr>
          <a:lstStyle/>
          <a:p>
            <a:pPr algn="l"/>
            <a:r>
              <a:rPr lang="es-ES" sz="1000">
                <a:solidFill>
                  <a:srgbClr val="000000">
                    <a:alpha val="50000"/>
                  </a:srgbClr>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922220858"/>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54EBC6B-FA8C-50E5-695F-4D1C5197F55B}"/>
              </a:ext>
            </a:extLst>
          </p:cNvPr>
          <p:cNvSpPr txBox="1"/>
          <p:nvPr userDrawn="1">
            <p:extLst>
              <p:ext uri="{1162E1C5-73C7-4A58-AE30-91384D911F3F}">
                <p184:classification xmlns:p184="http://schemas.microsoft.com/office/powerpoint/2018/4/main" val="hdr"/>
              </p:ext>
            </p:extLst>
          </p:nvPr>
        </p:nvSpPr>
        <p:spPr>
          <a:xfrm>
            <a:off x="11382375" y="63500"/>
            <a:ext cx="774700" cy="152400"/>
          </a:xfrm>
          <a:prstGeom prst="rect">
            <a:avLst/>
          </a:prstGeom>
        </p:spPr>
        <p:txBody>
          <a:bodyPr horzOverflow="overflow" lIns="0" tIns="0" rIns="0" bIns="0">
            <a:spAutoFit/>
          </a:bodyPr>
          <a:lstStyle/>
          <a:p>
            <a:pPr algn="l"/>
            <a:r>
              <a:rPr lang="es-ES" sz="1000">
                <a:solidFill>
                  <a:srgbClr val="000000">
                    <a:alpha val="50000"/>
                  </a:srgbClr>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3192001915"/>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Marcador de título 1">
            <a:extLst>
              <a:ext uri="{FF2B5EF4-FFF2-40B4-BE49-F238E27FC236}">
                <a16:creationId xmlns:a16="http://schemas.microsoft.com/office/drawing/2014/main" id="{962B5ED4-8E98-F4D1-7044-893340FE9540}"/>
              </a:ext>
            </a:extLst>
          </p:cNvPr>
          <p:cNvSpPr>
            <a:spLocks noGrp="1"/>
          </p:cNvSpPr>
          <p:nvPr>
            <p:ph type="title"/>
          </p:nvPr>
        </p:nvSpPr>
        <p:spPr>
          <a:xfrm>
            <a:off x="588818" y="626383"/>
            <a:ext cx="10515600" cy="76041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11" name="Marcador de texto 2">
            <a:extLst>
              <a:ext uri="{FF2B5EF4-FFF2-40B4-BE49-F238E27FC236}">
                <a16:creationId xmlns:a16="http://schemas.microsoft.com/office/drawing/2014/main" id="{AC0D8032-938E-B7FC-C10E-DB0DC3EC6ACB}"/>
              </a:ext>
            </a:extLst>
          </p:cNvPr>
          <p:cNvSpPr>
            <a:spLocks noGrp="1"/>
          </p:cNvSpPr>
          <p:nvPr>
            <p:ph type="body" idx="1"/>
          </p:nvPr>
        </p:nvSpPr>
        <p:spPr>
          <a:xfrm>
            <a:off x="695325" y="1837501"/>
            <a:ext cx="10515600" cy="3684526"/>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2" name="Marcador de fecha 3">
            <a:extLst>
              <a:ext uri="{FF2B5EF4-FFF2-40B4-BE49-F238E27FC236}">
                <a16:creationId xmlns:a16="http://schemas.microsoft.com/office/drawing/2014/main" id="{0243D6C0-7A58-9374-5A71-983DCBB6D629}"/>
              </a:ext>
            </a:extLst>
          </p:cNvPr>
          <p:cNvSpPr>
            <a:spLocks noGrp="1"/>
          </p:cNvSpPr>
          <p:nvPr>
            <p:ph type="dt" sz="half" idx="2"/>
          </p:nvPr>
        </p:nvSpPr>
        <p:spPr>
          <a:xfrm>
            <a:off x="707200" y="6071342"/>
            <a:ext cx="8460179" cy="365125"/>
          </a:xfrm>
          <a:prstGeom prst="rect">
            <a:avLst/>
          </a:prstGeom>
        </p:spPr>
        <p:txBody>
          <a:bodyPr vert="horz" lIns="91440" tIns="45720" rIns="91440" bIns="45720" rtlCol="0" anchor="ctr"/>
          <a:lstStyle>
            <a:lvl1pPr algn="l">
              <a:defRPr sz="700">
                <a:solidFill>
                  <a:srgbClr val="002355"/>
                </a:solidFill>
                <a:latin typeface="Arial" panose="020B0604020202020204" pitchFamily="34" charset="0"/>
                <a:cs typeface="Arial" panose="020B0604020202020204" pitchFamily="34" charset="0"/>
              </a:defRPr>
            </a:lvl1pPr>
          </a:lstStyle>
          <a:p>
            <a:fld id="{CF7AA481-C60E-BC45-8701-4138687FC261}" type="datetimeFigureOut">
              <a:rPr lang="es-ES" smtClean="0"/>
              <a:pPr/>
              <a:t>14/05/2025</a:t>
            </a:fld>
            <a:endParaRPr lang="es-ES" dirty="0"/>
          </a:p>
        </p:txBody>
      </p:sp>
    </p:spTree>
    <p:extLst>
      <p:ext uri="{BB962C8B-B14F-4D97-AF65-F5344CB8AC3E}">
        <p14:creationId xmlns:p14="http://schemas.microsoft.com/office/powerpoint/2010/main" val="13212089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2400" b="1" kern="1200">
          <a:solidFill>
            <a:srgbClr val="00F2B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7401">
          <p15:clr>
            <a:srgbClr val="F26B43"/>
          </p15:clr>
        </p15:guide>
        <p15:guide id="3" orient="horz" pos="399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Imagen 11" descr="Imagen que contiene Texto&#10;&#10;El contenido generado por IA puede ser incorrecto.">
            <a:extLst>
              <a:ext uri="{FF2B5EF4-FFF2-40B4-BE49-F238E27FC236}">
                <a16:creationId xmlns:a16="http://schemas.microsoft.com/office/drawing/2014/main" id="{1F64775C-C1DA-6DBD-A1F6-49F22D0BB1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título 1">
            <a:extLst>
              <a:ext uri="{FF2B5EF4-FFF2-40B4-BE49-F238E27FC236}">
                <a16:creationId xmlns:a16="http://schemas.microsoft.com/office/drawing/2014/main" id="{F6DE31A3-152D-FB16-7F52-BB05674C7B52}"/>
              </a:ext>
            </a:extLst>
          </p:cNvPr>
          <p:cNvSpPr>
            <a:spLocks noGrp="1"/>
          </p:cNvSpPr>
          <p:nvPr>
            <p:ph type="title"/>
          </p:nvPr>
        </p:nvSpPr>
        <p:spPr>
          <a:xfrm>
            <a:off x="588818" y="552811"/>
            <a:ext cx="10515600" cy="76041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8BDC1162-AF56-0DC8-77EC-CCE5CDB5D097}"/>
              </a:ext>
            </a:extLst>
          </p:cNvPr>
          <p:cNvSpPr>
            <a:spLocks noGrp="1"/>
          </p:cNvSpPr>
          <p:nvPr>
            <p:ph type="body" idx="1"/>
          </p:nvPr>
        </p:nvSpPr>
        <p:spPr>
          <a:xfrm>
            <a:off x="695325" y="1837501"/>
            <a:ext cx="10515600" cy="3684526"/>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DC979D39-D89E-A284-0DC9-5EDC4A5072D8}"/>
              </a:ext>
            </a:extLst>
          </p:cNvPr>
          <p:cNvSpPr>
            <a:spLocks noGrp="1"/>
          </p:cNvSpPr>
          <p:nvPr>
            <p:ph type="dt" sz="half" idx="2"/>
          </p:nvPr>
        </p:nvSpPr>
        <p:spPr>
          <a:xfrm>
            <a:off x="707200" y="6071342"/>
            <a:ext cx="8460179" cy="365125"/>
          </a:xfrm>
          <a:prstGeom prst="rect">
            <a:avLst/>
          </a:prstGeom>
        </p:spPr>
        <p:txBody>
          <a:bodyPr vert="horz" lIns="91440" tIns="45720" rIns="91440" bIns="45720" rtlCol="0" anchor="ctr"/>
          <a:lstStyle>
            <a:lvl1pPr algn="l">
              <a:defRPr sz="700">
                <a:solidFill>
                  <a:srgbClr val="002355"/>
                </a:solidFill>
                <a:latin typeface="Arial" panose="020B0604020202020204" pitchFamily="34" charset="0"/>
                <a:cs typeface="Arial" panose="020B0604020202020204" pitchFamily="34" charset="0"/>
              </a:defRPr>
            </a:lvl1pPr>
          </a:lstStyle>
          <a:p>
            <a:fld id="{CF7AA481-C60E-BC45-8701-4138687FC261}" type="datetimeFigureOut">
              <a:rPr lang="es-ES" smtClean="0"/>
              <a:pPr/>
              <a:t>14/05/2025</a:t>
            </a:fld>
            <a:endParaRPr lang="es-ES" dirty="0"/>
          </a:p>
        </p:txBody>
      </p:sp>
    </p:spTree>
    <p:extLst>
      <p:ext uri="{BB962C8B-B14F-4D97-AF65-F5344CB8AC3E}">
        <p14:creationId xmlns:p14="http://schemas.microsoft.com/office/powerpoint/2010/main" val="264714404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xStyles>
    <p:titleStyle>
      <a:lvl1pPr algn="l" defTabSz="914400" rtl="0" eaLnBrk="1" latinLnBrk="0" hangingPunct="1">
        <a:lnSpc>
          <a:spcPct val="90000"/>
        </a:lnSpc>
        <a:spcBef>
          <a:spcPct val="0"/>
        </a:spcBef>
        <a:buNone/>
        <a:defRPr sz="2400" b="1" kern="1200">
          <a:solidFill>
            <a:srgbClr val="00F2B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997">
          <p15:clr>
            <a:srgbClr val="F26B43"/>
          </p15:clr>
        </p15:guide>
        <p15:guide id="3" pos="438">
          <p15:clr>
            <a:srgbClr val="F26B43"/>
          </p15:clr>
        </p15:guide>
        <p15:guide id="4" orient="horz" pos="640">
          <p15:clr>
            <a:srgbClr val="F26B43"/>
          </p15:clr>
        </p15:guide>
        <p15:guide id="5" pos="740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140.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141.emf"/><Relationship Id="rId4" Type="http://schemas.openxmlformats.org/officeDocument/2006/relationships/oleObject" Target="../embeddings/oleObject1.bin"/></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7.xml"/><Relationship Id="rId1" Type="http://schemas.openxmlformats.org/officeDocument/2006/relationships/tags" Target="../tags/tag2.xml"/><Relationship Id="rId5" Type="http://schemas.openxmlformats.org/officeDocument/2006/relationships/image" Target="../media/image141.emf"/><Relationship Id="rId4" Type="http://schemas.openxmlformats.org/officeDocument/2006/relationships/oleObject" Target="../embeddings/oleObject1.bin"/></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147.jpeg"/></Relationships>
</file>

<file path=ppt/slides/_rels/slide11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6.xml"/><Relationship Id="rId1" Type="http://schemas.openxmlformats.org/officeDocument/2006/relationships/slideLayout" Target="../slideLayouts/slideLayout17.xml"/><Relationship Id="rId4" Type="http://schemas.microsoft.com/office/2007/relationships/hdphoto" Target="../media/hdphoto11.wdp"/></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hyperlink" Target="https://es.dermaworld.eu/herramientas/profesionales-sanitarios/otros-recursos/" TargetMode="External"/><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7.xml"/><Relationship Id="rId1" Type="http://schemas.openxmlformats.org/officeDocument/2006/relationships/tags" Target="../tags/tag3.xml"/><Relationship Id="rId5" Type="http://schemas.openxmlformats.org/officeDocument/2006/relationships/image" Target="../media/image141.emf"/><Relationship Id="rId4" Type="http://schemas.openxmlformats.org/officeDocument/2006/relationships/oleObject" Target="../embeddings/oleObject1.bin"/></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3" Type="http://schemas.openxmlformats.org/officeDocument/2006/relationships/hyperlink" Target="https://es.dermaworld.eu/herramientas/profesionales-sanitarios/otros-recursos/" TargetMode="External"/><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7.xml"/><Relationship Id="rId1" Type="http://schemas.openxmlformats.org/officeDocument/2006/relationships/tags" Target="../tags/tag4.xml"/><Relationship Id="rId5" Type="http://schemas.openxmlformats.org/officeDocument/2006/relationships/image" Target="../media/image141.emf"/><Relationship Id="rId4" Type="http://schemas.openxmlformats.org/officeDocument/2006/relationships/oleObject" Target="../embeddings/oleObject2.bin"/></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7.xml"/><Relationship Id="rId1" Type="http://schemas.openxmlformats.org/officeDocument/2006/relationships/tags" Target="../tags/tag5.xml"/><Relationship Id="rId5" Type="http://schemas.openxmlformats.org/officeDocument/2006/relationships/image" Target="../media/image141.emf"/><Relationship Id="rId4" Type="http://schemas.openxmlformats.org/officeDocument/2006/relationships/oleObject" Target="../embeddings/oleObject2.bin"/></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7.xml"/><Relationship Id="rId1" Type="http://schemas.openxmlformats.org/officeDocument/2006/relationships/tags" Target="../tags/tag6.xml"/><Relationship Id="rId5" Type="http://schemas.openxmlformats.org/officeDocument/2006/relationships/image" Target="../media/image141.emf"/><Relationship Id="rId4" Type="http://schemas.openxmlformats.org/officeDocument/2006/relationships/oleObject" Target="../embeddings/oleObject2.bin"/></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0.xml"/><Relationship Id="rId1" Type="http://schemas.openxmlformats.org/officeDocument/2006/relationships/slideLayout" Target="../slideLayouts/slideLayout1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jpeg"/></Relationships>
</file>

<file path=ppt/slides/_rels/slide14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7.xml"/><Relationship Id="rId5" Type="http://schemas.openxmlformats.org/officeDocument/2006/relationships/image" Target="../media/image154.png"/><Relationship Id="rId4" Type="http://schemas.openxmlformats.org/officeDocument/2006/relationships/image" Target="../media/image153.png"/></Relationships>
</file>

<file path=ppt/slides/_rels/slide14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147.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7.xml"/></Relationships>
</file>

<file path=ppt/slides/_rels/slide16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2.jpeg"/><Relationship Id="rId1" Type="http://schemas.openxmlformats.org/officeDocument/2006/relationships/slideLayout" Target="../slideLayouts/slideLayout17.xml"/><Relationship Id="rId5" Type="http://schemas.openxmlformats.org/officeDocument/2006/relationships/image" Target="../media/image164.jpeg"/><Relationship Id="rId4" Type="http://schemas.openxmlformats.org/officeDocument/2006/relationships/image" Target="../media/image163.jpeg"/></Relationships>
</file>

<file path=ppt/slides/_rels/slide16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5.png"/><Relationship Id="rId1" Type="http://schemas.openxmlformats.org/officeDocument/2006/relationships/slideLayout" Target="../slideLayouts/slideLayout17.xml"/><Relationship Id="rId5" Type="http://schemas.microsoft.com/office/2007/relationships/hdphoto" Target="../media/hdphoto13.wdp"/><Relationship Id="rId4" Type="http://schemas.openxmlformats.org/officeDocument/2006/relationships/image" Target="../media/image166.png"/></Relationships>
</file>

<file path=ppt/slides/_rels/slide16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5.png"/><Relationship Id="rId1" Type="http://schemas.openxmlformats.org/officeDocument/2006/relationships/slideLayout" Target="../slideLayouts/slideLayout17.xml"/><Relationship Id="rId5" Type="http://schemas.microsoft.com/office/2007/relationships/hdphoto" Target="../media/hdphoto13.wdp"/><Relationship Id="rId4" Type="http://schemas.openxmlformats.org/officeDocument/2006/relationships/image" Target="../media/image166.png"/></Relationships>
</file>

<file path=ppt/slides/_rels/slide16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7.xml"/><Relationship Id="rId5" Type="http://schemas.openxmlformats.org/officeDocument/2006/relationships/image" Target="../media/image170.jpeg"/><Relationship Id="rId4" Type="http://schemas.openxmlformats.org/officeDocument/2006/relationships/image" Target="../media/image169.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3.wdp"/><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psoriasis.org/about/stat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who.int/iris/handle/10665/204417"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tratamientospsoriasis.or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semfyc.es/formacion-y-recursos/programa-bitacora-biblioteca-de-consulta-rapida-en-atencion-primaria-psoriasis-2a-edicion/"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semergen.es/files/docs/Semergen%20DoC%20Psoriasis.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9.xml"/><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8" Type="http://schemas.openxmlformats.org/officeDocument/2006/relationships/image" Target="../media/image82.jpeg"/><Relationship Id="rId3" Type="http://schemas.microsoft.com/office/2007/relationships/hdphoto" Target="../media/hdphoto5.wdp"/><Relationship Id="rId7" Type="http://schemas.openxmlformats.org/officeDocument/2006/relationships/image" Target="../media/image81.jpeg"/><Relationship Id="rId2" Type="http://schemas.openxmlformats.org/officeDocument/2006/relationships/image" Target="../media/image78.png"/><Relationship Id="rId1" Type="http://schemas.openxmlformats.org/officeDocument/2006/relationships/slideLayout" Target="../slideLayouts/slideLayout18.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hyperlink" Target="https://www.fondation-dermatite-atopique.org/en/patients-parents-family" TargetMode="External"/><Relationship Id="rId9"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hyperlink" Target="http://www.who.int/iris/handle/10665/204417"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91.jpeg"/></Relationships>
</file>

<file path=ppt/slides/_rels/slide72.xml.rels><?xml version="1.0" encoding="UTF-8" standalone="yes"?>
<Relationships xmlns="http://schemas.openxmlformats.org/package/2006/relationships"><Relationship Id="rId2" Type="http://schemas.openxmlformats.org/officeDocument/2006/relationships/hyperlink" Target="https://es.dermaworld.eu/herramientas/profesionales-sanitarios/otros-recursos/" TargetMode="Externa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3.png"/><Relationship Id="rId1" Type="http://schemas.openxmlformats.org/officeDocument/2006/relationships/slideLayout" Target="../slideLayouts/slideLayout17.xml"/><Relationship Id="rId5" Type="http://schemas.microsoft.com/office/2007/relationships/hdphoto" Target="../media/hdphoto7.wdp"/><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7.xml"/><Relationship Id="rId5" Type="http://schemas.openxmlformats.org/officeDocument/2006/relationships/image" Target="../media/image98.jpeg"/><Relationship Id="rId4" Type="http://schemas.openxmlformats.org/officeDocument/2006/relationships/image" Target="../media/image97.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101.jpeg"/></Relationships>
</file>

<file path=ppt/slides/_rels/slide8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103.jpeg"/></Relationships>
</file>

<file path=ppt/slides/_rels/slide8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microsoft.com/office/2007/relationships/hdphoto" Target="../media/hdphoto9.wdp"/><Relationship Id="rId5" Type="http://schemas.openxmlformats.org/officeDocument/2006/relationships/image" Target="../media/image107.png"/><Relationship Id="rId4" Type="http://schemas.microsoft.com/office/2007/relationships/hdphoto" Target="../media/hdphoto8.wdp"/></Relationships>
</file>

<file path=ppt/slides/_rels/slide8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image" Target="../media/image109.tiff"/><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11.tiff"/><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115.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117.emf"/></Relationships>
</file>

<file path=ppt/slides/_rels/slide9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9.png"/><Relationship Id="rId1" Type="http://schemas.openxmlformats.org/officeDocument/2006/relationships/slideLayout" Target="../slideLayouts/slideLayout17.xml"/><Relationship Id="rId4" Type="http://schemas.openxmlformats.org/officeDocument/2006/relationships/image" Target="../media/image120.jpeg"/></Relationships>
</file>

<file path=ppt/slides/_rels/slide9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7.xml"/><Relationship Id="rId5" Type="http://schemas.openxmlformats.org/officeDocument/2006/relationships/image" Target="../media/image133.jpeg"/><Relationship Id="rId4" Type="http://schemas.openxmlformats.org/officeDocument/2006/relationships/image" Target="../media/image1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78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948775" y="167295"/>
            <a:ext cx="7691336" cy="1001112"/>
          </a:xfrm>
          <a:prstGeom prst="rect">
            <a:avLst/>
          </a:prstGeom>
        </p:spPr>
        <p:txBody>
          <a:bodyPr>
            <a:normAutofit/>
          </a:bodyPr>
          <a:lstStyle/>
          <a:p>
            <a:r>
              <a:rPr lang="ca-ES" altLang="es-ES" sz="3200" b="1" dirty="0">
                <a:latin typeface="+mn-lt"/>
              </a:rPr>
              <a:t>Psoriasis</a:t>
            </a:r>
            <a:br>
              <a:rPr lang="ca-ES" altLang="es-ES" sz="3200" b="1" dirty="0">
                <a:latin typeface="+mn-lt"/>
              </a:rPr>
            </a:br>
            <a:r>
              <a:rPr lang="es-ES_tradnl" altLang="es-ES" sz="3200" b="1" dirty="0">
                <a:solidFill>
                  <a:srgbClr val="000000"/>
                </a:solidFill>
                <a:latin typeface="+mn-lt"/>
              </a:rPr>
              <a:t>Etiopatogenia</a:t>
            </a:r>
            <a:endParaRPr lang="es-ES" altLang="es-ES" sz="3200" b="1" dirty="0">
              <a:latin typeface="+mn-lt"/>
            </a:endParaRPr>
          </a:p>
        </p:txBody>
      </p:sp>
      <p:sp>
        <p:nvSpPr>
          <p:cNvPr id="25604" name="Rectangle 5"/>
          <p:cNvSpPr>
            <a:spLocks noChangeArrowheads="1"/>
          </p:cNvSpPr>
          <p:nvPr/>
        </p:nvSpPr>
        <p:spPr bwMode="auto">
          <a:xfrm>
            <a:off x="1260743" y="1412877"/>
            <a:ext cx="10246577" cy="5026718"/>
          </a:xfrm>
          <a:prstGeom prst="rect">
            <a:avLst/>
          </a:prstGeom>
          <a:noFill/>
          <a:ln w="9525">
            <a:noFill/>
            <a:miter lim="800000"/>
            <a:headEnd/>
            <a:tailEnd/>
          </a:ln>
        </p:spPr>
        <p:txBody>
          <a:bodyPr/>
          <a:lstStyle/>
          <a:p>
            <a:pPr marL="457189" marR="0" lvl="0" indent="-457189" algn="l" defTabSz="914400" rtl="0" eaLnBrk="1" fontAlgn="auto" latinLnBrk="0" hangingPunct="1">
              <a:lnSpc>
                <a:spcPct val="90000"/>
              </a:lnSpc>
              <a:spcBef>
                <a:spcPct val="20000"/>
              </a:spcBef>
              <a:spcAft>
                <a:spcPts val="0"/>
              </a:spcAft>
              <a:buClr>
                <a:srgbClr val="5F5F5F"/>
              </a:buClr>
              <a:buSzTx/>
              <a:buFontTx/>
              <a:buChar char="•"/>
              <a:tabLst/>
              <a:defRPr/>
            </a:pPr>
            <a:r>
              <a:rPr kumimoji="0" lang="es-ES_tradnl" altLang="es-ES" sz="2400" b="0" i="0" u="none" strike="noStrike" kern="1200" cap="none" spc="0" normalizeH="0" baseline="0" noProof="0" dirty="0">
                <a:ln>
                  <a:noFill/>
                </a:ln>
                <a:solidFill>
                  <a:srgbClr val="000000"/>
                </a:solidFill>
                <a:effectLst/>
                <a:uLnTx/>
                <a:uFillTx/>
                <a:latin typeface="Aptos" panose="02110004020202020204"/>
                <a:ea typeface="+mn-ea"/>
                <a:cs typeface="+mn-cs"/>
              </a:rPr>
              <a:t>Enfermedad </a:t>
            </a:r>
            <a:r>
              <a:rPr kumimoji="0" lang="es-ES_tradnl" altLang="es-ES" sz="2400" b="0" i="0" u="none" strike="noStrike" kern="1200" cap="none" spc="0" normalizeH="0" baseline="0" noProof="0" dirty="0">
                <a:ln>
                  <a:noFill/>
                </a:ln>
                <a:solidFill>
                  <a:srgbClr val="0070C0"/>
                </a:solidFill>
                <a:effectLst/>
                <a:uLnTx/>
                <a:uFillTx/>
                <a:latin typeface="Aptos" panose="02110004020202020204"/>
                <a:ea typeface="+mn-ea"/>
                <a:cs typeface="+mn-cs"/>
              </a:rPr>
              <a:t>inflamatoria </a:t>
            </a:r>
            <a:r>
              <a:rPr kumimoji="0" lang="es-ES_tradnl" altLang="es-ES" sz="2400" b="0" i="0" u="none" strike="noStrike" kern="1200" cap="none" spc="0" normalizeH="0" baseline="0" noProof="0" dirty="0" err="1">
                <a:ln>
                  <a:noFill/>
                </a:ln>
                <a:solidFill>
                  <a:srgbClr val="0070C0"/>
                </a:solidFill>
                <a:effectLst/>
                <a:uLnTx/>
                <a:uFillTx/>
                <a:latin typeface="Aptos" panose="02110004020202020204"/>
                <a:ea typeface="+mn-ea"/>
                <a:cs typeface="+mn-cs"/>
              </a:rPr>
              <a:t>inmunomediada</a:t>
            </a:r>
            <a:r>
              <a:rPr kumimoji="0" lang="es-ES_tradnl" altLang="es-ES" sz="2400" b="0" i="0" u="none" strike="noStrike" kern="1200" cap="none" spc="0" normalizeH="0" baseline="0" noProof="0" dirty="0">
                <a:ln>
                  <a:noFill/>
                </a:ln>
                <a:solidFill>
                  <a:srgbClr val="0070C0"/>
                </a:solidFill>
                <a:effectLst/>
                <a:uLnTx/>
                <a:uFillTx/>
                <a:latin typeface="Aptos" panose="02110004020202020204"/>
                <a:ea typeface="+mn-ea"/>
                <a:cs typeface="+mn-cs"/>
              </a:rPr>
              <a:t> </a:t>
            </a:r>
            <a:r>
              <a:rPr kumimoji="0" lang="es-ES_tradnl" altLang="es-ES" sz="2400" b="0" i="0" u="none" strike="noStrike" kern="1200" cap="none" spc="0" normalizeH="0" baseline="0" noProof="0" dirty="0">
                <a:ln>
                  <a:noFill/>
                </a:ln>
                <a:solidFill>
                  <a:srgbClr val="000000"/>
                </a:solidFill>
                <a:effectLst/>
                <a:uLnTx/>
                <a:uFillTx/>
                <a:latin typeface="Aptos" panose="02110004020202020204"/>
                <a:ea typeface="+mn-ea"/>
                <a:cs typeface="+mn-cs"/>
              </a:rPr>
              <a:t>(</a:t>
            </a:r>
            <a:r>
              <a:rPr kumimoji="0" lang="es-ES_tradnl" altLang="es-ES" sz="2400" b="1" i="0" u="none" strike="noStrike" kern="1200" cap="none" spc="0" normalizeH="0" baseline="0" noProof="0" dirty="0">
                <a:ln>
                  <a:noFill/>
                </a:ln>
                <a:solidFill>
                  <a:srgbClr val="000000"/>
                </a:solidFill>
                <a:effectLst/>
                <a:uLnTx/>
                <a:uFillTx/>
                <a:latin typeface="Aptos" panose="02110004020202020204"/>
                <a:ea typeface="+mn-ea"/>
                <a:cs typeface="+mn-cs"/>
              </a:rPr>
              <a:t>IMID</a:t>
            </a:r>
            <a:r>
              <a:rPr kumimoji="0" lang="es-ES_tradnl" altLang="es-ES" sz="2400" b="0" i="0" u="none" strike="noStrike" kern="1200" cap="none" spc="0" normalizeH="0" baseline="0" noProof="0" dirty="0">
                <a:ln>
                  <a:noFill/>
                </a:ln>
                <a:solidFill>
                  <a:srgbClr val="000000"/>
                </a:solidFill>
                <a:effectLst/>
                <a:uLnTx/>
                <a:uFillTx/>
                <a:latin typeface="Aptos" panose="02110004020202020204"/>
                <a:ea typeface="+mn-ea"/>
                <a:cs typeface="+mn-cs"/>
              </a:rPr>
              <a:t>) con la participación de la </a:t>
            </a:r>
            <a:r>
              <a:rPr kumimoji="0" lang="es-ES_tradnl" altLang="es-ES" sz="2400" b="0" i="0" u="none" strike="noStrike" kern="1200" cap="none" spc="0" normalizeH="0" baseline="0" noProof="0" dirty="0">
                <a:ln>
                  <a:noFill/>
                </a:ln>
                <a:solidFill>
                  <a:srgbClr val="0070C0"/>
                </a:solidFill>
                <a:effectLst/>
                <a:uLnTx/>
                <a:uFillTx/>
                <a:latin typeface="Aptos" panose="02110004020202020204"/>
                <a:ea typeface="+mn-ea"/>
                <a:cs typeface="+mn-cs"/>
              </a:rPr>
              <a:t>inmunidad innata y adquirida</a:t>
            </a:r>
          </a:p>
          <a:p>
            <a:pPr marL="457189" marR="0" lvl="0" indent="-457189" algn="l" defTabSz="914400" rtl="0" eaLnBrk="1" fontAlgn="auto" latinLnBrk="0" hangingPunct="1">
              <a:lnSpc>
                <a:spcPct val="90000"/>
              </a:lnSpc>
              <a:spcBef>
                <a:spcPct val="20000"/>
              </a:spcBef>
              <a:spcAft>
                <a:spcPts val="0"/>
              </a:spcAft>
              <a:buClr>
                <a:srgbClr val="5F5F5F"/>
              </a:buClr>
              <a:buSzTx/>
              <a:buFontTx/>
              <a:buChar char="•"/>
              <a:tabLst/>
              <a:defRPr/>
            </a:pPr>
            <a:endParaRPr kumimoji="0" lang="es-ES_tradnl" altLang="es-ES" sz="2000" b="0" i="0" u="none" strike="noStrike" kern="1200" cap="none" spc="0" normalizeH="0" baseline="0" noProof="0" dirty="0">
              <a:ln>
                <a:noFill/>
              </a:ln>
              <a:solidFill>
                <a:srgbClr val="000000"/>
              </a:solidFill>
              <a:effectLst/>
              <a:uLnTx/>
              <a:uFillTx/>
              <a:latin typeface="Tahoma" pitchFamily="34" charset="0"/>
              <a:ea typeface="+mn-ea"/>
              <a:cs typeface="+mn-cs"/>
            </a:endParaRPr>
          </a:p>
          <a:p>
            <a:pPr marL="457189" marR="0" lvl="0" indent="-457189" algn="l" defTabSz="914400" rtl="0" eaLnBrk="1" fontAlgn="auto" latinLnBrk="0" hangingPunct="1">
              <a:lnSpc>
                <a:spcPct val="90000"/>
              </a:lnSpc>
              <a:spcBef>
                <a:spcPct val="20000"/>
              </a:spcBef>
              <a:spcAft>
                <a:spcPts val="0"/>
              </a:spcAft>
              <a:buClr>
                <a:srgbClr val="5F5F5F"/>
              </a:buClr>
              <a:buSzTx/>
              <a:buFontTx/>
              <a:buChar char="•"/>
              <a:tabLst/>
              <a:defRPr/>
            </a:pPr>
            <a:r>
              <a:rPr kumimoji="0" lang="es-ES_tradnl" altLang="es-ES" sz="2400" b="1" i="0" u="none" strike="noStrike" kern="1200" cap="none" spc="0" normalizeH="0" baseline="0" noProof="0" dirty="0">
                <a:ln>
                  <a:noFill/>
                </a:ln>
                <a:solidFill>
                  <a:srgbClr val="000000"/>
                </a:solidFill>
                <a:effectLst/>
                <a:uLnTx/>
                <a:uFillTx/>
                <a:latin typeface="Aptos" panose="02110004020202020204"/>
                <a:ea typeface="+mn-ea"/>
                <a:cs typeface="+mn-cs"/>
              </a:rPr>
              <a:t>Genética</a:t>
            </a:r>
          </a:p>
          <a:p>
            <a:pPr marL="1523962" marR="0" lvl="2" indent="-304792" algn="l" defTabSz="914400" rtl="0" eaLnBrk="1" fontAlgn="auto" latinLnBrk="0" hangingPunct="1">
              <a:lnSpc>
                <a:spcPct val="90000"/>
              </a:lnSpc>
              <a:spcBef>
                <a:spcPct val="20000"/>
              </a:spcBef>
              <a:spcAft>
                <a:spcPts val="0"/>
              </a:spcAft>
              <a:buClr>
                <a:srgbClr val="5F5F5F"/>
              </a:buClr>
              <a:buSzTx/>
              <a:buFontTx/>
              <a:buChar char="•"/>
              <a:tabLst/>
              <a:defRPr/>
            </a:pPr>
            <a:r>
              <a:rPr kumimoji="0" lang="es-ES_tradnl" altLang="es-ES" sz="2000" b="0" i="0" u="none" strike="noStrike" kern="1200" cap="none" spc="0" normalizeH="0" baseline="0" noProof="0" dirty="0">
                <a:ln>
                  <a:noFill/>
                </a:ln>
                <a:solidFill>
                  <a:srgbClr val="000000"/>
                </a:solidFill>
                <a:effectLst/>
                <a:uLnTx/>
                <a:uFillTx/>
                <a:latin typeface="Aptos" panose="02110004020202020204"/>
                <a:ea typeface="+mn-ea"/>
                <a:cs typeface="+mn-cs"/>
              </a:rPr>
              <a:t>Predisposición familia (herencia poligénica) </a:t>
            </a:r>
          </a:p>
          <a:p>
            <a:pPr marL="1523962" marR="0" lvl="2" indent="-304792" algn="l" defTabSz="914400" rtl="0" eaLnBrk="1" fontAlgn="auto" latinLnBrk="0" hangingPunct="1">
              <a:lnSpc>
                <a:spcPct val="90000"/>
              </a:lnSpc>
              <a:spcBef>
                <a:spcPct val="20000"/>
              </a:spcBef>
              <a:spcAft>
                <a:spcPts val="0"/>
              </a:spcAft>
              <a:buClr>
                <a:srgbClr val="5F5F5F"/>
              </a:buClr>
              <a:buSzTx/>
              <a:buFontTx/>
              <a:buChar char="•"/>
              <a:tabLst/>
              <a:defRPr/>
            </a:pPr>
            <a:r>
              <a:rPr kumimoji="0" lang="es-ES_tradnl" altLang="es-ES" sz="2000" b="0" i="0" u="none" strike="noStrike" kern="1200" cap="none" spc="0" normalizeH="0" baseline="0" noProof="0" dirty="0">
                <a:ln>
                  <a:noFill/>
                </a:ln>
                <a:solidFill>
                  <a:srgbClr val="000000"/>
                </a:solidFill>
                <a:effectLst/>
                <a:uLnTx/>
                <a:uFillTx/>
                <a:latin typeface="Aptos" panose="02110004020202020204"/>
                <a:ea typeface="+mn-ea"/>
                <a:cs typeface="+mn-cs"/>
              </a:rPr>
              <a:t>Condiciona determinadas formas clínicas</a:t>
            </a:r>
          </a:p>
          <a:p>
            <a:pPr marL="457189" marR="0" lvl="0" indent="-457189" algn="l" defTabSz="914400" rtl="0" eaLnBrk="1" fontAlgn="auto" latinLnBrk="0" hangingPunct="1">
              <a:lnSpc>
                <a:spcPct val="90000"/>
              </a:lnSpc>
              <a:spcBef>
                <a:spcPct val="20000"/>
              </a:spcBef>
              <a:spcAft>
                <a:spcPts val="0"/>
              </a:spcAft>
              <a:buClr>
                <a:srgbClr val="5F5F5F"/>
              </a:buClr>
              <a:buSzTx/>
              <a:buFontTx/>
              <a:buChar char="•"/>
              <a:tabLst/>
              <a:defRPr/>
            </a:pPr>
            <a:endParaRPr kumimoji="0" lang="es-ES_tradnl" altLang="es-ES" sz="2000" b="0" i="0" u="none" strike="noStrike" kern="1200" cap="none" spc="0" normalizeH="0" baseline="0" noProof="0" dirty="0">
              <a:ln>
                <a:noFill/>
              </a:ln>
              <a:solidFill>
                <a:srgbClr val="000000"/>
              </a:solidFill>
              <a:effectLst/>
              <a:uLnTx/>
              <a:uFillTx/>
              <a:latin typeface="Tahoma" pitchFamily="34" charset="0"/>
              <a:ea typeface="+mn-ea"/>
              <a:cs typeface="+mn-cs"/>
            </a:endParaRPr>
          </a:p>
          <a:p>
            <a:pPr marL="457189" marR="0" lvl="0" indent="-457189" algn="l" defTabSz="914400" rtl="0" eaLnBrk="1" fontAlgn="auto" latinLnBrk="0" hangingPunct="1">
              <a:lnSpc>
                <a:spcPct val="90000"/>
              </a:lnSpc>
              <a:spcBef>
                <a:spcPct val="20000"/>
              </a:spcBef>
              <a:spcAft>
                <a:spcPts val="0"/>
              </a:spcAft>
              <a:buClr>
                <a:srgbClr val="5F5F5F"/>
              </a:buClr>
              <a:buSzTx/>
              <a:buFontTx/>
              <a:buChar char="•"/>
              <a:tabLst/>
              <a:defRPr/>
            </a:pPr>
            <a:r>
              <a:rPr kumimoji="0" lang="es-ES_tradnl" altLang="es-ES" sz="2400" b="1" i="0" u="none" strike="noStrike" kern="1200" cap="none" spc="0" normalizeH="0" baseline="0" noProof="0" dirty="0">
                <a:ln>
                  <a:noFill/>
                </a:ln>
                <a:solidFill>
                  <a:srgbClr val="000000"/>
                </a:solidFill>
                <a:effectLst/>
                <a:uLnTx/>
                <a:uFillTx/>
                <a:latin typeface="Aptos" panose="02110004020202020204"/>
                <a:ea typeface="+mn-ea"/>
                <a:cs typeface="+mn-cs"/>
              </a:rPr>
              <a:t>Diferentes desencadenantes (activan la respuesta inmune)</a:t>
            </a:r>
          </a:p>
          <a:p>
            <a:pPr marL="1523962" marR="0" lvl="2" indent="-304792" algn="l" defTabSz="914400" rtl="0" eaLnBrk="1" fontAlgn="auto" latinLnBrk="0" hangingPunct="1">
              <a:lnSpc>
                <a:spcPct val="90000"/>
              </a:lnSpc>
              <a:spcBef>
                <a:spcPct val="20000"/>
              </a:spcBef>
              <a:spcAft>
                <a:spcPts val="0"/>
              </a:spcAft>
              <a:buClr>
                <a:srgbClr val="5F5F5F"/>
              </a:buClr>
              <a:buSzTx/>
              <a:buFontTx/>
              <a:buChar char="•"/>
              <a:tabLst/>
              <a:defRPr/>
            </a:pPr>
            <a:r>
              <a:rPr kumimoji="0" lang="es-ES_tradnl" altLang="es-ES" sz="2000" b="1" i="0" u="none" strike="noStrike" kern="1200" cap="none" spc="0" normalizeH="0" baseline="0" noProof="0" dirty="0">
                <a:ln>
                  <a:noFill/>
                </a:ln>
                <a:solidFill>
                  <a:srgbClr val="000000"/>
                </a:solidFill>
                <a:effectLst/>
                <a:uLnTx/>
                <a:uFillTx/>
                <a:latin typeface="Aptos" panose="02110004020202020204"/>
                <a:ea typeface="+mn-ea"/>
                <a:cs typeface="+mn-cs"/>
              </a:rPr>
              <a:t>Infecciones (estreptocócica, VIH…)</a:t>
            </a:r>
          </a:p>
          <a:p>
            <a:pPr marL="1523962" marR="0" lvl="2" indent="-304792" algn="l" defTabSz="914400" rtl="0" eaLnBrk="1" fontAlgn="auto" latinLnBrk="0" hangingPunct="1">
              <a:lnSpc>
                <a:spcPct val="90000"/>
              </a:lnSpc>
              <a:spcBef>
                <a:spcPct val="20000"/>
              </a:spcBef>
              <a:spcAft>
                <a:spcPts val="0"/>
              </a:spcAft>
              <a:buClr>
                <a:srgbClr val="5F5F5F"/>
              </a:buClr>
              <a:buSzTx/>
              <a:buFontTx/>
              <a:buChar char="•"/>
              <a:tabLst/>
              <a:defRPr/>
            </a:pPr>
            <a:r>
              <a:rPr kumimoji="0" lang="es-ES_tradnl" altLang="es-ES" sz="2000" b="1" i="0" u="none" strike="noStrike" kern="1200" cap="none" spc="0" normalizeH="0" baseline="0" noProof="0" dirty="0">
                <a:ln>
                  <a:noFill/>
                </a:ln>
                <a:solidFill>
                  <a:srgbClr val="000000"/>
                </a:solidFill>
                <a:effectLst/>
                <a:uLnTx/>
                <a:uFillTx/>
                <a:latin typeface="Aptos" panose="02110004020202020204"/>
                <a:ea typeface="+mn-ea"/>
                <a:cs typeface="+mn-cs"/>
              </a:rPr>
              <a:t>Traumatismos (fenómeno de </a:t>
            </a:r>
            <a:r>
              <a:rPr kumimoji="0" lang="es-ES_tradnl" altLang="es-ES" sz="2000" b="1" i="0" u="none" strike="noStrike" kern="1200" cap="none" spc="0" normalizeH="0" baseline="0" noProof="0" dirty="0" err="1">
                <a:ln>
                  <a:noFill/>
                </a:ln>
                <a:solidFill>
                  <a:srgbClr val="000000"/>
                </a:solidFill>
                <a:effectLst/>
                <a:uLnTx/>
                <a:uFillTx/>
                <a:latin typeface="Aptos" panose="02110004020202020204"/>
                <a:ea typeface="+mn-ea"/>
                <a:cs typeface="+mn-cs"/>
              </a:rPr>
              <a:t>Koebner</a:t>
            </a:r>
            <a:r>
              <a:rPr kumimoji="0" lang="es-ES_tradnl" altLang="es-ES" sz="2000" b="1" i="0" u="none" strike="noStrike" kern="1200" cap="none" spc="0" normalizeH="0" baseline="0" noProof="0" dirty="0">
                <a:ln>
                  <a:noFill/>
                </a:ln>
                <a:solidFill>
                  <a:srgbClr val="000000"/>
                </a:solidFill>
                <a:effectLst/>
                <a:uLnTx/>
                <a:uFillTx/>
                <a:latin typeface="Aptos" panose="02110004020202020204"/>
                <a:ea typeface="+mn-ea"/>
                <a:cs typeface="+mn-cs"/>
              </a:rPr>
              <a:t>)</a:t>
            </a:r>
          </a:p>
          <a:p>
            <a:pPr marL="1523962" marR="0" lvl="2" indent="-304792" algn="l" defTabSz="914400" rtl="0" eaLnBrk="1" fontAlgn="auto" latinLnBrk="0" hangingPunct="1">
              <a:lnSpc>
                <a:spcPct val="90000"/>
              </a:lnSpc>
              <a:spcBef>
                <a:spcPct val="20000"/>
              </a:spcBef>
              <a:spcAft>
                <a:spcPts val="0"/>
              </a:spcAft>
              <a:buClr>
                <a:srgbClr val="5F5F5F"/>
              </a:buClr>
              <a:buSzTx/>
              <a:buFontTx/>
              <a:buChar char="•"/>
              <a:tabLst/>
              <a:defRPr/>
            </a:pPr>
            <a:r>
              <a:rPr kumimoji="0" lang="es-ES_tradnl" altLang="es-ES" sz="2000" b="1" i="0" u="none" strike="noStrike" kern="1200" cap="none" spc="0" normalizeH="0" baseline="0" noProof="0" dirty="0">
                <a:ln>
                  <a:noFill/>
                </a:ln>
                <a:solidFill>
                  <a:srgbClr val="000000"/>
                </a:solidFill>
                <a:effectLst/>
                <a:uLnTx/>
                <a:uFillTx/>
                <a:latin typeface="Aptos" panose="02110004020202020204"/>
                <a:ea typeface="+mn-ea"/>
                <a:cs typeface="+mn-cs"/>
              </a:rPr>
              <a:t>Fármacos (litio, beta-bloqueantes, antipalúdicos, AINES…)</a:t>
            </a:r>
          </a:p>
          <a:p>
            <a:pPr marL="1523962" marR="0" lvl="2" indent="-304792" algn="l" defTabSz="914400" rtl="0" eaLnBrk="1" fontAlgn="auto" latinLnBrk="0" hangingPunct="1">
              <a:lnSpc>
                <a:spcPct val="90000"/>
              </a:lnSpc>
              <a:spcBef>
                <a:spcPct val="20000"/>
              </a:spcBef>
              <a:spcAft>
                <a:spcPts val="0"/>
              </a:spcAft>
              <a:buClr>
                <a:srgbClr val="5F5F5F"/>
              </a:buClr>
              <a:buSzTx/>
              <a:buFontTx/>
              <a:buChar char="•"/>
              <a:tabLst/>
              <a:defRPr/>
            </a:pPr>
            <a:r>
              <a:rPr kumimoji="0" lang="es-ES_tradnl" altLang="es-ES" sz="2000" b="1" i="0" u="none" strike="noStrike" kern="1200" cap="none" spc="0" normalizeH="0" baseline="0" noProof="0" dirty="0">
                <a:ln>
                  <a:noFill/>
                </a:ln>
                <a:solidFill>
                  <a:srgbClr val="000000"/>
                </a:solidFill>
                <a:effectLst/>
                <a:uLnTx/>
                <a:uFillTx/>
                <a:latin typeface="Aptos" panose="02110004020202020204"/>
                <a:ea typeface="+mn-ea"/>
                <a:cs typeface="+mn-cs"/>
              </a:rPr>
              <a:t>Factores psicógenos: estrés </a:t>
            </a:r>
          </a:p>
          <a:p>
            <a:pPr marL="1523962" marR="0" lvl="2" indent="-304792" algn="l" defTabSz="914400" rtl="0" eaLnBrk="1" fontAlgn="auto" latinLnBrk="0" hangingPunct="1">
              <a:lnSpc>
                <a:spcPct val="90000"/>
              </a:lnSpc>
              <a:spcBef>
                <a:spcPct val="20000"/>
              </a:spcBef>
              <a:spcAft>
                <a:spcPts val="0"/>
              </a:spcAft>
              <a:buClr>
                <a:srgbClr val="5F5F5F"/>
              </a:buClr>
              <a:buSzTx/>
              <a:buFontTx/>
              <a:buChar char="•"/>
              <a:tabLst/>
              <a:defRPr/>
            </a:pPr>
            <a:r>
              <a:rPr kumimoji="0" lang="es-ES_tradnl" altLang="es-ES" sz="2000" b="1" i="0" u="none" strike="noStrike" kern="1200" cap="none" spc="0" normalizeH="0" baseline="0" noProof="0" dirty="0">
                <a:ln>
                  <a:noFill/>
                </a:ln>
                <a:solidFill>
                  <a:srgbClr val="000000"/>
                </a:solidFill>
                <a:effectLst/>
                <a:uLnTx/>
                <a:uFillTx/>
                <a:latin typeface="Aptos" panose="02110004020202020204"/>
                <a:ea typeface="+mn-ea"/>
                <a:cs typeface="+mn-cs"/>
              </a:rPr>
              <a:t>Factores metabólicos (obesidad, hipocalcemia, alcohol, tabaco…)</a:t>
            </a:r>
          </a:p>
        </p:txBody>
      </p:sp>
      <p:sp>
        <p:nvSpPr>
          <p:cNvPr id="25605" name="Line 6"/>
          <p:cNvSpPr>
            <a:spLocks noChangeShapeType="1"/>
          </p:cNvSpPr>
          <p:nvPr/>
        </p:nvSpPr>
        <p:spPr bwMode="auto">
          <a:xfrm>
            <a:off x="1106903" y="2614866"/>
            <a:ext cx="8022" cy="3288630"/>
          </a:xfrm>
          <a:prstGeom prst="line">
            <a:avLst/>
          </a:prstGeom>
          <a:noFill/>
          <a:ln w="57150">
            <a:solidFill>
              <a:srgbClr val="000066"/>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5" name="4 Conector recto"/>
          <p:cNvCxnSpPr/>
          <p:nvPr/>
        </p:nvCxnSpPr>
        <p:spPr>
          <a:xfrm>
            <a:off x="383365" y="1196752"/>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863418" y="6030566"/>
            <a:ext cx="865193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Grän</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F,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Kerstan</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A,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Serfling</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E,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Goebeler</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M, Muhammad K.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Current</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Developments</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in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the</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Immunology</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of Psoriasis. Yale J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Biol</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Med</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2020;93(1):97-110.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08">
            <a:extLst>
              <a:ext uri="{FF2B5EF4-FFF2-40B4-BE49-F238E27FC236}">
                <a16:creationId xmlns:a16="http://schemas.microsoft.com/office/drawing/2014/main" id="{648472B5-9AD4-41BD-A965-3C968DC2C4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2615" y="1160463"/>
            <a:ext cx="7045930" cy="4789487"/>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53251" name="Text Box 3">
            <a:extLst>
              <a:ext uri="{FF2B5EF4-FFF2-40B4-BE49-F238E27FC236}">
                <a16:creationId xmlns:a16="http://schemas.microsoft.com/office/drawing/2014/main" id="{5DC337C5-02A0-4232-8A03-9AA0FFD46CBD}"/>
              </a:ext>
            </a:extLst>
          </p:cNvPr>
          <p:cNvSpPr txBox="1">
            <a:spLocks noChangeArrowheads="1"/>
          </p:cNvSpPr>
          <p:nvPr/>
        </p:nvSpPr>
        <p:spPr bwMode="auto">
          <a:xfrm>
            <a:off x="4150996" y="5975325"/>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5F5F5F"/>
              </a:buClr>
              <a:buChar char="•"/>
              <a:defRPr sz="3200">
                <a:solidFill>
                  <a:srgbClr val="000000"/>
                </a:solidFill>
                <a:latin typeface="Tahoma" panose="020B0604030504040204" pitchFamily="34" charset="0"/>
              </a:defRPr>
            </a:lvl1pPr>
            <a:lvl2pPr marL="742950" indent="-285750">
              <a:spcBef>
                <a:spcPct val="20000"/>
              </a:spcBef>
              <a:buClr>
                <a:srgbClr val="5F5F5F"/>
              </a:buClr>
              <a:buChar char="•"/>
              <a:defRPr sz="2800">
                <a:solidFill>
                  <a:srgbClr val="000000"/>
                </a:solidFill>
                <a:latin typeface="Tahoma" panose="020B0604030504040204" pitchFamily="34" charset="0"/>
              </a:defRPr>
            </a:lvl2pPr>
            <a:lvl3pPr marL="1143000" indent="-228600">
              <a:spcBef>
                <a:spcPct val="20000"/>
              </a:spcBef>
              <a:buClr>
                <a:srgbClr val="5F5F5F"/>
              </a:buClr>
              <a:buChar char="•"/>
              <a:defRPr sz="2400">
                <a:solidFill>
                  <a:srgbClr val="000000"/>
                </a:solidFill>
                <a:latin typeface="Tahoma" panose="020B0604030504040204" pitchFamily="34" charset="0"/>
              </a:defRPr>
            </a:lvl3pPr>
            <a:lvl4pPr marL="1600200" indent="-228600">
              <a:spcBef>
                <a:spcPct val="20000"/>
              </a:spcBef>
              <a:buClr>
                <a:srgbClr val="5F5F5F"/>
              </a:buClr>
              <a:buChar char="•"/>
              <a:defRPr sz="2000">
                <a:solidFill>
                  <a:srgbClr val="000000"/>
                </a:solidFill>
                <a:latin typeface="Tahoma" panose="020B0604030504040204" pitchFamily="34" charset="0"/>
              </a:defRPr>
            </a:lvl4pPr>
            <a:lvl5pPr marL="2057400" indent="-228600">
              <a:spcBef>
                <a:spcPct val="20000"/>
              </a:spcBef>
              <a:buClr>
                <a:srgbClr val="5F5F5F"/>
              </a:buClr>
              <a:buChar char="•"/>
              <a:defRPr sz="2000">
                <a:solidFill>
                  <a:srgbClr val="000000"/>
                </a:solidFill>
                <a:latin typeface="Tahoma" panose="020B0604030504040204" pitchFamily="34" charset="0"/>
              </a:defRPr>
            </a:lvl5pPr>
            <a:lvl6pPr marL="25146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6pPr>
            <a:lvl7pPr marL="29718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7pPr>
            <a:lvl8pPr marL="34290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8pPr>
            <a:lvl9pPr marL="38862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ítulo 2">
            <a:extLst>
              <a:ext uri="{FF2B5EF4-FFF2-40B4-BE49-F238E27FC236}">
                <a16:creationId xmlns:a16="http://schemas.microsoft.com/office/drawing/2014/main" id="{27B9EC67-1803-C05A-E42B-BB449F3B8F6B}"/>
              </a:ext>
            </a:extLst>
          </p:cNvPr>
          <p:cNvSpPr>
            <a:spLocks noGrp="1"/>
          </p:cNvSpPr>
          <p:nvPr>
            <p:ph type="title"/>
          </p:nvPr>
        </p:nvSpPr>
        <p:spPr/>
        <p:txBody>
          <a:bodyPr/>
          <a:lstStyle/>
          <a:p>
            <a:r>
              <a:rPr lang="es-ES" dirty="0"/>
              <a:t>Eczema subagudo y crónico</a:t>
            </a:r>
          </a:p>
        </p:txBody>
      </p:sp>
      <p:sp>
        <p:nvSpPr>
          <p:cNvPr id="4" name="QuadreDeText 4">
            <a:extLst>
              <a:ext uri="{FF2B5EF4-FFF2-40B4-BE49-F238E27FC236}">
                <a16:creationId xmlns:a16="http://schemas.microsoft.com/office/drawing/2014/main" id="{2C0CA63F-5DBA-4689-E1C8-4409863995D4}"/>
              </a:ext>
            </a:extLst>
          </p:cNvPr>
          <p:cNvSpPr txBox="1"/>
          <p:nvPr/>
        </p:nvSpPr>
        <p:spPr>
          <a:xfrm>
            <a:off x="2543789"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Imagen propiedad del Dr. Miquel Ribera</a:t>
            </a:r>
          </a:p>
        </p:txBody>
      </p:sp>
    </p:spTree>
    <p:extLst>
      <p:ext uri="{BB962C8B-B14F-4D97-AF65-F5344CB8AC3E}">
        <p14:creationId xmlns:p14="http://schemas.microsoft.com/office/powerpoint/2010/main" val="3301174643"/>
      </p:ext>
    </p:extLst>
  </p:cSld>
  <p:clrMapOvr>
    <a:masterClrMapping/>
  </p:clrMapOvr>
  <p:transition advTm="1117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8DDAA9D-7B72-D267-7341-77EE92E0C72B}"/>
              </a:ext>
            </a:extLst>
          </p:cNvPr>
          <p:cNvSpPr>
            <a:spLocks noGrp="1"/>
          </p:cNvSpPr>
          <p:nvPr>
            <p:ph type="title"/>
          </p:nvPr>
        </p:nvSpPr>
        <p:spPr/>
        <p:txBody>
          <a:bodyPr/>
          <a:lstStyle/>
          <a:p>
            <a:r>
              <a:rPr lang="es-ES" dirty="0"/>
              <a:t>Eczema subagudo y crónico</a:t>
            </a:r>
          </a:p>
        </p:txBody>
      </p:sp>
      <p:pic>
        <p:nvPicPr>
          <p:cNvPr id="4" name="Marcador de contenido 3"/>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1677527" y="1160463"/>
            <a:ext cx="8478172" cy="4783502"/>
          </a:xfrm>
          <a:prstGeom prst="rect">
            <a:avLst/>
          </a:prstGeom>
        </p:spPr>
      </p:pic>
      <p:sp>
        <p:nvSpPr>
          <p:cNvPr id="7" name="QuadreDeText 4">
            <a:extLst>
              <a:ext uri="{FF2B5EF4-FFF2-40B4-BE49-F238E27FC236}">
                <a16:creationId xmlns:a16="http://schemas.microsoft.com/office/drawing/2014/main" id="{6468D502-2D95-801D-A29F-409C47EE7814}"/>
              </a:ext>
            </a:extLst>
          </p:cNvPr>
          <p:cNvSpPr txBox="1"/>
          <p:nvPr/>
        </p:nvSpPr>
        <p:spPr>
          <a:xfrm>
            <a:off x="1628365"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Imagen propiedad del Dr. Miquel Ribera</a:t>
            </a:r>
          </a:p>
        </p:txBody>
      </p:sp>
    </p:spTree>
    <p:extLst>
      <p:ext uri="{BB962C8B-B14F-4D97-AF65-F5344CB8AC3E}">
        <p14:creationId xmlns:p14="http://schemas.microsoft.com/office/powerpoint/2010/main" val="28964466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DC06F4EE-D7C0-4737-3936-56F1403CA317}"/>
              </a:ext>
            </a:extLst>
          </p:cNvPr>
          <p:cNvGrpSpPr/>
          <p:nvPr/>
        </p:nvGrpSpPr>
        <p:grpSpPr>
          <a:xfrm>
            <a:off x="1472074" y="1160462"/>
            <a:ext cx="9274735" cy="4789487"/>
            <a:chOff x="695325" y="1160462"/>
            <a:chExt cx="9274735" cy="4789487"/>
          </a:xfrm>
        </p:grpSpPr>
        <p:pic>
          <p:nvPicPr>
            <p:cNvPr id="72708" name="Picture 2">
              <a:extLst>
                <a:ext uri="{FF2B5EF4-FFF2-40B4-BE49-F238E27FC236}">
                  <a16:creationId xmlns:a16="http://schemas.microsoft.com/office/drawing/2014/main" id="{C7EFB26B-8A12-BFC7-AB57-7315E92E9F3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rot="10800000">
              <a:off x="695325" y="1160462"/>
              <a:ext cx="4591625" cy="4789486"/>
            </a:xfrm>
            <a:prstGeom prst="rect">
              <a:avLst/>
            </a:prstGeom>
            <a:noFill/>
            <a:ln w="9525">
              <a:solidFill>
                <a:srgbClr val="00F2BE"/>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descr="P9290246">
              <a:extLst>
                <a:ext uri="{FF2B5EF4-FFF2-40B4-BE49-F238E27FC236}">
                  <a16:creationId xmlns:a16="http://schemas.microsoft.com/office/drawing/2014/main" id="{C86B915C-EBEB-E9E5-25A6-D49366E7AE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6200000">
              <a:off x="5290034" y="1269923"/>
              <a:ext cx="4789487" cy="4570565"/>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grpSp>
      <p:sp>
        <p:nvSpPr>
          <p:cNvPr id="5" name="Título 4">
            <a:extLst>
              <a:ext uri="{FF2B5EF4-FFF2-40B4-BE49-F238E27FC236}">
                <a16:creationId xmlns:a16="http://schemas.microsoft.com/office/drawing/2014/main" id="{FEDCEB64-80CC-2123-A838-3021F06BB284}"/>
              </a:ext>
            </a:extLst>
          </p:cNvPr>
          <p:cNvSpPr>
            <a:spLocks noGrp="1"/>
          </p:cNvSpPr>
          <p:nvPr>
            <p:ph type="title"/>
          </p:nvPr>
        </p:nvSpPr>
        <p:spPr/>
        <p:txBody>
          <a:bodyPr/>
          <a:lstStyle/>
          <a:p>
            <a:r>
              <a:rPr lang="es-ES" dirty="0"/>
              <a:t>Eczema crónico</a:t>
            </a:r>
          </a:p>
        </p:txBody>
      </p:sp>
      <p:sp>
        <p:nvSpPr>
          <p:cNvPr id="6" name="QuadreDeText 4">
            <a:extLst>
              <a:ext uri="{FF2B5EF4-FFF2-40B4-BE49-F238E27FC236}">
                <a16:creationId xmlns:a16="http://schemas.microsoft.com/office/drawing/2014/main" id="{824A0935-61E1-BAFF-C067-917B378BE33F}"/>
              </a:ext>
            </a:extLst>
          </p:cNvPr>
          <p:cNvSpPr txBox="1"/>
          <p:nvPr/>
        </p:nvSpPr>
        <p:spPr>
          <a:xfrm>
            <a:off x="1403248"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Imágenes propiedad del Dr. Miquel Ribera</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P9290243">
            <a:extLst>
              <a:ext uri="{FF2B5EF4-FFF2-40B4-BE49-F238E27FC236}">
                <a16:creationId xmlns:a16="http://schemas.microsoft.com/office/drawing/2014/main" id="{A559F5EA-79CD-4ECC-977C-385C436176E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45682" y="1160463"/>
            <a:ext cx="6541861" cy="4789487"/>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A8D58F9E-4A2C-ABDD-B25B-164687794518}"/>
              </a:ext>
            </a:extLst>
          </p:cNvPr>
          <p:cNvSpPr>
            <a:spLocks noGrp="1"/>
          </p:cNvSpPr>
          <p:nvPr>
            <p:ph type="title"/>
          </p:nvPr>
        </p:nvSpPr>
        <p:spPr/>
        <p:txBody>
          <a:bodyPr/>
          <a:lstStyle/>
          <a:p>
            <a:r>
              <a:rPr lang="es-ES" dirty="0"/>
              <a:t>Eczema crónico </a:t>
            </a:r>
            <a:r>
              <a:rPr lang="es-ES" dirty="0" err="1"/>
              <a:t>liquenificado</a:t>
            </a:r>
            <a:endParaRPr lang="es-ES" dirty="0"/>
          </a:p>
        </p:txBody>
      </p:sp>
      <p:sp>
        <p:nvSpPr>
          <p:cNvPr id="4" name="QuadreDeText 4">
            <a:extLst>
              <a:ext uri="{FF2B5EF4-FFF2-40B4-BE49-F238E27FC236}">
                <a16:creationId xmlns:a16="http://schemas.microsoft.com/office/drawing/2014/main" id="{3ACBDF87-DA75-6523-CEFF-5ACBE7C15C83}"/>
              </a:ext>
            </a:extLst>
          </p:cNvPr>
          <p:cNvSpPr txBox="1"/>
          <p:nvPr/>
        </p:nvSpPr>
        <p:spPr>
          <a:xfrm>
            <a:off x="2594239"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Imagen propiedad del Dr. Miquel Ribera</a:t>
            </a:r>
          </a:p>
        </p:txBody>
      </p:sp>
    </p:spTree>
  </p:cSld>
  <p:clrMapOvr>
    <a:masterClrMapping/>
  </p:clrMapOvr>
  <p:transition spd="slow" advTm="4871"/>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6" descr="C:\Users\Xurxo\Documents\Fotos clinicas\2012\enero\2012-01-20\058.JPG">
            <a:extLst>
              <a:ext uri="{FF2B5EF4-FFF2-40B4-BE49-F238E27FC236}">
                <a16:creationId xmlns:a16="http://schemas.microsoft.com/office/drawing/2014/main" id="{34AB564B-92F4-D76C-EED1-DD04A5B524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3789" y="1160463"/>
            <a:ext cx="3592116" cy="4789487"/>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descr="I:\mariamateucosta prurigo.JPG">
            <a:extLst>
              <a:ext uri="{FF2B5EF4-FFF2-40B4-BE49-F238E27FC236}">
                <a16:creationId xmlns:a16="http://schemas.microsoft.com/office/drawing/2014/main" id="{4FD8CE6A-40BC-22B4-C4F9-4D8F6A14028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92508" y="1160463"/>
            <a:ext cx="3592115" cy="4789487"/>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5" name="Título 4">
            <a:extLst>
              <a:ext uri="{FF2B5EF4-FFF2-40B4-BE49-F238E27FC236}">
                <a16:creationId xmlns:a16="http://schemas.microsoft.com/office/drawing/2014/main" id="{5D14399B-D9CD-1B86-E19C-815DCD1DBACF}"/>
              </a:ext>
            </a:extLst>
          </p:cNvPr>
          <p:cNvSpPr>
            <a:spLocks noGrp="1"/>
          </p:cNvSpPr>
          <p:nvPr>
            <p:ph type="title"/>
          </p:nvPr>
        </p:nvSpPr>
        <p:spPr/>
        <p:txBody>
          <a:bodyPr/>
          <a:lstStyle/>
          <a:p>
            <a:r>
              <a:rPr lang="es-ES" dirty="0"/>
              <a:t>Xerosis y lesiones de </a:t>
            </a:r>
            <a:r>
              <a:rPr lang="es-ES" dirty="0" err="1"/>
              <a:t>prúrigo</a:t>
            </a:r>
            <a:endParaRPr lang="es-ES" dirty="0"/>
          </a:p>
        </p:txBody>
      </p:sp>
      <p:sp>
        <p:nvSpPr>
          <p:cNvPr id="6" name="QuadreDeText 4">
            <a:extLst>
              <a:ext uri="{FF2B5EF4-FFF2-40B4-BE49-F238E27FC236}">
                <a16:creationId xmlns:a16="http://schemas.microsoft.com/office/drawing/2014/main" id="{D0606993-89D8-FF6D-248F-6374DE293F19}"/>
              </a:ext>
            </a:extLst>
          </p:cNvPr>
          <p:cNvSpPr txBox="1"/>
          <p:nvPr/>
        </p:nvSpPr>
        <p:spPr>
          <a:xfrm>
            <a:off x="2478543"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Imágenes propiedad del Dr. Miquel Ribera</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50765327-8A06-4CD5-B447-CAB557950699}"/>
              </a:ext>
            </a:extLst>
          </p:cNvPr>
          <p:cNvSpPr>
            <a:spLocks noGrp="1" noChangeArrowheads="1"/>
          </p:cNvSpPr>
          <p:nvPr>
            <p:ph type="title"/>
          </p:nvPr>
        </p:nvSpPr>
        <p:spPr/>
        <p:txBody>
          <a:bodyPr>
            <a:normAutofit/>
          </a:bodyPr>
          <a:lstStyle/>
          <a:p>
            <a:pPr eaLnBrk="1" hangingPunct="1"/>
            <a:r>
              <a:rPr lang="es-ES" altLang="es-ES" b="1" dirty="0">
                <a:latin typeface="Arial" panose="020B0604020202020204" pitchFamily="34" charset="0"/>
                <a:cs typeface="Arial" panose="020B0604020202020204" pitchFamily="34" charset="0"/>
              </a:rPr>
              <a:t>Dermatitis atópica</a:t>
            </a:r>
          </a:p>
        </p:txBody>
      </p:sp>
      <p:sp>
        <p:nvSpPr>
          <p:cNvPr id="3" name="QuadreDeText 2">
            <a:extLst>
              <a:ext uri="{FF2B5EF4-FFF2-40B4-BE49-F238E27FC236}">
                <a16:creationId xmlns:a16="http://schemas.microsoft.com/office/drawing/2014/main" id="{8EF0FDCB-DCBA-BC7A-3CB1-979FE607AC77}"/>
              </a:ext>
            </a:extLst>
          </p:cNvPr>
          <p:cNvSpPr txBox="1"/>
          <p:nvPr/>
        </p:nvSpPr>
        <p:spPr>
          <a:xfrm>
            <a:off x="672348" y="6100014"/>
            <a:ext cx="780305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McAleer MA, Irvine AD. Atopic dermatitis. In: Bolognia JL, Schaffer JV, Cerroni L, eds. </a:t>
            </a:r>
            <a:r>
              <a:rPr kumimoji="0" lang="en-US" sz="700" b="0" i="1"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Dermatology</a:t>
            </a:r>
            <a:r>
              <a:rPr kumimoji="0" lang="en-US" sz="70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 5th ed. Philadelphia, PA: Elsevier; 2025:chap 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5" normalizeH="0" baseline="0" noProof="0" dirty="0">
                <a:ln>
                  <a:noFill/>
                </a:ln>
                <a:solidFill>
                  <a:srgbClr val="002355"/>
                </a:solidFill>
                <a:effectLst/>
                <a:uLnTx/>
                <a:uFillTx/>
                <a:latin typeface="Arial" panose="020B0604020202020204"/>
                <a:ea typeface="+mn-ea"/>
                <a:cs typeface="Arial" panose="020B0604020202020204" pitchFamily="34" charset="0"/>
              </a:rPr>
              <a:t>Silvestre </a:t>
            </a:r>
            <a:r>
              <a:rPr kumimoji="0" lang="es-ES" sz="700" b="0" i="0" u="none" strike="noStrike" kern="1200" cap="none" spc="-10" normalizeH="0" baseline="0" noProof="0" dirty="0">
                <a:ln>
                  <a:noFill/>
                </a:ln>
                <a:solidFill>
                  <a:srgbClr val="002355"/>
                </a:solidFill>
                <a:effectLst/>
                <a:uLnTx/>
                <a:uFillTx/>
                <a:latin typeface="Arial" panose="020B0604020202020204"/>
                <a:ea typeface="+mn-ea"/>
                <a:cs typeface="Arial" panose="020B0604020202020204" pitchFamily="34" charset="0"/>
              </a:rPr>
              <a:t>Salvador </a:t>
            </a:r>
            <a:r>
              <a:rPr kumimoji="0" lang="es-ES" sz="700" b="0" i="0" u="none" strike="noStrike" kern="1200" cap="none" spc="-5" normalizeH="0" baseline="0" noProof="0" dirty="0">
                <a:ln>
                  <a:noFill/>
                </a:ln>
                <a:solidFill>
                  <a:srgbClr val="002355"/>
                </a:solidFill>
                <a:effectLst/>
                <a:uLnTx/>
                <a:uFillTx/>
                <a:latin typeface="Arial" panose="020B0604020202020204"/>
                <a:ea typeface="+mn-ea"/>
                <a:cs typeface="Arial" panose="020B0604020202020204" pitchFamily="34" charset="0"/>
              </a:rPr>
              <a:t>JF et</a:t>
            </a:r>
            <a:r>
              <a:rPr kumimoji="0" lang="es-ES" sz="700" b="0" i="0" u="none" strike="noStrike" kern="1200" cap="none" spc="100" normalizeH="0" baseline="0" noProof="0" dirty="0">
                <a:ln>
                  <a:noFill/>
                </a:ln>
                <a:solidFill>
                  <a:srgbClr val="002355"/>
                </a:solidFill>
                <a:effectLst/>
                <a:uLnTx/>
                <a:uFillTx/>
                <a:latin typeface="Arial" panose="020B0604020202020204"/>
                <a:ea typeface="+mn-ea"/>
                <a:cs typeface="Arial" panose="020B0604020202020204" pitchFamily="34" charset="0"/>
              </a:rPr>
              <a:t> </a:t>
            </a:r>
            <a:r>
              <a:rPr kumimoji="0" lang="es-ES" sz="700" b="0" i="0" u="none" strike="noStrike" kern="1200" cap="none" spc="-5" normalizeH="0" baseline="0" noProof="0" dirty="0">
                <a:ln>
                  <a:noFill/>
                </a:ln>
                <a:solidFill>
                  <a:srgbClr val="002355"/>
                </a:solidFill>
                <a:effectLst/>
                <a:uLnTx/>
                <a:uFillTx/>
                <a:latin typeface="Arial" panose="020B0604020202020204"/>
                <a:ea typeface="+mn-ea"/>
                <a:cs typeface="Arial" panose="020B0604020202020204" pitchFamily="34" charset="0"/>
              </a:rPr>
              <a:t>al. </a:t>
            </a:r>
            <a:r>
              <a:rPr kumimoji="0" lang="es-ES" sz="700" b="0" i="1" u="none" strike="noStrike" kern="1200" cap="none" spc="-5" normalizeH="0" baseline="0" noProof="0" dirty="0">
                <a:ln>
                  <a:noFill/>
                </a:ln>
                <a:solidFill>
                  <a:srgbClr val="002355"/>
                </a:solidFill>
                <a:effectLst/>
                <a:uLnTx/>
                <a:uFillTx/>
                <a:latin typeface="Arial" panose="020B0604020202020204"/>
                <a:ea typeface="+mn-ea"/>
                <a:cs typeface="Arial" panose="020B0604020202020204" pitchFamily="34" charset="0"/>
              </a:rPr>
              <a:t>J </a:t>
            </a:r>
            <a:r>
              <a:rPr kumimoji="0" lang="es-ES" sz="700" b="0" i="1" u="none" strike="noStrike" kern="1200" cap="none" spc="-5" normalizeH="0" baseline="0" noProof="0" dirty="0" err="1">
                <a:ln>
                  <a:noFill/>
                </a:ln>
                <a:solidFill>
                  <a:srgbClr val="002355"/>
                </a:solidFill>
                <a:effectLst/>
                <a:uLnTx/>
                <a:uFillTx/>
                <a:latin typeface="Arial" panose="020B0604020202020204"/>
                <a:ea typeface="+mn-ea"/>
                <a:cs typeface="Arial" panose="020B0604020202020204" pitchFamily="34" charset="0"/>
              </a:rPr>
              <a:t>Investig</a:t>
            </a:r>
            <a:r>
              <a:rPr kumimoji="0" lang="es-ES" sz="700" b="0" i="1" u="none" strike="noStrike" kern="1200" cap="none" spc="-5" normalizeH="0" baseline="0" noProof="0" dirty="0">
                <a:ln>
                  <a:noFill/>
                </a:ln>
                <a:solidFill>
                  <a:srgbClr val="002355"/>
                </a:solidFill>
                <a:effectLst/>
                <a:uLnTx/>
                <a:uFillTx/>
                <a:latin typeface="Arial" panose="020B0604020202020204"/>
                <a:ea typeface="+mn-ea"/>
                <a:cs typeface="Arial" panose="020B0604020202020204" pitchFamily="34" charset="0"/>
              </a:rPr>
              <a:t> </a:t>
            </a:r>
            <a:r>
              <a:rPr kumimoji="0" lang="es-ES" sz="700" b="0" i="1" u="none" strike="noStrike" kern="1200" cap="none" spc="-5" normalizeH="0" baseline="0" noProof="0" dirty="0" err="1">
                <a:ln>
                  <a:noFill/>
                </a:ln>
                <a:solidFill>
                  <a:srgbClr val="002355"/>
                </a:solidFill>
                <a:effectLst/>
                <a:uLnTx/>
                <a:uFillTx/>
                <a:latin typeface="Arial" panose="020B0604020202020204"/>
                <a:ea typeface="+mn-ea"/>
                <a:cs typeface="Arial" panose="020B0604020202020204" pitchFamily="34" charset="0"/>
              </a:rPr>
              <a:t>Allergol</a:t>
            </a:r>
            <a:r>
              <a:rPr kumimoji="0" lang="es-ES" sz="700" b="0" i="1" u="none" strike="noStrike" kern="1200" cap="none" spc="-5" normalizeH="0" baseline="0" noProof="0" dirty="0">
                <a:ln>
                  <a:noFill/>
                </a:ln>
                <a:solidFill>
                  <a:srgbClr val="002355"/>
                </a:solidFill>
                <a:effectLst/>
                <a:uLnTx/>
                <a:uFillTx/>
                <a:latin typeface="Arial" panose="020B0604020202020204"/>
                <a:ea typeface="+mn-ea"/>
                <a:cs typeface="Arial" panose="020B0604020202020204" pitchFamily="34" charset="0"/>
              </a:rPr>
              <a:t> Clin </a:t>
            </a:r>
            <a:r>
              <a:rPr kumimoji="0" lang="es-ES" sz="700" b="0" i="1" u="none" strike="noStrike" kern="1200" cap="none" spc="-5" normalizeH="0" baseline="0" noProof="0" dirty="0" err="1">
                <a:ln>
                  <a:noFill/>
                </a:ln>
                <a:solidFill>
                  <a:srgbClr val="002355"/>
                </a:solidFill>
                <a:effectLst/>
                <a:uLnTx/>
                <a:uFillTx/>
                <a:latin typeface="Arial" panose="020B0604020202020204"/>
                <a:ea typeface="+mn-ea"/>
                <a:cs typeface="Arial" panose="020B0604020202020204" pitchFamily="34" charset="0"/>
              </a:rPr>
              <a:t>Immunol</a:t>
            </a:r>
            <a:r>
              <a:rPr kumimoji="0" lang="es-ES" sz="700" b="0" i="1" u="none" strike="noStrike" kern="1200" cap="none" spc="-5" normalizeH="0" baseline="0" noProof="0" dirty="0">
                <a:ln>
                  <a:noFill/>
                </a:ln>
                <a:solidFill>
                  <a:srgbClr val="002355"/>
                </a:solidFill>
                <a:effectLst/>
                <a:uLnTx/>
                <a:uFillTx/>
                <a:latin typeface="Arial" panose="020B0604020202020204"/>
                <a:ea typeface="+mn-ea"/>
                <a:cs typeface="Arial" panose="020B0604020202020204" pitchFamily="34" charset="0"/>
              </a:rPr>
              <a:t> </a:t>
            </a:r>
            <a:r>
              <a:rPr kumimoji="0" lang="es-ES" sz="700" b="0" i="0" u="none" strike="noStrike" kern="1200" cap="none" spc="-10" normalizeH="0" baseline="0" noProof="0" dirty="0">
                <a:ln>
                  <a:noFill/>
                </a:ln>
                <a:solidFill>
                  <a:srgbClr val="002355"/>
                </a:solidFill>
                <a:effectLst/>
                <a:uLnTx/>
                <a:uFillTx/>
                <a:latin typeface="Arial" panose="020B0604020202020204"/>
                <a:ea typeface="+mn-ea"/>
                <a:cs typeface="Arial" panose="020B0604020202020204" pitchFamily="34" charset="0"/>
              </a:rPr>
              <a:t>2017;27(2):78-88</a:t>
            </a:r>
            <a:endParaRPr kumimoji="0" lang="ca-ES" sz="70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sp>
        <p:nvSpPr>
          <p:cNvPr id="4" name="Rectángulo redondeado 3">
            <a:extLst>
              <a:ext uri="{FF2B5EF4-FFF2-40B4-BE49-F238E27FC236}">
                <a16:creationId xmlns:a16="http://schemas.microsoft.com/office/drawing/2014/main" id="{4C9A8B53-DB07-1FCA-FEA9-A1DA86D2D97F}"/>
              </a:ext>
            </a:extLst>
          </p:cNvPr>
          <p:cNvSpPr/>
          <p:nvPr/>
        </p:nvSpPr>
        <p:spPr>
          <a:xfrm>
            <a:off x="695324" y="1494502"/>
            <a:ext cx="11053763" cy="3913239"/>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Contenidor de contingut 2">
            <a:extLst>
              <a:ext uri="{FF2B5EF4-FFF2-40B4-BE49-F238E27FC236}">
                <a16:creationId xmlns:a16="http://schemas.microsoft.com/office/drawing/2014/main" id="{2A448335-D976-7527-75C8-8BC46AB80BEC}"/>
              </a:ext>
            </a:extLst>
          </p:cNvPr>
          <p:cNvSpPr txBox="1">
            <a:spLocks/>
          </p:cNvSpPr>
          <p:nvPr/>
        </p:nvSpPr>
        <p:spPr>
          <a:xfrm>
            <a:off x="955516" y="2744788"/>
            <a:ext cx="1600871" cy="12366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Diagnóstico clínico </a:t>
            </a:r>
            <a:r>
              <a:rPr kumimoji="0" lang="es-ES_tradnl"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(fácil)</a:t>
            </a:r>
          </a:p>
        </p:txBody>
      </p:sp>
      <p:sp>
        <p:nvSpPr>
          <p:cNvPr id="6" name="CuadroTexto 5">
            <a:extLst>
              <a:ext uri="{FF2B5EF4-FFF2-40B4-BE49-F238E27FC236}">
                <a16:creationId xmlns:a16="http://schemas.microsoft.com/office/drawing/2014/main" id="{E9C53B91-95DA-537F-B7FD-34F23D761E77}"/>
              </a:ext>
            </a:extLst>
          </p:cNvPr>
          <p:cNvSpPr txBox="1"/>
          <p:nvPr/>
        </p:nvSpPr>
        <p:spPr>
          <a:xfrm>
            <a:off x="957263" y="1705463"/>
            <a:ext cx="60979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2000" b="1" i="0" u="none" strike="noStrike" kern="0" cap="none" spc="0" normalizeH="0" baseline="0" noProof="0" dirty="0">
                <a:ln>
                  <a:noFill/>
                </a:ln>
                <a:solidFill>
                  <a:srgbClr val="002355"/>
                </a:solidFill>
                <a:effectLst/>
                <a:uLnTx/>
                <a:uFillTx/>
                <a:latin typeface="Arial" panose="020B0604020202020204"/>
                <a:ea typeface="+mn-ea"/>
                <a:cs typeface="+mn-cs"/>
              </a:rPr>
              <a:t>Diagnóstico</a:t>
            </a:r>
            <a:endParaRPr kumimoji="0" lang="es-ES" sz="20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7" name="Contenidor de contingut 2">
            <a:extLst>
              <a:ext uri="{FF2B5EF4-FFF2-40B4-BE49-F238E27FC236}">
                <a16:creationId xmlns:a16="http://schemas.microsoft.com/office/drawing/2014/main" id="{52A5DD3C-652F-1D80-143B-42B0AA048DE5}"/>
              </a:ext>
            </a:extLst>
          </p:cNvPr>
          <p:cNvSpPr txBox="1">
            <a:spLocks/>
          </p:cNvSpPr>
          <p:nvPr/>
        </p:nvSpPr>
        <p:spPr>
          <a:xfrm>
            <a:off x="7715066" y="2744788"/>
            <a:ext cx="3906663" cy="21399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
                <a:srgbClr val="002355"/>
              </a:buClr>
              <a:buSzTx/>
              <a:buFont typeface="Arial" panose="020B0604020202020204" pitchFamily="34" charset="0"/>
              <a:buNone/>
              <a:tabLst/>
              <a:defRPr/>
            </a:pPr>
            <a:r>
              <a:rPr kumimoji="0" lang="es-ES" sz="1800" b="1" i="0" u="none" strike="noStrike" kern="0" cap="none" spc="0" normalizeH="0" baseline="0" noProof="0" dirty="0">
                <a:ln>
                  <a:noFill/>
                </a:ln>
                <a:solidFill>
                  <a:srgbClr val="002355"/>
                </a:solidFill>
                <a:effectLst/>
                <a:uLnTx/>
                <a:uFillTx/>
                <a:latin typeface="Arial" panose="020B0604020202020204"/>
                <a:ea typeface="+mn-ea"/>
                <a:cs typeface="Arial" panose="020B0604020202020204" pitchFamily="34" charset="0"/>
              </a:rPr>
              <a:t>Definir la gravedad para escoger el tratamiento</a:t>
            </a:r>
          </a:p>
          <a:p>
            <a:pPr marL="136525" marR="0" lvl="0" indent="-136525" algn="l" defTabSz="914400" rtl="0" eaLnBrk="0" fontAlgn="base" latinLnBrk="0" hangingPunct="0">
              <a:lnSpc>
                <a:spcPct val="100000"/>
              </a:lnSpc>
              <a:spcBef>
                <a:spcPct val="20000"/>
              </a:spcBef>
              <a:spcAft>
                <a:spcPct val="0"/>
              </a:spcAft>
              <a:buClr>
                <a:srgbClr val="002355"/>
              </a:buClr>
              <a:buSzTx/>
              <a:buFont typeface="Arial" panose="020B0604020202020204" pitchFamily="34" charset="0"/>
              <a:buChar char="•"/>
              <a:tabLst/>
              <a:defRPr/>
            </a:pPr>
            <a:r>
              <a:rPr kumimoji="0" lang="es-ES" sz="1400" b="0" i="0" u="none" strike="noStrike" kern="0" cap="none" spc="0" normalizeH="0" baseline="0" noProof="0" dirty="0">
                <a:ln>
                  <a:noFill/>
                </a:ln>
                <a:solidFill>
                  <a:srgbClr val="002355"/>
                </a:solidFill>
                <a:effectLst/>
                <a:uLnTx/>
                <a:uFillTx/>
                <a:latin typeface="Arial" panose="020B0604020202020204"/>
                <a:ea typeface="+mn-ea"/>
                <a:cs typeface="Arial" panose="020B0604020202020204" pitchFamily="34" charset="0"/>
              </a:rPr>
              <a:t>IGA 0-5</a:t>
            </a:r>
          </a:p>
          <a:p>
            <a:pPr marL="136525" marR="0" lvl="0" indent="-136525" algn="l" defTabSz="914400" rtl="0" eaLnBrk="0" fontAlgn="base" latinLnBrk="0" hangingPunct="0">
              <a:lnSpc>
                <a:spcPct val="100000"/>
              </a:lnSpc>
              <a:spcBef>
                <a:spcPct val="20000"/>
              </a:spcBef>
              <a:spcAft>
                <a:spcPct val="0"/>
              </a:spcAft>
              <a:buClr>
                <a:srgbClr val="002355"/>
              </a:buClr>
              <a:buSzTx/>
              <a:buFont typeface="Arial" panose="020B0604020202020204" pitchFamily="34" charset="0"/>
              <a:buChar char="•"/>
              <a:tabLst/>
              <a:defRPr/>
            </a:pPr>
            <a:r>
              <a:rPr kumimoji="0" lang="es-ES" sz="1400" b="0" i="0" u="none" strike="noStrike" kern="0" cap="none" spc="0" normalizeH="0" baseline="0" noProof="0" dirty="0">
                <a:ln>
                  <a:noFill/>
                </a:ln>
                <a:solidFill>
                  <a:srgbClr val="002355"/>
                </a:solidFill>
                <a:effectLst/>
                <a:uLnTx/>
                <a:uFillTx/>
                <a:latin typeface="Arial" panose="020B0604020202020204"/>
                <a:ea typeface="+mn-ea"/>
                <a:cs typeface="Arial" panose="020B0604020202020204" pitchFamily="34" charset="0"/>
              </a:rPr>
              <a:t>EASI (Eccema </a:t>
            </a:r>
            <a:r>
              <a:rPr kumimoji="0" lang="es-ES" sz="1400" b="0" i="0" u="none" strike="noStrike" kern="0" cap="none" spc="0" normalizeH="0" baseline="0" noProof="0" dirty="0" err="1">
                <a:ln>
                  <a:noFill/>
                </a:ln>
                <a:solidFill>
                  <a:srgbClr val="002355"/>
                </a:solidFill>
                <a:effectLst/>
                <a:uLnTx/>
                <a:uFillTx/>
                <a:latin typeface="Arial" panose="020B0604020202020204"/>
                <a:ea typeface="+mn-ea"/>
                <a:cs typeface="Arial" panose="020B0604020202020204" pitchFamily="34" charset="0"/>
              </a:rPr>
              <a:t>Area</a:t>
            </a:r>
            <a:r>
              <a:rPr kumimoji="0" lang="es-ES" sz="1400" b="0" i="0" u="none" strike="noStrike" kern="0" cap="none" spc="0" normalizeH="0" baseline="0" noProof="0" dirty="0">
                <a:ln>
                  <a:noFill/>
                </a:ln>
                <a:solidFill>
                  <a:srgbClr val="002355"/>
                </a:solidFill>
                <a:effectLst/>
                <a:uLnTx/>
                <a:uFillTx/>
                <a:latin typeface="Arial" panose="020B0604020202020204"/>
                <a:ea typeface="+mn-ea"/>
                <a:cs typeface="Arial" panose="020B0604020202020204" pitchFamily="34" charset="0"/>
              </a:rPr>
              <a:t> </a:t>
            </a:r>
            <a:r>
              <a:rPr kumimoji="0" lang="es-ES" sz="1400" b="0" i="0" u="none" strike="noStrike" kern="0" cap="none" spc="0" normalizeH="0" baseline="0" noProof="0" dirty="0" err="1">
                <a:ln>
                  <a:noFill/>
                </a:ln>
                <a:solidFill>
                  <a:srgbClr val="002355"/>
                </a:solidFill>
                <a:effectLst/>
                <a:uLnTx/>
                <a:uFillTx/>
                <a:latin typeface="Arial" panose="020B0604020202020204"/>
                <a:ea typeface="+mn-ea"/>
                <a:cs typeface="Arial" panose="020B0604020202020204" pitchFamily="34" charset="0"/>
              </a:rPr>
              <a:t>Severety</a:t>
            </a:r>
            <a:r>
              <a:rPr kumimoji="0" lang="es-ES" sz="1400" b="0" i="0" u="none" strike="noStrike" kern="0" cap="none" spc="0" normalizeH="0" baseline="0" noProof="0" dirty="0">
                <a:ln>
                  <a:noFill/>
                </a:ln>
                <a:solidFill>
                  <a:srgbClr val="002355"/>
                </a:solidFill>
                <a:effectLst/>
                <a:uLnTx/>
                <a:uFillTx/>
                <a:latin typeface="Arial" panose="020B0604020202020204"/>
                <a:ea typeface="+mn-ea"/>
                <a:cs typeface="Arial" panose="020B0604020202020204" pitchFamily="34" charset="0"/>
              </a:rPr>
              <a:t> </a:t>
            </a:r>
            <a:r>
              <a:rPr kumimoji="0" lang="es-ES" sz="1400" b="0" i="0" u="none" strike="noStrike" kern="0" cap="none" spc="0" normalizeH="0" baseline="0" noProof="0" dirty="0" err="1">
                <a:ln>
                  <a:noFill/>
                </a:ln>
                <a:solidFill>
                  <a:srgbClr val="002355"/>
                </a:solidFill>
                <a:effectLst/>
                <a:uLnTx/>
                <a:uFillTx/>
                <a:latin typeface="Arial" panose="020B0604020202020204"/>
                <a:ea typeface="+mn-ea"/>
                <a:cs typeface="Arial" panose="020B0604020202020204" pitchFamily="34" charset="0"/>
              </a:rPr>
              <a:t>Index</a:t>
            </a:r>
            <a:r>
              <a:rPr kumimoji="0" lang="es-ES" sz="1400" b="0" i="0" u="none" strike="noStrike" kern="0" cap="none" spc="0" normalizeH="0" baseline="0" noProof="0" dirty="0">
                <a:ln>
                  <a:noFill/>
                </a:ln>
                <a:solidFill>
                  <a:srgbClr val="002355"/>
                </a:solidFill>
                <a:effectLst/>
                <a:uLnTx/>
                <a:uFillTx/>
                <a:latin typeface="Arial" panose="020B0604020202020204"/>
                <a:ea typeface="+mn-ea"/>
                <a:cs typeface="Arial" panose="020B0604020202020204" pitchFamily="34" charset="0"/>
              </a:rPr>
              <a:t>):  0-72</a:t>
            </a:r>
          </a:p>
          <a:p>
            <a:pPr marL="136525" marR="0" lvl="0" indent="-136525" algn="l" defTabSz="914400" rtl="0" eaLnBrk="0" fontAlgn="base" latinLnBrk="0" hangingPunct="0">
              <a:lnSpc>
                <a:spcPct val="100000"/>
              </a:lnSpc>
              <a:spcBef>
                <a:spcPct val="20000"/>
              </a:spcBef>
              <a:spcAft>
                <a:spcPct val="0"/>
              </a:spcAft>
              <a:buClr>
                <a:srgbClr val="002355"/>
              </a:buClr>
              <a:buSzTx/>
              <a:buFont typeface="Arial" panose="020B0604020202020204" pitchFamily="34" charset="0"/>
              <a:buChar char="•"/>
              <a:tabLst/>
              <a:defRPr/>
            </a:pPr>
            <a:r>
              <a:rPr kumimoji="0" lang="es-ES" sz="1400" b="0" i="0" u="none" strike="noStrike" kern="0" cap="none" spc="0" normalizeH="0" baseline="0" noProof="0" dirty="0">
                <a:ln>
                  <a:noFill/>
                </a:ln>
                <a:solidFill>
                  <a:srgbClr val="002355"/>
                </a:solidFill>
                <a:effectLst/>
                <a:uLnTx/>
                <a:uFillTx/>
                <a:latin typeface="Arial" panose="020B0604020202020204"/>
                <a:ea typeface="+mn-ea"/>
                <a:cs typeface="Arial" panose="020B0604020202020204" pitchFamily="34" charset="0"/>
              </a:rPr>
              <a:t>SCORAD (</a:t>
            </a:r>
            <a:r>
              <a:rPr kumimoji="0" lang="es-ES" sz="1400" b="0" i="0" u="none" strike="noStrike" kern="0" cap="none" spc="0" normalizeH="0" baseline="0" noProof="0" dirty="0" err="1">
                <a:ln>
                  <a:noFill/>
                </a:ln>
                <a:solidFill>
                  <a:srgbClr val="002355"/>
                </a:solidFill>
                <a:effectLst/>
                <a:uLnTx/>
                <a:uFillTx/>
                <a:latin typeface="Arial" panose="020B0604020202020204"/>
                <a:ea typeface="+mn-ea"/>
                <a:cs typeface="Arial" panose="020B0604020202020204" pitchFamily="34" charset="0"/>
              </a:rPr>
              <a:t>Scoring</a:t>
            </a:r>
            <a:r>
              <a:rPr kumimoji="0" lang="es-ES" sz="1400" b="0" i="0" u="none" strike="noStrike" kern="0" cap="none" spc="0" normalizeH="0" baseline="0" noProof="0" dirty="0">
                <a:ln>
                  <a:noFill/>
                </a:ln>
                <a:solidFill>
                  <a:srgbClr val="002355"/>
                </a:solidFill>
                <a:effectLst/>
                <a:uLnTx/>
                <a:uFillTx/>
                <a:latin typeface="Arial" panose="020B0604020202020204"/>
                <a:ea typeface="+mn-ea"/>
                <a:cs typeface="Arial" panose="020B0604020202020204" pitchFamily="34" charset="0"/>
              </a:rPr>
              <a:t> </a:t>
            </a:r>
            <a:r>
              <a:rPr kumimoji="0" lang="es-ES" sz="1400" b="0" i="0" u="none" strike="noStrike" kern="0" cap="none" spc="0" normalizeH="0" baseline="0" noProof="0" dirty="0" err="1">
                <a:ln>
                  <a:noFill/>
                </a:ln>
                <a:solidFill>
                  <a:srgbClr val="002355"/>
                </a:solidFill>
                <a:effectLst/>
                <a:uLnTx/>
                <a:uFillTx/>
                <a:latin typeface="Arial" panose="020B0604020202020204"/>
                <a:ea typeface="+mn-ea"/>
                <a:cs typeface="Arial" panose="020B0604020202020204" pitchFamily="34" charset="0"/>
              </a:rPr>
              <a:t>Atopic</a:t>
            </a:r>
            <a:r>
              <a:rPr kumimoji="0" lang="es-ES" sz="1400" b="0" i="0" u="none" strike="noStrike" kern="0" cap="none" spc="0" normalizeH="0" baseline="0" noProof="0" dirty="0">
                <a:ln>
                  <a:noFill/>
                </a:ln>
                <a:solidFill>
                  <a:srgbClr val="002355"/>
                </a:solidFill>
                <a:effectLst/>
                <a:uLnTx/>
                <a:uFillTx/>
                <a:latin typeface="Arial" panose="020B0604020202020204"/>
                <a:ea typeface="+mn-ea"/>
                <a:cs typeface="Arial" panose="020B0604020202020204" pitchFamily="34" charset="0"/>
              </a:rPr>
              <a:t> dermatitis): 0-40</a:t>
            </a:r>
          </a:p>
          <a:p>
            <a:pPr marL="136525" marR="0" lvl="0" indent="-136525" algn="l" defTabSz="914400" rtl="0" eaLnBrk="0" fontAlgn="base" latinLnBrk="0" hangingPunct="0">
              <a:lnSpc>
                <a:spcPct val="100000"/>
              </a:lnSpc>
              <a:spcBef>
                <a:spcPct val="20000"/>
              </a:spcBef>
              <a:spcAft>
                <a:spcPct val="0"/>
              </a:spcAft>
              <a:buClr>
                <a:srgbClr val="002355"/>
              </a:buClr>
              <a:buSzTx/>
              <a:buFont typeface="Arial" panose="020B0604020202020204" pitchFamily="34" charset="0"/>
              <a:buChar char="•"/>
              <a:tabLst/>
              <a:defRPr/>
            </a:pPr>
            <a:r>
              <a:rPr kumimoji="0" lang="es-ES" sz="1400" b="0" i="0" u="none" strike="noStrike" kern="0" cap="none" spc="0" normalizeH="0" baseline="0" noProof="0" dirty="0">
                <a:ln>
                  <a:noFill/>
                </a:ln>
                <a:solidFill>
                  <a:srgbClr val="002355"/>
                </a:solidFill>
                <a:effectLst/>
                <a:uLnTx/>
                <a:uFillTx/>
                <a:latin typeface="Arial" panose="020B0604020202020204"/>
                <a:ea typeface="+mn-ea"/>
                <a:cs typeface="Arial" panose="020B0604020202020204" pitchFamily="34" charset="0"/>
              </a:rPr>
              <a:t>DLQI: 0-30</a:t>
            </a:r>
          </a:p>
          <a:p>
            <a:pPr marL="136525" marR="0" lvl="0" indent="-136525" algn="l" defTabSz="914400" rtl="0" eaLnBrk="0" fontAlgn="base" latinLnBrk="0" hangingPunct="0">
              <a:lnSpc>
                <a:spcPct val="100000"/>
              </a:lnSpc>
              <a:spcBef>
                <a:spcPct val="20000"/>
              </a:spcBef>
              <a:spcAft>
                <a:spcPct val="0"/>
              </a:spcAft>
              <a:buClr>
                <a:srgbClr val="002355"/>
              </a:buClr>
              <a:buSzTx/>
              <a:buFont typeface="Arial" panose="020B0604020202020204" pitchFamily="34" charset="0"/>
              <a:buChar char="•"/>
              <a:tabLst/>
              <a:defRPr/>
            </a:pPr>
            <a:r>
              <a:rPr kumimoji="0" lang="es-ES" sz="1400" b="0" i="0" u="none" strike="noStrike" kern="0" cap="none" spc="0" normalizeH="0" baseline="0" noProof="0" dirty="0">
                <a:ln>
                  <a:noFill/>
                </a:ln>
                <a:solidFill>
                  <a:srgbClr val="002355"/>
                </a:solidFill>
                <a:effectLst/>
                <a:uLnTx/>
                <a:uFillTx/>
                <a:latin typeface="Arial" panose="020B0604020202020204"/>
                <a:ea typeface="+mn-ea"/>
                <a:cs typeface="Arial" panose="020B0604020202020204" pitchFamily="34" charset="0"/>
              </a:rPr>
              <a:t>EVA picor 0-10</a:t>
            </a:r>
          </a:p>
          <a:p>
            <a:pPr marL="136525" marR="0" lvl="0" indent="-136525" algn="l" defTabSz="914400" rtl="0" eaLnBrk="0" fontAlgn="base" latinLnBrk="0" hangingPunct="0">
              <a:lnSpc>
                <a:spcPct val="100000"/>
              </a:lnSpc>
              <a:spcBef>
                <a:spcPct val="20000"/>
              </a:spcBef>
              <a:spcAft>
                <a:spcPct val="0"/>
              </a:spcAft>
              <a:buClr>
                <a:srgbClr val="002355"/>
              </a:buClr>
              <a:buSzTx/>
              <a:buFont typeface="Arial" panose="020B0604020202020204" pitchFamily="34" charset="0"/>
              <a:buChar char="•"/>
              <a:tabLst/>
              <a:defRPr/>
            </a:pPr>
            <a:r>
              <a:rPr kumimoji="0" lang="es-ES" sz="1400" b="0" i="0" u="none" strike="noStrike" kern="0" cap="none" spc="0" normalizeH="0" baseline="0" noProof="0" dirty="0">
                <a:ln>
                  <a:noFill/>
                </a:ln>
                <a:solidFill>
                  <a:srgbClr val="002355"/>
                </a:solidFill>
                <a:effectLst/>
                <a:uLnTx/>
                <a:uFillTx/>
                <a:latin typeface="Arial" panose="020B0604020202020204"/>
                <a:ea typeface="+mn-ea"/>
                <a:cs typeface="Arial" panose="020B0604020202020204" pitchFamily="34" charset="0"/>
              </a:rPr>
              <a:t>EVA sueño 0-10</a:t>
            </a:r>
          </a:p>
        </p:txBody>
      </p:sp>
      <p:cxnSp>
        <p:nvCxnSpPr>
          <p:cNvPr id="8" name="Conector recto 7">
            <a:extLst>
              <a:ext uri="{FF2B5EF4-FFF2-40B4-BE49-F238E27FC236}">
                <a16:creationId xmlns:a16="http://schemas.microsoft.com/office/drawing/2014/main" id="{C81A62FC-F1E0-6064-EA6F-D41DE7BF57E7}"/>
              </a:ext>
            </a:extLst>
          </p:cNvPr>
          <p:cNvCxnSpPr>
            <a:cxnSpLocks/>
          </p:cNvCxnSpPr>
          <p:nvPr/>
        </p:nvCxnSpPr>
        <p:spPr>
          <a:xfrm>
            <a:off x="2796347" y="2832049"/>
            <a:ext cx="0" cy="2016125"/>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
        <p:nvSpPr>
          <p:cNvPr id="9" name="Contenidor de contingut 2">
            <a:extLst>
              <a:ext uri="{FF2B5EF4-FFF2-40B4-BE49-F238E27FC236}">
                <a16:creationId xmlns:a16="http://schemas.microsoft.com/office/drawing/2014/main" id="{18C167AD-9231-328F-E838-25B238B9CB4E}"/>
              </a:ext>
            </a:extLst>
          </p:cNvPr>
          <p:cNvSpPr txBox="1">
            <a:spLocks/>
          </p:cNvSpPr>
          <p:nvPr/>
        </p:nvSpPr>
        <p:spPr>
          <a:xfrm>
            <a:off x="3036307" y="2744788"/>
            <a:ext cx="1789472" cy="12366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No hay pruebas de laboratorio específicas</a:t>
            </a:r>
          </a:p>
        </p:txBody>
      </p:sp>
      <p:cxnSp>
        <p:nvCxnSpPr>
          <p:cNvPr id="10" name="Conector recto 9">
            <a:extLst>
              <a:ext uri="{FF2B5EF4-FFF2-40B4-BE49-F238E27FC236}">
                <a16:creationId xmlns:a16="http://schemas.microsoft.com/office/drawing/2014/main" id="{A9757EE2-D11E-A70F-0D96-63DDC31AB902}"/>
              </a:ext>
            </a:extLst>
          </p:cNvPr>
          <p:cNvCxnSpPr>
            <a:cxnSpLocks/>
          </p:cNvCxnSpPr>
          <p:nvPr/>
        </p:nvCxnSpPr>
        <p:spPr>
          <a:xfrm>
            <a:off x="5065739" y="2832049"/>
            <a:ext cx="0" cy="2016125"/>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
        <p:nvSpPr>
          <p:cNvPr id="11" name="Contenidor de contingut 2">
            <a:extLst>
              <a:ext uri="{FF2B5EF4-FFF2-40B4-BE49-F238E27FC236}">
                <a16:creationId xmlns:a16="http://schemas.microsoft.com/office/drawing/2014/main" id="{27230A35-8766-1D90-AB1D-8F493DCF6E79}"/>
              </a:ext>
            </a:extLst>
          </p:cNvPr>
          <p:cNvSpPr txBox="1">
            <a:spLocks/>
          </p:cNvSpPr>
          <p:nvPr/>
        </p:nvSpPr>
        <p:spPr>
          <a:xfrm>
            <a:off x="5305699" y="2744788"/>
            <a:ext cx="1929448" cy="1736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Biopsia cutánea sólo nos indica que se trata de un eccema (</a:t>
            </a:r>
            <a:r>
              <a:rPr kumimoji="0" lang="es-ES_tradnl" altLang="es-ES"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espongiosis</a:t>
            </a: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t>
            </a:r>
          </a:p>
        </p:txBody>
      </p:sp>
      <p:cxnSp>
        <p:nvCxnSpPr>
          <p:cNvPr id="12" name="Conector recto 11">
            <a:extLst>
              <a:ext uri="{FF2B5EF4-FFF2-40B4-BE49-F238E27FC236}">
                <a16:creationId xmlns:a16="http://schemas.microsoft.com/office/drawing/2014/main" id="{E928CBDF-189D-44D8-F581-EAB70DCAEAEE}"/>
              </a:ext>
            </a:extLst>
          </p:cNvPr>
          <p:cNvCxnSpPr>
            <a:cxnSpLocks/>
          </p:cNvCxnSpPr>
          <p:nvPr/>
        </p:nvCxnSpPr>
        <p:spPr>
          <a:xfrm>
            <a:off x="7475107" y="2832049"/>
            <a:ext cx="0" cy="2016125"/>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28244"/>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37D8-0A4C-E44D-9EA5-BE95E61C9B60}"/>
            </a:ext>
          </a:extLst>
        </p:cNvPr>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8092E81-53F9-19FD-6A64-CE2F3DD8CA6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2" name="Object 11" hidden="1">
                        <a:extLst>
                          <a:ext uri="{FF2B5EF4-FFF2-40B4-BE49-F238E27FC236}">
                            <a16:creationId xmlns:a16="http://schemas.microsoft.com/office/drawing/2014/main" id="{B8092E81-53F9-19FD-6A64-CE2F3DD8CA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DC300E-0740-0CC0-DED6-4BDD170F2A2B}"/>
              </a:ext>
            </a:extLst>
          </p:cNvPr>
          <p:cNvSpPr>
            <a:spLocks noGrp="1"/>
          </p:cNvSpPr>
          <p:nvPr>
            <p:ph type="title"/>
          </p:nvPr>
        </p:nvSpPr>
        <p:spPr>
          <a:prstGeom prst="rect">
            <a:avLst/>
          </a:prstGeom>
        </p:spPr>
        <p:txBody>
          <a:bodyPr vert="horz">
            <a:normAutofit/>
          </a:bodyPr>
          <a:lstStyle/>
          <a:p>
            <a:r>
              <a:rPr lang="es-ES" dirty="0"/>
              <a:t>Dermatitis atópica</a:t>
            </a:r>
            <a:endParaRPr lang="en-GB" dirty="0"/>
          </a:p>
        </p:txBody>
      </p:sp>
      <p:sp>
        <p:nvSpPr>
          <p:cNvPr id="17" name="Footer Placeholder 5">
            <a:extLst>
              <a:ext uri="{FF2B5EF4-FFF2-40B4-BE49-F238E27FC236}">
                <a16:creationId xmlns:a16="http://schemas.microsoft.com/office/drawing/2014/main" id="{BAE637A5-BC77-7E21-BAD9-0064F104315A}"/>
              </a:ext>
            </a:extLst>
          </p:cNvPr>
          <p:cNvSpPr>
            <a:spLocks noGrp="1"/>
          </p:cNvSpPr>
          <p:nvPr>
            <p:ph type="ftr" sz="quarter" idx="4294967295"/>
          </p:nvPr>
        </p:nvSpPr>
        <p:spPr>
          <a:xfrm>
            <a:off x="695326" y="6205282"/>
            <a:ext cx="8242198" cy="27417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Hanifin</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JM,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Rajka</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G. Acta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Dermatol</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Venereol</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1980;92(</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Suppl</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):44-7;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Garnacho</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-Saucedo G,  Actas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Dermo</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Sifiliográficas</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2013;104:4.</a:t>
            </a:r>
          </a:p>
        </p:txBody>
      </p:sp>
      <p:sp>
        <p:nvSpPr>
          <p:cNvPr id="7" name="Rectángulo redondeado 6">
            <a:extLst>
              <a:ext uri="{FF2B5EF4-FFF2-40B4-BE49-F238E27FC236}">
                <a16:creationId xmlns:a16="http://schemas.microsoft.com/office/drawing/2014/main" id="{07C04741-7AB8-F5E8-0210-D258C763C05D}"/>
              </a:ext>
            </a:extLst>
          </p:cNvPr>
          <p:cNvSpPr/>
          <p:nvPr/>
        </p:nvSpPr>
        <p:spPr>
          <a:xfrm>
            <a:off x="695324" y="1494502"/>
            <a:ext cx="11053763" cy="4455448"/>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CuadroTexto 7">
            <a:extLst>
              <a:ext uri="{FF2B5EF4-FFF2-40B4-BE49-F238E27FC236}">
                <a16:creationId xmlns:a16="http://schemas.microsoft.com/office/drawing/2014/main" id="{7DDED700-22F7-FA07-25A2-F8CE6ACEAC86}"/>
              </a:ext>
            </a:extLst>
          </p:cNvPr>
          <p:cNvSpPr txBox="1"/>
          <p:nvPr/>
        </p:nvSpPr>
        <p:spPr>
          <a:xfrm>
            <a:off x="957263" y="1705463"/>
            <a:ext cx="60979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2000" b="1" i="0" u="none" strike="noStrike" kern="0" cap="none" spc="0" normalizeH="0" baseline="0" noProof="0" dirty="0">
                <a:ln>
                  <a:noFill/>
                </a:ln>
                <a:solidFill>
                  <a:srgbClr val="002355"/>
                </a:solidFill>
                <a:effectLst/>
                <a:uLnTx/>
                <a:uFillTx/>
                <a:latin typeface="Arial" panose="020B0604020202020204"/>
                <a:ea typeface="+mn-ea"/>
                <a:cs typeface="+mn-cs"/>
              </a:rPr>
              <a:t>Diagnóstico</a:t>
            </a:r>
            <a:endParaRPr kumimoji="0" lang="es-ES" sz="20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graphicFrame>
        <p:nvGraphicFramePr>
          <p:cNvPr id="14" name="object 24">
            <a:extLst>
              <a:ext uri="{FF2B5EF4-FFF2-40B4-BE49-F238E27FC236}">
                <a16:creationId xmlns:a16="http://schemas.microsoft.com/office/drawing/2014/main" id="{4626B6BF-E9BC-1134-213F-A87EEC3163BA}"/>
              </a:ext>
            </a:extLst>
          </p:cNvPr>
          <p:cNvGraphicFramePr>
            <a:graphicFrameLocks noGrp="1"/>
          </p:cNvGraphicFramePr>
          <p:nvPr/>
        </p:nvGraphicFramePr>
        <p:xfrm>
          <a:off x="5327903" y="1801491"/>
          <a:ext cx="6156174" cy="3727900"/>
        </p:xfrm>
        <a:graphic>
          <a:graphicData uri="http://schemas.openxmlformats.org/drawingml/2006/table">
            <a:tbl>
              <a:tblPr firstRow="1" bandRow="1">
                <a:tableStyleId>{5DA37D80-6434-44D0-A028-1B22A696006F}</a:tableStyleId>
              </a:tblPr>
              <a:tblGrid>
                <a:gridCol w="2970523">
                  <a:extLst>
                    <a:ext uri="{9D8B030D-6E8A-4147-A177-3AD203B41FA5}">
                      <a16:colId xmlns:a16="http://schemas.microsoft.com/office/drawing/2014/main" val="20000"/>
                    </a:ext>
                  </a:extLst>
                </a:gridCol>
                <a:gridCol w="3185651">
                  <a:extLst>
                    <a:ext uri="{9D8B030D-6E8A-4147-A177-3AD203B41FA5}">
                      <a16:colId xmlns:a16="http://schemas.microsoft.com/office/drawing/2014/main" val="20001"/>
                    </a:ext>
                  </a:extLst>
                </a:gridCol>
              </a:tblGrid>
              <a:tr h="359218">
                <a:tc>
                  <a:txBody>
                    <a:bodyPr/>
                    <a:lstStyle/>
                    <a:p>
                      <a:pPr marL="290830" marR="326390" lvl="0" indent="635" algn="ctr" defTabSz="914400" rtl="0" eaLnBrk="1" fontAlgn="auto" latinLnBrk="0" hangingPunct="1">
                        <a:lnSpc>
                          <a:spcPts val="1200"/>
                        </a:lnSpc>
                        <a:spcBef>
                          <a:spcPts val="560"/>
                        </a:spcBef>
                        <a:spcAft>
                          <a:spcPts val="0"/>
                        </a:spcAft>
                        <a:buClrTx/>
                        <a:buSzTx/>
                        <a:buFontTx/>
                        <a:buNone/>
                        <a:tabLst/>
                        <a:defRPr/>
                      </a:pPr>
                      <a:r>
                        <a:rPr lang="es-ES" sz="1200" spc="-5" dirty="0">
                          <a:solidFill>
                            <a:schemeClr val="bg1"/>
                          </a:solidFill>
                          <a:latin typeface="+mn-lt"/>
                        </a:rPr>
                        <a:t>Criterios  </a:t>
                      </a:r>
                      <a:r>
                        <a:rPr lang="es-ES" sz="1200" dirty="0">
                          <a:solidFill>
                            <a:schemeClr val="bg1"/>
                          </a:solidFill>
                          <a:latin typeface="+mn-lt"/>
                        </a:rPr>
                        <a:t>mayores</a:t>
                      </a:r>
                      <a:endParaRPr lang="es-ES" sz="1200" dirty="0">
                        <a:solidFill>
                          <a:schemeClr val="bg1"/>
                        </a:solidFill>
                        <a:latin typeface="+mn-lt"/>
                        <a:cs typeface="Arial"/>
                      </a:endParaRPr>
                    </a:p>
                  </a:txBody>
                  <a:tcPr marL="90000" marR="90000" marT="90000" marB="90000"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02355"/>
                    </a:solidFill>
                  </a:tcPr>
                </a:tc>
                <a:tc>
                  <a:txBody>
                    <a:bodyPr/>
                    <a:lstStyle/>
                    <a:p>
                      <a:pPr marL="718185" marR="0" lvl="0" indent="0" algn="l" defTabSz="914400" rtl="0" eaLnBrk="1" fontAlgn="auto" latinLnBrk="0" hangingPunct="1">
                        <a:lnSpc>
                          <a:spcPct val="100000"/>
                        </a:lnSpc>
                        <a:spcBef>
                          <a:spcPts val="1070"/>
                        </a:spcBef>
                        <a:spcAft>
                          <a:spcPts val="0"/>
                        </a:spcAft>
                        <a:buClrTx/>
                        <a:buSzTx/>
                        <a:buFontTx/>
                        <a:buNone/>
                        <a:tabLst/>
                        <a:defRPr/>
                      </a:pPr>
                      <a:r>
                        <a:rPr lang="es-ES" sz="1200" spc="0" dirty="0">
                          <a:solidFill>
                            <a:schemeClr val="bg1"/>
                          </a:solidFill>
                          <a:latin typeface="+mn-lt"/>
                        </a:rPr>
                        <a:t>Criterios menores</a:t>
                      </a:r>
                    </a:p>
                  </a:txBody>
                  <a:tcPr marL="90000" marR="90000" marT="90000" marB="90000"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02355"/>
                    </a:solidFill>
                  </a:tcPr>
                </a:tc>
                <a:extLst>
                  <a:ext uri="{0D108BD9-81ED-4DB2-BD59-A6C34878D82A}">
                    <a16:rowId xmlns:a16="http://schemas.microsoft.com/office/drawing/2014/main" val="10000"/>
                  </a:ext>
                </a:extLst>
              </a:tr>
              <a:tr h="3365020">
                <a:tc>
                  <a:txBody>
                    <a:bodyPr/>
                    <a:lstStyle/>
                    <a:p>
                      <a:pPr marL="140335" indent="-69215">
                        <a:lnSpc>
                          <a:spcPct val="100000"/>
                        </a:lnSpc>
                        <a:spcBef>
                          <a:spcPts val="330"/>
                        </a:spcBef>
                        <a:buChar char="•"/>
                        <a:tabLst>
                          <a:tab pos="140970" algn="l"/>
                        </a:tabLst>
                      </a:pPr>
                      <a:r>
                        <a:rPr sz="1050" b="1" spc="0" dirty="0">
                          <a:solidFill>
                            <a:srgbClr val="002355"/>
                          </a:solidFill>
                          <a:latin typeface="+mn-lt"/>
                        </a:rPr>
                        <a:t>Prurito</a:t>
                      </a:r>
                    </a:p>
                    <a:p>
                      <a:pPr marL="140335" marR="72390" indent="-69215">
                        <a:lnSpc>
                          <a:spcPct val="108300"/>
                        </a:lnSpc>
                        <a:spcBef>
                          <a:spcPts val="215"/>
                        </a:spcBef>
                        <a:buChar char="•"/>
                        <a:tabLst>
                          <a:tab pos="140970" algn="l"/>
                        </a:tabLst>
                      </a:pPr>
                      <a:r>
                        <a:rPr sz="1050" b="1" spc="0" dirty="0">
                          <a:solidFill>
                            <a:srgbClr val="002355"/>
                          </a:solidFill>
                          <a:latin typeface="+mn-lt"/>
                        </a:rPr>
                        <a:t>Lesiones con  morfología y  distribución típicas</a:t>
                      </a:r>
                    </a:p>
                    <a:p>
                      <a:pPr marL="140335" marR="97155" indent="-69215">
                        <a:lnSpc>
                          <a:spcPct val="108300"/>
                        </a:lnSpc>
                        <a:spcBef>
                          <a:spcPts val="210"/>
                        </a:spcBef>
                        <a:buChar char="•"/>
                        <a:tabLst>
                          <a:tab pos="140970" algn="l"/>
                        </a:tabLst>
                      </a:pPr>
                      <a:r>
                        <a:rPr sz="1050" b="1" spc="0" dirty="0">
                          <a:solidFill>
                            <a:srgbClr val="002355"/>
                          </a:solidFill>
                          <a:latin typeface="+mn-lt"/>
                        </a:rPr>
                        <a:t>Dermatitis crónica  o recidivante</a:t>
                      </a:r>
                    </a:p>
                    <a:p>
                      <a:pPr marL="140335" marR="64769" indent="-69215">
                        <a:lnSpc>
                          <a:spcPct val="108300"/>
                        </a:lnSpc>
                        <a:spcBef>
                          <a:spcPts val="215"/>
                        </a:spcBef>
                        <a:buChar char="•"/>
                        <a:tabLst>
                          <a:tab pos="140970" algn="l"/>
                        </a:tabLst>
                      </a:pPr>
                      <a:r>
                        <a:rPr sz="1050" b="1" spc="0" dirty="0">
                          <a:solidFill>
                            <a:srgbClr val="002355"/>
                          </a:solidFill>
                          <a:latin typeface="+mn-lt"/>
                        </a:rPr>
                        <a:t>Historia personal o  familiar de atopia  (asma, rinitis,  dermatitis)</a:t>
                      </a:r>
                      <a:endParaRPr sz="1050" b="1" spc="0" dirty="0">
                        <a:solidFill>
                          <a:srgbClr val="002355"/>
                        </a:solidFill>
                        <a:latin typeface="+mn-lt"/>
                        <a:cs typeface="Microsoft Sans Serif"/>
                      </a:endParaRPr>
                    </a:p>
                  </a:txBody>
                  <a:tcPr marL="90000" marR="90000" marT="41910" marB="0">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solidFill>
                  </a:tcPr>
                </a:tc>
                <a:tc>
                  <a:txBody>
                    <a:bodyPr/>
                    <a:lstStyle/>
                    <a:p>
                      <a:pPr marL="140335" indent="-69215">
                        <a:lnSpc>
                          <a:spcPct val="100000"/>
                        </a:lnSpc>
                        <a:spcBef>
                          <a:spcPts val="330"/>
                        </a:spcBef>
                        <a:buClr>
                          <a:srgbClr val="002355"/>
                        </a:buClr>
                        <a:buChar char="•"/>
                        <a:tabLst>
                          <a:tab pos="140970" algn="l"/>
                        </a:tabLst>
                      </a:pPr>
                      <a:r>
                        <a:rPr sz="1050" spc="0" dirty="0">
                          <a:solidFill>
                            <a:srgbClr val="002355"/>
                          </a:solidFill>
                          <a:latin typeface="+mn-lt"/>
                        </a:rPr>
                        <a:t>Xerosis</a:t>
                      </a:r>
                    </a:p>
                    <a:p>
                      <a:pPr marL="140335" indent="-69215">
                        <a:lnSpc>
                          <a:spcPct val="100000"/>
                        </a:lnSpc>
                        <a:spcBef>
                          <a:spcPts val="315"/>
                        </a:spcBef>
                        <a:buClr>
                          <a:srgbClr val="002355"/>
                        </a:buClr>
                        <a:buChar char="•"/>
                        <a:tabLst>
                          <a:tab pos="140970" algn="l"/>
                        </a:tabLst>
                      </a:pPr>
                      <a:r>
                        <a:rPr sz="1050" spc="0" dirty="0">
                          <a:solidFill>
                            <a:srgbClr val="002355"/>
                          </a:solidFill>
                          <a:latin typeface="+mn-lt"/>
                        </a:rPr>
                        <a:t>Ictiosis, palmas hiperlineares, queratosis pilar</a:t>
                      </a:r>
                    </a:p>
                    <a:p>
                      <a:pPr marL="140335" indent="-69215">
                        <a:lnSpc>
                          <a:spcPct val="100000"/>
                        </a:lnSpc>
                        <a:spcBef>
                          <a:spcPts val="315"/>
                        </a:spcBef>
                        <a:buClr>
                          <a:srgbClr val="002355"/>
                        </a:buClr>
                        <a:buChar char="•"/>
                        <a:tabLst>
                          <a:tab pos="140970" algn="l"/>
                        </a:tabLst>
                      </a:pPr>
                      <a:r>
                        <a:rPr sz="1050" spc="0" dirty="0">
                          <a:solidFill>
                            <a:srgbClr val="002355"/>
                          </a:solidFill>
                          <a:latin typeface="+mn-lt"/>
                        </a:rPr>
                        <a:t>Prueba cutánea de reactividad inmediata</a:t>
                      </a:r>
                    </a:p>
                    <a:p>
                      <a:pPr marL="140335" indent="-69215">
                        <a:lnSpc>
                          <a:spcPct val="100000"/>
                        </a:lnSpc>
                        <a:spcBef>
                          <a:spcPts val="310"/>
                        </a:spcBef>
                        <a:buClr>
                          <a:srgbClr val="002355"/>
                        </a:buClr>
                        <a:buChar char="•"/>
                        <a:tabLst>
                          <a:tab pos="140970" algn="l"/>
                        </a:tabLst>
                      </a:pPr>
                      <a:r>
                        <a:rPr sz="1050" spc="0" dirty="0">
                          <a:solidFill>
                            <a:srgbClr val="002355"/>
                          </a:solidFill>
                          <a:latin typeface="+mn-lt"/>
                        </a:rPr>
                        <a:t>IgE sérica elevada</a:t>
                      </a:r>
                    </a:p>
                    <a:p>
                      <a:pPr marL="140335" indent="-69215">
                        <a:lnSpc>
                          <a:spcPct val="100000"/>
                        </a:lnSpc>
                        <a:spcBef>
                          <a:spcPts val="315"/>
                        </a:spcBef>
                        <a:buClr>
                          <a:srgbClr val="002355"/>
                        </a:buClr>
                        <a:buChar char="•"/>
                        <a:tabLst>
                          <a:tab pos="140970" algn="l"/>
                        </a:tabLst>
                      </a:pPr>
                      <a:r>
                        <a:rPr sz="1050" spc="0" dirty="0">
                          <a:solidFill>
                            <a:srgbClr val="002355"/>
                          </a:solidFill>
                          <a:latin typeface="+mn-lt"/>
                        </a:rPr>
                        <a:t>Edad de inicio precoz</a:t>
                      </a:r>
                    </a:p>
                    <a:p>
                      <a:pPr marL="140335" indent="-69215">
                        <a:lnSpc>
                          <a:spcPct val="100000"/>
                        </a:lnSpc>
                        <a:spcBef>
                          <a:spcPts val="310"/>
                        </a:spcBef>
                        <a:buClr>
                          <a:srgbClr val="002355"/>
                        </a:buClr>
                        <a:buChar char="•"/>
                        <a:tabLst>
                          <a:tab pos="140970" algn="l"/>
                        </a:tabLst>
                      </a:pPr>
                      <a:r>
                        <a:rPr sz="1050" spc="0" dirty="0">
                          <a:solidFill>
                            <a:srgbClr val="002355"/>
                          </a:solidFill>
                          <a:latin typeface="+mn-lt"/>
                        </a:rPr>
                        <a:t>Tendencia a infecciones cutáneas</a:t>
                      </a:r>
                    </a:p>
                    <a:p>
                      <a:pPr marL="140335" indent="-69215">
                        <a:lnSpc>
                          <a:spcPct val="100000"/>
                        </a:lnSpc>
                        <a:spcBef>
                          <a:spcPts val="315"/>
                        </a:spcBef>
                        <a:buClr>
                          <a:srgbClr val="002355"/>
                        </a:buClr>
                        <a:buChar char="•"/>
                        <a:tabLst>
                          <a:tab pos="140970" algn="l"/>
                        </a:tabLst>
                      </a:pPr>
                      <a:r>
                        <a:rPr sz="1050" spc="0" dirty="0">
                          <a:solidFill>
                            <a:srgbClr val="002355"/>
                          </a:solidFill>
                          <a:latin typeface="+mn-lt"/>
                        </a:rPr>
                        <a:t>Eccema del pezón</a:t>
                      </a:r>
                    </a:p>
                    <a:p>
                      <a:pPr marL="140335" indent="-69215">
                        <a:lnSpc>
                          <a:spcPct val="100000"/>
                        </a:lnSpc>
                        <a:spcBef>
                          <a:spcPts val="315"/>
                        </a:spcBef>
                        <a:buClr>
                          <a:srgbClr val="002355"/>
                        </a:buClr>
                        <a:buChar char="•"/>
                        <a:tabLst>
                          <a:tab pos="140970" algn="l"/>
                        </a:tabLst>
                      </a:pPr>
                      <a:r>
                        <a:rPr sz="1050" kern="1200" spc="0" dirty="0">
                          <a:solidFill>
                            <a:srgbClr val="002355"/>
                          </a:solidFill>
                          <a:latin typeface="+mn-lt"/>
                        </a:rPr>
                        <a:t>Queilitis</a:t>
                      </a:r>
                    </a:p>
                    <a:p>
                      <a:pPr marL="140335" indent="-69215">
                        <a:lnSpc>
                          <a:spcPct val="100000"/>
                        </a:lnSpc>
                        <a:spcBef>
                          <a:spcPts val="310"/>
                        </a:spcBef>
                        <a:buClr>
                          <a:srgbClr val="002355"/>
                        </a:buClr>
                        <a:buChar char="•"/>
                        <a:tabLst>
                          <a:tab pos="140970" algn="l"/>
                        </a:tabLst>
                      </a:pPr>
                      <a:r>
                        <a:rPr sz="1050" spc="0" dirty="0">
                          <a:solidFill>
                            <a:srgbClr val="002355"/>
                          </a:solidFill>
                          <a:latin typeface="+mn-lt"/>
                        </a:rPr>
                        <a:t>Conjuntivitis recurrente</a:t>
                      </a:r>
                    </a:p>
                    <a:p>
                      <a:pPr marL="140335" indent="-69215">
                        <a:lnSpc>
                          <a:spcPct val="100000"/>
                        </a:lnSpc>
                        <a:spcBef>
                          <a:spcPts val="315"/>
                        </a:spcBef>
                        <a:buClr>
                          <a:srgbClr val="002355"/>
                        </a:buClr>
                        <a:buChar char="•"/>
                        <a:tabLst>
                          <a:tab pos="140970" algn="l"/>
                        </a:tabLst>
                      </a:pPr>
                      <a:r>
                        <a:rPr sz="1050" spc="0" dirty="0">
                          <a:solidFill>
                            <a:srgbClr val="002355"/>
                          </a:solidFill>
                          <a:latin typeface="+mn-lt"/>
                        </a:rPr>
                        <a:t>Pliegues cervicales anteriores</a:t>
                      </a:r>
                    </a:p>
                    <a:p>
                      <a:pPr marL="140335" indent="-69215">
                        <a:lnSpc>
                          <a:spcPct val="100000"/>
                        </a:lnSpc>
                        <a:spcBef>
                          <a:spcPts val="310"/>
                        </a:spcBef>
                        <a:buClr>
                          <a:srgbClr val="002355"/>
                        </a:buClr>
                        <a:buChar char="•"/>
                        <a:tabLst>
                          <a:tab pos="140970" algn="l"/>
                        </a:tabLst>
                      </a:pPr>
                      <a:r>
                        <a:rPr sz="1050" spc="0" dirty="0">
                          <a:solidFill>
                            <a:srgbClr val="002355"/>
                          </a:solidFill>
                          <a:latin typeface="+mn-lt"/>
                        </a:rPr>
                        <a:t>Catarata subcapsular anterior</a:t>
                      </a:r>
                    </a:p>
                    <a:p>
                      <a:pPr marL="140335" indent="-69215">
                        <a:lnSpc>
                          <a:spcPct val="100000"/>
                        </a:lnSpc>
                        <a:spcBef>
                          <a:spcPts val="315"/>
                        </a:spcBef>
                        <a:buClr>
                          <a:srgbClr val="002355"/>
                        </a:buClr>
                        <a:buChar char="•"/>
                        <a:tabLst>
                          <a:tab pos="140970" algn="l"/>
                        </a:tabLst>
                      </a:pPr>
                      <a:r>
                        <a:rPr sz="1050" spc="0" dirty="0">
                          <a:solidFill>
                            <a:srgbClr val="002355"/>
                          </a:solidFill>
                          <a:latin typeface="+mn-lt"/>
                        </a:rPr>
                        <a:t>Palidez y/o eritema facial</a:t>
                      </a:r>
                    </a:p>
                    <a:p>
                      <a:pPr marL="140335" indent="-69215">
                        <a:lnSpc>
                          <a:spcPct val="100000"/>
                        </a:lnSpc>
                        <a:spcBef>
                          <a:spcPts val="315"/>
                        </a:spcBef>
                        <a:buClr>
                          <a:srgbClr val="002355"/>
                        </a:buClr>
                        <a:buChar char="•"/>
                        <a:tabLst>
                          <a:tab pos="140970" algn="l"/>
                        </a:tabLst>
                      </a:pPr>
                      <a:r>
                        <a:rPr sz="1050" spc="0" dirty="0">
                          <a:solidFill>
                            <a:srgbClr val="002355"/>
                          </a:solidFill>
                          <a:latin typeface="+mn-lt"/>
                        </a:rPr>
                        <a:t>Pitiriasis alba</a:t>
                      </a:r>
                    </a:p>
                    <a:p>
                      <a:pPr marL="140335" indent="-69215">
                        <a:lnSpc>
                          <a:spcPct val="100000"/>
                        </a:lnSpc>
                        <a:spcBef>
                          <a:spcPts val="310"/>
                        </a:spcBef>
                        <a:buClr>
                          <a:srgbClr val="002355"/>
                        </a:buClr>
                        <a:buChar char="•"/>
                        <a:tabLst>
                          <a:tab pos="140970" algn="l"/>
                        </a:tabLst>
                      </a:pPr>
                      <a:r>
                        <a:rPr sz="1050" spc="0" dirty="0">
                          <a:solidFill>
                            <a:srgbClr val="002355"/>
                          </a:solidFill>
                          <a:latin typeface="+mn-lt"/>
                        </a:rPr>
                        <a:t>Pliegue infraorbitario de Dennie-Morgan</a:t>
                      </a:r>
                    </a:p>
                    <a:p>
                      <a:pPr marL="140335" indent="-69215">
                        <a:lnSpc>
                          <a:spcPct val="100000"/>
                        </a:lnSpc>
                        <a:spcBef>
                          <a:spcPts val="315"/>
                        </a:spcBef>
                        <a:buClr>
                          <a:srgbClr val="002355"/>
                        </a:buClr>
                        <a:buChar char="•"/>
                        <a:tabLst>
                          <a:tab pos="140970" algn="l"/>
                        </a:tabLst>
                      </a:pPr>
                      <a:r>
                        <a:rPr sz="1050" spc="0" dirty="0">
                          <a:solidFill>
                            <a:srgbClr val="002355"/>
                          </a:solidFill>
                          <a:latin typeface="+mn-lt"/>
                        </a:rPr>
                        <a:t>Prurito con el sudor</a:t>
                      </a:r>
                    </a:p>
                    <a:p>
                      <a:pPr marL="140335" indent="-69215">
                        <a:lnSpc>
                          <a:spcPct val="100000"/>
                        </a:lnSpc>
                        <a:spcBef>
                          <a:spcPts val="310"/>
                        </a:spcBef>
                        <a:buClr>
                          <a:srgbClr val="002355"/>
                        </a:buClr>
                        <a:buChar char="•"/>
                        <a:tabLst>
                          <a:tab pos="140970" algn="l"/>
                        </a:tabLst>
                      </a:pPr>
                      <a:r>
                        <a:rPr sz="1050" spc="0" dirty="0">
                          <a:solidFill>
                            <a:srgbClr val="002355"/>
                          </a:solidFill>
                          <a:latin typeface="+mn-lt"/>
                        </a:rPr>
                        <a:t>Intolerancia a la lana y a disolventes lipídicos</a:t>
                      </a:r>
                      <a:endParaRPr sz="1050" spc="0" dirty="0">
                        <a:solidFill>
                          <a:srgbClr val="002355"/>
                        </a:solidFill>
                        <a:latin typeface="+mn-lt"/>
                        <a:cs typeface="Microsoft Sans Serif"/>
                      </a:endParaRPr>
                    </a:p>
                  </a:txBody>
                  <a:tcPr marL="90000" marR="90000" marT="41910" marB="0">
                    <a:lnL w="12700" cmpd="sng">
                      <a:noFill/>
                    </a:lnL>
                    <a:lnR w="12700" cmpd="sng">
                      <a:noFill/>
                    </a:lnR>
                    <a:lnT w="254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15" name="Fletxa: pentàgon 2">
            <a:extLst>
              <a:ext uri="{FF2B5EF4-FFF2-40B4-BE49-F238E27FC236}">
                <a16:creationId xmlns:a16="http://schemas.microsoft.com/office/drawing/2014/main" id="{D4544524-BC0E-213D-5A15-53D3E8718058}"/>
              </a:ext>
            </a:extLst>
          </p:cNvPr>
          <p:cNvSpPr/>
          <p:nvPr/>
        </p:nvSpPr>
        <p:spPr>
          <a:xfrm>
            <a:off x="1037250" y="2437655"/>
            <a:ext cx="4508143" cy="2586629"/>
          </a:xfrm>
          <a:prstGeom prst="homePlate">
            <a:avLst>
              <a:gd name="adj" fmla="val 26030"/>
            </a:avLst>
          </a:prstGeom>
          <a:solidFill>
            <a:srgbClr val="00235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a-ES" sz="2000" b="0" i="0" u="none" strike="noStrike" kern="1200" cap="none" spc="0" normalizeH="0" baseline="0" noProof="0" dirty="0" err="1">
              <a:ln>
                <a:noFill/>
              </a:ln>
              <a:solidFill>
                <a:srgbClr val="EAEAEA"/>
              </a:solidFill>
              <a:effectLst/>
              <a:uLnTx/>
              <a:uFillTx/>
              <a:latin typeface="Tahoma"/>
              <a:ea typeface="+mn-ea"/>
              <a:cs typeface="+mn-cs"/>
            </a:endParaRPr>
          </a:p>
        </p:txBody>
      </p:sp>
      <p:sp>
        <p:nvSpPr>
          <p:cNvPr id="16" name="Content Placeholder 3">
            <a:extLst>
              <a:ext uri="{FF2B5EF4-FFF2-40B4-BE49-F238E27FC236}">
                <a16:creationId xmlns:a16="http://schemas.microsoft.com/office/drawing/2014/main" id="{ED5909D0-AD2F-2FB2-608E-436422D5424B}"/>
              </a:ext>
            </a:extLst>
          </p:cNvPr>
          <p:cNvSpPr txBox="1">
            <a:spLocks/>
          </p:cNvSpPr>
          <p:nvPr/>
        </p:nvSpPr>
        <p:spPr>
          <a:xfrm>
            <a:off x="1181680" y="2653680"/>
            <a:ext cx="3754114" cy="2232952"/>
          </a:xfrm>
          <a:prstGeom prst="rect">
            <a:avLst/>
          </a:prstGeom>
          <a:ln w="3175">
            <a:noFill/>
          </a:ln>
        </p:spPr>
        <p:txBody>
          <a:bodyPr vert="horz" lIns="0" tIns="0" rIns="0" bIns="0" rtlCol="0">
            <a:noAutofit/>
          </a:bodyPr>
          <a:lstStyle>
            <a:lvl1pPr marL="179996" indent="-179996" algn="l" defTabSz="914377"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59991" indent="-179996" algn="l" defTabSz="914377"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39987" indent="-179996" algn="l" defTabSz="914377"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19982" indent="-179996" algn="l" defTabSz="914377"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899978" indent="-179996" algn="l" defTabSz="914377"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79973" indent="-179996" algn="l" defTabSz="914377"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59969" indent="-179996" algn="l" defTabSz="914377"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39964" indent="-179996" algn="l" defTabSz="914377"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19960" indent="-179996" algn="l" defTabSz="914377"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179996" marR="0" lvl="0" indent="-179996" algn="l" defTabSz="914377" rtl="0" eaLnBrk="1" fontAlgn="auto" latinLnBrk="0" hangingPunct="1">
              <a:lnSpc>
                <a:spcPct val="90000"/>
              </a:lnSpc>
              <a:spcBef>
                <a:spcPts val="0"/>
              </a:spcBef>
              <a:spcAft>
                <a:spcPts val="0"/>
              </a:spcAft>
              <a:buClr>
                <a:prstClr val="white"/>
              </a:buClr>
              <a:buSzTx/>
              <a:buFont typeface="Arial" panose="020B0604020202020204" pitchFamily="34" charset="0"/>
              <a:buChar char="•"/>
              <a:tabLst>
                <a:tab pos="3138488" algn="l"/>
              </a:tabLst>
              <a:defRPr/>
            </a:pPr>
            <a:r>
              <a:rPr kumimoji="0" lang="es-ES_tradnl" alt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Diagnóstico por criterios</a:t>
            </a: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s-ES_tradnl" altLang="es-E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o más criterios mayores + 3 o más criterios menores</a:t>
            </a:r>
            <a:b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9996" marR="0" lvl="0" indent="-179996" algn="l" defTabSz="9144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Clínico fundamentalmente</a:t>
            </a:r>
            <a:br>
              <a:rPr kumimoji="0" 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9996" marR="0" lvl="0" indent="-179996" algn="l" defTabSz="9144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 utilizan los criterios diagnósticos de </a:t>
            </a:r>
            <a:r>
              <a:rPr kumimoji="0" lang="es-ES"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Hanifin</a:t>
            </a:r>
            <a:r>
              <a:rPr kumimoji="0" 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y </a:t>
            </a:r>
            <a:r>
              <a:rPr kumimoji="0" lang="es-ES"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Rajka</a:t>
            </a:r>
            <a:r>
              <a:rPr kumimoji="0" 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s-E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s-E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 necesitan al menos 3 criterios mayores </a:t>
            </a:r>
            <a:br>
              <a:rPr kumimoji="0" lang="es-E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s-E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 3 o más de menores</a:t>
            </a:r>
            <a:r>
              <a:rPr kumimoji="0" lang="es-ES" sz="12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cs-CZ"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29693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9575D-847F-C2A5-3CF2-90F89EA82AE3}"/>
            </a:ext>
          </a:extLst>
        </p:cNvPr>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EF81B6FE-5957-F30D-AE8A-658D0A247ED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2" name="Object 11" hidden="1">
                        <a:extLst>
                          <a:ext uri="{FF2B5EF4-FFF2-40B4-BE49-F238E27FC236}">
                            <a16:creationId xmlns:a16="http://schemas.microsoft.com/office/drawing/2014/main" id="{EF81B6FE-5957-F30D-AE8A-658D0A247E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BD2BD48-83FB-0BED-7927-DA848971D131}"/>
              </a:ext>
            </a:extLst>
          </p:cNvPr>
          <p:cNvSpPr>
            <a:spLocks noGrp="1"/>
          </p:cNvSpPr>
          <p:nvPr>
            <p:ph type="title"/>
          </p:nvPr>
        </p:nvSpPr>
        <p:spPr>
          <a:prstGeom prst="rect">
            <a:avLst/>
          </a:prstGeom>
        </p:spPr>
        <p:txBody>
          <a:bodyPr vert="horz">
            <a:normAutofit/>
          </a:bodyPr>
          <a:lstStyle/>
          <a:p>
            <a:r>
              <a:rPr lang="es-ES" dirty="0"/>
              <a:t>Dermatitis atópica</a:t>
            </a:r>
            <a:endParaRPr lang="en-GB" dirty="0"/>
          </a:p>
        </p:txBody>
      </p:sp>
      <p:sp>
        <p:nvSpPr>
          <p:cNvPr id="41" name="Content Placeholder 3">
            <a:extLst>
              <a:ext uri="{FF2B5EF4-FFF2-40B4-BE49-F238E27FC236}">
                <a16:creationId xmlns:a16="http://schemas.microsoft.com/office/drawing/2014/main" id="{24AE2392-5DFD-F51C-2BA9-34F008F07E1F}"/>
              </a:ext>
            </a:extLst>
          </p:cNvPr>
          <p:cNvSpPr txBox="1">
            <a:spLocks/>
          </p:cNvSpPr>
          <p:nvPr/>
        </p:nvSpPr>
        <p:spPr>
          <a:xfrm>
            <a:off x="1127448" y="1548646"/>
            <a:ext cx="9541060" cy="4256618"/>
          </a:xfrm>
          <a:prstGeom prst="rect">
            <a:avLst/>
          </a:prstGeom>
          <a:ln w="3175">
            <a:noFill/>
          </a:ln>
        </p:spPr>
        <p:txBody>
          <a:bodyPr vert="horz" lIns="0" tIns="0" rIns="0" bIns="0" numCol="1" rtlCol="0">
            <a:noAutofit/>
          </a:bodyPr>
          <a:lstStyle>
            <a:lvl1pPr marL="271463" indent="-271463">
              <a:lnSpc>
                <a:spcPct val="100000"/>
              </a:lnSpc>
              <a:spcBef>
                <a:spcPts val="0"/>
              </a:spcBef>
              <a:spcAft>
                <a:spcPts val="300"/>
              </a:spcAft>
              <a:buClr>
                <a:schemeClr val="accent1"/>
              </a:buClr>
              <a:buFont typeface="Calibri" panose="020F0502020204030204" pitchFamily="34" charset="0"/>
              <a:buChar char="•"/>
              <a:defRPr sz="1600">
                <a:solidFill>
                  <a:schemeClr val="tx2"/>
                </a:solidFill>
                <a:latin typeface="+mj-lt"/>
              </a:defRPr>
            </a:lvl1pPr>
            <a:lvl2pPr marL="359991" indent="-179996" defTabSz="914377">
              <a:lnSpc>
                <a:spcPct val="100000"/>
              </a:lnSpc>
              <a:spcBef>
                <a:spcPts val="600"/>
              </a:spcBef>
              <a:spcAft>
                <a:spcPts val="0"/>
              </a:spcAft>
              <a:buFont typeface="Arial" panose="020B0604020202020204" pitchFamily="34" charset="0"/>
              <a:buChar char="•"/>
            </a:lvl2pPr>
            <a:lvl3pPr marL="539987" indent="-179996" defTabSz="914377">
              <a:lnSpc>
                <a:spcPct val="100000"/>
              </a:lnSpc>
              <a:spcBef>
                <a:spcPts val="600"/>
              </a:spcBef>
              <a:spcAft>
                <a:spcPts val="0"/>
              </a:spcAft>
              <a:buFont typeface="Arial" panose="020B0604020202020204" pitchFamily="34" charset="0"/>
              <a:buChar char="•"/>
              <a:defRPr sz="1600"/>
            </a:lvl3pPr>
            <a:lvl4pPr marL="719982" indent="-179996" defTabSz="914377">
              <a:lnSpc>
                <a:spcPct val="100000"/>
              </a:lnSpc>
              <a:spcBef>
                <a:spcPts val="600"/>
              </a:spcBef>
              <a:spcAft>
                <a:spcPts val="0"/>
              </a:spcAft>
              <a:buFont typeface="Arial" panose="020B0604020202020204" pitchFamily="34" charset="0"/>
              <a:buChar char="•"/>
              <a:defRPr sz="1400" b="0"/>
            </a:lvl4pPr>
            <a:lvl5pPr marL="899978" indent="-179996" defTabSz="914377">
              <a:lnSpc>
                <a:spcPct val="100000"/>
              </a:lnSpc>
              <a:spcBef>
                <a:spcPts val="600"/>
              </a:spcBef>
              <a:spcAft>
                <a:spcPts val="0"/>
              </a:spcAft>
              <a:buFont typeface="Arial" panose="020B0604020202020204" pitchFamily="34" charset="0"/>
              <a:buChar char="•"/>
              <a:tabLst/>
              <a:defRPr sz="1400" b="0"/>
            </a:lvl5pPr>
            <a:lvl6pPr marL="1079973" indent="-179996" defTabSz="914377">
              <a:lnSpc>
                <a:spcPct val="90000"/>
              </a:lnSpc>
              <a:spcBef>
                <a:spcPts val="600"/>
              </a:spcBef>
              <a:spcAft>
                <a:spcPts val="0"/>
              </a:spcAft>
              <a:buFont typeface="Arial" panose="020B0604020202020204" pitchFamily="34" charset="0"/>
              <a:buChar char="•"/>
              <a:defRPr sz="1400" b="0"/>
            </a:lvl6pPr>
            <a:lvl7pPr marL="1259969" indent="-179996" defTabSz="914377">
              <a:lnSpc>
                <a:spcPct val="90000"/>
              </a:lnSpc>
              <a:spcBef>
                <a:spcPts val="600"/>
              </a:spcBef>
              <a:spcAft>
                <a:spcPts val="0"/>
              </a:spcAft>
              <a:buFont typeface="Arial" panose="020B0604020202020204" pitchFamily="34" charset="0"/>
              <a:buChar char="•"/>
              <a:defRPr sz="1400" b="0" baseline="0"/>
            </a:lvl7pPr>
            <a:lvl8pPr marL="1439964" indent="-179996" defTabSz="914377">
              <a:lnSpc>
                <a:spcPct val="90000"/>
              </a:lnSpc>
              <a:spcBef>
                <a:spcPts val="600"/>
              </a:spcBef>
              <a:spcAft>
                <a:spcPts val="0"/>
              </a:spcAft>
              <a:buFont typeface="Arial" panose="020B0604020202020204" pitchFamily="34" charset="0"/>
              <a:buChar char="•"/>
              <a:defRPr sz="1400" b="0"/>
            </a:lvl8pPr>
            <a:lvl9pPr marL="1619960" indent="-179996" defTabSz="914377">
              <a:lnSpc>
                <a:spcPct val="90000"/>
              </a:lnSpc>
              <a:spcBef>
                <a:spcPts val="600"/>
              </a:spcBef>
              <a:spcAft>
                <a:spcPts val="0"/>
              </a:spcAft>
              <a:buFont typeface="Arial" panose="020B0604020202020204" pitchFamily="34" charset="0"/>
              <a:buChar char="•"/>
              <a:defRPr sz="1400" b="0" baseline="0"/>
            </a:lvl9pPr>
          </a:lstStyle>
          <a:p>
            <a:pPr marL="271463" marR="0" lvl="0" indent="-271463" algn="l" defTabSz="914400" rtl="0" eaLnBrk="1" fontAlgn="auto" latinLnBrk="0" hangingPunct="1">
              <a:lnSpc>
                <a:spcPct val="100000"/>
              </a:lnSpc>
              <a:spcBef>
                <a:spcPts val="0"/>
              </a:spcBef>
              <a:spcAft>
                <a:spcPts val="300"/>
              </a:spcAft>
              <a:buClr>
                <a:srgbClr val="204131"/>
              </a:buClr>
              <a:buSzTx/>
              <a:buFont typeface="Calibri" panose="020F0502020204030204" pitchFamily="34" charset="0"/>
              <a:buChar char="•"/>
              <a:tabLst/>
              <a:defRPr/>
            </a:pPr>
            <a:endParaRPr kumimoji="0" lang="cs-CZ" sz="1600" b="0" i="0" u="none" strike="noStrike" kern="1200" cap="none" spc="0" normalizeH="0" baseline="0" noProof="0" dirty="0">
              <a:ln>
                <a:noFill/>
              </a:ln>
              <a:solidFill>
                <a:srgbClr val="000000"/>
              </a:solidFill>
              <a:effectLst/>
              <a:uLnTx/>
              <a:uFillTx/>
              <a:latin typeface="Gilroy Office"/>
              <a:ea typeface="+mn-ea"/>
              <a:cs typeface="+mn-cs"/>
            </a:endParaRPr>
          </a:p>
        </p:txBody>
      </p:sp>
      <p:sp>
        <p:nvSpPr>
          <p:cNvPr id="6" name="Footer Placeholder 5">
            <a:extLst>
              <a:ext uri="{FF2B5EF4-FFF2-40B4-BE49-F238E27FC236}">
                <a16:creationId xmlns:a16="http://schemas.microsoft.com/office/drawing/2014/main" id="{918CACEE-8F9F-24C3-2822-7F4421B01BAE}"/>
              </a:ext>
            </a:extLst>
          </p:cNvPr>
          <p:cNvSpPr txBox="1">
            <a:spLocks/>
          </p:cNvSpPr>
          <p:nvPr/>
        </p:nvSpPr>
        <p:spPr>
          <a:xfrm>
            <a:off x="688627" y="6211209"/>
            <a:ext cx="6706086" cy="593783"/>
          </a:xfr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Hanifin</a:t>
            </a:r>
            <a:r>
              <a:rPr kumimoji="0" lang="es-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JM, </a:t>
            </a:r>
            <a:r>
              <a:rPr kumimoji="0" lang="es-ES" sz="7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Rajka</a:t>
            </a:r>
            <a:r>
              <a:rPr kumimoji="0" lang="es-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G. Acta </a:t>
            </a:r>
            <a:r>
              <a:rPr kumimoji="0" lang="es-ES" sz="7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Dermatol</a:t>
            </a:r>
            <a:r>
              <a:rPr kumimoji="0" lang="es-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Venereol</a:t>
            </a:r>
            <a:r>
              <a:rPr kumimoji="0" lang="es-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1980;92(</a:t>
            </a:r>
            <a:r>
              <a:rPr kumimoji="0" lang="es-ES" sz="7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Suppl</a:t>
            </a:r>
            <a:r>
              <a:rPr kumimoji="0" lang="es-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):44-7; </a:t>
            </a:r>
            <a:r>
              <a:rPr kumimoji="0" lang="es-ES" sz="7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Garnacho</a:t>
            </a:r>
            <a:r>
              <a:rPr kumimoji="0" lang="es-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-Saucedo G,  Actas </a:t>
            </a:r>
            <a:r>
              <a:rPr kumimoji="0" lang="es-ES" sz="7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Dermo</a:t>
            </a:r>
            <a:r>
              <a:rPr kumimoji="0" lang="es-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Sifiliográficas</a:t>
            </a:r>
            <a:r>
              <a:rPr kumimoji="0" lang="es-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2013;104:4.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cs-CZ" sz="800" b="0" i="0" u="none" strike="noStrike" kern="1200" cap="none" spc="0" normalizeH="0" baseline="0" noProof="0" dirty="0">
              <a:ln>
                <a:noFill/>
              </a:ln>
              <a:solidFill>
                <a:srgbClr val="000000"/>
              </a:solidFill>
              <a:effectLst/>
              <a:uLnTx/>
              <a:uFillTx/>
              <a:latin typeface="Gilroy Office"/>
              <a:ea typeface="+mn-ea"/>
              <a:cs typeface="+mn-cs"/>
            </a:endParaRPr>
          </a:p>
        </p:txBody>
      </p:sp>
      <p:sp>
        <p:nvSpPr>
          <p:cNvPr id="7" name="Rectángulo redondeado 6">
            <a:extLst>
              <a:ext uri="{FF2B5EF4-FFF2-40B4-BE49-F238E27FC236}">
                <a16:creationId xmlns:a16="http://schemas.microsoft.com/office/drawing/2014/main" id="{45B522C3-D242-1C06-33A6-068DBCB964F9}"/>
              </a:ext>
            </a:extLst>
          </p:cNvPr>
          <p:cNvSpPr/>
          <p:nvPr/>
        </p:nvSpPr>
        <p:spPr>
          <a:xfrm>
            <a:off x="695324" y="1494502"/>
            <a:ext cx="10728050" cy="3913239"/>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CuadroTexto 7">
            <a:extLst>
              <a:ext uri="{FF2B5EF4-FFF2-40B4-BE49-F238E27FC236}">
                <a16:creationId xmlns:a16="http://schemas.microsoft.com/office/drawing/2014/main" id="{3DDB4FFA-8CF2-21CA-2C41-02740BFF5B41}"/>
              </a:ext>
            </a:extLst>
          </p:cNvPr>
          <p:cNvSpPr txBox="1"/>
          <p:nvPr/>
        </p:nvSpPr>
        <p:spPr>
          <a:xfrm>
            <a:off x="957263" y="1705463"/>
            <a:ext cx="60979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2000" b="1" i="0" u="none" strike="noStrike" kern="0" cap="none" spc="0" normalizeH="0" baseline="0" noProof="0" dirty="0">
                <a:ln>
                  <a:noFill/>
                </a:ln>
                <a:solidFill>
                  <a:srgbClr val="002355"/>
                </a:solidFill>
                <a:effectLst/>
                <a:uLnTx/>
                <a:uFillTx/>
                <a:latin typeface="Arial" panose="020B0604020202020204"/>
                <a:ea typeface="+mn-ea"/>
                <a:cs typeface="+mn-cs"/>
              </a:rPr>
              <a:t>Diagnóstico diferencial</a:t>
            </a:r>
            <a:endParaRPr kumimoji="0" lang="es-ES" sz="20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9" name="Contenidor de contingut 2">
            <a:extLst>
              <a:ext uri="{FF2B5EF4-FFF2-40B4-BE49-F238E27FC236}">
                <a16:creationId xmlns:a16="http://schemas.microsoft.com/office/drawing/2014/main" id="{2CD4A3F0-A448-F7E5-3CE2-EDDB12A6598E}"/>
              </a:ext>
            </a:extLst>
          </p:cNvPr>
          <p:cNvSpPr txBox="1">
            <a:spLocks/>
          </p:cNvSpPr>
          <p:nvPr/>
        </p:nvSpPr>
        <p:spPr>
          <a:xfrm>
            <a:off x="904875" y="2565400"/>
            <a:ext cx="10293212" cy="2107717"/>
          </a:xfrm>
          <a:prstGeom prst="rect">
            <a:avLst/>
          </a:prstGeom>
        </p:spPr>
        <p:txBody>
          <a:bodyPr vert="horz" lIns="91440" tIns="45720" rIns="91440" bIns="45720" numCol="3" spcCol="39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Liquen simple crónico</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Molusco contagioso con dermatitis</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Micosis fungoide</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Psoriasis</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Dermatitis herpetiforme</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Acrodermatitis </a:t>
            </a:r>
            <a:r>
              <a:rPr kumimoji="0" lang="es-ES"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enteropática</a:t>
            </a: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y otras </a:t>
            </a:r>
            <a:r>
              <a:rPr kumimoji="0" lang="es-ES"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metabolopatias</a:t>
            </a:r>
            <a:endPar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Dermatitis </a:t>
            </a:r>
            <a:r>
              <a:rPr kumimoji="0" lang="es-ES" sz="16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seborréica</a:t>
            </a:r>
            <a:endParaRPr kumimoji="0" lang="es-ES"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Escabiosis</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1"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Tinea</a:t>
            </a:r>
            <a:r>
              <a:rPr kumimoji="0" lang="es-ES" sz="1600" b="0" i="1"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1600" b="0" i="1"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corporis</a:t>
            </a:r>
            <a:endParaRPr kumimoji="0" lang="es-ES" sz="1600" b="0" i="1"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Pitiriasis rosea</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Psoriasis en placa </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Dermatitis de contacto</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Dermatitis numular</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Psoriasis en placa</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Tiña </a:t>
            </a:r>
            <a:r>
              <a:rPr kumimoji="0" lang="es-ES"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corporis</a:t>
            </a: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Dermatitis atópica </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Psoriasis en placa </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Dermatitis seborreica</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Psoriasis en placa</a:t>
            </a:r>
          </a:p>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Dermatitis de contacto</a:t>
            </a:r>
          </a:p>
        </p:txBody>
      </p:sp>
      <p:sp>
        <p:nvSpPr>
          <p:cNvPr id="10" name="Contenidor de contingut 2">
            <a:extLst>
              <a:ext uri="{FF2B5EF4-FFF2-40B4-BE49-F238E27FC236}">
                <a16:creationId xmlns:a16="http://schemas.microsoft.com/office/drawing/2014/main" id="{95F07FE8-7A79-8C9C-0D88-E9DC56228268}"/>
              </a:ext>
            </a:extLst>
          </p:cNvPr>
          <p:cNvSpPr txBox="1">
            <a:spLocks/>
          </p:cNvSpPr>
          <p:nvPr/>
        </p:nvSpPr>
        <p:spPr>
          <a:xfrm>
            <a:off x="5111823" y="2329346"/>
            <a:ext cx="5011738" cy="31040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300"/>
              </a:spcAft>
              <a:buClr>
                <a:srgbClr val="002355"/>
              </a:buClr>
              <a:buSzTx/>
              <a:buFont typeface="Arial" panose="020B0604020202020204" pitchFamily="34" charset="0"/>
              <a:buChar char="•"/>
              <a:tabLst/>
              <a:defRPr/>
            </a:pPr>
            <a:endPar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14143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E8F9170E-2839-4EA4-B184-0F388E9CB9CE}"/>
              </a:ext>
            </a:extLst>
          </p:cNvPr>
          <p:cNvSpPr>
            <a:spLocks noGrp="1" noChangeArrowheads="1"/>
          </p:cNvSpPr>
          <p:nvPr>
            <p:ph type="title" idx="4294967295"/>
          </p:nvPr>
        </p:nvSpPr>
        <p:spPr>
          <a:xfrm>
            <a:off x="596348" y="405019"/>
            <a:ext cx="10972800" cy="1012825"/>
          </a:xfrm>
        </p:spPr>
        <p:txBody>
          <a:bodyPr>
            <a:normAutofit/>
          </a:bodyPr>
          <a:lstStyle/>
          <a:p>
            <a:pPr eaLnBrk="1" hangingPunct="1"/>
            <a:r>
              <a:rPr lang="es-ES_tradnl" altLang="es-ES" b="1" dirty="0">
                <a:latin typeface="Arial" panose="020B0604020202020204" pitchFamily="34" charset="0"/>
                <a:cs typeface="Arial" panose="020B0604020202020204" pitchFamily="34" charset="0"/>
              </a:rPr>
              <a:t>Dermatitis atópica</a:t>
            </a:r>
            <a:endParaRPr lang="en-US" altLang="es-ES" b="1" dirty="0">
              <a:latin typeface="Arial" panose="020B0604020202020204" pitchFamily="34" charset="0"/>
              <a:cs typeface="Arial" panose="020B0604020202020204" pitchFamily="34" charset="0"/>
            </a:endParaRPr>
          </a:p>
        </p:txBody>
      </p:sp>
      <p:sp>
        <p:nvSpPr>
          <p:cNvPr id="3" name="Footer Placeholder 5">
            <a:extLst>
              <a:ext uri="{FF2B5EF4-FFF2-40B4-BE49-F238E27FC236}">
                <a16:creationId xmlns:a16="http://schemas.microsoft.com/office/drawing/2014/main" id="{F4A9A0C0-1153-1741-9CDA-CCA506748EDB}"/>
              </a:ext>
            </a:extLst>
          </p:cNvPr>
          <p:cNvSpPr txBox="1">
            <a:spLocks/>
          </p:cNvSpPr>
          <p:nvPr/>
        </p:nvSpPr>
        <p:spPr>
          <a:xfrm>
            <a:off x="486077" y="6456732"/>
            <a:ext cx="11376026" cy="251618"/>
          </a:xfr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800" b="0" i="0" u="none" strike="noStrike" kern="1200" cap="none" spc="0" normalizeH="0" baseline="0" noProof="0" dirty="0">
              <a:ln>
                <a:noFill/>
              </a:ln>
              <a:solidFill>
                <a:srgbClr val="000000"/>
              </a:solidFill>
              <a:effectLst/>
              <a:uLnTx/>
              <a:uFillTx/>
              <a:latin typeface="Gilroy Office"/>
              <a:ea typeface="+mn-ea"/>
              <a:cs typeface="+mn-cs"/>
            </a:endParaRPr>
          </a:p>
        </p:txBody>
      </p:sp>
      <p:sp>
        <p:nvSpPr>
          <p:cNvPr id="5" name="CuadroTexto 4">
            <a:extLst>
              <a:ext uri="{FF2B5EF4-FFF2-40B4-BE49-F238E27FC236}">
                <a16:creationId xmlns:a16="http://schemas.microsoft.com/office/drawing/2014/main" id="{ACFB10A3-D9DD-2539-F9DC-24C8B3B028EC}"/>
              </a:ext>
            </a:extLst>
          </p:cNvPr>
          <p:cNvSpPr txBox="1"/>
          <p:nvPr/>
        </p:nvSpPr>
        <p:spPr>
          <a:xfrm>
            <a:off x="682073" y="6211443"/>
            <a:ext cx="6096000"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Hanifin</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JM,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Rajka</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G. Acta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Dermatol</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Venereol</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1980;92(</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Suppl</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):44-7;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Garnacho</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-Saucedo G,  Actas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Dermo</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Sifiliográficas</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2013;104:4</a:t>
            </a:r>
          </a:p>
        </p:txBody>
      </p:sp>
      <p:sp>
        <p:nvSpPr>
          <p:cNvPr id="7" name="Rectángulo redondeado 6">
            <a:extLst>
              <a:ext uri="{FF2B5EF4-FFF2-40B4-BE49-F238E27FC236}">
                <a16:creationId xmlns:a16="http://schemas.microsoft.com/office/drawing/2014/main" id="{09D5A860-D4EA-5B3F-7845-7B1E3B03DD3D}"/>
              </a:ext>
            </a:extLst>
          </p:cNvPr>
          <p:cNvSpPr/>
          <p:nvPr/>
        </p:nvSpPr>
        <p:spPr>
          <a:xfrm>
            <a:off x="695324" y="1494502"/>
            <a:ext cx="11053764" cy="3806161"/>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CuadroTexto 7">
            <a:extLst>
              <a:ext uri="{FF2B5EF4-FFF2-40B4-BE49-F238E27FC236}">
                <a16:creationId xmlns:a16="http://schemas.microsoft.com/office/drawing/2014/main" id="{76BB1E55-F08E-F3BF-F2B8-E8395BB8A392}"/>
              </a:ext>
            </a:extLst>
          </p:cNvPr>
          <p:cNvSpPr txBox="1"/>
          <p:nvPr/>
        </p:nvSpPr>
        <p:spPr>
          <a:xfrm>
            <a:off x="957263" y="1705463"/>
            <a:ext cx="60979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Pronóstico</a:t>
            </a:r>
            <a:endParaRPr kumimoji="0" lang="es-ES" sz="20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10" name="Contenidor de contingut 2">
            <a:extLst>
              <a:ext uri="{FF2B5EF4-FFF2-40B4-BE49-F238E27FC236}">
                <a16:creationId xmlns:a16="http://schemas.microsoft.com/office/drawing/2014/main" id="{5808E7E5-63FB-723E-9040-69C4848C03EA}"/>
              </a:ext>
            </a:extLst>
          </p:cNvPr>
          <p:cNvSpPr txBox="1">
            <a:spLocks/>
          </p:cNvSpPr>
          <p:nvPr/>
        </p:nvSpPr>
        <p:spPr>
          <a:xfrm>
            <a:off x="955515" y="2453240"/>
            <a:ext cx="2463545" cy="6842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Curso crónico </a:t>
            </a:r>
            <a:b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b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evolución a brotes</a:t>
            </a:r>
          </a:p>
        </p:txBody>
      </p:sp>
      <p:sp>
        <p:nvSpPr>
          <p:cNvPr id="11" name="Contenidor de contingut 2">
            <a:extLst>
              <a:ext uri="{FF2B5EF4-FFF2-40B4-BE49-F238E27FC236}">
                <a16:creationId xmlns:a16="http://schemas.microsoft.com/office/drawing/2014/main" id="{1C2C0012-BE76-329C-D557-8C6CDED47107}"/>
              </a:ext>
            </a:extLst>
          </p:cNvPr>
          <p:cNvSpPr txBox="1">
            <a:spLocks/>
          </p:cNvSpPr>
          <p:nvPr/>
        </p:nvSpPr>
        <p:spPr>
          <a:xfrm>
            <a:off x="9146070" y="2453240"/>
            <a:ext cx="2065038" cy="21399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s-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Mejoría</a:t>
            </a:r>
          </a:p>
          <a:p>
            <a:pPr marL="144463" marR="0" lvl="0" indent="-1444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En verano </a:t>
            </a:r>
            <a:b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b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(humedad, calor, sol)</a:t>
            </a:r>
          </a:p>
        </p:txBody>
      </p:sp>
      <p:cxnSp>
        <p:nvCxnSpPr>
          <p:cNvPr id="12" name="Conector recto 11">
            <a:extLst>
              <a:ext uri="{FF2B5EF4-FFF2-40B4-BE49-F238E27FC236}">
                <a16:creationId xmlns:a16="http://schemas.microsoft.com/office/drawing/2014/main" id="{81480BE4-DE8F-79BC-73D6-31B398BBF498}"/>
              </a:ext>
            </a:extLst>
          </p:cNvPr>
          <p:cNvCxnSpPr>
            <a:cxnSpLocks/>
          </p:cNvCxnSpPr>
          <p:nvPr/>
        </p:nvCxnSpPr>
        <p:spPr>
          <a:xfrm>
            <a:off x="3667296" y="2540501"/>
            <a:ext cx="0" cy="2203777"/>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
        <p:nvSpPr>
          <p:cNvPr id="13" name="Contenidor de contingut 2">
            <a:extLst>
              <a:ext uri="{FF2B5EF4-FFF2-40B4-BE49-F238E27FC236}">
                <a16:creationId xmlns:a16="http://schemas.microsoft.com/office/drawing/2014/main" id="{07F94213-0CF0-A3D8-19B2-1AE008F19D8C}"/>
              </a:ext>
            </a:extLst>
          </p:cNvPr>
          <p:cNvSpPr txBox="1">
            <a:spLocks/>
          </p:cNvSpPr>
          <p:nvPr/>
        </p:nvSpPr>
        <p:spPr>
          <a:xfrm>
            <a:off x="3915532" y="2453239"/>
            <a:ext cx="4734065" cy="231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Empeoramiento/Factores Precipitantes</a:t>
            </a:r>
          </a:p>
          <a:p>
            <a:pPr marL="144463" marR="0" lvl="0" indent="-144463"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Climáticos</a:t>
            </a:r>
            <a:r>
              <a:rPr kumimoji="0" lang="es-ES_tradnl"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brotes en otoño, invierno y primavera (estacionalidad)</a:t>
            </a:r>
          </a:p>
          <a:p>
            <a:pPr marL="144463" marR="0" lvl="0" indent="-144463"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Ambientales</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contacto con alérgenos (pólenes, ácaros, pelo animal y escamas), contacto con irritantes, sudor, jabones y detergentes</a:t>
            </a:r>
          </a:p>
          <a:p>
            <a:pPr marL="144463" marR="0" lvl="0" indent="-144463"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Psicológicos</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estrés</a:t>
            </a:r>
          </a:p>
          <a:p>
            <a:pPr marL="144463" marR="0" lvl="0" indent="-144463"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Infecciones</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cutáneas</a:t>
            </a:r>
          </a:p>
        </p:txBody>
      </p:sp>
      <p:cxnSp>
        <p:nvCxnSpPr>
          <p:cNvPr id="18" name="Conector recto 17">
            <a:extLst>
              <a:ext uri="{FF2B5EF4-FFF2-40B4-BE49-F238E27FC236}">
                <a16:creationId xmlns:a16="http://schemas.microsoft.com/office/drawing/2014/main" id="{2632D42A-6832-C537-56F6-BC193677071A}"/>
              </a:ext>
            </a:extLst>
          </p:cNvPr>
          <p:cNvCxnSpPr>
            <a:cxnSpLocks/>
          </p:cNvCxnSpPr>
          <p:nvPr/>
        </p:nvCxnSpPr>
        <p:spPr>
          <a:xfrm>
            <a:off x="8897833" y="2540501"/>
            <a:ext cx="0" cy="2203777"/>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455182"/>
      </p:ext>
    </p:extLst>
  </p:cSld>
  <p:clrMapOvr>
    <a:masterClrMapping/>
  </p:clrMapOvr>
  <p:transition spd="slow" advTm="38518"/>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3C695C81-05ED-11EA-FFD7-D98EC312EFDC}"/>
              </a:ext>
            </a:extLst>
          </p:cNvPr>
          <p:cNvSpPr/>
          <p:nvPr/>
        </p:nvSpPr>
        <p:spPr>
          <a:xfrm>
            <a:off x="695324" y="1494502"/>
            <a:ext cx="11053764" cy="3806161"/>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uadroTexto 2">
            <a:extLst>
              <a:ext uri="{FF2B5EF4-FFF2-40B4-BE49-F238E27FC236}">
                <a16:creationId xmlns:a16="http://schemas.microsoft.com/office/drawing/2014/main" id="{0796FDF5-1D97-C92E-E88C-85CEB56E7562}"/>
              </a:ext>
            </a:extLst>
          </p:cNvPr>
          <p:cNvSpPr txBox="1"/>
          <p:nvPr/>
        </p:nvSpPr>
        <p:spPr>
          <a:xfrm>
            <a:off x="957263" y="1705463"/>
            <a:ext cx="60979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Complicaciones</a:t>
            </a:r>
            <a:endParaRPr kumimoji="0" lang="es-ES" sz="20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4" name="Contenidor de contingut 2">
            <a:extLst>
              <a:ext uri="{FF2B5EF4-FFF2-40B4-BE49-F238E27FC236}">
                <a16:creationId xmlns:a16="http://schemas.microsoft.com/office/drawing/2014/main" id="{E3AAE797-57B2-9F88-19E6-0188F1BCEF65}"/>
              </a:ext>
            </a:extLst>
          </p:cNvPr>
          <p:cNvSpPr txBox="1">
            <a:spLocks/>
          </p:cNvSpPr>
          <p:nvPr/>
        </p:nvSpPr>
        <p:spPr>
          <a:xfrm>
            <a:off x="955515" y="2453239"/>
            <a:ext cx="1787685" cy="1297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2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_tradnl"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Sobreinfección </a:t>
            </a: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bacteriana</a:t>
            </a:r>
            <a:r>
              <a:rPr kumimoji="0" lang="es-ES_tradnl"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br>
              <a:rPr kumimoji="0" lang="es-ES_tradnl"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br>
            <a:r>
              <a:rPr kumimoji="0" lang="es-ES_tradnl"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t>
            </a:r>
            <a:r>
              <a:rPr kumimoji="0" lang="es-ES" altLang="es-ES" sz="1400" b="0" i="1"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S.aureus</a:t>
            </a:r>
            <a:r>
              <a:rPr kumimoji="0" lang="es-ES" altLang="es-ES" sz="1400" b="0" i="1"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sym typeface="Wingdings" pitchFamily="2" charset="2"/>
              </a:rPr>
              <a:t></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_tradnl"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impetiginización</a:t>
            </a:r>
            <a:r>
              <a:rPr kumimoji="0" lang="es-ES_tradnl"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t>
            </a:r>
            <a:endPar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5" name="Contenidor de contingut 2">
            <a:extLst>
              <a:ext uri="{FF2B5EF4-FFF2-40B4-BE49-F238E27FC236}">
                <a16:creationId xmlns:a16="http://schemas.microsoft.com/office/drawing/2014/main" id="{0E290B00-E1F9-1476-3347-95FCE272D93E}"/>
              </a:ext>
            </a:extLst>
          </p:cNvPr>
          <p:cNvSpPr txBox="1">
            <a:spLocks/>
          </p:cNvSpPr>
          <p:nvPr/>
        </p:nvSpPr>
        <p:spPr>
          <a:xfrm>
            <a:off x="9780174" y="2453240"/>
            <a:ext cx="1735965" cy="21399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20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Atrofia cutánea por corticoides</a:t>
            </a:r>
          </a:p>
        </p:txBody>
      </p:sp>
      <p:cxnSp>
        <p:nvCxnSpPr>
          <p:cNvPr id="6" name="Conector recto 5">
            <a:extLst>
              <a:ext uri="{FF2B5EF4-FFF2-40B4-BE49-F238E27FC236}">
                <a16:creationId xmlns:a16="http://schemas.microsoft.com/office/drawing/2014/main" id="{2A31079F-3E10-0590-AEFE-44BB894D5A01}"/>
              </a:ext>
            </a:extLst>
          </p:cNvPr>
          <p:cNvCxnSpPr>
            <a:cxnSpLocks/>
          </p:cNvCxnSpPr>
          <p:nvPr/>
        </p:nvCxnSpPr>
        <p:spPr>
          <a:xfrm>
            <a:off x="2984262" y="2540501"/>
            <a:ext cx="0" cy="1428249"/>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
        <p:nvSpPr>
          <p:cNvPr id="7" name="Contenidor de contingut 2">
            <a:extLst>
              <a:ext uri="{FF2B5EF4-FFF2-40B4-BE49-F238E27FC236}">
                <a16:creationId xmlns:a16="http://schemas.microsoft.com/office/drawing/2014/main" id="{7CE390D2-B266-331E-BEF6-61474958BB4E}"/>
              </a:ext>
            </a:extLst>
          </p:cNvPr>
          <p:cNvSpPr txBox="1">
            <a:spLocks/>
          </p:cNvSpPr>
          <p:nvPr/>
        </p:nvSpPr>
        <p:spPr>
          <a:xfrm>
            <a:off x="3225324" y="2453239"/>
            <a:ext cx="3956259" cy="231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20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Infección</a:t>
            </a:r>
            <a:r>
              <a:rPr kumimoji="0" lang="es-ES_tradnl" altLang="es-ES"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por </a:t>
            </a:r>
          </a:p>
          <a:p>
            <a:pPr marL="144463" marR="0" lvl="0" indent="-144463" algn="l" defTabSz="7620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Virus del herpes simple </a:t>
            </a:r>
            <a:r>
              <a:rPr kumimoji="0" lang="es-ES_tradnl"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(erupción </a:t>
            </a:r>
            <a:r>
              <a:rPr kumimoji="0" lang="es-ES_tradnl"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variceliforme</a:t>
            </a:r>
            <a:r>
              <a:rPr kumimoji="0" lang="es-ES_tradnl"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de </a:t>
            </a:r>
            <a:r>
              <a:rPr kumimoji="0" lang="es-ES_tradnl"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kaposi</a:t>
            </a:r>
            <a:r>
              <a:rPr kumimoji="0" lang="es-ES_tradnl"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o eccema </a:t>
            </a:r>
            <a:r>
              <a:rPr kumimoji="0" lang="es-ES_tradnl"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herpeticum</a:t>
            </a:r>
            <a:r>
              <a:rPr kumimoji="0" lang="es-ES_tradnl"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t>
            </a:r>
          </a:p>
          <a:p>
            <a:pPr marL="144463" marR="0" lvl="0" indent="-144463" algn="l" defTabSz="7620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Virus del papiloma humano</a:t>
            </a:r>
          </a:p>
          <a:p>
            <a:pPr marL="144463" marR="0" lvl="0" indent="-144463" algn="l" defTabSz="7620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Virus del</a:t>
            </a: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altLang="es-ES" sz="14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molluscum</a:t>
            </a: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altLang="es-ES" sz="14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contagiosum</a:t>
            </a: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p>
        </p:txBody>
      </p:sp>
      <p:cxnSp>
        <p:nvCxnSpPr>
          <p:cNvPr id="8" name="Conector recto 7">
            <a:extLst>
              <a:ext uri="{FF2B5EF4-FFF2-40B4-BE49-F238E27FC236}">
                <a16:creationId xmlns:a16="http://schemas.microsoft.com/office/drawing/2014/main" id="{BD78450F-9266-D8C2-9212-75BFC3E95CEE}"/>
              </a:ext>
            </a:extLst>
          </p:cNvPr>
          <p:cNvCxnSpPr>
            <a:cxnSpLocks/>
          </p:cNvCxnSpPr>
          <p:nvPr/>
        </p:nvCxnSpPr>
        <p:spPr>
          <a:xfrm>
            <a:off x="9539113" y="2540501"/>
            <a:ext cx="0" cy="1428249"/>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
        <p:nvSpPr>
          <p:cNvPr id="9" name="Rectangle 2">
            <a:extLst>
              <a:ext uri="{FF2B5EF4-FFF2-40B4-BE49-F238E27FC236}">
                <a16:creationId xmlns:a16="http://schemas.microsoft.com/office/drawing/2014/main" id="{05A0B0AF-87E9-0C5B-4458-83BC1096A170}"/>
              </a:ext>
            </a:extLst>
          </p:cNvPr>
          <p:cNvSpPr txBox="1">
            <a:spLocks noChangeArrowheads="1"/>
          </p:cNvSpPr>
          <p:nvPr/>
        </p:nvSpPr>
        <p:spPr>
          <a:xfrm>
            <a:off x="588818" y="533618"/>
            <a:ext cx="10515600" cy="760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00F2BE"/>
                </a:solidFill>
                <a:latin typeface="Arial" panose="020B0604020202020204" pitchFamily="34" charset="0"/>
                <a:ea typeface="+mj-ea"/>
                <a:cs typeface="Arial" panose="020B0604020202020204" pitchFamily="34" charset="0"/>
              </a:defRPr>
            </a:lvl1pPr>
          </a:lstStyle>
          <a:p>
            <a:pPr marL="0" marR="0" lvl="0" indent="0" algn="l" defTabSz="762000" rtl="0" eaLnBrk="1" fontAlgn="auto" latinLnBrk="0" hangingPunct="1">
              <a:lnSpc>
                <a:spcPct val="90000"/>
              </a:lnSpc>
              <a:spcBef>
                <a:spcPct val="0"/>
              </a:spcBef>
              <a:spcAft>
                <a:spcPts val="0"/>
              </a:spcAft>
              <a:buClrTx/>
              <a:buSzTx/>
              <a:buFontTx/>
              <a:buNone/>
              <a:tabLst/>
              <a:defRPr/>
            </a:pPr>
            <a:r>
              <a:rPr kumimoji="0" lang="es-ES_tradnl" altLang="es-E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rPr>
              <a:t>Dermatitis </a:t>
            </a:r>
            <a:r>
              <a:rPr kumimoji="0" lang="es-ES_tradnl" altLang="es-ES" sz="2400" b="1" i="0" u="none" strike="noStrike" kern="1200" cap="none" spc="0" normalizeH="0" baseline="0" noProof="0" dirty="0" err="1">
                <a:ln>
                  <a:noFill/>
                </a:ln>
                <a:solidFill>
                  <a:srgbClr val="00F2BE"/>
                </a:solidFill>
                <a:effectLst/>
                <a:uLnTx/>
                <a:uFillTx/>
                <a:latin typeface="Arial" panose="020B0604020202020204" pitchFamily="34" charset="0"/>
                <a:ea typeface="+mj-ea"/>
                <a:cs typeface="Arial" panose="020B0604020202020204" pitchFamily="34" charset="0"/>
              </a:rPr>
              <a:t>atopica</a:t>
            </a:r>
            <a:endParaRPr kumimoji="0" lang="en-US" altLang="es-E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endParaRPr>
          </a:p>
        </p:txBody>
      </p:sp>
      <p:sp>
        <p:nvSpPr>
          <p:cNvPr id="10" name="Footer Placeholder 5">
            <a:extLst>
              <a:ext uri="{FF2B5EF4-FFF2-40B4-BE49-F238E27FC236}">
                <a16:creationId xmlns:a16="http://schemas.microsoft.com/office/drawing/2014/main" id="{3E50A01C-B201-F2F3-7ACE-D5A3D98D4CAE}"/>
              </a:ext>
            </a:extLst>
          </p:cNvPr>
          <p:cNvSpPr txBox="1">
            <a:spLocks/>
          </p:cNvSpPr>
          <p:nvPr/>
        </p:nvSpPr>
        <p:spPr>
          <a:xfrm>
            <a:off x="695325" y="6211208"/>
            <a:ext cx="11376026" cy="593783"/>
          </a:xfr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Hanifin</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JM,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Rajka</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G. Acta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Dermatol</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Venereol</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1980;92(</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Suppl</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):44-7;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Garnacho</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-Saucedo G, </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 Actas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Arial" panose="020B0604020202020204" pitchFamily="34" charset="0"/>
              </a:rPr>
              <a:t>Dermo</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Arial" panose="020B0604020202020204" pitchFamily="34" charset="0"/>
              </a:rPr>
              <a:t>Sifiliográficas</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 2013;104:4.</a:t>
            </a:r>
          </a:p>
        </p:txBody>
      </p:sp>
      <p:sp>
        <p:nvSpPr>
          <p:cNvPr id="12" name="Contenidor de contingut 2">
            <a:extLst>
              <a:ext uri="{FF2B5EF4-FFF2-40B4-BE49-F238E27FC236}">
                <a16:creationId xmlns:a16="http://schemas.microsoft.com/office/drawing/2014/main" id="{FCE12571-AC21-0E3D-41AD-AF89CE1065DC}"/>
              </a:ext>
            </a:extLst>
          </p:cNvPr>
          <p:cNvSpPr txBox="1">
            <a:spLocks/>
          </p:cNvSpPr>
          <p:nvPr/>
        </p:nvSpPr>
        <p:spPr>
          <a:xfrm>
            <a:off x="7663707" y="2453240"/>
            <a:ext cx="1634344" cy="21399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Eritrodermia</a:t>
            </a:r>
            <a:endPar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cxnSp>
        <p:nvCxnSpPr>
          <p:cNvPr id="13" name="Conector recto 12">
            <a:extLst>
              <a:ext uri="{FF2B5EF4-FFF2-40B4-BE49-F238E27FC236}">
                <a16:creationId xmlns:a16="http://schemas.microsoft.com/office/drawing/2014/main" id="{5D5AC447-C630-DC6D-D10D-CB7E611BEA08}"/>
              </a:ext>
            </a:extLst>
          </p:cNvPr>
          <p:cNvCxnSpPr>
            <a:cxnSpLocks/>
          </p:cNvCxnSpPr>
          <p:nvPr/>
        </p:nvCxnSpPr>
        <p:spPr>
          <a:xfrm>
            <a:off x="7422645" y="2540501"/>
            <a:ext cx="0" cy="1428249"/>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843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2"/>
          <p:cNvSpPr>
            <a:spLocks noGrp="1" noChangeArrowheads="1"/>
          </p:cNvSpPr>
          <p:nvPr>
            <p:ph type="title" idx="4294967295"/>
          </p:nvPr>
        </p:nvSpPr>
        <p:spPr>
          <a:xfrm>
            <a:off x="1365115" y="457167"/>
            <a:ext cx="10972800" cy="763588"/>
          </a:xfrm>
          <a:prstGeom prst="rect">
            <a:avLst/>
          </a:prstGeom>
        </p:spPr>
        <p:txBody>
          <a:bodyPr>
            <a:normAutofit/>
          </a:bodyPr>
          <a:lstStyle/>
          <a:p>
            <a:pPr>
              <a:defRPr/>
            </a:pPr>
            <a:r>
              <a:rPr lang="en-GB" sz="3200" b="1" dirty="0" err="1">
                <a:latin typeface="+mn-lt"/>
              </a:rPr>
              <a:t>Formas</a:t>
            </a:r>
            <a:r>
              <a:rPr lang="en-GB" sz="3200" b="1" dirty="0">
                <a:latin typeface="+mn-lt"/>
              </a:rPr>
              <a:t> </a:t>
            </a:r>
            <a:r>
              <a:rPr lang="en-GB" sz="3200" b="1" dirty="0" err="1">
                <a:latin typeface="+mn-lt"/>
              </a:rPr>
              <a:t>clínicas</a:t>
            </a:r>
            <a:r>
              <a:rPr lang="en-GB" sz="3200" b="1" dirty="0">
                <a:latin typeface="+mn-lt"/>
              </a:rPr>
              <a:t> de psoriasis</a:t>
            </a:r>
          </a:p>
        </p:txBody>
      </p:sp>
      <p:sp>
        <p:nvSpPr>
          <p:cNvPr id="1904643" name="Rectangle 3"/>
          <p:cNvSpPr>
            <a:spLocks noGrp="1" noChangeArrowheads="1"/>
          </p:cNvSpPr>
          <p:nvPr>
            <p:ph sz="quarter" idx="4294967295"/>
          </p:nvPr>
        </p:nvSpPr>
        <p:spPr>
          <a:xfrm>
            <a:off x="1789113" y="1412875"/>
            <a:ext cx="10402887" cy="4416425"/>
          </a:xfrm>
          <a:prstGeom prst="rect">
            <a:avLst/>
          </a:prstGeom>
        </p:spPr>
        <p:txBody>
          <a:bodyPr>
            <a:normAutofit fontScale="62500" lnSpcReduction="20000"/>
          </a:bodyPr>
          <a:lstStyle/>
          <a:p>
            <a:r>
              <a:rPr lang="es-ES_tradnl" sz="4133" b="1" dirty="0">
                <a:solidFill>
                  <a:srgbClr val="0070C0"/>
                </a:solidFill>
              </a:rPr>
              <a:t>Psoriasis en placas (pocas - muchas) y p</a:t>
            </a:r>
            <a:r>
              <a:rPr lang="en-GB" sz="4133" b="1" dirty="0" err="1">
                <a:solidFill>
                  <a:srgbClr val="0070C0"/>
                </a:solidFill>
              </a:rPr>
              <a:t>soriasis</a:t>
            </a:r>
            <a:r>
              <a:rPr lang="en-GB" sz="4133" b="1" dirty="0">
                <a:solidFill>
                  <a:srgbClr val="0070C0"/>
                </a:solidFill>
              </a:rPr>
              <a:t> vulgar</a:t>
            </a:r>
          </a:p>
          <a:p>
            <a:r>
              <a:rPr lang="es-ES_tradnl" sz="4133" dirty="0"/>
              <a:t>Psoriasis en gotas</a:t>
            </a:r>
          </a:p>
          <a:p>
            <a:r>
              <a:rPr lang="es-ES_tradnl" sz="4133" dirty="0"/>
              <a:t>Psoriasis palmar y plantar</a:t>
            </a:r>
          </a:p>
          <a:p>
            <a:r>
              <a:rPr lang="es-ES_tradnl" sz="4133" dirty="0"/>
              <a:t>Psoriasis invertida</a:t>
            </a:r>
          </a:p>
          <a:p>
            <a:r>
              <a:rPr lang="es-ES_tradnl" sz="4133" dirty="0"/>
              <a:t>Psoriasis en cuero cabelludo</a:t>
            </a:r>
          </a:p>
          <a:p>
            <a:r>
              <a:rPr lang="es-ES_tradnl" sz="4133" dirty="0"/>
              <a:t>Psoriasis ungueal</a:t>
            </a:r>
          </a:p>
          <a:p>
            <a:r>
              <a:rPr lang="es-ES_tradnl" sz="4133" dirty="0"/>
              <a:t>Psoriasis de mucosas</a:t>
            </a:r>
          </a:p>
          <a:p>
            <a:r>
              <a:rPr lang="es-ES_tradnl" sz="4133" dirty="0"/>
              <a:t>Psoriasis </a:t>
            </a:r>
            <a:r>
              <a:rPr lang="es-ES_tradnl" sz="4133" dirty="0" err="1"/>
              <a:t>eritrodérmica</a:t>
            </a:r>
            <a:endParaRPr lang="es-ES_tradnl" sz="4133" dirty="0"/>
          </a:p>
          <a:p>
            <a:endParaRPr lang="es-ES_tradnl" sz="4133" dirty="0"/>
          </a:p>
          <a:p>
            <a:r>
              <a:rPr lang="es-ES_tradnl" sz="4133" dirty="0"/>
              <a:t>Psoriasis pustulosa localizada</a:t>
            </a:r>
          </a:p>
          <a:p>
            <a:r>
              <a:rPr lang="es-ES_tradnl" sz="4133" dirty="0"/>
              <a:t>Psoriasis pustulosa generalizada</a:t>
            </a:r>
          </a:p>
          <a:p>
            <a:pPr lvl="2" eaLnBrk="1" hangingPunct="1"/>
            <a:endParaRPr lang="en-GB" dirty="0"/>
          </a:p>
        </p:txBody>
      </p:sp>
      <p:sp>
        <p:nvSpPr>
          <p:cNvPr id="5" name="4 Rectángulo"/>
          <p:cNvSpPr/>
          <p:nvPr/>
        </p:nvSpPr>
        <p:spPr>
          <a:xfrm>
            <a:off x="653842" y="6139223"/>
            <a:ext cx="902518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Raychaudhuri</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SK,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Maverakis</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E,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Raychaudhuri</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SP. Diagnosis and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classification</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of psoriasis.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Autoimmun</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Rev. 2014;13(4-5):490-5</a:t>
            </a:r>
          </a:p>
        </p:txBody>
      </p:sp>
      <p:cxnSp>
        <p:nvCxnSpPr>
          <p:cNvPr id="6" name="5 Conector recto"/>
          <p:cNvCxnSpPr/>
          <p:nvPr/>
        </p:nvCxnSpPr>
        <p:spPr>
          <a:xfrm>
            <a:off x="335360" y="122075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33">
            <a:extLst>
              <a:ext uri="{FF2B5EF4-FFF2-40B4-BE49-F238E27FC236}">
                <a16:creationId xmlns:a16="http://schemas.microsoft.com/office/drawing/2014/main" id="{2A144927-9277-4CFD-AF72-0132D2677648}"/>
              </a:ext>
            </a:extLst>
          </p:cNvPr>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2747963" y="1196975"/>
            <a:ext cx="6337299"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2">
            <a:extLst>
              <a:ext uri="{FF2B5EF4-FFF2-40B4-BE49-F238E27FC236}">
                <a16:creationId xmlns:a16="http://schemas.microsoft.com/office/drawing/2014/main" id="{4D8B4044-CE84-5BC9-25B4-D41DB5FE5640}"/>
              </a:ext>
            </a:extLst>
          </p:cNvPr>
          <p:cNvSpPr>
            <a:spLocks noGrp="1"/>
          </p:cNvSpPr>
          <p:nvPr>
            <p:ph type="title"/>
          </p:nvPr>
        </p:nvSpPr>
        <p:spPr/>
        <p:txBody>
          <a:bodyPr/>
          <a:lstStyle/>
          <a:p>
            <a:r>
              <a:rPr lang="es-ES" dirty="0"/>
              <a:t>Eczema atópico </a:t>
            </a:r>
            <a:r>
              <a:rPr lang="es-ES" dirty="0" err="1"/>
              <a:t>impetiginizado</a:t>
            </a:r>
            <a:endParaRPr lang="es-ES" dirty="0"/>
          </a:p>
        </p:txBody>
      </p:sp>
      <p:sp>
        <p:nvSpPr>
          <p:cNvPr id="4" name="QuadreDeText 4">
            <a:extLst>
              <a:ext uri="{FF2B5EF4-FFF2-40B4-BE49-F238E27FC236}">
                <a16:creationId xmlns:a16="http://schemas.microsoft.com/office/drawing/2014/main" id="{4B80E95C-071C-1E75-AC8D-D7D28A82840C}"/>
              </a:ext>
            </a:extLst>
          </p:cNvPr>
          <p:cNvSpPr txBox="1"/>
          <p:nvPr/>
        </p:nvSpPr>
        <p:spPr>
          <a:xfrm>
            <a:off x="2664073"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Imágenes propiedad del Dr. Miquel Ribera</a:t>
            </a:r>
          </a:p>
        </p:txBody>
      </p:sp>
    </p:spTree>
  </p:cSld>
  <p:clrMapOvr>
    <a:masterClrMapping/>
  </p:clrMapOvr>
  <p:transition spd="slow" advTm="22021"/>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92F95041-63F6-E3C2-C861-7982F8B4D49B}"/>
              </a:ext>
            </a:extLst>
          </p:cNvPr>
          <p:cNvSpPr>
            <a:spLocks noGrp="1"/>
          </p:cNvSpPr>
          <p:nvPr>
            <p:ph type="title"/>
          </p:nvPr>
        </p:nvSpPr>
        <p:spPr/>
        <p:txBody>
          <a:bodyPr/>
          <a:lstStyle/>
          <a:p>
            <a:r>
              <a:rPr lang="es-ES" dirty="0"/>
              <a:t>Eczema atópico </a:t>
            </a:r>
            <a:r>
              <a:rPr lang="es-ES" dirty="0" err="1"/>
              <a:t>impetiginizado</a:t>
            </a:r>
            <a:endParaRPr lang="es-ES" dirty="0"/>
          </a:p>
        </p:txBody>
      </p:sp>
      <p:pic>
        <p:nvPicPr>
          <p:cNvPr id="4" name="Marcador de contenido 3"/>
          <p:cNvPicPr>
            <a:picLocks noGrp="1" noChangeAspect="1"/>
          </p:cNvPicPr>
          <p:nvPr>
            <p:ph idx="4294967295"/>
          </p:nvPr>
        </p:nvPicPr>
        <p:blipFill rotWithShape="1">
          <a:blip r:embed="rId2" cstate="print">
            <a:extLst>
              <a:ext uri="{28A0092B-C50C-407E-A947-70E740481C1C}">
                <a14:useLocalDpi xmlns:a14="http://schemas.microsoft.com/office/drawing/2010/main"/>
              </a:ext>
            </a:extLst>
          </a:blip>
          <a:srcRect l="6311"/>
          <a:stretch/>
        </p:blipFill>
        <p:spPr>
          <a:xfrm>
            <a:off x="695325" y="1196974"/>
            <a:ext cx="4929080" cy="4752975"/>
          </a:xfrm>
        </p:spPr>
      </p:pic>
      <p:pic>
        <p:nvPicPr>
          <p:cNvPr id="3" name="Marcador de contenido 3">
            <a:extLst>
              <a:ext uri="{FF2B5EF4-FFF2-40B4-BE49-F238E27FC236}">
                <a16:creationId xmlns:a16="http://schemas.microsoft.com/office/drawing/2014/main" id="{2AECD136-6F5E-9198-B0F2-544CD496A0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9718" b="3314"/>
          <a:stretch/>
        </p:blipFill>
        <p:spPr>
          <a:xfrm>
            <a:off x="5744437" y="1196974"/>
            <a:ext cx="6004652" cy="4752975"/>
          </a:xfrm>
          <a:prstGeom prst="rect">
            <a:avLst/>
          </a:prstGeom>
        </p:spPr>
      </p:pic>
      <p:sp>
        <p:nvSpPr>
          <p:cNvPr id="7" name="QuadreDeText 4">
            <a:extLst>
              <a:ext uri="{FF2B5EF4-FFF2-40B4-BE49-F238E27FC236}">
                <a16:creationId xmlns:a16="http://schemas.microsoft.com/office/drawing/2014/main" id="{F3D23E0C-75FC-E52C-AA78-EB19C367A829}"/>
              </a:ext>
            </a:extLst>
          </p:cNvPr>
          <p:cNvSpPr txBox="1"/>
          <p:nvPr/>
        </p:nvSpPr>
        <p:spPr>
          <a:xfrm>
            <a:off x="596734"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Imágenes propiedad del Dr. Miquel Ribera</a:t>
            </a:r>
          </a:p>
        </p:txBody>
      </p:sp>
    </p:spTree>
    <p:extLst>
      <p:ext uri="{BB962C8B-B14F-4D97-AF65-F5344CB8AC3E}">
        <p14:creationId xmlns:p14="http://schemas.microsoft.com/office/powerpoint/2010/main" val="9943776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991BEE08-4D9A-4F87-98DA-255A58564E35}"/>
              </a:ext>
            </a:extLst>
          </p:cNvPr>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2847975" y="1196975"/>
            <a:ext cx="6337720" cy="4752975"/>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58F89B45-1655-935F-3EC2-75F5C03F18EF}"/>
              </a:ext>
            </a:extLst>
          </p:cNvPr>
          <p:cNvSpPr>
            <a:spLocks noGrp="1"/>
          </p:cNvSpPr>
          <p:nvPr>
            <p:ph type="title"/>
          </p:nvPr>
        </p:nvSpPr>
        <p:spPr/>
        <p:txBody>
          <a:bodyPr/>
          <a:lstStyle/>
          <a:p>
            <a:r>
              <a:rPr lang="es-ES" dirty="0" err="1"/>
              <a:t>Molluscos</a:t>
            </a:r>
            <a:r>
              <a:rPr lang="es-ES" dirty="0"/>
              <a:t> contagiosos</a:t>
            </a:r>
          </a:p>
        </p:txBody>
      </p:sp>
      <p:sp>
        <p:nvSpPr>
          <p:cNvPr id="4" name="QuadreDeText 4">
            <a:extLst>
              <a:ext uri="{FF2B5EF4-FFF2-40B4-BE49-F238E27FC236}">
                <a16:creationId xmlns:a16="http://schemas.microsoft.com/office/drawing/2014/main" id="{723A1094-48E0-0C70-00B6-6F34EC6CE208}"/>
              </a:ext>
            </a:extLst>
          </p:cNvPr>
          <p:cNvSpPr txBox="1"/>
          <p:nvPr/>
        </p:nvSpPr>
        <p:spPr>
          <a:xfrm>
            <a:off x="2796594"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Imágenes propiedad del Dr. Miquel Ribera</a:t>
            </a:r>
          </a:p>
        </p:txBody>
      </p:sp>
    </p:spTree>
  </p:cSld>
  <p:clrMapOvr>
    <a:masterClrMapping/>
  </p:clrMapOvr>
  <p:transition spd="slow" advTm="12836"/>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FBF31A59-56F8-C2BF-64E9-5919A3290A46}"/>
              </a:ext>
            </a:extLst>
          </p:cNvPr>
          <p:cNvGrpSpPr/>
          <p:nvPr/>
        </p:nvGrpSpPr>
        <p:grpSpPr>
          <a:xfrm>
            <a:off x="2754831" y="1202314"/>
            <a:ext cx="6323564" cy="4754301"/>
            <a:chOff x="1919288" y="0"/>
            <a:chExt cx="8201026" cy="6165850"/>
          </a:xfrm>
        </p:grpSpPr>
        <p:pic>
          <p:nvPicPr>
            <p:cNvPr id="112642" name="Picture 2" descr="34">
              <a:extLst>
                <a:ext uri="{FF2B5EF4-FFF2-40B4-BE49-F238E27FC236}">
                  <a16:creationId xmlns:a16="http://schemas.microsoft.com/office/drawing/2014/main" id="{BE4CA97A-D6F2-49E4-BF0D-B9EADE88F9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9288" y="0"/>
              <a:ext cx="3714750" cy="6165850"/>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pic>
          <p:nvPicPr>
            <p:cNvPr id="112643" name="Picture 3" descr="35">
              <a:extLst>
                <a:ext uri="{FF2B5EF4-FFF2-40B4-BE49-F238E27FC236}">
                  <a16:creationId xmlns:a16="http://schemas.microsoft.com/office/drawing/2014/main" id="{5273E124-FB02-4BD4-BC8D-9CD7D40CCAF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35639" y="0"/>
              <a:ext cx="4384675" cy="6165850"/>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grpSp>
      <p:sp>
        <p:nvSpPr>
          <p:cNvPr id="3" name="Título 2">
            <a:extLst>
              <a:ext uri="{FF2B5EF4-FFF2-40B4-BE49-F238E27FC236}">
                <a16:creationId xmlns:a16="http://schemas.microsoft.com/office/drawing/2014/main" id="{434F0B86-2714-4C47-AD9C-C9789DCE8748}"/>
              </a:ext>
            </a:extLst>
          </p:cNvPr>
          <p:cNvSpPr>
            <a:spLocks noGrp="1"/>
          </p:cNvSpPr>
          <p:nvPr>
            <p:ph type="title"/>
          </p:nvPr>
        </p:nvSpPr>
        <p:spPr/>
        <p:txBody>
          <a:bodyPr/>
          <a:lstStyle/>
          <a:p>
            <a:r>
              <a:rPr lang="es-ES" dirty="0"/>
              <a:t>Eccema </a:t>
            </a:r>
            <a:r>
              <a:rPr lang="es-ES" i="1" dirty="0" err="1"/>
              <a:t>herpeticum</a:t>
            </a:r>
            <a:endParaRPr lang="es-ES" dirty="0"/>
          </a:p>
        </p:txBody>
      </p:sp>
      <p:sp>
        <p:nvSpPr>
          <p:cNvPr id="5" name="QuadreDeText 4">
            <a:extLst>
              <a:ext uri="{FF2B5EF4-FFF2-40B4-BE49-F238E27FC236}">
                <a16:creationId xmlns:a16="http://schemas.microsoft.com/office/drawing/2014/main" id="{49BBDE13-5678-36E3-2FC6-32A1919C197C}"/>
              </a:ext>
            </a:extLst>
          </p:cNvPr>
          <p:cNvSpPr txBox="1"/>
          <p:nvPr/>
        </p:nvSpPr>
        <p:spPr>
          <a:xfrm>
            <a:off x="2677324"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Imágenes propiedad del Dr. Miquel Ribera</a:t>
            </a:r>
          </a:p>
        </p:txBody>
      </p:sp>
    </p:spTree>
  </p:cSld>
  <p:clrMapOvr>
    <a:masterClrMapping/>
  </p:clrMapOvr>
  <p:transition spd="slow" advTm="22817"/>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EccemaAtopicoCodo01">
            <a:extLst>
              <a:ext uri="{FF2B5EF4-FFF2-40B4-BE49-F238E27FC236}">
                <a16:creationId xmlns:a16="http://schemas.microsoft.com/office/drawing/2014/main" id="{4F7C5439-5C8D-41D3-A224-90B65562A20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27565" y="1196975"/>
            <a:ext cx="633687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CFA60493-E756-1CD7-90B1-CB10DF2BED3D}"/>
              </a:ext>
            </a:extLst>
          </p:cNvPr>
          <p:cNvSpPr>
            <a:spLocks noGrp="1"/>
          </p:cNvSpPr>
          <p:nvPr>
            <p:ph type="title"/>
          </p:nvPr>
        </p:nvSpPr>
        <p:spPr/>
        <p:txBody>
          <a:bodyPr/>
          <a:lstStyle/>
          <a:p>
            <a:r>
              <a:rPr kumimoji="0" lang="es-ES" altLang="es-E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Atrofia cutánea por corticoides</a:t>
            </a:r>
            <a:endParaRPr lang="es-ES" dirty="0"/>
          </a:p>
        </p:txBody>
      </p:sp>
      <p:sp>
        <p:nvSpPr>
          <p:cNvPr id="4" name="QuadreDeText 4">
            <a:extLst>
              <a:ext uri="{FF2B5EF4-FFF2-40B4-BE49-F238E27FC236}">
                <a16:creationId xmlns:a16="http://schemas.microsoft.com/office/drawing/2014/main" id="{A7DBF200-B354-8B55-7056-ADC0800944C4}"/>
              </a:ext>
            </a:extLst>
          </p:cNvPr>
          <p:cNvSpPr txBox="1"/>
          <p:nvPr/>
        </p:nvSpPr>
        <p:spPr>
          <a:xfrm>
            <a:off x="2796594"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Imagen propiedad del Dr. Miquel Ribera</a:t>
            </a:r>
          </a:p>
        </p:txBody>
      </p:sp>
    </p:spTree>
  </p:cSld>
  <p:clrMapOvr>
    <a:masterClrMapping/>
  </p:clrMapOvr>
  <p:transition spd="slow" advTm="5564"/>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D40C6-5CB0-333F-CF2D-BC0E3D158DDE}"/>
            </a:ext>
          </a:extLst>
        </p:cNvPr>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89F198A-98FC-5B2A-4D23-C96E420AAD8F}"/>
              </a:ext>
            </a:extLst>
          </p:cNvPr>
          <p:cNvSpPr/>
          <p:nvPr/>
        </p:nvSpPr>
        <p:spPr>
          <a:xfrm>
            <a:off x="695324" y="1494502"/>
            <a:ext cx="11053764" cy="3806161"/>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object 517">
            <a:extLst>
              <a:ext uri="{FF2B5EF4-FFF2-40B4-BE49-F238E27FC236}">
                <a16:creationId xmlns:a16="http://schemas.microsoft.com/office/drawing/2014/main" id="{2FF10098-1845-D088-C313-C1E8971B88E5}"/>
              </a:ext>
              <a:ext uri="{1BC755BE-97C5-4743-9783-005B11D4456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2437105-356F-46A4-A894-A395AAF12461}"/>
              </a:ext>
            </a:extLst>
          </p:cNvPr>
          <p:cNvSpPr/>
          <p:nvPr/>
        </p:nvSpPr>
        <p:spPr>
          <a:xfrm>
            <a:off x="735081" y="6228065"/>
            <a:ext cx="8541441" cy="117173"/>
          </a:xfrm>
          <a:prstGeom prst="rect">
            <a:avLst/>
          </a:prstGeom>
          <a:noFill/>
          <a:ln w="0">
            <a:noFill/>
          </a:ln>
          <a:effectLst/>
        </p:spPr>
        <p:style>
          <a:lnRef idx="0">
            <a:srgbClr val="000000"/>
          </a:lnRef>
          <a:fillRef idx="0">
            <a:srgbClr val="000000"/>
          </a:fillRef>
          <a:effectRef idx="0">
            <a:schemeClr val="accent1"/>
          </a:effectRef>
          <a:fontRef idx="minor">
            <a:schemeClr val="tx1"/>
          </a:fontRef>
        </p:style>
        <p:txBody>
          <a:bodyPr vert="horz" wrap="square" lIns="0" tIns="9360" rIns="0" bIns="0" rtlCol="0">
            <a:spAutoFit/>
          </a:bodyPr>
          <a:lstStyle/>
          <a:p>
            <a:pPr marL="9000" marR="0" lvl="0" indent="0" algn="l" defTabSz="914400" rtl="0" eaLnBrk="1" fontAlgn="auto" latinLnBrk="0" hangingPunct="1">
              <a:lnSpc>
                <a:spcPct val="100000"/>
              </a:lnSpc>
              <a:spcBef>
                <a:spcPts val="74"/>
              </a:spcBef>
              <a:spcAft>
                <a:spcPts val="0"/>
              </a:spcAft>
              <a:buClrTx/>
              <a:buSzTx/>
              <a:buFontTx/>
              <a:buNone/>
              <a:tabLst/>
              <a:defRPr/>
            </a:pPr>
            <a:r>
              <a:rPr kumimoji="0" lang="es-ES" sz="700" b="0" i="0" u="none" strike="noStrike" kern="0" cap="none" spc="-21"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Paller</a:t>
            </a:r>
            <a:r>
              <a:rPr kumimoji="0" lang="es-ES" sz="700" b="0" i="0" u="none" strike="noStrike" kern="0" cap="none" spc="-12"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0" cap="none" spc="-26"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AS,</a:t>
            </a:r>
            <a:r>
              <a:rPr kumimoji="0" lang="es-ES" sz="700" b="0" i="0" u="none" strike="noStrike" kern="0" cap="none" spc="-12"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1" u="none" strike="noStrike" kern="0" cap="none" spc="-12"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et al</a:t>
            </a:r>
            <a:r>
              <a:rPr kumimoji="0" lang="es-ES" sz="700" b="0" i="1" u="none" strike="noStrike" kern="0" cap="none" spc="-9"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t>
            </a:r>
            <a:r>
              <a:rPr kumimoji="0" lang="es-ES" sz="700" b="0" i="1" u="none" strike="noStrike" kern="0" cap="none" spc="-12"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0" cap="none" spc="-1"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J</a:t>
            </a:r>
            <a:r>
              <a:rPr kumimoji="0" lang="es-ES" sz="700" b="0" i="0" u="none" strike="noStrike" kern="0" cap="none" spc="-12"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0" cap="none" spc="-4"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Allergy</a:t>
            </a:r>
            <a:r>
              <a:rPr kumimoji="0" lang="es-ES" sz="700" b="0" i="0" u="none" strike="noStrike" kern="0" cap="none" spc="-9"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0" cap="none" spc="-12"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Clin </a:t>
            </a:r>
            <a:r>
              <a:rPr kumimoji="0" lang="es-ES" sz="700" b="0" i="0" u="none" strike="noStrike" kern="0" cap="none" spc="-12"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Immunol</a:t>
            </a:r>
            <a:r>
              <a:rPr kumimoji="0" lang="es-ES" sz="700" b="0" i="0" u="none" strike="noStrike" kern="0" cap="none" spc="-12"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2019</a:t>
            </a:r>
            <a:r>
              <a:rPr kumimoji="0" lang="es-ES" sz="700" b="0" i="0" u="none" strike="noStrike" kern="0" cap="none" spc="-1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;143(1):46-55;</a:t>
            </a:r>
            <a:r>
              <a:rPr kumimoji="0" lang="es-ES" sz="700" b="0" i="0" u="none" strike="noStrike" kern="0" cap="none" spc="-9"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15.  2. De </a:t>
            </a:r>
            <a:r>
              <a:rPr kumimoji="0" lang="es-ES" sz="700" b="0" i="0" u="none" strike="noStrike" kern="0" cap="none" spc="-9"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Bruin</a:t>
            </a:r>
            <a:r>
              <a:rPr kumimoji="0" lang="es-ES" sz="700" b="0" i="0" u="none" strike="noStrike" kern="0" cap="none" spc="-9"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-Weller M</a:t>
            </a:r>
            <a:r>
              <a:rPr kumimoji="0" lang="es-ES" sz="700" b="0" i="1" u="none" strike="noStrike" kern="0" cap="none" spc="-9"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et al. </a:t>
            </a:r>
            <a:r>
              <a:rPr kumimoji="0" lang="es-ES" sz="700" b="0" i="0" u="none" strike="noStrike" kern="0" cap="none" spc="-9"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J </a:t>
            </a:r>
            <a:r>
              <a:rPr kumimoji="0" lang="es-ES" sz="700" b="0" i="0" u="none" strike="noStrike" kern="0" cap="none" spc="-9"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Dermatolog</a:t>
            </a:r>
            <a:r>
              <a:rPr kumimoji="0" lang="es-ES" sz="700" b="0" i="0" u="none" strike="noStrike" kern="0" cap="none" spc="-9"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0" cap="none" spc="-9"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Treat</a:t>
            </a:r>
            <a:r>
              <a:rPr kumimoji="0" lang="es-ES" sz="700" b="0" i="0" u="none" strike="noStrike" kern="0" cap="none" spc="-9"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2021;32(2):164-73,</a:t>
            </a:r>
            <a:r>
              <a:rPr kumimoji="0" lang="es-ES" sz="700" b="0" i="0" u="none" strike="noStrike" kern="0" cap="none" spc="-12"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3. Hill</a:t>
            </a:r>
            <a:r>
              <a:rPr kumimoji="0" lang="es-ES" sz="700" b="0" i="0" u="none" strike="noStrike" kern="0" cap="none" spc="-1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0" cap="none" spc="-9"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DA,</a:t>
            </a:r>
            <a:r>
              <a:rPr kumimoji="0" lang="es-ES" sz="700" b="0" i="0" u="none" strike="noStrike" kern="0" cap="none" spc="-12"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1" u="none" strike="noStrike" kern="0" cap="none" spc="-9"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et al.</a:t>
            </a:r>
            <a:r>
              <a:rPr kumimoji="0" lang="es-ES" sz="700" b="0" i="1" u="none" strike="noStrike" kern="0" cap="none" spc="-12"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0" cap="none" spc="-1"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J</a:t>
            </a:r>
            <a:r>
              <a:rPr kumimoji="0" lang="es-ES" sz="700" b="0" i="0" u="none" strike="noStrike" kern="0" cap="none" spc="-1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0" cap="none" spc="-4"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Allergy</a:t>
            </a:r>
            <a:r>
              <a:rPr kumimoji="0" lang="es-ES" sz="700" b="0" i="0" u="none" strike="noStrike" kern="0" cap="none" spc="-12"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Clin</a:t>
            </a:r>
            <a:r>
              <a:rPr kumimoji="0" lang="es-ES" sz="700" b="0" i="0" u="none" strike="noStrike" kern="0" cap="none" spc="-1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0" cap="none" spc="-12"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Immunol</a:t>
            </a:r>
            <a:r>
              <a:rPr kumimoji="0" lang="es-ES" sz="700" b="0" i="0" u="none" strike="noStrike" kern="0" cap="none" spc="-12"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0" cap="none" spc="-12"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Pract</a:t>
            </a:r>
            <a:r>
              <a:rPr kumimoji="0" lang="es-ES" sz="700" b="0" i="0" u="none" strike="noStrike" kern="0" cap="none" spc="-12"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t>
            </a:r>
            <a:r>
              <a:rPr kumimoji="0" lang="es-ES" sz="700" b="0" i="0" u="none" strike="noStrike" kern="0" cap="none" spc="-1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0" cap="none" spc="-12"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2018;6(5):1528-33. </a:t>
            </a:r>
          </a:p>
        </p:txBody>
      </p:sp>
      <p:sp>
        <p:nvSpPr>
          <p:cNvPr id="16" name="CuadroTexto 15">
            <a:extLst>
              <a:ext uri="{FF2B5EF4-FFF2-40B4-BE49-F238E27FC236}">
                <a16:creationId xmlns:a16="http://schemas.microsoft.com/office/drawing/2014/main" id="{569EA0CA-1039-6BC3-2505-5F71E7B7B680}"/>
              </a:ext>
            </a:extLst>
          </p:cNvPr>
          <p:cNvSpPr txBox="1"/>
          <p:nvPr/>
        </p:nvSpPr>
        <p:spPr>
          <a:xfrm>
            <a:off x="301806" y="402981"/>
            <a:ext cx="57924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03</a:t>
            </a:r>
            <a:endParaRPr kumimoji="0" lang="es-E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ítulo 580">
            <a:extLst>
              <a:ext uri="{FF2B5EF4-FFF2-40B4-BE49-F238E27FC236}">
                <a16:creationId xmlns:a16="http://schemas.microsoft.com/office/drawing/2014/main" id="{F414C9CE-8D2B-F4D1-CDE7-BE62D0AFF579}"/>
              </a:ext>
            </a:extLst>
          </p:cNvPr>
          <p:cNvSpPr txBox="1">
            <a:spLocks/>
          </p:cNvSpPr>
          <p:nvPr/>
        </p:nvSpPr>
        <p:spPr>
          <a:xfrm>
            <a:off x="471907" y="192472"/>
            <a:ext cx="11390196" cy="737235"/>
          </a:xfrm>
          <a:prstGeom prst="rect">
            <a:avLst/>
          </a:prstGeom>
        </p:spPr>
        <p:txBody>
          <a:bodyPr>
            <a:noAutofit/>
          </a:bodyPr>
          <a:lstStyle>
            <a:lvl1pPr algn="l" defTabSz="914400" rtl="0" eaLnBrk="1" latinLnBrk="0" hangingPunct="1">
              <a:lnSpc>
                <a:spcPct val="90000"/>
              </a:lnSpc>
              <a:spcBef>
                <a:spcPct val="0"/>
              </a:spcBef>
              <a:buNone/>
              <a:defRPr sz="2400" b="1" kern="1200">
                <a:solidFill>
                  <a:srgbClr val="723ABA"/>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ES" sz="2800" b="1" i="0" u="none" strike="noStrike" kern="1200" cap="none" spc="0" normalizeH="0" baseline="0" noProof="0" dirty="0">
              <a:ln>
                <a:noFill/>
              </a:ln>
              <a:solidFill>
                <a:prstClr val="black"/>
              </a:solidFill>
              <a:effectLst/>
              <a:uLnTx/>
              <a:uFillTx/>
              <a:latin typeface="Aharoni" panose="02010803020104030203" pitchFamily="2" charset="-79"/>
              <a:ea typeface="+mj-ea"/>
              <a:cs typeface="Aharoni" panose="02010803020104030203" pitchFamily="2" charset="-79"/>
            </a:endParaRPr>
          </a:p>
        </p:txBody>
      </p:sp>
      <p:sp>
        <p:nvSpPr>
          <p:cNvPr id="4" name="Título 3">
            <a:extLst>
              <a:ext uri="{FF2B5EF4-FFF2-40B4-BE49-F238E27FC236}">
                <a16:creationId xmlns:a16="http://schemas.microsoft.com/office/drawing/2014/main" id="{0548FD6A-FB89-A4E1-AA26-A0CBF8CFB3E6}"/>
              </a:ext>
            </a:extLst>
          </p:cNvPr>
          <p:cNvSpPr>
            <a:spLocks noGrp="1"/>
          </p:cNvSpPr>
          <p:nvPr>
            <p:ph type="title"/>
          </p:nvPr>
        </p:nvSpPr>
        <p:spPr/>
        <p:txBody>
          <a:bodyPr/>
          <a:lstStyle/>
          <a:p>
            <a:r>
              <a:rPr lang="es-ES" dirty="0"/>
              <a:t>Dermatitis atópica</a:t>
            </a:r>
          </a:p>
        </p:txBody>
      </p:sp>
      <p:sp>
        <p:nvSpPr>
          <p:cNvPr id="6" name="CuadroTexto 5">
            <a:extLst>
              <a:ext uri="{FF2B5EF4-FFF2-40B4-BE49-F238E27FC236}">
                <a16:creationId xmlns:a16="http://schemas.microsoft.com/office/drawing/2014/main" id="{8597FFCC-5325-3474-22FC-0EE506E24846}"/>
              </a:ext>
            </a:extLst>
          </p:cNvPr>
          <p:cNvSpPr txBox="1"/>
          <p:nvPr/>
        </p:nvSpPr>
        <p:spPr>
          <a:xfrm>
            <a:off x="957263" y="1705463"/>
            <a:ext cx="60979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Comorbilidades</a:t>
            </a:r>
          </a:p>
        </p:txBody>
      </p:sp>
      <p:sp>
        <p:nvSpPr>
          <p:cNvPr id="7" name="Contenidor de contingut 2">
            <a:extLst>
              <a:ext uri="{FF2B5EF4-FFF2-40B4-BE49-F238E27FC236}">
                <a16:creationId xmlns:a16="http://schemas.microsoft.com/office/drawing/2014/main" id="{48E254A5-4C19-3CA5-1DE8-C76BF5DC8694}"/>
              </a:ext>
            </a:extLst>
          </p:cNvPr>
          <p:cNvSpPr txBox="1">
            <a:spLocks/>
          </p:cNvSpPr>
          <p:nvPr/>
        </p:nvSpPr>
        <p:spPr>
          <a:xfrm>
            <a:off x="955516" y="2453240"/>
            <a:ext cx="2967128" cy="9525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2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_tradnl" altLang="es-ES"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El 82 %</a:t>
            </a:r>
            <a:r>
              <a:rPr kumimoji="0" lang="es-ES_tradnl" altLang="es-ES" sz="1600" b="1" i="0" u="none" strike="noStrike" kern="1200" cap="none" spc="0" normalizeH="0" baseline="30000" noProof="0" dirty="0">
                <a:ln>
                  <a:noFill/>
                </a:ln>
                <a:solidFill>
                  <a:srgbClr val="002355"/>
                </a:solidFill>
                <a:effectLst/>
                <a:uLnTx/>
                <a:uFillTx/>
                <a:latin typeface="Arial" panose="020B0604020202020204" pitchFamily="34" charset="0"/>
                <a:ea typeface="+mn-ea"/>
                <a:cs typeface="Arial" panose="020B0604020202020204" pitchFamily="34" charset="0"/>
              </a:rPr>
              <a:t>2</a:t>
            </a:r>
            <a:r>
              <a:rPr kumimoji="0" lang="es-ES_tradnl" altLang="es-ES"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de los pacientes adultos tienen al menos 1 comorbilidad, siendo las más prevalentes</a:t>
            </a:r>
            <a:r>
              <a:rPr kumimoji="0" lang="es-ES_tradnl" altLang="es-ES" sz="1600" b="1" i="0" u="none" strike="noStrike" kern="1200" cap="none" spc="0" normalizeH="0" baseline="30000" noProof="0" dirty="0">
                <a:ln>
                  <a:noFill/>
                </a:ln>
                <a:solidFill>
                  <a:srgbClr val="002355"/>
                </a:solidFill>
                <a:effectLst/>
                <a:uLnTx/>
                <a:uFillTx/>
                <a:latin typeface="Arial" panose="020B0604020202020204" pitchFamily="34" charset="0"/>
                <a:ea typeface="+mn-ea"/>
                <a:cs typeface="Arial" panose="020B0604020202020204" pitchFamily="34" charset="0"/>
              </a:rPr>
              <a:t>1</a:t>
            </a:r>
          </a:p>
        </p:txBody>
      </p:sp>
      <p:cxnSp>
        <p:nvCxnSpPr>
          <p:cNvPr id="8" name="Conector recto 7">
            <a:extLst>
              <a:ext uri="{FF2B5EF4-FFF2-40B4-BE49-F238E27FC236}">
                <a16:creationId xmlns:a16="http://schemas.microsoft.com/office/drawing/2014/main" id="{52EDDFF8-43AE-3872-8A9F-3BFC82AF6BC5}"/>
              </a:ext>
            </a:extLst>
          </p:cNvPr>
          <p:cNvCxnSpPr>
            <a:cxnSpLocks/>
          </p:cNvCxnSpPr>
          <p:nvPr/>
        </p:nvCxnSpPr>
        <p:spPr>
          <a:xfrm>
            <a:off x="3999119" y="2565400"/>
            <a:ext cx="0" cy="792163"/>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
        <p:nvSpPr>
          <p:cNvPr id="9" name="Contenidor de contingut 2">
            <a:extLst>
              <a:ext uri="{FF2B5EF4-FFF2-40B4-BE49-F238E27FC236}">
                <a16:creationId xmlns:a16="http://schemas.microsoft.com/office/drawing/2014/main" id="{41D7A1B2-3C9A-4EE8-C016-294AEB66DC97}"/>
              </a:ext>
            </a:extLst>
          </p:cNvPr>
          <p:cNvSpPr txBox="1">
            <a:spLocks/>
          </p:cNvSpPr>
          <p:nvPr/>
        </p:nvSpPr>
        <p:spPr>
          <a:xfrm>
            <a:off x="4347051" y="2453239"/>
            <a:ext cx="6771523" cy="448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20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_tradnl" altLang="es-ES"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Factores que aumentan el riesgo de DA/comorbilidades:  </a:t>
            </a:r>
          </a:p>
        </p:txBody>
      </p:sp>
      <p:sp>
        <p:nvSpPr>
          <p:cNvPr id="12" name="CuadroTexto 11">
            <a:extLst>
              <a:ext uri="{FF2B5EF4-FFF2-40B4-BE49-F238E27FC236}">
                <a16:creationId xmlns:a16="http://schemas.microsoft.com/office/drawing/2014/main" id="{880E0021-F8CF-7FEB-B1EA-38B12C36C04D}"/>
              </a:ext>
            </a:extLst>
          </p:cNvPr>
          <p:cNvSpPr txBox="1"/>
          <p:nvPr/>
        </p:nvSpPr>
        <p:spPr>
          <a:xfrm>
            <a:off x="4297087" y="2910268"/>
            <a:ext cx="7192548" cy="495541"/>
          </a:xfrm>
          <a:prstGeom prst="rect">
            <a:avLst/>
          </a:prstGeom>
          <a:noFill/>
        </p:spPr>
        <p:txBody>
          <a:bodyPr wrap="square" numCol="3" spcCol="216000">
            <a:noAutofit/>
          </a:bodyPr>
          <a:lstStyle/>
          <a:p>
            <a:pPr marL="92075" marR="0" lvl="0" indent="-92075" algn="l" defTabSz="762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Gravedad</a:t>
            </a:r>
          </a:p>
          <a:p>
            <a:pPr marL="92075" marR="0" lvl="0" indent="-92075" algn="l" defTabSz="762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Inicio temprano</a:t>
            </a:r>
            <a:b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br>
            <a:endPar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92075" marR="0" lvl="0" indent="-92075" algn="l" defTabSz="7620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92075" marR="0" lvl="0" indent="-92075" algn="l" defTabSz="762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Polisensibilización</a:t>
            </a:r>
          </a:p>
          <a:p>
            <a:pPr marL="92075" marR="0" lvl="0" indent="-92075" algn="l" defTabSz="762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Persistencia</a:t>
            </a:r>
          </a:p>
          <a:p>
            <a:pPr marL="0" marR="0" lvl="0" indent="0" algn="l" defTabSz="762000" rtl="0" eaLnBrk="1" fontAlgn="auto" latinLnBrk="0" hangingPunct="1">
              <a:lnSpc>
                <a:spcPct val="100000"/>
              </a:lnSpc>
              <a:spcBef>
                <a:spcPts val="0"/>
              </a:spcBef>
              <a:spcAft>
                <a:spcPts val="0"/>
              </a:spcAft>
              <a:buClrTx/>
              <a:buSzTx/>
              <a:buFontTx/>
              <a:buNone/>
              <a:tabLst/>
              <a:defRPr/>
            </a:pPr>
            <a:b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br>
            <a:endPar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92075" marR="0" lvl="0" indent="-92075" algn="l" defTabSz="762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Historia familiar de atopia</a:t>
            </a:r>
          </a:p>
          <a:p>
            <a:pPr marL="92075" marR="0" lvl="0" indent="-92075" algn="l" defTabSz="762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Mutaciones de la </a:t>
            </a:r>
            <a:r>
              <a:rPr kumimoji="0" lang="es-ES_tradnl" altLang="es-ES" sz="1400" b="0" i="0" u="none" strike="noStrike" kern="1200" cap="none" spc="0" normalizeH="0" baseline="0" noProof="0" dirty="0" err="1">
                <a:ln>
                  <a:noFill/>
                </a:ln>
                <a:solidFill>
                  <a:srgbClr val="002355"/>
                </a:solidFill>
                <a:effectLst/>
                <a:uLnTx/>
                <a:uFillTx/>
                <a:latin typeface="Arial" panose="020B0604020202020204"/>
                <a:ea typeface="+mn-ea"/>
                <a:cs typeface="+mn-cs"/>
              </a:rPr>
              <a:t>filagrina</a:t>
            </a:r>
            <a:endParaRPr kumimoji="0" lang="es-ES" sz="14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18" name="Rectángulo redondeado 17">
            <a:extLst>
              <a:ext uri="{FF2B5EF4-FFF2-40B4-BE49-F238E27FC236}">
                <a16:creationId xmlns:a16="http://schemas.microsoft.com/office/drawing/2014/main" id="{CF6961C5-8904-06A1-267D-F54D0C757228}"/>
              </a:ext>
            </a:extLst>
          </p:cNvPr>
          <p:cNvSpPr/>
          <p:nvPr/>
        </p:nvSpPr>
        <p:spPr>
          <a:xfrm>
            <a:off x="1060175" y="3796470"/>
            <a:ext cx="1046922" cy="987563"/>
          </a:xfrm>
          <a:prstGeom prst="roundRect">
            <a:avLst/>
          </a:prstGeom>
          <a:solidFill>
            <a:schemeClr val="bg1"/>
          </a:solidFill>
          <a:ln>
            <a:solidFill>
              <a:srgbClr val="0023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360" marR="0" lvl="0" indent="0" algn="ctr" defTabSz="914400" rtl="0" eaLnBrk="1" fontAlgn="auto" latinLnBrk="0" hangingPunct="1">
              <a:lnSpc>
                <a:spcPct val="100000"/>
              </a:lnSpc>
              <a:spcBef>
                <a:spcPts val="164"/>
              </a:spcBef>
              <a:spcAft>
                <a:spcPts val="0"/>
              </a:spcAft>
              <a:buClrTx/>
              <a:buSzTx/>
              <a:buFontTx/>
              <a:buNone/>
              <a:tabLst/>
              <a:defRPr/>
            </a:pPr>
            <a:r>
              <a:rPr kumimoji="0" lang="es-ES" sz="1050" b="1" i="0" u="none" strike="noStrike" kern="0" cap="none" spc="-1"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RINITIS ALÉRGICA</a:t>
            </a:r>
          </a:p>
          <a:p>
            <a:pPr marL="9360" marR="0" lvl="0" indent="0" algn="ctr" defTabSz="914400" rtl="0" eaLnBrk="1" fontAlgn="auto" latinLnBrk="0" hangingPunct="1">
              <a:lnSpc>
                <a:spcPct val="100000"/>
              </a:lnSpc>
              <a:spcBef>
                <a:spcPts val="164"/>
              </a:spcBef>
              <a:spcAft>
                <a:spcPts val="0"/>
              </a:spcAft>
              <a:buClrTx/>
              <a:buSzTx/>
              <a:buFontTx/>
              <a:buNone/>
              <a:tabLst/>
              <a:defRPr/>
            </a:pPr>
            <a:r>
              <a:rPr kumimoji="0" lang="es-ES" sz="2000" b="1" i="0" u="none" strike="noStrike" kern="0" cap="none" spc="-1" normalizeH="0" baseline="0" noProof="0" dirty="0">
                <a:ln>
                  <a:noFill/>
                </a:ln>
                <a:solidFill>
                  <a:srgbClr val="00F2BE"/>
                </a:solidFill>
                <a:effectLst/>
                <a:uLnTx/>
                <a:uFillTx/>
                <a:latin typeface="Arial" panose="020B0604020202020204" pitchFamily="34" charset="0"/>
                <a:ea typeface="+mn-ea"/>
                <a:cs typeface="Arial" panose="020B0604020202020204" pitchFamily="34" charset="0"/>
              </a:rPr>
              <a:t>63% </a:t>
            </a:r>
          </a:p>
        </p:txBody>
      </p:sp>
      <p:sp>
        <p:nvSpPr>
          <p:cNvPr id="20" name="Rectángulo redondeado 19">
            <a:extLst>
              <a:ext uri="{FF2B5EF4-FFF2-40B4-BE49-F238E27FC236}">
                <a16:creationId xmlns:a16="http://schemas.microsoft.com/office/drawing/2014/main" id="{C253A531-5FB7-7768-69C9-9D3572874BE6}"/>
              </a:ext>
            </a:extLst>
          </p:cNvPr>
          <p:cNvSpPr/>
          <p:nvPr/>
        </p:nvSpPr>
        <p:spPr>
          <a:xfrm>
            <a:off x="2288454" y="3796470"/>
            <a:ext cx="1002460" cy="987563"/>
          </a:xfrm>
          <a:prstGeom prst="roundRect">
            <a:avLst/>
          </a:prstGeom>
          <a:solidFill>
            <a:schemeClr val="bg1"/>
          </a:solidFill>
          <a:ln>
            <a:solidFill>
              <a:srgbClr val="0023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50" b="1" i="0" u="none" strike="noStrike" kern="0" cap="none" spc="-1"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0" cap="none" spc="-1"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ASMA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0" cap="none" spc="-1" normalizeH="0" baseline="0" noProof="0" dirty="0">
                <a:ln>
                  <a:noFill/>
                </a:ln>
                <a:solidFill>
                  <a:srgbClr val="00F2BE"/>
                </a:solidFill>
                <a:effectLst/>
                <a:uLnTx/>
                <a:uFillTx/>
                <a:latin typeface="Arial" panose="020B0604020202020204" pitchFamily="34" charset="0"/>
                <a:ea typeface="+mn-ea"/>
                <a:cs typeface="Arial" panose="020B0604020202020204" pitchFamily="34" charset="0"/>
              </a:rPr>
              <a:t>54% </a:t>
            </a:r>
          </a:p>
        </p:txBody>
      </p:sp>
      <p:sp>
        <p:nvSpPr>
          <p:cNvPr id="23" name="Rectángulo redondeado 22">
            <a:extLst>
              <a:ext uri="{FF2B5EF4-FFF2-40B4-BE49-F238E27FC236}">
                <a16:creationId xmlns:a16="http://schemas.microsoft.com/office/drawing/2014/main" id="{CB005FBE-EC7B-31E4-A671-490A02814219}"/>
              </a:ext>
            </a:extLst>
          </p:cNvPr>
          <p:cNvSpPr/>
          <p:nvPr/>
        </p:nvSpPr>
        <p:spPr>
          <a:xfrm>
            <a:off x="3472271" y="3796470"/>
            <a:ext cx="1325217" cy="987563"/>
          </a:xfrm>
          <a:prstGeom prst="roundRect">
            <a:avLst/>
          </a:prstGeom>
          <a:solidFill>
            <a:schemeClr val="bg1"/>
          </a:solidFill>
          <a:ln>
            <a:solidFill>
              <a:srgbClr val="0023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360" marR="0" lvl="0" indent="0" algn="ctr" defTabSz="914400" rtl="0" eaLnBrk="1" fontAlgn="auto" latinLnBrk="0" hangingPunct="1">
              <a:lnSpc>
                <a:spcPct val="100000"/>
              </a:lnSpc>
              <a:spcBef>
                <a:spcPts val="164"/>
              </a:spcBef>
              <a:spcAft>
                <a:spcPts val="0"/>
              </a:spcAft>
              <a:buClrTx/>
              <a:buSzTx/>
              <a:buFontTx/>
              <a:buNone/>
              <a:tabLst/>
              <a:defRPr/>
            </a:pPr>
            <a:r>
              <a:rPr kumimoji="0" lang="es-ES" sz="1050" b="1" i="0" u="none" strike="noStrike" kern="0" cap="none" spc="-1"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CONJUNTIVITIS ALÉRGICA</a:t>
            </a:r>
          </a:p>
          <a:p>
            <a:pPr marL="9360" marR="0" lvl="0" indent="0" algn="ctr" defTabSz="914400" rtl="0" eaLnBrk="1" fontAlgn="auto" latinLnBrk="0" hangingPunct="1">
              <a:lnSpc>
                <a:spcPct val="100000"/>
              </a:lnSpc>
              <a:spcBef>
                <a:spcPts val="164"/>
              </a:spcBef>
              <a:spcAft>
                <a:spcPts val="0"/>
              </a:spcAft>
              <a:buClrTx/>
              <a:buSzTx/>
              <a:buFontTx/>
              <a:buNone/>
              <a:tabLst/>
              <a:defRPr/>
            </a:pPr>
            <a:r>
              <a:rPr kumimoji="0" lang="es-ES" sz="2000" b="1" i="0" u="none" strike="noStrike" kern="0" cap="none" spc="-1" normalizeH="0" baseline="0" noProof="0" dirty="0">
                <a:ln>
                  <a:noFill/>
                </a:ln>
                <a:solidFill>
                  <a:srgbClr val="00F2BE"/>
                </a:solidFill>
                <a:effectLst/>
                <a:uLnTx/>
                <a:uFillTx/>
                <a:latin typeface="Arial" panose="020B0604020202020204" pitchFamily="34" charset="0"/>
                <a:ea typeface="+mn-ea"/>
                <a:cs typeface="Arial" panose="020B0604020202020204" pitchFamily="34" charset="0"/>
              </a:rPr>
              <a:t>44%  </a:t>
            </a:r>
          </a:p>
        </p:txBody>
      </p:sp>
      <p:sp>
        <p:nvSpPr>
          <p:cNvPr id="25" name="Rectángulo redondeado 24">
            <a:extLst>
              <a:ext uri="{FF2B5EF4-FFF2-40B4-BE49-F238E27FC236}">
                <a16:creationId xmlns:a16="http://schemas.microsoft.com/office/drawing/2014/main" id="{ECD70FCD-66DB-ECF8-B079-038E7D02C9E4}"/>
              </a:ext>
            </a:extLst>
          </p:cNvPr>
          <p:cNvSpPr/>
          <p:nvPr/>
        </p:nvSpPr>
        <p:spPr>
          <a:xfrm>
            <a:off x="4978844" y="3796470"/>
            <a:ext cx="1325217" cy="987563"/>
          </a:xfrm>
          <a:prstGeom prst="roundRect">
            <a:avLst/>
          </a:prstGeom>
          <a:solidFill>
            <a:schemeClr val="bg1"/>
          </a:solidFill>
          <a:ln>
            <a:solidFill>
              <a:srgbClr val="0023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360" marR="0" lvl="0" indent="0" algn="ctr" defTabSz="914400" rtl="0" eaLnBrk="1" fontAlgn="auto" latinLnBrk="0" hangingPunct="1">
              <a:lnSpc>
                <a:spcPct val="100000"/>
              </a:lnSpc>
              <a:spcBef>
                <a:spcPts val="164"/>
              </a:spcBef>
              <a:spcAft>
                <a:spcPts val="0"/>
              </a:spcAft>
              <a:buClrTx/>
              <a:buSzTx/>
              <a:buFontTx/>
              <a:buNone/>
              <a:tabLst/>
              <a:defRPr/>
            </a:pPr>
            <a:r>
              <a:rPr kumimoji="0" lang="es-ES" sz="1050" b="1" i="0" u="none" strike="noStrike" kern="0" cap="none" spc="-1"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ALERGIAS ALIMENTARIAS </a:t>
            </a:r>
          </a:p>
          <a:p>
            <a:pPr marL="9360" marR="0" lvl="0" indent="0" algn="ctr" defTabSz="914400" rtl="0" eaLnBrk="1" fontAlgn="auto" latinLnBrk="0" hangingPunct="1">
              <a:lnSpc>
                <a:spcPct val="100000"/>
              </a:lnSpc>
              <a:spcBef>
                <a:spcPts val="164"/>
              </a:spcBef>
              <a:spcAft>
                <a:spcPts val="0"/>
              </a:spcAft>
              <a:buClrTx/>
              <a:buSzTx/>
              <a:buFontTx/>
              <a:buNone/>
              <a:tabLst/>
              <a:defRPr/>
            </a:pPr>
            <a:r>
              <a:rPr kumimoji="0" lang="es-ES" sz="2000" b="1" i="0" u="none" strike="noStrike" kern="0" cap="none" spc="-1" normalizeH="0" baseline="0" noProof="0" dirty="0">
                <a:ln>
                  <a:noFill/>
                </a:ln>
                <a:solidFill>
                  <a:srgbClr val="00F2BE"/>
                </a:solidFill>
                <a:effectLst/>
                <a:uLnTx/>
                <a:uFillTx/>
                <a:latin typeface="Arial" panose="020B0604020202020204" pitchFamily="34" charset="0"/>
                <a:ea typeface="+mn-ea"/>
                <a:cs typeface="Arial" panose="020B0604020202020204" pitchFamily="34" charset="0"/>
              </a:rPr>
              <a:t>40%  </a:t>
            </a:r>
          </a:p>
        </p:txBody>
      </p:sp>
      <p:sp>
        <p:nvSpPr>
          <p:cNvPr id="27" name="Rectángulo redondeado 26">
            <a:extLst>
              <a:ext uri="{FF2B5EF4-FFF2-40B4-BE49-F238E27FC236}">
                <a16:creationId xmlns:a16="http://schemas.microsoft.com/office/drawing/2014/main" id="{A3C23749-D24B-0A56-341B-5BBCA83A4265}"/>
              </a:ext>
            </a:extLst>
          </p:cNvPr>
          <p:cNvSpPr/>
          <p:nvPr/>
        </p:nvSpPr>
        <p:spPr>
          <a:xfrm>
            <a:off x="6485418" y="3796470"/>
            <a:ext cx="1325217" cy="987563"/>
          </a:xfrm>
          <a:prstGeom prst="roundRect">
            <a:avLst/>
          </a:prstGeom>
          <a:solidFill>
            <a:schemeClr val="bg1"/>
          </a:solidFill>
          <a:ln>
            <a:solidFill>
              <a:srgbClr val="0023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360" marR="0" lvl="0" indent="0" algn="ctr" defTabSz="914400" rtl="0" eaLnBrk="1" fontAlgn="auto" latinLnBrk="0" hangingPunct="1">
              <a:lnSpc>
                <a:spcPct val="100000"/>
              </a:lnSpc>
              <a:spcBef>
                <a:spcPts val="164"/>
              </a:spcBef>
              <a:spcAft>
                <a:spcPts val="0"/>
              </a:spcAft>
              <a:buClrTx/>
              <a:buSzTx/>
              <a:buFontTx/>
              <a:buNone/>
              <a:tabLst/>
              <a:defRPr/>
            </a:pPr>
            <a:r>
              <a:rPr kumimoji="0" lang="es-ES" sz="1050" b="1" i="0" u="none" strike="noStrike" kern="0" cap="none" spc="-1"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RINOSINUSITIS CRÓNICA</a:t>
            </a:r>
          </a:p>
          <a:p>
            <a:pPr marL="9360" marR="0" lvl="0" indent="0" algn="ctr" defTabSz="914400" rtl="0" eaLnBrk="1" fontAlgn="auto" latinLnBrk="0" hangingPunct="1">
              <a:lnSpc>
                <a:spcPct val="100000"/>
              </a:lnSpc>
              <a:spcBef>
                <a:spcPts val="164"/>
              </a:spcBef>
              <a:spcAft>
                <a:spcPts val="0"/>
              </a:spcAft>
              <a:buClrTx/>
              <a:buSzTx/>
              <a:buFontTx/>
              <a:buNone/>
              <a:tabLst/>
              <a:defRPr/>
            </a:pPr>
            <a:r>
              <a:rPr kumimoji="0" lang="es-ES" sz="2000" b="1" i="0" u="none" strike="noStrike" kern="0" cap="none" spc="-1" normalizeH="0" baseline="0" noProof="0" dirty="0">
                <a:ln>
                  <a:noFill/>
                </a:ln>
                <a:solidFill>
                  <a:srgbClr val="00F2BE"/>
                </a:solidFill>
                <a:effectLst/>
                <a:uLnTx/>
                <a:uFillTx/>
                <a:latin typeface="Arial" panose="020B0604020202020204" pitchFamily="34" charset="0"/>
                <a:ea typeface="+mn-ea"/>
                <a:cs typeface="Arial" panose="020B0604020202020204" pitchFamily="34" charset="0"/>
              </a:rPr>
              <a:t>14%  </a:t>
            </a:r>
          </a:p>
        </p:txBody>
      </p:sp>
      <p:sp>
        <p:nvSpPr>
          <p:cNvPr id="29" name="Rectángulo redondeado 28">
            <a:extLst>
              <a:ext uri="{FF2B5EF4-FFF2-40B4-BE49-F238E27FC236}">
                <a16:creationId xmlns:a16="http://schemas.microsoft.com/office/drawing/2014/main" id="{D69494EF-1936-B52A-3DAC-91F83D664DEE}"/>
              </a:ext>
            </a:extLst>
          </p:cNvPr>
          <p:cNvSpPr/>
          <p:nvPr/>
        </p:nvSpPr>
        <p:spPr>
          <a:xfrm>
            <a:off x="7991992" y="3796470"/>
            <a:ext cx="2146853" cy="987563"/>
          </a:xfrm>
          <a:prstGeom prst="roundRect">
            <a:avLst/>
          </a:prstGeom>
          <a:solidFill>
            <a:schemeClr val="bg1"/>
          </a:solidFill>
          <a:ln>
            <a:solidFill>
              <a:srgbClr val="0023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360" marR="0" lvl="0" indent="0" algn="ctr" defTabSz="914400" rtl="0" eaLnBrk="1" fontAlgn="auto" latinLnBrk="0" hangingPunct="1">
              <a:lnSpc>
                <a:spcPct val="100000"/>
              </a:lnSpc>
              <a:spcBef>
                <a:spcPts val="164"/>
              </a:spcBef>
              <a:spcAft>
                <a:spcPts val="0"/>
              </a:spcAft>
              <a:buClrTx/>
              <a:buSzTx/>
              <a:buFontTx/>
              <a:buNone/>
              <a:tabLst/>
              <a:defRPr/>
            </a:pPr>
            <a:r>
              <a:rPr kumimoji="0" lang="es-ES" sz="1050" b="1" i="0" u="none" strike="noStrike" kern="0" cap="none" spc="-1"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QUERATOCONJUNYIVITIS ATÓPICA</a:t>
            </a:r>
          </a:p>
          <a:p>
            <a:pPr marL="9360" marR="0" lvl="0" indent="0" algn="ctr" defTabSz="914400" rtl="0" eaLnBrk="1" fontAlgn="auto" latinLnBrk="0" hangingPunct="1">
              <a:lnSpc>
                <a:spcPct val="100000"/>
              </a:lnSpc>
              <a:spcBef>
                <a:spcPts val="164"/>
              </a:spcBef>
              <a:spcAft>
                <a:spcPts val="0"/>
              </a:spcAft>
              <a:buClrTx/>
              <a:buSzTx/>
              <a:buFontTx/>
              <a:buNone/>
              <a:tabLst/>
              <a:defRPr/>
            </a:pPr>
            <a:r>
              <a:rPr kumimoji="0" lang="es-ES" sz="2000" b="1" i="0" u="none" strike="noStrike" kern="0" cap="none" spc="-1" normalizeH="0" baseline="0" noProof="0" dirty="0">
                <a:ln>
                  <a:noFill/>
                </a:ln>
                <a:solidFill>
                  <a:srgbClr val="00F2BE"/>
                </a:solidFill>
                <a:effectLst/>
                <a:uLnTx/>
                <a:uFillTx/>
                <a:latin typeface="Arial" panose="020B0604020202020204" pitchFamily="34" charset="0"/>
                <a:ea typeface="+mn-ea"/>
                <a:cs typeface="Arial" panose="020B0604020202020204" pitchFamily="34" charset="0"/>
              </a:rPr>
              <a:t>8%  </a:t>
            </a:r>
          </a:p>
        </p:txBody>
      </p:sp>
      <p:sp>
        <p:nvSpPr>
          <p:cNvPr id="30" name="Rectángulo redondeado 29">
            <a:extLst>
              <a:ext uri="{FF2B5EF4-FFF2-40B4-BE49-F238E27FC236}">
                <a16:creationId xmlns:a16="http://schemas.microsoft.com/office/drawing/2014/main" id="{294E89E7-F48E-992D-9BAF-4053DF94EB9F}"/>
              </a:ext>
            </a:extLst>
          </p:cNvPr>
          <p:cNvSpPr/>
          <p:nvPr/>
        </p:nvSpPr>
        <p:spPr>
          <a:xfrm>
            <a:off x="10320200" y="3796470"/>
            <a:ext cx="1023662" cy="987563"/>
          </a:xfrm>
          <a:prstGeom prst="roundRect">
            <a:avLst/>
          </a:prstGeom>
          <a:solidFill>
            <a:schemeClr val="bg1"/>
          </a:solidFill>
          <a:ln>
            <a:solidFill>
              <a:srgbClr val="0023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360" marR="0" lvl="0" indent="0" algn="ctr" defTabSz="914400" rtl="0" eaLnBrk="1" fontAlgn="auto" latinLnBrk="0" hangingPunct="1">
              <a:lnSpc>
                <a:spcPct val="100000"/>
              </a:lnSpc>
              <a:spcBef>
                <a:spcPts val="164"/>
              </a:spcBef>
              <a:spcAft>
                <a:spcPts val="0"/>
              </a:spcAft>
              <a:buClrTx/>
              <a:buSzTx/>
              <a:buFontTx/>
              <a:buNone/>
              <a:tabLst/>
              <a:defRPr/>
            </a:pPr>
            <a:r>
              <a:rPr kumimoji="0" lang="es-ES" sz="1050" b="1" i="0" u="none" strike="noStrike" kern="0" cap="none" spc="-1"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POLIPOSIS NASAL</a:t>
            </a:r>
          </a:p>
          <a:p>
            <a:pPr marL="9360" marR="0" lvl="0" indent="0" algn="ctr" defTabSz="914400" rtl="0" eaLnBrk="1" fontAlgn="auto" latinLnBrk="0" hangingPunct="1">
              <a:lnSpc>
                <a:spcPct val="100000"/>
              </a:lnSpc>
              <a:spcBef>
                <a:spcPts val="164"/>
              </a:spcBef>
              <a:spcAft>
                <a:spcPts val="0"/>
              </a:spcAft>
              <a:buClrTx/>
              <a:buSzTx/>
              <a:buFontTx/>
              <a:buNone/>
              <a:tabLst/>
              <a:defRPr/>
            </a:pPr>
            <a:r>
              <a:rPr kumimoji="0" lang="es-ES" sz="2000" b="1" i="0" u="none" strike="noStrike" kern="0" cap="none" spc="-1" normalizeH="0" baseline="0" noProof="0" dirty="0">
                <a:ln>
                  <a:noFill/>
                </a:ln>
                <a:solidFill>
                  <a:srgbClr val="00F2BE"/>
                </a:solidFill>
                <a:effectLst/>
                <a:uLnTx/>
                <a:uFillTx/>
                <a:latin typeface="Arial" panose="020B0604020202020204" pitchFamily="34" charset="0"/>
                <a:ea typeface="+mn-ea"/>
                <a:cs typeface="Arial" panose="020B0604020202020204" pitchFamily="34" charset="0"/>
              </a:rPr>
              <a:t>5%</a:t>
            </a:r>
          </a:p>
        </p:txBody>
      </p:sp>
    </p:spTree>
    <p:extLst>
      <p:ext uri="{BB962C8B-B14F-4D97-AF65-F5344CB8AC3E}">
        <p14:creationId xmlns:p14="http://schemas.microsoft.com/office/powerpoint/2010/main" val="4032132549"/>
      </p:ext>
      <p:ext uri="{E0312146-C5ED-4C80-9762-451A47E2C1B8}">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620276176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9A8FD-205F-3165-FA02-90FBAE9AEA07}"/>
            </a:ext>
          </a:extLst>
        </p:cNvPr>
        <p:cNvGrpSpPr/>
        <p:nvPr/>
      </p:nvGrpSpPr>
      <p:grpSpPr>
        <a:xfrm>
          <a:off x="0" y="0"/>
          <a:ext cx="0" cy="0"/>
          <a:chOff x="0" y="0"/>
          <a:chExt cx="0" cy="0"/>
        </a:xfrm>
      </p:grpSpPr>
      <p:pic>
        <p:nvPicPr>
          <p:cNvPr id="9" name="Imatge 8" descr="Imatge que conté text, línia, diagrama, Trama&#10;&#10;Pot ser que el contingut generat amb IA no sigui correcte.">
            <a:extLst>
              <a:ext uri="{FF2B5EF4-FFF2-40B4-BE49-F238E27FC236}">
                <a16:creationId xmlns:a16="http://schemas.microsoft.com/office/drawing/2014/main" id="{C2452F68-1A2B-C16B-CCD5-CA9F10AD03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5433391" y="1538541"/>
            <a:ext cx="6178361" cy="4299274"/>
          </a:xfrm>
          <a:prstGeom prst="rect">
            <a:avLst/>
          </a:prstGeom>
        </p:spPr>
      </p:pic>
      <p:sp>
        <p:nvSpPr>
          <p:cNvPr id="3" name="Rectángulo redondeado 2">
            <a:extLst>
              <a:ext uri="{FF2B5EF4-FFF2-40B4-BE49-F238E27FC236}">
                <a16:creationId xmlns:a16="http://schemas.microsoft.com/office/drawing/2014/main" id="{849CADBA-9121-AF3A-5515-041CC07E1D32}"/>
              </a:ext>
            </a:extLst>
          </p:cNvPr>
          <p:cNvSpPr/>
          <p:nvPr/>
        </p:nvSpPr>
        <p:spPr>
          <a:xfrm>
            <a:off x="695324" y="1417983"/>
            <a:ext cx="11053764" cy="4531967"/>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2D484F6-8B23-E74B-3F3D-B3D94B498D46}"/>
              </a:ext>
            </a:extLst>
          </p:cNvPr>
          <p:cNvSpPr>
            <a:spLocks noGrp="1"/>
          </p:cNvSpPr>
          <p:nvPr>
            <p:ph type="title"/>
          </p:nvPr>
        </p:nvSpPr>
        <p:spPr>
          <a:prstGeom prst="rect">
            <a:avLst/>
          </a:prstGeom>
        </p:spPr>
        <p:txBody>
          <a:bodyP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ES" dirty="0"/>
              <a:t>Dermatitis atópica </a:t>
            </a:r>
            <a:endParaRPr lang="en-US" dirty="0"/>
          </a:p>
        </p:txBody>
      </p:sp>
      <p:sp>
        <p:nvSpPr>
          <p:cNvPr id="5" name="Text Placeholder 4">
            <a:extLst>
              <a:ext uri="{FF2B5EF4-FFF2-40B4-BE49-F238E27FC236}">
                <a16:creationId xmlns:a16="http://schemas.microsoft.com/office/drawing/2014/main" id="{818D27C4-ED96-8215-78D9-25363005FBE8}"/>
              </a:ext>
            </a:extLst>
          </p:cNvPr>
          <p:cNvSpPr>
            <a:spLocks noGrp="1"/>
          </p:cNvSpPr>
          <p:nvPr>
            <p:ph type="body" sz="quarter" idx="4294967295"/>
          </p:nvPr>
        </p:nvSpPr>
        <p:spPr>
          <a:xfrm>
            <a:off x="695325" y="6214406"/>
            <a:ext cx="10896600" cy="420688"/>
          </a:xfrm>
          <a:prstGeom prst="rect">
            <a:avLst/>
          </a:prstGeom>
        </p:spPr>
        <p:txBody>
          <a:bodyPr>
            <a:normAutofit/>
          </a:bodyPr>
          <a:lstStyle/>
          <a:p>
            <a:pPr marL="0" indent="0">
              <a:buNone/>
            </a:pPr>
            <a:r>
              <a:rPr lang="en-US" sz="700" dirty="0" err="1"/>
              <a:t>Barnetson</a:t>
            </a:r>
            <a:r>
              <a:rPr lang="en-US" sz="700" dirty="0"/>
              <a:t> RC, et al. BMJ. 2002:1376-1379.  </a:t>
            </a:r>
            <a:r>
              <a:rPr lang="en-US" sz="700" dirty="0" err="1"/>
              <a:t>Akdis</a:t>
            </a:r>
            <a:r>
              <a:rPr lang="en-US" sz="700" dirty="0"/>
              <a:t> CA, et al. Allergy. 2006;61:969-987.   Ruiz-Villaverde et al. Piel.2018.01.010</a:t>
            </a:r>
          </a:p>
        </p:txBody>
      </p:sp>
      <p:sp>
        <p:nvSpPr>
          <p:cNvPr id="7" name="Footer Placeholder 6">
            <a:extLst>
              <a:ext uri="{FF2B5EF4-FFF2-40B4-BE49-F238E27FC236}">
                <a16:creationId xmlns:a16="http://schemas.microsoft.com/office/drawing/2014/main" id="{07B42FB2-A8DF-79BA-C630-A754BA31C2B3}"/>
              </a:ext>
            </a:extLst>
          </p:cNvPr>
          <p:cNvSpPr>
            <a:spLocks noGrp="1"/>
          </p:cNvSpPr>
          <p:nvPr>
            <p:ph type="ftr"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Gilroy Office"/>
              <a:ea typeface="+mn-ea"/>
              <a:cs typeface="+mn-cs"/>
            </a:endParaRPr>
          </a:p>
        </p:txBody>
      </p:sp>
      <p:sp>
        <p:nvSpPr>
          <p:cNvPr id="8" name="Slide Number Placeholder 7">
            <a:extLst>
              <a:ext uri="{FF2B5EF4-FFF2-40B4-BE49-F238E27FC236}">
                <a16:creationId xmlns:a16="http://schemas.microsoft.com/office/drawing/2014/main" id="{6E0FFC2C-499A-5F87-6F1C-F4AE9CC01623}"/>
              </a:ext>
            </a:extLst>
          </p:cNvPr>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Gilroy Office"/>
              <a:ea typeface="+mn-ea"/>
              <a:cs typeface="+mn-cs"/>
            </a:endParaRPr>
          </a:p>
        </p:txBody>
      </p:sp>
      <p:sp>
        <p:nvSpPr>
          <p:cNvPr id="11" name="CuadroTexto 10">
            <a:extLst>
              <a:ext uri="{FF2B5EF4-FFF2-40B4-BE49-F238E27FC236}">
                <a16:creationId xmlns:a16="http://schemas.microsoft.com/office/drawing/2014/main" id="{7E1ECB18-77B3-1468-503B-2A57F3AD89F5}"/>
              </a:ext>
            </a:extLst>
          </p:cNvPr>
          <p:cNvSpPr txBox="1"/>
          <p:nvPr/>
        </p:nvSpPr>
        <p:spPr>
          <a:xfrm>
            <a:off x="957263" y="1549737"/>
            <a:ext cx="34689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Enfermedades propias </a:t>
            </a:r>
            <a:br>
              <a:rPr kumimoji="0" lang="es-ES_tradnl" altLang="es-ES" sz="20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br>
            <a:r>
              <a:rPr kumimoji="0" lang="es-ES_tradnl" altLang="es-ES" sz="20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 la constitución atópica</a:t>
            </a:r>
          </a:p>
        </p:txBody>
      </p:sp>
      <p:sp>
        <p:nvSpPr>
          <p:cNvPr id="12" name="Content Placeholder 11">
            <a:extLst>
              <a:ext uri="{FF2B5EF4-FFF2-40B4-BE49-F238E27FC236}">
                <a16:creationId xmlns:a16="http://schemas.microsoft.com/office/drawing/2014/main" id="{422F6FD7-6068-456C-ABBB-BE5B2A93341A}"/>
              </a:ext>
            </a:extLst>
          </p:cNvPr>
          <p:cNvSpPr txBox="1">
            <a:spLocks/>
          </p:cNvSpPr>
          <p:nvPr/>
        </p:nvSpPr>
        <p:spPr>
          <a:xfrm>
            <a:off x="964412" y="2409674"/>
            <a:ext cx="3832875" cy="3339376"/>
          </a:xfrm>
          <a:prstGeom prst="rect">
            <a:avLst/>
          </a:prstGeom>
          <a:ln w="3175">
            <a:noFill/>
          </a:ln>
        </p:spPr>
        <p:txBody>
          <a:bodyPr vert="horz" wrap="square" lIns="0" tIns="0" rIns="0" bIns="0" rtlCol="0">
            <a:sp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30–40% de los pacientes desarrolla alergias alimentarias </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40–50% de los pacientes desarrolla asma</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60–80% de los pacientes desarrolla rinitis alérgica</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Blefaroconjuntivitis</a:t>
            </a:r>
            <a:endPar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Aumento de riesgo de alergia alimentaria y a los ácaros del polvo doméstico y a otros alérgenos</a:t>
            </a:r>
          </a:p>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Dermatitis de contacto irritativa y alérgica</a:t>
            </a:r>
          </a:p>
        </p:txBody>
      </p:sp>
    </p:spTree>
    <p:extLst>
      <p:ext uri="{BB962C8B-B14F-4D97-AF65-F5344CB8AC3E}">
        <p14:creationId xmlns:p14="http://schemas.microsoft.com/office/powerpoint/2010/main" val="4938172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F5F16794-B79A-536B-4E52-2AAABE4E8FD1}"/>
              </a:ext>
            </a:extLst>
          </p:cNvPr>
          <p:cNvSpPr/>
          <p:nvPr/>
        </p:nvSpPr>
        <p:spPr>
          <a:xfrm>
            <a:off x="695325" y="1417983"/>
            <a:ext cx="11053763" cy="4359965"/>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0" name="TextBox 99">
            <a:extLst>
              <a:ext uri="{FF2B5EF4-FFF2-40B4-BE49-F238E27FC236}">
                <a16:creationId xmlns:a16="http://schemas.microsoft.com/office/drawing/2014/main" id="{D5B623A9-0009-CC43-B59D-D24DBF22C106}"/>
              </a:ext>
            </a:extLst>
          </p:cNvPr>
          <p:cNvSpPr txBox="1"/>
          <p:nvPr/>
        </p:nvSpPr>
        <p:spPr>
          <a:xfrm>
            <a:off x="6168058" y="3126097"/>
            <a:ext cx="1412743" cy="884070"/>
          </a:xfrm>
          <a:prstGeom prst="rect">
            <a:avLst/>
          </a:prstGeom>
          <a:noFill/>
          <a:ln>
            <a:noFill/>
          </a:ln>
        </p:spPr>
        <p:txBody>
          <a:bodyPr wrap="square" lIns="72000" tIns="72000" rIns="72000" bIns="72000" rtlCol="0" anchor="ctr" anchorCtr="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002355"/>
                </a:solidFill>
                <a:effectLst/>
                <a:uLnTx/>
                <a:uFillTx/>
                <a:latin typeface="Arial" panose="020B0604020202020204"/>
                <a:ea typeface="ＭＳ Ｐゴシック" charset="-128"/>
                <a:cs typeface="Arial" panose="020B0604020202020204" pitchFamily="34" charset="0"/>
              </a:rPr>
              <a:t>Restaurar el funcionamiento </a:t>
            </a:r>
            <a:br>
              <a:rPr kumimoji="0" sz="1200" b="1" i="0" u="none" strike="noStrike" kern="1200" cap="none" spc="0" normalizeH="0" baseline="0" noProof="0" dirty="0">
                <a:ln>
                  <a:noFill/>
                </a:ln>
                <a:solidFill>
                  <a:srgbClr val="002355"/>
                </a:solidFill>
                <a:effectLst/>
                <a:uLnTx/>
                <a:uFillTx/>
                <a:latin typeface="Arial" panose="020B0604020202020204"/>
                <a:ea typeface="+mn-ea"/>
                <a:cs typeface="+mn-cs"/>
              </a:rPr>
            </a:br>
            <a:r>
              <a:rPr kumimoji="0" lang="cs-CZ" sz="1200" b="1" i="0" u="none" strike="noStrike" kern="1200" cap="none" spc="0" normalizeH="0" baseline="0" noProof="0" dirty="0">
                <a:ln>
                  <a:noFill/>
                </a:ln>
                <a:solidFill>
                  <a:srgbClr val="002355"/>
                </a:solidFill>
                <a:effectLst/>
                <a:uLnTx/>
                <a:uFillTx/>
                <a:latin typeface="Arial" panose="020B0604020202020204"/>
                <a:ea typeface="ＭＳ Ｐゴシック" charset="-128"/>
                <a:cs typeface="Arial" panose="020B0604020202020204" pitchFamily="34" charset="0"/>
              </a:rPr>
              <a:t>de la barrera cutánea</a:t>
            </a:r>
          </a:p>
        </p:txBody>
      </p:sp>
      <p:sp>
        <p:nvSpPr>
          <p:cNvPr id="127" name="TextBox 126">
            <a:extLst>
              <a:ext uri="{FF2B5EF4-FFF2-40B4-BE49-F238E27FC236}">
                <a16:creationId xmlns:a16="http://schemas.microsoft.com/office/drawing/2014/main" id="{56BFEA3B-F4D1-384A-B2E9-25492D888E38}"/>
              </a:ext>
            </a:extLst>
          </p:cNvPr>
          <p:cNvSpPr txBox="1"/>
          <p:nvPr/>
        </p:nvSpPr>
        <p:spPr>
          <a:xfrm>
            <a:off x="10414364" y="3218430"/>
            <a:ext cx="1082932" cy="699404"/>
          </a:xfrm>
          <a:prstGeom prst="rect">
            <a:avLst/>
          </a:prstGeom>
          <a:noFill/>
        </p:spPr>
        <p:txBody>
          <a:bodyPr wrap="square" lIns="72000" tIns="72000" rIns="72000" bIns="72000" rtlCol="0" anchor="ctr"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1200" b="1" i="0" u="none" strike="noStrike" kern="1200" cap="none" spc="0" normalizeH="0" baseline="0" noProof="0" dirty="0" err="1">
                <a:ln>
                  <a:noFill/>
                </a:ln>
                <a:solidFill>
                  <a:srgbClr val="002355"/>
                </a:solidFill>
                <a:effectLst/>
                <a:uLnTx/>
                <a:uFillTx/>
                <a:latin typeface="Arial" panose="020B0604020202020204"/>
                <a:ea typeface="ＭＳ Ｐゴシック" charset="-128"/>
                <a:cs typeface="Arial" panose="020B0604020202020204" pitchFamily="34" charset="0"/>
              </a:rPr>
              <a:t>Suprimir</a:t>
            </a:r>
            <a:r>
              <a:rPr kumimoji="0" lang="cs-CZ" sz="1200" b="1" i="0" u="none" strike="noStrike" kern="1200" cap="none" spc="0" normalizeH="0" baseline="0" noProof="0" dirty="0">
                <a:ln>
                  <a:noFill/>
                </a:ln>
                <a:solidFill>
                  <a:srgbClr val="002355"/>
                </a:solidFill>
                <a:effectLst/>
                <a:uLnTx/>
                <a:uFillTx/>
                <a:latin typeface="Arial" panose="020B0604020202020204"/>
                <a:ea typeface="ＭＳ Ｐゴシック" charset="-128"/>
                <a:cs typeface="Arial" panose="020B0604020202020204" pitchFamily="34" charset="0"/>
              </a:rPr>
              <a:t> </a:t>
            </a:r>
            <a:br>
              <a:rPr kumimoji="0" lang="cs-CZ" sz="1200" b="1" i="0" u="none" strike="noStrike" kern="1200" cap="none" spc="0" normalizeH="0" baseline="0" noProof="0" dirty="0">
                <a:ln>
                  <a:noFill/>
                </a:ln>
                <a:solidFill>
                  <a:srgbClr val="002355"/>
                </a:solidFill>
                <a:effectLst/>
                <a:uLnTx/>
                <a:uFillTx/>
                <a:latin typeface="Arial" panose="020B0604020202020204"/>
                <a:ea typeface="ＭＳ Ｐゴシック" charset="-128"/>
                <a:cs typeface="Arial" panose="020B0604020202020204" pitchFamily="34" charset="0"/>
              </a:rPr>
            </a:br>
            <a:r>
              <a:rPr kumimoji="0" lang="cs-CZ" sz="1200" b="1" i="0" u="none" strike="noStrike" kern="1200" cap="none" spc="0" normalizeH="0" baseline="0" noProof="0" dirty="0">
                <a:ln>
                  <a:noFill/>
                </a:ln>
                <a:solidFill>
                  <a:srgbClr val="002355"/>
                </a:solidFill>
                <a:effectLst/>
                <a:uLnTx/>
                <a:uFillTx/>
                <a:latin typeface="Arial" panose="020B0604020202020204"/>
                <a:ea typeface="ＭＳ Ｐゴシック" charset="-128"/>
                <a:cs typeface="Arial" panose="020B0604020202020204" pitchFamily="34" charset="0"/>
              </a:rPr>
              <a:t>la respuesta inmunitaria</a:t>
            </a:r>
          </a:p>
        </p:txBody>
      </p:sp>
      <p:sp>
        <p:nvSpPr>
          <p:cNvPr id="128" name="TextBox 127">
            <a:extLst>
              <a:ext uri="{FF2B5EF4-FFF2-40B4-BE49-F238E27FC236}">
                <a16:creationId xmlns:a16="http://schemas.microsoft.com/office/drawing/2014/main" id="{BE13ACEE-E212-4D47-8ADA-817959716A51}"/>
              </a:ext>
            </a:extLst>
          </p:cNvPr>
          <p:cNvSpPr txBox="1"/>
          <p:nvPr/>
        </p:nvSpPr>
        <p:spPr>
          <a:xfrm>
            <a:off x="7616207" y="5043294"/>
            <a:ext cx="2749454" cy="514738"/>
          </a:xfrm>
          <a:prstGeom prst="rect">
            <a:avLst/>
          </a:prstGeom>
          <a:noFill/>
        </p:spPr>
        <p:txBody>
          <a:bodyPr wrap="square" lIns="72000" tIns="72000" rIns="72000" bIns="72000" rtlCol="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002355"/>
                </a:solidFill>
                <a:effectLst/>
                <a:uLnTx/>
                <a:uFillTx/>
                <a:latin typeface="Arial" panose="020B0604020202020204"/>
                <a:ea typeface="ＭＳ Ｐゴシック" charset="-128"/>
                <a:cs typeface="Arial" panose="020B0604020202020204" pitchFamily="34" charset="0"/>
              </a:rPr>
              <a:t>No existen tratamientos dirigidos a dianas genéticas en la actualidad</a:t>
            </a:r>
          </a:p>
        </p:txBody>
      </p:sp>
      <p:sp>
        <p:nvSpPr>
          <p:cNvPr id="130" name="TextBox 129">
            <a:extLst>
              <a:ext uri="{FF2B5EF4-FFF2-40B4-BE49-F238E27FC236}">
                <a16:creationId xmlns:a16="http://schemas.microsoft.com/office/drawing/2014/main" id="{9A06E278-386F-334E-BAE5-2529A7B58081}"/>
              </a:ext>
            </a:extLst>
          </p:cNvPr>
          <p:cNvSpPr txBox="1"/>
          <p:nvPr/>
        </p:nvSpPr>
        <p:spPr>
          <a:xfrm>
            <a:off x="7735731" y="1628775"/>
            <a:ext cx="2264087" cy="514738"/>
          </a:xfrm>
          <a:prstGeom prst="rect">
            <a:avLst/>
          </a:prstGeom>
          <a:noFill/>
        </p:spPr>
        <p:txBody>
          <a:bodyPr wrap="square" lIns="72000" tIns="72000" rIns="72000" bIns="72000" rtlCol="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1200" b="1" i="0" u="none" strike="noStrike" kern="1200" cap="none" spc="0" normalizeH="0" baseline="0" noProof="0" dirty="0">
                <a:ln>
                  <a:noFill/>
                </a:ln>
                <a:solidFill>
                  <a:srgbClr val="002355"/>
                </a:solidFill>
                <a:effectLst/>
                <a:uLnTx/>
                <a:uFillTx/>
                <a:latin typeface="Arial" panose="020B0604020202020204"/>
                <a:ea typeface="ＭＳ Ｐゴシック" charset="-128"/>
                <a:cs typeface="Arial" panose="020B0604020202020204" pitchFamily="34" charset="0"/>
              </a:rPr>
              <a:t>Limitar los desencadenantes ambientales</a:t>
            </a:r>
          </a:p>
        </p:txBody>
      </p:sp>
      <p:grpSp>
        <p:nvGrpSpPr>
          <p:cNvPr id="16" name="Grupo 15">
            <a:extLst>
              <a:ext uri="{FF2B5EF4-FFF2-40B4-BE49-F238E27FC236}">
                <a16:creationId xmlns:a16="http://schemas.microsoft.com/office/drawing/2014/main" id="{ED001F0E-3CCE-497B-BCC8-81BA384C81A6}"/>
              </a:ext>
            </a:extLst>
          </p:cNvPr>
          <p:cNvGrpSpPr/>
          <p:nvPr/>
        </p:nvGrpSpPr>
        <p:grpSpPr>
          <a:xfrm>
            <a:off x="7667232" y="2257683"/>
            <a:ext cx="2620898" cy="2620898"/>
            <a:chOff x="7321664" y="2480779"/>
            <a:chExt cx="2620898" cy="2620898"/>
          </a:xfrm>
        </p:grpSpPr>
        <p:grpSp>
          <p:nvGrpSpPr>
            <p:cNvPr id="101" name="Group 100">
              <a:extLst>
                <a:ext uri="{FF2B5EF4-FFF2-40B4-BE49-F238E27FC236}">
                  <a16:creationId xmlns:a16="http://schemas.microsoft.com/office/drawing/2014/main" id="{514A7064-E3C3-0F44-B8E7-02A4415DAD20}"/>
                </a:ext>
              </a:extLst>
            </p:cNvPr>
            <p:cNvGrpSpPr/>
            <p:nvPr/>
          </p:nvGrpSpPr>
          <p:grpSpPr>
            <a:xfrm>
              <a:off x="7321664" y="2480779"/>
              <a:ext cx="2620898" cy="2620898"/>
              <a:chOff x="4089121" y="1781873"/>
              <a:chExt cx="4013756" cy="4013756"/>
            </a:xfrm>
            <a:solidFill>
              <a:srgbClr val="00F2BE"/>
            </a:solidFill>
          </p:grpSpPr>
          <p:sp>
            <p:nvSpPr>
              <p:cNvPr id="102" name="Block Arc 101">
                <a:extLst>
                  <a:ext uri="{FF2B5EF4-FFF2-40B4-BE49-F238E27FC236}">
                    <a16:creationId xmlns:a16="http://schemas.microsoft.com/office/drawing/2014/main" id="{DE5CF490-8559-C540-9655-CD27BD854136}"/>
                  </a:ext>
                </a:extLst>
              </p:cNvPr>
              <p:cNvSpPr/>
              <p:nvPr/>
            </p:nvSpPr>
            <p:spPr>
              <a:xfrm>
                <a:off x="4089121" y="1781873"/>
                <a:ext cx="4013756" cy="4013756"/>
              </a:xfrm>
              <a:prstGeom prst="blockArc">
                <a:avLst>
                  <a:gd name="adj1" fmla="val 12610721"/>
                  <a:gd name="adj2" fmla="val 16200000"/>
                  <a:gd name="adj3" fmla="val 4519"/>
                </a:avLst>
              </a:prstGeom>
              <a:grp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srgbClr val="FFFFFF"/>
                  </a:solidFill>
                  <a:effectLst/>
                  <a:uLnTx/>
                  <a:uFillTx/>
                  <a:latin typeface="Gilroy Office"/>
                  <a:ea typeface="+mn-ea"/>
                  <a:cs typeface="+mn-cs"/>
                </a:endParaRPr>
              </a:p>
            </p:txBody>
          </p:sp>
          <p:sp>
            <p:nvSpPr>
              <p:cNvPr id="103" name="Block Arc 102">
                <a:extLst>
                  <a:ext uri="{FF2B5EF4-FFF2-40B4-BE49-F238E27FC236}">
                    <a16:creationId xmlns:a16="http://schemas.microsoft.com/office/drawing/2014/main" id="{CEB0E1AB-A4E6-B64B-8A7C-38FCBA5156CD}"/>
                  </a:ext>
                </a:extLst>
              </p:cNvPr>
              <p:cNvSpPr/>
              <p:nvPr/>
            </p:nvSpPr>
            <p:spPr>
              <a:xfrm>
                <a:off x="4089121" y="1781873"/>
                <a:ext cx="4013756" cy="4013756"/>
              </a:xfrm>
              <a:prstGeom prst="blockArc">
                <a:avLst>
                  <a:gd name="adj1" fmla="val 9684444"/>
                  <a:gd name="adj2" fmla="val 11538946"/>
                  <a:gd name="adj3" fmla="val 4725"/>
                </a:avLst>
              </a:prstGeom>
              <a:grp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srgbClr val="FFFFFF"/>
                  </a:solidFill>
                  <a:effectLst/>
                  <a:uLnTx/>
                  <a:uFillTx/>
                  <a:latin typeface="Gilroy Office"/>
                  <a:ea typeface="+mn-ea"/>
                  <a:cs typeface="+mn-cs"/>
                </a:endParaRPr>
              </a:p>
            </p:txBody>
          </p:sp>
          <p:sp>
            <p:nvSpPr>
              <p:cNvPr id="104" name="Block Arc 103">
                <a:extLst>
                  <a:ext uri="{FF2B5EF4-FFF2-40B4-BE49-F238E27FC236}">
                    <a16:creationId xmlns:a16="http://schemas.microsoft.com/office/drawing/2014/main" id="{7E04E21A-D276-6842-AEF2-F3E759985BB1}"/>
                  </a:ext>
                </a:extLst>
              </p:cNvPr>
              <p:cNvSpPr/>
              <p:nvPr/>
            </p:nvSpPr>
            <p:spPr>
              <a:xfrm>
                <a:off x="4089121" y="1781873"/>
                <a:ext cx="4013756" cy="4013756"/>
              </a:xfrm>
              <a:prstGeom prst="blockArc">
                <a:avLst>
                  <a:gd name="adj1" fmla="val 5400000"/>
                  <a:gd name="adj2" fmla="val 9000000"/>
                  <a:gd name="adj3" fmla="val 4519"/>
                </a:avLst>
              </a:prstGeom>
              <a:grp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srgbClr val="FFFFFF"/>
                  </a:solidFill>
                  <a:effectLst/>
                  <a:uLnTx/>
                  <a:uFillTx/>
                  <a:latin typeface="Gilroy Office"/>
                  <a:ea typeface="+mn-ea"/>
                  <a:cs typeface="+mn-cs"/>
                </a:endParaRPr>
              </a:p>
            </p:txBody>
          </p:sp>
          <p:sp>
            <p:nvSpPr>
              <p:cNvPr id="105" name="Block Arc 104">
                <a:extLst>
                  <a:ext uri="{FF2B5EF4-FFF2-40B4-BE49-F238E27FC236}">
                    <a16:creationId xmlns:a16="http://schemas.microsoft.com/office/drawing/2014/main" id="{84980CDC-ABDF-3140-95EA-8D649AA7B42E}"/>
                  </a:ext>
                </a:extLst>
              </p:cNvPr>
              <p:cNvSpPr/>
              <p:nvPr/>
            </p:nvSpPr>
            <p:spPr>
              <a:xfrm>
                <a:off x="4089121" y="1781873"/>
                <a:ext cx="4013756" cy="4013756"/>
              </a:xfrm>
              <a:prstGeom prst="blockArc">
                <a:avLst>
                  <a:gd name="adj1" fmla="val 1946997"/>
                  <a:gd name="adj2" fmla="val 4405909"/>
                  <a:gd name="adj3" fmla="val 4303"/>
                </a:avLst>
              </a:prstGeom>
              <a:grp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srgbClr val="FFFFFF"/>
                  </a:solidFill>
                  <a:effectLst/>
                  <a:uLnTx/>
                  <a:uFillTx/>
                  <a:latin typeface="Gilroy Office"/>
                  <a:ea typeface="+mn-ea"/>
                  <a:cs typeface="+mn-cs"/>
                </a:endParaRPr>
              </a:p>
            </p:txBody>
          </p:sp>
          <p:sp>
            <p:nvSpPr>
              <p:cNvPr id="106" name="Block Arc 105">
                <a:extLst>
                  <a:ext uri="{FF2B5EF4-FFF2-40B4-BE49-F238E27FC236}">
                    <a16:creationId xmlns:a16="http://schemas.microsoft.com/office/drawing/2014/main" id="{E9DC6296-A496-AF48-B6DE-3B612BDDF270}"/>
                  </a:ext>
                </a:extLst>
              </p:cNvPr>
              <p:cNvSpPr/>
              <p:nvPr/>
            </p:nvSpPr>
            <p:spPr>
              <a:xfrm>
                <a:off x="4089121" y="1781873"/>
                <a:ext cx="4013756" cy="4013756"/>
              </a:xfrm>
              <a:prstGeom prst="blockArc">
                <a:avLst>
                  <a:gd name="adj1" fmla="val 20489276"/>
                  <a:gd name="adj2" fmla="val 1247554"/>
                  <a:gd name="adj3" fmla="val 6070"/>
                </a:avLst>
              </a:prstGeom>
              <a:grp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srgbClr val="FFFFFF"/>
                  </a:solidFill>
                  <a:effectLst/>
                  <a:uLnTx/>
                  <a:uFillTx/>
                  <a:latin typeface="Gilroy Office"/>
                  <a:ea typeface="+mn-ea"/>
                  <a:cs typeface="+mn-cs"/>
                </a:endParaRPr>
              </a:p>
            </p:txBody>
          </p:sp>
          <p:sp>
            <p:nvSpPr>
              <p:cNvPr id="107" name="Block Arc 106">
                <a:extLst>
                  <a:ext uri="{FF2B5EF4-FFF2-40B4-BE49-F238E27FC236}">
                    <a16:creationId xmlns:a16="http://schemas.microsoft.com/office/drawing/2014/main" id="{2FE23F4E-7689-CB40-848C-EEA1BB4E907F}"/>
                  </a:ext>
                </a:extLst>
              </p:cNvPr>
              <p:cNvSpPr/>
              <p:nvPr/>
            </p:nvSpPr>
            <p:spPr>
              <a:xfrm>
                <a:off x="4089121" y="1781873"/>
                <a:ext cx="4013756" cy="4013756"/>
              </a:xfrm>
              <a:prstGeom prst="blockArc">
                <a:avLst>
                  <a:gd name="adj1" fmla="val 16200000"/>
                  <a:gd name="adj2" fmla="val 19800000"/>
                  <a:gd name="adj3" fmla="val 4519"/>
                </a:avLst>
              </a:prstGeom>
              <a:grp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srgbClr val="FFFFFF"/>
                  </a:solidFill>
                  <a:effectLst/>
                  <a:uLnTx/>
                  <a:uFillTx/>
                  <a:latin typeface="Gilroy Office"/>
                  <a:ea typeface="+mn-ea"/>
                  <a:cs typeface="+mn-cs"/>
                </a:endParaRPr>
              </a:p>
            </p:txBody>
          </p:sp>
        </p:grpSp>
        <p:sp>
          <p:nvSpPr>
            <p:cNvPr id="129" name="Arrow: Left-Right 66">
              <a:extLst>
                <a:ext uri="{FF2B5EF4-FFF2-40B4-BE49-F238E27FC236}">
                  <a16:creationId xmlns:a16="http://schemas.microsoft.com/office/drawing/2014/main" id="{6D04210E-97A0-0446-88D3-1BE680C6F36F}"/>
                </a:ext>
              </a:extLst>
            </p:cNvPr>
            <p:cNvSpPr/>
            <p:nvPr/>
          </p:nvSpPr>
          <p:spPr>
            <a:xfrm>
              <a:off x="7939440" y="3688223"/>
              <a:ext cx="1313856" cy="230814"/>
            </a:xfrm>
            <a:prstGeom prst="leftRightArrow">
              <a:avLst/>
            </a:prstGeom>
            <a:solidFill>
              <a:srgbClr val="002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a:ln>
                  <a:noFill/>
                </a:ln>
                <a:solidFill>
                  <a:srgbClr val="000000"/>
                </a:solidFill>
                <a:effectLst/>
                <a:uLnTx/>
                <a:uFillTx/>
                <a:latin typeface="Academy Sans" charset="0"/>
                <a:ea typeface="Academy Sans" charset="0"/>
                <a:cs typeface="Academy Sans" charset="0"/>
              </a:endParaRPr>
            </a:p>
          </p:txBody>
        </p:sp>
        <p:sp>
          <p:nvSpPr>
            <p:cNvPr id="137" name="Isosceles Triangle 80">
              <a:extLst>
                <a:ext uri="{FF2B5EF4-FFF2-40B4-BE49-F238E27FC236}">
                  <a16:creationId xmlns:a16="http://schemas.microsoft.com/office/drawing/2014/main" id="{B06291B8-991C-6041-871E-FF6AE21DD5C9}"/>
                </a:ext>
              </a:extLst>
            </p:cNvPr>
            <p:cNvSpPr/>
            <p:nvPr/>
          </p:nvSpPr>
          <p:spPr>
            <a:xfrm rot="1956252">
              <a:off x="9561365" y="4328858"/>
              <a:ext cx="275430" cy="236047"/>
            </a:xfrm>
            <a:prstGeom prst="triangle">
              <a:avLst/>
            </a:prstGeom>
            <a:solidFill>
              <a:srgbClr val="00F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a:ln>
                  <a:noFill/>
                </a:ln>
                <a:solidFill>
                  <a:srgbClr val="000000"/>
                </a:solidFill>
                <a:effectLst/>
                <a:uLnTx/>
                <a:uFillTx/>
                <a:latin typeface="Academy Sans" charset="0"/>
                <a:ea typeface="Academy Sans" charset="0"/>
                <a:cs typeface="Academy Sans" charset="0"/>
              </a:endParaRPr>
            </a:p>
          </p:txBody>
        </p:sp>
        <p:sp>
          <p:nvSpPr>
            <p:cNvPr id="138" name="Isosceles Triangle 81">
              <a:extLst>
                <a:ext uri="{FF2B5EF4-FFF2-40B4-BE49-F238E27FC236}">
                  <a16:creationId xmlns:a16="http://schemas.microsoft.com/office/drawing/2014/main" id="{15AD41EB-82C5-3740-9357-58C3CD03DD13}"/>
                </a:ext>
              </a:extLst>
            </p:cNvPr>
            <p:cNvSpPr/>
            <p:nvPr/>
          </p:nvSpPr>
          <p:spPr>
            <a:xfrm rot="19800000">
              <a:off x="7418406" y="4286319"/>
              <a:ext cx="275430" cy="236047"/>
            </a:xfrm>
            <a:prstGeom prst="triangle">
              <a:avLst/>
            </a:prstGeom>
            <a:solidFill>
              <a:srgbClr val="00F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a:ln>
                  <a:noFill/>
                </a:ln>
                <a:solidFill>
                  <a:srgbClr val="000000"/>
                </a:solidFill>
                <a:effectLst/>
                <a:uLnTx/>
                <a:uFillTx/>
                <a:latin typeface="Academy Sans" charset="0"/>
                <a:ea typeface="Academy Sans" charset="0"/>
                <a:cs typeface="Academy Sans" charset="0"/>
              </a:endParaRPr>
            </a:p>
          </p:txBody>
        </p:sp>
        <p:sp>
          <p:nvSpPr>
            <p:cNvPr id="139" name="Isosceles Triangle 82">
              <a:extLst>
                <a:ext uri="{FF2B5EF4-FFF2-40B4-BE49-F238E27FC236}">
                  <a16:creationId xmlns:a16="http://schemas.microsoft.com/office/drawing/2014/main" id="{5C507850-9C2A-7448-B908-C357D17AFDE2}"/>
                </a:ext>
              </a:extLst>
            </p:cNvPr>
            <p:cNvSpPr/>
            <p:nvPr/>
          </p:nvSpPr>
          <p:spPr>
            <a:xfrm rot="12600000">
              <a:off x="7404333" y="3067559"/>
              <a:ext cx="275430" cy="236047"/>
            </a:xfrm>
            <a:prstGeom prst="triangle">
              <a:avLst/>
            </a:prstGeom>
            <a:solidFill>
              <a:srgbClr val="00F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a:ln>
                  <a:noFill/>
                </a:ln>
                <a:solidFill>
                  <a:srgbClr val="000000"/>
                </a:solidFill>
                <a:effectLst/>
                <a:uLnTx/>
                <a:uFillTx/>
                <a:latin typeface="Academy Sans" charset="0"/>
                <a:ea typeface="Academy Sans" charset="0"/>
                <a:cs typeface="Academy Sans" charset="0"/>
              </a:endParaRPr>
            </a:p>
          </p:txBody>
        </p:sp>
        <p:sp>
          <p:nvSpPr>
            <p:cNvPr id="140" name="Isosceles Triangle 83">
              <a:extLst>
                <a:ext uri="{FF2B5EF4-FFF2-40B4-BE49-F238E27FC236}">
                  <a16:creationId xmlns:a16="http://schemas.microsoft.com/office/drawing/2014/main" id="{7BC021CA-7F48-C844-B0B4-C0889AD907A8}"/>
                </a:ext>
              </a:extLst>
            </p:cNvPr>
            <p:cNvSpPr/>
            <p:nvPr/>
          </p:nvSpPr>
          <p:spPr>
            <a:xfrm rot="9298097">
              <a:off x="9585711" y="3083203"/>
              <a:ext cx="275430" cy="236047"/>
            </a:xfrm>
            <a:prstGeom prst="triangle">
              <a:avLst/>
            </a:prstGeom>
            <a:solidFill>
              <a:srgbClr val="00F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a:ln>
                  <a:noFill/>
                </a:ln>
                <a:solidFill>
                  <a:srgbClr val="000000"/>
                </a:solidFill>
                <a:effectLst/>
                <a:uLnTx/>
                <a:uFillTx/>
                <a:latin typeface="Academy Sans" charset="0"/>
                <a:ea typeface="Academy Sans" charset="0"/>
                <a:cs typeface="Academy Sans" charset="0"/>
              </a:endParaRPr>
            </a:p>
          </p:txBody>
        </p:sp>
      </p:grpSp>
      <p:sp>
        <p:nvSpPr>
          <p:cNvPr id="8" name="QuadreDeText 7">
            <a:extLst>
              <a:ext uri="{FF2B5EF4-FFF2-40B4-BE49-F238E27FC236}">
                <a16:creationId xmlns:a16="http://schemas.microsoft.com/office/drawing/2014/main" id="{F638C11E-03B3-AA21-CE64-800134C8CEC2}"/>
              </a:ext>
            </a:extLst>
          </p:cNvPr>
          <p:cNvSpPr txBox="1"/>
          <p:nvPr/>
        </p:nvSpPr>
        <p:spPr>
          <a:xfrm>
            <a:off x="695325" y="6087917"/>
            <a:ext cx="723938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700" b="0" i="0" u="none" strike="noStrike" kern="1200" cap="none" spc="0" normalizeH="0" baseline="0" noProof="0" dirty="0" err="1">
                <a:ln>
                  <a:noFill/>
                </a:ln>
                <a:solidFill>
                  <a:srgbClr val="002355"/>
                </a:solidFill>
                <a:effectLst/>
                <a:uLnTx/>
                <a:uFillTx/>
                <a:latin typeface="Arial" panose="020B0604020202020204"/>
                <a:ea typeface="+mn-ea"/>
                <a:cs typeface="+mn-cs"/>
              </a:rPr>
              <a:t>Darsow</a:t>
            </a:r>
            <a:r>
              <a:rPr kumimoji="0" lang="ca-ES" sz="700" b="0" i="0" u="none" strike="noStrike" kern="1200" cap="none" spc="0" normalizeH="0" baseline="0" noProof="0" dirty="0">
                <a:ln>
                  <a:noFill/>
                </a:ln>
                <a:solidFill>
                  <a:srgbClr val="002355"/>
                </a:solidFill>
                <a:effectLst/>
                <a:uLnTx/>
                <a:uFillTx/>
                <a:latin typeface="Arial" panose="020B0604020202020204"/>
                <a:ea typeface="+mn-ea"/>
                <a:cs typeface="+mn-cs"/>
              </a:rPr>
              <a:t> U, et al. J </a:t>
            </a:r>
            <a:r>
              <a:rPr kumimoji="0" lang="ca-ES" sz="700" b="0" i="0" u="none" strike="noStrike" kern="1200" cap="none" spc="0" normalizeH="0" baseline="0" noProof="0" dirty="0" err="1">
                <a:ln>
                  <a:noFill/>
                </a:ln>
                <a:solidFill>
                  <a:srgbClr val="002355"/>
                </a:solidFill>
                <a:effectLst/>
                <a:uLnTx/>
                <a:uFillTx/>
                <a:latin typeface="Arial" panose="020B0604020202020204"/>
                <a:ea typeface="+mn-ea"/>
                <a:cs typeface="+mn-cs"/>
              </a:rPr>
              <a:t>Eur</a:t>
            </a:r>
            <a:r>
              <a:rPr kumimoji="0" lang="ca-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ca-ES" sz="700" b="0" i="0" u="none" strike="noStrike" kern="1200" cap="none" spc="0" normalizeH="0" baseline="0" noProof="0" dirty="0" err="1">
                <a:ln>
                  <a:noFill/>
                </a:ln>
                <a:solidFill>
                  <a:srgbClr val="002355"/>
                </a:solidFill>
                <a:effectLst/>
                <a:uLnTx/>
                <a:uFillTx/>
                <a:latin typeface="Arial" panose="020B0604020202020204"/>
                <a:ea typeface="+mn-ea"/>
                <a:cs typeface="+mn-cs"/>
              </a:rPr>
              <a:t>Acad</a:t>
            </a:r>
            <a:r>
              <a:rPr kumimoji="0" lang="ca-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ca-ES" sz="700" b="0" i="0" u="none" strike="noStrike" kern="1200" cap="none" spc="0" normalizeH="0" baseline="0" noProof="0" dirty="0" err="1">
                <a:ln>
                  <a:noFill/>
                </a:ln>
                <a:solidFill>
                  <a:srgbClr val="002355"/>
                </a:solidFill>
                <a:effectLst/>
                <a:uLnTx/>
                <a:uFillTx/>
                <a:latin typeface="Arial" panose="020B0604020202020204"/>
                <a:ea typeface="+mn-ea"/>
                <a:cs typeface="+mn-cs"/>
              </a:rPr>
              <a:t>Dermatol</a:t>
            </a:r>
            <a:r>
              <a:rPr kumimoji="0" lang="ca-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ca-ES" sz="700" b="0" i="0" u="none" strike="noStrike" kern="1200" cap="none" spc="0" normalizeH="0" baseline="0" noProof="0" dirty="0" err="1">
                <a:ln>
                  <a:noFill/>
                </a:ln>
                <a:solidFill>
                  <a:srgbClr val="002355"/>
                </a:solidFill>
                <a:effectLst/>
                <a:uLnTx/>
                <a:uFillTx/>
                <a:latin typeface="Arial" panose="020B0604020202020204"/>
                <a:ea typeface="+mn-ea"/>
                <a:cs typeface="+mn-cs"/>
              </a:rPr>
              <a:t>Venereol</a:t>
            </a:r>
            <a:r>
              <a:rPr kumimoji="0" lang="ca-ES" sz="700" b="0" i="0" u="none" strike="noStrike" kern="1200" cap="none" spc="0" normalizeH="0" baseline="0" noProof="0" dirty="0">
                <a:ln>
                  <a:noFill/>
                </a:ln>
                <a:solidFill>
                  <a:srgbClr val="002355"/>
                </a:solidFill>
                <a:effectLst/>
                <a:uLnTx/>
                <a:uFillTx/>
                <a:latin typeface="Arial" panose="020B0604020202020204"/>
                <a:ea typeface="+mn-ea"/>
                <a:cs typeface="+mn-cs"/>
              </a:rPr>
              <a:t> 2010;24:317–328;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700" b="0" i="0" u="none" strike="noStrike" kern="1200" cap="none" spc="0" normalizeH="0" baseline="0" noProof="0" dirty="0" err="1">
                <a:ln>
                  <a:noFill/>
                </a:ln>
                <a:solidFill>
                  <a:srgbClr val="002355"/>
                </a:solidFill>
                <a:effectLst/>
                <a:uLnTx/>
                <a:uFillTx/>
                <a:latin typeface="Arial" panose="020B0604020202020204"/>
                <a:ea typeface="+mn-ea"/>
                <a:cs typeface="+mn-cs"/>
              </a:rPr>
              <a:t>Wollenberg</a:t>
            </a:r>
            <a:r>
              <a:rPr kumimoji="0" lang="ca-ES" sz="700" b="0" i="0" u="none" strike="noStrike" kern="1200" cap="none" spc="0" normalizeH="0" baseline="0" noProof="0" dirty="0">
                <a:ln>
                  <a:noFill/>
                </a:ln>
                <a:solidFill>
                  <a:srgbClr val="002355"/>
                </a:solidFill>
                <a:effectLst/>
                <a:uLnTx/>
                <a:uFillTx/>
                <a:latin typeface="Arial" panose="020B0604020202020204"/>
                <a:ea typeface="+mn-ea"/>
                <a:cs typeface="+mn-cs"/>
              </a:rPr>
              <a:t> A, et al. J </a:t>
            </a:r>
            <a:r>
              <a:rPr kumimoji="0" lang="ca-ES" sz="700" b="0" i="0" u="none" strike="noStrike" kern="1200" cap="none" spc="0" normalizeH="0" baseline="0" noProof="0" dirty="0" err="1">
                <a:ln>
                  <a:noFill/>
                </a:ln>
                <a:solidFill>
                  <a:srgbClr val="002355"/>
                </a:solidFill>
                <a:effectLst/>
                <a:uLnTx/>
                <a:uFillTx/>
                <a:latin typeface="Arial" panose="020B0604020202020204"/>
                <a:ea typeface="+mn-ea"/>
                <a:cs typeface="+mn-cs"/>
              </a:rPr>
              <a:t>Dtsch</a:t>
            </a:r>
            <a:r>
              <a:rPr kumimoji="0" lang="ca-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ca-ES" sz="700" b="0" i="0" u="none" strike="noStrike" kern="1200" cap="none" spc="0" normalizeH="0" baseline="0" noProof="0" dirty="0" err="1">
                <a:ln>
                  <a:noFill/>
                </a:ln>
                <a:solidFill>
                  <a:srgbClr val="002355"/>
                </a:solidFill>
                <a:effectLst/>
                <a:uLnTx/>
                <a:uFillTx/>
                <a:latin typeface="Arial" panose="020B0604020202020204"/>
                <a:ea typeface="+mn-ea"/>
                <a:cs typeface="+mn-cs"/>
              </a:rPr>
              <a:t>Dermatol</a:t>
            </a:r>
            <a:r>
              <a:rPr kumimoji="0" lang="ca-ES" sz="700" b="0" i="0" u="none" strike="noStrike" kern="1200" cap="none" spc="0" normalizeH="0" baseline="0" noProof="0" dirty="0">
                <a:ln>
                  <a:noFill/>
                </a:ln>
                <a:solidFill>
                  <a:srgbClr val="002355"/>
                </a:solidFill>
                <a:effectLst/>
                <a:uLnTx/>
                <a:uFillTx/>
                <a:latin typeface="Arial" panose="020B0604020202020204"/>
                <a:ea typeface="+mn-ea"/>
                <a:cs typeface="+mn-cs"/>
              </a:rPr>
              <a:t> Ges 2009;7:117–121.</a:t>
            </a:r>
          </a:p>
        </p:txBody>
      </p:sp>
      <p:sp>
        <p:nvSpPr>
          <p:cNvPr id="9" name="CuadroTexto 8">
            <a:extLst>
              <a:ext uri="{FF2B5EF4-FFF2-40B4-BE49-F238E27FC236}">
                <a16:creationId xmlns:a16="http://schemas.microsoft.com/office/drawing/2014/main" id="{BDA23441-E582-DAEA-0151-F6DB0A8D2BCD}"/>
              </a:ext>
            </a:extLst>
          </p:cNvPr>
          <p:cNvSpPr txBox="1"/>
          <p:nvPr/>
        </p:nvSpPr>
        <p:spPr>
          <a:xfrm>
            <a:off x="957263" y="1549737"/>
            <a:ext cx="34689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355"/>
                </a:solidFill>
                <a:effectLst/>
                <a:uLnTx/>
                <a:uFillTx/>
                <a:latin typeface="Arial" panose="020B0604020202020204"/>
                <a:ea typeface="+mn-ea"/>
                <a:cs typeface="+mn-cs"/>
              </a:rPr>
              <a:t>Tratamiento | </a:t>
            </a:r>
            <a:r>
              <a:rPr kumimoji="0" lang="cs-CZ" sz="2000" b="1" i="0" u="none" strike="noStrike" kern="1200" cap="none" spc="0" normalizeH="0" baseline="0" noProof="0" dirty="0" err="1">
                <a:ln>
                  <a:noFill/>
                </a:ln>
                <a:solidFill>
                  <a:srgbClr val="002355"/>
                </a:solidFill>
                <a:effectLst/>
                <a:uLnTx/>
                <a:uFillTx/>
                <a:latin typeface="Arial" panose="020B0604020202020204"/>
                <a:ea typeface="+mn-ea"/>
                <a:cs typeface="+mn-cs"/>
              </a:rPr>
              <a:t>Objetivos</a:t>
            </a:r>
            <a:endParaRPr kumimoji="0" lang="es-ES_tradnl" altLang="es-ES" sz="20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sp>
        <p:nvSpPr>
          <p:cNvPr id="10" name="Content Placeholder 11">
            <a:extLst>
              <a:ext uri="{FF2B5EF4-FFF2-40B4-BE49-F238E27FC236}">
                <a16:creationId xmlns:a16="http://schemas.microsoft.com/office/drawing/2014/main" id="{D86A98D6-DE6D-B738-3137-A89A1E4812FD}"/>
              </a:ext>
            </a:extLst>
          </p:cNvPr>
          <p:cNvSpPr txBox="1">
            <a:spLocks/>
          </p:cNvSpPr>
          <p:nvPr/>
        </p:nvSpPr>
        <p:spPr>
          <a:xfrm>
            <a:off x="1070428" y="2248279"/>
            <a:ext cx="4747276" cy="2614562"/>
          </a:xfrm>
          <a:prstGeom prst="rect">
            <a:avLst/>
          </a:prstGeom>
          <a:ln w="3175">
            <a:noFill/>
          </a:ln>
        </p:spPr>
        <p:txBody>
          <a:bodyPr vert="horz" wrap="square" lIns="0" tIns="0" rIns="0" bIns="0" rtlCol="0">
            <a:sp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300"/>
              </a:spcAft>
              <a:buClr>
                <a:srgbClr val="204131"/>
              </a:buClr>
              <a:buSzTx/>
              <a:buFont typeface="Arial" panose="020B0604020202020204" pitchFamily="34" charset="0"/>
              <a:buNone/>
              <a:tabLst/>
              <a:defRPr/>
            </a:pPr>
            <a:r>
              <a:rPr kumimoji="0" lang="cs-CZ"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Los </a:t>
            </a:r>
            <a:r>
              <a:rPr kumimoji="0" lang="cs-CZ" sz="16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objetivos</a:t>
            </a:r>
            <a:r>
              <a:rPr kumimoji="0" lang="cs-CZ"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s-CZ" sz="16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del</a:t>
            </a:r>
            <a:r>
              <a:rPr kumimoji="0" lang="cs-CZ"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s-CZ" sz="16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tratamiento</a:t>
            </a:r>
            <a:r>
              <a:rPr kumimoji="0" lang="cs-CZ"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 largo </a:t>
            </a:r>
            <a:r>
              <a:rPr kumimoji="0" lang="cs-CZ" sz="16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plazo</a:t>
            </a:r>
            <a:r>
              <a:rPr kumimoji="0" lang="cs-CZ"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son:</a:t>
            </a:r>
            <a:endParaRPr kumimoji="0" lang="cs-CZ" sz="1600" b="1" i="0" u="none" strike="noStrike" kern="1200" cap="none" spc="0" normalizeH="0" baseline="3000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360000" marR="0" lvl="1" indent="-180000" algn="l" defTabSz="914400" rtl="0" eaLnBrk="1" fontAlgn="auto" latinLnBrk="0" hangingPunct="1">
              <a:lnSpc>
                <a:spcPct val="100000"/>
              </a:lnSpc>
              <a:spcBef>
                <a:spcPts val="600"/>
              </a:spcBef>
              <a:spcAft>
                <a:spcPts val="0"/>
              </a:spcAft>
              <a:buClr>
                <a:srgbClr val="204131"/>
              </a:buClr>
              <a:buSzTx/>
              <a:buFont typeface="Arial" panose="020B0604020202020204" pitchFamily="34" charset="0"/>
              <a:buChar char="•"/>
              <a:tabLst/>
              <a:defRPr/>
            </a:pP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Prevenir</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los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brotes</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de DA</a:t>
            </a:r>
          </a:p>
          <a:p>
            <a:pPr marL="360000" marR="0" lvl="1" indent="-180000" algn="l" defTabSz="914400" rtl="0" eaLnBrk="1" fontAlgn="auto" latinLnBrk="0" hangingPunct="1">
              <a:lnSpc>
                <a:spcPct val="100000"/>
              </a:lnSpc>
              <a:spcBef>
                <a:spcPts val="600"/>
              </a:spcBef>
              <a:spcAft>
                <a:spcPts val="0"/>
              </a:spcAft>
              <a:buClr>
                <a:srgbClr val="204131"/>
              </a:buClr>
              <a:buSzTx/>
              <a:buFont typeface="Arial" panose="020B0604020202020204" pitchFamily="34" charset="0"/>
              <a:buChar char="•"/>
              <a:tabLst/>
              <a:defRPr/>
            </a:pP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Reducir</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la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gravedad</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frecuencia</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de los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síntomas</a:t>
            </a:r>
            <a:endParaRPr kumimoji="0" lang="en-GB"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360000" marR="0" lvl="1" indent="-180000" algn="l" defTabSz="914400" rtl="0" eaLnBrk="1" fontAlgn="auto" latinLnBrk="0" hangingPunct="1">
              <a:lnSpc>
                <a:spcPct val="100000"/>
              </a:lnSpc>
              <a:spcBef>
                <a:spcPts val="600"/>
              </a:spcBef>
              <a:spcAft>
                <a:spcPts val="0"/>
              </a:spcAft>
              <a:buClr>
                <a:srgbClr val="204131"/>
              </a:buClr>
              <a:buSzTx/>
              <a:buFont typeface="Arial" panose="020B0604020202020204" pitchFamily="34" charset="0"/>
              <a:buChar char="•"/>
              <a:tabLst/>
              <a:defRPr/>
            </a:pP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Evitar</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los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efectos</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secundarios</a:t>
            </a:r>
            <a:endPar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360000" marR="0" lvl="1" indent="-180000" algn="l" defTabSz="914400" rtl="0" eaLnBrk="1" fontAlgn="auto" latinLnBrk="0" hangingPunct="1">
              <a:lnSpc>
                <a:spcPct val="100000"/>
              </a:lnSpc>
              <a:spcBef>
                <a:spcPts val="600"/>
              </a:spcBef>
              <a:spcAft>
                <a:spcPts val="0"/>
              </a:spcAft>
              <a:buClr>
                <a:srgbClr val="204131"/>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Rápido control del brote del eccema agudo.</a:t>
            </a:r>
          </a:p>
          <a:p>
            <a:pPr marL="360000" marR="0" lvl="1" indent="-180000" algn="l" defTabSz="914400" rtl="0" eaLnBrk="1" fontAlgn="auto" latinLnBrk="0" hangingPunct="1">
              <a:lnSpc>
                <a:spcPct val="100000"/>
              </a:lnSpc>
              <a:spcBef>
                <a:spcPts val="600"/>
              </a:spcBef>
              <a:spcAft>
                <a:spcPts val="0"/>
              </a:spcAft>
              <a:buClr>
                <a:srgbClr val="204131"/>
              </a:buClr>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Mantenimiento de la remisión mediante tratamiento tópico proactivo con emolientes, corticoides y </a:t>
            </a:r>
            <a:r>
              <a:rPr kumimoji="0" lang="es-ES"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anticalcineurínicos</a:t>
            </a: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(formas leves) y tratamiento sistémico (formas graves)</a:t>
            </a:r>
            <a:endPar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12" name="Title 1">
            <a:extLst>
              <a:ext uri="{FF2B5EF4-FFF2-40B4-BE49-F238E27FC236}">
                <a16:creationId xmlns:a16="http://schemas.microsoft.com/office/drawing/2014/main" id="{9D33735A-E374-32FA-465D-CEFA98BD99C8}"/>
              </a:ext>
            </a:extLst>
          </p:cNvPr>
          <p:cNvSpPr txBox="1">
            <a:spLocks/>
          </p:cNvSpPr>
          <p:nvPr/>
        </p:nvSpPr>
        <p:spPr>
          <a:xfrm>
            <a:off x="605805" y="532933"/>
            <a:ext cx="10515600" cy="760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F2BE"/>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rPr>
              <a:t>Dermatitis atópica </a:t>
            </a:r>
            <a:endParaRPr kumimoji="0" lang="en-U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endParaRPr>
          </a:p>
        </p:txBody>
      </p:sp>
      <p:sp>
        <p:nvSpPr>
          <p:cNvPr id="15" name="QuadreDeText 4">
            <a:extLst>
              <a:ext uri="{FF2B5EF4-FFF2-40B4-BE49-F238E27FC236}">
                <a16:creationId xmlns:a16="http://schemas.microsoft.com/office/drawing/2014/main" id="{39F593DA-3B7C-6079-C96F-6B7F9D26E891}"/>
              </a:ext>
            </a:extLst>
          </p:cNvPr>
          <p:cNvSpPr txBox="1"/>
          <p:nvPr/>
        </p:nvSpPr>
        <p:spPr>
          <a:xfrm>
            <a:off x="921937" y="5278465"/>
            <a:ext cx="3185961"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646045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A0EC6-72F3-4BFC-D9C7-60C9673A726E}"/>
            </a:ext>
          </a:extLst>
        </p:cNvPr>
        <p:cNvGrpSpPr/>
        <p:nvPr/>
      </p:nvGrpSpPr>
      <p:grpSpPr>
        <a:xfrm>
          <a:off x="0" y="0"/>
          <a:ext cx="0" cy="0"/>
          <a:chOff x="0" y="0"/>
          <a:chExt cx="0" cy="0"/>
        </a:xfrm>
      </p:grpSpPr>
      <p:sp>
        <p:nvSpPr>
          <p:cNvPr id="4" name="object 517">
            <a:extLst>
              <a:ext uri="{FF2B5EF4-FFF2-40B4-BE49-F238E27FC236}">
                <a16:creationId xmlns:a16="http://schemas.microsoft.com/office/drawing/2014/main" id="{40111DF6-562A-113D-91AE-868C685CAD64}"/>
              </a:ext>
            </a:extLst>
          </p:cNvPr>
          <p:cNvSpPr txBox="1"/>
          <p:nvPr/>
        </p:nvSpPr>
        <p:spPr>
          <a:xfrm>
            <a:off x="808383" y="6125838"/>
            <a:ext cx="8059392" cy="332783"/>
          </a:xfrm>
          <a:prstGeom prst="rect">
            <a:avLst/>
          </a:prstGeom>
        </p:spPr>
        <p:txBody>
          <a:bodyPr vert="horz" wrap="square" lIns="0" tIns="952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4" normalizeH="0" baseline="0" noProof="0" dirty="0">
                <a:ln>
                  <a:noFill/>
                </a:ln>
                <a:solidFill>
                  <a:srgbClr val="002355"/>
                </a:solidFill>
                <a:effectLst/>
                <a:uLnTx/>
                <a:uFillTx/>
                <a:latin typeface="Arial"/>
                <a:ea typeface="+mn-ea"/>
                <a:cs typeface="Arial"/>
              </a:rPr>
              <a:t>1. </a:t>
            </a:r>
            <a:r>
              <a:rPr kumimoji="0" lang="da-DK" sz="700" b="0" i="0" u="none" strike="noStrike" kern="1200" cap="none" spc="-4" normalizeH="0" baseline="0" noProof="0" dirty="0" err="1">
                <a:ln>
                  <a:noFill/>
                </a:ln>
                <a:solidFill>
                  <a:srgbClr val="002355"/>
                </a:solidFill>
                <a:effectLst/>
                <a:uLnTx/>
                <a:uFillTx/>
                <a:latin typeface="Arial"/>
                <a:ea typeface="+mn-ea"/>
                <a:cs typeface="Arial"/>
              </a:rPr>
              <a:t>Langan</a:t>
            </a:r>
            <a:r>
              <a:rPr kumimoji="0" lang="da-DK" sz="700" b="0" i="0" u="none" strike="noStrike" kern="1200" cap="none" spc="-4" normalizeH="0" baseline="0" noProof="0" dirty="0">
                <a:ln>
                  <a:noFill/>
                </a:ln>
                <a:solidFill>
                  <a:srgbClr val="002355"/>
                </a:solidFill>
                <a:effectLst/>
                <a:uLnTx/>
                <a:uFillTx/>
                <a:latin typeface="Arial"/>
                <a:ea typeface="+mn-ea"/>
                <a:cs typeface="Arial"/>
              </a:rPr>
              <a:t> SM, </a:t>
            </a:r>
            <a:r>
              <a:rPr kumimoji="0" lang="es-ES" sz="700" b="0" i="1" u="none" strike="noStrike" kern="1200" cap="none" spc="-11" normalizeH="0" baseline="0" noProof="0" dirty="0">
                <a:ln>
                  <a:noFill/>
                </a:ln>
                <a:solidFill>
                  <a:srgbClr val="002355"/>
                </a:solidFill>
                <a:effectLst/>
                <a:uLnTx/>
                <a:uFillTx/>
                <a:latin typeface="Arial"/>
                <a:ea typeface="+mn-ea"/>
                <a:cs typeface="Arial"/>
              </a:rPr>
              <a:t>et al</a:t>
            </a:r>
            <a:r>
              <a:rPr kumimoji="0" lang="es-ES" sz="700" b="0" i="1" u="none" strike="noStrike" kern="1200" cap="none" spc="-30" normalizeH="0" baseline="0" noProof="0" dirty="0">
                <a:ln>
                  <a:noFill/>
                </a:ln>
                <a:solidFill>
                  <a:srgbClr val="002355"/>
                </a:solidFill>
                <a:effectLst/>
                <a:uLnTx/>
                <a:uFillTx/>
                <a:latin typeface="Arial"/>
                <a:ea typeface="+mn-ea"/>
                <a:cs typeface="Arial"/>
              </a:rPr>
              <a:t>.</a:t>
            </a:r>
            <a:r>
              <a:rPr kumimoji="0" lang="da-DK" sz="700" b="0" i="0" u="none" strike="noStrike" kern="1200" cap="none" spc="-4" normalizeH="0" baseline="0" noProof="0" dirty="0">
                <a:ln>
                  <a:noFill/>
                </a:ln>
                <a:solidFill>
                  <a:srgbClr val="002355"/>
                </a:solidFill>
                <a:effectLst/>
                <a:uLnTx/>
                <a:uFillTx/>
                <a:latin typeface="Arial"/>
                <a:ea typeface="+mn-ea"/>
                <a:cs typeface="Arial"/>
              </a:rPr>
              <a:t> Lancet. 2020; 396(10247): 345-360</a:t>
            </a:r>
            <a:r>
              <a:rPr kumimoji="0" lang="en-US" sz="700" b="0" i="0" u="none" strike="noStrike" kern="1200" cap="none" spc="-4"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Wollenberg</a:t>
            </a:r>
            <a:r>
              <a:rPr kumimoji="0" lang="es-ES" sz="700" b="0" i="0" u="none" strike="noStrike" kern="1200" cap="none" spc="-11" normalizeH="0" baseline="0" noProof="0" dirty="0">
                <a:ln>
                  <a:noFill/>
                </a:ln>
                <a:solidFill>
                  <a:srgbClr val="002355"/>
                </a:solidFill>
                <a:effectLst/>
                <a:uLnTx/>
                <a:uFillTx/>
                <a:latin typeface="Arial"/>
                <a:ea typeface="+mn-ea"/>
                <a:cs typeface="Arial"/>
              </a:rPr>
              <a:t> A,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European</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guideline</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EuroGuiDerm</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on</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atopic</a:t>
            </a:r>
            <a:r>
              <a:rPr kumimoji="0" lang="es-ES" sz="700" b="0" i="0" u="none" strike="noStrike" kern="1200" cap="none" spc="-11" normalizeH="0" baseline="0" noProof="0" dirty="0">
                <a:ln>
                  <a:noFill/>
                </a:ln>
                <a:solidFill>
                  <a:srgbClr val="002355"/>
                </a:solidFill>
                <a:effectLst/>
                <a:uLnTx/>
                <a:uFillTx/>
                <a:latin typeface="Arial"/>
                <a:ea typeface="+mn-ea"/>
                <a:cs typeface="Arial"/>
              </a:rPr>
              <a:t> eczema: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part</a:t>
            </a:r>
            <a:r>
              <a:rPr kumimoji="0" lang="es-ES" sz="700" b="0" i="0" u="none" strike="noStrike" kern="1200" cap="none" spc="-11" normalizeH="0" baseline="0" noProof="0" dirty="0">
                <a:ln>
                  <a:noFill/>
                </a:ln>
                <a:solidFill>
                  <a:srgbClr val="002355"/>
                </a:solidFill>
                <a:effectLst/>
                <a:uLnTx/>
                <a:uFillTx/>
                <a:latin typeface="Arial"/>
                <a:ea typeface="+mn-ea"/>
                <a:cs typeface="Arial"/>
              </a:rPr>
              <a:t> I -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systemic</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therapy</a:t>
            </a:r>
            <a:r>
              <a:rPr kumimoji="0" lang="es-ES" sz="700" b="0" i="0" u="none" strike="noStrike" kern="1200" cap="none" spc="-11" normalizeH="0" baseline="0" noProof="0" dirty="0">
                <a:ln>
                  <a:noFill/>
                </a:ln>
                <a:solidFill>
                  <a:srgbClr val="002355"/>
                </a:solidFill>
                <a:effectLst/>
                <a:uLnTx/>
                <a:uFillTx/>
                <a:latin typeface="Arial"/>
                <a:ea typeface="+mn-ea"/>
                <a:cs typeface="Arial"/>
              </a:rPr>
              <a:t>. J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Eur</a:t>
            </a:r>
            <a:r>
              <a:rPr kumimoji="0" lang="es-ES" sz="700" b="0" i="0" u="none" strike="noStrike" kern="1200" cap="none" spc="-11" normalizeH="0" baseline="0" noProof="0" dirty="0">
                <a:ln>
                  <a:noFill/>
                </a:ln>
                <a:solidFill>
                  <a:srgbClr val="002355"/>
                </a:solidFill>
                <a:effectLst/>
                <a:uLnTx/>
                <a:uFillTx/>
                <a:latin typeface="Arial"/>
                <a:ea typeface="+mn-ea"/>
                <a:cs typeface="Arial"/>
              </a:rPr>
              <a:t> Acad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Dermatol</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Venereol</a:t>
            </a:r>
            <a:r>
              <a:rPr kumimoji="0" lang="es-ES" sz="700" b="0" i="0" u="none" strike="noStrike" kern="1200" cap="none" spc="-11" normalizeH="0" baseline="0" noProof="0" dirty="0">
                <a:ln>
                  <a:noFill/>
                </a:ln>
                <a:solidFill>
                  <a:srgbClr val="002355"/>
                </a:solidFill>
                <a:effectLst/>
                <a:uLnTx/>
                <a:uFillTx/>
                <a:latin typeface="Arial"/>
                <a:ea typeface="+mn-ea"/>
                <a:cs typeface="Arial"/>
              </a:rPr>
              <a:t>. 2022 Sep;36(9):1409-1431.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doi</a:t>
            </a:r>
            <a:r>
              <a:rPr kumimoji="0" lang="es-ES" sz="700" b="0" i="0" u="none" strike="noStrike" kern="1200" cap="none" spc="-11" normalizeH="0" baseline="0" noProof="0" dirty="0">
                <a:ln>
                  <a:noFill/>
                </a:ln>
                <a:solidFill>
                  <a:srgbClr val="002355"/>
                </a:solidFill>
                <a:effectLst/>
                <a:uLnTx/>
                <a:uFillTx/>
                <a:latin typeface="Arial"/>
                <a:ea typeface="+mn-ea"/>
                <a:cs typeface="Arial"/>
              </a:rPr>
              <a:t>: 10.1111/jdv.18345. Última visualización Febrero </a:t>
            </a:r>
            <a:r>
              <a:rPr kumimoji="0" lang="es-ES" sz="700" b="0" i="0" u="none" strike="noStrike" kern="1200" cap="none" spc="-4" normalizeH="0" baseline="0" noProof="0" dirty="0">
                <a:ln>
                  <a:noFill/>
                </a:ln>
                <a:solidFill>
                  <a:srgbClr val="002355"/>
                </a:solidFill>
                <a:effectLst/>
                <a:uLnTx/>
                <a:uFillTx/>
                <a:latin typeface="Arial"/>
                <a:ea typeface="+mn-ea"/>
                <a:cs typeface="Arial"/>
              </a:rPr>
              <a:t>2023 en https://guidelines.edf.one//uploads/attachments/clbm6nh6x07tw0d3qtyb1ukrt-0-atopic-eczema-gl-full-version-dec-2022.pdf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700" b="0" i="0" u="none" strike="noStrike" kern="1200" cap="none" spc="-4" normalizeH="0" baseline="0" noProof="0" dirty="0">
              <a:ln>
                <a:noFill/>
              </a:ln>
              <a:solidFill>
                <a:srgbClr val="002355"/>
              </a:solidFill>
              <a:effectLst/>
              <a:uLnTx/>
              <a:uFillTx/>
              <a:latin typeface="Arial"/>
              <a:ea typeface="+mn-ea"/>
              <a:cs typeface="Arial"/>
            </a:endParaRPr>
          </a:p>
        </p:txBody>
      </p:sp>
      <p:sp>
        <p:nvSpPr>
          <p:cNvPr id="6" name="Rectángulo redondeado 5">
            <a:extLst>
              <a:ext uri="{FF2B5EF4-FFF2-40B4-BE49-F238E27FC236}">
                <a16:creationId xmlns:a16="http://schemas.microsoft.com/office/drawing/2014/main" id="{D07A4CC1-67DD-40C2-7CE1-FA0958D7F5FE}"/>
              </a:ext>
            </a:extLst>
          </p:cNvPr>
          <p:cNvSpPr/>
          <p:nvPr/>
        </p:nvSpPr>
        <p:spPr>
          <a:xfrm>
            <a:off x="695325" y="1417984"/>
            <a:ext cx="11053763" cy="3286538"/>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CuadroTexto 6">
            <a:extLst>
              <a:ext uri="{FF2B5EF4-FFF2-40B4-BE49-F238E27FC236}">
                <a16:creationId xmlns:a16="http://schemas.microsoft.com/office/drawing/2014/main" id="{265ABCBB-586A-5E3C-1E7A-323FEF3C3783}"/>
              </a:ext>
            </a:extLst>
          </p:cNvPr>
          <p:cNvSpPr txBox="1"/>
          <p:nvPr/>
        </p:nvSpPr>
        <p:spPr>
          <a:xfrm>
            <a:off x="957263" y="1549737"/>
            <a:ext cx="34689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355"/>
                </a:solidFill>
                <a:effectLst/>
                <a:uLnTx/>
                <a:uFillTx/>
                <a:latin typeface="Arial" panose="020B0604020202020204"/>
                <a:ea typeface="+mn-ea"/>
                <a:cs typeface="+mn-cs"/>
              </a:rPr>
              <a:t>Tratamiento | </a:t>
            </a:r>
            <a:r>
              <a:rPr kumimoji="0" lang="cs-CZ" sz="2000" b="1" i="0" u="none" strike="noStrike" kern="1200" cap="none" spc="0" normalizeH="0" baseline="0" noProof="0" dirty="0" err="1">
                <a:ln>
                  <a:noFill/>
                </a:ln>
                <a:solidFill>
                  <a:srgbClr val="002355"/>
                </a:solidFill>
                <a:effectLst/>
                <a:uLnTx/>
                <a:uFillTx/>
                <a:latin typeface="Arial" panose="020B0604020202020204"/>
                <a:ea typeface="+mn-ea"/>
                <a:cs typeface="+mn-cs"/>
              </a:rPr>
              <a:t>Objetivos</a:t>
            </a:r>
            <a:endParaRPr kumimoji="0" lang="es-ES_tradnl" altLang="es-ES" sz="20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sp>
        <p:nvSpPr>
          <p:cNvPr id="8" name="Content Placeholder 11">
            <a:extLst>
              <a:ext uri="{FF2B5EF4-FFF2-40B4-BE49-F238E27FC236}">
                <a16:creationId xmlns:a16="http://schemas.microsoft.com/office/drawing/2014/main" id="{C4186FA5-3735-533C-80AB-EC141E34554A}"/>
              </a:ext>
            </a:extLst>
          </p:cNvPr>
          <p:cNvSpPr txBox="1">
            <a:spLocks/>
          </p:cNvSpPr>
          <p:nvPr/>
        </p:nvSpPr>
        <p:spPr>
          <a:xfrm>
            <a:off x="1070427" y="2248279"/>
            <a:ext cx="10458963" cy="1969770"/>
          </a:xfrm>
          <a:prstGeom prst="rect">
            <a:avLst/>
          </a:prstGeom>
          <a:ln w="3175">
            <a:noFill/>
          </a:ln>
        </p:spPr>
        <p:txBody>
          <a:bodyPr vert="horz" wrap="square" lIns="0" tIns="0" rIns="0" bIns="0" numCol="3" spcCol="360000" rtlCol="0">
            <a:sp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180000" marR="0" lvl="0" indent="-180000" algn="l" defTabSz="914400" rtl="0" eaLnBrk="1" fontAlgn="auto" latinLnBrk="0" hangingPunct="1">
              <a:lnSpc>
                <a:spcPct val="100000"/>
              </a:lnSpc>
              <a:spcBef>
                <a:spcPts val="0"/>
              </a:spcBef>
              <a:spcAft>
                <a:spcPts val="0"/>
              </a:spcAft>
              <a:buClr>
                <a:srgbClr val="204131"/>
              </a:buClr>
              <a:buSzTx/>
              <a:buFont typeface="Arial" panose="020B0604020202020204" pitchFamily="34" charset="0"/>
              <a:buChar char="•"/>
              <a:tabLst/>
              <a:defRPr/>
            </a:pP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Control</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de la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inflamación</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clínica</a:t>
            </a:r>
            <a:b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br>
            <a:endPar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80000" marR="0" lvl="0" indent="-180000" algn="l" defTabSz="914400" rtl="0" eaLnBrk="1" fontAlgn="auto" latinLnBrk="0" hangingPunct="1">
              <a:lnSpc>
                <a:spcPct val="100000"/>
              </a:lnSpc>
              <a:spcBef>
                <a:spcPts val="0"/>
              </a:spcBef>
              <a:spcAft>
                <a:spcPts val="0"/>
              </a:spcAft>
              <a:buClr>
                <a:srgbClr val="204131"/>
              </a:buClr>
              <a:buSzTx/>
              <a:buFont typeface="Arial" panose="020B0604020202020204" pitchFamily="34" charset="0"/>
              <a:buChar char="•"/>
              <a:tabLst/>
              <a:defRPr/>
            </a:pP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Control</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de la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inflamación</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subclínica</a:t>
            </a:r>
            <a:b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br>
            <a:endPar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80000" marR="0" lvl="0" indent="-180000" algn="l" defTabSz="914400" rtl="0" eaLnBrk="1" fontAlgn="auto" latinLnBrk="0" hangingPunct="1">
              <a:lnSpc>
                <a:spcPct val="100000"/>
              </a:lnSpc>
              <a:spcBef>
                <a:spcPts val="0"/>
              </a:spcBef>
              <a:spcAft>
                <a:spcPts val="0"/>
              </a:spcAft>
              <a:buClr>
                <a:srgbClr val="204131"/>
              </a:buClr>
              <a:buSzTx/>
              <a:buFont typeface="Arial" panose="020B0604020202020204" pitchFamily="34" charset="0"/>
              <a:buChar char="•"/>
              <a:tabLst/>
              <a:defRPr/>
            </a:pP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Mantener</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o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restablecer</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la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funcionalidad</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de la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barrera</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cutánea</a:t>
            </a:r>
            <a:endPar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80000" marR="0" lvl="0" indent="-180000" algn="l" defTabSz="914400" rtl="0" eaLnBrk="1" fontAlgn="auto" latinLnBrk="0" hangingPunct="1">
              <a:lnSpc>
                <a:spcPct val="100000"/>
              </a:lnSpc>
              <a:spcBef>
                <a:spcPts val="0"/>
              </a:spcBef>
              <a:spcAft>
                <a:spcPts val="0"/>
              </a:spcAft>
              <a:buClr>
                <a:srgbClr val="204131"/>
              </a:buClr>
              <a:buSzTx/>
              <a:buFont typeface="Arial" panose="020B0604020202020204" pitchFamily="34" charset="0"/>
              <a:buChar char="•"/>
              <a:tabLst/>
              <a:defRPr/>
            </a:pP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Los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tratamientos</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deben</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prolongarse</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en el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tiempo</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para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restablecer</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la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barrera</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epidérmica</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y</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reequilibrar</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el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microbioma</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cutáneo</a:t>
            </a:r>
            <a:b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br>
            <a:endPar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80000" marR="0" lvl="0" indent="-180000" algn="l" defTabSz="914400" rtl="0" eaLnBrk="1" fontAlgn="auto" latinLnBrk="0" hangingPunct="1">
              <a:lnSpc>
                <a:spcPct val="100000"/>
              </a:lnSpc>
              <a:spcBef>
                <a:spcPts val="0"/>
              </a:spcBef>
              <a:spcAft>
                <a:spcPts val="0"/>
              </a:spcAft>
              <a:buClr>
                <a:srgbClr val="204131"/>
              </a:buClr>
              <a:buSzTx/>
              <a:buFont typeface="Arial" panose="020B0604020202020204" pitchFamily="34" charset="0"/>
              <a:buChar char="•"/>
              <a:tabLst/>
              <a:defRPr/>
            </a:pP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Controlar</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el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ciclo</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de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picor-rascamiento-picor</a:t>
            </a:r>
            <a:endPar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80000" marR="0" lvl="0" indent="-180000" algn="l" defTabSz="914400" rtl="0" eaLnBrk="1" fontAlgn="auto" latinLnBrk="0" hangingPunct="1">
              <a:lnSpc>
                <a:spcPct val="100000"/>
              </a:lnSpc>
              <a:spcBef>
                <a:spcPts val="0"/>
              </a:spcBef>
              <a:spcAft>
                <a:spcPts val="0"/>
              </a:spcAft>
              <a:buClr>
                <a:srgbClr val="204131"/>
              </a:buClr>
              <a:buSzTx/>
              <a:buFont typeface="Arial" panose="020B0604020202020204" pitchFamily="34" charset="0"/>
              <a:buChar char="•"/>
              <a:tabLst/>
              <a:defRPr/>
            </a:pP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Prevenir</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los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brotes</a:t>
            </a:r>
            <a:b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br>
            <a:endPar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80000" marR="0" lvl="0" indent="-180000" algn="l" defTabSz="914400" rtl="0" eaLnBrk="1" fontAlgn="auto" latinLnBrk="0" hangingPunct="1">
              <a:lnSpc>
                <a:spcPct val="100000"/>
              </a:lnSpc>
              <a:spcBef>
                <a:spcPts val="0"/>
              </a:spcBef>
              <a:spcAft>
                <a:spcPts val="0"/>
              </a:spcAft>
              <a:buClr>
                <a:srgbClr val="204131"/>
              </a:buClr>
              <a:buSzTx/>
              <a:buFont typeface="Arial" panose="020B0604020202020204" pitchFamily="34" charset="0"/>
              <a:buChar char="•"/>
              <a:tabLst/>
              <a:defRPr/>
            </a:pP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Prolongar</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el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tiempo</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libre</a:t>
            </a:r>
            <a:r>
              <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de </a:t>
            </a:r>
            <a:r>
              <a:rPr kumimoji="0" lang="cs-CZ"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brotes</a:t>
            </a:r>
            <a:endParaRPr kumimoji="0" lang="cs-CZ"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9" name="Title 1">
            <a:extLst>
              <a:ext uri="{FF2B5EF4-FFF2-40B4-BE49-F238E27FC236}">
                <a16:creationId xmlns:a16="http://schemas.microsoft.com/office/drawing/2014/main" id="{BCA55149-B08E-A166-5B8B-96532BAEA0DF}"/>
              </a:ext>
            </a:extLst>
          </p:cNvPr>
          <p:cNvSpPr txBox="1">
            <a:spLocks/>
          </p:cNvSpPr>
          <p:nvPr/>
        </p:nvSpPr>
        <p:spPr>
          <a:xfrm>
            <a:off x="605805" y="532933"/>
            <a:ext cx="10515600" cy="760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F2BE"/>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rPr>
              <a:t>Dermatitis atópica </a:t>
            </a:r>
            <a:endParaRPr kumimoji="0" lang="en-U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79737808"/>
      </p:ext>
    </p:extLst>
  </p:cSld>
  <p:clrMapOvr>
    <a:masterClrMapping/>
  </p:clrMapOvr>
  <p:transition spd="slow" advTm="90303"/>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17">
            <a:extLst>
              <a:ext uri="{FF2B5EF4-FFF2-40B4-BE49-F238E27FC236}">
                <a16:creationId xmlns:a16="http://schemas.microsoft.com/office/drawing/2014/main" id="{75453EB7-9F32-7696-E08E-E14AC781ED8A}"/>
              </a:ext>
            </a:extLst>
          </p:cNvPr>
          <p:cNvSpPr txBox="1"/>
          <p:nvPr/>
        </p:nvSpPr>
        <p:spPr>
          <a:xfrm>
            <a:off x="717426" y="6112586"/>
            <a:ext cx="8691687" cy="332783"/>
          </a:xfrm>
          <a:prstGeom prst="rect">
            <a:avLst/>
          </a:prstGeom>
        </p:spPr>
        <p:txBody>
          <a:bodyPr vert="horz" wrap="square" lIns="0" tIns="952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4" normalizeH="0" baseline="0" noProof="0" dirty="0">
                <a:ln>
                  <a:noFill/>
                </a:ln>
                <a:solidFill>
                  <a:srgbClr val="000066"/>
                </a:solidFill>
                <a:effectLst/>
                <a:uLnTx/>
                <a:uFillTx/>
                <a:latin typeface="Arial"/>
                <a:ea typeface="+mn-ea"/>
                <a:cs typeface="Arial"/>
              </a:rPr>
              <a:t>1. </a:t>
            </a:r>
            <a:r>
              <a:rPr kumimoji="0" lang="da-DK" sz="700" b="0" i="0" u="none" strike="noStrike" kern="1200" cap="none" spc="-4" normalizeH="0" baseline="0" noProof="0" dirty="0" err="1">
                <a:ln>
                  <a:noFill/>
                </a:ln>
                <a:solidFill>
                  <a:srgbClr val="000066"/>
                </a:solidFill>
                <a:effectLst/>
                <a:uLnTx/>
                <a:uFillTx/>
                <a:latin typeface="Arial"/>
                <a:ea typeface="+mn-ea"/>
                <a:cs typeface="Arial"/>
              </a:rPr>
              <a:t>Langan</a:t>
            </a:r>
            <a:r>
              <a:rPr kumimoji="0" lang="da-DK" sz="700" b="0" i="0" u="none" strike="noStrike" kern="1200" cap="none" spc="-4" normalizeH="0" baseline="0" noProof="0" dirty="0">
                <a:ln>
                  <a:noFill/>
                </a:ln>
                <a:solidFill>
                  <a:srgbClr val="000066"/>
                </a:solidFill>
                <a:effectLst/>
                <a:uLnTx/>
                <a:uFillTx/>
                <a:latin typeface="Arial"/>
                <a:ea typeface="+mn-ea"/>
                <a:cs typeface="Arial"/>
              </a:rPr>
              <a:t> SM, </a:t>
            </a:r>
            <a:r>
              <a:rPr kumimoji="0" lang="es-ES" sz="700" b="0" i="1" u="none" strike="noStrike" kern="1200" cap="none" spc="-11" normalizeH="0" baseline="0" noProof="0" dirty="0">
                <a:ln>
                  <a:noFill/>
                </a:ln>
                <a:solidFill>
                  <a:srgbClr val="000066"/>
                </a:solidFill>
                <a:effectLst/>
                <a:uLnTx/>
                <a:uFillTx/>
                <a:latin typeface="Arial"/>
                <a:ea typeface="+mn-ea"/>
                <a:cs typeface="Arial"/>
              </a:rPr>
              <a:t>et al</a:t>
            </a:r>
            <a:r>
              <a:rPr kumimoji="0" lang="es-ES" sz="700" b="0" i="1" u="none" strike="noStrike" kern="1200" cap="none" spc="-30" normalizeH="0" baseline="0" noProof="0" dirty="0">
                <a:ln>
                  <a:noFill/>
                </a:ln>
                <a:solidFill>
                  <a:srgbClr val="000066"/>
                </a:solidFill>
                <a:effectLst/>
                <a:uLnTx/>
                <a:uFillTx/>
                <a:latin typeface="Arial"/>
                <a:ea typeface="+mn-ea"/>
                <a:cs typeface="Arial"/>
              </a:rPr>
              <a:t>.</a:t>
            </a:r>
            <a:r>
              <a:rPr kumimoji="0" lang="da-DK" sz="700" b="0" i="0" u="none" strike="noStrike" kern="1200" cap="none" spc="-4" normalizeH="0" baseline="0" noProof="0" dirty="0">
                <a:ln>
                  <a:noFill/>
                </a:ln>
                <a:solidFill>
                  <a:srgbClr val="000066"/>
                </a:solidFill>
                <a:effectLst/>
                <a:uLnTx/>
                <a:uFillTx/>
                <a:latin typeface="Arial"/>
                <a:ea typeface="+mn-ea"/>
                <a:cs typeface="Arial"/>
              </a:rPr>
              <a:t> Lancet. 2020; 396(10247): 345-360</a:t>
            </a:r>
            <a:r>
              <a:rPr kumimoji="0" lang="en-US" sz="700" b="0" i="0" u="none" strike="noStrike" kern="1200" cap="none" spc="-4" normalizeH="0" baseline="0" noProof="0" dirty="0">
                <a:ln>
                  <a:noFill/>
                </a:ln>
                <a:solidFill>
                  <a:srgbClr val="000066"/>
                </a:solidFill>
                <a:effectLst/>
                <a:uLnTx/>
                <a:uFillTx/>
                <a:latin typeface="Arial"/>
                <a:ea typeface="+mn-ea"/>
                <a:cs typeface="Arial"/>
              </a:rPr>
              <a:t>. </a:t>
            </a:r>
            <a:r>
              <a:rPr kumimoji="0" lang="es-ES" sz="700" b="0" i="0" u="none" strike="noStrike" kern="1200" cap="none" spc="-11" normalizeH="0" baseline="0" noProof="0" dirty="0" err="1">
                <a:ln>
                  <a:noFill/>
                </a:ln>
                <a:solidFill>
                  <a:srgbClr val="000066"/>
                </a:solidFill>
                <a:effectLst/>
                <a:uLnTx/>
                <a:uFillTx/>
                <a:latin typeface="Arial"/>
                <a:ea typeface="+mn-ea"/>
                <a:cs typeface="Arial"/>
              </a:rPr>
              <a:t>Wollenberg</a:t>
            </a:r>
            <a:r>
              <a:rPr kumimoji="0" lang="es-ES" sz="700" b="0" i="0" u="none" strike="noStrike" kern="1200" cap="none" spc="-11" normalizeH="0" baseline="0" noProof="0" dirty="0">
                <a:ln>
                  <a:noFill/>
                </a:ln>
                <a:solidFill>
                  <a:srgbClr val="000066"/>
                </a:solidFill>
                <a:effectLst/>
                <a:uLnTx/>
                <a:uFillTx/>
                <a:latin typeface="Arial"/>
                <a:ea typeface="+mn-ea"/>
                <a:cs typeface="Arial"/>
              </a:rPr>
              <a:t> A, </a:t>
            </a:r>
            <a:r>
              <a:rPr kumimoji="0" lang="es-ES" sz="700" b="0" i="0" u="none" strike="noStrike" kern="1200" cap="none" spc="-11" normalizeH="0" baseline="0" noProof="0" dirty="0" err="1">
                <a:ln>
                  <a:noFill/>
                </a:ln>
                <a:solidFill>
                  <a:srgbClr val="000066"/>
                </a:solidFill>
                <a:effectLst/>
                <a:uLnTx/>
                <a:uFillTx/>
                <a:latin typeface="Arial"/>
                <a:ea typeface="+mn-ea"/>
                <a:cs typeface="Arial"/>
              </a:rPr>
              <a:t>European</a:t>
            </a:r>
            <a:r>
              <a:rPr kumimoji="0" lang="es-ES" sz="700" b="0" i="0" u="none" strike="noStrike" kern="1200" cap="none" spc="-11" normalizeH="0" baseline="0" noProof="0" dirty="0">
                <a:ln>
                  <a:noFill/>
                </a:ln>
                <a:solidFill>
                  <a:srgbClr val="000066"/>
                </a:solidFill>
                <a:effectLst/>
                <a:uLnTx/>
                <a:uFillTx/>
                <a:latin typeface="Arial"/>
                <a:ea typeface="+mn-ea"/>
                <a:cs typeface="Arial"/>
              </a:rPr>
              <a:t> </a:t>
            </a:r>
            <a:r>
              <a:rPr kumimoji="0" lang="es-ES" sz="700" b="0" i="0" u="none" strike="noStrike" kern="1200" cap="none" spc="-11" normalizeH="0" baseline="0" noProof="0" dirty="0" err="1">
                <a:ln>
                  <a:noFill/>
                </a:ln>
                <a:solidFill>
                  <a:srgbClr val="000066"/>
                </a:solidFill>
                <a:effectLst/>
                <a:uLnTx/>
                <a:uFillTx/>
                <a:latin typeface="Arial"/>
                <a:ea typeface="+mn-ea"/>
                <a:cs typeface="Arial"/>
              </a:rPr>
              <a:t>guideline</a:t>
            </a:r>
            <a:r>
              <a:rPr kumimoji="0" lang="es-ES" sz="700" b="0" i="0" u="none" strike="noStrike" kern="1200" cap="none" spc="-11" normalizeH="0" baseline="0" noProof="0" dirty="0">
                <a:ln>
                  <a:noFill/>
                </a:ln>
                <a:solidFill>
                  <a:srgbClr val="000066"/>
                </a:solidFill>
                <a:effectLst/>
                <a:uLnTx/>
                <a:uFillTx/>
                <a:latin typeface="Arial"/>
                <a:ea typeface="+mn-ea"/>
                <a:cs typeface="Arial"/>
              </a:rPr>
              <a:t> (</a:t>
            </a:r>
            <a:r>
              <a:rPr kumimoji="0" lang="es-ES" sz="700" b="0" i="0" u="none" strike="noStrike" kern="1200" cap="none" spc="-11" normalizeH="0" baseline="0" noProof="0" dirty="0" err="1">
                <a:ln>
                  <a:noFill/>
                </a:ln>
                <a:solidFill>
                  <a:srgbClr val="000066"/>
                </a:solidFill>
                <a:effectLst/>
                <a:uLnTx/>
                <a:uFillTx/>
                <a:latin typeface="Arial"/>
                <a:ea typeface="+mn-ea"/>
                <a:cs typeface="Arial"/>
              </a:rPr>
              <a:t>EuroGuiDerm</a:t>
            </a:r>
            <a:r>
              <a:rPr kumimoji="0" lang="es-ES" sz="700" b="0" i="0" u="none" strike="noStrike" kern="1200" cap="none" spc="-11" normalizeH="0" baseline="0" noProof="0" dirty="0">
                <a:ln>
                  <a:noFill/>
                </a:ln>
                <a:solidFill>
                  <a:srgbClr val="000066"/>
                </a:solidFill>
                <a:effectLst/>
                <a:uLnTx/>
                <a:uFillTx/>
                <a:latin typeface="Arial"/>
                <a:ea typeface="+mn-ea"/>
                <a:cs typeface="Arial"/>
              </a:rPr>
              <a:t>) </a:t>
            </a:r>
            <a:r>
              <a:rPr kumimoji="0" lang="es-ES" sz="700" b="0" i="0" u="none" strike="noStrike" kern="1200" cap="none" spc="-11" normalizeH="0" baseline="0" noProof="0" dirty="0" err="1">
                <a:ln>
                  <a:noFill/>
                </a:ln>
                <a:solidFill>
                  <a:srgbClr val="000066"/>
                </a:solidFill>
                <a:effectLst/>
                <a:uLnTx/>
                <a:uFillTx/>
                <a:latin typeface="Arial"/>
                <a:ea typeface="+mn-ea"/>
                <a:cs typeface="Arial"/>
              </a:rPr>
              <a:t>on</a:t>
            </a:r>
            <a:r>
              <a:rPr kumimoji="0" lang="es-ES" sz="700" b="0" i="0" u="none" strike="noStrike" kern="1200" cap="none" spc="-11" normalizeH="0" baseline="0" noProof="0" dirty="0">
                <a:ln>
                  <a:noFill/>
                </a:ln>
                <a:solidFill>
                  <a:srgbClr val="000066"/>
                </a:solidFill>
                <a:effectLst/>
                <a:uLnTx/>
                <a:uFillTx/>
                <a:latin typeface="Arial"/>
                <a:ea typeface="+mn-ea"/>
                <a:cs typeface="Arial"/>
              </a:rPr>
              <a:t> </a:t>
            </a:r>
            <a:r>
              <a:rPr kumimoji="0" lang="es-ES" sz="700" b="0" i="0" u="none" strike="noStrike" kern="1200" cap="none" spc="-11" normalizeH="0" baseline="0" noProof="0" dirty="0" err="1">
                <a:ln>
                  <a:noFill/>
                </a:ln>
                <a:solidFill>
                  <a:srgbClr val="000066"/>
                </a:solidFill>
                <a:effectLst/>
                <a:uLnTx/>
                <a:uFillTx/>
                <a:latin typeface="Arial"/>
                <a:ea typeface="+mn-ea"/>
                <a:cs typeface="Arial"/>
              </a:rPr>
              <a:t>atopic</a:t>
            </a:r>
            <a:r>
              <a:rPr kumimoji="0" lang="es-ES" sz="700" b="0" i="0" u="none" strike="noStrike" kern="1200" cap="none" spc="-11" normalizeH="0" baseline="0" noProof="0" dirty="0">
                <a:ln>
                  <a:noFill/>
                </a:ln>
                <a:solidFill>
                  <a:srgbClr val="000066"/>
                </a:solidFill>
                <a:effectLst/>
                <a:uLnTx/>
                <a:uFillTx/>
                <a:latin typeface="Arial"/>
                <a:ea typeface="+mn-ea"/>
                <a:cs typeface="Arial"/>
              </a:rPr>
              <a:t> eczema: </a:t>
            </a:r>
            <a:r>
              <a:rPr kumimoji="0" lang="es-ES" sz="700" b="0" i="0" u="none" strike="noStrike" kern="1200" cap="none" spc="-11" normalizeH="0" baseline="0" noProof="0" dirty="0" err="1">
                <a:ln>
                  <a:noFill/>
                </a:ln>
                <a:solidFill>
                  <a:srgbClr val="000066"/>
                </a:solidFill>
                <a:effectLst/>
                <a:uLnTx/>
                <a:uFillTx/>
                <a:latin typeface="Arial"/>
                <a:ea typeface="+mn-ea"/>
                <a:cs typeface="Arial"/>
              </a:rPr>
              <a:t>part</a:t>
            </a:r>
            <a:r>
              <a:rPr kumimoji="0" lang="es-ES" sz="700" b="0" i="0" u="none" strike="noStrike" kern="1200" cap="none" spc="-11" normalizeH="0" baseline="0" noProof="0" dirty="0">
                <a:ln>
                  <a:noFill/>
                </a:ln>
                <a:solidFill>
                  <a:srgbClr val="000066"/>
                </a:solidFill>
                <a:effectLst/>
                <a:uLnTx/>
                <a:uFillTx/>
                <a:latin typeface="Arial"/>
                <a:ea typeface="+mn-ea"/>
                <a:cs typeface="Arial"/>
              </a:rPr>
              <a:t> I - </a:t>
            </a:r>
            <a:r>
              <a:rPr kumimoji="0" lang="es-ES" sz="700" b="0" i="0" u="none" strike="noStrike" kern="1200" cap="none" spc="-11" normalizeH="0" baseline="0" noProof="0" dirty="0" err="1">
                <a:ln>
                  <a:noFill/>
                </a:ln>
                <a:solidFill>
                  <a:srgbClr val="000066"/>
                </a:solidFill>
                <a:effectLst/>
                <a:uLnTx/>
                <a:uFillTx/>
                <a:latin typeface="Arial"/>
                <a:ea typeface="+mn-ea"/>
                <a:cs typeface="Arial"/>
              </a:rPr>
              <a:t>systemic</a:t>
            </a:r>
            <a:r>
              <a:rPr kumimoji="0" lang="es-ES" sz="700" b="0" i="0" u="none" strike="noStrike" kern="1200" cap="none" spc="-11" normalizeH="0" baseline="0" noProof="0" dirty="0">
                <a:ln>
                  <a:noFill/>
                </a:ln>
                <a:solidFill>
                  <a:srgbClr val="000066"/>
                </a:solidFill>
                <a:effectLst/>
                <a:uLnTx/>
                <a:uFillTx/>
                <a:latin typeface="Arial"/>
                <a:ea typeface="+mn-ea"/>
                <a:cs typeface="Arial"/>
              </a:rPr>
              <a:t> </a:t>
            </a:r>
            <a:r>
              <a:rPr kumimoji="0" lang="es-ES" sz="700" b="0" i="0" u="none" strike="noStrike" kern="1200" cap="none" spc="-11" normalizeH="0" baseline="0" noProof="0" dirty="0" err="1">
                <a:ln>
                  <a:noFill/>
                </a:ln>
                <a:solidFill>
                  <a:srgbClr val="000066"/>
                </a:solidFill>
                <a:effectLst/>
                <a:uLnTx/>
                <a:uFillTx/>
                <a:latin typeface="Arial"/>
                <a:ea typeface="+mn-ea"/>
                <a:cs typeface="Arial"/>
              </a:rPr>
              <a:t>therapy</a:t>
            </a:r>
            <a:r>
              <a:rPr kumimoji="0" lang="es-ES" sz="700" b="0" i="0" u="none" strike="noStrike" kern="1200" cap="none" spc="-11" normalizeH="0" baseline="0" noProof="0" dirty="0">
                <a:ln>
                  <a:noFill/>
                </a:ln>
                <a:solidFill>
                  <a:srgbClr val="000066"/>
                </a:solidFill>
                <a:effectLst/>
                <a:uLnTx/>
                <a:uFillTx/>
                <a:latin typeface="Arial"/>
                <a:ea typeface="+mn-ea"/>
                <a:cs typeface="Arial"/>
              </a:rPr>
              <a:t>. J </a:t>
            </a:r>
            <a:r>
              <a:rPr kumimoji="0" lang="es-ES" sz="700" b="0" i="0" u="none" strike="noStrike" kern="1200" cap="none" spc="-11" normalizeH="0" baseline="0" noProof="0" dirty="0" err="1">
                <a:ln>
                  <a:noFill/>
                </a:ln>
                <a:solidFill>
                  <a:srgbClr val="000066"/>
                </a:solidFill>
                <a:effectLst/>
                <a:uLnTx/>
                <a:uFillTx/>
                <a:latin typeface="Arial"/>
                <a:ea typeface="+mn-ea"/>
                <a:cs typeface="Arial"/>
              </a:rPr>
              <a:t>Eur</a:t>
            </a:r>
            <a:r>
              <a:rPr kumimoji="0" lang="es-ES" sz="700" b="0" i="0" u="none" strike="noStrike" kern="1200" cap="none" spc="-11" normalizeH="0" baseline="0" noProof="0" dirty="0">
                <a:ln>
                  <a:noFill/>
                </a:ln>
                <a:solidFill>
                  <a:srgbClr val="000066"/>
                </a:solidFill>
                <a:effectLst/>
                <a:uLnTx/>
                <a:uFillTx/>
                <a:latin typeface="Arial"/>
                <a:ea typeface="+mn-ea"/>
                <a:cs typeface="Arial"/>
              </a:rPr>
              <a:t> Acad </a:t>
            </a:r>
            <a:r>
              <a:rPr kumimoji="0" lang="es-ES" sz="700" b="0" i="0" u="none" strike="noStrike" kern="1200" cap="none" spc="-11" normalizeH="0" baseline="0" noProof="0" dirty="0" err="1">
                <a:ln>
                  <a:noFill/>
                </a:ln>
                <a:solidFill>
                  <a:srgbClr val="000066"/>
                </a:solidFill>
                <a:effectLst/>
                <a:uLnTx/>
                <a:uFillTx/>
                <a:latin typeface="Arial"/>
                <a:ea typeface="+mn-ea"/>
                <a:cs typeface="Arial"/>
              </a:rPr>
              <a:t>Dermatol</a:t>
            </a:r>
            <a:r>
              <a:rPr kumimoji="0" lang="es-ES" sz="700" b="0" i="0" u="none" strike="noStrike" kern="1200" cap="none" spc="-11" normalizeH="0" baseline="0" noProof="0" dirty="0">
                <a:ln>
                  <a:noFill/>
                </a:ln>
                <a:solidFill>
                  <a:srgbClr val="000066"/>
                </a:solidFill>
                <a:effectLst/>
                <a:uLnTx/>
                <a:uFillTx/>
                <a:latin typeface="Arial"/>
                <a:ea typeface="+mn-ea"/>
                <a:cs typeface="Arial"/>
              </a:rPr>
              <a:t> </a:t>
            </a:r>
            <a:r>
              <a:rPr kumimoji="0" lang="es-ES" sz="700" b="0" i="0" u="none" strike="noStrike" kern="1200" cap="none" spc="-11" normalizeH="0" baseline="0" noProof="0" dirty="0" err="1">
                <a:ln>
                  <a:noFill/>
                </a:ln>
                <a:solidFill>
                  <a:srgbClr val="000066"/>
                </a:solidFill>
                <a:effectLst/>
                <a:uLnTx/>
                <a:uFillTx/>
                <a:latin typeface="Arial"/>
                <a:ea typeface="+mn-ea"/>
                <a:cs typeface="Arial"/>
              </a:rPr>
              <a:t>Venereol</a:t>
            </a:r>
            <a:r>
              <a:rPr kumimoji="0" lang="es-ES" sz="700" b="0" i="0" u="none" strike="noStrike" kern="1200" cap="none" spc="-11" normalizeH="0" baseline="0" noProof="0" dirty="0">
                <a:ln>
                  <a:noFill/>
                </a:ln>
                <a:solidFill>
                  <a:srgbClr val="000066"/>
                </a:solidFill>
                <a:effectLst/>
                <a:uLnTx/>
                <a:uFillTx/>
                <a:latin typeface="Arial"/>
                <a:ea typeface="+mn-ea"/>
                <a:cs typeface="Arial"/>
              </a:rPr>
              <a:t>. 2022 Sep;36(9):1409-1431. </a:t>
            </a:r>
            <a:r>
              <a:rPr kumimoji="0" lang="es-ES" sz="700" b="0" i="0" u="none" strike="noStrike" kern="1200" cap="none" spc="-11" normalizeH="0" baseline="0" noProof="0" dirty="0" err="1">
                <a:ln>
                  <a:noFill/>
                </a:ln>
                <a:solidFill>
                  <a:srgbClr val="000066"/>
                </a:solidFill>
                <a:effectLst/>
                <a:uLnTx/>
                <a:uFillTx/>
                <a:latin typeface="Arial"/>
                <a:ea typeface="+mn-ea"/>
                <a:cs typeface="Arial"/>
              </a:rPr>
              <a:t>doi</a:t>
            </a:r>
            <a:r>
              <a:rPr kumimoji="0" lang="es-ES" sz="700" b="0" i="0" u="none" strike="noStrike" kern="1200" cap="none" spc="-11" normalizeH="0" baseline="0" noProof="0" dirty="0">
                <a:ln>
                  <a:noFill/>
                </a:ln>
                <a:solidFill>
                  <a:srgbClr val="000066"/>
                </a:solidFill>
                <a:effectLst/>
                <a:uLnTx/>
                <a:uFillTx/>
                <a:latin typeface="Arial"/>
                <a:ea typeface="+mn-ea"/>
                <a:cs typeface="Arial"/>
              </a:rPr>
              <a:t>: 10.1111/jdv.18345. Última visualización Febrero </a:t>
            </a:r>
            <a:r>
              <a:rPr kumimoji="0" lang="es-ES" sz="700" b="0" i="0" u="none" strike="noStrike" kern="1200" cap="none" spc="-4" normalizeH="0" baseline="0" noProof="0" dirty="0">
                <a:ln>
                  <a:noFill/>
                </a:ln>
                <a:solidFill>
                  <a:srgbClr val="000066"/>
                </a:solidFill>
                <a:effectLst/>
                <a:uLnTx/>
                <a:uFillTx/>
                <a:latin typeface="Arial"/>
                <a:ea typeface="+mn-ea"/>
                <a:cs typeface="Arial"/>
              </a:rPr>
              <a:t>2023 en https://guidelines.edf.one//uploads/attachments/clbm6nh6x07tw0d3qtyb1ukrt-0-atopic-eczema-gl-full-version-dec-2022.pdf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700" b="0" i="0" u="none" strike="noStrike" kern="1200" cap="none" spc="-4" normalizeH="0" baseline="0" noProof="0" dirty="0">
              <a:ln>
                <a:noFill/>
              </a:ln>
              <a:solidFill>
                <a:prstClr val="black">
                  <a:lumMod val="50000"/>
                  <a:lumOff val="50000"/>
                </a:prstClr>
              </a:solidFill>
              <a:effectLst/>
              <a:uLnTx/>
              <a:uFillTx/>
              <a:latin typeface="Arial"/>
              <a:ea typeface="+mn-ea"/>
              <a:cs typeface="Arial"/>
            </a:endParaRPr>
          </a:p>
        </p:txBody>
      </p:sp>
      <p:sp>
        <p:nvSpPr>
          <p:cNvPr id="6" name="Rectángulo redondeado 5">
            <a:extLst>
              <a:ext uri="{FF2B5EF4-FFF2-40B4-BE49-F238E27FC236}">
                <a16:creationId xmlns:a16="http://schemas.microsoft.com/office/drawing/2014/main" id="{CC186969-BD7C-F12A-E23C-23FC19FC6DF3}"/>
              </a:ext>
            </a:extLst>
          </p:cNvPr>
          <p:cNvSpPr/>
          <p:nvPr/>
        </p:nvSpPr>
        <p:spPr>
          <a:xfrm>
            <a:off x="695325" y="1417984"/>
            <a:ext cx="11053763" cy="3882680"/>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CuadroTexto 6">
            <a:extLst>
              <a:ext uri="{FF2B5EF4-FFF2-40B4-BE49-F238E27FC236}">
                <a16:creationId xmlns:a16="http://schemas.microsoft.com/office/drawing/2014/main" id="{B54B60E8-A10F-BD04-89F8-22A19A053055}"/>
              </a:ext>
            </a:extLst>
          </p:cNvPr>
          <p:cNvSpPr txBox="1"/>
          <p:nvPr/>
        </p:nvSpPr>
        <p:spPr>
          <a:xfrm>
            <a:off x="957263" y="1628775"/>
            <a:ext cx="34689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355"/>
                </a:solidFill>
                <a:effectLst/>
                <a:uLnTx/>
                <a:uFillTx/>
                <a:latin typeface="Arial" panose="020B0604020202020204"/>
                <a:ea typeface="+mn-ea"/>
                <a:cs typeface="+mn-cs"/>
              </a:rPr>
              <a:t>Tratamiento</a:t>
            </a:r>
            <a:endParaRPr kumimoji="0" lang="es-ES_tradnl" altLang="es-ES" sz="20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sp>
        <p:nvSpPr>
          <p:cNvPr id="8" name="Title 1">
            <a:extLst>
              <a:ext uri="{FF2B5EF4-FFF2-40B4-BE49-F238E27FC236}">
                <a16:creationId xmlns:a16="http://schemas.microsoft.com/office/drawing/2014/main" id="{D65CD67A-0952-4B79-244E-77B959AF8D6D}"/>
              </a:ext>
            </a:extLst>
          </p:cNvPr>
          <p:cNvSpPr txBox="1">
            <a:spLocks/>
          </p:cNvSpPr>
          <p:nvPr/>
        </p:nvSpPr>
        <p:spPr>
          <a:xfrm>
            <a:off x="605805" y="532933"/>
            <a:ext cx="10515600" cy="760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F2BE"/>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rPr>
              <a:t>Dermatitis atópica </a:t>
            </a:r>
            <a:endParaRPr kumimoji="0" lang="en-U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endParaRPr>
          </a:p>
        </p:txBody>
      </p:sp>
      <p:sp>
        <p:nvSpPr>
          <p:cNvPr id="10" name="CuadroTexto 9">
            <a:extLst>
              <a:ext uri="{FF2B5EF4-FFF2-40B4-BE49-F238E27FC236}">
                <a16:creationId xmlns:a16="http://schemas.microsoft.com/office/drawing/2014/main" id="{746B7DC3-A7C4-CD85-E5BE-2FA9056F2A81}"/>
              </a:ext>
            </a:extLst>
          </p:cNvPr>
          <p:cNvSpPr txBox="1"/>
          <p:nvPr/>
        </p:nvSpPr>
        <p:spPr>
          <a:xfrm>
            <a:off x="987287" y="2352923"/>
            <a:ext cx="4114800" cy="22159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Restaurar la barrera cutánea, aliviar el prurito y reducir la inflamación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44463" marR="0" lvl="0" indent="-144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Hidratación / Emoliencia</a:t>
            </a:r>
            <a:br>
              <a:rPr kumimoji="0" lang="es-ES_tradnl"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br>
            <a:endParaRPr kumimoji="0" lang="es-ES_tradnl"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44463" marR="0" lvl="0" indent="-144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Baño diario </a:t>
            </a:r>
            <a:r>
              <a:rPr kumimoji="0" 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 corta duración</a:t>
            </a:r>
            <a:br>
              <a:rPr kumimoji="0" 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br>
            <a:r>
              <a:rPr kumimoji="0" 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(&lt;5 min)</a:t>
            </a:r>
            <a:r>
              <a:rPr kumimoji="0" lang="en-GB"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fórmulas </a:t>
            </a:r>
            <a:r>
              <a:rPr kumimoji="0" 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syndet</a:t>
            </a:r>
            <a:r>
              <a:rPr kumimoji="0" 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br>
              <a:rPr kumimoji="0" 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br>
            <a:endParaRPr kumimoji="0" lang="en-GB"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44463" marR="0" lvl="0" indent="-144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Emolientes</a:t>
            </a:r>
            <a:r>
              <a:rPr kumimoji="0" 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justo </a:t>
            </a:r>
            <a:r>
              <a:rPr kumimoji="0" 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después del baño </a:t>
            </a:r>
            <a:endParaRPr kumimoji="0" lang="en-GB"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11" name="CuadroTexto 10">
            <a:extLst>
              <a:ext uri="{FF2B5EF4-FFF2-40B4-BE49-F238E27FC236}">
                <a16:creationId xmlns:a16="http://schemas.microsoft.com/office/drawing/2014/main" id="{846BDFD4-D052-B69E-DA3B-8B2A1A97B4B9}"/>
              </a:ext>
            </a:extLst>
          </p:cNvPr>
          <p:cNvSpPr txBox="1"/>
          <p:nvPr/>
        </p:nvSpPr>
        <p:spPr>
          <a:xfrm>
            <a:off x="5757427" y="2352923"/>
            <a:ext cx="1941511" cy="155068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Controlar</a:t>
            </a:r>
            <a:r>
              <a:rPr kumimoji="0" lang="en-GB"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br>
              <a:rPr kumimoji="0" lang="en-GB"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br>
            <a:r>
              <a:rPr kumimoji="0" lang="en-GB"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el</a:t>
            </a:r>
            <a:r>
              <a:rPr kumimoji="0" lang="en-GB"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picor</a:t>
            </a:r>
            <a:endParaRPr kumimoji="0" lang="en-GB"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44463" marR="0" lvl="0" indent="-144463" algn="l" defTabSz="914318" rtl="0" eaLnBrk="1" fontAlgn="auto" latinLnBrk="0" hangingPunct="1">
              <a:lnSpc>
                <a:spcPct val="100000"/>
              </a:lnSpc>
              <a:spcBef>
                <a:spcPts val="500"/>
              </a:spcBef>
              <a:spcAft>
                <a:spcPts val="0"/>
              </a:spcAft>
              <a:buClr>
                <a:srgbClr val="002355"/>
              </a:buClr>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Antihistamínicos clásicos sedantes por vía oral</a:t>
            </a:r>
          </a:p>
        </p:txBody>
      </p:sp>
      <p:sp>
        <p:nvSpPr>
          <p:cNvPr id="12" name="CuadroTexto 11">
            <a:extLst>
              <a:ext uri="{FF2B5EF4-FFF2-40B4-BE49-F238E27FC236}">
                <a16:creationId xmlns:a16="http://schemas.microsoft.com/office/drawing/2014/main" id="{1CC266BA-3704-6B08-9C89-DF181D805E62}"/>
              </a:ext>
            </a:extLst>
          </p:cNvPr>
          <p:cNvSpPr txBox="1"/>
          <p:nvPr/>
        </p:nvSpPr>
        <p:spPr>
          <a:xfrm>
            <a:off x="8354279" y="2352923"/>
            <a:ext cx="2790799" cy="2041585"/>
          </a:xfrm>
          <a:prstGeom prst="rect">
            <a:avLst/>
          </a:prstGeom>
          <a:noFill/>
        </p:spPr>
        <p:txBody>
          <a:bodyPr wrap="square">
            <a:spAutoFit/>
          </a:bodyPr>
          <a:lstStyle/>
          <a:p>
            <a:pPr marL="0" marR="0" lvl="0" indent="0" algn="l" defTabSz="914318" rtl="0" eaLnBrk="1" fontAlgn="auto" latinLnBrk="0" hangingPunct="1">
              <a:lnSpc>
                <a:spcPct val="100000"/>
              </a:lnSpc>
              <a:spcBef>
                <a:spcPts val="500"/>
              </a:spcBef>
              <a:spcAft>
                <a:spcPts val="0"/>
              </a:spcAft>
              <a:buClr>
                <a:srgbClr val="723ABA"/>
              </a:buClr>
              <a:buSzTx/>
              <a:buFontTx/>
              <a:buNone/>
              <a:tabLst/>
              <a:defRPr/>
            </a:pPr>
            <a:r>
              <a:rPr kumimoji="0" lang="en-GB"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Tratar la </a:t>
            </a:r>
            <a:r>
              <a:rPr kumimoji="0" lang="en-GB"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sobreinfección</a:t>
            </a:r>
            <a:r>
              <a:rPr kumimoji="0" lang="en-GB"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por</a:t>
            </a:r>
            <a:r>
              <a:rPr kumimoji="0" lang="en-GB"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n-GB" sz="1800" b="1" i="1"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S.aureus</a:t>
            </a:r>
            <a:r>
              <a:rPr kumimoji="0" lang="en-GB" sz="1800" b="1" i="1"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p>
          <a:p>
            <a:pPr marL="0" marR="0" lvl="0" indent="0" algn="l" defTabSz="914318" rtl="0" eaLnBrk="1" fontAlgn="auto" latinLnBrk="0" hangingPunct="1">
              <a:lnSpc>
                <a:spcPct val="100000"/>
              </a:lnSpc>
              <a:spcBef>
                <a:spcPts val="500"/>
              </a:spcBef>
              <a:spcAft>
                <a:spcPts val="0"/>
              </a:spcAft>
              <a:buClr>
                <a:srgbClr val="723ABA"/>
              </a:buClr>
              <a:buSzTx/>
              <a:buFontTx/>
              <a:buNone/>
              <a:tabLst/>
              <a:defRPr/>
            </a:pPr>
            <a:endParaRPr kumimoji="0" lang="en-GB"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44463" marR="0" lvl="0" indent="-144463" algn="l" defTabSz="914318" rtl="0" eaLnBrk="1" fontAlgn="auto" latinLnBrk="0" hangingPunct="1">
              <a:lnSpc>
                <a:spcPct val="100000"/>
              </a:lnSpc>
              <a:spcBef>
                <a:spcPts val="500"/>
              </a:spcBef>
              <a:spcAft>
                <a:spcPts val="0"/>
              </a:spcAft>
              <a:buClr>
                <a:srgbClr val="002355"/>
              </a:buClr>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Antibióticos tópicos u orales.</a:t>
            </a:r>
          </a:p>
          <a:p>
            <a:pPr marL="144463" marR="0" lvl="0" indent="-144463" algn="l" defTabSz="914318" rtl="0" eaLnBrk="1" fontAlgn="auto" latinLnBrk="0" hangingPunct="1">
              <a:lnSpc>
                <a:spcPct val="100000"/>
              </a:lnSpc>
              <a:spcBef>
                <a:spcPts val="500"/>
              </a:spcBef>
              <a:spcAft>
                <a:spcPts val="0"/>
              </a:spcAft>
              <a:buClr>
                <a:srgbClr val="002355"/>
              </a:buClr>
              <a:buSzTx/>
              <a:buFont typeface="Arial" panose="020B0604020202020204" pitchFamily="34" charset="0"/>
              <a:buChar char="•"/>
              <a:tabLst/>
              <a:defRPr/>
            </a:pPr>
            <a:endParaRPr kumimoji="0" lang="es-ES_tradnl"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44463" marR="0" lvl="0" indent="-144463" algn="l" defTabSz="914318" rtl="0" eaLnBrk="1" fontAlgn="auto" latinLnBrk="0" hangingPunct="1">
              <a:lnSpc>
                <a:spcPct val="100000"/>
              </a:lnSpc>
              <a:spcBef>
                <a:spcPts val="500"/>
              </a:spcBef>
              <a:spcAft>
                <a:spcPts val="0"/>
              </a:spcAft>
              <a:buClr>
                <a:srgbClr val="002355"/>
              </a:buClr>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Antisépticos: Clorhexidina, hipoclorito sódico (baños)</a:t>
            </a:r>
          </a:p>
        </p:txBody>
      </p:sp>
      <p:cxnSp>
        <p:nvCxnSpPr>
          <p:cNvPr id="13" name="Conector recto 12">
            <a:extLst>
              <a:ext uri="{FF2B5EF4-FFF2-40B4-BE49-F238E27FC236}">
                <a16:creationId xmlns:a16="http://schemas.microsoft.com/office/drawing/2014/main" id="{B020E4AE-9967-E4F0-D301-BF9EE0B83B53}"/>
              </a:ext>
            </a:extLst>
          </p:cNvPr>
          <p:cNvCxnSpPr>
            <a:cxnSpLocks/>
          </p:cNvCxnSpPr>
          <p:nvPr/>
        </p:nvCxnSpPr>
        <p:spPr>
          <a:xfrm>
            <a:off x="5429757" y="2432878"/>
            <a:ext cx="0" cy="2125870"/>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CDD68011-8C24-EFF7-BAC8-A5C3A8BA0CC0}"/>
              </a:ext>
            </a:extLst>
          </p:cNvPr>
          <p:cNvCxnSpPr>
            <a:cxnSpLocks/>
          </p:cNvCxnSpPr>
          <p:nvPr/>
        </p:nvCxnSpPr>
        <p:spPr>
          <a:xfrm>
            <a:off x="8026608" y="2432878"/>
            <a:ext cx="0" cy="2125870"/>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90303"/>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9"/>
          <p:cNvGrpSpPr>
            <a:grpSpLocks/>
          </p:cNvGrpSpPr>
          <p:nvPr/>
        </p:nvGrpSpPr>
        <p:grpSpPr bwMode="auto">
          <a:xfrm>
            <a:off x="5218689" y="2055637"/>
            <a:ext cx="962647" cy="3782131"/>
            <a:chOff x="5452731" y="2065783"/>
            <a:chExt cx="1103783" cy="3768332"/>
          </a:xfrm>
        </p:grpSpPr>
        <p:grpSp>
          <p:nvGrpSpPr>
            <p:cNvPr id="18" name="Group 58"/>
            <p:cNvGrpSpPr>
              <a:grpSpLocks/>
            </p:cNvGrpSpPr>
            <p:nvPr/>
          </p:nvGrpSpPr>
          <p:grpSpPr bwMode="auto">
            <a:xfrm>
              <a:off x="5963535" y="2065783"/>
              <a:ext cx="592979" cy="3768332"/>
              <a:chOff x="7009953" y="2065783"/>
              <a:chExt cx="592979" cy="3768332"/>
            </a:xfrm>
          </p:grpSpPr>
          <p:sp>
            <p:nvSpPr>
              <p:cNvPr id="17473" name="Freeform: Shape 14"/>
              <p:cNvSpPr>
                <a:spLocks/>
              </p:cNvSpPr>
              <p:nvPr/>
            </p:nvSpPr>
            <p:spPr bwMode="auto">
              <a:xfrm>
                <a:off x="7074389" y="2069831"/>
                <a:ext cx="40811" cy="40811"/>
              </a:xfrm>
              <a:custGeom>
                <a:avLst/>
                <a:gdLst>
                  <a:gd name="T0" fmla="*/ 46164 w 38151"/>
                  <a:gd name="T1" fmla="*/ 40998 h 38151"/>
                  <a:gd name="T2" fmla="*/ 21403 w 38151"/>
                  <a:gd name="T3" fmla="*/ 46164 h 38151"/>
                  <a:gd name="T4" fmla="*/ 16237 w 38151"/>
                  <a:gd name="T5" fmla="*/ 21403 h 38151"/>
                  <a:gd name="T6" fmla="*/ 40821 w 38151"/>
                  <a:gd name="T7" fmla="*/ 16237 h 38151"/>
                  <a:gd name="T8" fmla="*/ 46164 w 38151"/>
                  <a:gd name="T9" fmla="*/ 40998 h 38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51" h="38151">
                    <a:moveTo>
                      <a:pt x="32957" y="29269"/>
                    </a:moveTo>
                    <a:cubicBezTo>
                      <a:pt x="29142" y="35246"/>
                      <a:pt x="21257" y="36772"/>
                      <a:pt x="15280" y="32957"/>
                    </a:cubicBezTo>
                    <a:cubicBezTo>
                      <a:pt x="9430" y="29141"/>
                      <a:pt x="7777" y="21257"/>
                      <a:pt x="11592" y="15280"/>
                    </a:cubicBezTo>
                    <a:cubicBezTo>
                      <a:pt x="15407" y="9430"/>
                      <a:pt x="23292" y="7777"/>
                      <a:pt x="29142" y="11592"/>
                    </a:cubicBezTo>
                    <a:cubicBezTo>
                      <a:pt x="35119" y="15534"/>
                      <a:pt x="36772" y="23419"/>
                      <a:pt x="32957" y="29269"/>
                    </a:cubicBezTo>
                    <a:close/>
                  </a:path>
                </a:pathLst>
              </a:custGeom>
              <a:solidFill>
                <a:srgbClr val="E43C51"/>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74" name="Freeform: Shape 15"/>
              <p:cNvSpPr>
                <a:spLocks/>
              </p:cNvSpPr>
              <p:nvPr/>
            </p:nvSpPr>
            <p:spPr bwMode="auto">
              <a:xfrm>
                <a:off x="7119492" y="2065783"/>
                <a:ext cx="40811" cy="40811"/>
              </a:xfrm>
              <a:custGeom>
                <a:avLst/>
                <a:gdLst>
                  <a:gd name="T0" fmla="*/ 49315 w 38151"/>
                  <a:gd name="T1" fmla="*/ 43613 h 38151"/>
                  <a:gd name="T2" fmla="*/ 22238 w 38151"/>
                  <a:gd name="T3" fmla="*/ 49315 h 38151"/>
                  <a:gd name="T4" fmla="*/ 16538 w 38151"/>
                  <a:gd name="T5" fmla="*/ 22238 h 38151"/>
                  <a:gd name="T6" fmla="*/ 43613 w 38151"/>
                  <a:gd name="T7" fmla="*/ 16538 h 38151"/>
                  <a:gd name="T8" fmla="*/ 49315 w 38151"/>
                  <a:gd name="T9" fmla="*/ 43613 h 38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51" h="38151">
                    <a:moveTo>
                      <a:pt x="35206" y="31136"/>
                    </a:moveTo>
                    <a:cubicBezTo>
                      <a:pt x="31009" y="37622"/>
                      <a:pt x="22361" y="39403"/>
                      <a:pt x="15876" y="35206"/>
                    </a:cubicBezTo>
                    <a:cubicBezTo>
                      <a:pt x="9390" y="31009"/>
                      <a:pt x="7610" y="22362"/>
                      <a:pt x="11806" y="15876"/>
                    </a:cubicBezTo>
                    <a:cubicBezTo>
                      <a:pt x="16003" y="9390"/>
                      <a:pt x="24651" y="7610"/>
                      <a:pt x="31136" y="11806"/>
                    </a:cubicBezTo>
                    <a:cubicBezTo>
                      <a:pt x="37622" y="16130"/>
                      <a:pt x="39403" y="24778"/>
                      <a:pt x="35206" y="31136"/>
                    </a:cubicBezTo>
                    <a:close/>
                  </a:path>
                </a:pathLst>
              </a:custGeom>
              <a:solidFill>
                <a:srgbClr val="E43C51"/>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84" name="Freeform: Shape 29"/>
              <p:cNvSpPr>
                <a:spLocks/>
              </p:cNvSpPr>
              <p:nvPr/>
            </p:nvSpPr>
            <p:spPr bwMode="auto">
              <a:xfrm>
                <a:off x="7026458" y="3287544"/>
                <a:ext cx="136035" cy="81621"/>
              </a:xfrm>
              <a:custGeom>
                <a:avLst/>
                <a:gdLst>
                  <a:gd name="T0" fmla="*/ 149587 w 127172"/>
                  <a:gd name="T1" fmla="*/ 96064 h 76303"/>
                  <a:gd name="T2" fmla="*/ 128035 w 127172"/>
                  <a:gd name="T3" fmla="*/ 88050 h 76303"/>
                  <a:gd name="T4" fmla="*/ 65697 w 127172"/>
                  <a:gd name="T5" fmla="*/ 90364 h 76303"/>
                  <a:gd name="T6" fmla="*/ 22061 w 127172"/>
                  <a:gd name="T7" fmla="*/ 94995 h 76303"/>
                  <a:gd name="T8" fmla="*/ 13511 w 127172"/>
                  <a:gd name="T9" fmla="*/ 76471 h 76303"/>
                  <a:gd name="T10" fmla="*/ 25267 w 127172"/>
                  <a:gd name="T11" fmla="*/ 63648 h 76303"/>
                  <a:gd name="T12" fmla="*/ 41654 w 127172"/>
                  <a:gd name="T13" fmla="*/ 63648 h 76303"/>
                  <a:gd name="T14" fmla="*/ 51451 w 127172"/>
                  <a:gd name="T15" fmla="*/ 55633 h 76303"/>
                  <a:gd name="T16" fmla="*/ 56972 w 127172"/>
                  <a:gd name="T17" fmla="*/ 29095 h 76303"/>
                  <a:gd name="T18" fmla="*/ 64097 w 127172"/>
                  <a:gd name="T19" fmla="*/ 22683 h 76303"/>
                  <a:gd name="T20" fmla="*/ 77631 w 127172"/>
                  <a:gd name="T21" fmla="*/ 18407 h 76303"/>
                  <a:gd name="T22" fmla="*/ 77097 w 127172"/>
                  <a:gd name="T23" fmla="*/ 13954 h 76303"/>
                  <a:gd name="T24" fmla="*/ 87072 w 127172"/>
                  <a:gd name="T25" fmla="*/ 24642 h 76303"/>
                  <a:gd name="T26" fmla="*/ 88141 w 127172"/>
                  <a:gd name="T27" fmla="*/ 32835 h 76303"/>
                  <a:gd name="T28" fmla="*/ 91346 w 127172"/>
                  <a:gd name="T29" fmla="*/ 37464 h 76303"/>
                  <a:gd name="T30" fmla="*/ 95086 w 127172"/>
                  <a:gd name="T31" fmla="*/ 32477 h 76303"/>
                  <a:gd name="T32" fmla="*/ 95978 w 127172"/>
                  <a:gd name="T33" fmla="*/ 25175 h 76303"/>
                  <a:gd name="T34" fmla="*/ 106486 w 127172"/>
                  <a:gd name="T35" fmla="*/ 13776 h 76303"/>
                  <a:gd name="T36" fmla="*/ 122871 w 127172"/>
                  <a:gd name="T37" fmla="*/ 19297 h 76303"/>
                  <a:gd name="T38" fmla="*/ 116637 w 127172"/>
                  <a:gd name="T39" fmla="*/ 23573 h 76303"/>
                  <a:gd name="T40" fmla="*/ 126435 w 127172"/>
                  <a:gd name="T41" fmla="*/ 30698 h 76303"/>
                  <a:gd name="T42" fmla="*/ 131422 w 127172"/>
                  <a:gd name="T43" fmla="*/ 54209 h 76303"/>
                  <a:gd name="T44" fmla="*/ 142464 w 127172"/>
                  <a:gd name="T45" fmla="*/ 63469 h 76303"/>
                  <a:gd name="T46" fmla="*/ 156712 w 127172"/>
                  <a:gd name="T47" fmla="*/ 63469 h 76303"/>
                  <a:gd name="T48" fmla="*/ 169893 w 127172"/>
                  <a:gd name="T49" fmla="*/ 79143 h 76303"/>
                  <a:gd name="T50" fmla="*/ 157426 w 127172"/>
                  <a:gd name="T51" fmla="*/ 95530 h 76303"/>
                  <a:gd name="T52" fmla="*/ 149587 w 127172"/>
                  <a:gd name="T53" fmla="*/ 96064 h 763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7172" h="76303">
                    <a:moveTo>
                      <a:pt x="106807" y="68590"/>
                    </a:moveTo>
                    <a:cubicBezTo>
                      <a:pt x="98287" y="69734"/>
                      <a:pt x="100830" y="67318"/>
                      <a:pt x="91419" y="62867"/>
                    </a:cubicBezTo>
                    <a:cubicBezTo>
                      <a:pt x="72725" y="54092"/>
                      <a:pt x="65222" y="54982"/>
                      <a:pt x="46909" y="64520"/>
                    </a:cubicBezTo>
                    <a:cubicBezTo>
                      <a:pt x="32920" y="71769"/>
                      <a:pt x="29996" y="68335"/>
                      <a:pt x="15752" y="67827"/>
                    </a:cubicBezTo>
                    <a:cubicBezTo>
                      <a:pt x="9012" y="67572"/>
                      <a:pt x="9394" y="60069"/>
                      <a:pt x="9648" y="54601"/>
                    </a:cubicBezTo>
                    <a:cubicBezTo>
                      <a:pt x="9902" y="49387"/>
                      <a:pt x="12191" y="45572"/>
                      <a:pt x="18041" y="45445"/>
                    </a:cubicBezTo>
                    <a:cubicBezTo>
                      <a:pt x="25799" y="45445"/>
                      <a:pt x="21857" y="45190"/>
                      <a:pt x="29741" y="45445"/>
                    </a:cubicBezTo>
                    <a:cubicBezTo>
                      <a:pt x="33938" y="45572"/>
                      <a:pt x="35972" y="43664"/>
                      <a:pt x="36736" y="39722"/>
                    </a:cubicBezTo>
                    <a:cubicBezTo>
                      <a:pt x="38007" y="33363"/>
                      <a:pt x="39152" y="27004"/>
                      <a:pt x="40678" y="20773"/>
                    </a:cubicBezTo>
                    <a:cubicBezTo>
                      <a:pt x="41314" y="18230"/>
                      <a:pt x="42585" y="14415"/>
                      <a:pt x="45765" y="16195"/>
                    </a:cubicBezTo>
                    <a:cubicBezTo>
                      <a:pt x="50597" y="18865"/>
                      <a:pt x="52759" y="17594"/>
                      <a:pt x="55430" y="13143"/>
                    </a:cubicBezTo>
                    <a:cubicBezTo>
                      <a:pt x="57846" y="8946"/>
                      <a:pt x="50852" y="9328"/>
                      <a:pt x="55048" y="9963"/>
                    </a:cubicBezTo>
                    <a:cubicBezTo>
                      <a:pt x="59118" y="10599"/>
                      <a:pt x="61153" y="13779"/>
                      <a:pt x="62170" y="17594"/>
                    </a:cubicBezTo>
                    <a:cubicBezTo>
                      <a:pt x="62679" y="19501"/>
                      <a:pt x="62679" y="21536"/>
                      <a:pt x="62933" y="23444"/>
                    </a:cubicBezTo>
                    <a:cubicBezTo>
                      <a:pt x="63060" y="24970"/>
                      <a:pt x="63315" y="26623"/>
                      <a:pt x="65222" y="26750"/>
                    </a:cubicBezTo>
                    <a:cubicBezTo>
                      <a:pt x="67638" y="26877"/>
                      <a:pt x="67765" y="24970"/>
                      <a:pt x="67893" y="23189"/>
                    </a:cubicBezTo>
                    <a:cubicBezTo>
                      <a:pt x="68020" y="21409"/>
                      <a:pt x="68020" y="19629"/>
                      <a:pt x="68529" y="17975"/>
                    </a:cubicBezTo>
                    <a:cubicBezTo>
                      <a:pt x="69546" y="13906"/>
                      <a:pt x="71581" y="10472"/>
                      <a:pt x="76032" y="9836"/>
                    </a:cubicBezTo>
                    <a:cubicBezTo>
                      <a:pt x="80483" y="9200"/>
                      <a:pt x="84934" y="9200"/>
                      <a:pt x="87732" y="13779"/>
                    </a:cubicBezTo>
                    <a:cubicBezTo>
                      <a:pt x="89512" y="16831"/>
                      <a:pt x="78957" y="19120"/>
                      <a:pt x="83280" y="16831"/>
                    </a:cubicBezTo>
                    <a:cubicBezTo>
                      <a:pt x="87732" y="14542"/>
                      <a:pt x="89385" y="18611"/>
                      <a:pt x="90275" y="21918"/>
                    </a:cubicBezTo>
                    <a:cubicBezTo>
                      <a:pt x="91801" y="27386"/>
                      <a:pt x="92818" y="32982"/>
                      <a:pt x="93836" y="38704"/>
                    </a:cubicBezTo>
                    <a:cubicBezTo>
                      <a:pt x="94599" y="43410"/>
                      <a:pt x="96761" y="45572"/>
                      <a:pt x="101721" y="45317"/>
                    </a:cubicBezTo>
                    <a:cubicBezTo>
                      <a:pt x="108969" y="44936"/>
                      <a:pt x="104645" y="45063"/>
                      <a:pt x="111894" y="45317"/>
                    </a:cubicBezTo>
                    <a:cubicBezTo>
                      <a:pt x="118762" y="45445"/>
                      <a:pt x="121178" y="48497"/>
                      <a:pt x="121305" y="56508"/>
                    </a:cubicBezTo>
                    <a:cubicBezTo>
                      <a:pt x="121432" y="64520"/>
                      <a:pt x="119016" y="67954"/>
                      <a:pt x="112403" y="68208"/>
                    </a:cubicBezTo>
                    <a:cubicBezTo>
                      <a:pt x="106934" y="68844"/>
                      <a:pt x="113547" y="68590"/>
                      <a:pt x="106807" y="68590"/>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85" name="Freeform: Shape 30"/>
              <p:cNvSpPr>
                <a:spLocks/>
              </p:cNvSpPr>
              <p:nvPr/>
            </p:nvSpPr>
            <p:spPr bwMode="auto">
              <a:xfrm>
                <a:off x="7026440" y="3227552"/>
                <a:ext cx="136035" cy="81621"/>
              </a:xfrm>
              <a:custGeom>
                <a:avLst/>
                <a:gdLst>
                  <a:gd name="T0" fmla="*/ 149790 w 127172"/>
                  <a:gd name="T1" fmla="*/ 95352 h 76303"/>
                  <a:gd name="T2" fmla="*/ 128063 w 127172"/>
                  <a:gd name="T3" fmla="*/ 87513 h 76303"/>
                  <a:gd name="T4" fmla="*/ 68394 w 127172"/>
                  <a:gd name="T5" fmla="*/ 88583 h 76303"/>
                  <a:gd name="T6" fmla="*/ 36157 w 127172"/>
                  <a:gd name="T7" fmla="*/ 95530 h 76303"/>
                  <a:gd name="T8" fmla="*/ 24936 w 127172"/>
                  <a:gd name="T9" fmla="*/ 95352 h 76303"/>
                  <a:gd name="T10" fmla="*/ 13359 w 127172"/>
                  <a:gd name="T11" fmla="*/ 79143 h 76303"/>
                  <a:gd name="T12" fmla="*/ 25114 w 127172"/>
                  <a:gd name="T13" fmla="*/ 63292 h 76303"/>
                  <a:gd name="T14" fmla="*/ 37403 w 127172"/>
                  <a:gd name="T15" fmla="*/ 63292 h 76303"/>
                  <a:gd name="T16" fmla="*/ 52364 w 127172"/>
                  <a:gd name="T17" fmla="*/ 51179 h 76303"/>
                  <a:gd name="T18" fmla="*/ 56639 w 127172"/>
                  <a:gd name="T19" fmla="*/ 29805 h 76303"/>
                  <a:gd name="T20" fmla="*/ 67860 w 127172"/>
                  <a:gd name="T21" fmla="*/ 24107 h 76303"/>
                  <a:gd name="T22" fmla="*/ 75341 w 127172"/>
                  <a:gd name="T23" fmla="*/ 21611 h 76303"/>
                  <a:gd name="T24" fmla="*/ 76051 w 127172"/>
                  <a:gd name="T25" fmla="*/ 13776 h 76303"/>
                  <a:gd name="T26" fmla="*/ 87631 w 127172"/>
                  <a:gd name="T27" fmla="*/ 27846 h 76303"/>
                  <a:gd name="T28" fmla="*/ 87985 w 127172"/>
                  <a:gd name="T29" fmla="*/ 30872 h 76303"/>
                  <a:gd name="T30" fmla="*/ 91549 w 127172"/>
                  <a:gd name="T31" fmla="*/ 37287 h 76303"/>
                  <a:gd name="T32" fmla="*/ 95112 w 127172"/>
                  <a:gd name="T33" fmla="*/ 31051 h 76303"/>
                  <a:gd name="T34" fmla="*/ 113991 w 127172"/>
                  <a:gd name="T35" fmla="*/ 13776 h 76303"/>
                  <a:gd name="T36" fmla="*/ 121115 w 127172"/>
                  <a:gd name="T37" fmla="*/ 17338 h 76303"/>
                  <a:gd name="T38" fmla="*/ 119155 w 127172"/>
                  <a:gd name="T39" fmla="*/ 23572 h 76303"/>
                  <a:gd name="T40" fmla="*/ 126457 w 127172"/>
                  <a:gd name="T41" fmla="*/ 31943 h 76303"/>
                  <a:gd name="T42" fmla="*/ 131089 w 127172"/>
                  <a:gd name="T43" fmla="*/ 54385 h 76303"/>
                  <a:gd name="T44" fmla="*/ 142310 w 127172"/>
                  <a:gd name="T45" fmla="*/ 63469 h 76303"/>
                  <a:gd name="T46" fmla="*/ 156559 w 127172"/>
                  <a:gd name="T47" fmla="*/ 63469 h 76303"/>
                  <a:gd name="T48" fmla="*/ 169738 w 127172"/>
                  <a:gd name="T49" fmla="*/ 80212 h 76303"/>
                  <a:gd name="T50" fmla="*/ 156203 w 127172"/>
                  <a:gd name="T51" fmla="*/ 95709 h 76303"/>
                  <a:gd name="T52" fmla="*/ 149790 w 127172"/>
                  <a:gd name="T53" fmla="*/ 95352 h 763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7172" h="76303">
                    <a:moveTo>
                      <a:pt x="106952" y="68081"/>
                    </a:moveTo>
                    <a:cubicBezTo>
                      <a:pt x="98813" y="69098"/>
                      <a:pt x="101102" y="67063"/>
                      <a:pt x="91437" y="62485"/>
                    </a:cubicBezTo>
                    <a:cubicBezTo>
                      <a:pt x="73633" y="53964"/>
                      <a:pt x="66638" y="54600"/>
                      <a:pt x="48834" y="63248"/>
                    </a:cubicBezTo>
                    <a:cubicBezTo>
                      <a:pt x="41331" y="66936"/>
                      <a:pt x="33955" y="68589"/>
                      <a:pt x="25816" y="68208"/>
                    </a:cubicBezTo>
                    <a:cubicBezTo>
                      <a:pt x="19330" y="67826"/>
                      <a:pt x="24417" y="68335"/>
                      <a:pt x="17804" y="68081"/>
                    </a:cubicBezTo>
                    <a:cubicBezTo>
                      <a:pt x="10428" y="67826"/>
                      <a:pt x="9538" y="62358"/>
                      <a:pt x="9538" y="56508"/>
                    </a:cubicBezTo>
                    <a:cubicBezTo>
                      <a:pt x="9538" y="50658"/>
                      <a:pt x="10682" y="45317"/>
                      <a:pt x="17931" y="45190"/>
                    </a:cubicBezTo>
                    <a:cubicBezTo>
                      <a:pt x="24671" y="45062"/>
                      <a:pt x="19839" y="44808"/>
                      <a:pt x="26706" y="45190"/>
                    </a:cubicBezTo>
                    <a:cubicBezTo>
                      <a:pt x="33192" y="45698"/>
                      <a:pt x="36625" y="43536"/>
                      <a:pt x="37388" y="36542"/>
                    </a:cubicBezTo>
                    <a:cubicBezTo>
                      <a:pt x="37897" y="31328"/>
                      <a:pt x="39296" y="26368"/>
                      <a:pt x="40441" y="21281"/>
                    </a:cubicBezTo>
                    <a:cubicBezTo>
                      <a:pt x="41458" y="16830"/>
                      <a:pt x="43366" y="13524"/>
                      <a:pt x="48453" y="17212"/>
                    </a:cubicBezTo>
                    <a:cubicBezTo>
                      <a:pt x="51123" y="19119"/>
                      <a:pt x="52649" y="18484"/>
                      <a:pt x="53794" y="15431"/>
                    </a:cubicBezTo>
                    <a:cubicBezTo>
                      <a:pt x="56083" y="9836"/>
                      <a:pt x="49088" y="9073"/>
                      <a:pt x="54302" y="9836"/>
                    </a:cubicBezTo>
                    <a:cubicBezTo>
                      <a:pt x="59898" y="10599"/>
                      <a:pt x="61551" y="14923"/>
                      <a:pt x="62569" y="19882"/>
                    </a:cubicBezTo>
                    <a:cubicBezTo>
                      <a:pt x="62696" y="20645"/>
                      <a:pt x="62696" y="21408"/>
                      <a:pt x="62823" y="22044"/>
                    </a:cubicBezTo>
                    <a:cubicBezTo>
                      <a:pt x="63077" y="23952"/>
                      <a:pt x="62569" y="26495"/>
                      <a:pt x="65366" y="26623"/>
                    </a:cubicBezTo>
                    <a:cubicBezTo>
                      <a:pt x="68164" y="26623"/>
                      <a:pt x="67655" y="24079"/>
                      <a:pt x="67910" y="22171"/>
                    </a:cubicBezTo>
                    <a:cubicBezTo>
                      <a:pt x="69563" y="11871"/>
                      <a:pt x="73378" y="8437"/>
                      <a:pt x="81390" y="9836"/>
                    </a:cubicBezTo>
                    <a:cubicBezTo>
                      <a:pt x="83298" y="10217"/>
                      <a:pt x="85587" y="10599"/>
                      <a:pt x="86477" y="12379"/>
                    </a:cubicBezTo>
                    <a:cubicBezTo>
                      <a:pt x="88766" y="16830"/>
                      <a:pt x="79355" y="19374"/>
                      <a:pt x="85078" y="16830"/>
                    </a:cubicBezTo>
                    <a:cubicBezTo>
                      <a:pt x="88003" y="15558"/>
                      <a:pt x="89656" y="19882"/>
                      <a:pt x="90292" y="22807"/>
                    </a:cubicBezTo>
                    <a:cubicBezTo>
                      <a:pt x="91564" y="28149"/>
                      <a:pt x="92708" y="33490"/>
                      <a:pt x="93599" y="38831"/>
                    </a:cubicBezTo>
                    <a:cubicBezTo>
                      <a:pt x="94362" y="43664"/>
                      <a:pt x="96778" y="45571"/>
                      <a:pt x="101610" y="45317"/>
                    </a:cubicBezTo>
                    <a:cubicBezTo>
                      <a:pt x="108859" y="45062"/>
                      <a:pt x="104535" y="45062"/>
                      <a:pt x="111784" y="45317"/>
                    </a:cubicBezTo>
                    <a:cubicBezTo>
                      <a:pt x="118906" y="45571"/>
                      <a:pt x="121322" y="48878"/>
                      <a:pt x="121195" y="57271"/>
                    </a:cubicBezTo>
                    <a:cubicBezTo>
                      <a:pt x="121068" y="65156"/>
                      <a:pt x="118651" y="68081"/>
                      <a:pt x="111530" y="68335"/>
                    </a:cubicBezTo>
                    <a:cubicBezTo>
                      <a:pt x="106824" y="68208"/>
                      <a:pt x="113819" y="68081"/>
                      <a:pt x="106952" y="68081"/>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87" name="Freeform: Shape 32"/>
              <p:cNvSpPr>
                <a:spLocks/>
              </p:cNvSpPr>
              <p:nvPr/>
            </p:nvSpPr>
            <p:spPr bwMode="auto">
              <a:xfrm>
                <a:off x="7009953" y="2783970"/>
                <a:ext cx="163242" cy="68018"/>
              </a:xfrm>
              <a:custGeom>
                <a:avLst/>
                <a:gdLst>
                  <a:gd name="T0" fmla="*/ 185806 w 152606"/>
                  <a:gd name="T1" fmla="*/ 78040 h 63586"/>
                  <a:gd name="T2" fmla="*/ 140388 w 152606"/>
                  <a:gd name="T3" fmla="*/ 71983 h 63586"/>
                  <a:gd name="T4" fmla="*/ 74663 w 152606"/>
                  <a:gd name="T5" fmla="*/ 74833 h 63586"/>
                  <a:gd name="T6" fmla="*/ 22121 w 152606"/>
                  <a:gd name="T7" fmla="*/ 77325 h 63586"/>
                  <a:gd name="T8" fmla="*/ 13395 w 152606"/>
                  <a:gd name="T9" fmla="*/ 64146 h 63586"/>
                  <a:gd name="T10" fmla="*/ 24436 w 152606"/>
                  <a:gd name="T11" fmla="*/ 52747 h 63586"/>
                  <a:gd name="T12" fmla="*/ 47946 w 152606"/>
                  <a:gd name="T13" fmla="*/ 52567 h 63586"/>
                  <a:gd name="T14" fmla="*/ 64334 w 152606"/>
                  <a:gd name="T15" fmla="*/ 40277 h 63586"/>
                  <a:gd name="T16" fmla="*/ 67362 w 152606"/>
                  <a:gd name="T17" fmla="*/ 30305 h 63586"/>
                  <a:gd name="T18" fmla="*/ 82144 w 152606"/>
                  <a:gd name="T19" fmla="*/ 22643 h 63586"/>
                  <a:gd name="T20" fmla="*/ 90872 w 152606"/>
                  <a:gd name="T21" fmla="*/ 20508 h 63586"/>
                  <a:gd name="T22" fmla="*/ 108506 w 152606"/>
                  <a:gd name="T23" fmla="*/ 27631 h 63586"/>
                  <a:gd name="T24" fmla="*/ 112958 w 152606"/>
                  <a:gd name="T25" fmla="*/ 32441 h 63586"/>
                  <a:gd name="T26" fmla="*/ 117590 w 152606"/>
                  <a:gd name="T27" fmla="*/ 27631 h 63586"/>
                  <a:gd name="T28" fmla="*/ 151431 w 152606"/>
                  <a:gd name="T29" fmla="*/ 20330 h 63586"/>
                  <a:gd name="T30" fmla="*/ 143770 w 152606"/>
                  <a:gd name="T31" fmla="*/ 22823 h 63586"/>
                  <a:gd name="T32" fmla="*/ 158554 w 152606"/>
                  <a:gd name="T33" fmla="*/ 30483 h 63586"/>
                  <a:gd name="T34" fmla="*/ 174050 w 152606"/>
                  <a:gd name="T35" fmla="*/ 52390 h 63586"/>
                  <a:gd name="T36" fmla="*/ 197560 w 152606"/>
                  <a:gd name="T37" fmla="*/ 52390 h 63586"/>
                  <a:gd name="T38" fmla="*/ 212523 w 152606"/>
                  <a:gd name="T39" fmla="*/ 65214 h 63586"/>
                  <a:gd name="T40" fmla="*/ 197560 w 152606"/>
                  <a:gd name="T41" fmla="*/ 78040 h 63586"/>
                  <a:gd name="T42" fmla="*/ 185806 w 152606"/>
                  <a:gd name="T43" fmla="*/ 78040 h 635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2606" h="63586">
                    <a:moveTo>
                      <a:pt x="132666" y="55719"/>
                    </a:moveTo>
                    <a:cubicBezTo>
                      <a:pt x="123382" y="56482"/>
                      <a:pt x="111809" y="54956"/>
                      <a:pt x="100237" y="51395"/>
                    </a:cubicBezTo>
                    <a:cubicBezTo>
                      <a:pt x="76837" y="44273"/>
                      <a:pt x="76710" y="45926"/>
                      <a:pt x="53310" y="53430"/>
                    </a:cubicBezTo>
                    <a:cubicBezTo>
                      <a:pt x="37287" y="58516"/>
                      <a:pt x="32200" y="55464"/>
                      <a:pt x="15794" y="55210"/>
                    </a:cubicBezTo>
                    <a:cubicBezTo>
                      <a:pt x="10962" y="55210"/>
                      <a:pt x="9309" y="50377"/>
                      <a:pt x="9563" y="45799"/>
                    </a:cubicBezTo>
                    <a:cubicBezTo>
                      <a:pt x="9817" y="40840"/>
                      <a:pt x="12615" y="37787"/>
                      <a:pt x="17448" y="37660"/>
                    </a:cubicBezTo>
                    <a:cubicBezTo>
                      <a:pt x="26858" y="37406"/>
                      <a:pt x="24696" y="37024"/>
                      <a:pt x="34234" y="37533"/>
                    </a:cubicBezTo>
                    <a:cubicBezTo>
                      <a:pt x="40975" y="37915"/>
                      <a:pt x="44917" y="35880"/>
                      <a:pt x="45934" y="28758"/>
                    </a:cubicBezTo>
                    <a:cubicBezTo>
                      <a:pt x="46316" y="26342"/>
                      <a:pt x="47460" y="24053"/>
                      <a:pt x="48096" y="21637"/>
                    </a:cubicBezTo>
                    <a:cubicBezTo>
                      <a:pt x="49622" y="15787"/>
                      <a:pt x="52547" y="12862"/>
                      <a:pt x="58651" y="16168"/>
                    </a:cubicBezTo>
                    <a:cubicBezTo>
                      <a:pt x="61195" y="17567"/>
                      <a:pt x="62848" y="16804"/>
                      <a:pt x="64883" y="14642"/>
                    </a:cubicBezTo>
                    <a:cubicBezTo>
                      <a:pt x="73403" y="6249"/>
                      <a:pt x="72895" y="8665"/>
                      <a:pt x="77473" y="19729"/>
                    </a:cubicBezTo>
                    <a:cubicBezTo>
                      <a:pt x="78109" y="21382"/>
                      <a:pt x="78490" y="23163"/>
                      <a:pt x="80652" y="23163"/>
                    </a:cubicBezTo>
                    <a:cubicBezTo>
                      <a:pt x="82814" y="23163"/>
                      <a:pt x="83196" y="21382"/>
                      <a:pt x="83959" y="19729"/>
                    </a:cubicBezTo>
                    <a:cubicBezTo>
                      <a:pt x="88537" y="8665"/>
                      <a:pt x="99855" y="6122"/>
                      <a:pt x="108121" y="14515"/>
                    </a:cubicBezTo>
                    <a:cubicBezTo>
                      <a:pt x="110156" y="16550"/>
                      <a:pt x="99982" y="17440"/>
                      <a:pt x="102653" y="16295"/>
                    </a:cubicBezTo>
                    <a:cubicBezTo>
                      <a:pt x="108376" y="13625"/>
                      <a:pt x="111174" y="16677"/>
                      <a:pt x="113208" y="21764"/>
                    </a:cubicBezTo>
                    <a:cubicBezTo>
                      <a:pt x="119440" y="37406"/>
                      <a:pt x="107867" y="37406"/>
                      <a:pt x="124272" y="37406"/>
                    </a:cubicBezTo>
                    <a:cubicBezTo>
                      <a:pt x="129868" y="37406"/>
                      <a:pt x="135463" y="37406"/>
                      <a:pt x="141059" y="37406"/>
                    </a:cubicBezTo>
                    <a:cubicBezTo>
                      <a:pt x="147163" y="37406"/>
                      <a:pt x="151741" y="39441"/>
                      <a:pt x="151741" y="46562"/>
                    </a:cubicBezTo>
                    <a:cubicBezTo>
                      <a:pt x="151869" y="52666"/>
                      <a:pt x="148435" y="55592"/>
                      <a:pt x="141059" y="55719"/>
                    </a:cubicBezTo>
                    <a:cubicBezTo>
                      <a:pt x="135336" y="55846"/>
                      <a:pt x="141186" y="55719"/>
                      <a:pt x="132666" y="55719"/>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88" name="Freeform: Shape 33"/>
              <p:cNvSpPr>
                <a:spLocks/>
              </p:cNvSpPr>
              <p:nvPr/>
            </p:nvSpPr>
            <p:spPr bwMode="auto">
              <a:xfrm>
                <a:off x="7016775" y="2830463"/>
                <a:ext cx="149638" cy="54414"/>
              </a:xfrm>
              <a:custGeom>
                <a:avLst/>
                <a:gdLst>
                  <a:gd name="T0" fmla="*/ 170456 w 139889"/>
                  <a:gd name="T1" fmla="*/ 73806 h 50868"/>
                  <a:gd name="T2" fmla="*/ 127531 w 139889"/>
                  <a:gd name="T3" fmla="*/ 64723 h 50868"/>
                  <a:gd name="T4" fmla="*/ 74278 w 139889"/>
                  <a:gd name="T5" fmla="*/ 69888 h 50868"/>
                  <a:gd name="T6" fmla="*/ 21737 w 139889"/>
                  <a:gd name="T7" fmla="*/ 73451 h 50868"/>
                  <a:gd name="T8" fmla="*/ 13365 w 139889"/>
                  <a:gd name="T9" fmla="*/ 62586 h 50868"/>
                  <a:gd name="T10" fmla="*/ 23161 w 139889"/>
                  <a:gd name="T11" fmla="*/ 50472 h 50868"/>
                  <a:gd name="T12" fmla="*/ 42575 w 139889"/>
                  <a:gd name="T13" fmla="*/ 50116 h 50868"/>
                  <a:gd name="T14" fmla="*/ 59851 w 139889"/>
                  <a:gd name="T15" fmla="*/ 37471 h 50868"/>
                  <a:gd name="T16" fmla="*/ 63770 w 139889"/>
                  <a:gd name="T17" fmla="*/ 25535 h 50868"/>
                  <a:gd name="T18" fmla="*/ 70359 w 139889"/>
                  <a:gd name="T19" fmla="*/ 20548 h 50868"/>
                  <a:gd name="T20" fmla="*/ 88884 w 139889"/>
                  <a:gd name="T21" fmla="*/ 16451 h 50868"/>
                  <a:gd name="T22" fmla="*/ 99569 w 139889"/>
                  <a:gd name="T23" fmla="*/ 25180 h 50868"/>
                  <a:gd name="T24" fmla="*/ 103843 w 139889"/>
                  <a:gd name="T25" fmla="*/ 30346 h 50868"/>
                  <a:gd name="T26" fmla="*/ 108297 w 139889"/>
                  <a:gd name="T27" fmla="*/ 25535 h 50868"/>
                  <a:gd name="T28" fmla="*/ 139110 w 139889"/>
                  <a:gd name="T29" fmla="*/ 19478 h 50868"/>
                  <a:gd name="T30" fmla="*/ 132340 w 139889"/>
                  <a:gd name="T31" fmla="*/ 22149 h 50868"/>
                  <a:gd name="T32" fmla="*/ 145522 w 139889"/>
                  <a:gd name="T33" fmla="*/ 29453 h 50868"/>
                  <a:gd name="T34" fmla="*/ 176333 w 139889"/>
                  <a:gd name="T35" fmla="*/ 50116 h 50868"/>
                  <a:gd name="T36" fmla="*/ 183458 w 139889"/>
                  <a:gd name="T37" fmla="*/ 50472 h 50868"/>
                  <a:gd name="T38" fmla="*/ 194678 w 139889"/>
                  <a:gd name="T39" fmla="*/ 63476 h 50868"/>
                  <a:gd name="T40" fmla="*/ 182390 w 139889"/>
                  <a:gd name="T41" fmla="*/ 73984 h 50868"/>
                  <a:gd name="T42" fmla="*/ 170456 w 139889"/>
                  <a:gd name="T43" fmla="*/ 73806 h 508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9889" h="50868">
                    <a:moveTo>
                      <a:pt x="121709" y="52695"/>
                    </a:moveTo>
                    <a:cubicBezTo>
                      <a:pt x="108610" y="56001"/>
                      <a:pt x="106066" y="48498"/>
                      <a:pt x="91060" y="46209"/>
                    </a:cubicBezTo>
                    <a:cubicBezTo>
                      <a:pt x="74273" y="43665"/>
                      <a:pt x="69314" y="44556"/>
                      <a:pt x="53036" y="49897"/>
                    </a:cubicBezTo>
                    <a:cubicBezTo>
                      <a:pt x="36758" y="55111"/>
                      <a:pt x="31925" y="52059"/>
                      <a:pt x="15520" y="52440"/>
                    </a:cubicBezTo>
                    <a:cubicBezTo>
                      <a:pt x="11069" y="52567"/>
                      <a:pt x="9543" y="48880"/>
                      <a:pt x="9543" y="44683"/>
                    </a:cubicBezTo>
                    <a:cubicBezTo>
                      <a:pt x="9416" y="39596"/>
                      <a:pt x="11705" y="36289"/>
                      <a:pt x="16537" y="36035"/>
                    </a:cubicBezTo>
                    <a:cubicBezTo>
                      <a:pt x="25058" y="35654"/>
                      <a:pt x="21879" y="35272"/>
                      <a:pt x="30399" y="35781"/>
                    </a:cubicBezTo>
                    <a:cubicBezTo>
                      <a:pt x="37394" y="36162"/>
                      <a:pt x="41463" y="34128"/>
                      <a:pt x="42735" y="26752"/>
                    </a:cubicBezTo>
                    <a:cubicBezTo>
                      <a:pt x="43243" y="23827"/>
                      <a:pt x="44515" y="21029"/>
                      <a:pt x="45533" y="18231"/>
                    </a:cubicBezTo>
                    <a:cubicBezTo>
                      <a:pt x="46296" y="16069"/>
                      <a:pt x="48076" y="13653"/>
                      <a:pt x="50238" y="14670"/>
                    </a:cubicBezTo>
                    <a:cubicBezTo>
                      <a:pt x="55706" y="17087"/>
                      <a:pt x="59013" y="15052"/>
                      <a:pt x="63464" y="11745"/>
                    </a:cubicBezTo>
                    <a:cubicBezTo>
                      <a:pt x="69950" y="6913"/>
                      <a:pt x="67661" y="10474"/>
                      <a:pt x="71094" y="17977"/>
                    </a:cubicBezTo>
                    <a:cubicBezTo>
                      <a:pt x="71857" y="19503"/>
                      <a:pt x="71984" y="21537"/>
                      <a:pt x="74146" y="21665"/>
                    </a:cubicBezTo>
                    <a:cubicBezTo>
                      <a:pt x="76435" y="21792"/>
                      <a:pt x="76563" y="19757"/>
                      <a:pt x="77326" y="18231"/>
                    </a:cubicBezTo>
                    <a:cubicBezTo>
                      <a:pt x="81522" y="9202"/>
                      <a:pt x="92459" y="6913"/>
                      <a:pt x="99326" y="13907"/>
                    </a:cubicBezTo>
                    <a:cubicBezTo>
                      <a:pt x="101616" y="16196"/>
                      <a:pt x="91442" y="17087"/>
                      <a:pt x="94494" y="15815"/>
                    </a:cubicBezTo>
                    <a:cubicBezTo>
                      <a:pt x="99581" y="13653"/>
                      <a:pt x="102124" y="16578"/>
                      <a:pt x="103905" y="21029"/>
                    </a:cubicBezTo>
                    <a:cubicBezTo>
                      <a:pt x="109882" y="35781"/>
                      <a:pt x="109882" y="35781"/>
                      <a:pt x="125905" y="35781"/>
                    </a:cubicBezTo>
                    <a:cubicBezTo>
                      <a:pt x="131501" y="35781"/>
                      <a:pt x="125397" y="35654"/>
                      <a:pt x="130992" y="36035"/>
                    </a:cubicBezTo>
                    <a:cubicBezTo>
                      <a:pt x="136588" y="36289"/>
                      <a:pt x="139258" y="39596"/>
                      <a:pt x="139004" y="45319"/>
                    </a:cubicBezTo>
                    <a:cubicBezTo>
                      <a:pt x="138750" y="51169"/>
                      <a:pt x="135316" y="52949"/>
                      <a:pt x="130229" y="52822"/>
                    </a:cubicBezTo>
                    <a:cubicBezTo>
                      <a:pt x="124506" y="52695"/>
                      <a:pt x="130229" y="52695"/>
                      <a:pt x="121709" y="52695"/>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89" name="Freeform: Shape 34"/>
              <p:cNvSpPr>
                <a:spLocks/>
              </p:cNvSpPr>
              <p:nvPr/>
            </p:nvSpPr>
            <p:spPr bwMode="auto">
              <a:xfrm>
                <a:off x="7016745" y="2740729"/>
                <a:ext cx="149638" cy="54414"/>
              </a:xfrm>
              <a:custGeom>
                <a:avLst/>
                <a:gdLst>
                  <a:gd name="T0" fmla="*/ 173524 w 139889"/>
                  <a:gd name="T1" fmla="*/ 73743 h 50868"/>
                  <a:gd name="T2" fmla="*/ 129886 w 139889"/>
                  <a:gd name="T3" fmla="*/ 68221 h 50868"/>
                  <a:gd name="T4" fmla="*/ 68262 w 139889"/>
                  <a:gd name="T5" fmla="*/ 70892 h 50868"/>
                  <a:gd name="T6" fmla="*/ 21776 w 139889"/>
                  <a:gd name="T7" fmla="*/ 73210 h 50868"/>
                  <a:gd name="T8" fmla="*/ 13403 w 139889"/>
                  <a:gd name="T9" fmla="*/ 60029 h 50868"/>
                  <a:gd name="T10" fmla="*/ 24269 w 139889"/>
                  <a:gd name="T11" fmla="*/ 50053 h 50868"/>
                  <a:gd name="T12" fmla="*/ 45642 w 139889"/>
                  <a:gd name="T13" fmla="*/ 50053 h 50868"/>
                  <a:gd name="T14" fmla="*/ 58822 w 139889"/>
                  <a:gd name="T15" fmla="*/ 40256 h 50868"/>
                  <a:gd name="T16" fmla="*/ 62561 w 139889"/>
                  <a:gd name="T17" fmla="*/ 28322 h 50868"/>
                  <a:gd name="T18" fmla="*/ 75920 w 139889"/>
                  <a:gd name="T19" fmla="*/ 21197 h 50868"/>
                  <a:gd name="T20" fmla="*/ 84112 w 139889"/>
                  <a:gd name="T21" fmla="*/ 19949 h 50868"/>
                  <a:gd name="T22" fmla="*/ 100142 w 139889"/>
                  <a:gd name="T23" fmla="*/ 26719 h 50868"/>
                  <a:gd name="T24" fmla="*/ 104418 w 139889"/>
                  <a:gd name="T25" fmla="*/ 30460 h 50868"/>
                  <a:gd name="T26" fmla="*/ 108336 w 139889"/>
                  <a:gd name="T27" fmla="*/ 26183 h 50868"/>
                  <a:gd name="T28" fmla="*/ 140216 w 139889"/>
                  <a:gd name="T29" fmla="*/ 19416 h 50868"/>
                  <a:gd name="T30" fmla="*/ 130956 w 139889"/>
                  <a:gd name="T31" fmla="*/ 21909 h 50868"/>
                  <a:gd name="T32" fmla="*/ 146807 w 139889"/>
                  <a:gd name="T33" fmla="*/ 31349 h 50868"/>
                  <a:gd name="T34" fmla="*/ 172632 w 139889"/>
                  <a:gd name="T35" fmla="*/ 49873 h 50868"/>
                  <a:gd name="T36" fmla="*/ 183854 w 139889"/>
                  <a:gd name="T37" fmla="*/ 50053 h 50868"/>
                  <a:gd name="T38" fmla="*/ 194719 w 139889"/>
                  <a:gd name="T39" fmla="*/ 61096 h 50868"/>
                  <a:gd name="T40" fmla="*/ 184208 w 139889"/>
                  <a:gd name="T41" fmla="*/ 73743 h 50868"/>
                  <a:gd name="T42" fmla="*/ 173524 w 139889"/>
                  <a:gd name="T43" fmla="*/ 73743 h 508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9889" h="50868">
                    <a:moveTo>
                      <a:pt x="123899" y="52649"/>
                    </a:moveTo>
                    <a:cubicBezTo>
                      <a:pt x="113979" y="53412"/>
                      <a:pt x="103424" y="52013"/>
                      <a:pt x="92741" y="48707"/>
                    </a:cubicBezTo>
                    <a:cubicBezTo>
                      <a:pt x="70232" y="41712"/>
                      <a:pt x="71122" y="43493"/>
                      <a:pt x="48740" y="50614"/>
                    </a:cubicBezTo>
                    <a:cubicBezTo>
                      <a:pt x="34115" y="55320"/>
                      <a:pt x="30554" y="52522"/>
                      <a:pt x="15548" y="52268"/>
                    </a:cubicBezTo>
                    <a:cubicBezTo>
                      <a:pt x="10461" y="52141"/>
                      <a:pt x="9316" y="47435"/>
                      <a:pt x="9571" y="42857"/>
                    </a:cubicBezTo>
                    <a:cubicBezTo>
                      <a:pt x="9952" y="38025"/>
                      <a:pt x="12750" y="35862"/>
                      <a:pt x="17328" y="35735"/>
                    </a:cubicBezTo>
                    <a:cubicBezTo>
                      <a:pt x="26358" y="35608"/>
                      <a:pt x="23687" y="35481"/>
                      <a:pt x="32589" y="35735"/>
                    </a:cubicBezTo>
                    <a:cubicBezTo>
                      <a:pt x="37803" y="35862"/>
                      <a:pt x="40855" y="34209"/>
                      <a:pt x="42000" y="28741"/>
                    </a:cubicBezTo>
                    <a:cubicBezTo>
                      <a:pt x="42508" y="25816"/>
                      <a:pt x="43780" y="23018"/>
                      <a:pt x="44670" y="20220"/>
                    </a:cubicBezTo>
                    <a:cubicBezTo>
                      <a:pt x="46197" y="15006"/>
                      <a:pt x="48740" y="12336"/>
                      <a:pt x="54208" y="15134"/>
                    </a:cubicBezTo>
                    <a:cubicBezTo>
                      <a:pt x="56370" y="16278"/>
                      <a:pt x="58023" y="15897"/>
                      <a:pt x="60058" y="14243"/>
                    </a:cubicBezTo>
                    <a:cubicBezTo>
                      <a:pt x="69215" y="6613"/>
                      <a:pt x="66290" y="8521"/>
                      <a:pt x="71504" y="19076"/>
                    </a:cubicBezTo>
                    <a:cubicBezTo>
                      <a:pt x="72140" y="20475"/>
                      <a:pt x="72775" y="21874"/>
                      <a:pt x="74556" y="21746"/>
                    </a:cubicBezTo>
                    <a:cubicBezTo>
                      <a:pt x="76336" y="21619"/>
                      <a:pt x="76718" y="20093"/>
                      <a:pt x="77354" y="18694"/>
                    </a:cubicBezTo>
                    <a:cubicBezTo>
                      <a:pt x="81932" y="8648"/>
                      <a:pt x="91597" y="6613"/>
                      <a:pt x="100117" y="13862"/>
                    </a:cubicBezTo>
                    <a:cubicBezTo>
                      <a:pt x="101771" y="15261"/>
                      <a:pt x="91470" y="16405"/>
                      <a:pt x="93505" y="15642"/>
                    </a:cubicBezTo>
                    <a:cubicBezTo>
                      <a:pt x="100117" y="13099"/>
                      <a:pt x="102788" y="16914"/>
                      <a:pt x="104823" y="22382"/>
                    </a:cubicBezTo>
                    <a:cubicBezTo>
                      <a:pt x="109528" y="35608"/>
                      <a:pt x="109655" y="35608"/>
                      <a:pt x="123263" y="35608"/>
                    </a:cubicBezTo>
                    <a:cubicBezTo>
                      <a:pt x="129876" y="35608"/>
                      <a:pt x="124662" y="35608"/>
                      <a:pt x="131275" y="35735"/>
                    </a:cubicBezTo>
                    <a:cubicBezTo>
                      <a:pt x="136234" y="35862"/>
                      <a:pt x="138778" y="38406"/>
                      <a:pt x="139032" y="43620"/>
                    </a:cubicBezTo>
                    <a:cubicBezTo>
                      <a:pt x="139286" y="49088"/>
                      <a:pt x="136870" y="52395"/>
                      <a:pt x="131529" y="52649"/>
                    </a:cubicBezTo>
                    <a:cubicBezTo>
                      <a:pt x="125552" y="52776"/>
                      <a:pt x="131147" y="52649"/>
                      <a:pt x="123899" y="52649"/>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90" name="Freeform: Shape 35"/>
              <p:cNvSpPr>
                <a:spLocks/>
              </p:cNvSpPr>
              <p:nvPr/>
            </p:nvSpPr>
            <p:spPr bwMode="auto">
              <a:xfrm>
                <a:off x="7022067" y="2699294"/>
                <a:ext cx="136035" cy="54414"/>
              </a:xfrm>
              <a:custGeom>
                <a:avLst/>
                <a:gdLst>
                  <a:gd name="T0" fmla="*/ 161749 w 127172"/>
                  <a:gd name="T1" fmla="*/ 70998 h 50868"/>
                  <a:gd name="T2" fmla="*/ 120427 w 127172"/>
                  <a:gd name="T3" fmla="*/ 65655 h 50868"/>
                  <a:gd name="T4" fmla="*/ 68776 w 127172"/>
                  <a:gd name="T5" fmla="*/ 67080 h 50868"/>
                  <a:gd name="T6" fmla="*/ 23358 w 127172"/>
                  <a:gd name="T7" fmla="*/ 70464 h 50868"/>
                  <a:gd name="T8" fmla="*/ 13383 w 127172"/>
                  <a:gd name="T9" fmla="*/ 58529 h 50868"/>
                  <a:gd name="T10" fmla="*/ 24782 w 127172"/>
                  <a:gd name="T11" fmla="*/ 47843 h 50868"/>
                  <a:gd name="T12" fmla="*/ 43129 w 127172"/>
                  <a:gd name="T13" fmla="*/ 47843 h 50868"/>
                  <a:gd name="T14" fmla="*/ 55596 w 127172"/>
                  <a:gd name="T15" fmla="*/ 38400 h 50868"/>
                  <a:gd name="T16" fmla="*/ 59692 w 127172"/>
                  <a:gd name="T17" fmla="*/ 25577 h 50868"/>
                  <a:gd name="T18" fmla="*/ 65750 w 127172"/>
                  <a:gd name="T19" fmla="*/ 19876 h 50868"/>
                  <a:gd name="T20" fmla="*/ 84805 w 127172"/>
                  <a:gd name="T21" fmla="*/ 15779 h 50868"/>
                  <a:gd name="T22" fmla="*/ 93177 w 127172"/>
                  <a:gd name="T23" fmla="*/ 25577 h 50868"/>
                  <a:gd name="T24" fmla="*/ 97450 w 127172"/>
                  <a:gd name="T25" fmla="*/ 30385 h 50868"/>
                  <a:gd name="T26" fmla="*/ 100837 w 127172"/>
                  <a:gd name="T27" fmla="*/ 25934 h 50868"/>
                  <a:gd name="T28" fmla="*/ 129689 w 127172"/>
                  <a:gd name="T29" fmla="*/ 18451 h 50868"/>
                  <a:gd name="T30" fmla="*/ 122207 w 127172"/>
                  <a:gd name="T31" fmla="*/ 21837 h 50868"/>
                  <a:gd name="T32" fmla="*/ 135745 w 127172"/>
                  <a:gd name="T33" fmla="*/ 30206 h 50868"/>
                  <a:gd name="T34" fmla="*/ 138061 w 127172"/>
                  <a:gd name="T35" fmla="*/ 38224 h 50868"/>
                  <a:gd name="T36" fmla="*/ 151062 w 127172"/>
                  <a:gd name="T37" fmla="*/ 48198 h 50868"/>
                  <a:gd name="T38" fmla="*/ 167448 w 127172"/>
                  <a:gd name="T39" fmla="*/ 48198 h 50868"/>
                  <a:gd name="T40" fmla="*/ 180806 w 127172"/>
                  <a:gd name="T41" fmla="*/ 59242 h 50868"/>
                  <a:gd name="T42" fmla="*/ 168517 w 127172"/>
                  <a:gd name="T43" fmla="*/ 71174 h 50868"/>
                  <a:gd name="T44" fmla="*/ 161749 w 127172"/>
                  <a:gd name="T45" fmla="*/ 70998 h 508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172" h="50868">
                    <a:moveTo>
                      <a:pt x="115490" y="50689"/>
                    </a:moveTo>
                    <a:cubicBezTo>
                      <a:pt x="105698" y="51579"/>
                      <a:pt x="95906" y="49926"/>
                      <a:pt x="85986" y="46874"/>
                    </a:cubicBezTo>
                    <a:cubicBezTo>
                      <a:pt x="65893" y="40770"/>
                      <a:pt x="69073" y="41151"/>
                      <a:pt x="49107" y="47892"/>
                    </a:cubicBezTo>
                    <a:cubicBezTo>
                      <a:pt x="34609" y="52851"/>
                      <a:pt x="31430" y="50562"/>
                      <a:pt x="16678" y="50308"/>
                    </a:cubicBezTo>
                    <a:cubicBezTo>
                      <a:pt x="11718" y="50181"/>
                      <a:pt x="9302" y="46747"/>
                      <a:pt x="9556" y="41787"/>
                    </a:cubicBezTo>
                    <a:cubicBezTo>
                      <a:pt x="9810" y="36700"/>
                      <a:pt x="12862" y="34284"/>
                      <a:pt x="17695" y="34157"/>
                    </a:cubicBezTo>
                    <a:cubicBezTo>
                      <a:pt x="25961" y="34030"/>
                      <a:pt x="22528" y="33903"/>
                      <a:pt x="30794" y="34157"/>
                    </a:cubicBezTo>
                    <a:cubicBezTo>
                      <a:pt x="35754" y="34284"/>
                      <a:pt x="38551" y="32377"/>
                      <a:pt x="39696" y="27417"/>
                    </a:cubicBezTo>
                    <a:cubicBezTo>
                      <a:pt x="40459" y="24238"/>
                      <a:pt x="41604" y="21313"/>
                      <a:pt x="42621" y="18260"/>
                    </a:cubicBezTo>
                    <a:cubicBezTo>
                      <a:pt x="43384" y="15971"/>
                      <a:pt x="44910" y="13174"/>
                      <a:pt x="46945" y="14191"/>
                    </a:cubicBezTo>
                    <a:cubicBezTo>
                      <a:pt x="52540" y="16862"/>
                      <a:pt x="55974" y="13937"/>
                      <a:pt x="60552" y="11266"/>
                    </a:cubicBezTo>
                    <a:cubicBezTo>
                      <a:pt x="67547" y="7197"/>
                      <a:pt x="63477" y="10630"/>
                      <a:pt x="66529" y="18260"/>
                    </a:cubicBezTo>
                    <a:cubicBezTo>
                      <a:pt x="67165" y="19914"/>
                      <a:pt x="67292" y="21821"/>
                      <a:pt x="69581" y="21694"/>
                    </a:cubicBezTo>
                    <a:cubicBezTo>
                      <a:pt x="71362" y="21567"/>
                      <a:pt x="71489" y="19786"/>
                      <a:pt x="71998" y="18515"/>
                    </a:cubicBezTo>
                    <a:cubicBezTo>
                      <a:pt x="75686" y="9613"/>
                      <a:pt x="85223" y="7069"/>
                      <a:pt x="92599" y="13174"/>
                    </a:cubicBezTo>
                    <a:cubicBezTo>
                      <a:pt x="94507" y="14700"/>
                      <a:pt x="84333" y="16734"/>
                      <a:pt x="87258" y="15590"/>
                    </a:cubicBezTo>
                    <a:cubicBezTo>
                      <a:pt x="92854" y="13428"/>
                      <a:pt x="95397" y="16734"/>
                      <a:pt x="96923" y="21567"/>
                    </a:cubicBezTo>
                    <a:cubicBezTo>
                      <a:pt x="97559" y="23475"/>
                      <a:pt x="98195" y="25382"/>
                      <a:pt x="98577" y="27290"/>
                    </a:cubicBezTo>
                    <a:cubicBezTo>
                      <a:pt x="99594" y="32504"/>
                      <a:pt x="102519" y="34666"/>
                      <a:pt x="107860" y="34411"/>
                    </a:cubicBezTo>
                    <a:cubicBezTo>
                      <a:pt x="115618" y="34030"/>
                      <a:pt x="111675" y="34411"/>
                      <a:pt x="119560" y="34411"/>
                    </a:cubicBezTo>
                    <a:cubicBezTo>
                      <a:pt x="124774" y="34411"/>
                      <a:pt x="128716" y="36319"/>
                      <a:pt x="129098" y="42296"/>
                    </a:cubicBezTo>
                    <a:cubicBezTo>
                      <a:pt x="129352" y="48400"/>
                      <a:pt x="125537" y="50689"/>
                      <a:pt x="120323" y="50816"/>
                    </a:cubicBezTo>
                    <a:cubicBezTo>
                      <a:pt x="114982" y="50816"/>
                      <a:pt x="121340" y="50689"/>
                      <a:pt x="115490" y="50689"/>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91" name="Freeform: Shape 36"/>
              <p:cNvSpPr>
                <a:spLocks/>
              </p:cNvSpPr>
              <p:nvPr/>
            </p:nvSpPr>
            <p:spPr bwMode="auto">
              <a:xfrm>
                <a:off x="7023174" y="2874386"/>
                <a:ext cx="136035" cy="54414"/>
              </a:xfrm>
              <a:custGeom>
                <a:avLst/>
                <a:gdLst>
                  <a:gd name="T0" fmla="*/ 158874 w 127172"/>
                  <a:gd name="T1" fmla="*/ 70267 h 50868"/>
                  <a:gd name="T2" fmla="*/ 118800 w 127172"/>
                  <a:gd name="T3" fmla="*/ 65101 h 50868"/>
                  <a:gd name="T4" fmla="*/ 65188 w 127172"/>
                  <a:gd name="T5" fmla="*/ 67060 h 50868"/>
                  <a:gd name="T6" fmla="*/ 21906 w 127172"/>
                  <a:gd name="T7" fmla="*/ 69733 h 50868"/>
                  <a:gd name="T8" fmla="*/ 13359 w 127172"/>
                  <a:gd name="T9" fmla="*/ 58866 h 50868"/>
                  <a:gd name="T10" fmla="*/ 22796 w 127172"/>
                  <a:gd name="T11" fmla="*/ 47645 h 50868"/>
                  <a:gd name="T12" fmla="*/ 40075 w 127172"/>
                  <a:gd name="T13" fmla="*/ 47290 h 50868"/>
                  <a:gd name="T14" fmla="*/ 55393 w 127172"/>
                  <a:gd name="T15" fmla="*/ 36066 h 50868"/>
                  <a:gd name="T16" fmla="*/ 58955 w 127172"/>
                  <a:gd name="T17" fmla="*/ 25201 h 50868"/>
                  <a:gd name="T18" fmla="*/ 64298 w 127172"/>
                  <a:gd name="T19" fmla="*/ 19857 h 50868"/>
                  <a:gd name="T20" fmla="*/ 68750 w 127172"/>
                  <a:gd name="T21" fmla="*/ 15227 h 50868"/>
                  <a:gd name="T22" fmla="*/ 91905 w 127172"/>
                  <a:gd name="T23" fmla="*/ 24846 h 50868"/>
                  <a:gd name="T24" fmla="*/ 95643 w 127172"/>
                  <a:gd name="T25" fmla="*/ 29119 h 50868"/>
                  <a:gd name="T26" fmla="*/ 99920 w 127172"/>
                  <a:gd name="T27" fmla="*/ 24311 h 50868"/>
                  <a:gd name="T28" fmla="*/ 128594 w 127172"/>
                  <a:gd name="T29" fmla="*/ 18432 h 50868"/>
                  <a:gd name="T30" fmla="*/ 119869 w 127172"/>
                  <a:gd name="T31" fmla="*/ 21818 h 50868"/>
                  <a:gd name="T32" fmla="*/ 134828 w 127172"/>
                  <a:gd name="T33" fmla="*/ 31793 h 50868"/>
                  <a:gd name="T34" fmla="*/ 156381 w 127172"/>
                  <a:gd name="T35" fmla="*/ 47466 h 50868"/>
                  <a:gd name="T36" fmla="*/ 167601 w 127172"/>
                  <a:gd name="T37" fmla="*/ 47645 h 50868"/>
                  <a:gd name="T38" fmla="*/ 178467 w 127172"/>
                  <a:gd name="T39" fmla="*/ 59756 h 50868"/>
                  <a:gd name="T40" fmla="*/ 167244 w 127172"/>
                  <a:gd name="T41" fmla="*/ 70444 h 50868"/>
                  <a:gd name="T42" fmla="*/ 158874 w 127172"/>
                  <a:gd name="T43" fmla="*/ 70267 h 508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7172" h="50868">
                    <a:moveTo>
                      <a:pt x="113437" y="50167"/>
                    </a:moveTo>
                    <a:cubicBezTo>
                      <a:pt x="104663" y="50676"/>
                      <a:pt x="94870" y="49404"/>
                      <a:pt x="84824" y="46479"/>
                    </a:cubicBezTo>
                    <a:cubicBezTo>
                      <a:pt x="64349" y="40375"/>
                      <a:pt x="66892" y="41138"/>
                      <a:pt x="46545" y="47878"/>
                    </a:cubicBezTo>
                    <a:cubicBezTo>
                      <a:pt x="32556" y="52456"/>
                      <a:pt x="29758" y="49786"/>
                      <a:pt x="15642" y="49786"/>
                    </a:cubicBezTo>
                    <a:cubicBezTo>
                      <a:pt x="11445" y="49786"/>
                      <a:pt x="9538" y="46352"/>
                      <a:pt x="9538" y="42028"/>
                    </a:cubicBezTo>
                    <a:cubicBezTo>
                      <a:pt x="9538" y="37195"/>
                      <a:pt x="11700" y="34271"/>
                      <a:pt x="16278" y="34016"/>
                    </a:cubicBezTo>
                    <a:cubicBezTo>
                      <a:pt x="24290" y="33635"/>
                      <a:pt x="20602" y="33380"/>
                      <a:pt x="28614" y="33762"/>
                    </a:cubicBezTo>
                    <a:cubicBezTo>
                      <a:pt x="34718" y="34016"/>
                      <a:pt x="38279" y="32109"/>
                      <a:pt x="39551" y="25750"/>
                    </a:cubicBezTo>
                    <a:cubicBezTo>
                      <a:pt x="40059" y="23079"/>
                      <a:pt x="41077" y="20536"/>
                      <a:pt x="42094" y="17993"/>
                    </a:cubicBezTo>
                    <a:cubicBezTo>
                      <a:pt x="42730" y="16085"/>
                      <a:pt x="44383" y="13414"/>
                      <a:pt x="45909" y="14177"/>
                    </a:cubicBezTo>
                    <a:cubicBezTo>
                      <a:pt x="52013" y="17102"/>
                      <a:pt x="44129" y="13160"/>
                      <a:pt x="49088" y="10871"/>
                    </a:cubicBezTo>
                    <a:cubicBezTo>
                      <a:pt x="56210" y="7564"/>
                      <a:pt x="62314" y="10617"/>
                      <a:pt x="65621" y="17738"/>
                    </a:cubicBezTo>
                    <a:cubicBezTo>
                      <a:pt x="66257" y="19010"/>
                      <a:pt x="66384" y="20790"/>
                      <a:pt x="68291" y="20790"/>
                    </a:cubicBezTo>
                    <a:cubicBezTo>
                      <a:pt x="70581" y="20917"/>
                      <a:pt x="70708" y="18883"/>
                      <a:pt x="71344" y="17357"/>
                    </a:cubicBezTo>
                    <a:cubicBezTo>
                      <a:pt x="74904" y="9472"/>
                      <a:pt x="85205" y="7310"/>
                      <a:pt x="91818" y="13160"/>
                    </a:cubicBezTo>
                    <a:cubicBezTo>
                      <a:pt x="93472" y="14559"/>
                      <a:pt x="82789" y="16721"/>
                      <a:pt x="85587" y="15576"/>
                    </a:cubicBezTo>
                    <a:cubicBezTo>
                      <a:pt x="92581" y="12397"/>
                      <a:pt x="95252" y="17229"/>
                      <a:pt x="96269" y="22698"/>
                    </a:cubicBezTo>
                    <a:cubicBezTo>
                      <a:pt x="97922" y="31854"/>
                      <a:pt x="102882" y="34779"/>
                      <a:pt x="111657" y="33889"/>
                    </a:cubicBezTo>
                    <a:cubicBezTo>
                      <a:pt x="118143" y="33253"/>
                      <a:pt x="113056" y="33762"/>
                      <a:pt x="119669" y="34016"/>
                    </a:cubicBezTo>
                    <a:cubicBezTo>
                      <a:pt x="124883" y="34271"/>
                      <a:pt x="127681" y="36941"/>
                      <a:pt x="127426" y="42664"/>
                    </a:cubicBezTo>
                    <a:cubicBezTo>
                      <a:pt x="127172" y="48005"/>
                      <a:pt x="124247" y="50167"/>
                      <a:pt x="119415" y="50294"/>
                    </a:cubicBezTo>
                    <a:cubicBezTo>
                      <a:pt x="113946" y="50294"/>
                      <a:pt x="120178" y="50167"/>
                      <a:pt x="113437" y="50167"/>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92" name="Freeform: Shape 37"/>
              <p:cNvSpPr>
                <a:spLocks/>
              </p:cNvSpPr>
              <p:nvPr/>
            </p:nvSpPr>
            <p:spPr bwMode="auto">
              <a:xfrm>
                <a:off x="7024797" y="2550198"/>
                <a:ext cx="136035" cy="54414"/>
              </a:xfrm>
              <a:custGeom>
                <a:avLst/>
                <a:gdLst>
                  <a:gd name="T0" fmla="*/ 152831 w 127172"/>
                  <a:gd name="T1" fmla="*/ 68505 h 50868"/>
                  <a:gd name="T2" fmla="*/ 107949 w 127172"/>
                  <a:gd name="T3" fmla="*/ 59244 h 50868"/>
                  <a:gd name="T4" fmla="*/ 63953 w 127172"/>
                  <a:gd name="T5" fmla="*/ 65834 h 50868"/>
                  <a:gd name="T6" fmla="*/ 20495 w 127172"/>
                  <a:gd name="T7" fmla="*/ 67793 h 50868"/>
                  <a:gd name="T8" fmla="*/ 13370 w 127172"/>
                  <a:gd name="T9" fmla="*/ 56928 h 50868"/>
                  <a:gd name="T10" fmla="*/ 22810 w 127172"/>
                  <a:gd name="T11" fmla="*/ 46775 h 50868"/>
                  <a:gd name="T12" fmla="*/ 39196 w 127172"/>
                  <a:gd name="T13" fmla="*/ 46598 h 50868"/>
                  <a:gd name="T14" fmla="*/ 54515 w 127172"/>
                  <a:gd name="T15" fmla="*/ 35375 h 50868"/>
                  <a:gd name="T16" fmla="*/ 58077 w 127172"/>
                  <a:gd name="T17" fmla="*/ 24509 h 50868"/>
                  <a:gd name="T18" fmla="*/ 62708 w 127172"/>
                  <a:gd name="T19" fmla="*/ 19700 h 50868"/>
                  <a:gd name="T20" fmla="*/ 68408 w 127172"/>
                  <a:gd name="T21" fmla="*/ 14534 h 50868"/>
                  <a:gd name="T22" fmla="*/ 89780 w 127172"/>
                  <a:gd name="T23" fmla="*/ 24331 h 50868"/>
                  <a:gd name="T24" fmla="*/ 93344 w 127172"/>
                  <a:gd name="T25" fmla="*/ 28786 h 50868"/>
                  <a:gd name="T26" fmla="*/ 97439 w 127172"/>
                  <a:gd name="T27" fmla="*/ 25043 h 50868"/>
                  <a:gd name="T28" fmla="*/ 126293 w 127172"/>
                  <a:gd name="T29" fmla="*/ 18809 h 50868"/>
                  <a:gd name="T30" fmla="*/ 117032 w 127172"/>
                  <a:gd name="T31" fmla="*/ 21302 h 50868"/>
                  <a:gd name="T32" fmla="*/ 131635 w 127172"/>
                  <a:gd name="T33" fmla="*/ 30743 h 50868"/>
                  <a:gd name="T34" fmla="*/ 153722 w 127172"/>
                  <a:gd name="T35" fmla="*/ 46419 h 50868"/>
                  <a:gd name="T36" fmla="*/ 162984 w 127172"/>
                  <a:gd name="T37" fmla="*/ 46598 h 50868"/>
                  <a:gd name="T38" fmla="*/ 174025 w 127172"/>
                  <a:gd name="T39" fmla="*/ 58530 h 50868"/>
                  <a:gd name="T40" fmla="*/ 162449 w 127172"/>
                  <a:gd name="T41" fmla="*/ 68505 h 50868"/>
                  <a:gd name="T42" fmla="*/ 152831 w 127172"/>
                  <a:gd name="T43" fmla="*/ 68505 h 508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7172" h="50868">
                    <a:moveTo>
                      <a:pt x="109123" y="48910"/>
                    </a:moveTo>
                    <a:cubicBezTo>
                      <a:pt x="95388" y="52089"/>
                      <a:pt x="92591" y="43823"/>
                      <a:pt x="77076" y="42297"/>
                    </a:cubicBezTo>
                    <a:cubicBezTo>
                      <a:pt x="62196" y="40898"/>
                      <a:pt x="59780" y="43060"/>
                      <a:pt x="45664" y="47002"/>
                    </a:cubicBezTo>
                    <a:cubicBezTo>
                      <a:pt x="31548" y="50945"/>
                      <a:pt x="28877" y="48528"/>
                      <a:pt x="14634" y="48401"/>
                    </a:cubicBezTo>
                    <a:cubicBezTo>
                      <a:pt x="10565" y="48401"/>
                      <a:pt x="9420" y="44586"/>
                      <a:pt x="9547" y="40644"/>
                    </a:cubicBezTo>
                    <a:cubicBezTo>
                      <a:pt x="9675" y="36193"/>
                      <a:pt x="12091" y="33522"/>
                      <a:pt x="16287" y="33395"/>
                    </a:cubicBezTo>
                    <a:cubicBezTo>
                      <a:pt x="24045" y="33013"/>
                      <a:pt x="20230" y="32886"/>
                      <a:pt x="27987" y="33268"/>
                    </a:cubicBezTo>
                    <a:cubicBezTo>
                      <a:pt x="34092" y="33649"/>
                      <a:pt x="37652" y="31614"/>
                      <a:pt x="38924" y="25256"/>
                    </a:cubicBezTo>
                    <a:cubicBezTo>
                      <a:pt x="39433" y="22585"/>
                      <a:pt x="40577" y="20042"/>
                      <a:pt x="41468" y="17498"/>
                    </a:cubicBezTo>
                    <a:cubicBezTo>
                      <a:pt x="42103" y="15845"/>
                      <a:pt x="43375" y="13429"/>
                      <a:pt x="44774" y="14065"/>
                    </a:cubicBezTo>
                    <a:cubicBezTo>
                      <a:pt x="51260" y="17371"/>
                      <a:pt x="43629" y="12030"/>
                      <a:pt x="48844" y="10377"/>
                    </a:cubicBezTo>
                    <a:cubicBezTo>
                      <a:pt x="56092" y="8088"/>
                      <a:pt x="60925" y="10504"/>
                      <a:pt x="64104" y="17371"/>
                    </a:cubicBezTo>
                    <a:cubicBezTo>
                      <a:pt x="64740" y="18770"/>
                      <a:pt x="64867" y="20423"/>
                      <a:pt x="66648" y="20551"/>
                    </a:cubicBezTo>
                    <a:cubicBezTo>
                      <a:pt x="68428" y="20678"/>
                      <a:pt x="68809" y="19279"/>
                      <a:pt x="69572" y="17880"/>
                    </a:cubicBezTo>
                    <a:cubicBezTo>
                      <a:pt x="74024" y="8851"/>
                      <a:pt x="82671" y="6943"/>
                      <a:pt x="90174" y="13429"/>
                    </a:cubicBezTo>
                    <a:cubicBezTo>
                      <a:pt x="91828" y="14828"/>
                      <a:pt x="81272" y="16099"/>
                      <a:pt x="83561" y="15209"/>
                    </a:cubicBezTo>
                    <a:cubicBezTo>
                      <a:pt x="90047" y="12666"/>
                      <a:pt x="92209" y="16735"/>
                      <a:pt x="93989" y="21949"/>
                    </a:cubicBezTo>
                    <a:cubicBezTo>
                      <a:pt x="97805" y="33649"/>
                      <a:pt x="95643" y="33141"/>
                      <a:pt x="109759" y="33141"/>
                    </a:cubicBezTo>
                    <a:cubicBezTo>
                      <a:pt x="115863" y="33141"/>
                      <a:pt x="110267" y="33141"/>
                      <a:pt x="116372" y="33268"/>
                    </a:cubicBezTo>
                    <a:cubicBezTo>
                      <a:pt x="121586" y="33395"/>
                      <a:pt x="124511" y="36193"/>
                      <a:pt x="124256" y="41788"/>
                    </a:cubicBezTo>
                    <a:cubicBezTo>
                      <a:pt x="124129" y="47384"/>
                      <a:pt x="120696" y="48910"/>
                      <a:pt x="115990" y="48910"/>
                    </a:cubicBezTo>
                    <a:cubicBezTo>
                      <a:pt x="110395" y="48910"/>
                      <a:pt x="116753" y="48910"/>
                      <a:pt x="109123" y="48910"/>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93" name="Freeform: Shape 38"/>
              <p:cNvSpPr>
                <a:spLocks/>
              </p:cNvSpPr>
              <p:nvPr/>
            </p:nvSpPr>
            <p:spPr bwMode="auto">
              <a:xfrm>
                <a:off x="7026666" y="3031952"/>
                <a:ext cx="136035" cy="54414"/>
              </a:xfrm>
              <a:custGeom>
                <a:avLst/>
                <a:gdLst>
                  <a:gd name="T0" fmla="*/ 153591 w 127172"/>
                  <a:gd name="T1" fmla="*/ 68257 h 50868"/>
                  <a:gd name="T2" fmla="*/ 129723 w 127172"/>
                  <a:gd name="T3" fmla="*/ 63448 h 50868"/>
                  <a:gd name="T4" fmla="*/ 63645 w 127172"/>
                  <a:gd name="T5" fmla="*/ 64875 h 50868"/>
                  <a:gd name="T6" fmla="*/ 22323 w 127172"/>
                  <a:gd name="T7" fmla="*/ 67902 h 50868"/>
                  <a:gd name="T8" fmla="*/ 13418 w 127172"/>
                  <a:gd name="T9" fmla="*/ 56323 h 50868"/>
                  <a:gd name="T10" fmla="*/ 24462 w 127172"/>
                  <a:gd name="T11" fmla="*/ 46704 h 50868"/>
                  <a:gd name="T12" fmla="*/ 39778 w 127172"/>
                  <a:gd name="T13" fmla="*/ 47062 h 50868"/>
                  <a:gd name="T14" fmla="*/ 52780 w 127172"/>
                  <a:gd name="T15" fmla="*/ 37086 h 50868"/>
                  <a:gd name="T16" fmla="*/ 56698 w 127172"/>
                  <a:gd name="T17" fmla="*/ 25151 h 50868"/>
                  <a:gd name="T18" fmla="*/ 62221 w 127172"/>
                  <a:gd name="T19" fmla="*/ 19986 h 50868"/>
                  <a:gd name="T20" fmla="*/ 65070 w 127172"/>
                  <a:gd name="T21" fmla="*/ 15354 h 50868"/>
                  <a:gd name="T22" fmla="*/ 87868 w 127172"/>
                  <a:gd name="T23" fmla="*/ 25332 h 50868"/>
                  <a:gd name="T24" fmla="*/ 91431 w 127172"/>
                  <a:gd name="T25" fmla="*/ 29605 h 50868"/>
                  <a:gd name="T26" fmla="*/ 95172 w 127172"/>
                  <a:gd name="T27" fmla="*/ 25509 h 50868"/>
                  <a:gd name="T28" fmla="*/ 122243 w 127172"/>
                  <a:gd name="T29" fmla="*/ 17847 h 50868"/>
                  <a:gd name="T30" fmla="*/ 129012 w 127172"/>
                  <a:gd name="T31" fmla="*/ 21590 h 50868"/>
                  <a:gd name="T32" fmla="*/ 129012 w 127172"/>
                  <a:gd name="T33" fmla="*/ 34415 h 50868"/>
                  <a:gd name="T34" fmla="*/ 146109 w 127172"/>
                  <a:gd name="T35" fmla="*/ 47062 h 50868"/>
                  <a:gd name="T36" fmla="*/ 158400 w 127172"/>
                  <a:gd name="T37" fmla="*/ 46882 h 50868"/>
                  <a:gd name="T38" fmla="*/ 169264 w 127172"/>
                  <a:gd name="T39" fmla="*/ 56681 h 50868"/>
                  <a:gd name="T40" fmla="*/ 158934 w 127172"/>
                  <a:gd name="T41" fmla="*/ 68257 h 50868"/>
                  <a:gd name="T42" fmla="*/ 153591 w 127172"/>
                  <a:gd name="T43" fmla="*/ 68257 h 508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7172" h="50868">
                    <a:moveTo>
                      <a:pt x="109665" y="48733"/>
                    </a:moveTo>
                    <a:cubicBezTo>
                      <a:pt x="99364" y="49496"/>
                      <a:pt x="101908" y="48097"/>
                      <a:pt x="92624" y="45299"/>
                    </a:cubicBezTo>
                    <a:cubicBezTo>
                      <a:pt x="73040" y="39577"/>
                      <a:pt x="64901" y="39831"/>
                      <a:pt x="45443" y="46317"/>
                    </a:cubicBezTo>
                    <a:cubicBezTo>
                      <a:pt x="31836" y="50768"/>
                      <a:pt x="29674" y="48606"/>
                      <a:pt x="15939" y="48479"/>
                    </a:cubicBezTo>
                    <a:cubicBezTo>
                      <a:pt x="11361" y="48351"/>
                      <a:pt x="9199" y="44918"/>
                      <a:pt x="9581" y="40212"/>
                    </a:cubicBezTo>
                    <a:cubicBezTo>
                      <a:pt x="9962" y="35380"/>
                      <a:pt x="12760" y="33345"/>
                      <a:pt x="17466" y="33345"/>
                    </a:cubicBezTo>
                    <a:cubicBezTo>
                      <a:pt x="24969" y="33472"/>
                      <a:pt x="20899" y="33091"/>
                      <a:pt x="28402" y="33600"/>
                    </a:cubicBezTo>
                    <a:cubicBezTo>
                      <a:pt x="33744" y="33854"/>
                      <a:pt x="36541" y="31819"/>
                      <a:pt x="37686" y="26478"/>
                    </a:cubicBezTo>
                    <a:cubicBezTo>
                      <a:pt x="38322" y="23553"/>
                      <a:pt x="39466" y="20755"/>
                      <a:pt x="40484" y="17957"/>
                    </a:cubicBezTo>
                    <a:cubicBezTo>
                      <a:pt x="41120" y="16050"/>
                      <a:pt x="42519" y="13379"/>
                      <a:pt x="44426" y="14269"/>
                    </a:cubicBezTo>
                    <a:cubicBezTo>
                      <a:pt x="50149" y="16813"/>
                      <a:pt x="42010" y="13252"/>
                      <a:pt x="46461" y="10963"/>
                    </a:cubicBezTo>
                    <a:cubicBezTo>
                      <a:pt x="53455" y="7529"/>
                      <a:pt x="59560" y="10454"/>
                      <a:pt x="62739" y="18085"/>
                    </a:cubicBezTo>
                    <a:cubicBezTo>
                      <a:pt x="63375" y="19483"/>
                      <a:pt x="63502" y="21137"/>
                      <a:pt x="65282" y="21137"/>
                    </a:cubicBezTo>
                    <a:cubicBezTo>
                      <a:pt x="67190" y="21137"/>
                      <a:pt x="67317" y="19611"/>
                      <a:pt x="67953" y="18212"/>
                    </a:cubicBezTo>
                    <a:cubicBezTo>
                      <a:pt x="71641" y="9564"/>
                      <a:pt x="79780" y="7275"/>
                      <a:pt x="87283" y="12743"/>
                    </a:cubicBezTo>
                    <a:cubicBezTo>
                      <a:pt x="88809" y="13888"/>
                      <a:pt x="89954" y="16177"/>
                      <a:pt x="92116" y="15414"/>
                    </a:cubicBezTo>
                    <a:cubicBezTo>
                      <a:pt x="100636" y="12489"/>
                      <a:pt x="90844" y="18593"/>
                      <a:pt x="92116" y="24570"/>
                    </a:cubicBezTo>
                    <a:cubicBezTo>
                      <a:pt x="93642" y="31692"/>
                      <a:pt x="97330" y="34235"/>
                      <a:pt x="104324" y="33600"/>
                    </a:cubicBezTo>
                    <a:cubicBezTo>
                      <a:pt x="111064" y="32964"/>
                      <a:pt x="106232" y="33472"/>
                      <a:pt x="113099" y="33472"/>
                    </a:cubicBezTo>
                    <a:cubicBezTo>
                      <a:pt x="117677" y="33472"/>
                      <a:pt x="120602" y="35634"/>
                      <a:pt x="120856" y="40467"/>
                    </a:cubicBezTo>
                    <a:cubicBezTo>
                      <a:pt x="121238" y="45681"/>
                      <a:pt x="118313" y="48479"/>
                      <a:pt x="113480" y="48733"/>
                    </a:cubicBezTo>
                    <a:cubicBezTo>
                      <a:pt x="107885" y="48987"/>
                      <a:pt x="114244" y="48733"/>
                      <a:pt x="109665" y="48733"/>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94" name="Freeform: Shape 39"/>
              <p:cNvSpPr>
                <a:spLocks/>
              </p:cNvSpPr>
              <p:nvPr/>
            </p:nvSpPr>
            <p:spPr bwMode="auto">
              <a:xfrm>
                <a:off x="7026554" y="2953821"/>
                <a:ext cx="136035" cy="54414"/>
              </a:xfrm>
              <a:custGeom>
                <a:avLst/>
                <a:gdLst>
                  <a:gd name="T0" fmla="*/ 153379 w 127172"/>
                  <a:gd name="T1" fmla="*/ 68319 h 50868"/>
                  <a:gd name="T2" fmla="*/ 128446 w 127172"/>
                  <a:gd name="T3" fmla="*/ 63333 h 50868"/>
                  <a:gd name="T4" fmla="*/ 62366 w 127172"/>
                  <a:gd name="T5" fmla="*/ 65472 h 50868"/>
                  <a:gd name="T6" fmla="*/ 21936 w 127172"/>
                  <a:gd name="T7" fmla="*/ 67786 h 50868"/>
                  <a:gd name="T8" fmla="*/ 13386 w 127172"/>
                  <a:gd name="T9" fmla="*/ 56920 h 50868"/>
                  <a:gd name="T10" fmla="*/ 23005 w 127172"/>
                  <a:gd name="T11" fmla="*/ 46945 h 50868"/>
                  <a:gd name="T12" fmla="*/ 40280 w 127172"/>
                  <a:gd name="T13" fmla="*/ 46945 h 50868"/>
                  <a:gd name="T14" fmla="*/ 52570 w 127172"/>
                  <a:gd name="T15" fmla="*/ 37506 h 50868"/>
                  <a:gd name="T16" fmla="*/ 56311 w 127172"/>
                  <a:gd name="T17" fmla="*/ 25570 h 50868"/>
                  <a:gd name="T18" fmla="*/ 62723 w 127172"/>
                  <a:gd name="T19" fmla="*/ 20049 h 50868"/>
                  <a:gd name="T20" fmla="*/ 63257 w 127172"/>
                  <a:gd name="T21" fmla="*/ 15952 h 50868"/>
                  <a:gd name="T22" fmla="*/ 87481 w 127172"/>
                  <a:gd name="T23" fmla="*/ 24678 h 50868"/>
                  <a:gd name="T24" fmla="*/ 90865 w 127172"/>
                  <a:gd name="T25" fmla="*/ 29312 h 50868"/>
                  <a:gd name="T26" fmla="*/ 95138 w 127172"/>
                  <a:gd name="T27" fmla="*/ 24501 h 50868"/>
                  <a:gd name="T28" fmla="*/ 122746 w 127172"/>
                  <a:gd name="T29" fmla="*/ 18445 h 50868"/>
                  <a:gd name="T30" fmla="*/ 114019 w 127172"/>
                  <a:gd name="T31" fmla="*/ 21652 h 50868"/>
                  <a:gd name="T32" fmla="*/ 127732 w 127172"/>
                  <a:gd name="T33" fmla="*/ 30735 h 50868"/>
                  <a:gd name="T34" fmla="*/ 149461 w 127172"/>
                  <a:gd name="T35" fmla="*/ 46767 h 50868"/>
                  <a:gd name="T36" fmla="*/ 158725 w 127172"/>
                  <a:gd name="T37" fmla="*/ 46945 h 50868"/>
                  <a:gd name="T38" fmla="*/ 169233 w 127172"/>
                  <a:gd name="T39" fmla="*/ 57098 h 50868"/>
                  <a:gd name="T40" fmla="*/ 159437 w 127172"/>
                  <a:gd name="T41" fmla="*/ 68142 h 50868"/>
                  <a:gd name="T42" fmla="*/ 153379 w 127172"/>
                  <a:gd name="T43" fmla="*/ 68319 h 508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7172" h="50868">
                    <a:moveTo>
                      <a:pt x="109515" y="48777"/>
                    </a:moveTo>
                    <a:cubicBezTo>
                      <a:pt x="98960" y="49667"/>
                      <a:pt x="101249" y="48014"/>
                      <a:pt x="91711" y="45217"/>
                    </a:cubicBezTo>
                    <a:cubicBezTo>
                      <a:pt x="72127" y="39367"/>
                      <a:pt x="63988" y="40384"/>
                      <a:pt x="44530" y="46743"/>
                    </a:cubicBezTo>
                    <a:cubicBezTo>
                      <a:pt x="31177" y="51066"/>
                      <a:pt x="29142" y="48777"/>
                      <a:pt x="15662" y="48396"/>
                    </a:cubicBezTo>
                    <a:cubicBezTo>
                      <a:pt x="11466" y="48269"/>
                      <a:pt x="9304" y="44962"/>
                      <a:pt x="9558" y="40638"/>
                    </a:cubicBezTo>
                    <a:cubicBezTo>
                      <a:pt x="9812" y="36315"/>
                      <a:pt x="12101" y="33644"/>
                      <a:pt x="16425" y="33517"/>
                    </a:cubicBezTo>
                    <a:cubicBezTo>
                      <a:pt x="24437" y="33389"/>
                      <a:pt x="20749" y="33135"/>
                      <a:pt x="28761" y="33517"/>
                    </a:cubicBezTo>
                    <a:cubicBezTo>
                      <a:pt x="33721" y="33644"/>
                      <a:pt x="36518" y="31991"/>
                      <a:pt x="37536" y="26777"/>
                    </a:cubicBezTo>
                    <a:cubicBezTo>
                      <a:pt x="38045" y="23852"/>
                      <a:pt x="39189" y="21054"/>
                      <a:pt x="40207" y="18256"/>
                    </a:cubicBezTo>
                    <a:cubicBezTo>
                      <a:pt x="40970" y="16094"/>
                      <a:pt x="42496" y="13424"/>
                      <a:pt x="44785" y="14314"/>
                    </a:cubicBezTo>
                    <a:cubicBezTo>
                      <a:pt x="49872" y="16476"/>
                      <a:pt x="41224" y="14187"/>
                      <a:pt x="45166" y="11389"/>
                    </a:cubicBezTo>
                    <a:cubicBezTo>
                      <a:pt x="51270" y="7192"/>
                      <a:pt x="59409" y="10499"/>
                      <a:pt x="62462" y="17620"/>
                    </a:cubicBezTo>
                    <a:cubicBezTo>
                      <a:pt x="63098" y="19019"/>
                      <a:pt x="63098" y="20800"/>
                      <a:pt x="64878" y="20927"/>
                    </a:cubicBezTo>
                    <a:cubicBezTo>
                      <a:pt x="67167" y="21181"/>
                      <a:pt x="67294" y="19146"/>
                      <a:pt x="67930" y="17493"/>
                    </a:cubicBezTo>
                    <a:cubicBezTo>
                      <a:pt x="71237" y="9354"/>
                      <a:pt x="80774" y="7192"/>
                      <a:pt x="87642" y="13169"/>
                    </a:cubicBezTo>
                    <a:cubicBezTo>
                      <a:pt x="89295" y="14695"/>
                      <a:pt x="78867" y="16476"/>
                      <a:pt x="81410" y="15458"/>
                    </a:cubicBezTo>
                    <a:cubicBezTo>
                      <a:pt x="87642" y="12788"/>
                      <a:pt x="89804" y="17111"/>
                      <a:pt x="91202" y="21944"/>
                    </a:cubicBezTo>
                    <a:cubicBezTo>
                      <a:pt x="95018" y="34661"/>
                      <a:pt x="93619" y="33262"/>
                      <a:pt x="106717" y="33389"/>
                    </a:cubicBezTo>
                    <a:cubicBezTo>
                      <a:pt x="112822" y="33389"/>
                      <a:pt x="107226" y="33389"/>
                      <a:pt x="113331" y="33517"/>
                    </a:cubicBezTo>
                    <a:cubicBezTo>
                      <a:pt x="118036" y="33517"/>
                      <a:pt x="120579" y="36060"/>
                      <a:pt x="120834" y="40765"/>
                    </a:cubicBezTo>
                    <a:cubicBezTo>
                      <a:pt x="121088" y="45598"/>
                      <a:pt x="118417" y="48396"/>
                      <a:pt x="113839" y="48650"/>
                    </a:cubicBezTo>
                    <a:cubicBezTo>
                      <a:pt x="108244" y="49032"/>
                      <a:pt x="114348" y="48777"/>
                      <a:pt x="109515" y="48777"/>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95" name="Freeform: Shape 40"/>
              <p:cNvSpPr>
                <a:spLocks/>
              </p:cNvSpPr>
              <p:nvPr/>
            </p:nvSpPr>
            <p:spPr bwMode="auto">
              <a:xfrm>
                <a:off x="7026436" y="3148749"/>
                <a:ext cx="136035" cy="54414"/>
              </a:xfrm>
              <a:custGeom>
                <a:avLst/>
                <a:gdLst>
                  <a:gd name="T0" fmla="*/ 31888 w 127172"/>
                  <a:gd name="T1" fmla="*/ 68512 h 50868"/>
                  <a:gd name="T2" fmla="*/ 24230 w 127172"/>
                  <a:gd name="T3" fmla="*/ 68512 h 50868"/>
                  <a:gd name="T4" fmla="*/ 13364 w 127172"/>
                  <a:gd name="T5" fmla="*/ 57469 h 50868"/>
                  <a:gd name="T6" fmla="*/ 24405 w 127172"/>
                  <a:gd name="T7" fmla="*/ 46781 h 50868"/>
                  <a:gd name="T8" fmla="*/ 39723 w 127172"/>
                  <a:gd name="T9" fmla="*/ 46781 h 50868"/>
                  <a:gd name="T10" fmla="*/ 52904 w 127172"/>
                  <a:gd name="T11" fmla="*/ 37163 h 50868"/>
                  <a:gd name="T12" fmla="*/ 56643 w 127172"/>
                  <a:gd name="T13" fmla="*/ 25229 h 50868"/>
                  <a:gd name="T14" fmla="*/ 62165 w 127172"/>
                  <a:gd name="T15" fmla="*/ 20060 h 50868"/>
                  <a:gd name="T16" fmla="*/ 64480 w 127172"/>
                  <a:gd name="T17" fmla="*/ 15609 h 50868"/>
                  <a:gd name="T18" fmla="*/ 87636 w 127172"/>
                  <a:gd name="T19" fmla="*/ 24693 h 50868"/>
                  <a:gd name="T20" fmla="*/ 91198 w 127172"/>
                  <a:gd name="T21" fmla="*/ 29147 h 50868"/>
                  <a:gd name="T22" fmla="*/ 95294 w 127172"/>
                  <a:gd name="T23" fmla="*/ 24159 h 50868"/>
                  <a:gd name="T24" fmla="*/ 122188 w 127172"/>
                  <a:gd name="T25" fmla="*/ 17746 h 50868"/>
                  <a:gd name="T26" fmla="*/ 116311 w 127172"/>
                  <a:gd name="T27" fmla="*/ 20775 h 50868"/>
                  <a:gd name="T28" fmla="*/ 127175 w 127172"/>
                  <a:gd name="T29" fmla="*/ 28791 h 50868"/>
                  <a:gd name="T30" fmla="*/ 152824 w 127172"/>
                  <a:gd name="T31" fmla="*/ 46425 h 50868"/>
                  <a:gd name="T32" fmla="*/ 158878 w 127172"/>
                  <a:gd name="T33" fmla="*/ 46602 h 50868"/>
                  <a:gd name="T34" fmla="*/ 169209 w 127172"/>
                  <a:gd name="T35" fmla="*/ 56933 h 50868"/>
                  <a:gd name="T36" fmla="*/ 159415 w 127172"/>
                  <a:gd name="T37" fmla="*/ 67799 h 50868"/>
                  <a:gd name="T38" fmla="*/ 116133 w 127172"/>
                  <a:gd name="T39" fmla="*/ 64057 h 50868"/>
                  <a:gd name="T40" fmla="*/ 70537 w 127172"/>
                  <a:gd name="T41" fmla="*/ 62812 h 50868"/>
                  <a:gd name="T42" fmla="*/ 31888 w 127172"/>
                  <a:gd name="T43" fmla="*/ 68512 h 508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7172" h="50868">
                    <a:moveTo>
                      <a:pt x="22768" y="48914"/>
                    </a:moveTo>
                    <a:cubicBezTo>
                      <a:pt x="15900" y="48914"/>
                      <a:pt x="22386" y="49042"/>
                      <a:pt x="17299" y="48914"/>
                    </a:cubicBezTo>
                    <a:cubicBezTo>
                      <a:pt x="12467" y="48787"/>
                      <a:pt x="9414" y="46371"/>
                      <a:pt x="9542" y="41030"/>
                    </a:cubicBezTo>
                    <a:cubicBezTo>
                      <a:pt x="9669" y="35816"/>
                      <a:pt x="12594" y="33399"/>
                      <a:pt x="17426" y="33399"/>
                    </a:cubicBezTo>
                    <a:cubicBezTo>
                      <a:pt x="24929" y="33399"/>
                      <a:pt x="20860" y="33018"/>
                      <a:pt x="28363" y="33399"/>
                    </a:cubicBezTo>
                    <a:cubicBezTo>
                      <a:pt x="33577" y="33654"/>
                      <a:pt x="36629" y="31873"/>
                      <a:pt x="37774" y="26532"/>
                    </a:cubicBezTo>
                    <a:cubicBezTo>
                      <a:pt x="38410" y="23607"/>
                      <a:pt x="39427" y="20809"/>
                      <a:pt x="40444" y="18012"/>
                    </a:cubicBezTo>
                    <a:cubicBezTo>
                      <a:pt x="41080" y="16104"/>
                      <a:pt x="42606" y="13560"/>
                      <a:pt x="44387" y="14323"/>
                    </a:cubicBezTo>
                    <a:cubicBezTo>
                      <a:pt x="49982" y="16867"/>
                      <a:pt x="41589" y="13688"/>
                      <a:pt x="46040" y="11144"/>
                    </a:cubicBezTo>
                    <a:cubicBezTo>
                      <a:pt x="52653" y="7329"/>
                      <a:pt x="59520" y="10636"/>
                      <a:pt x="62572" y="17630"/>
                    </a:cubicBezTo>
                    <a:cubicBezTo>
                      <a:pt x="63208" y="19029"/>
                      <a:pt x="63208" y="20682"/>
                      <a:pt x="65116" y="20809"/>
                    </a:cubicBezTo>
                    <a:cubicBezTo>
                      <a:pt x="67532" y="20936"/>
                      <a:pt x="67405" y="18902"/>
                      <a:pt x="68041" y="17249"/>
                    </a:cubicBezTo>
                    <a:cubicBezTo>
                      <a:pt x="71220" y="9618"/>
                      <a:pt x="80758" y="7075"/>
                      <a:pt x="87244" y="12670"/>
                    </a:cubicBezTo>
                    <a:cubicBezTo>
                      <a:pt x="89660" y="14832"/>
                      <a:pt x="79741" y="15977"/>
                      <a:pt x="83047" y="14832"/>
                    </a:cubicBezTo>
                    <a:cubicBezTo>
                      <a:pt x="87752" y="13179"/>
                      <a:pt x="89278" y="16867"/>
                      <a:pt x="90805" y="20555"/>
                    </a:cubicBezTo>
                    <a:cubicBezTo>
                      <a:pt x="95891" y="33145"/>
                      <a:pt x="95891" y="33145"/>
                      <a:pt x="109117" y="33145"/>
                    </a:cubicBezTo>
                    <a:cubicBezTo>
                      <a:pt x="114459" y="33145"/>
                      <a:pt x="108100" y="33145"/>
                      <a:pt x="113441" y="33272"/>
                    </a:cubicBezTo>
                    <a:cubicBezTo>
                      <a:pt x="118147" y="33399"/>
                      <a:pt x="120690" y="35943"/>
                      <a:pt x="120817" y="40648"/>
                    </a:cubicBezTo>
                    <a:cubicBezTo>
                      <a:pt x="120944" y="45481"/>
                      <a:pt x="118274" y="48533"/>
                      <a:pt x="113823" y="48406"/>
                    </a:cubicBezTo>
                    <a:cubicBezTo>
                      <a:pt x="99579" y="48278"/>
                      <a:pt x="97036" y="50568"/>
                      <a:pt x="82920" y="45735"/>
                    </a:cubicBezTo>
                    <a:cubicBezTo>
                      <a:pt x="64480" y="39504"/>
                      <a:pt x="68931" y="39376"/>
                      <a:pt x="50364" y="44845"/>
                    </a:cubicBezTo>
                    <a:cubicBezTo>
                      <a:pt x="40699" y="48151"/>
                      <a:pt x="31034" y="49805"/>
                      <a:pt x="22768" y="48914"/>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96" name="Freeform: Shape 41"/>
              <p:cNvSpPr>
                <a:spLocks/>
              </p:cNvSpPr>
              <p:nvPr/>
            </p:nvSpPr>
            <p:spPr bwMode="auto">
              <a:xfrm>
                <a:off x="7026703" y="3110152"/>
                <a:ext cx="136035" cy="54414"/>
              </a:xfrm>
              <a:custGeom>
                <a:avLst/>
                <a:gdLst>
                  <a:gd name="T0" fmla="*/ 148198 w 127172"/>
                  <a:gd name="T1" fmla="*/ 67395 h 50868"/>
                  <a:gd name="T2" fmla="*/ 125400 w 127172"/>
                  <a:gd name="T3" fmla="*/ 62052 h 50868"/>
                  <a:gd name="T4" fmla="*/ 64309 w 127172"/>
                  <a:gd name="T5" fmla="*/ 64368 h 50868"/>
                  <a:gd name="T6" fmla="*/ 20850 w 127172"/>
                  <a:gd name="T7" fmla="*/ 66861 h 50868"/>
                  <a:gd name="T8" fmla="*/ 13369 w 127172"/>
                  <a:gd name="T9" fmla="*/ 56174 h 50868"/>
                  <a:gd name="T10" fmla="*/ 22988 w 127172"/>
                  <a:gd name="T11" fmla="*/ 46020 h 50868"/>
                  <a:gd name="T12" fmla="*/ 38305 w 127172"/>
                  <a:gd name="T13" fmla="*/ 45665 h 50868"/>
                  <a:gd name="T14" fmla="*/ 53622 w 127172"/>
                  <a:gd name="T15" fmla="*/ 34263 h 50868"/>
                  <a:gd name="T16" fmla="*/ 57361 w 127172"/>
                  <a:gd name="T17" fmla="*/ 23399 h 50868"/>
                  <a:gd name="T18" fmla="*/ 60568 w 127172"/>
                  <a:gd name="T19" fmla="*/ 19836 h 50868"/>
                  <a:gd name="T20" fmla="*/ 71077 w 127172"/>
                  <a:gd name="T21" fmla="*/ 13602 h 50868"/>
                  <a:gd name="T22" fmla="*/ 87462 w 127172"/>
                  <a:gd name="T23" fmla="*/ 23043 h 50868"/>
                  <a:gd name="T24" fmla="*/ 91917 w 127172"/>
                  <a:gd name="T25" fmla="*/ 27852 h 50868"/>
                  <a:gd name="T26" fmla="*/ 95477 w 127172"/>
                  <a:gd name="T27" fmla="*/ 23399 h 50868"/>
                  <a:gd name="T28" fmla="*/ 122018 w 127172"/>
                  <a:gd name="T29" fmla="*/ 17163 h 50868"/>
                  <a:gd name="T30" fmla="*/ 129496 w 127172"/>
                  <a:gd name="T31" fmla="*/ 21438 h 50868"/>
                  <a:gd name="T32" fmla="*/ 128607 w 127172"/>
                  <a:gd name="T33" fmla="*/ 32483 h 50868"/>
                  <a:gd name="T34" fmla="*/ 146596 w 127172"/>
                  <a:gd name="T35" fmla="*/ 45843 h 50868"/>
                  <a:gd name="T36" fmla="*/ 156747 w 127172"/>
                  <a:gd name="T37" fmla="*/ 45843 h 50868"/>
                  <a:gd name="T38" fmla="*/ 169393 w 127172"/>
                  <a:gd name="T39" fmla="*/ 57420 h 50868"/>
                  <a:gd name="T40" fmla="*/ 156747 w 127172"/>
                  <a:gd name="T41" fmla="*/ 67574 h 50868"/>
                  <a:gd name="T42" fmla="*/ 148198 w 127172"/>
                  <a:gd name="T43" fmla="*/ 67395 h 508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7172" h="50868">
                    <a:moveTo>
                      <a:pt x="105815" y="48117"/>
                    </a:moveTo>
                    <a:cubicBezTo>
                      <a:pt x="97676" y="48880"/>
                      <a:pt x="99457" y="47099"/>
                      <a:pt x="89537" y="44302"/>
                    </a:cubicBezTo>
                    <a:cubicBezTo>
                      <a:pt x="71097" y="39215"/>
                      <a:pt x="64230" y="40232"/>
                      <a:pt x="45917" y="45955"/>
                    </a:cubicBezTo>
                    <a:cubicBezTo>
                      <a:pt x="31928" y="50406"/>
                      <a:pt x="29130" y="47735"/>
                      <a:pt x="14887" y="47735"/>
                    </a:cubicBezTo>
                    <a:cubicBezTo>
                      <a:pt x="10818" y="47735"/>
                      <a:pt x="9419" y="44047"/>
                      <a:pt x="9546" y="40105"/>
                    </a:cubicBezTo>
                    <a:cubicBezTo>
                      <a:pt x="9673" y="35527"/>
                      <a:pt x="12216" y="33110"/>
                      <a:pt x="16413" y="32856"/>
                    </a:cubicBezTo>
                    <a:cubicBezTo>
                      <a:pt x="23916" y="32475"/>
                      <a:pt x="19847" y="32220"/>
                      <a:pt x="27350" y="32602"/>
                    </a:cubicBezTo>
                    <a:cubicBezTo>
                      <a:pt x="33454" y="32856"/>
                      <a:pt x="37015" y="30821"/>
                      <a:pt x="38287" y="24463"/>
                    </a:cubicBezTo>
                    <a:cubicBezTo>
                      <a:pt x="38795" y="21792"/>
                      <a:pt x="39813" y="19249"/>
                      <a:pt x="40957" y="16705"/>
                    </a:cubicBezTo>
                    <a:cubicBezTo>
                      <a:pt x="41466" y="15688"/>
                      <a:pt x="42992" y="13908"/>
                      <a:pt x="43246" y="14162"/>
                    </a:cubicBezTo>
                    <a:cubicBezTo>
                      <a:pt x="50877" y="17977"/>
                      <a:pt x="44009" y="9838"/>
                      <a:pt x="50750" y="9711"/>
                    </a:cubicBezTo>
                    <a:cubicBezTo>
                      <a:pt x="55964" y="9711"/>
                      <a:pt x="60415" y="10601"/>
                      <a:pt x="62449" y="16451"/>
                    </a:cubicBezTo>
                    <a:cubicBezTo>
                      <a:pt x="62958" y="18104"/>
                      <a:pt x="63212" y="20139"/>
                      <a:pt x="65629" y="19885"/>
                    </a:cubicBezTo>
                    <a:cubicBezTo>
                      <a:pt x="67409" y="19757"/>
                      <a:pt x="67536" y="17977"/>
                      <a:pt x="68172" y="16705"/>
                    </a:cubicBezTo>
                    <a:cubicBezTo>
                      <a:pt x="71860" y="9329"/>
                      <a:pt x="80635" y="7295"/>
                      <a:pt x="87121" y="12254"/>
                    </a:cubicBezTo>
                    <a:cubicBezTo>
                      <a:pt x="88774" y="13526"/>
                      <a:pt x="89919" y="16197"/>
                      <a:pt x="92462" y="15306"/>
                    </a:cubicBezTo>
                    <a:cubicBezTo>
                      <a:pt x="100092" y="12382"/>
                      <a:pt x="90555" y="17723"/>
                      <a:pt x="91826" y="23191"/>
                    </a:cubicBezTo>
                    <a:cubicBezTo>
                      <a:pt x="93479" y="30694"/>
                      <a:pt x="97295" y="33365"/>
                      <a:pt x="104671" y="32729"/>
                    </a:cubicBezTo>
                    <a:cubicBezTo>
                      <a:pt x="110902" y="32093"/>
                      <a:pt x="105688" y="32602"/>
                      <a:pt x="111919" y="32729"/>
                    </a:cubicBezTo>
                    <a:cubicBezTo>
                      <a:pt x="117133" y="32856"/>
                      <a:pt x="121203" y="34637"/>
                      <a:pt x="120949" y="40995"/>
                    </a:cubicBezTo>
                    <a:cubicBezTo>
                      <a:pt x="120694" y="46718"/>
                      <a:pt x="116879" y="48371"/>
                      <a:pt x="111919" y="48244"/>
                    </a:cubicBezTo>
                    <a:cubicBezTo>
                      <a:pt x="106451" y="47990"/>
                      <a:pt x="113064" y="48117"/>
                      <a:pt x="105815" y="48117"/>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97" name="Freeform: Shape 42"/>
              <p:cNvSpPr>
                <a:spLocks/>
              </p:cNvSpPr>
              <p:nvPr/>
            </p:nvSpPr>
            <p:spPr bwMode="auto">
              <a:xfrm>
                <a:off x="7026435" y="2915198"/>
                <a:ext cx="136035" cy="54414"/>
              </a:xfrm>
              <a:custGeom>
                <a:avLst/>
                <a:gdLst>
                  <a:gd name="T0" fmla="*/ 148017 w 127172"/>
                  <a:gd name="T1" fmla="*/ 67414 h 50868"/>
                  <a:gd name="T2" fmla="*/ 126107 w 127172"/>
                  <a:gd name="T3" fmla="*/ 62249 h 50868"/>
                  <a:gd name="T4" fmla="*/ 65907 w 127172"/>
                  <a:gd name="T5" fmla="*/ 64032 h 50868"/>
                  <a:gd name="T6" fmla="*/ 21379 w 127172"/>
                  <a:gd name="T7" fmla="*/ 66881 h 50868"/>
                  <a:gd name="T8" fmla="*/ 13364 w 127172"/>
                  <a:gd name="T9" fmla="*/ 56728 h 50868"/>
                  <a:gd name="T10" fmla="*/ 22448 w 127172"/>
                  <a:gd name="T11" fmla="*/ 46219 h 50868"/>
                  <a:gd name="T12" fmla="*/ 36696 w 127172"/>
                  <a:gd name="T13" fmla="*/ 45863 h 50868"/>
                  <a:gd name="T14" fmla="*/ 53974 w 127172"/>
                  <a:gd name="T15" fmla="*/ 32858 h 50868"/>
                  <a:gd name="T16" fmla="*/ 69826 w 127172"/>
                  <a:gd name="T17" fmla="*/ 21458 h 50868"/>
                  <a:gd name="T18" fmla="*/ 75704 w 127172"/>
                  <a:gd name="T19" fmla="*/ 18431 h 50868"/>
                  <a:gd name="T20" fmla="*/ 87281 w 127172"/>
                  <a:gd name="T21" fmla="*/ 23774 h 50868"/>
                  <a:gd name="T22" fmla="*/ 91020 w 127172"/>
                  <a:gd name="T23" fmla="*/ 28049 h 50868"/>
                  <a:gd name="T24" fmla="*/ 94938 w 127172"/>
                  <a:gd name="T25" fmla="*/ 23952 h 50868"/>
                  <a:gd name="T26" fmla="*/ 122725 w 127172"/>
                  <a:gd name="T27" fmla="*/ 18431 h 50868"/>
                  <a:gd name="T28" fmla="*/ 114352 w 127172"/>
                  <a:gd name="T29" fmla="*/ 21102 h 50868"/>
                  <a:gd name="T30" fmla="*/ 127534 w 127172"/>
                  <a:gd name="T31" fmla="*/ 30010 h 50868"/>
                  <a:gd name="T32" fmla="*/ 149797 w 127172"/>
                  <a:gd name="T33" fmla="*/ 45684 h 50868"/>
                  <a:gd name="T34" fmla="*/ 155852 w 127172"/>
                  <a:gd name="T35" fmla="*/ 45863 h 50868"/>
                  <a:gd name="T36" fmla="*/ 169033 w 127172"/>
                  <a:gd name="T37" fmla="*/ 56906 h 50868"/>
                  <a:gd name="T38" fmla="*/ 155852 w 127172"/>
                  <a:gd name="T39" fmla="*/ 67593 h 50868"/>
                  <a:gd name="T40" fmla="*/ 148017 w 127172"/>
                  <a:gd name="T41" fmla="*/ 67414 h 508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7172" h="50868">
                    <a:moveTo>
                      <a:pt x="105685" y="48131"/>
                    </a:moveTo>
                    <a:cubicBezTo>
                      <a:pt x="97800" y="48767"/>
                      <a:pt x="99835" y="47241"/>
                      <a:pt x="90042" y="44443"/>
                    </a:cubicBezTo>
                    <a:cubicBezTo>
                      <a:pt x="71857" y="39356"/>
                      <a:pt x="65117" y="39992"/>
                      <a:pt x="47058" y="45715"/>
                    </a:cubicBezTo>
                    <a:cubicBezTo>
                      <a:pt x="32688" y="50293"/>
                      <a:pt x="29763" y="47495"/>
                      <a:pt x="15265" y="47750"/>
                    </a:cubicBezTo>
                    <a:cubicBezTo>
                      <a:pt x="11196" y="47877"/>
                      <a:pt x="9542" y="44316"/>
                      <a:pt x="9542" y="40501"/>
                    </a:cubicBezTo>
                    <a:cubicBezTo>
                      <a:pt x="9415" y="36050"/>
                      <a:pt x="11959" y="33252"/>
                      <a:pt x="16028" y="32998"/>
                    </a:cubicBezTo>
                    <a:cubicBezTo>
                      <a:pt x="23277" y="32489"/>
                      <a:pt x="18953" y="32235"/>
                      <a:pt x="26202" y="32743"/>
                    </a:cubicBezTo>
                    <a:cubicBezTo>
                      <a:pt x="33324" y="33252"/>
                      <a:pt x="37011" y="30709"/>
                      <a:pt x="38538" y="23460"/>
                    </a:cubicBezTo>
                    <a:cubicBezTo>
                      <a:pt x="39809" y="17737"/>
                      <a:pt x="40954" y="10742"/>
                      <a:pt x="49856" y="15321"/>
                    </a:cubicBezTo>
                    <a:cubicBezTo>
                      <a:pt x="51636" y="16211"/>
                      <a:pt x="52781" y="14303"/>
                      <a:pt x="54053" y="13159"/>
                    </a:cubicBezTo>
                    <a:cubicBezTo>
                      <a:pt x="61429" y="7182"/>
                      <a:pt x="57995" y="8708"/>
                      <a:pt x="62319" y="16974"/>
                    </a:cubicBezTo>
                    <a:cubicBezTo>
                      <a:pt x="62955" y="18246"/>
                      <a:pt x="63082" y="20026"/>
                      <a:pt x="64989" y="20026"/>
                    </a:cubicBezTo>
                    <a:cubicBezTo>
                      <a:pt x="66897" y="20026"/>
                      <a:pt x="67024" y="18373"/>
                      <a:pt x="67787" y="17101"/>
                    </a:cubicBezTo>
                    <a:cubicBezTo>
                      <a:pt x="72111" y="8835"/>
                      <a:pt x="80377" y="7182"/>
                      <a:pt x="87626" y="13159"/>
                    </a:cubicBezTo>
                    <a:cubicBezTo>
                      <a:pt x="89407" y="14685"/>
                      <a:pt x="79106" y="15957"/>
                      <a:pt x="81649" y="15066"/>
                    </a:cubicBezTo>
                    <a:cubicBezTo>
                      <a:pt x="87372" y="13032"/>
                      <a:pt x="89534" y="16720"/>
                      <a:pt x="91060" y="21425"/>
                    </a:cubicBezTo>
                    <a:cubicBezTo>
                      <a:pt x="94748" y="32998"/>
                      <a:pt x="92967" y="32616"/>
                      <a:pt x="106956" y="32616"/>
                    </a:cubicBezTo>
                    <a:cubicBezTo>
                      <a:pt x="112297" y="32616"/>
                      <a:pt x="105939" y="32489"/>
                      <a:pt x="111280" y="32743"/>
                    </a:cubicBezTo>
                    <a:cubicBezTo>
                      <a:pt x="116367" y="32870"/>
                      <a:pt x="120691" y="34269"/>
                      <a:pt x="120691" y="40628"/>
                    </a:cubicBezTo>
                    <a:cubicBezTo>
                      <a:pt x="120691" y="46859"/>
                      <a:pt x="116494" y="48385"/>
                      <a:pt x="111280" y="48258"/>
                    </a:cubicBezTo>
                    <a:cubicBezTo>
                      <a:pt x="106320" y="48004"/>
                      <a:pt x="112933" y="48131"/>
                      <a:pt x="105685" y="48131"/>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98" name="Freeform: Shape 43"/>
              <p:cNvSpPr>
                <a:spLocks/>
              </p:cNvSpPr>
              <p:nvPr/>
            </p:nvSpPr>
            <p:spPr bwMode="auto">
              <a:xfrm>
                <a:off x="7026568" y="3188609"/>
                <a:ext cx="136035" cy="54414"/>
              </a:xfrm>
              <a:custGeom>
                <a:avLst/>
                <a:gdLst>
                  <a:gd name="T0" fmla="*/ 149265 w 127172"/>
                  <a:gd name="T1" fmla="*/ 67086 h 50868"/>
                  <a:gd name="T2" fmla="*/ 109547 w 127172"/>
                  <a:gd name="T3" fmla="*/ 58178 h 50868"/>
                  <a:gd name="T4" fmla="*/ 61456 w 127172"/>
                  <a:gd name="T5" fmla="*/ 64592 h 50868"/>
                  <a:gd name="T6" fmla="*/ 21026 w 127172"/>
                  <a:gd name="T7" fmla="*/ 66550 h 50868"/>
                  <a:gd name="T8" fmla="*/ 13368 w 127172"/>
                  <a:gd name="T9" fmla="*/ 56041 h 50868"/>
                  <a:gd name="T10" fmla="*/ 23697 w 127172"/>
                  <a:gd name="T11" fmla="*/ 45531 h 50868"/>
                  <a:gd name="T12" fmla="*/ 39014 w 127172"/>
                  <a:gd name="T13" fmla="*/ 45531 h 50868"/>
                  <a:gd name="T14" fmla="*/ 53442 w 127172"/>
                  <a:gd name="T15" fmla="*/ 34666 h 50868"/>
                  <a:gd name="T16" fmla="*/ 56647 w 127172"/>
                  <a:gd name="T17" fmla="*/ 24691 h 50868"/>
                  <a:gd name="T18" fmla="*/ 59855 w 127172"/>
                  <a:gd name="T19" fmla="*/ 19879 h 50868"/>
                  <a:gd name="T20" fmla="*/ 73213 w 127172"/>
                  <a:gd name="T21" fmla="*/ 13647 h 50868"/>
                  <a:gd name="T22" fmla="*/ 87283 w 127172"/>
                  <a:gd name="T23" fmla="*/ 23089 h 50868"/>
                  <a:gd name="T24" fmla="*/ 91558 w 127172"/>
                  <a:gd name="T25" fmla="*/ 27896 h 50868"/>
                  <a:gd name="T26" fmla="*/ 95120 w 127172"/>
                  <a:gd name="T27" fmla="*/ 23444 h 50868"/>
                  <a:gd name="T28" fmla="*/ 122371 w 127172"/>
                  <a:gd name="T29" fmla="*/ 17744 h 50868"/>
                  <a:gd name="T30" fmla="*/ 130029 w 127172"/>
                  <a:gd name="T31" fmla="*/ 21129 h 50868"/>
                  <a:gd name="T32" fmla="*/ 127714 w 127172"/>
                  <a:gd name="T33" fmla="*/ 29857 h 50868"/>
                  <a:gd name="T34" fmla="*/ 149801 w 127172"/>
                  <a:gd name="T35" fmla="*/ 45711 h 50868"/>
                  <a:gd name="T36" fmla="*/ 157993 w 127172"/>
                  <a:gd name="T37" fmla="*/ 45888 h 50868"/>
                  <a:gd name="T38" fmla="*/ 169391 w 127172"/>
                  <a:gd name="T39" fmla="*/ 56398 h 50868"/>
                  <a:gd name="T40" fmla="*/ 157636 w 127172"/>
                  <a:gd name="T41" fmla="*/ 67439 h 50868"/>
                  <a:gd name="T42" fmla="*/ 149265 w 127172"/>
                  <a:gd name="T43" fmla="*/ 67086 h 508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7172" h="50868">
                    <a:moveTo>
                      <a:pt x="106577" y="47895"/>
                    </a:moveTo>
                    <a:cubicBezTo>
                      <a:pt x="93987" y="51074"/>
                      <a:pt x="92334" y="43444"/>
                      <a:pt x="78218" y="41537"/>
                    </a:cubicBezTo>
                    <a:cubicBezTo>
                      <a:pt x="62448" y="39375"/>
                      <a:pt x="59015" y="41791"/>
                      <a:pt x="43881" y="46115"/>
                    </a:cubicBezTo>
                    <a:cubicBezTo>
                      <a:pt x="30655" y="49930"/>
                      <a:pt x="28493" y="47641"/>
                      <a:pt x="15013" y="47514"/>
                    </a:cubicBezTo>
                    <a:cubicBezTo>
                      <a:pt x="11071" y="47514"/>
                      <a:pt x="9418" y="43953"/>
                      <a:pt x="9545" y="40010"/>
                    </a:cubicBezTo>
                    <a:cubicBezTo>
                      <a:pt x="9672" y="35178"/>
                      <a:pt x="12342" y="32635"/>
                      <a:pt x="16921" y="32507"/>
                    </a:cubicBezTo>
                    <a:cubicBezTo>
                      <a:pt x="24424" y="32253"/>
                      <a:pt x="20354" y="31999"/>
                      <a:pt x="27857" y="32507"/>
                    </a:cubicBezTo>
                    <a:cubicBezTo>
                      <a:pt x="33835" y="32889"/>
                      <a:pt x="37014" y="30600"/>
                      <a:pt x="38158" y="24750"/>
                    </a:cubicBezTo>
                    <a:cubicBezTo>
                      <a:pt x="38667" y="22333"/>
                      <a:pt x="39557" y="19917"/>
                      <a:pt x="40447" y="17628"/>
                    </a:cubicBezTo>
                    <a:cubicBezTo>
                      <a:pt x="40956" y="16356"/>
                      <a:pt x="42610" y="14067"/>
                      <a:pt x="42737" y="14194"/>
                    </a:cubicBezTo>
                    <a:cubicBezTo>
                      <a:pt x="50876" y="17883"/>
                      <a:pt x="44771" y="9108"/>
                      <a:pt x="52275" y="9744"/>
                    </a:cubicBezTo>
                    <a:cubicBezTo>
                      <a:pt x="57107" y="10125"/>
                      <a:pt x="60795" y="11397"/>
                      <a:pt x="62321" y="16484"/>
                    </a:cubicBezTo>
                    <a:cubicBezTo>
                      <a:pt x="62830" y="18137"/>
                      <a:pt x="63084" y="20172"/>
                      <a:pt x="65373" y="19917"/>
                    </a:cubicBezTo>
                    <a:cubicBezTo>
                      <a:pt x="67154" y="19790"/>
                      <a:pt x="67281" y="18010"/>
                      <a:pt x="67917" y="16738"/>
                    </a:cubicBezTo>
                    <a:cubicBezTo>
                      <a:pt x="71605" y="9108"/>
                      <a:pt x="80634" y="7200"/>
                      <a:pt x="87374" y="12668"/>
                    </a:cubicBezTo>
                    <a:cubicBezTo>
                      <a:pt x="89027" y="14067"/>
                      <a:pt x="90045" y="16229"/>
                      <a:pt x="92842" y="15085"/>
                    </a:cubicBezTo>
                    <a:cubicBezTo>
                      <a:pt x="98820" y="12541"/>
                      <a:pt x="89536" y="16229"/>
                      <a:pt x="91189" y="21316"/>
                    </a:cubicBezTo>
                    <a:cubicBezTo>
                      <a:pt x="95004" y="33016"/>
                      <a:pt x="92842" y="32635"/>
                      <a:pt x="106959" y="32635"/>
                    </a:cubicBezTo>
                    <a:cubicBezTo>
                      <a:pt x="112808" y="32635"/>
                      <a:pt x="106959" y="32635"/>
                      <a:pt x="112808" y="32762"/>
                    </a:cubicBezTo>
                    <a:cubicBezTo>
                      <a:pt x="117514" y="32889"/>
                      <a:pt x="120820" y="35051"/>
                      <a:pt x="120947" y="40265"/>
                    </a:cubicBezTo>
                    <a:cubicBezTo>
                      <a:pt x="120947" y="45860"/>
                      <a:pt x="117768" y="48277"/>
                      <a:pt x="112554" y="48149"/>
                    </a:cubicBezTo>
                    <a:cubicBezTo>
                      <a:pt x="107213" y="47768"/>
                      <a:pt x="113826" y="47895"/>
                      <a:pt x="106577" y="47895"/>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99" name="Freeform: Shape 44"/>
              <p:cNvSpPr>
                <a:spLocks/>
              </p:cNvSpPr>
              <p:nvPr/>
            </p:nvSpPr>
            <p:spPr bwMode="auto">
              <a:xfrm>
                <a:off x="7026569" y="2993209"/>
                <a:ext cx="136035" cy="54414"/>
              </a:xfrm>
              <a:custGeom>
                <a:avLst/>
                <a:gdLst>
                  <a:gd name="T0" fmla="*/ 149087 w 127172"/>
                  <a:gd name="T1" fmla="*/ 67690 h 50868"/>
                  <a:gd name="T2" fmla="*/ 107409 w 127172"/>
                  <a:gd name="T3" fmla="*/ 58426 h 50868"/>
                  <a:gd name="T4" fmla="*/ 65374 w 127172"/>
                  <a:gd name="T5" fmla="*/ 64127 h 50868"/>
                  <a:gd name="T6" fmla="*/ 21917 w 127172"/>
                  <a:gd name="T7" fmla="*/ 67153 h 50868"/>
                  <a:gd name="T8" fmla="*/ 13366 w 127172"/>
                  <a:gd name="T9" fmla="*/ 56290 h 50868"/>
                  <a:gd name="T10" fmla="*/ 22807 w 127172"/>
                  <a:gd name="T11" fmla="*/ 46136 h 50868"/>
                  <a:gd name="T12" fmla="*/ 35988 w 127172"/>
                  <a:gd name="T13" fmla="*/ 45958 h 50868"/>
                  <a:gd name="T14" fmla="*/ 53975 w 127172"/>
                  <a:gd name="T15" fmla="*/ 32777 h 50868"/>
                  <a:gd name="T16" fmla="*/ 57004 w 127172"/>
                  <a:gd name="T17" fmla="*/ 23870 h 50868"/>
                  <a:gd name="T18" fmla="*/ 61992 w 127172"/>
                  <a:gd name="T19" fmla="*/ 19417 h 50868"/>
                  <a:gd name="T20" fmla="*/ 65552 w 127172"/>
                  <a:gd name="T21" fmla="*/ 14965 h 50868"/>
                  <a:gd name="T22" fmla="*/ 87816 w 127172"/>
                  <a:gd name="T23" fmla="*/ 24760 h 50868"/>
                  <a:gd name="T24" fmla="*/ 91022 w 127172"/>
                  <a:gd name="T25" fmla="*/ 28325 h 50868"/>
                  <a:gd name="T26" fmla="*/ 95118 w 127172"/>
                  <a:gd name="T27" fmla="*/ 24583 h 50868"/>
                  <a:gd name="T28" fmla="*/ 123260 w 127172"/>
                  <a:gd name="T29" fmla="*/ 18881 h 50868"/>
                  <a:gd name="T30" fmla="*/ 129315 w 127172"/>
                  <a:gd name="T31" fmla="*/ 21733 h 50868"/>
                  <a:gd name="T32" fmla="*/ 128425 w 127172"/>
                  <a:gd name="T33" fmla="*/ 32242 h 50868"/>
                  <a:gd name="T34" fmla="*/ 146948 w 127172"/>
                  <a:gd name="T35" fmla="*/ 45958 h 50868"/>
                  <a:gd name="T36" fmla="*/ 157102 w 127172"/>
                  <a:gd name="T37" fmla="*/ 45779 h 50868"/>
                  <a:gd name="T38" fmla="*/ 169212 w 127172"/>
                  <a:gd name="T39" fmla="*/ 56645 h 50868"/>
                  <a:gd name="T40" fmla="*/ 157278 w 127172"/>
                  <a:gd name="T41" fmla="*/ 67690 h 50868"/>
                  <a:gd name="T42" fmla="*/ 149087 w 127172"/>
                  <a:gd name="T43" fmla="*/ 67690 h 508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7172" h="50868">
                    <a:moveTo>
                      <a:pt x="106449" y="48327"/>
                    </a:moveTo>
                    <a:cubicBezTo>
                      <a:pt x="93350" y="51506"/>
                      <a:pt x="91315" y="43367"/>
                      <a:pt x="76691" y="41714"/>
                    </a:cubicBezTo>
                    <a:cubicBezTo>
                      <a:pt x="62320" y="40060"/>
                      <a:pt x="60158" y="41459"/>
                      <a:pt x="46678" y="45783"/>
                    </a:cubicBezTo>
                    <a:cubicBezTo>
                      <a:pt x="32562" y="50234"/>
                      <a:pt x="29891" y="47691"/>
                      <a:pt x="15648" y="47945"/>
                    </a:cubicBezTo>
                    <a:cubicBezTo>
                      <a:pt x="11324" y="48072"/>
                      <a:pt x="9417" y="44384"/>
                      <a:pt x="9544" y="40188"/>
                    </a:cubicBezTo>
                    <a:cubicBezTo>
                      <a:pt x="9671" y="35737"/>
                      <a:pt x="12087" y="33066"/>
                      <a:pt x="16284" y="32939"/>
                    </a:cubicBezTo>
                    <a:cubicBezTo>
                      <a:pt x="23278" y="32557"/>
                      <a:pt x="18700" y="32303"/>
                      <a:pt x="25695" y="32812"/>
                    </a:cubicBezTo>
                    <a:cubicBezTo>
                      <a:pt x="32943" y="33448"/>
                      <a:pt x="37267" y="31158"/>
                      <a:pt x="38539" y="23401"/>
                    </a:cubicBezTo>
                    <a:cubicBezTo>
                      <a:pt x="38921" y="21239"/>
                      <a:pt x="39811" y="19204"/>
                      <a:pt x="40701" y="17042"/>
                    </a:cubicBezTo>
                    <a:cubicBezTo>
                      <a:pt x="41337" y="15389"/>
                      <a:pt x="42863" y="13100"/>
                      <a:pt x="44262" y="13863"/>
                    </a:cubicBezTo>
                    <a:cubicBezTo>
                      <a:pt x="50112" y="17042"/>
                      <a:pt x="42100" y="12718"/>
                      <a:pt x="46805" y="10684"/>
                    </a:cubicBezTo>
                    <a:cubicBezTo>
                      <a:pt x="53418" y="7759"/>
                      <a:pt x="58887" y="10557"/>
                      <a:pt x="62702" y="17678"/>
                    </a:cubicBezTo>
                    <a:cubicBezTo>
                      <a:pt x="63338" y="18823"/>
                      <a:pt x="63592" y="20094"/>
                      <a:pt x="64991" y="20222"/>
                    </a:cubicBezTo>
                    <a:cubicBezTo>
                      <a:pt x="66771" y="20476"/>
                      <a:pt x="67280" y="18950"/>
                      <a:pt x="67916" y="17551"/>
                    </a:cubicBezTo>
                    <a:cubicBezTo>
                      <a:pt x="72367" y="8776"/>
                      <a:pt x="80506" y="7123"/>
                      <a:pt x="88009" y="13481"/>
                    </a:cubicBezTo>
                    <a:cubicBezTo>
                      <a:pt x="89281" y="14626"/>
                      <a:pt x="90298" y="16279"/>
                      <a:pt x="92333" y="15516"/>
                    </a:cubicBezTo>
                    <a:cubicBezTo>
                      <a:pt x="99836" y="12337"/>
                      <a:pt x="90552" y="17297"/>
                      <a:pt x="91697" y="23019"/>
                    </a:cubicBezTo>
                    <a:cubicBezTo>
                      <a:pt x="93223" y="30904"/>
                      <a:pt x="97292" y="33702"/>
                      <a:pt x="104923" y="32812"/>
                    </a:cubicBezTo>
                    <a:cubicBezTo>
                      <a:pt x="111154" y="32176"/>
                      <a:pt x="105813" y="32685"/>
                      <a:pt x="112172" y="32685"/>
                    </a:cubicBezTo>
                    <a:cubicBezTo>
                      <a:pt x="117132" y="32685"/>
                      <a:pt x="120819" y="34719"/>
                      <a:pt x="120819" y="40442"/>
                    </a:cubicBezTo>
                    <a:cubicBezTo>
                      <a:pt x="120819" y="46165"/>
                      <a:pt x="117513" y="48327"/>
                      <a:pt x="112299" y="48327"/>
                    </a:cubicBezTo>
                    <a:cubicBezTo>
                      <a:pt x="107085" y="48327"/>
                      <a:pt x="113698" y="48327"/>
                      <a:pt x="106449" y="48327"/>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00" name="Freeform: Shape 45"/>
              <p:cNvSpPr>
                <a:spLocks/>
              </p:cNvSpPr>
              <p:nvPr/>
            </p:nvSpPr>
            <p:spPr bwMode="auto">
              <a:xfrm>
                <a:off x="7026569" y="3071363"/>
                <a:ext cx="136035" cy="54414"/>
              </a:xfrm>
              <a:custGeom>
                <a:avLst/>
                <a:gdLst>
                  <a:gd name="T0" fmla="*/ 149975 w 127172"/>
                  <a:gd name="T1" fmla="*/ 67598 h 50868"/>
                  <a:gd name="T2" fmla="*/ 128247 w 127172"/>
                  <a:gd name="T3" fmla="*/ 62433 h 50868"/>
                  <a:gd name="T4" fmla="*/ 62346 w 127172"/>
                  <a:gd name="T5" fmla="*/ 64571 h 50868"/>
                  <a:gd name="T6" fmla="*/ 21917 w 127172"/>
                  <a:gd name="T7" fmla="*/ 67062 h 50868"/>
                  <a:gd name="T8" fmla="*/ 13366 w 127172"/>
                  <a:gd name="T9" fmla="*/ 56199 h 50868"/>
                  <a:gd name="T10" fmla="*/ 22807 w 127172"/>
                  <a:gd name="T11" fmla="*/ 46045 h 50868"/>
                  <a:gd name="T12" fmla="*/ 34026 w 127172"/>
                  <a:gd name="T13" fmla="*/ 46045 h 50868"/>
                  <a:gd name="T14" fmla="*/ 54687 w 127172"/>
                  <a:gd name="T15" fmla="*/ 31084 h 50868"/>
                  <a:gd name="T16" fmla="*/ 57537 w 127172"/>
                  <a:gd name="T17" fmla="*/ 23246 h 50868"/>
                  <a:gd name="T18" fmla="*/ 62880 w 127172"/>
                  <a:gd name="T19" fmla="*/ 19326 h 50868"/>
                  <a:gd name="T20" fmla="*/ 64662 w 127172"/>
                  <a:gd name="T21" fmla="*/ 15229 h 50868"/>
                  <a:gd name="T22" fmla="*/ 87815 w 127172"/>
                  <a:gd name="T23" fmla="*/ 24671 h 50868"/>
                  <a:gd name="T24" fmla="*/ 91911 w 127172"/>
                  <a:gd name="T25" fmla="*/ 28411 h 50868"/>
                  <a:gd name="T26" fmla="*/ 95297 w 127172"/>
                  <a:gd name="T27" fmla="*/ 23781 h 50868"/>
                  <a:gd name="T28" fmla="*/ 122370 w 127172"/>
                  <a:gd name="T29" fmla="*/ 17545 h 50868"/>
                  <a:gd name="T30" fmla="*/ 129851 w 127172"/>
                  <a:gd name="T31" fmla="*/ 21109 h 50868"/>
                  <a:gd name="T32" fmla="*/ 127713 w 127172"/>
                  <a:gd name="T33" fmla="*/ 30371 h 50868"/>
                  <a:gd name="T34" fmla="*/ 149087 w 127172"/>
                  <a:gd name="T35" fmla="*/ 45867 h 50868"/>
                  <a:gd name="T36" fmla="*/ 158169 w 127172"/>
                  <a:gd name="T37" fmla="*/ 45867 h 50868"/>
                  <a:gd name="T38" fmla="*/ 169212 w 127172"/>
                  <a:gd name="T39" fmla="*/ 56733 h 50868"/>
                  <a:gd name="T40" fmla="*/ 158169 w 127172"/>
                  <a:gd name="T41" fmla="*/ 67598 h 50868"/>
                  <a:gd name="T42" fmla="*/ 149975 w 127172"/>
                  <a:gd name="T43" fmla="*/ 67598 h 508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7172" h="50868">
                    <a:moveTo>
                      <a:pt x="107084" y="48262"/>
                    </a:moveTo>
                    <a:cubicBezTo>
                      <a:pt x="98691" y="49025"/>
                      <a:pt x="100980" y="47499"/>
                      <a:pt x="91569" y="44574"/>
                    </a:cubicBezTo>
                    <a:cubicBezTo>
                      <a:pt x="71985" y="38597"/>
                      <a:pt x="63973" y="39869"/>
                      <a:pt x="44516" y="46100"/>
                    </a:cubicBezTo>
                    <a:cubicBezTo>
                      <a:pt x="31163" y="50424"/>
                      <a:pt x="29255" y="47880"/>
                      <a:pt x="15648" y="47880"/>
                    </a:cubicBezTo>
                    <a:cubicBezTo>
                      <a:pt x="11451" y="47880"/>
                      <a:pt x="9416" y="44447"/>
                      <a:pt x="9544" y="40123"/>
                    </a:cubicBezTo>
                    <a:cubicBezTo>
                      <a:pt x="9671" y="35799"/>
                      <a:pt x="11960" y="33001"/>
                      <a:pt x="16284" y="32874"/>
                    </a:cubicBezTo>
                    <a:cubicBezTo>
                      <a:pt x="22769" y="32620"/>
                      <a:pt x="17810" y="32111"/>
                      <a:pt x="24296" y="32874"/>
                    </a:cubicBezTo>
                    <a:cubicBezTo>
                      <a:pt x="32689" y="33764"/>
                      <a:pt x="37903" y="31221"/>
                      <a:pt x="39047" y="22192"/>
                    </a:cubicBezTo>
                    <a:cubicBezTo>
                      <a:pt x="39302" y="20284"/>
                      <a:pt x="40192" y="18377"/>
                      <a:pt x="41082" y="16596"/>
                    </a:cubicBezTo>
                    <a:cubicBezTo>
                      <a:pt x="41845" y="14943"/>
                      <a:pt x="43244" y="13035"/>
                      <a:pt x="44897" y="13798"/>
                    </a:cubicBezTo>
                    <a:cubicBezTo>
                      <a:pt x="50239" y="16596"/>
                      <a:pt x="41845" y="13162"/>
                      <a:pt x="46169" y="10873"/>
                    </a:cubicBezTo>
                    <a:cubicBezTo>
                      <a:pt x="52655" y="7567"/>
                      <a:pt x="59268" y="10619"/>
                      <a:pt x="62701" y="17614"/>
                    </a:cubicBezTo>
                    <a:cubicBezTo>
                      <a:pt x="63337" y="19012"/>
                      <a:pt x="63719" y="20538"/>
                      <a:pt x="65626" y="20284"/>
                    </a:cubicBezTo>
                    <a:cubicBezTo>
                      <a:pt x="67407" y="20157"/>
                      <a:pt x="67534" y="18377"/>
                      <a:pt x="68043" y="16978"/>
                    </a:cubicBezTo>
                    <a:cubicBezTo>
                      <a:pt x="71349" y="9602"/>
                      <a:pt x="80887" y="7313"/>
                      <a:pt x="87373" y="12527"/>
                    </a:cubicBezTo>
                    <a:cubicBezTo>
                      <a:pt x="89026" y="13798"/>
                      <a:pt x="89916" y="16342"/>
                      <a:pt x="92714" y="15070"/>
                    </a:cubicBezTo>
                    <a:cubicBezTo>
                      <a:pt x="99200" y="12145"/>
                      <a:pt x="90298" y="16342"/>
                      <a:pt x="91188" y="21683"/>
                    </a:cubicBezTo>
                    <a:cubicBezTo>
                      <a:pt x="92714" y="30967"/>
                      <a:pt x="97801" y="33764"/>
                      <a:pt x="106449" y="32747"/>
                    </a:cubicBezTo>
                    <a:cubicBezTo>
                      <a:pt x="112426" y="32111"/>
                      <a:pt x="106957" y="32620"/>
                      <a:pt x="112934" y="32747"/>
                    </a:cubicBezTo>
                    <a:cubicBezTo>
                      <a:pt x="117767" y="32874"/>
                      <a:pt x="120819" y="35290"/>
                      <a:pt x="120819" y="40505"/>
                    </a:cubicBezTo>
                    <a:cubicBezTo>
                      <a:pt x="120819" y="45718"/>
                      <a:pt x="117767" y="48135"/>
                      <a:pt x="112934" y="48262"/>
                    </a:cubicBezTo>
                    <a:cubicBezTo>
                      <a:pt x="107466" y="48389"/>
                      <a:pt x="113825" y="48262"/>
                      <a:pt x="107084" y="48262"/>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01" name="Freeform: Shape 46"/>
              <p:cNvSpPr>
                <a:spLocks/>
              </p:cNvSpPr>
              <p:nvPr/>
            </p:nvSpPr>
            <p:spPr bwMode="auto">
              <a:xfrm>
                <a:off x="7030243" y="2590321"/>
                <a:ext cx="122432" cy="54414"/>
              </a:xfrm>
              <a:custGeom>
                <a:avLst/>
                <a:gdLst>
                  <a:gd name="T0" fmla="*/ 140899 w 114454"/>
                  <a:gd name="T1" fmla="*/ 65485 h 50868"/>
                  <a:gd name="T2" fmla="*/ 107058 w 114454"/>
                  <a:gd name="T3" fmla="*/ 57117 h 50868"/>
                  <a:gd name="T4" fmla="*/ 58965 w 114454"/>
                  <a:gd name="T5" fmla="*/ 62814 h 50868"/>
                  <a:gd name="T6" fmla="*/ 21560 w 114454"/>
                  <a:gd name="T7" fmla="*/ 64953 h 50868"/>
                  <a:gd name="T8" fmla="*/ 13366 w 114454"/>
                  <a:gd name="T9" fmla="*/ 54799 h 50868"/>
                  <a:gd name="T10" fmla="*/ 22806 w 114454"/>
                  <a:gd name="T11" fmla="*/ 44468 h 50868"/>
                  <a:gd name="T12" fmla="*/ 34919 w 114454"/>
                  <a:gd name="T13" fmla="*/ 44289 h 50868"/>
                  <a:gd name="T14" fmla="*/ 51484 w 114454"/>
                  <a:gd name="T15" fmla="*/ 32001 h 50868"/>
                  <a:gd name="T16" fmla="*/ 66802 w 114454"/>
                  <a:gd name="T17" fmla="*/ 20958 h 50868"/>
                  <a:gd name="T18" fmla="*/ 73394 w 114454"/>
                  <a:gd name="T19" fmla="*/ 17216 h 50868"/>
                  <a:gd name="T20" fmla="*/ 82833 w 114454"/>
                  <a:gd name="T21" fmla="*/ 23985 h 50868"/>
                  <a:gd name="T22" fmla="*/ 86218 w 114454"/>
                  <a:gd name="T23" fmla="*/ 28615 h 50868"/>
                  <a:gd name="T24" fmla="*/ 90135 w 114454"/>
                  <a:gd name="T25" fmla="*/ 24699 h 50868"/>
                  <a:gd name="T26" fmla="*/ 117031 w 114454"/>
                  <a:gd name="T27" fmla="*/ 18283 h 50868"/>
                  <a:gd name="T28" fmla="*/ 122020 w 114454"/>
                  <a:gd name="T29" fmla="*/ 21135 h 50868"/>
                  <a:gd name="T30" fmla="*/ 121840 w 114454"/>
                  <a:gd name="T31" fmla="*/ 33603 h 50868"/>
                  <a:gd name="T32" fmla="*/ 136447 w 114454"/>
                  <a:gd name="T33" fmla="*/ 44468 h 50868"/>
                  <a:gd name="T34" fmla="*/ 147667 w 114454"/>
                  <a:gd name="T35" fmla="*/ 44468 h 50868"/>
                  <a:gd name="T36" fmla="*/ 159602 w 114454"/>
                  <a:gd name="T37" fmla="*/ 54445 h 50868"/>
                  <a:gd name="T38" fmla="*/ 147846 w 114454"/>
                  <a:gd name="T39" fmla="*/ 65665 h 50868"/>
                  <a:gd name="T40" fmla="*/ 140899 w 114454"/>
                  <a:gd name="T41" fmla="*/ 65485 h 508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454" h="50868">
                    <a:moveTo>
                      <a:pt x="100598" y="46755"/>
                    </a:moveTo>
                    <a:cubicBezTo>
                      <a:pt x="89153" y="49807"/>
                      <a:pt x="89026" y="42558"/>
                      <a:pt x="76436" y="40778"/>
                    </a:cubicBezTo>
                    <a:cubicBezTo>
                      <a:pt x="60666" y="38489"/>
                      <a:pt x="57233" y="40015"/>
                      <a:pt x="42099" y="44847"/>
                    </a:cubicBezTo>
                    <a:cubicBezTo>
                      <a:pt x="29509" y="48917"/>
                      <a:pt x="28238" y="46628"/>
                      <a:pt x="15393" y="46373"/>
                    </a:cubicBezTo>
                    <a:cubicBezTo>
                      <a:pt x="11578" y="46246"/>
                      <a:pt x="9416" y="43194"/>
                      <a:pt x="9543" y="39125"/>
                    </a:cubicBezTo>
                    <a:cubicBezTo>
                      <a:pt x="9670" y="34801"/>
                      <a:pt x="11960" y="32003"/>
                      <a:pt x="16283" y="31749"/>
                    </a:cubicBezTo>
                    <a:cubicBezTo>
                      <a:pt x="23023" y="31367"/>
                      <a:pt x="18191" y="31113"/>
                      <a:pt x="24931" y="31621"/>
                    </a:cubicBezTo>
                    <a:cubicBezTo>
                      <a:pt x="31671" y="32130"/>
                      <a:pt x="35359" y="29714"/>
                      <a:pt x="36758" y="22847"/>
                    </a:cubicBezTo>
                    <a:cubicBezTo>
                      <a:pt x="37903" y="17251"/>
                      <a:pt x="39301" y="10892"/>
                      <a:pt x="47695" y="14962"/>
                    </a:cubicBezTo>
                    <a:cubicBezTo>
                      <a:pt x="49984" y="16106"/>
                      <a:pt x="50874" y="13309"/>
                      <a:pt x="52400" y="12291"/>
                    </a:cubicBezTo>
                    <a:cubicBezTo>
                      <a:pt x="59140" y="7204"/>
                      <a:pt x="55961" y="9366"/>
                      <a:pt x="59140" y="17124"/>
                    </a:cubicBezTo>
                    <a:cubicBezTo>
                      <a:pt x="59649" y="18523"/>
                      <a:pt x="59649" y="20176"/>
                      <a:pt x="61557" y="20430"/>
                    </a:cubicBezTo>
                    <a:cubicBezTo>
                      <a:pt x="63464" y="20557"/>
                      <a:pt x="63718" y="19159"/>
                      <a:pt x="64354" y="17633"/>
                    </a:cubicBezTo>
                    <a:cubicBezTo>
                      <a:pt x="68170" y="8858"/>
                      <a:pt x="75927" y="7077"/>
                      <a:pt x="83557" y="13054"/>
                    </a:cubicBezTo>
                    <a:cubicBezTo>
                      <a:pt x="84702" y="13944"/>
                      <a:pt x="85592" y="15725"/>
                      <a:pt x="87118" y="15089"/>
                    </a:cubicBezTo>
                    <a:cubicBezTo>
                      <a:pt x="95639" y="11655"/>
                      <a:pt x="85465" y="18141"/>
                      <a:pt x="86991" y="23991"/>
                    </a:cubicBezTo>
                    <a:cubicBezTo>
                      <a:pt x="88517" y="29714"/>
                      <a:pt x="91442" y="32130"/>
                      <a:pt x="97419" y="31749"/>
                    </a:cubicBezTo>
                    <a:cubicBezTo>
                      <a:pt x="103905" y="31367"/>
                      <a:pt x="98818" y="31621"/>
                      <a:pt x="105431" y="31749"/>
                    </a:cubicBezTo>
                    <a:cubicBezTo>
                      <a:pt x="110009" y="31749"/>
                      <a:pt x="113697" y="33402"/>
                      <a:pt x="113951" y="38870"/>
                    </a:cubicBezTo>
                    <a:cubicBezTo>
                      <a:pt x="114206" y="44593"/>
                      <a:pt x="110645" y="46755"/>
                      <a:pt x="105558" y="46882"/>
                    </a:cubicBezTo>
                    <a:cubicBezTo>
                      <a:pt x="100598" y="46882"/>
                      <a:pt x="107339" y="46755"/>
                      <a:pt x="100598" y="46755"/>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02" name="Freeform: Shape 47"/>
              <p:cNvSpPr>
                <a:spLocks/>
              </p:cNvSpPr>
              <p:nvPr/>
            </p:nvSpPr>
            <p:spPr bwMode="auto">
              <a:xfrm>
                <a:off x="7030248" y="2627630"/>
                <a:ext cx="122432" cy="54414"/>
              </a:xfrm>
              <a:custGeom>
                <a:avLst/>
                <a:gdLst>
                  <a:gd name="T0" fmla="*/ 140714 w 114454"/>
                  <a:gd name="T1" fmla="*/ 65265 h 50868"/>
                  <a:gd name="T2" fmla="*/ 100994 w 114454"/>
                  <a:gd name="T3" fmla="*/ 56179 h 50868"/>
                  <a:gd name="T4" fmla="*/ 60918 w 114454"/>
                  <a:gd name="T5" fmla="*/ 62235 h 50868"/>
                  <a:gd name="T6" fmla="*/ 21552 w 114454"/>
                  <a:gd name="T7" fmla="*/ 64908 h 50868"/>
                  <a:gd name="T8" fmla="*/ 13360 w 114454"/>
                  <a:gd name="T9" fmla="*/ 54754 h 50868"/>
                  <a:gd name="T10" fmla="*/ 21730 w 114454"/>
                  <a:gd name="T11" fmla="*/ 44780 h 50868"/>
                  <a:gd name="T12" fmla="*/ 32952 w 114454"/>
                  <a:gd name="T13" fmla="*/ 44245 h 50868"/>
                  <a:gd name="T14" fmla="*/ 52010 w 114454"/>
                  <a:gd name="T15" fmla="*/ 30353 h 50868"/>
                  <a:gd name="T16" fmla="*/ 54506 w 114454"/>
                  <a:gd name="T17" fmla="*/ 23584 h 50868"/>
                  <a:gd name="T18" fmla="*/ 57533 w 114454"/>
                  <a:gd name="T19" fmla="*/ 19664 h 50868"/>
                  <a:gd name="T20" fmla="*/ 69289 w 114454"/>
                  <a:gd name="T21" fmla="*/ 13786 h 50868"/>
                  <a:gd name="T22" fmla="*/ 83004 w 114454"/>
                  <a:gd name="T23" fmla="*/ 23584 h 50868"/>
                  <a:gd name="T24" fmla="*/ 86386 w 114454"/>
                  <a:gd name="T25" fmla="*/ 28037 h 50868"/>
                  <a:gd name="T26" fmla="*/ 90128 w 114454"/>
                  <a:gd name="T27" fmla="*/ 23939 h 50868"/>
                  <a:gd name="T28" fmla="*/ 115956 w 114454"/>
                  <a:gd name="T29" fmla="*/ 17171 h 50868"/>
                  <a:gd name="T30" fmla="*/ 122725 w 114454"/>
                  <a:gd name="T31" fmla="*/ 20734 h 50868"/>
                  <a:gd name="T32" fmla="*/ 121658 w 114454"/>
                  <a:gd name="T33" fmla="*/ 32134 h 50868"/>
                  <a:gd name="T34" fmla="*/ 137508 w 114454"/>
                  <a:gd name="T35" fmla="*/ 44068 h 50868"/>
                  <a:gd name="T36" fmla="*/ 148731 w 114454"/>
                  <a:gd name="T37" fmla="*/ 44245 h 50868"/>
                  <a:gd name="T38" fmla="*/ 159595 w 114454"/>
                  <a:gd name="T39" fmla="*/ 55111 h 50868"/>
                  <a:gd name="T40" fmla="*/ 147840 w 114454"/>
                  <a:gd name="T41" fmla="*/ 65265 h 50868"/>
                  <a:gd name="T42" fmla="*/ 140714 w 114454"/>
                  <a:gd name="T43" fmla="*/ 65265 h 508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4454" h="50868">
                    <a:moveTo>
                      <a:pt x="100466" y="46596"/>
                    </a:moveTo>
                    <a:cubicBezTo>
                      <a:pt x="87749" y="49775"/>
                      <a:pt x="86350" y="41509"/>
                      <a:pt x="72107" y="40110"/>
                    </a:cubicBezTo>
                    <a:cubicBezTo>
                      <a:pt x="58245" y="38711"/>
                      <a:pt x="56719" y="40364"/>
                      <a:pt x="43493" y="44434"/>
                    </a:cubicBezTo>
                    <a:cubicBezTo>
                      <a:pt x="30394" y="48503"/>
                      <a:pt x="28614" y="46087"/>
                      <a:pt x="15388" y="46341"/>
                    </a:cubicBezTo>
                    <a:cubicBezTo>
                      <a:pt x="11445" y="46341"/>
                      <a:pt x="9538" y="43035"/>
                      <a:pt x="9538" y="39092"/>
                    </a:cubicBezTo>
                    <a:cubicBezTo>
                      <a:pt x="9538" y="35023"/>
                      <a:pt x="11573" y="32225"/>
                      <a:pt x="15515" y="31971"/>
                    </a:cubicBezTo>
                    <a:cubicBezTo>
                      <a:pt x="22001" y="31462"/>
                      <a:pt x="17041" y="30826"/>
                      <a:pt x="23527" y="31589"/>
                    </a:cubicBezTo>
                    <a:cubicBezTo>
                      <a:pt x="31412" y="32352"/>
                      <a:pt x="35990" y="30063"/>
                      <a:pt x="37134" y="21670"/>
                    </a:cubicBezTo>
                    <a:cubicBezTo>
                      <a:pt x="37389" y="20017"/>
                      <a:pt x="38152" y="18363"/>
                      <a:pt x="38915" y="16837"/>
                    </a:cubicBezTo>
                    <a:cubicBezTo>
                      <a:pt x="39423" y="15820"/>
                      <a:pt x="40695" y="13912"/>
                      <a:pt x="41077" y="14039"/>
                    </a:cubicBezTo>
                    <a:cubicBezTo>
                      <a:pt x="48707" y="17473"/>
                      <a:pt x="42348" y="9207"/>
                      <a:pt x="49470" y="9843"/>
                    </a:cubicBezTo>
                    <a:cubicBezTo>
                      <a:pt x="54302" y="10224"/>
                      <a:pt x="57990" y="11496"/>
                      <a:pt x="59262" y="16837"/>
                    </a:cubicBezTo>
                    <a:cubicBezTo>
                      <a:pt x="59644" y="18363"/>
                      <a:pt x="59898" y="19889"/>
                      <a:pt x="61678" y="20017"/>
                    </a:cubicBezTo>
                    <a:cubicBezTo>
                      <a:pt x="63586" y="20144"/>
                      <a:pt x="63713" y="18491"/>
                      <a:pt x="64349" y="17092"/>
                    </a:cubicBezTo>
                    <a:cubicBezTo>
                      <a:pt x="67783" y="9461"/>
                      <a:pt x="76176" y="7172"/>
                      <a:pt x="82789" y="12259"/>
                    </a:cubicBezTo>
                    <a:cubicBezTo>
                      <a:pt x="84315" y="13404"/>
                      <a:pt x="85205" y="15693"/>
                      <a:pt x="87622" y="14803"/>
                    </a:cubicBezTo>
                    <a:cubicBezTo>
                      <a:pt x="95125" y="12132"/>
                      <a:pt x="85587" y="17346"/>
                      <a:pt x="86859" y="22942"/>
                    </a:cubicBezTo>
                    <a:cubicBezTo>
                      <a:pt x="88257" y="29427"/>
                      <a:pt x="91691" y="31844"/>
                      <a:pt x="98177" y="31462"/>
                    </a:cubicBezTo>
                    <a:cubicBezTo>
                      <a:pt x="104663" y="31081"/>
                      <a:pt x="99576" y="31335"/>
                      <a:pt x="106189" y="31589"/>
                    </a:cubicBezTo>
                    <a:cubicBezTo>
                      <a:pt x="110894" y="31844"/>
                      <a:pt x="114200" y="33878"/>
                      <a:pt x="113946" y="39347"/>
                    </a:cubicBezTo>
                    <a:cubicBezTo>
                      <a:pt x="113692" y="44561"/>
                      <a:pt x="110385" y="46596"/>
                      <a:pt x="105553" y="46596"/>
                    </a:cubicBezTo>
                    <a:cubicBezTo>
                      <a:pt x="100593" y="46468"/>
                      <a:pt x="107460" y="46596"/>
                      <a:pt x="100466" y="46596"/>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03" name="Freeform: Shape 48"/>
              <p:cNvSpPr>
                <a:spLocks/>
              </p:cNvSpPr>
              <p:nvPr/>
            </p:nvSpPr>
            <p:spPr bwMode="auto">
              <a:xfrm>
                <a:off x="7035690" y="2664618"/>
                <a:ext cx="122432" cy="54414"/>
              </a:xfrm>
              <a:custGeom>
                <a:avLst/>
                <a:gdLst>
                  <a:gd name="T0" fmla="*/ 25652 w 114454"/>
                  <a:gd name="T1" fmla="*/ 62252 h 50868"/>
                  <a:gd name="T2" fmla="*/ 22621 w 114454"/>
                  <a:gd name="T3" fmla="*/ 62252 h 50868"/>
                  <a:gd name="T4" fmla="*/ 13360 w 114454"/>
                  <a:gd name="T5" fmla="*/ 52100 h 50868"/>
                  <a:gd name="T6" fmla="*/ 23156 w 114454"/>
                  <a:gd name="T7" fmla="*/ 42839 h 50868"/>
                  <a:gd name="T8" fmla="*/ 33308 w 114454"/>
                  <a:gd name="T9" fmla="*/ 42839 h 50868"/>
                  <a:gd name="T10" fmla="*/ 46668 w 114454"/>
                  <a:gd name="T11" fmla="*/ 33397 h 50868"/>
                  <a:gd name="T12" fmla="*/ 62876 w 114454"/>
                  <a:gd name="T13" fmla="*/ 20396 h 50868"/>
                  <a:gd name="T14" fmla="*/ 66973 w 114454"/>
                  <a:gd name="T15" fmla="*/ 17899 h 50868"/>
                  <a:gd name="T16" fmla="*/ 75700 w 114454"/>
                  <a:gd name="T17" fmla="*/ 24312 h 50868"/>
                  <a:gd name="T18" fmla="*/ 79085 w 114454"/>
                  <a:gd name="T19" fmla="*/ 27518 h 50868"/>
                  <a:gd name="T20" fmla="*/ 82290 w 114454"/>
                  <a:gd name="T21" fmla="*/ 24134 h 50868"/>
                  <a:gd name="T22" fmla="*/ 106693 w 114454"/>
                  <a:gd name="T23" fmla="*/ 17544 h 50868"/>
                  <a:gd name="T24" fmla="*/ 111680 w 114454"/>
                  <a:gd name="T25" fmla="*/ 20573 h 50868"/>
                  <a:gd name="T26" fmla="*/ 111326 w 114454"/>
                  <a:gd name="T27" fmla="*/ 33753 h 50868"/>
                  <a:gd name="T28" fmla="*/ 123794 w 114454"/>
                  <a:gd name="T29" fmla="*/ 43016 h 50868"/>
                  <a:gd name="T30" fmla="*/ 150333 w 114454"/>
                  <a:gd name="T31" fmla="*/ 43016 h 50868"/>
                  <a:gd name="T32" fmla="*/ 144811 w 114454"/>
                  <a:gd name="T33" fmla="*/ 52458 h 50868"/>
                  <a:gd name="T34" fmla="*/ 150688 w 114454"/>
                  <a:gd name="T35" fmla="*/ 62609 h 50868"/>
                  <a:gd name="T36" fmla="*/ 112395 w 114454"/>
                  <a:gd name="T37" fmla="*/ 58334 h 50868"/>
                  <a:gd name="T38" fmla="*/ 62342 w 114454"/>
                  <a:gd name="T39" fmla="*/ 57979 h 50868"/>
                  <a:gd name="T40" fmla="*/ 25652 w 114454"/>
                  <a:gd name="T41" fmla="*/ 62252 h 508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454" h="50868">
                    <a:moveTo>
                      <a:pt x="18313" y="44446"/>
                    </a:moveTo>
                    <a:cubicBezTo>
                      <a:pt x="13735" y="44446"/>
                      <a:pt x="20729" y="44573"/>
                      <a:pt x="16151" y="44446"/>
                    </a:cubicBezTo>
                    <a:cubicBezTo>
                      <a:pt x="11827" y="44192"/>
                      <a:pt x="9538" y="41775"/>
                      <a:pt x="9538" y="37197"/>
                    </a:cubicBezTo>
                    <a:cubicBezTo>
                      <a:pt x="9665" y="32492"/>
                      <a:pt x="12336" y="30584"/>
                      <a:pt x="16532" y="30584"/>
                    </a:cubicBezTo>
                    <a:cubicBezTo>
                      <a:pt x="22891" y="30584"/>
                      <a:pt x="17550" y="30203"/>
                      <a:pt x="23781" y="30584"/>
                    </a:cubicBezTo>
                    <a:cubicBezTo>
                      <a:pt x="28995" y="30839"/>
                      <a:pt x="31793" y="29185"/>
                      <a:pt x="33319" y="23844"/>
                    </a:cubicBezTo>
                    <a:cubicBezTo>
                      <a:pt x="34845" y="18248"/>
                      <a:pt x="35608" y="10491"/>
                      <a:pt x="44892" y="14561"/>
                    </a:cubicBezTo>
                    <a:cubicBezTo>
                      <a:pt x="45528" y="14815"/>
                      <a:pt x="46927" y="13543"/>
                      <a:pt x="47817" y="12780"/>
                    </a:cubicBezTo>
                    <a:cubicBezTo>
                      <a:pt x="55701" y="7312"/>
                      <a:pt x="49724" y="8711"/>
                      <a:pt x="54048" y="17358"/>
                    </a:cubicBezTo>
                    <a:cubicBezTo>
                      <a:pt x="54684" y="18503"/>
                      <a:pt x="55066" y="19647"/>
                      <a:pt x="56464" y="19647"/>
                    </a:cubicBezTo>
                    <a:cubicBezTo>
                      <a:pt x="57863" y="19520"/>
                      <a:pt x="58245" y="18376"/>
                      <a:pt x="58753" y="17231"/>
                    </a:cubicBezTo>
                    <a:cubicBezTo>
                      <a:pt x="62696" y="9092"/>
                      <a:pt x="69055" y="7439"/>
                      <a:pt x="76176" y="12526"/>
                    </a:cubicBezTo>
                    <a:cubicBezTo>
                      <a:pt x="77321" y="13289"/>
                      <a:pt x="78211" y="15196"/>
                      <a:pt x="79737" y="14688"/>
                    </a:cubicBezTo>
                    <a:cubicBezTo>
                      <a:pt x="88512" y="11635"/>
                      <a:pt x="77957" y="18503"/>
                      <a:pt x="79483" y="24098"/>
                    </a:cubicBezTo>
                    <a:cubicBezTo>
                      <a:pt x="80881" y="29185"/>
                      <a:pt x="83425" y="30966"/>
                      <a:pt x="88385" y="30711"/>
                    </a:cubicBezTo>
                    <a:cubicBezTo>
                      <a:pt x="94743" y="30330"/>
                      <a:pt x="100975" y="30711"/>
                      <a:pt x="107333" y="30711"/>
                    </a:cubicBezTo>
                    <a:cubicBezTo>
                      <a:pt x="111784" y="30711"/>
                      <a:pt x="103264" y="32237"/>
                      <a:pt x="103391" y="37452"/>
                    </a:cubicBezTo>
                    <a:cubicBezTo>
                      <a:pt x="103391" y="42538"/>
                      <a:pt x="112039" y="44700"/>
                      <a:pt x="107588" y="44700"/>
                    </a:cubicBezTo>
                    <a:cubicBezTo>
                      <a:pt x="94616" y="44446"/>
                      <a:pt x="93217" y="45972"/>
                      <a:pt x="80246" y="41648"/>
                    </a:cubicBezTo>
                    <a:cubicBezTo>
                      <a:pt x="64731" y="36434"/>
                      <a:pt x="60152" y="36688"/>
                      <a:pt x="44510" y="41394"/>
                    </a:cubicBezTo>
                    <a:cubicBezTo>
                      <a:pt x="36117" y="43937"/>
                      <a:pt x="27342" y="45209"/>
                      <a:pt x="18313" y="44446"/>
                    </a:cubicBezTo>
                    <a:close/>
                  </a:path>
                </a:pathLst>
              </a:custGeom>
              <a:solidFill>
                <a:srgbClr val="FFFFFF"/>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04" name="Freeform: Shape 14"/>
              <p:cNvSpPr>
                <a:spLocks/>
              </p:cNvSpPr>
              <p:nvPr/>
            </p:nvSpPr>
            <p:spPr bwMode="auto">
              <a:xfrm>
                <a:off x="7548518" y="4187559"/>
                <a:ext cx="40811" cy="40811"/>
              </a:xfrm>
              <a:custGeom>
                <a:avLst/>
                <a:gdLst>
                  <a:gd name="T0" fmla="*/ 46164 w 38151"/>
                  <a:gd name="T1" fmla="*/ 40998 h 38151"/>
                  <a:gd name="T2" fmla="*/ 21403 w 38151"/>
                  <a:gd name="T3" fmla="*/ 46164 h 38151"/>
                  <a:gd name="T4" fmla="*/ 16237 w 38151"/>
                  <a:gd name="T5" fmla="*/ 21403 h 38151"/>
                  <a:gd name="T6" fmla="*/ 40821 w 38151"/>
                  <a:gd name="T7" fmla="*/ 16237 h 38151"/>
                  <a:gd name="T8" fmla="*/ 46164 w 38151"/>
                  <a:gd name="T9" fmla="*/ 40998 h 38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51" h="38151">
                    <a:moveTo>
                      <a:pt x="32957" y="29269"/>
                    </a:moveTo>
                    <a:cubicBezTo>
                      <a:pt x="29142" y="35246"/>
                      <a:pt x="21257" y="36772"/>
                      <a:pt x="15280" y="32957"/>
                    </a:cubicBezTo>
                    <a:cubicBezTo>
                      <a:pt x="9430" y="29141"/>
                      <a:pt x="7777" y="21257"/>
                      <a:pt x="11592" y="15280"/>
                    </a:cubicBezTo>
                    <a:cubicBezTo>
                      <a:pt x="15407" y="9430"/>
                      <a:pt x="23292" y="7777"/>
                      <a:pt x="29142" y="11592"/>
                    </a:cubicBezTo>
                    <a:cubicBezTo>
                      <a:pt x="35119" y="15534"/>
                      <a:pt x="36772" y="23419"/>
                      <a:pt x="32957" y="29269"/>
                    </a:cubicBezTo>
                    <a:close/>
                  </a:path>
                </a:pathLst>
              </a:custGeom>
              <a:solidFill>
                <a:srgbClr val="E43C51"/>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05" name="Freeform: Shape 16"/>
              <p:cNvSpPr>
                <a:spLocks/>
              </p:cNvSpPr>
              <p:nvPr/>
            </p:nvSpPr>
            <p:spPr bwMode="auto">
              <a:xfrm>
                <a:off x="7529063" y="4165727"/>
                <a:ext cx="27207" cy="27207"/>
              </a:xfrm>
              <a:custGeom>
                <a:avLst/>
                <a:gdLst>
                  <a:gd name="T0" fmla="*/ 37306 w 25434"/>
                  <a:gd name="T1" fmla="*/ 33486 h 25434"/>
                  <a:gd name="T2" fmla="*/ 19315 w 25434"/>
                  <a:gd name="T3" fmla="*/ 37227 h 25434"/>
                  <a:gd name="T4" fmla="*/ 15574 w 25434"/>
                  <a:gd name="T5" fmla="*/ 19236 h 25434"/>
                  <a:gd name="T6" fmla="*/ 33566 w 25434"/>
                  <a:gd name="T7" fmla="*/ 15495 h 25434"/>
                  <a:gd name="T8" fmla="*/ 37306 w 25434"/>
                  <a:gd name="T9" fmla="*/ 33486 h 254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34" h="25434">
                    <a:moveTo>
                      <a:pt x="26634" y="23907"/>
                    </a:moveTo>
                    <a:cubicBezTo>
                      <a:pt x="23836" y="28231"/>
                      <a:pt x="18114" y="29376"/>
                      <a:pt x="13790" y="26578"/>
                    </a:cubicBezTo>
                    <a:cubicBezTo>
                      <a:pt x="9466" y="23780"/>
                      <a:pt x="8194" y="18057"/>
                      <a:pt x="11119" y="13734"/>
                    </a:cubicBezTo>
                    <a:cubicBezTo>
                      <a:pt x="13917" y="9410"/>
                      <a:pt x="19640" y="8265"/>
                      <a:pt x="23964" y="11063"/>
                    </a:cubicBezTo>
                    <a:cubicBezTo>
                      <a:pt x="28287" y="13734"/>
                      <a:pt x="29432" y="19583"/>
                      <a:pt x="26634" y="23907"/>
                    </a:cubicBezTo>
                    <a:close/>
                  </a:path>
                </a:pathLst>
              </a:custGeom>
              <a:solidFill>
                <a:srgbClr val="E43C51"/>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06" name="Freeform: Shape 16"/>
              <p:cNvSpPr>
                <a:spLocks/>
              </p:cNvSpPr>
              <p:nvPr/>
            </p:nvSpPr>
            <p:spPr bwMode="auto">
              <a:xfrm>
                <a:off x="7575725" y="4167813"/>
                <a:ext cx="27207" cy="27207"/>
              </a:xfrm>
              <a:custGeom>
                <a:avLst/>
                <a:gdLst>
                  <a:gd name="T0" fmla="*/ 37306 w 25434"/>
                  <a:gd name="T1" fmla="*/ 33486 h 25434"/>
                  <a:gd name="T2" fmla="*/ 19315 w 25434"/>
                  <a:gd name="T3" fmla="*/ 37227 h 25434"/>
                  <a:gd name="T4" fmla="*/ 15574 w 25434"/>
                  <a:gd name="T5" fmla="*/ 19236 h 25434"/>
                  <a:gd name="T6" fmla="*/ 33566 w 25434"/>
                  <a:gd name="T7" fmla="*/ 15495 h 25434"/>
                  <a:gd name="T8" fmla="*/ 37306 w 25434"/>
                  <a:gd name="T9" fmla="*/ 33486 h 254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34" h="25434">
                    <a:moveTo>
                      <a:pt x="26634" y="23907"/>
                    </a:moveTo>
                    <a:cubicBezTo>
                      <a:pt x="23836" y="28231"/>
                      <a:pt x="18114" y="29376"/>
                      <a:pt x="13790" y="26578"/>
                    </a:cubicBezTo>
                    <a:cubicBezTo>
                      <a:pt x="9466" y="23780"/>
                      <a:pt x="8194" y="18057"/>
                      <a:pt x="11119" y="13734"/>
                    </a:cubicBezTo>
                    <a:cubicBezTo>
                      <a:pt x="13917" y="9410"/>
                      <a:pt x="19640" y="8265"/>
                      <a:pt x="23964" y="11063"/>
                    </a:cubicBezTo>
                    <a:cubicBezTo>
                      <a:pt x="28287" y="13734"/>
                      <a:pt x="29432" y="19583"/>
                      <a:pt x="26634" y="23907"/>
                    </a:cubicBezTo>
                    <a:close/>
                  </a:path>
                </a:pathLst>
              </a:custGeom>
              <a:solidFill>
                <a:srgbClr val="E43C51"/>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07" name="Freeform: Shape 14"/>
              <p:cNvSpPr>
                <a:spLocks/>
              </p:cNvSpPr>
              <p:nvPr/>
            </p:nvSpPr>
            <p:spPr bwMode="auto">
              <a:xfrm>
                <a:off x="7287599" y="5779091"/>
                <a:ext cx="55024" cy="55024"/>
              </a:xfrm>
              <a:custGeom>
                <a:avLst/>
                <a:gdLst>
                  <a:gd name="T0" fmla="*/ 205673 w 38151"/>
                  <a:gd name="T1" fmla="*/ 182659 h 38151"/>
                  <a:gd name="T2" fmla="*/ 95360 w 38151"/>
                  <a:gd name="T3" fmla="*/ 205673 h 38151"/>
                  <a:gd name="T4" fmla="*/ 72341 w 38151"/>
                  <a:gd name="T5" fmla="*/ 95360 h 38151"/>
                  <a:gd name="T6" fmla="*/ 181867 w 38151"/>
                  <a:gd name="T7" fmla="*/ 72341 h 38151"/>
                  <a:gd name="T8" fmla="*/ 205673 w 38151"/>
                  <a:gd name="T9" fmla="*/ 182659 h 38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51" h="38151">
                    <a:moveTo>
                      <a:pt x="32957" y="29269"/>
                    </a:moveTo>
                    <a:cubicBezTo>
                      <a:pt x="29142" y="35246"/>
                      <a:pt x="21257" y="36772"/>
                      <a:pt x="15280" y="32957"/>
                    </a:cubicBezTo>
                    <a:cubicBezTo>
                      <a:pt x="9430" y="29141"/>
                      <a:pt x="7777" y="21257"/>
                      <a:pt x="11592" y="15280"/>
                    </a:cubicBezTo>
                    <a:cubicBezTo>
                      <a:pt x="15407" y="9430"/>
                      <a:pt x="23292" y="7777"/>
                      <a:pt x="29142" y="11592"/>
                    </a:cubicBezTo>
                    <a:cubicBezTo>
                      <a:pt x="35119" y="15534"/>
                      <a:pt x="36772" y="23419"/>
                      <a:pt x="32957" y="29269"/>
                    </a:cubicBezTo>
                    <a:close/>
                  </a:path>
                </a:pathLst>
              </a:custGeom>
              <a:solidFill>
                <a:srgbClr val="E43C51"/>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9" name="Group 59"/>
            <p:cNvGrpSpPr>
              <a:grpSpLocks/>
            </p:cNvGrpSpPr>
            <p:nvPr/>
          </p:nvGrpSpPr>
          <p:grpSpPr bwMode="auto">
            <a:xfrm>
              <a:off x="5452731" y="3508084"/>
              <a:ext cx="66146" cy="54502"/>
              <a:chOff x="1375810" y="2940333"/>
              <a:chExt cx="66146" cy="54502"/>
            </a:xfrm>
          </p:grpSpPr>
          <p:sp>
            <p:nvSpPr>
              <p:cNvPr id="17468" name="Freeform: Shape 13"/>
              <p:cNvSpPr>
                <a:spLocks/>
              </p:cNvSpPr>
              <p:nvPr/>
            </p:nvSpPr>
            <p:spPr bwMode="auto">
              <a:xfrm>
                <a:off x="1375810" y="2940333"/>
                <a:ext cx="50869" cy="50869"/>
              </a:xfrm>
              <a:custGeom>
                <a:avLst/>
                <a:gdLst>
                  <a:gd name="T0" fmla="*/ 39246 w 50868"/>
                  <a:gd name="T1" fmla="*/ 34540 h 50868"/>
                  <a:gd name="T2" fmla="*/ 16858 w 50868"/>
                  <a:gd name="T3" fmla="*/ 39246 h 50868"/>
                  <a:gd name="T4" fmla="*/ 12153 w 50868"/>
                  <a:gd name="T5" fmla="*/ 16858 h 50868"/>
                  <a:gd name="T6" fmla="*/ 34540 w 50868"/>
                  <a:gd name="T7" fmla="*/ 12153 h 50868"/>
                  <a:gd name="T8" fmla="*/ 39246 w 50868"/>
                  <a:gd name="T9" fmla="*/ 34540 h 50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868" h="50868">
                    <a:moveTo>
                      <a:pt x="39241" y="34535"/>
                    </a:moveTo>
                    <a:cubicBezTo>
                      <a:pt x="34408" y="42038"/>
                      <a:pt x="24361" y="44073"/>
                      <a:pt x="16858" y="39241"/>
                    </a:cubicBezTo>
                    <a:cubicBezTo>
                      <a:pt x="9355" y="34408"/>
                      <a:pt x="7320" y="24362"/>
                      <a:pt x="12153" y="16858"/>
                    </a:cubicBezTo>
                    <a:cubicBezTo>
                      <a:pt x="16986" y="9355"/>
                      <a:pt x="27032" y="7320"/>
                      <a:pt x="34535" y="12153"/>
                    </a:cubicBezTo>
                    <a:cubicBezTo>
                      <a:pt x="42038" y="17113"/>
                      <a:pt x="44200" y="27032"/>
                      <a:pt x="39241" y="34535"/>
                    </a:cubicBezTo>
                    <a:close/>
                  </a:path>
                </a:pathLst>
              </a:custGeom>
              <a:solidFill>
                <a:srgbClr val="E43C51"/>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71" name="Freeform: Shape 16"/>
              <p:cNvSpPr>
                <a:spLocks/>
              </p:cNvSpPr>
              <p:nvPr/>
            </p:nvSpPr>
            <p:spPr bwMode="auto">
              <a:xfrm>
                <a:off x="1416522" y="2969401"/>
                <a:ext cx="25434" cy="25434"/>
              </a:xfrm>
              <a:custGeom>
                <a:avLst/>
                <a:gdLst>
                  <a:gd name="T0" fmla="*/ 26634 w 25434"/>
                  <a:gd name="T1" fmla="*/ 23907 h 25434"/>
                  <a:gd name="T2" fmla="*/ 13790 w 25434"/>
                  <a:gd name="T3" fmla="*/ 26578 h 25434"/>
                  <a:gd name="T4" fmla="*/ 11119 w 25434"/>
                  <a:gd name="T5" fmla="*/ 13734 h 25434"/>
                  <a:gd name="T6" fmla="*/ 23964 w 25434"/>
                  <a:gd name="T7" fmla="*/ 11063 h 25434"/>
                  <a:gd name="T8" fmla="*/ 26634 w 25434"/>
                  <a:gd name="T9" fmla="*/ 23907 h 254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34" h="25434">
                    <a:moveTo>
                      <a:pt x="26634" y="23907"/>
                    </a:moveTo>
                    <a:cubicBezTo>
                      <a:pt x="23836" y="28231"/>
                      <a:pt x="18114" y="29376"/>
                      <a:pt x="13790" y="26578"/>
                    </a:cubicBezTo>
                    <a:cubicBezTo>
                      <a:pt x="9466" y="23780"/>
                      <a:pt x="8194" y="18057"/>
                      <a:pt x="11119" y="13734"/>
                    </a:cubicBezTo>
                    <a:cubicBezTo>
                      <a:pt x="13917" y="9410"/>
                      <a:pt x="19640" y="8265"/>
                      <a:pt x="23964" y="11063"/>
                    </a:cubicBezTo>
                    <a:cubicBezTo>
                      <a:pt x="28287" y="13734"/>
                      <a:pt x="29432" y="19583"/>
                      <a:pt x="26634" y="23907"/>
                    </a:cubicBezTo>
                    <a:close/>
                  </a:path>
                </a:pathLst>
              </a:custGeom>
              <a:solidFill>
                <a:srgbClr val="E43C51"/>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21" name="TextBox 20"/>
          <p:cNvSpPr txBox="1"/>
          <p:nvPr/>
        </p:nvSpPr>
        <p:spPr bwMode="auto">
          <a:xfrm>
            <a:off x="815414" y="3173728"/>
            <a:ext cx="1738724" cy="1098205"/>
          </a:xfrm>
          <a:prstGeom prst="ellipse">
            <a:avLst/>
          </a:prstGeom>
          <a:solidFill>
            <a:schemeClr val="accent1">
              <a:lumMod val="60000"/>
              <a:lumOff val="40000"/>
              <a:alpha val="10000"/>
            </a:schemeClr>
          </a:solidFill>
          <a:ln>
            <a:solidFill>
              <a:schemeClr val="bg1"/>
            </a:solidFill>
          </a:ln>
        </p:spPr>
        <p:txBody>
          <a:bodyPr wrap="none" lIns="0" rIns="0" bIns="0" anchor="ctr"/>
          <a:lstStyle>
            <a:defPPr>
              <a:defRPr lang="en-US"/>
            </a:defPPr>
            <a:lvl1pPr indent="0" algn="ctr">
              <a:lnSpc>
                <a:spcPct val="100000"/>
              </a:lnSpc>
              <a:spcBef>
                <a:spcPts val="0"/>
              </a:spcBef>
              <a:spcAft>
                <a:spcPts val="300"/>
              </a:spcAft>
              <a:buFont typeface="Arial" panose="020B0604020202020204" pitchFamily="34" charset="0"/>
              <a:buNone/>
              <a:defRPr sz="11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GB" sz="14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Psoriasis cutánea</a:t>
            </a:r>
            <a:r>
              <a:rPr kumimoji="0" lang="en-GB" sz="1467"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7464" name="Freeform 6"/>
          <p:cNvSpPr>
            <a:spLocks noEditPoints="1"/>
          </p:cNvSpPr>
          <p:nvPr/>
        </p:nvSpPr>
        <p:spPr bwMode="auto">
          <a:xfrm>
            <a:off x="1997722" y="3001785"/>
            <a:ext cx="140196" cy="354772"/>
          </a:xfrm>
          <a:custGeom>
            <a:avLst/>
            <a:gdLst>
              <a:gd name="T0" fmla="*/ 2147483646 w 123"/>
              <a:gd name="T1" fmla="*/ 2147483646 h 290"/>
              <a:gd name="T2" fmla="*/ 2147483646 w 123"/>
              <a:gd name="T3" fmla="*/ 2147483646 h 290"/>
              <a:gd name="T4" fmla="*/ 2147483646 w 123"/>
              <a:gd name="T5" fmla="*/ 2147483646 h 290"/>
              <a:gd name="T6" fmla="*/ 2147483646 w 123"/>
              <a:gd name="T7" fmla="*/ 2147483646 h 290"/>
              <a:gd name="T8" fmla="*/ 2147483646 w 123"/>
              <a:gd name="T9" fmla="*/ 2147483646 h 290"/>
              <a:gd name="T10" fmla="*/ 2147483646 w 123"/>
              <a:gd name="T11" fmla="*/ 2147483646 h 290"/>
              <a:gd name="T12" fmla="*/ 2147483646 w 123"/>
              <a:gd name="T13" fmla="*/ 2147483646 h 290"/>
              <a:gd name="T14" fmla="*/ 2147483646 w 123"/>
              <a:gd name="T15" fmla="*/ 2147483646 h 290"/>
              <a:gd name="T16" fmla="*/ 2147483646 w 123"/>
              <a:gd name="T17" fmla="*/ 2147483646 h 290"/>
              <a:gd name="T18" fmla="*/ 2147483646 w 123"/>
              <a:gd name="T19" fmla="*/ 2147483646 h 290"/>
              <a:gd name="T20" fmla="*/ 2147483646 w 123"/>
              <a:gd name="T21" fmla="*/ 2147483646 h 290"/>
              <a:gd name="T22" fmla="*/ 2147483646 w 123"/>
              <a:gd name="T23" fmla="*/ 2147483646 h 290"/>
              <a:gd name="T24" fmla="*/ 2147483646 w 123"/>
              <a:gd name="T25" fmla="*/ 2147483646 h 290"/>
              <a:gd name="T26" fmla="*/ 2147483646 w 123"/>
              <a:gd name="T27" fmla="*/ 2147483646 h 290"/>
              <a:gd name="T28" fmla="*/ 2147483646 w 123"/>
              <a:gd name="T29" fmla="*/ 2147483646 h 290"/>
              <a:gd name="T30" fmla="*/ 2147483646 w 123"/>
              <a:gd name="T31" fmla="*/ 2147483646 h 290"/>
              <a:gd name="T32" fmla="*/ 2147483646 w 123"/>
              <a:gd name="T33" fmla="*/ 2147483646 h 290"/>
              <a:gd name="T34" fmla="*/ 2147483646 w 123"/>
              <a:gd name="T35" fmla="*/ 2147483646 h 290"/>
              <a:gd name="T36" fmla="*/ 2147483646 w 123"/>
              <a:gd name="T37" fmla="*/ 2147483646 h 290"/>
              <a:gd name="T38" fmla="*/ 2147483646 w 123"/>
              <a:gd name="T39" fmla="*/ 2147483646 h 290"/>
              <a:gd name="T40" fmla="*/ 2147483646 w 123"/>
              <a:gd name="T41" fmla="*/ 2147483646 h 290"/>
              <a:gd name="T42" fmla="*/ 2147483646 w 123"/>
              <a:gd name="T43" fmla="*/ 2147483646 h 290"/>
              <a:gd name="T44" fmla="*/ 2147483646 w 123"/>
              <a:gd name="T45" fmla="*/ 2147483646 h 290"/>
              <a:gd name="T46" fmla="*/ 2147483646 w 123"/>
              <a:gd name="T47" fmla="*/ 2147483646 h 290"/>
              <a:gd name="T48" fmla="*/ 2147483646 w 123"/>
              <a:gd name="T49" fmla="*/ 2147483646 h 290"/>
              <a:gd name="T50" fmla="*/ 2147483646 w 123"/>
              <a:gd name="T51" fmla="*/ 2147483646 h 290"/>
              <a:gd name="T52" fmla="*/ 2147483646 w 123"/>
              <a:gd name="T53" fmla="*/ 2147483646 h 290"/>
              <a:gd name="T54" fmla="*/ 2147483646 w 123"/>
              <a:gd name="T55" fmla="*/ 2147483646 h 290"/>
              <a:gd name="T56" fmla="*/ 2147483646 w 123"/>
              <a:gd name="T57" fmla="*/ 2147483646 h 290"/>
              <a:gd name="T58" fmla="*/ 2147483646 w 123"/>
              <a:gd name="T59" fmla="*/ 2147483646 h 290"/>
              <a:gd name="T60" fmla="*/ 2147483646 w 123"/>
              <a:gd name="T61" fmla="*/ 2147483646 h 290"/>
              <a:gd name="T62" fmla="*/ 2147483646 w 123"/>
              <a:gd name="T63" fmla="*/ 2147483646 h 290"/>
              <a:gd name="T64" fmla="*/ 2147483646 w 123"/>
              <a:gd name="T65" fmla="*/ 2147483646 h 290"/>
              <a:gd name="T66" fmla="*/ 2147483646 w 123"/>
              <a:gd name="T67" fmla="*/ 2147483646 h 290"/>
              <a:gd name="T68" fmla="*/ 2147483646 w 123"/>
              <a:gd name="T69" fmla="*/ 2147483646 h 290"/>
              <a:gd name="T70" fmla="*/ 2147483646 w 123"/>
              <a:gd name="T71" fmla="*/ 2147483646 h 290"/>
              <a:gd name="T72" fmla="*/ 2147483646 w 123"/>
              <a:gd name="T73" fmla="*/ 2147483646 h 290"/>
              <a:gd name="T74" fmla="*/ 2147483646 w 123"/>
              <a:gd name="T75" fmla="*/ 2147483646 h 2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3"/>
              <a:gd name="T115" fmla="*/ 0 h 290"/>
              <a:gd name="T116" fmla="*/ 123 w 123"/>
              <a:gd name="T117" fmla="*/ 290 h 2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3" h="290">
                <a:moveTo>
                  <a:pt x="89" y="196"/>
                </a:moveTo>
                <a:cubicBezTo>
                  <a:pt x="89" y="200"/>
                  <a:pt x="85" y="204"/>
                  <a:pt x="81" y="204"/>
                </a:cubicBezTo>
                <a:cubicBezTo>
                  <a:pt x="76" y="205"/>
                  <a:pt x="72" y="201"/>
                  <a:pt x="72" y="196"/>
                </a:cubicBezTo>
                <a:cubicBezTo>
                  <a:pt x="71" y="191"/>
                  <a:pt x="75" y="187"/>
                  <a:pt x="80" y="187"/>
                </a:cubicBezTo>
                <a:cubicBezTo>
                  <a:pt x="85" y="187"/>
                  <a:pt x="89" y="191"/>
                  <a:pt x="89" y="196"/>
                </a:cubicBezTo>
                <a:moveTo>
                  <a:pt x="66" y="210"/>
                </a:moveTo>
                <a:cubicBezTo>
                  <a:pt x="65" y="214"/>
                  <a:pt x="63" y="216"/>
                  <a:pt x="60" y="216"/>
                </a:cubicBezTo>
                <a:cubicBezTo>
                  <a:pt x="57" y="216"/>
                  <a:pt x="54" y="214"/>
                  <a:pt x="54" y="210"/>
                </a:cubicBezTo>
                <a:cubicBezTo>
                  <a:pt x="54" y="207"/>
                  <a:pt x="57" y="204"/>
                  <a:pt x="60" y="204"/>
                </a:cubicBezTo>
                <a:cubicBezTo>
                  <a:pt x="63" y="204"/>
                  <a:pt x="66" y="207"/>
                  <a:pt x="66" y="210"/>
                </a:cubicBezTo>
                <a:moveTo>
                  <a:pt x="100" y="219"/>
                </a:moveTo>
                <a:cubicBezTo>
                  <a:pt x="100" y="222"/>
                  <a:pt x="97" y="225"/>
                  <a:pt x="94" y="225"/>
                </a:cubicBezTo>
                <a:cubicBezTo>
                  <a:pt x="90" y="224"/>
                  <a:pt x="88" y="222"/>
                  <a:pt x="88" y="218"/>
                </a:cubicBezTo>
                <a:cubicBezTo>
                  <a:pt x="88" y="215"/>
                  <a:pt x="90" y="213"/>
                  <a:pt x="94" y="213"/>
                </a:cubicBezTo>
                <a:cubicBezTo>
                  <a:pt x="97" y="213"/>
                  <a:pt x="100" y="215"/>
                  <a:pt x="100" y="219"/>
                </a:cubicBezTo>
                <a:moveTo>
                  <a:pt x="71" y="238"/>
                </a:moveTo>
                <a:cubicBezTo>
                  <a:pt x="67" y="238"/>
                  <a:pt x="63" y="234"/>
                  <a:pt x="63" y="229"/>
                </a:cubicBezTo>
                <a:cubicBezTo>
                  <a:pt x="63" y="224"/>
                  <a:pt x="67" y="221"/>
                  <a:pt x="71" y="220"/>
                </a:cubicBezTo>
                <a:cubicBezTo>
                  <a:pt x="76" y="220"/>
                  <a:pt x="80" y="224"/>
                  <a:pt x="80" y="229"/>
                </a:cubicBezTo>
                <a:cubicBezTo>
                  <a:pt x="80" y="234"/>
                  <a:pt x="76" y="238"/>
                  <a:pt x="71" y="238"/>
                </a:cubicBezTo>
                <a:moveTo>
                  <a:pt x="96" y="244"/>
                </a:moveTo>
                <a:cubicBezTo>
                  <a:pt x="96" y="248"/>
                  <a:pt x="94" y="250"/>
                  <a:pt x="90" y="250"/>
                </a:cubicBezTo>
                <a:cubicBezTo>
                  <a:pt x="87" y="250"/>
                  <a:pt x="84" y="248"/>
                  <a:pt x="84" y="244"/>
                </a:cubicBezTo>
                <a:cubicBezTo>
                  <a:pt x="84" y="241"/>
                  <a:pt x="87" y="239"/>
                  <a:pt x="90" y="238"/>
                </a:cubicBezTo>
                <a:cubicBezTo>
                  <a:pt x="94" y="239"/>
                  <a:pt x="96" y="241"/>
                  <a:pt x="96" y="244"/>
                </a:cubicBezTo>
                <a:moveTo>
                  <a:pt x="63" y="256"/>
                </a:moveTo>
                <a:cubicBezTo>
                  <a:pt x="59" y="256"/>
                  <a:pt x="57" y="254"/>
                  <a:pt x="57" y="250"/>
                </a:cubicBezTo>
                <a:cubicBezTo>
                  <a:pt x="57" y="246"/>
                  <a:pt x="59" y="244"/>
                  <a:pt x="63" y="244"/>
                </a:cubicBezTo>
                <a:cubicBezTo>
                  <a:pt x="66" y="244"/>
                  <a:pt x="69" y="247"/>
                  <a:pt x="68" y="250"/>
                </a:cubicBezTo>
                <a:cubicBezTo>
                  <a:pt x="68" y="254"/>
                  <a:pt x="66" y="256"/>
                  <a:pt x="63" y="256"/>
                </a:cubicBezTo>
                <a:moveTo>
                  <a:pt x="77" y="68"/>
                </a:moveTo>
                <a:cubicBezTo>
                  <a:pt x="77" y="49"/>
                  <a:pt x="77" y="29"/>
                  <a:pt x="77" y="9"/>
                </a:cubicBezTo>
                <a:cubicBezTo>
                  <a:pt x="77" y="3"/>
                  <a:pt x="74" y="0"/>
                  <a:pt x="68" y="0"/>
                </a:cubicBezTo>
                <a:cubicBezTo>
                  <a:pt x="61" y="0"/>
                  <a:pt x="57" y="3"/>
                  <a:pt x="57" y="12"/>
                </a:cubicBezTo>
                <a:cubicBezTo>
                  <a:pt x="57" y="31"/>
                  <a:pt x="57" y="51"/>
                  <a:pt x="57" y="71"/>
                </a:cubicBezTo>
                <a:cubicBezTo>
                  <a:pt x="57" y="72"/>
                  <a:pt x="57" y="73"/>
                  <a:pt x="57" y="74"/>
                </a:cubicBezTo>
                <a:cubicBezTo>
                  <a:pt x="55" y="74"/>
                  <a:pt x="54" y="74"/>
                  <a:pt x="52" y="74"/>
                </a:cubicBezTo>
                <a:cubicBezTo>
                  <a:pt x="52" y="58"/>
                  <a:pt x="52" y="44"/>
                  <a:pt x="52" y="29"/>
                </a:cubicBezTo>
                <a:cubicBezTo>
                  <a:pt x="52" y="25"/>
                  <a:pt x="52" y="22"/>
                  <a:pt x="52" y="19"/>
                </a:cubicBezTo>
                <a:cubicBezTo>
                  <a:pt x="52" y="13"/>
                  <a:pt x="48" y="10"/>
                  <a:pt x="44" y="9"/>
                </a:cubicBezTo>
                <a:cubicBezTo>
                  <a:pt x="39" y="9"/>
                  <a:pt x="34" y="12"/>
                  <a:pt x="32" y="17"/>
                </a:cubicBezTo>
                <a:cubicBezTo>
                  <a:pt x="32" y="19"/>
                  <a:pt x="32" y="22"/>
                  <a:pt x="32" y="24"/>
                </a:cubicBezTo>
                <a:cubicBezTo>
                  <a:pt x="32" y="49"/>
                  <a:pt x="32" y="73"/>
                  <a:pt x="32" y="98"/>
                </a:cubicBezTo>
                <a:cubicBezTo>
                  <a:pt x="32" y="103"/>
                  <a:pt x="32" y="103"/>
                  <a:pt x="32" y="103"/>
                </a:cubicBezTo>
                <a:cubicBezTo>
                  <a:pt x="30" y="100"/>
                  <a:pt x="29" y="98"/>
                  <a:pt x="28" y="96"/>
                </a:cubicBezTo>
                <a:cubicBezTo>
                  <a:pt x="25" y="88"/>
                  <a:pt x="21" y="80"/>
                  <a:pt x="18" y="72"/>
                </a:cubicBezTo>
                <a:cubicBezTo>
                  <a:pt x="15" y="66"/>
                  <a:pt x="10" y="65"/>
                  <a:pt x="6" y="70"/>
                </a:cubicBezTo>
                <a:cubicBezTo>
                  <a:pt x="2" y="74"/>
                  <a:pt x="0" y="78"/>
                  <a:pt x="2" y="84"/>
                </a:cubicBezTo>
                <a:cubicBezTo>
                  <a:pt x="7" y="102"/>
                  <a:pt x="11" y="121"/>
                  <a:pt x="17" y="140"/>
                </a:cubicBezTo>
                <a:cubicBezTo>
                  <a:pt x="19" y="148"/>
                  <a:pt x="24" y="154"/>
                  <a:pt x="33" y="156"/>
                </a:cubicBezTo>
                <a:cubicBezTo>
                  <a:pt x="36" y="156"/>
                  <a:pt x="39" y="158"/>
                  <a:pt x="42" y="158"/>
                </a:cubicBezTo>
                <a:cubicBezTo>
                  <a:pt x="47" y="160"/>
                  <a:pt x="47" y="162"/>
                  <a:pt x="47" y="168"/>
                </a:cubicBezTo>
                <a:cubicBezTo>
                  <a:pt x="47" y="170"/>
                  <a:pt x="47" y="173"/>
                  <a:pt x="47" y="175"/>
                </a:cubicBezTo>
                <a:cubicBezTo>
                  <a:pt x="47" y="176"/>
                  <a:pt x="46" y="184"/>
                  <a:pt x="46" y="188"/>
                </a:cubicBezTo>
                <a:cubicBezTo>
                  <a:pt x="45" y="213"/>
                  <a:pt x="44" y="237"/>
                  <a:pt x="43" y="260"/>
                </a:cubicBezTo>
                <a:cubicBezTo>
                  <a:pt x="43" y="266"/>
                  <a:pt x="43" y="266"/>
                  <a:pt x="43" y="266"/>
                </a:cubicBezTo>
                <a:cubicBezTo>
                  <a:pt x="42" y="290"/>
                  <a:pt x="43" y="264"/>
                  <a:pt x="42" y="289"/>
                </a:cubicBezTo>
                <a:cubicBezTo>
                  <a:pt x="107" y="279"/>
                  <a:pt x="107" y="279"/>
                  <a:pt x="107" y="279"/>
                </a:cubicBezTo>
                <a:cubicBezTo>
                  <a:pt x="106" y="218"/>
                  <a:pt x="106" y="217"/>
                  <a:pt x="105" y="157"/>
                </a:cubicBezTo>
                <a:cubicBezTo>
                  <a:pt x="118" y="152"/>
                  <a:pt x="123" y="142"/>
                  <a:pt x="123" y="129"/>
                </a:cubicBezTo>
                <a:cubicBezTo>
                  <a:pt x="123" y="98"/>
                  <a:pt x="123" y="67"/>
                  <a:pt x="123" y="36"/>
                </a:cubicBezTo>
                <a:cubicBezTo>
                  <a:pt x="123" y="35"/>
                  <a:pt x="123" y="34"/>
                  <a:pt x="123" y="33"/>
                </a:cubicBezTo>
                <a:cubicBezTo>
                  <a:pt x="122" y="29"/>
                  <a:pt x="120" y="26"/>
                  <a:pt x="116" y="26"/>
                </a:cubicBezTo>
                <a:cubicBezTo>
                  <a:pt x="112" y="26"/>
                  <a:pt x="109" y="28"/>
                  <a:pt x="109" y="32"/>
                </a:cubicBezTo>
                <a:cubicBezTo>
                  <a:pt x="108" y="34"/>
                  <a:pt x="108" y="36"/>
                  <a:pt x="108" y="38"/>
                </a:cubicBezTo>
                <a:cubicBezTo>
                  <a:pt x="108" y="50"/>
                  <a:pt x="108" y="61"/>
                  <a:pt x="108" y="72"/>
                </a:cubicBezTo>
                <a:cubicBezTo>
                  <a:pt x="108" y="73"/>
                  <a:pt x="108" y="73"/>
                  <a:pt x="107" y="74"/>
                </a:cubicBezTo>
                <a:cubicBezTo>
                  <a:pt x="106" y="74"/>
                  <a:pt x="105" y="74"/>
                  <a:pt x="103" y="74"/>
                </a:cubicBezTo>
                <a:cubicBezTo>
                  <a:pt x="103" y="68"/>
                  <a:pt x="103" y="68"/>
                  <a:pt x="103" y="68"/>
                </a:cubicBezTo>
                <a:cubicBezTo>
                  <a:pt x="103" y="52"/>
                  <a:pt x="103" y="35"/>
                  <a:pt x="103" y="18"/>
                </a:cubicBezTo>
                <a:cubicBezTo>
                  <a:pt x="103" y="13"/>
                  <a:pt x="102" y="10"/>
                  <a:pt x="97" y="8"/>
                </a:cubicBezTo>
                <a:cubicBezTo>
                  <a:pt x="89" y="6"/>
                  <a:pt x="83" y="10"/>
                  <a:pt x="83" y="20"/>
                </a:cubicBezTo>
                <a:cubicBezTo>
                  <a:pt x="82" y="36"/>
                  <a:pt x="82" y="53"/>
                  <a:pt x="82" y="69"/>
                </a:cubicBezTo>
                <a:cubicBezTo>
                  <a:pt x="82" y="74"/>
                  <a:pt x="82" y="74"/>
                  <a:pt x="82" y="74"/>
                </a:cubicBezTo>
                <a:cubicBezTo>
                  <a:pt x="77" y="74"/>
                  <a:pt x="77" y="74"/>
                  <a:pt x="77" y="74"/>
                </a:cubicBezTo>
                <a:lnTo>
                  <a:pt x="77" y="68"/>
                </a:lnTo>
                <a:close/>
              </a:path>
            </a:pathLst>
          </a:custGeom>
          <a:solidFill>
            <a:schemeClr val="bg1"/>
          </a:solidFill>
          <a:ln w="9525">
            <a:noFill/>
            <a:round/>
            <a:headEnd/>
            <a:tailEnd/>
          </a:ln>
        </p:spPr>
        <p:txBody>
          <a:bodyPr lIns="162560" tIns="81280" rIns="162560" bIns="8128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62" name="Freeform 6"/>
          <p:cNvSpPr>
            <a:spLocks/>
          </p:cNvSpPr>
          <p:nvPr/>
        </p:nvSpPr>
        <p:spPr bwMode="auto">
          <a:xfrm>
            <a:off x="3012249" y="1892935"/>
            <a:ext cx="202063" cy="417736"/>
          </a:xfrm>
          <a:custGeom>
            <a:avLst/>
            <a:gdLst>
              <a:gd name="T0" fmla="*/ 2147483646 w 90"/>
              <a:gd name="T1" fmla="*/ 2147483646 h 191"/>
              <a:gd name="T2" fmla="*/ 2147483646 w 90"/>
              <a:gd name="T3" fmla="*/ 2147483646 h 191"/>
              <a:gd name="T4" fmla="*/ 2147483646 w 90"/>
              <a:gd name="T5" fmla="*/ 2147483646 h 191"/>
              <a:gd name="T6" fmla="*/ 2147483646 w 90"/>
              <a:gd name="T7" fmla="*/ 2147483646 h 191"/>
              <a:gd name="T8" fmla="*/ 2147483646 w 90"/>
              <a:gd name="T9" fmla="*/ 2147483646 h 191"/>
              <a:gd name="T10" fmla="*/ 2147483646 w 90"/>
              <a:gd name="T11" fmla="*/ 2147483646 h 191"/>
              <a:gd name="T12" fmla="*/ 2147483646 w 90"/>
              <a:gd name="T13" fmla="*/ 2147483646 h 191"/>
              <a:gd name="T14" fmla="*/ 2147483646 w 90"/>
              <a:gd name="T15" fmla="*/ 2147483646 h 191"/>
              <a:gd name="T16" fmla="*/ 2147483646 w 90"/>
              <a:gd name="T17" fmla="*/ 2147483646 h 191"/>
              <a:gd name="T18" fmla="*/ 2147483646 w 90"/>
              <a:gd name="T19" fmla="*/ 2147483646 h 191"/>
              <a:gd name="T20" fmla="*/ 2147483646 w 90"/>
              <a:gd name="T21" fmla="*/ 2147483646 h 191"/>
              <a:gd name="T22" fmla="*/ 2147483646 w 90"/>
              <a:gd name="T23" fmla="*/ 2147483646 h 191"/>
              <a:gd name="T24" fmla="*/ 2147483646 w 90"/>
              <a:gd name="T25" fmla="*/ 2147483646 h 191"/>
              <a:gd name="T26" fmla="*/ 2147483646 w 90"/>
              <a:gd name="T27" fmla="*/ 2147483646 h 191"/>
              <a:gd name="T28" fmla="*/ 2147483646 w 90"/>
              <a:gd name="T29" fmla="*/ 2147483646 h 191"/>
              <a:gd name="T30" fmla="*/ 2147483646 w 90"/>
              <a:gd name="T31" fmla="*/ 2147483646 h 191"/>
              <a:gd name="T32" fmla="*/ 2147483646 w 90"/>
              <a:gd name="T33" fmla="*/ 2147483646 h 191"/>
              <a:gd name="T34" fmla="*/ 2147483646 w 90"/>
              <a:gd name="T35" fmla="*/ 2147483646 h 191"/>
              <a:gd name="T36" fmla="*/ 0 w 90"/>
              <a:gd name="T37" fmla="*/ 2147483646 h 191"/>
              <a:gd name="T38" fmla="*/ 2147483646 w 90"/>
              <a:gd name="T39" fmla="*/ 2147483646 h 191"/>
              <a:gd name="T40" fmla="*/ 2147483646 w 90"/>
              <a:gd name="T41" fmla="*/ 2147483646 h 191"/>
              <a:gd name="T42" fmla="*/ 2147483646 w 90"/>
              <a:gd name="T43" fmla="*/ 2147483646 h 191"/>
              <a:gd name="T44" fmla="*/ 2147483646 w 90"/>
              <a:gd name="T45" fmla="*/ 2147483646 h 191"/>
              <a:gd name="T46" fmla="*/ 2147483646 w 90"/>
              <a:gd name="T47" fmla="*/ 2147483646 h 191"/>
              <a:gd name="T48" fmla="*/ 2147483646 w 90"/>
              <a:gd name="T49" fmla="*/ 2147483646 h 191"/>
              <a:gd name="T50" fmla="*/ 2147483646 w 90"/>
              <a:gd name="T51" fmla="*/ 2147483646 h 191"/>
              <a:gd name="T52" fmla="*/ 2147483646 w 90"/>
              <a:gd name="T53" fmla="*/ 2147483646 h 191"/>
              <a:gd name="T54" fmla="*/ 2147483646 w 90"/>
              <a:gd name="T55" fmla="*/ 2147483646 h 191"/>
              <a:gd name="T56" fmla="*/ 2147483646 w 90"/>
              <a:gd name="T57" fmla="*/ 2147483646 h 191"/>
              <a:gd name="T58" fmla="*/ 2147483646 w 90"/>
              <a:gd name="T59" fmla="*/ 2147483646 h 191"/>
              <a:gd name="T60" fmla="*/ 2147483646 w 90"/>
              <a:gd name="T61" fmla="*/ 2147483646 h 191"/>
              <a:gd name="T62" fmla="*/ 2147483646 w 90"/>
              <a:gd name="T63" fmla="*/ 2147483646 h 191"/>
              <a:gd name="T64" fmla="*/ 2147483646 w 90"/>
              <a:gd name="T65" fmla="*/ 2147483646 h 191"/>
              <a:gd name="T66" fmla="*/ 2147483646 w 90"/>
              <a:gd name="T67" fmla="*/ 2147483646 h 191"/>
              <a:gd name="T68" fmla="*/ 2147483646 w 90"/>
              <a:gd name="T69" fmla="*/ 2147483646 h 191"/>
              <a:gd name="T70" fmla="*/ 2147483646 w 90"/>
              <a:gd name="T71" fmla="*/ 2147483646 h 191"/>
              <a:gd name="T72" fmla="*/ 2147483646 w 90"/>
              <a:gd name="T73" fmla="*/ 2147483646 h 191"/>
              <a:gd name="T74" fmla="*/ 2147483646 w 90"/>
              <a:gd name="T75" fmla="*/ 2147483646 h 191"/>
              <a:gd name="T76" fmla="*/ 2147483646 w 90"/>
              <a:gd name="T77" fmla="*/ 2147483646 h 191"/>
              <a:gd name="T78" fmla="*/ 2147483646 w 90"/>
              <a:gd name="T79" fmla="*/ 2147483646 h 191"/>
              <a:gd name="T80" fmla="*/ 2147483646 w 90"/>
              <a:gd name="T81" fmla="*/ 2147483646 h 191"/>
              <a:gd name="T82" fmla="*/ 2147483646 w 90"/>
              <a:gd name="T83" fmla="*/ 2147483646 h 191"/>
              <a:gd name="T84" fmla="*/ 2147483646 w 90"/>
              <a:gd name="T85" fmla="*/ 2147483646 h 191"/>
              <a:gd name="T86" fmla="*/ 2147483646 w 90"/>
              <a:gd name="T87" fmla="*/ 2147483646 h 191"/>
              <a:gd name="T88" fmla="*/ 2147483646 w 90"/>
              <a:gd name="T89" fmla="*/ 2147483646 h 191"/>
              <a:gd name="T90" fmla="*/ 2147483646 w 90"/>
              <a:gd name="T91" fmla="*/ 2147483646 h 191"/>
              <a:gd name="T92" fmla="*/ 2147483646 w 90"/>
              <a:gd name="T93" fmla="*/ 2147483646 h 19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
              <a:gd name="T142" fmla="*/ 0 h 191"/>
              <a:gd name="T143" fmla="*/ 90 w 90"/>
              <a:gd name="T144" fmla="*/ 191 h 19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 h="191">
                <a:moveTo>
                  <a:pt x="84" y="165"/>
                </a:moveTo>
                <a:cubicBezTo>
                  <a:pt x="87" y="166"/>
                  <a:pt x="90" y="163"/>
                  <a:pt x="90" y="160"/>
                </a:cubicBezTo>
                <a:cubicBezTo>
                  <a:pt x="90" y="156"/>
                  <a:pt x="87" y="154"/>
                  <a:pt x="84" y="154"/>
                </a:cubicBezTo>
                <a:cubicBezTo>
                  <a:pt x="84" y="154"/>
                  <a:pt x="84" y="154"/>
                  <a:pt x="84" y="154"/>
                </a:cubicBezTo>
                <a:cubicBezTo>
                  <a:pt x="74" y="153"/>
                  <a:pt x="74" y="153"/>
                  <a:pt x="74" y="153"/>
                </a:cubicBezTo>
                <a:cubicBezTo>
                  <a:pt x="74" y="152"/>
                  <a:pt x="74" y="150"/>
                  <a:pt x="74" y="148"/>
                </a:cubicBezTo>
                <a:cubicBezTo>
                  <a:pt x="83" y="147"/>
                  <a:pt x="83" y="147"/>
                  <a:pt x="83" y="147"/>
                </a:cubicBezTo>
                <a:cubicBezTo>
                  <a:pt x="86" y="147"/>
                  <a:pt x="89" y="144"/>
                  <a:pt x="88" y="141"/>
                </a:cubicBezTo>
                <a:cubicBezTo>
                  <a:pt x="88" y="137"/>
                  <a:pt x="85" y="135"/>
                  <a:pt x="82" y="135"/>
                </a:cubicBezTo>
                <a:cubicBezTo>
                  <a:pt x="72" y="137"/>
                  <a:pt x="72" y="137"/>
                  <a:pt x="72" y="137"/>
                </a:cubicBezTo>
                <a:cubicBezTo>
                  <a:pt x="72" y="135"/>
                  <a:pt x="72" y="133"/>
                  <a:pt x="72" y="132"/>
                </a:cubicBezTo>
                <a:cubicBezTo>
                  <a:pt x="80" y="130"/>
                  <a:pt x="80" y="130"/>
                  <a:pt x="80" y="130"/>
                </a:cubicBezTo>
                <a:cubicBezTo>
                  <a:pt x="83" y="129"/>
                  <a:pt x="85" y="126"/>
                  <a:pt x="84" y="123"/>
                </a:cubicBezTo>
                <a:cubicBezTo>
                  <a:pt x="83" y="119"/>
                  <a:pt x="80" y="117"/>
                  <a:pt x="77" y="118"/>
                </a:cubicBezTo>
                <a:cubicBezTo>
                  <a:pt x="69" y="120"/>
                  <a:pt x="69" y="120"/>
                  <a:pt x="69" y="120"/>
                </a:cubicBezTo>
                <a:cubicBezTo>
                  <a:pt x="69" y="120"/>
                  <a:pt x="68" y="120"/>
                  <a:pt x="68" y="119"/>
                </a:cubicBezTo>
                <a:cubicBezTo>
                  <a:pt x="68" y="118"/>
                  <a:pt x="68" y="117"/>
                  <a:pt x="67" y="116"/>
                </a:cubicBezTo>
                <a:cubicBezTo>
                  <a:pt x="75" y="113"/>
                  <a:pt x="75" y="113"/>
                  <a:pt x="75" y="113"/>
                </a:cubicBezTo>
                <a:cubicBezTo>
                  <a:pt x="78" y="112"/>
                  <a:pt x="80" y="109"/>
                  <a:pt x="79" y="106"/>
                </a:cubicBezTo>
                <a:cubicBezTo>
                  <a:pt x="78" y="102"/>
                  <a:pt x="74" y="101"/>
                  <a:pt x="71" y="102"/>
                </a:cubicBezTo>
                <a:cubicBezTo>
                  <a:pt x="63" y="105"/>
                  <a:pt x="63" y="105"/>
                  <a:pt x="63" y="105"/>
                </a:cubicBezTo>
                <a:cubicBezTo>
                  <a:pt x="63" y="103"/>
                  <a:pt x="62" y="102"/>
                  <a:pt x="62" y="100"/>
                </a:cubicBezTo>
                <a:cubicBezTo>
                  <a:pt x="69" y="97"/>
                  <a:pt x="69" y="97"/>
                  <a:pt x="69" y="97"/>
                </a:cubicBezTo>
                <a:cubicBezTo>
                  <a:pt x="72" y="96"/>
                  <a:pt x="73" y="93"/>
                  <a:pt x="72" y="90"/>
                </a:cubicBezTo>
                <a:cubicBezTo>
                  <a:pt x="71" y="87"/>
                  <a:pt x="67" y="85"/>
                  <a:pt x="64" y="86"/>
                </a:cubicBezTo>
                <a:cubicBezTo>
                  <a:pt x="57" y="89"/>
                  <a:pt x="57" y="89"/>
                  <a:pt x="57" y="89"/>
                </a:cubicBezTo>
                <a:cubicBezTo>
                  <a:pt x="56" y="88"/>
                  <a:pt x="56" y="87"/>
                  <a:pt x="55" y="85"/>
                </a:cubicBezTo>
                <a:cubicBezTo>
                  <a:pt x="62" y="82"/>
                  <a:pt x="62" y="82"/>
                  <a:pt x="62" y="82"/>
                </a:cubicBezTo>
                <a:cubicBezTo>
                  <a:pt x="65" y="81"/>
                  <a:pt x="66" y="77"/>
                  <a:pt x="65" y="74"/>
                </a:cubicBezTo>
                <a:cubicBezTo>
                  <a:pt x="63" y="71"/>
                  <a:pt x="60" y="70"/>
                  <a:pt x="57" y="71"/>
                </a:cubicBezTo>
                <a:cubicBezTo>
                  <a:pt x="50" y="75"/>
                  <a:pt x="50" y="75"/>
                  <a:pt x="50" y="75"/>
                </a:cubicBezTo>
                <a:cubicBezTo>
                  <a:pt x="49" y="73"/>
                  <a:pt x="49" y="72"/>
                  <a:pt x="48" y="71"/>
                </a:cubicBezTo>
                <a:cubicBezTo>
                  <a:pt x="55" y="67"/>
                  <a:pt x="55" y="67"/>
                  <a:pt x="55" y="67"/>
                </a:cubicBezTo>
                <a:cubicBezTo>
                  <a:pt x="58" y="66"/>
                  <a:pt x="59" y="62"/>
                  <a:pt x="57" y="59"/>
                </a:cubicBezTo>
                <a:cubicBezTo>
                  <a:pt x="56" y="56"/>
                  <a:pt x="52" y="55"/>
                  <a:pt x="49" y="57"/>
                </a:cubicBezTo>
                <a:cubicBezTo>
                  <a:pt x="43" y="60"/>
                  <a:pt x="43" y="60"/>
                  <a:pt x="43" y="60"/>
                </a:cubicBezTo>
                <a:cubicBezTo>
                  <a:pt x="42" y="59"/>
                  <a:pt x="41" y="57"/>
                  <a:pt x="41" y="56"/>
                </a:cubicBezTo>
                <a:cubicBezTo>
                  <a:pt x="47" y="53"/>
                  <a:pt x="47" y="53"/>
                  <a:pt x="47" y="53"/>
                </a:cubicBezTo>
                <a:cubicBezTo>
                  <a:pt x="50" y="51"/>
                  <a:pt x="51" y="48"/>
                  <a:pt x="50" y="45"/>
                </a:cubicBezTo>
                <a:cubicBezTo>
                  <a:pt x="48" y="42"/>
                  <a:pt x="44" y="41"/>
                  <a:pt x="42" y="42"/>
                </a:cubicBezTo>
                <a:cubicBezTo>
                  <a:pt x="35" y="45"/>
                  <a:pt x="35" y="45"/>
                  <a:pt x="35" y="45"/>
                </a:cubicBezTo>
                <a:cubicBezTo>
                  <a:pt x="35" y="44"/>
                  <a:pt x="34" y="43"/>
                  <a:pt x="34" y="42"/>
                </a:cubicBezTo>
                <a:cubicBezTo>
                  <a:pt x="39" y="39"/>
                  <a:pt x="39" y="39"/>
                  <a:pt x="39" y="39"/>
                </a:cubicBezTo>
                <a:cubicBezTo>
                  <a:pt x="42" y="37"/>
                  <a:pt x="44" y="34"/>
                  <a:pt x="42" y="31"/>
                </a:cubicBezTo>
                <a:cubicBezTo>
                  <a:pt x="41" y="28"/>
                  <a:pt x="37" y="27"/>
                  <a:pt x="34" y="28"/>
                </a:cubicBezTo>
                <a:cubicBezTo>
                  <a:pt x="28" y="31"/>
                  <a:pt x="28" y="31"/>
                  <a:pt x="28" y="31"/>
                </a:cubicBezTo>
                <a:cubicBezTo>
                  <a:pt x="28" y="30"/>
                  <a:pt x="27" y="28"/>
                  <a:pt x="27" y="27"/>
                </a:cubicBezTo>
                <a:cubicBezTo>
                  <a:pt x="32" y="25"/>
                  <a:pt x="32" y="25"/>
                  <a:pt x="32" y="25"/>
                </a:cubicBezTo>
                <a:cubicBezTo>
                  <a:pt x="35" y="23"/>
                  <a:pt x="37" y="20"/>
                  <a:pt x="35" y="17"/>
                </a:cubicBezTo>
                <a:cubicBezTo>
                  <a:pt x="34" y="14"/>
                  <a:pt x="31" y="12"/>
                  <a:pt x="28" y="14"/>
                </a:cubicBezTo>
                <a:cubicBezTo>
                  <a:pt x="22" y="16"/>
                  <a:pt x="22" y="16"/>
                  <a:pt x="22" y="16"/>
                </a:cubicBezTo>
                <a:cubicBezTo>
                  <a:pt x="22" y="16"/>
                  <a:pt x="22" y="15"/>
                  <a:pt x="21" y="14"/>
                </a:cubicBezTo>
                <a:cubicBezTo>
                  <a:pt x="21" y="14"/>
                  <a:pt x="21" y="13"/>
                  <a:pt x="21" y="12"/>
                </a:cubicBezTo>
                <a:cubicBezTo>
                  <a:pt x="26" y="11"/>
                  <a:pt x="26" y="11"/>
                  <a:pt x="26" y="11"/>
                </a:cubicBezTo>
                <a:cubicBezTo>
                  <a:pt x="29" y="10"/>
                  <a:pt x="31" y="6"/>
                  <a:pt x="30" y="3"/>
                </a:cubicBezTo>
                <a:cubicBezTo>
                  <a:pt x="30" y="2"/>
                  <a:pt x="29" y="1"/>
                  <a:pt x="28" y="0"/>
                </a:cubicBezTo>
                <a:cubicBezTo>
                  <a:pt x="18" y="2"/>
                  <a:pt x="9" y="6"/>
                  <a:pt x="0" y="11"/>
                </a:cubicBezTo>
                <a:cubicBezTo>
                  <a:pt x="0" y="12"/>
                  <a:pt x="0" y="12"/>
                  <a:pt x="1" y="12"/>
                </a:cubicBezTo>
                <a:cubicBezTo>
                  <a:pt x="1" y="15"/>
                  <a:pt x="4" y="16"/>
                  <a:pt x="6" y="16"/>
                </a:cubicBezTo>
                <a:cubicBezTo>
                  <a:pt x="7" y="16"/>
                  <a:pt x="7" y="16"/>
                  <a:pt x="8" y="16"/>
                </a:cubicBezTo>
                <a:cubicBezTo>
                  <a:pt x="14" y="14"/>
                  <a:pt x="14" y="14"/>
                  <a:pt x="14" y="14"/>
                </a:cubicBezTo>
                <a:cubicBezTo>
                  <a:pt x="14" y="15"/>
                  <a:pt x="14" y="16"/>
                  <a:pt x="15" y="17"/>
                </a:cubicBezTo>
                <a:cubicBezTo>
                  <a:pt x="15" y="18"/>
                  <a:pt x="15" y="18"/>
                  <a:pt x="15" y="19"/>
                </a:cubicBezTo>
                <a:cubicBezTo>
                  <a:pt x="10" y="21"/>
                  <a:pt x="10" y="21"/>
                  <a:pt x="10" y="21"/>
                </a:cubicBezTo>
                <a:cubicBezTo>
                  <a:pt x="7" y="23"/>
                  <a:pt x="5" y="26"/>
                  <a:pt x="6" y="29"/>
                </a:cubicBezTo>
                <a:cubicBezTo>
                  <a:pt x="7" y="31"/>
                  <a:pt x="9" y="33"/>
                  <a:pt x="12" y="33"/>
                </a:cubicBezTo>
                <a:cubicBezTo>
                  <a:pt x="13" y="33"/>
                  <a:pt x="13" y="33"/>
                  <a:pt x="14" y="32"/>
                </a:cubicBezTo>
                <a:cubicBezTo>
                  <a:pt x="20" y="30"/>
                  <a:pt x="20" y="30"/>
                  <a:pt x="20" y="30"/>
                </a:cubicBezTo>
                <a:cubicBezTo>
                  <a:pt x="21" y="31"/>
                  <a:pt x="21" y="33"/>
                  <a:pt x="22" y="34"/>
                </a:cubicBezTo>
                <a:cubicBezTo>
                  <a:pt x="16" y="37"/>
                  <a:pt x="16" y="37"/>
                  <a:pt x="16" y="37"/>
                </a:cubicBezTo>
                <a:cubicBezTo>
                  <a:pt x="13" y="38"/>
                  <a:pt x="12" y="42"/>
                  <a:pt x="13" y="45"/>
                </a:cubicBezTo>
                <a:cubicBezTo>
                  <a:pt x="14" y="47"/>
                  <a:pt x="16" y="48"/>
                  <a:pt x="18" y="48"/>
                </a:cubicBezTo>
                <a:cubicBezTo>
                  <a:pt x="19" y="48"/>
                  <a:pt x="20" y="48"/>
                  <a:pt x="21" y="48"/>
                </a:cubicBezTo>
                <a:cubicBezTo>
                  <a:pt x="27" y="45"/>
                  <a:pt x="27" y="45"/>
                  <a:pt x="27" y="45"/>
                </a:cubicBezTo>
                <a:cubicBezTo>
                  <a:pt x="28" y="46"/>
                  <a:pt x="28" y="47"/>
                  <a:pt x="29" y="49"/>
                </a:cubicBezTo>
                <a:cubicBezTo>
                  <a:pt x="23" y="52"/>
                  <a:pt x="23" y="52"/>
                  <a:pt x="23" y="52"/>
                </a:cubicBezTo>
                <a:cubicBezTo>
                  <a:pt x="20" y="53"/>
                  <a:pt x="19" y="57"/>
                  <a:pt x="20" y="60"/>
                </a:cubicBezTo>
                <a:cubicBezTo>
                  <a:pt x="21" y="62"/>
                  <a:pt x="23" y="63"/>
                  <a:pt x="25" y="63"/>
                </a:cubicBezTo>
                <a:cubicBezTo>
                  <a:pt x="26" y="63"/>
                  <a:pt x="27" y="63"/>
                  <a:pt x="28" y="62"/>
                </a:cubicBezTo>
                <a:cubicBezTo>
                  <a:pt x="34" y="59"/>
                  <a:pt x="34" y="59"/>
                  <a:pt x="34" y="59"/>
                </a:cubicBezTo>
                <a:cubicBezTo>
                  <a:pt x="35" y="61"/>
                  <a:pt x="36" y="62"/>
                  <a:pt x="36" y="63"/>
                </a:cubicBezTo>
                <a:cubicBezTo>
                  <a:pt x="30" y="66"/>
                  <a:pt x="30" y="66"/>
                  <a:pt x="30" y="66"/>
                </a:cubicBezTo>
                <a:cubicBezTo>
                  <a:pt x="27" y="68"/>
                  <a:pt x="26" y="71"/>
                  <a:pt x="27" y="74"/>
                </a:cubicBezTo>
                <a:cubicBezTo>
                  <a:pt x="28" y="76"/>
                  <a:pt x="30" y="78"/>
                  <a:pt x="33" y="78"/>
                </a:cubicBezTo>
                <a:cubicBezTo>
                  <a:pt x="33" y="78"/>
                  <a:pt x="34" y="77"/>
                  <a:pt x="35" y="77"/>
                </a:cubicBezTo>
                <a:cubicBezTo>
                  <a:pt x="42" y="74"/>
                  <a:pt x="42" y="74"/>
                  <a:pt x="42" y="74"/>
                </a:cubicBezTo>
                <a:cubicBezTo>
                  <a:pt x="42" y="75"/>
                  <a:pt x="43" y="76"/>
                  <a:pt x="44" y="78"/>
                </a:cubicBezTo>
                <a:cubicBezTo>
                  <a:pt x="37" y="81"/>
                  <a:pt x="37" y="81"/>
                  <a:pt x="37" y="81"/>
                </a:cubicBezTo>
                <a:cubicBezTo>
                  <a:pt x="34" y="82"/>
                  <a:pt x="33" y="86"/>
                  <a:pt x="34" y="89"/>
                </a:cubicBezTo>
                <a:cubicBezTo>
                  <a:pt x="35" y="91"/>
                  <a:pt x="37" y="92"/>
                  <a:pt x="39" y="92"/>
                </a:cubicBezTo>
                <a:cubicBezTo>
                  <a:pt x="40" y="92"/>
                  <a:pt x="41" y="92"/>
                  <a:pt x="42" y="92"/>
                </a:cubicBezTo>
                <a:cubicBezTo>
                  <a:pt x="49" y="88"/>
                  <a:pt x="49" y="88"/>
                  <a:pt x="49" y="88"/>
                </a:cubicBezTo>
                <a:cubicBezTo>
                  <a:pt x="49" y="90"/>
                  <a:pt x="50" y="91"/>
                  <a:pt x="50" y="92"/>
                </a:cubicBezTo>
                <a:cubicBezTo>
                  <a:pt x="43" y="95"/>
                  <a:pt x="43" y="95"/>
                  <a:pt x="43" y="95"/>
                </a:cubicBezTo>
                <a:cubicBezTo>
                  <a:pt x="40" y="97"/>
                  <a:pt x="39" y="100"/>
                  <a:pt x="40" y="103"/>
                </a:cubicBezTo>
                <a:cubicBezTo>
                  <a:pt x="41" y="105"/>
                  <a:pt x="43" y="107"/>
                  <a:pt x="45" y="107"/>
                </a:cubicBezTo>
                <a:cubicBezTo>
                  <a:pt x="46" y="107"/>
                  <a:pt x="47" y="107"/>
                  <a:pt x="48" y="106"/>
                </a:cubicBezTo>
                <a:cubicBezTo>
                  <a:pt x="55" y="103"/>
                  <a:pt x="55" y="103"/>
                  <a:pt x="55" y="103"/>
                </a:cubicBezTo>
                <a:cubicBezTo>
                  <a:pt x="56" y="104"/>
                  <a:pt x="56" y="106"/>
                  <a:pt x="57" y="107"/>
                </a:cubicBezTo>
                <a:cubicBezTo>
                  <a:pt x="49" y="110"/>
                  <a:pt x="49" y="110"/>
                  <a:pt x="49" y="110"/>
                </a:cubicBezTo>
                <a:cubicBezTo>
                  <a:pt x="46" y="111"/>
                  <a:pt x="44" y="114"/>
                  <a:pt x="45" y="117"/>
                </a:cubicBezTo>
                <a:cubicBezTo>
                  <a:pt x="46" y="120"/>
                  <a:pt x="48" y="121"/>
                  <a:pt x="51" y="121"/>
                </a:cubicBezTo>
                <a:cubicBezTo>
                  <a:pt x="51" y="121"/>
                  <a:pt x="52" y="121"/>
                  <a:pt x="53" y="121"/>
                </a:cubicBezTo>
                <a:cubicBezTo>
                  <a:pt x="61" y="118"/>
                  <a:pt x="61" y="118"/>
                  <a:pt x="61" y="118"/>
                </a:cubicBezTo>
                <a:cubicBezTo>
                  <a:pt x="61" y="119"/>
                  <a:pt x="61" y="120"/>
                  <a:pt x="62" y="121"/>
                </a:cubicBezTo>
                <a:cubicBezTo>
                  <a:pt x="62" y="122"/>
                  <a:pt x="62" y="122"/>
                  <a:pt x="62" y="122"/>
                </a:cubicBezTo>
                <a:cubicBezTo>
                  <a:pt x="53" y="124"/>
                  <a:pt x="53" y="124"/>
                  <a:pt x="53" y="124"/>
                </a:cubicBezTo>
                <a:cubicBezTo>
                  <a:pt x="50" y="125"/>
                  <a:pt x="48" y="128"/>
                  <a:pt x="49" y="131"/>
                </a:cubicBezTo>
                <a:cubicBezTo>
                  <a:pt x="50" y="134"/>
                  <a:pt x="52" y="136"/>
                  <a:pt x="55" y="136"/>
                </a:cubicBezTo>
                <a:cubicBezTo>
                  <a:pt x="55" y="136"/>
                  <a:pt x="56" y="136"/>
                  <a:pt x="56" y="136"/>
                </a:cubicBezTo>
                <a:cubicBezTo>
                  <a:pt x="65" y="134"/>
                  <a:pt x="65" y="134"/>
                  <a:pt x="65" y="134"/>
                </a:cubicBezTo>
                <a:cubicBezTo>
                  <a:pt x="65" y="135"/>
                  <a:pt x="65" y="136"/>
                  <a:pt x="65" y="138"/>
                </a:cubicBezTo>
                <a:cubicBezTo>
                  <a:pt x="57" y="139"/>
                  <a:pt x="57" y="139"/>
                  <a:pt x="57" y="139"/>
                </a:cubicBezTo>
                <a:cubicBezTo>
                  <a:pt x="53" y="139"/>
                  <a:pt x="51" y="142"/>
                  <a:pt x="52" y="145"/>
                </a:cubicBezTo>
                <a:cubicBezTo>
                  <a:pt x="52" y="148"/>
                  <a:pt x="54" y="150"/>
                  <a:pt x="57" y="150"/>
                </a:cubicBezTo>
                <a:cubicBezTo>
                  <a:pt x="58" y="150"/>
                  <a:pt x="58" y="150"/>
                  <a:pt x="58" y="150"/>
                </a:cubicBezTo>
                <a:cubicBezTo>
                  <a:pt x="67" y="149"/>
                  <a:pt x="67" y="149"/>
                  <a:pt x="67" y="149"/>
                </a:cubicBezTo>
                <a:cubicBezTo>
                  <a:pt x="67" y="151"/>
                  <a:pt x="67" y="152"/>
                  <a:pt x="67" y="153"/>
                </a:cubicBezTo>
                <a:cubicBezTo>
                  <a:pt x="58" y="153"/>
                  <a:pt x="58" y="153"/>
                  <a:pt x="58" y="153"/>
                </a:cubicBezTo>
                <a:cubicBezTo>
                  <a:pt x="55" y="153"/>
                  <a:pt x="52" y="155"/>
                  <a:pt x="52" y="159"/>
                </a:cubicBezTo>
                <a:cubicBezTo>
                  <a:pt x="52" y="162"/>
                  <a:pt x="54" y="165"/>
                  <a:pt x="58" y="165"/>
                </a:cubicBezTo>
                <a:cubicBezTo>
                  <a:pt x="58" y="165"/>
                  <a:pt x="58" y="165"/>
                  <a:pt x="58" y="165"/>
                </a:cubicBezTo>
                <a:cubicBezTo>
                  <a:pt x="67" y="165"/>
                  <a:pt x="67" y="165"/>
                  <a:pt x="67" y="165"/>
                </a:cubicBezTo>
                <a:cubicBezTo>
                  <a:pt x="67" y="166"/>
                  <a:pt x="67" y="168"/>
                  <a:pt x="66" y="169"/>
                </a:cubicBezTo>
                <a:cubicBezTo>
                  <a:pt x="57" y="167"/>
                  <a:pt x="57" y="167"/>
                  <a:pt x="57" y="167"/>
                </a:cubicBezTo>
                <a:cubicBezTo>
                  <a:pt x="54" y="167"/>
                  <a:pt x="51" y="169"/>
                  <a:pt x="50" y="172"/>
                </a:cubicBezTo>
                <a:cubicBezTo>
                  <a:pt x="50" y="176"/>
                  <a:pt x="52" y="179"/>
                  <a:pt x="55" y="179"/>
                </a:cubicBezTo>
                <a:cubicBezTo>
                  <a:pt x="65" y="181"/>
                  <a:pt x="65" y="181"/>
                  <a:pt x="65" y="181"/>
                </a:cubicBezTo>
                <a:cubicBezTo>
                  <a:pt x="65" y="182"/>
                  <a:pt x="64" y="183"/>
                  <a:pt x="64" y="185"/>
                </a:cubicBezTo>
                <a:cubicBezTo>
                  <a:pt x="54" y="182"/>
                  <a:pt x="54" y="182"/>
                  <a:pt x="54" y="182"/>
                </a:cubicBezTo>
                <a:cubicBezTo>
                  <a:pt x="51" y="181"/>
                  <a:pt x="48" y="183"/>
                  <a:pt x="47" y="187"/>
                </a:cubicBezTo>
                <a:cubicBezTo>
                  <a:pt x="47" y="188"/>
                  <a:pt x="47" y="189"/>
                  <a:pt x="48" y="191"/>
                </a:cubicBezTo>
                <a:cubicBezTo>
                  <a:pt x="49" y="191"/>
                  <a:pt x="50" y="191"/>
                  <a:pt x="51" y="191"/>
                </a:cubicBezTo>
                <a:cubicBezTo>
                  <a:pt x="59" y="191"/>
                  <a:pt x="68" y="190"/>
                  <a:pt x="75" y="187"/>
                </a:cubicBezTo>
                <a:cubicBezTo>
                  <a:pt x="71" y="186"/>
                  <a:pt x="71" y="186"/>
                  <a:pt x="71" y="186"/>
                </a:cubicBezTo>
                <a:cubicBezTo>
                  <a:pt x="71" y="185"/>
                  <a:pt x="72" y="183"/>
                  <a:pt x="72" y="182"/>
                </a:cubicBezTo>
                <a:cubicBezTo>
                  <a:pt x="82" y="183"/>
                  <a:pt x="82" y="183"/>
                  <a:pt x="82" y="183"/>
                </a:cubicBezTo>
                <a:cubicBezTo>
                  <a:pt x="82" y="183"/>
                  <a:pt x="82" y="183"/>
                  <a:pt x="82" y="183"/>
                </a:cubicBezTo>
                <a:cubicBezTo>
                  <a:pt x="85" y="183"/>
                  <a:pt x="88" y="181"/>
                  <a:pt x="88" y="178"/>
                </a:cubicBezTo>
                <a:cubicBezTo>
                  <a:pt x="89" y="175"/>
                  <a:pt x="87" y="172"/>
                  <a:pt x="83" y="172"/>
                </a:cubicBezTo>
                <a:cubicBezTo>
                  <a:pt x="74" y="170"/>
                  <a:pt x="74" y="170"/>
                  <a:pt x="74" y="170"/>
                </a:cubicBezTo>
                <a:cubicBezTo>
                  <a:pt x="74" y="168"/>
                  <a:pt x="74" y="167"/>
                  <a:pt x="74" y="165"/>
                </a:cubicBezTo>
                <a:lnTo>
                  <a:pt x="84" y="165"/>
                </a:lnTo>
                <a:close/>
              </a:path>
            </a:pathLst>
          </a:custGeom>
          <a:solidFill>
            <a:schemeClr val="bg1"/>
          </a:solidFill>
          <a:ln w="9525">
            <a:noFill/>
            <a:round/>
            <a:headEnd/>
            <a:tailEnd/>
          </a:ln>
        </p:spPr>
        <p:txBody>
          <a:bodyPr lIns="162553" tIns="81279" rIns="162553" bIns="8127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6" name="Group 51"/>
          <p:cNvGrpSpPr/>
          <p:nvPr/>
        </p:nvGrpSpPr>
        <p:grpSpPr bwMode="auto">
          <a:xfrm>
            <a:off x="3409897" y="3979717"/>
            <a:ext cx="178647" cy="419889"/>
            <a:chOff x="776822" y="2564102"/>
            <a:chExt cx="348656" cy="712094"/>
          </a:xfrm>
          <a:solidFill>
            <a:schemeClr val="bg1"/>
          </a:solidFill>
        </p:grpSpPr>
        <p:sp>
          <p:nvSpPr>
            <p:cNvPr id="53" name="Freeform 40"/>
            <p:cNvSpPr>
              <a:spLocks/>
            </p:cNvSpPr>
            <p:nvPr/>
          </p:nvSpPr>
          <p:spPr bwMode="auto">
            <a:xfrm rot="490297">
              <a:off x="801663" y="2564102"/>
              <a:ext cx="323815" cy="329298"/>
            </a:xfrm>
            <a:custGeom>
              <a:avLst/>
              <a:gdLst>
                <a:gd name="T0" fmla="*/ 0 w 172"/>
                <a:gd name="T1" fmla="*/ 154 h 213"/>
                <a:gd name="T2" fmla="*/ 29 w 172"/>
                <a:gd name="T3" fmla="*/ 104 h 213"/>
                <a:gd name="T4" fmla="*/ 53 w 172"/>
                <a:gd name="T5" fmla="*/ 87 h 213"/>
                <a:gd name="T6" fmla="*/ 83 w 172"/>
                <a:gd name="T7" fmla="*/ 46 h 213"/>
                <a:gd name="T8" fmla="*/ 94 w 172"/>
                <a:gd name="T9" fmla="*/ 10 h 213"/>
                <a:gd name="T10" fmla="*/ 107 w 172"/>
                <a:gd name="T11" fmla="*/ 2 h 213"/>
                <a:gd name="T12" fmla="*/ 151 w 172"/>
                <a:gd name="T13" fmla="*/ 13 h 213"/>
                <a:gd name="T14" fmla="*/ 158 w 172"/>
                <a:gd name="T15" fmla="*/ 25 h 213"/>
                <a:gd name="T16" fmla="*/ 146 w 172"/>
                <a:gd name="T17" fmla="*/ 85 h 213"/>
                <a:gd name="T18" fmla="*/ 152 w 172"/>
                <a:gd name="T19" fmla="*/ 120 h 213"/>
                <a:gd name="T20" fmla="*/ 168 w 172"/>
                <a:gd name="T21" fmla="*/ 157 h 213"/>
                <a:gd name="T22" fmla="*/ 152 w 172"/>
                <a:gd name="T23" fmla="*/ 201 h 213"/>
                <a:gd name="T24" fmla="*/ 109 w 172"/>
                <a:gd name="T25" fmla="*/ 205 h 213"/>
                <a:gd name="T26" fmla="*/ 91 w 172"/>
                <a:gd name="T27" fmla="*/ 191 h 213"/>
                <a:gd name="T28" fmla="*/ 66 w 172"/>
                <a:gd name="T29" fmla="*/ 188 h 213"/>
                <a:gd name="T30" fmla="*/ 39 w 172"/>
                <a:gd name="T31" fmla="*/ 195 h 213"/>
                <a:gd name="T32" fmla="*/ 0 w 172"/>
                <a:gd name="T33" fmla="*/ 15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213">
                  <a:moveTo>
                    <a:pt x="0" y="154"/>
                  </a:moveTo>
                  <a:cubicBezTo>
                    <a:pt x="2" y="135"/>
                    <a:pt x="10" y="117"/>
                    <a:pt x="29" y="104"/>
                  </a:cubicBezTo>
                  <a:cubicBezTo>
                    <a:pt x="37" y="98"/>
                    <a:pt x="45" y="93"/>
                    <a:pt x="53" y="87"/>
                  </a:cubicBezTo>
                  <a:cubicBezTo>
                    <a:pt x="68" y="77"/>
                    <a:pt x="77" y="62"/>
                    <a:pt x="83" y="46"/>
                  </a:cubicBezTo>
                  <a:cubicBezTo>
                    <a:pt x="87" y="34"/>
                    <a:pt x="91" y="22"/>
                    <a:pt x="94" y="10"/>
                  </a:cubicBezTo>
                  <a:cubicBezTo>
                    <a:pt x="97" y="1"/>
                    <a:pt x="99" y="0"/>
                    <a:pt x="107" y="2"/>
                  </a:cubicBezTo>
                  <a:cubicBezTo>
                    <a:pt x="122" y="5"/>
                    <a:pt x="136" y="9"/>
                    <a:pt x="151" y="13"/>
                  </a:cubicBezTo>
                  <a:cubicBezTo>
                    <a:pt x="159" y="15"/>
                    <a:pt x="159" y="17"/>
                    <a:pt x="158" y="25"/>
                  </a:cubicBezTo>
                  <a:cubicBezTo>
                    <a:pt x="154" y="45"/>
                    <a:pt x="150" y="65"/>
                    <a:pt x="146" y="85"/>
                  </a:cubicBezTo>
                  <a:cubicBezTo>
                    <a:pt x="144" y="98"/>
                    <a:pt x="147" y="109"/>
                    <a:pt x="152" y="120"/>
                  </a:cubicBezTo>
                  <a:cubicBezTo>
                    <a:pt x="158" y="132"/>
                    <a:pt x="165" y="144"/>
                    <a:pt x="168" y="157"/>
                  </a:cubicBezTo>
                  <a:cubicBezTo>
                    <a:pt x="172" y="174"/>
                    <a:pt x="167" y="190"/>
                    <a:pt x="152" y="201"/>
                  </a:cubicBezTo>
                  <a:cubicBezTo>
                    <a:pt x="139" y="211"/>
                    <a:pt x="124" y="213"/>
                    <a:pt x="109" y="205"/>
                  </a:cubicBezTo>
                  <a:cubicBezTo>
                    <a:pt x="102" y="202"/>
                    <a:pt x="97" y="196"/>
                    <a:pt x="91" y="191"/>
                  </a:cubicBezTo>
                  <a:cubicBezTo>
                    <a:pt x="83" y="184"/>
                    <a:pt x="75" y="184"/>
                    <a:pt x="66" y="188"/>
                  </a:cubicBezTo>
                  <a:cubicBezTo>
                    <a:pt x="57" y="191"/>
                    <a:pt x="48" y="195"/>
                    <a:pt x="39" y="195"/>
                  </a:cubicBezTo>
                  <a:cubicBezTo>
                    <a:pt x="17" y="197"/>
                    <a:pt x="0" y="179"/>
                    <a:pt x="0" y="154"/>
                  </a:cubicBezTo>
                </a:path>
              </a:pathLst>
            </a:custGeom>
            <a:solidFill>
              <a:schemeClr val="bg1"/>
            </a:solidFill>
            <a:ln w="25400">
              <a:noFill/>
            </a:ln>
          </p:spPr>
          <p:txBody>
            <a:bodyPr lIns="154345" tIns="77172" rIns="154345" bIns="77172"/>
            <a:lstStyle/>
            <a:p>
              <a:pPr marL="0" marR="0" lvl="0" indent="0" algn="ctr" defTabSz="1157486" rtl="0" eaLnBrk="0" fontAlgn="base" latinLnBrk="0" hangingPunct="0">
                <a:lnSpc>
                  <a:spcPct val="100000"/>
                </a:lnSpc>
                <a:spcBef>
                  <a:spcPct val="0"/>
                </a:spcBef>
                <a:spcAft>
                  <a:spcPct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4" name="Freeform 41"/>
            <p:cNvSpPr>
              <a:spLocks/>
            </p:cNvSpPr>
            <p:nvPr/>
          </p:nvSpPr>
          <p:spPr bwMode="auto">
            <a:xfrm rot="562673">
              <a:off x="776822" y="2905188"/>
              <a:ext cx="275155" cy="371008"/>
            </a:xfrm>
            <a:custGeom>
              <a:avLst/>
              <a:gdLst>
                <a:gd name="T0" fmla="*/ 114 w 157"/>
                <a:gd name="T1" fmla="*/ 86 h 191"/>
                <a:gd name="T2" fmla="*/ 109 w 157"/>
                <a:gd name="T3" fmla="*/ 123 h 191"/>
                <a:gd name="T4" fmla="*/ 104 w 157"/>
                <a:gd name="T5" fmla="*/ 180 h 191"/>
                <a:gd name="T6" fmla="*/ 93 w 157"/>
                <a:gd name="T7" fmla="*/ 190 h 191"/>
                <a:gd name="T8" fmla="*/ 54 w 157"/>
                <a:gd name="T9" fmla="*/ 190 h 191"/>
                <a:gd name="T10" fmla="*/ 42 w 157"/>
                <a:gd name="T11" fmla="*/ 179 h 191"/>
                <a:gd name="T12" fmla="*/ 36 w 157"/>
                <a:gd name="T13" fmla="*/ 103 h 191"/>
                <a:gd name="T14" fmla="*/ 19 w 157"/>
                <a:gd name="T15" fmla="*/ 68 h 191"/>
                <a:gd name="T16" fmla="*/ 3 w 157"/>
                <a:gd name="T17" fmla="*/ 42 h 191"/>
                <a:gd name="T18" fmla="*/ 2 w 157"/>
                <a:gd name="T19" fmla="*/ 37 h 191"/>
                <a:gd name="T20" fmla="*/ 16 w 157"/>
                <a:gd name="T21" fmla="*/ 23 h 191"/>
                <a:gd name="T22" fmla="*/ 58 w 157"/>
                <a:gd name="T23" fmla="*/ 11 h 191"/>
                <a:gd name="T24" fmla="*/ 91 w 157"/>
                <a:gd name="T25" fmla="*/ 9 h 191"/>
                <a:gd name="T26" fmla="*/ 136 w 157"/>
                <a:gd name="T27" fmla="*/ 10 h 191"/>
                <a:gd name="T28" fmla="*/ 142 w 157"/>
                <a:gd name="T29" fmla="*/ 8 h 191"/>
                <a:gd name="T30" fmla="*/ 156 w 157"/>
                <a:gd name="T31" fmla="*/ 17 h 191"/>
                <a:gd name="T32" fmla="*/ 151 w 157"/>
                <a:gd name="T33" fmla="*/ 40 h 191"/>
                <a:gd name="T34" fmla="*/ 150 w 157"/>
                <a:gd name="T35" fmla="*/ 57 h 191"/>
                <a:gd name="T36" fmla="*/ 150 w 157"/>
                <a:gd name="T37" fmla="*/ 70 h 191"/>
                <a:gd name="T38" fmla="*/ 144 w 157"/>
                <a:gd name="T39" fmla="*/ 102 h 191"/>
                <a:gd name="T40" fmla="*/ 138 w 157"/>
                <a:gd name="T41" fmla="*/ 179 h 191"/>
                <a:gd name="T42" fmla="*/ 137 w 157"/>
                <a:gd name="T43" fmla="*/ 183 h 191"/>
                <a:gd name="T44" fmla="*/ 127 w 157"/>
                <a:gd name="T45" fmla="*/ 191 h 191"/>
                <a:gd name="T46" fmla="*/ 119 w 157"/>
                <a:gd name="T47" fmla="*/ 181 h 191"/>
                <a:gd name="T48" fmla="*/ 119 w 157"/>
                <a:gd name="T49" fmla="*/ 111 h 191"/>
                <a:gd name="T50" fmla="*/ 119 w 157"/>
                <a:gd name="T51" fmla="*/ 93 h 191"/>
                <a:gd name="T52" fmla="*/ 118 w 157"/>
                <a:gd name="T53" fmla="*/ 86 h 191"/>
                <a:gd name="T54" fmla="*/ 114 w 157"/>
                <a:gd name="T55" fmla="*/ 8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191">
                  <a:moveTo>
                    <a:pt x="114" y="86"/>
                  </a:moveTo>
                  <a:cubicBezTo>
                    <a:pt x="113" y="98"/>
                    <a:pt x="111" y="110"/>
                    <a:pt x="109" y="123"/>
                  </a:cubicBezTo>
                  <a:cubicBezTo>
                    <a:pt x="107" y="142"/>
                    <a:pt x="106" y="161"/>
                    <a:pt x="104" y="180"/>
                  </a:cubicBezTo>
                  <a:cubicBezTo>
                    <a:pt x="103" y="189"/>
                    <a:pt x="102" y="190"/>
                    <a:pt x="93" y="190"/>
                  </a:cubicBezTo>
                  <a:cubicBezTo>
                    <a:pt x="80" y="190"/>
                    <a:pt x="67" y="190"/>
                    <a:pt x="54" y="190"/>
                  </a:cubicBezTo>
                  <a:cubicBezTo>
                    <a:pt x="44" y="190"/>
                    <a:pt x="43" y="189"/>
                    <a:pt x="42" y="179"/>
                  </a:cubicBezTo>
                  <a:cubicBezTo>
                    <a:pt x="40" y="154"/>
                    <a:pt x="38" y="128"/>
                    <a:pt x="36" y="103"/>
                  </a:cubicBezTo>
                  <a:cubicBezTo>
                    <a:pt x="35" y="89"/>
                    <a:pt x="29" y="78"/>
                    <a:pt x="19" y="68"/>
                  </a:cubicBezTo>
                  <a:cubicBezTo>
                    <a:pt x="12" y="61"/>
                    <a:pt x="5" y="53"/>
                    <a:pt x="3" y="42"/>
                  </a:cubicBezTo>
                  <a:cubicBezTo>
                    <a:pt x="2" y="40"/>
                    <a:pt x="2" y="39"/>
                    <a:pt x="2" y="37"/>
                  </a:cubicBezTo>
                  <a:cubicBezTo>
                    <a:pt x="0" y="26"/>
                    <a:pt x="5" y="21"/>
                    <a:pt x="16" y="23"/>
                  </a:cubicBezTo>
                  <a:cubicBezTo>
                    <a:pt x="32" y="26"/>
                    <a:pt x="46" y="22"/>
                    <a:pt x="58" y="11"/>
                  </a:cubicBezTo>
                  <a:cubicBezTo>
                    <a:pt x="70" y="0"/>
                    <a:pt x="76" y="0"/>
                    <a:pt x="91" y="9"/>
                  </a:cubicBezTo>
                  <a:cubicBezTo>
                    <a:pt x="106" y="18"/>
                    <a:pt x="121" y="17"/>
                    <a:pt x="136" y="10"/>
                  </a:cubicBezTo>
                  <a:cubicBezTo>
                    <a:pt x="138" y="10"/>
                    <a:pt x="140" y="8"/>
                    <a:pt x="142" y="8"/>
                  </a:cubicBezTo>
                  <a:cubicBezTo>
                    <a:pt x="151" y="4"/>
                    <a:pt x="157" y="8"/>
                    <a:pt x="156" y="17"/>
                  </a:cubicBezTo>
                  <a:cubicBezTo>
                    <a:pt x="155" y="25"/>
                    <a:pt x="153" y="32"/>
                    <a:pt x="151" y="40"/>
                  </a:cubicBezTo>
                  <a:cubicBezTo>
                    <a:pt x="151" y="45"/>
                    <a:pt x="151" y="51"/>
                    <a:pt x="150" y="57"/>
                  </a:cubicBezTo>
                  <a:cubicBezTo>
                    <a:pt x="150" y="61"/>
                    <a:pt x="150" y="65"/>
                    <a:pt x="150" y="70"/>
                  </a:cubicBezTo>
                  <a:cubicBezTo>
                    <a:pt x="148" y="81"/>
                    <a:pt x="145" y="91"/>
                    <a:pt x="144" y="102"/>
                  </a:cubicBezTo>
                  <a:cubicBezTo>
                    <a:pt x="141" y="128"/>
                    <a:pt x="140" y="153"/>
                    <a:pt x="138" y="179"/>
                  </a:cubicBezTo>
                  <a:cubicBezTo>
                    <a:pt x="138" y="180"/>
                    <a:pt x="138" y="182"/>
                    <a:pt x="137" y="183"/>
                  </a:cubicBezTo>
                  <a:cubicBezTo>
                    <a:pt x="136" y="188"/>
                    <a:pt x="133" y="191"/>
                    <a:pt x="127" y="191"/>
                  </a:cubicBezTo>
                  <a:cubicBezTo>
                    <a:pt x="121" y="190"/>
                    <a:pt x="119" y="187"/>
                    <a:pt x="119" y="181"/>
                  </a:cubicBezTo>
                  <a:cubicBezTo>
                    <a:pt x="119" y="158"/>
                    <a:pt x="119" y="134"/>
                    <a:pt x="119" y="111"/>
                  </a:cubicBezTo>
                  <a:cubicBezTo>
                    <a:pt x="119" y="105"/>
                    <a:pt x="119" y="99"/>
                    <a:pt x="119" y="93"/>
                  </a:cubicBezTo>
                  <a:cubicBezTo>
                    <a:pt x="119" y="91"/>
                    <a:pt x="118" y="89"/>
                    <a:pt x="118" y="86"/>
                  </a:cubicBezTo>
                  <a:cubicBezTo>
                    <a:pt x="117" y="86"/>
                    <a:pt x="115" y="86"/>
                    <a:pt x="114" y="86"/>
                  </a:cubicBezTo>
                </a:path>
              </a:pathLst>
            </a:custGeom>
            <a:solidFill>
              <a:schemeClr val="bg1"/>
            </a:solidFill>
            <a:ln w="25400">
              <a:noFill/>
            </a:ln>
          </p:spPr>
          <p:txBody>
            <a:bodyPr lIns="154345" tIns="77172" rIns="154345" bIns="77172"/>
            <a:lstStyle/>
            <a:p>
              <a:pPr marL="0" marR="0" lvl="0" indent="0" algn="ctr" defTabSz="1157486" rtl="0" eaLnBrk="0" fontAlgn="base" latinLnBrk="0" hangingPunct="0">
                <a:lnSpc>
                  <a:spcPct val="100000"/>
                </a:lnSpc>
                <a:spcBef>
                  <a:spcPct val="0"/>
                </a:spcBef>
                <a:spcAft>
                  <a:spcPct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Arial" charset="0"/>
                <a:ea typeface="+mn-ea"/>
                <a:cs typeface="+mn-cs"/>
              </a:endParaRPr>
            </a:p>
          </p:txBody>
        </p:sp>
      </p:grpSp>
      <p:grpSp>
        <p:nvGrpSpPr>
          <p:cNvPr id="30" name="Group 29"/>
          <p:cNvGrpSpPr>
            <a:grpSpLocks/>
          </p:cNvGrpSpPr>
          <p:nvPr/>
        </p:nvGrpSpPr>
        <p:grpSpPr bwMode="auto">
          <a:xfrm flipH="1" flipV="1">
            <a:off x="2788935" y="3629649"/>
            <a:ext cx="2424904" cy="142828"/>
            <a:chOff x="6612184" y="3844455"/>
            <a:chExt cx="2780424" cy="142306"/>
          </a:xfrm>
        </p:grpSpPr>
        <p:cxnSp>
          <p:nvCxnSpPr>
            <p:cNvPr id="43" name="Straight Connector 42"/>
            <p:cNvCxnSpPr>
              <a:cxnSpLocks/>
            </p:cNvCxnSpPr>
            <p:nvPr/>
          </p:nvCxnSpPr>
          <p:spPr>
            <a:xfrm flipH="1" flipV="1">
              <a:off x="6764750" y="3843818"/>
              <a:ext cx="2627625" cy="0"/>
            </a:xfrm>
            <a:prstGeom prst="line">
              <a:avLst/>
            </a:prstGeom>
            <a:ln w="6350" cap="rnd">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flipH="1">
              <a:off x="6612370" y="3843818"/>
              <a:ext cx="143089" cy="142286"/>
            </a:xfrm>
            <a:prstGeom prst="line">
              <a:avLst/>
            </a:prstGeom>
            <a:ln w="6350" cap="rnd">
              <a:solidFill>
                <a:schemeClr val="bg1"/>
              </a:solidFill>
              <a:prstDash val="dash"/>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a:cxnSpLocks/>
          </p:cNvCxnSpPr>
          <p:nvPr/>
        </p:nvCxnSpPr>
        <p:spPr bwMode="auto">
          <a:xfrm>
            <a:off x="2570346" y="3708752"/>
            <a:ext cx="256391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7441" name="Rectangle 32"/>
          <p:cNvSpPr>
            <a:spLocks noChangeArrowheads="1"/>
          </p:cNvSpPr>
          <p:nvPr/>
        </p:nvSpPr>
        <p:spPr bwMode="auto">
          <a:xfrm>
            <a:off x="2481716" y="3233399"/>
            <a:ext cx="1282617" cy="481888"/>
          </a:xfrm>
          <a:prstGeom prst="rect">
            <a:avLst/>
          </a:prstGeom>
          <a:noFill/>
          <a:ln w="9525">
            <a:noFill/>
            <a:miter lim="800000"/>
            <a:headEnd/>
            <a:tailEnd/>
          </a:ln>
        </p:spPr>
        <p:txBody>
          <a:bodyPr anchor="b"/>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s-ES" sz="1867"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100%</a:t>
            </a:r>
          </a:p>
        </p:txBody>
      </p:sp>
      <p:sp>
        <p:nvSpPr>
          <p:cNvPr id="17411" name="TextBox 132"/>
          <p:cNvSpPr txBox="1">
            <a:spLocks noChangeArrowheads="1"/>
          </p:cNvSpPr>
          <p:nvPr/>
        </p:nvSpPr>
        <p:spPr bwMode="auto">
          <a:xfrm>
            <a:off x="790579" y="4936075"/>
            <a:ext cx="184722" cy="256543"/>
          </a:xfrm>
          <a:prstGeom prst="rect">
            <a:avLst/>
          </a:prstGeom>
          <a:noFill/>
          <a:ln w="9525">
            <a:noFill/>
            <a:miter lim="800000"/>
            <a:headEnd/>
            <a:tailEnd/>
          </a:ln>
        </p:spPr>
        <p:txBody>
          <a:bodyPr wrap="none" lIns="91436" tIns="45719" rIns="91436" bIns="4571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es-ES" sz="1067"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4" name="TextBox 133"/>
          <p:cNvSpPr txBox="1"/>
          <p:nvPr/>
        </p:nvSpPr>
        <p:spPr>
          <a:xfrm>
            <a:off x="575205" y="5778824"/>
            <a:ext cx="9152149" cy="861772"/>
          </a:xfrm>
          <a:prstGeom prst="rect">
            <a:avLst/>
          </a:prstGeom>
          <a:noFill/>
        </p:spPr>
        <p:txBody>
          <a:bodyPr wrap="square" lIns="91436" tIns="45719" rIns="91436" bIns="45719"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Crowley J. </a:t>
            </a:r>
            <a:r>
              <a:rPr kumimoji="0" lang="da-DK" sz="1000" b="0" i="1" u="none" strike="noStrike" kern="1200" cap="none" spc="0" normalizeH="0" baseline="0" noProof="0" dirty="0">
                <a:ln>
                  <a:noFill/>
                </a:ln>
                <a:solidFill>
                  <a:prstClr val="black"/>
                </a:solidFill>
                <a:effectLst/>
                <a:uLnTx/>
                <a:uFillTx/>
                <a:latin typeface="Aptos" panose="02110004020202020204"/>
                <a:ea typeface="+mn-ea"/>
                <a:cs typeface="+mn-cs"/>
              </a:rPr>
              <a:t>J Drugs </a:t>
            </a:r>
            <a:r>
              <a:rPr kumimoji="0" lang="da-DK" sz="1000" b="0" i="1" u="none" strike="noStrike" kern="1200" cap="none" spc="0" normalizeH="0" baseline="0" noProof="0" dirty="0" err="1">
                <a:ln>
                  <a:noFill/>
                </a:ln>
                <a:solidFill>
                  <a:prstClr val="black"/>
                </a:solidFill>
                <a:effectLst/>
                <a:uLnTx/>
                <a:uFillTx/>
                <a:latin typeface="Aptos" panose="02110004020202020204"/>
                <a:ea typeface="+mn-ea"/>
                <a:cs typeface="+mn-cs"/>
              </a:rPr>
              <a:t>Dermatol</a:t>
            </a:r>
            <a:r>
              <a:rPr kumimoji="0" lang="da-DK" sz="10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2010;9:912; 2. </a:t>
            </a:r>
            <a:r>
              <a:rPr kumimoji="0" lang="da-DK" sz="1000" b="0" i="0" u="none" strike="noStrike" kern="1200" cap="none" spc="0" normalizeH="0" baseline="0" noProof="0" dirty="0" err="1">
                <a:ln>
                  <a:noFill/>
                </a:ln>
                <a:solidFill>
                  <a:prstClr val="black"/>
                </a:solidFill>
                <a:effectLst/>
                <a:uLnTx/>
                <a:uFillTx/>
                <a:latin typeface="Aptos" panose="02110004020202020204"/>
                <a:ea typeface="+mn-ea"/>
                <a:cs typeface="+mn-cs"/>
              </a:rPr>
              <a:t>Richette</a:t>
            </a: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 P, et al</a:t>
            </a:r>
            <a:r>
              <a:rPr kumimoji="0" lang="da-DK" sz="1000" b="0" i="1" u="none" strike="noStrike" kern="1200" cap="none" spc="0" normalizeH="0" baseline="0" noProof="0" dirty="0">
                <a:ln>
                  <a:noFill/>
                </a:ln>
                <a:solidFill>
                  <a:prstClr val="black"/>
                </a:solidFill>
                <a:effectLst/>
                <a:uLnTx/>
                <a:uFillTx/>
                <a:latin typeface="Aptos" panose="02110004020202020204"/>
                <a:ea typeface="+mn-ea"/>
                <a:cs typeface="+mn-cs"/>
              </a:rPr>
              <a:t>. Ann </a:t>
            </a:r>
            <a:r>
              <a:rPr kumimoji="0" lang="da-DK" sz="1000" b="0" i="1" u="none" strike="noStrike" kern="1200" cap="none" spc="0" normalizeH="0" baseline="0" noProof="0" dirty="0" err="1">
                <a:ln>
                  <a:noFill/>
                </a:ln>
                <a:solidFill>
                  <a:prstClr val="black"/>
                </a:solidFill>
                <a:effectLst/>
                <a:uLnTx/>
                <a:uFillTx/>
                <a:latin typeface="Aptos" panose="02110004020202020204"/>
                <a:ea typeface="+mn-ea"/>
                <a:cs typeface="+mn-cs"/>
              </a:rPr>
              <a:t>Rheum</a:t>
            </a:r>
            <a:r>
              <a:rPr kumimoji="0" lang="da-DK" sz="1000" b="0" i="1" u="none" strike="noStrike" kern="1200" cap="none" spc="0" normalizeH="0" baseline="0" noProof="0" dirty="0">
                <a:ln>
                  <a:noFill/>
                </a:ln>
                <a:solidFill>
                  <a:prstClr val="black"/>
                </a:solidFill>
                <a:effectLst/>
                <a:uLnTx/>
                <a:uFillTx/>
                <a:latin typeface="Aptos" panose="02110004020202020204"/>
                <a:ea typeface="+mn-ea"/>
                <a:cs typeface="+mn-cs"/>
              </a:rPr>
              <a:t> Dis. </a:t>
            </a: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2013;72:566; 3. </a:t>
            </a:r>
            <a:r>
              <a:rPr kumimoji="0" lang="da-DK" sz="1000" b="0" i="0" u="none" strike="noStrike" kern="1200" cap="none" spc="0" normalizeH="0" baseline="0" noProof="0" dirty="0" err="1">
                <a:ln>
                  <a:noFill/>
                </a:ln>
                <a:solidFill>
                  <a:prstClr val="black"/>
                </a:solidFill>
                <a:effectLst/>
                <a:uLnTx/>
                <a:uFillTx/>
                <a:latin typeface="Aptos" panose="02110004020202020204"/>
                <a:ea typeface="+mn-ea"/>
                <a:cs typeface="+mn-cs"/>
              </a:rPr>
              <a:t>Dufffin</a:t>
            </a: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 KC, et al. Poster </a:t>
            </a:r>
            <a:r>
              <a:rPr kumimoji="0" lang="da-DK" sz="1000" b="0" i="0" u="none" strike="noStrike" kern="1200" cap="none" spc="0" normalizeH="0" baseline="0" noProof="0" dirty="0" err="1">
                <a:ln>
                  <a:noFill/>
                </a:ln>
                <a:solidFill>
                  <a:prstClr val="black"/>
                </a:solidFill>
                <a:effectLst/>
                <a:uLnTx/>
                <a:uFillTx/>
                <a:latin typeface="Aptos" panose="02110004020202020204"/>
                <a:ea typeface="+mn-ea"/>
                <a:cs typeface="+mn-cs"/>
              </a:rPr>
              <a:t>presented</a:t>
            </a: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 at SDEF 19th </a:t>
            </a:r>
            <a:r>
              <a:rPr kumimoji="0" lang="da-DK" sz="1000" b="0" i="0" u="none" strike="noStrike" kern="1200" cap="none" spc="0" normalizeH="0" baseline="0" noProof="0" dirty="0" err="1">
                <a:ln>
                  <a:noFill/>
                </a:ln>
                <a:solidFill>
                  <a:prstClr val="black"/>
                </a:solidFill>
                <a:effectLst/>
                <a:uLnTx/>
                <a:uFillTx/>
                <a:latin typeface="Aptos" panose="02110004020202020204"/>
                <a:ea typeface="+mn-ea"/>
                <a:cs typeface="+mn-cs"/>
              </a:rPr>
              <a:t>Annual</a:t>
            </a: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 Las Vegas </a:t>
            </a:r>
            <a:r>
              <a:rPr kumimoji="0" lang="da-DK" sz="1000" b="0" i="0" u="none" strike="noStrike" kern="1200" cap="none" spc="0" normalizeH="0" baseline="0" noProof="0" dirty="0" err="1">
                <a:ln>
                  <a:noFill/>
                </a:ln>
                <a:solidFill>
                  <a:prstClr val="black"/>
                </a:solidFill>
                <a:effectLst/>
                <a:uLnTx/>
                <a:uFillTx/>
                <a:latin typeface="Aptos" panose="02110004020202020204"/>
                <a:ea typeface="+mn-ea"/>
                <a:cs typeface="+mn-cs"/>
              </a:rPr>
              <a:t>Dermatology</a:t>
            </a: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 Seminar 2018;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Reich K, et al. </a:t>
            </a:r>
            <a:r>
              <a:rPr kumimoji="0" lang="da-DK" sz="1000" b="0" i="1" u="none" strike="noStrike" kern="1200" cap="none" spc="0" normalizeH="0" baseline="0" noProof="0" dirty="0">
                <a:ln>
                  <a:noFill/>
                </a:ln>
                <a:solidFill>
                  <a:prstClr val="black"/>
                </a:solidFill>
                <a:effectLst/>
                <a:uLnTx/>
                <a:uFillTx/>
                <a:latin typeface="Aptos" panose="02110004020202020204"/>
                <a:ea typeface="+mn-ea"/>
                <a:cs typeface="+mn-cs"/>
              </a:rPr>
              <a:t>Br J </a:t>
            </a:r>
            <a:r>
              <a:rPr kumimoji="0" lang="da-DK" sz="1000" b="0" i="1" u="none" strike="noStrike" kern="1200" cap="none" spc="0" normalizeH="0" baseline="0" noProof="0" dirty="0" err="1">
                <a:ln>
                  <a:noFill/>
                </a:ln>
                <a:solidFill>
                  <a:prstClr val="black"/>
                </a:solidFill>
                <a:effectLst/>
                <a:uLnTx/>
                <a:uFillTx/>
                <a:latin typeface="Aptos" panose="02110004020202020204"/>
                <a:ea typeface="+mn-ea"/>
                <a:cs typeface="+mn-cs"/>
              </a:rPr>
              <a:t>Dermatol</a:t>
            </a:r>
            <a:r>
              <a:rPr kumimoji="0" lang="da-DK" sz="10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2009;160:1040; 5. </a:t>
            </a:r>
            <a:r>
              <a:rPr kumimoji="0" lang="da-DK" sz="1000" b="0" i="0" u="none" strike="noStrike" kern="1200" cap="none" spc="0" normalizeH="0" baseline="0" noProof="0" dirty="0" err="1">
                <a:ln>
                  <a:noFill/>
                </a:ln>
                <a:solidFill>
                  <a:prstClr val="black"/>
                </a:solidFill>
                <a:effectLst/>
                <a:uLnTx/>
                <a:uFillTx/>
                <a:latin typeface="Aptos" panose="02110004020202020204"/>
                <a:ea typeface="+mn-ea"/>
                <a:cs typeface="+mn-cs"/>
              </a:rPr>
              <a:t>Mease</a:t>
            </a: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 PJ, et al. </a:t>
            </a:r>
            <a:r>
              <a:rPr kumimoji="0" lang="da-DK" sz="1000" b="0" i="1" u="none" strike="noStrike" kern="1200" cap="none" spc="0" normalizeH="0" baseline="0" noProof="0" dirty="0">
                <a:ln>
                  <a:noFill/>
                </a:ln>
                <a:solidFill>
                  <a:prstClr val="black"/>
                </a:solidFill>
                <a:effectLst/>
                <a:uLnTx/>
                <a:uFillTx/>
                <a:latin typeface="Aptos" panose="02110004020202020204"/>
                <a:ea typeface="+mn-ea"/>
                <a:cs typeface="+mn-cs"/>
              </a:rPr>
              <a:t>J Am Acad </a:t>
            </a:r>
            <a:r>
              <a:rPr kumimoji="0" lang="da-DK" sz="1000" b="0" i="1" u="none" strike="noStrike" kern="1200" cap="none" spc="0" normalizeH="0" baseline="0" noProof="0" dirty="0" err="1">
                <a:ln>
                  <a:noFill/>
                </a:ln>
                <a:solidFill>
                  <a:prstClr val="black"/>
                </a:solidFill>
                <a:effectLst/>
                <a:uLnTx/>
                <a:uFillTx/>
                <a:latin typeface="Aptos" panose="02110004020202020204"/>
                <a:ea typeface="+mn-ea"/>
                <a:cs typeface="+mn-cs"/>
              </a:rPr>
              <a:t>Dermatol</a:t>
            </a:r>
            <a:r>
              <a:rPr kumimoji="0" lang="da-DK" sz="10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2013;69:729;  6. Baran R. </a:t>
            </a:r>
            <a:r>
              <a:rPr kumimoji="0" lang="da-DK" sz="1000" b="0" i="1" u="none" strike="noStrike" kern="1200" cap="none" spc="0" normalizeH="0" baseline="0" noProof="0" dirty="0" err="1">
                <a:ln>
                  <a:noFill/>
                </a:ln>
                <a:solidFill>
                  <a:prstClr val="black"/>
                </a:solidFill>
                <a:effectLst/>
                <a:uLnTx/>
                <a:uFillTx/>
                <a:latin typeface="Aptos" panose="02110004020202020204"/>
                <a:ea typeface="+mn-ea"/>
                <a:cs typeface="+mn-cs"/>
              </a:rPr>
              <a:t>Dermatology</a:t>
            </a:r>
            <a:r>
              <a:rPr kumimoji="0" lang="da-DK" sz="10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2010;221(</a:t>
            </a:r>
            <a:r>
              <a:rPr kumimoji="0" lang="da-DK" sz="1000" b="0" i="0" u="none" strike="noStrike" kern="1200" cap="none" spc="0" normalizeH="0" baseline="0" noProof="0" dirty="0" err="1">
                <a:ln>
                  <a:noFill/>
                </a:ln>
                <a:solidFill>
                  <a:prstClr val="black"/>
                </a:solidFill>
                <a:effectLst/>
                <a:uLnTx/>
                <a:uFillTx/>
                <a:latin typeface="Aptos" panose="02110004020202020204"/>
                <a:ea typeface="+mn-ea"/>
                <a:cs typeface="+mn-cs"/>
              </a:rPr>
              <a:t>Suppl</a:t>
            </a: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 1):1; 7. Merola JF, et al. </a:t>
            </a:r>
            <a:r>
              <a:rPr kumimoji="0" lang="da-DK" sz="1000" b="0" i="1" u="none" strike="noStrike" kern="1200" cap="none" spc="0" normalizeH="0" baseline="0" noProof="0" dirty="0" err="1">
                <a:ln>
                  <a:noFill/>
                </a:ln>
                <a:solidFill>
                  <a:prstClr val="black"/>
                </a:solidFill>
                <a:effectLst/>
                <a:uLnTx/>
                <a:uFillTx/>
                <a:latin typeface="Aptos" panose="02110004020202020204"/>
                <a:ea typeface="+mn-ea"/>
                <a:cs typeface="+mn-cs"/>
              </a:rPr>
              <a:t>Dermatol</a:t>
            </a:r>
            <a:r>
              <a:rPr kumimoji="0" lang="da-DK" sz="10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a-DK" sz="1000" b="0" i="1" u="none" strike="noStrike" kern="1200" cap="none" spc="0" normalizeH="0" baseline="0" noProof="0" dirty="0" err="1">
                <a:ln>
                  <a:noFill/>
                </a:ln>
                <a:solidFill>
                  <a:prstClr val="black"/>
                </a:solidFill>
                <a:effectLst/>
                <a:uLnTx/>
                <a:uFillTx/>
                <a:latin typeface="Aptos" panose="02110004020202020204"/>
                <a:ea typeface="+mn-ea"/>
                <a:cs typeface="+mn-cs"/>
              </a:rPr>
              <a:t>Ther</a:t>
            </a:r>
            <a:r>
              <a:rPr kumimoji="0" lang="da-DK" sz="10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a-DK" sz="1000" b="0" i="0" u="none" strike="noStrike" kern="1200" cap="none" spc="0" normalizeH="0" baseline="0" noProof="0" dirty="0">
                <a:ln>
                  <a:noFill/>
                </a:ln>
                <a:solidFill>
                  <a:prstClr val="black"/>
                </a:solidFill>
                <a:effectLst/>
                <a:uLnTx/>
                <a:uFillTx/>
                <a:latin typeface="Aptos" panose="02110004020202020204"/>
                <a:ea typeface="+mn-ea"/>
                <a:cs typeface="+mn-cs"/>
              </a:rPr>
              <a:t>2018;31:e12589 8 .</a:t>
            </a:r>
            <a:r>
              <a:rPr kumimoji="0" lang="es-E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Gottlieb, Alice et al. “</a:t>
            </a:r>
            <a:r>
              <a:rPr kumimoji="0" lang="es-ES" sz="10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Secukinumab</a:t>
            </a:r>
            <a:r>
              <a:rPr kumimoji="0" lang="es-E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shows </a:t>
            </a:r>
            <a:r>
              <a:rPr kumimoji="0" lang="es-ES" sz="10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significant</a:t>
            </a:r>
            <a:r>
              <a:rPr kumimoji="0" lang="es-E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a:t>
            </a:r>
            <a:r>
              <a:rPr kumimoji="0" lang="es-ES" sz="10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efficacy</a:t>
            </a:r>
            <a:r>
              <a:rPr kumimoji="0" lang="es-E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in </a:t>
            </a:r>
            <a:r>
              <a:rPr kumimoji="0" lang="es-ES" sz="10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palmoplantar</a:t>
            </a:r>
            <a:r>
              <a:rPr kumimoji="0" lang="es-E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psoriasis: </a:t>
            </a:r>
            <a:r>
              <a:rPr kumimoji="0" lang="es-ES" sz="10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Results</a:t>
            </a:r>
            <a:r>
              <a:rPr kumimoji="0" lang="es-E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a:t>
            </a:r>
            <a:r>
              <a:rPr kumimoji="0" lang="es-ES" sz="10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from</a:t>
            </a:r>
            <a:r>
              <a:rPr kumimoji="0" lang="es-E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GESTURE, a </a:t>
            </a:r>
            <a:r>
              <a:rPr kumimoji="0" lang="es-ES" sz="10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randomized</a:t>
            </a:r>
            <a:r>
              <a:rPr kumimoji="0" lang="es-E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a:t>
            </a:r>
            <a:r>
              <a:rPr kumimoji="0" lang="es-ES" sz="10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controlled</a:t>
            </a:r>
            <a:r>
              <a:rPr kumimoji="0" lang="es-E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trial.” </a:t>
            </a:r>
            <a:r>
              <a:rPr kumimoji="0" lang="es-ES" sz="10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Journal</a:t>
            </a:r>
            <a:r>
              <a:rPr kumimoji="0" lang="es-E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a:t>
            </a:r>
            <a:r>
              <a:rPr kumimoji="0" lang="es-ES" sz="10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of</a:t>
            </a:r>
            <a:r>
              <a:rPr kumimoji="0" lang="es-E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a:t>
            </a:r>
            <a:r>
              <a:rPr kumimoji="0" lang="es-ES" sz="10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the</a:t>
            </a:r>
            <a:r>
              <a:rPr kumimoji="0" lang="es-E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American </a:t>
            </a:r>
            <a:r>
              <a:rPr kumimoji="0" lang="es-ES" sz="10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Academy</a:t>
            </a:r>
            <a:r>
              <a:rPr kumimoji="0" lang="es-E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a:t>
            </a:r>
            <a:r>
              <a:rPr kumimoji="0" lang="es-ES" sz="10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of</a:t>
            </a:r>
            <a:r>
              <a:rPr kumimoji="0" lang="es-E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a:t>
            </a:r>
            <a:r>
              <a:rPr kumimoji="0" lang="es-ES" sz="10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Dermatology</a:t>
            </a:r>
            <a:r>
              <a:rPr kumimoji="0" lang="es-E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vol. 76,1 (2017): 70-80. doi:10.1016/j.jaad.2016.07.058</a:t>
            </a:r>
            <a:endParaRPr kumimoji="0" lang="es-ES"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0" name="Title 1"/>
          <p:cNvSpPr>
            <a:spLocks noGrp="1"/>
          </p:cNvSpPr>
          <p:nvPr>
            <p:ph type="title" idx="4294967295"/>
          </p:nvPr>
        </p:nvSpPr>
        <p:spPr>
          <a:xfrm>
            <a:off x="1418783" y="203036"/>
            <a:ext cx="10515600" cy="1065213"/>
          </a:xfrm>
          <a:prstGeom prst="rect">
            <a:avLst/>
          </a:prstGeom>
          <a:noFill/>
        </p:spPr>
        <p:txBody>
          <a:bodyPr>
            <a:noAutofit/>
          </a:bodyPr>
          <a:lstStyle/>
          <a:p>
            <a:pPr>
              <a:defRPr/>
            </a:pPr>
            <a:r>
              <a:rPr lang="en-GB" sz="3200" b="1" dirty="0">
                <a:latin typeface="+mn-lt"/>
              </a:rPr>
              <a:t>Enfermedad </a:t>
            </a:r>
            <a:r>
              <a:rPr lang="en-GB" sz="3200" b="1" dirty="0" err="1">
                <a:latin typeface="+mn-lt"/>
              </a:rPr>
              <a:t>psoriásica</a:t>
            </a:r>
            <a:br>
              <a:rPr lang="en-GB" sz="3200" b="1" dirty="0">
                <a:latin typeface="+mn-lt"/>
              </a:rPr>
            </a:br>
            <a:r>
              <a:rPr lang="en-GB" sz="3200" dirty="0" err="1">
                <a:latin typeface="+mn-lt"/>
              </a:rPr>
              <a:t>Prevalencia</a:t>
            </a:r>
            <a:r>
              <a:rPr lang="en-GB" sz="3200" dirty="0">
                <a:latin typeface="+mn-lt"/>
              </a:rPr>
              <a:t> de </a:t>
            </a:r>
            <a:r>
              <a:rPr lang="en-GB" sz="3200" dirty="0" err="1">
                <a:latin typeface="+mn-lt"/>
              </a:rPr>
              <a:t>manifestaciones</a:t>
            </a:r>
            <a:r>
              <a:rPr lang="en-GB" sz="3200" dirty="0">
                <a:latin typeface="+mn-lt"/>
              </a:rPr>
              <a:t> </a:t>
            </a:r>
            <a:r>
              <a:rPr lang="en-GB" sz="3200" dirty="0" err="1">
                <a:latin typeface="+mn-lt"/>
              </a:rPr>
              <a:t>clínicas</a:t>
            </a:r>
            <a:endParaRPr lang="en-US" sz="3200" dirty="0">
              <a:latin typeface="+mn-lt"/>
            </a:endParaRPr>
          </a:p>
        </p:txBody>
      </p:sp>
      <p:cxnSp>
        <p:nvCxnSpPr>
          <p:cNvPr id="129" name="128 Conector recto"/>
          <p:cNvCxnSpPr/>
          <p:nvPr/>
        </p:nvCxnSpPr>
        <p:spPr>
          <a:xfrm>
            <a:off x="335360" y="122075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Imatge 2" descr="Imatge que conté silueta, esbós, dibuix, art&#10;&#10;Pot ser que el contingut generat amb IA no sigui correcte.">
            <a:extLst>
              <a:ext uri="{FF2B5EF4-FFF2-40B4-BE49-F238E27FC236}">
                <a16:creationId xmlns:a16="http://schemas.microsoft.com/office/drawing/2014/main" id="{FFB0C71E-D7E5-1C71-1AFF-4895EC89F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615" y="1317809"/>
            <a:ext cx="2017108" cy="4414352"/>
          </a:xfrm>
          <a:prstGeom prst="rect">
            <a:avLst/>
          </a:prstGeom>
        </p:spPr>
      </p:pic>
      <p:sp>
        <p:nvSpPr>
          <p:cNvPr id="4" name="TextBox 11"/>
          <p:cNvSpPr txBox="1"/>
          <p:nvPr/>
        </p:nvSpPr>
        <p:spPr bwMode="auto">
          <a:xfrm>
            <a:off x="7647937" y="1801977"/>
            <a:ext cx="2185075" cy="1096193"/>
          </a:xfrm>
          <a:prstGeom prst="ellipse">
            <a:avLst/>
          </a:prstGeom>
          <a:solidFill>
            <a:schemeClr val="accent1">
              <a:lumMod val="60000"/>
              <a:lumOff val="40000"/>
              <a:alpha val="10000"/>
            </a:schemeClr>
          </a:solidFill>
          <a:ln>
            <a:solidFill>
              <a:schemeClr val="bg1"/>
            </a:solidFill>
          </a:ln>
        </p:spPr>
        <p:txBody>
          <a:bodyPr wrap="none" lIns="0" rIns="0" bIns="0" anchor="ctr"/>
          <a:lstStyle>
            <a:defPPr>
              <a:defRPr lang="en-US"/>
            </a:defPPr>
            <a:lvl1pPr indent="0" algn="ctr">
              <a:lnSpc>
                <a:spcPct val="100000"/>
              </a:lnSpc>
              <a:spcBef>
                <a:spcPts val="0"/>
              </a:spcBef>
              <a:spcAft>
                <a:spcPts val="300"/>
              </a:spcAft>
              <a:buFont typeface="Arial" panose="020B0604020202020204" pitchFamily="34" charset="0"/>
              <a:buNone/>
              <a:defRPr sz="11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GB" sz="14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Psoriasis de </a:t>
            </a:r>
          </a:p>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GB" sz="14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cuero</a:t>
            </a:r>
            <a:r>
              <a:rPr kumimoji="0" lang="en-GB" sz="14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cabelludo</a:t>
            </a:r>
            <a:r>
              <a:rPr kumimoji="0" lang="en-GB" sz="1467"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GB" sz="14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TextBox 13"/>
          <p:cNvSpPr txBox="1"/>
          <p:nvPr/>
        </p:nvSpPr>
        <p:spPr bwMode="auto">
          <a:xfrm>
            <a:off x="7926696" y="3234068"/>
            <a:ext cx="2009731" cy="1098205"/>
          </a:xfrm>
          <a:prstGeom prst="ellipse">
            <a:avLst/>
          </a:prstGeom>
          <a:solidFill>
            <a:schemeClr val="accent1">
              <a:lumMod val="60000"/>
              <a:lumOff val="40000"/>
              <a:alpha val="10000"/>
            </a:schemeClr>
          </a:solidFill>
          <a:ln>
            <a:solidFill>
              <a:schemeClr val="bg1"/>
            </a:solidFill>
          </a:ln>
        </p:spPr>
        <p:txBody>
          <a:bodyPr wrap="none" lIns="0" rIns="0" bIns="0" anchor="ctr"/>
          <a:lstStyle>
            <a:defPPr>
              <a:defRPr lang="en-US"/>
            </a:defPPr>
            <a:lvl1pPr indent="0" algn="ctr">
              <a:lnSpc>
                <a:spcPct val="100000"/>
              </a:lnSpc>
              <a:spcBef>
                <a:spcPts val="0"/>
              </a:spcBef>
              <a:spcAft>
                <a:spcPts val="300"/>
              </a:spcAft>
              <a:buFont typeface="Arial" panose="020B0604020202020204" pitchFamily="34" charset="0"/>
              <a:buNone/>
              <a:defRPr sz="11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GB" sz="14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Psoriasis</a:t>
            </a:r>
          </a:p>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GB" sz="14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ungueal </a:t>
            </a:r>
            <a:r>
              <a:rPr kumimoji="0" lang="en-GB" sz="1467"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6</a:t>
            </a:r>
          </a:p>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kumimoji="0" lang="en-GB" sz="14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14"/>
          <p:cNvSpPr txBox="1"/>
          <p:nvPr/>
        </p:nvSpPr>
        <p:spPr bwMode="auto">
          <a:xfrm>
            <a:off x="7378905" y="4517320"/>
            <a:ext cx="1473935" cy="1098205"/>
          </a:xfrm>
          <a:prstGeom prst="ellipse">
            <a:avLst/>
          </a:prstGeom>
          <a:solidFill>
            <a:schemeClr val="accent1">
              <a:lumMod val="60000"/>
              <a:lumOff val="40000"/>
              <a:alpha val="10000"/>
            </a:schemeClr>
          </a:solidFill>
          <a:ln>
            <a:solidFill>
              <a:schemeClr val="bg1"/>
            </a:solidFill>
          </a:ln>
        </p:spPr>
        <p:txBody>
          <a:bodyPr wrap="none" lIns="0" rIns="0" bIns="0" anchor="ctr"/>
          <a:lstStyle>
            <a:defPPr>
              <a:defRPr lang="en-US"/>
            </a:defPPr>
            <a:lvl1pPr indent="0" algn="ctr">
              <a:lnSpc>
                <a:spcPct val="100000"/>
              </a:lnSpc>
              <a:spcBef>
                <a:spcPts val="0"/>
              </a:spcBef>
              <a:spcAft>
                <a:spcPts val="300"/>
              </a:spcAft>
              <a:buFont typeface="Arial" panose="020B0604020202020204" pitchFamily="34" charset="0"/>
              <a:buNone/>
              <a:defRPr sz="11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GB" sz="14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Psoriasis</a:t>
            </a:r>
          </a:p>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GB" sz="14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Palmoplantar</a:t>
            </a:r>
            <a:r>
              <a:rPr kumimoji="0" lang="en-GB" sz="1467"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7-8</a:t>
            </a:r>
          </a:p>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kumimoji="0" lang="en-GB" sz="14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0" name="Group 15"/>
          <p:cNvGrpSpPr>
            <a:grpSpLocks/>
          </p:cNvGrpSpPr>
          <p:nvPr/>
        </p:nvGrpSpPr>
        <p:grpSpPr bwMode="auto">
          <a:xfrm>
            <a:off x="5850886" y="1677440"/>
            <a:ext cx="2061046" cy="360846"/>
            <a:chOff x="6140678" y="2118324"/>
            <a:chExt cx="2082168" cy="240585"/>
          </a:xfrm>
        </p:grpSpPr>
        <p:cxnSp>
          <p:nvCxnSpPr>
            <p:cNvPr id="11" name="Straight Connector 123"/>
            <p:cNvCxnSpPr>
              <a:cxnSpLocks/>
            </p:cNvCxnSpPr>
            <p:nvPr/>
          </p:nvCxnSpPr>
          <p:spPr>
            <a:xfrm flipH="1">
              <a:off x="6387283" y="2358140"/>
              <a:ext cx="1835993" cy="0"/>
            </a:xfrm>
            <a:prstGeom prst="line">
              <a:avLst/>
            </a:prstGeom>
            <a:ln w="12700" cap="rnd">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24"/>
            <p:cNvCxnSpPr>
              <a:cxnSpLocks/>
            </p:cNvCxnSpPr>
            <p:nvPr/>
          </p:nvCxnSpPr>
          <p:spPr>
            <a:xfrm flipH="1" flipV="1">
              <a:off x="6140129" y="2117656"/>
              <a:ext cx="247154" cy="240484"/>
            </a:xfrm>
            <a:prstGeom prst="line">
              <a:avLst/>
            </a:prstGeom>
            <a:ln w="12700" cap="rnd">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grpSp>
        <p:nvGrpSpPr>
          <p:cNvPr id="20" name="Group 120"/>
          <p:cNvGrpSpPr/>
          <p:nvPr/>
        </p:nvGrpSpPr>
        <p:grpSpPr bwMode="auto">
          <a:xfrm>
            <a:off x="8033254" y="1700808"/>
            <a:ext cx="184820" cy="260715"/>
            <a:chOff x="7903820" y="1757308"/>
            <a:chExt cx="370592" cy="454270"/>
          </a:xfrm>
          <a:solidFill>
            <a:schemeClr val="bg1"/>
          </a:solidFill>
        </p:grpSpPr>
        <p:sp>
          <p:nvSpPr>
            <p:cNvPr id="22" name="Freeform 141"/>
            <p:cNvSpPr>
              <a:spLocks noEditPoints="1"/>
            </p:cNvSpPr>
            <p:nvPr/>
          </p:nvSpPr>
          <p:spPr bwMode="auto">
            <a:xfrm>
              <a:off x="7903820" y="1757308"/>
              <a:ext cx="370592" cy="454270"/>
            </a:xfrm>
            <a:custGeom>
              <a:avLst/>
              <a:gdLst>
                <a:gd name="T0" fmla="*/ 145 w 145"/>
                <a:gd name="T1" fmla="*/ 58 h 178"/>
                <a:gd name="T2" fmla="*/ 145 w 145"/>
                <a:gd name="T3" fmla="*/ 54 h 178"/>
                <a:gd name="T4" fmla="*/ 145 w 145"/>
                <a:gd name="T5" fmla="*/ 51 h 178"/>
                <a:gd name="T6" fmla="*/ 144 w 145"/>
                <a:gd name="T7" fmla="*/ 49 h 178"/>
                <a:gd name="T8" fmla="*/ 63 w 145"/>
                <a:gd name="T9" fmla="*/ 3 h 178"/>
                <a:gd name="T10" fmla="*/ 52 w 145"/>
                <a:gd name="T11" fmla="*/ 7 h 178"/>
                <a:gd name="T12" fmla="*/ 48 w 145"/>
                <a:gd name="T13" fmla="*/ 9 h 178"/>
                <a:gd name="T14" fmla="*/ 43 w 145"/>
                <a:gd name="T15" fmla="*/ 12 h 178"/>
                <a:gd name="T16" fmla="*/ 39 w 145"/>
                <a:gd name="T17" fmla="*/ 14 h 178"/>
                <a:gd name="T18" fmla="*/ 36 w 145"/>
                <a:gd name="T19" fmla="*/ 16 h 178"/>
                <a:gd name="T20" fmla="*/ 22 w 145"/>
                <a:gd name="T21" fmla="*/ 45 h 178"/>
                <a:gd name="T22" fmla="*/ 21 w 145"/>
                <a:gd name="T23" fmla="*/ 47 h 178"/>
                <a:gd name="T24" fmla="*/ 21 w 145"/>
                <a:gd name="T25" fmla="*/ 47 h 178"/>
                <a:gd name="T26" fmla="*/ 19 w 145"/>
                <a:gd name="T27" fmla="*/ 63 h 178"/>
                <a:gd name="T28" fmla="*/ 9 w 145"/>
                <a:gd name="T29" fmla="*/ 96 h 178"/>
                <a:gd name="T30" fmla="*/ 11 w 145"/>
                <a:gd name="T31" fmla="*/ 104 h 178"/>
                <a:gd name="T32" fmla="*/ 12 w 145"/>
                <a:gd name="T33" fmla="*/ 113 h 178"/>
                <a:gd name="T34" fmla="*/ 14 w 145"/>
                <a:gd name="T35" fmla="*/ 124 h 178"/>
                <a:gd name="T36" fmla="*/ 32 w 145"/>
                <a:gd name="T37" fmla="*/ 139 h 178"/>
                <a:gd name="T38" fmla="*/ 52 w 145"/>
                <a:gd name="T39" fmla="*/ 176 h 178"/>
                <a:gd name="T40" fmla="*/ 53 w 145"/>
                <a:gd name="T41" fmla="*/ 178 h 178"/>
                <a:gd name="T42" fmla="*/ 115 w 145"/>
                <a:gd name="T43" fmla="*/ 169 h 178"/>
                <a:gd name="T44" fmla="*/ 114 w 145"/>
                <a:gd name="T45" fmla="*/ 166 h 178"/>
                <a:gd name="T46" fmla="*/ 113 w 145"/>
                <a:gd name="T47" fmla="*/ 162 h 178"/>
                <a:gd name="T48" fmla="*/ 112 w 145"/>
                <a:gd name="T49" fmla="*/ 159 h 178"/>
                <a:gd name="T50" fmla="*/ 111 w 145"/>
                <a:gd name="T51" fmla="*/ 156 h 178"/>
                <a:gd name="T52" fmla="*/ 111 w 145"/>
                <a:gd name="T53" fmla="*/ 153 h 178"/>
                <a:gd name="T54" fmla="*/ 110 w 145"/>
                <a:gd name="T55" fmla="*/ 150 h 178"/>
                <a:gd name="T56" fmla="*/ 110 w 145"/>
                <a:gd name="T57" fmla="*/ 148 h 178"/>
                <a:gd name="T58" fmla="*/ 110 w 145"/>
                <a:gd name="T59" fmla="*/ 145 h 178"/>
                <a:gd name="T60" fmla="*/ 110 w 145"/>
                <a:gd name="T61" fmla="*/ 142 h 178"/>
                <a:gd name="T62" fmla="*/ 111 w 145"/>
                <a:gd name="T63" fmla="*/ 140 h 178"/>
                <a:gd name="T64" fmla="*/ 111 w 145"/>
                <a:gd name="T65" fmla="*/ 138 h 178"/>
                <a:gd name="T66" fmla="*/ 112 w 145"/>
                <a:gd name="T67" fmla="*/ 135 h 178"/>
                <a:gd name="T68" fmla="*/ 138 w 145"/>
                <a:gd name="T69" fmla="*/ 93 h 178"/>
                <a:gd name="T70" fmla="*/ 144 w 145"/>
                <a:gd name="T71" fmla="*/ 74 h 178"/>
                <a:gd name="T72" fmla="*/ 145 w 145"/>
                <a:gd name="T73" fmla="*/ 72 h 178"/>
                <a:gd name="T74" fmla="*/ 145 w 145"/>
                <a:gd name="T75" fmla="*/ 71 h 178"/>
                <a:gd name="T76" fmla="*/ 145 w 145"/>
                <a:gd name="T77" fmla="*/ 67 h 178"/>
                <a:gd name="T78" fmla="*/ 145 w 145"/>
                <a:gd name="T79" fmla="*/ 61 h 178"/>
                <a:gd name="T80" fmla="*/ 142 w 145"/>
                <a:gd name="T81" fmla="*/ 50 h 178"/>
                <a:gd name="T82" fmla="*/ 142 w 145"/>
                <a:gd name="T83" fmla="*/ 53 h 178"/>
                <a:gd name="T84" fmla="*/ 142 w 145"/>
                <a:gd name="T85" fmla="*/ 56 h 178"/>
                <a:gd name="T86" fmla="*/ 143 w 145"/>
                <a:gd name="T87" fmla="*/ 59 h 178"/>
                <a:gd name="T88" fmla="*/ 143 w 145"/>
                <a:gd name="T89" fmla="*/ 66 h 178"/>
                <a:gd name="T90" fmla="*/ 142 w 145"/>
                <a:gd name="T91" fmla="*/ 67 h 178"/>
                <a:gd name="T92" fmla="*/ 142 w 145"/>
                <a:gd name="T93" fmla="*/ 71 h 178"/>
                <a:gd name="T94" fmla="*/ 24 w 145"/>
                <a:gd name="T95" fmla="*/ 47 h 178"/>
                <a:gd name="T96" fmla="*/ 38 w 145"/>
                <a:gd name="T97" fmla="*/ 18 h 178"/>
                <a:gd name="T98" fmla="*/ 39 w 145"/>
                <a:gd name="T99" fmla="*/ 17 h 178"/>
                <a:gd name="T100" fmla="*/ 43 w 145"/>
                <a:gd name="T101" fmla="*/ 15 h 178"/>
                <a:gd name="T102" fmla="*/ 47 w 145"/>
                <a:gd name="T103" fmla="*/ 12 h 178"/>
                <a:gd name="T104" fmla="*/ 51 w 145"/>
                <a:gd name="T105" fmla="*/ 10 h 178"/>
                <a:gd name="T106" fmla="*/ 55 w 145"/>
                <a:gd name="T107" fmla="*/ 9 h 178"/>
                <a:gd name="T108" fmla="*/ 111 w 145"/>
                <a:gd name="T109" fmla="*/ 130 h 178"/>
                <a:gd name="T110" fmla="*/ 124 w 145"/>
                <a:gd name="T111" fmla="*/ 10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178">
                  <a:moveTo>
                    <a:pt x="145" y="61"/>
                  </a:moveTo>
                  <a:cubicBezTo>
                    <a:pt x="145" y="60"/>
                    <a:pt x="145" y="60"/>
                    <a:pt x="145" y="59"/>
                  </a:cubicBezTo>
                  <a:cubicBezTo>
                    <a:pt x="145" y="59"/>
                    <a:pt x="145" y="59"/>
                    <a:pt x="145" y="59"/>
                  </a:cubicBezTo>
                  <a:cubicBezTo>
                    <a:pt x="145" y="58"/>
                    <a:pt x="145" y="58"/>
                    <a:pt x="145" y="58"/>
                  </a:cubicBezTo>
                  <a:cubicBezTo>
                    <a:pt x="145" y="57"/>
                    <a:pt x="145" y="57"/>
                    <a:pt x="145" y="57"/>
                  </a:cubicBezTo>
                  <a:cubicBezTo>
                    <a:pt x="145" y="57"/>
                    <a:pt x="145" y="56"/>
                    <a:pt x="145" y="56"/>
                  </a:cubicBezTo>
                  <a:cubicBezTo>
                    <a:pt x="145" y="55"/>
                    <a:pt x="145" y="55"/>
                    <a:pt x="145" y="55"/>
                  </a:cubicBezTo>
                  <a:cubicBezTo>
                    <a:pt x="145" y="55"/>
                    <a:pt x="145" y="55"/>
                    <a:pt x="145" y="54"/>
                  </a:cubicBezTo>
                  <a:cubicBezTo>
                    <a:pt x="145" y="54"/>
                    <a:pt x="145" y="54"/>
                    <a:pt x="145" y="54"/>
                  </a:cubicBezTo>
                  <a:cubicBezTo>
                    <a:pt x="145" y="54"/>
                    <a:pt x="145" y="53"/>
                    <a:pt x="145" y="53"/>
                  </a:cubicBezTo>
                  <a:cubicBezTo>
                    <a:pt x="145" y="52"/>
                    <a:pt x="145" y="52"/>
                    <a:pt x="145" y="52"/>
                  </a:cubicBezTo>
                  <a:cubicBezTo>
                    <a:pt x="145" y="52"/>
                    <a:pt x="145" y="52"/>
                    <a:pt x="145" y="51"/>
                  </a:cubicBezTo>
                  <a:cubicBezTo>
                    <a:pt x="145" y="51"/>
                    <a:pt x="145" y="51"/>
                    <a:pt x="145" y="51"/>
                  </a:cubicBezTo>
                  <a:cubicBezTo>
                    <a:pt x="144" y="51"/>
                    <a:pt x="144" y="50"/>
                    <a:pt x="144" y="50"/>
                  </a:cubicBezTo>
                  <a:cubicBezTo>
                    <a:pt x="144" y="50"/>
                    <a:pt x="144" y="50"/>
                    <a:pt x="144" y="50"/>
                  </a:cubicBezTo>
                  <a:cubicBezTo>
                    <a:pt x="144" y="49"/>
                    <a:pt x="144" y="49"/>
                    <a:pt x="144" y="49"/>
                  </a:cubicBezTo>
                  <a:cubicBezTo>
                    <a:pt x="144" y="49"/>
                    <a:pt x="144" y="48"/>
                    <a:pt x="144" y="48"/>
                  </a:cubicBezTo>
                  <a:cubicBezTo>
                    <a:pt x="140" y="30"/>
                    <a:pt x="125" y="8"/>
                    <a:pt x="105" y="2"/>
                  </a:cubicBezTo>
                  <a:cubicBezTo>
                    <a:pt x="99" y="1"/>
                    <a:pt x="93" y="0"/>
                    <a:pt x="86" y="0"/>
                  </a:cubicBezTo>
                  <a:cubicBezTo>
                    <a:pt x="78" y="0"/>
                    <a:pt x="71" y="1"/>
                    <a:pt x="63" y="3"/>
                  </a:cubicBezTo>
                  <a:cubicBezTo>
                    <a:pt x="60" y="4"/>
                    <a:pt x="58" y="5"/>
                    <a:pt x="56" y="6"/>
                  </a:cubicBezTo>
                  <a:cubicBezTo>
                    <a:pt x="55" y="6"/>
                    <a:pt x="55" y="6"/>
                    <a:pt x="54" y="6"/>
                  </a:cubicBezTo>
                  <a:cubicBezTo>
                    <a:pt x="54" y="7"/>
                    <a:pt x="54" y="7"/>
                    <a:pt x="54" y="7"/>
                  </a:cubicBezTo>
                  <a:cubicBezTo>
                    <a:pt x="53" y="7"/>
                    <a:pt x="53" y="7"/>
                    <a:pt x="52" y="7"/>
                  </a:cubicBezTo>
                  <a:cubicBezTo>
                    <a:pt x="52" y="7"/>
                    <a:pt x="52" y="7"/>
                    <a:pt x="52" y="7"/>
                  </a:cubicBezTo>
                  <a:cubicBezTo>
                    <a:pt x="51" y="8"/>
                    <a:pt x="51" y="8"/>
                    <a:pt x="50" y="8"/>
                  </a:cubicBezTo>
                  <a:cubicBezTo>
                    <a:pt x="50" y="8"/>
                    <a:pt x="49" y="9"/>
                    <a:pt x="48" y="9"/>
                  </a:cubicBezTo>
                  <a:cubicBezTo>
                    <a:pt x="48" y="9"/>
                    <a:pt x="48" y="9"/>
                    <a:pt x="48" y="9"/>
                  </a:cubicBezTo>
                  <a:cubicBezTo>
                    <a:pt x="47" y="9"/>
                    <a:pt x="47" y="9"/>
                    <a:pt x="47" y="10"/>
                  </a:cubicBezTo>
                  <a:cubicBezTo>
                    <a:pt x="46" y="10"/>
                    <a:pt x="46" y="10"/>
                    <a:pt x="46" y="10"/>
                  </a:cubicBezTo>
                  <a:cubicBezTo>
                    <a:pt x="46" y="10"/>
                    <a:pt x="45" y="10"/>
                    <a:pt x="45" y="11"/>
                  </a:cubicBezTo>
                  <a:cubicBezTo>
                    <a:pt x="44" y="11"/>
                    <a:pt x="43" y="11"/>
                    <a:pt x="43" y="12"/>
                  </a:cubicBezTo>
                  <a:cubicBezTo>
                    <a:pt x="42" y="12"/>
                    <a:pt x="42" y="12"/>
                    <a:pt x="42" y="12"/>
                  </a:cubicBezTo>
                  <a:cubicBezTo>
                    <a:pt x="42" y="12"/>
                    <a:pt x="42" y="12"/>
                    <a:pt x="41" y="13"/>
                  </a:cubicBezTo>
                  <a:cubicBezTo>
                    <a:pt x="41" y="13"/>
                    <a:pt x="41" y="13"/>
                    <a:pt x="41" y="13"/>
                  </a:cubicBezTo>
                  <a:cubicBezTo>
                    <a:pt x="40" y="13"/>
                    <a:pt x="40" y="14"/>
                    <a:pt x="39" y="14"/>
                  </a:cubicBezTo>
                  <a:cubicBezTo>
                    <a:pt x="39" y="14"/>
                    <a:pt x="38" y="15"/>
                    <a:pt x="38" y="15"/>
                  </a:cubicBezTo>
                  <a:cubicBezTo>
                    <a:pt x="37" y="15"/>
                    <a:pt x="37" y="15"/>
                    <a:pt x="37" y="15"/>
                  </a:cubicBezTo>
                  <a:cubicBezTo>
                    <a:pt x="37" y="15"/>
                    <a:pt x="37" y="15"/>
                    <a:pt x="37" y="15"/>
                  </a:cubicBezTo>
                  <a:cubicBezTo>
                    <a:pt x="37" y="16"/>
                    <a:pt x="37" y="16"/>
                    <a:pt x="36" y="16"/>
                  </a:cubicBezTo>
                  <a:cubicBezTo>
                    <a:pt x="36" y="16"/>
                    <a:pt x="36" y="16"/>
                    <a:pt x="36" y="16"/>
                  </a:cubicBezTo>
                  <a:cubicBezTo>
                    <a:pt x="36" y="16"/>
                    <a:pt x="36" y="16"/>
                    <a:pt x="36" y="16"/>
                  </a:cubicBezTo>
                  <a:cubicBezTo>
                    <a:pt x="35" y="17"/>
                    <a:pt x="35" y="17"/>
                    <a:pt x="35" y="18"/>
                  </a:cubicBezTo>
                  <a:cubicBezTo>
                    <a:pt x="27" y="25"/>
                    <a:pt x="24" y="35"/>
                    <a:pt x="22" y="45"/>
                  </a:cubicBezTo>
                  <a:cubicBezTo>
                    <a:pt x="22" y="45"/>
                    <a:pt x="22" y="45"/>
                    <a:pt x="22" y="45"/>
                  </a:cubicBezTo>
                  <a:cubicBezTo>
                    <a:pt x="22" y="45"/>
                    <a:pt x="21" y="46"/>
                    <a:pt x="21" y="47"/>
                  </a:cubicBezTo>
                  <a:cubicBezTo>
                    <a:pt x="21" y="47"/>
                    <a:pt x="21" y="47"/>
                    <a:pt x="21" y="47"/>
                  </a:cubicBezTo>
                  <a:cubicBezTo>
                    <a:pt x="21" y="47"/>
                    <a:pt x="21" y="47"/>
                    <a:pt x="21" y="47"/>
                  </a:cubicBezTo>
                  <a:cubicBezTo>
                    <a:pt x="21" y="47"/>
                    <a:pt x="21" y="47"/>
                    <a:pt x="21" y="47"/>
                  </a:cubicBezTo>
                  <a:cubicBezTo>
                    <a:pt x="21" y="47"/>
                    <a:pt x="21" y="47"/>
                    <a:pt x="21" y="47"/>
                  </a:cubicBezTo>
                  <a:cubicBezTo>
                    <a:pt x="21" y="47"/>
                    <a:pt x="21" y="47"/>
                    <a:pt x="21" y="47"/>
                  </a:cubicBezTo>
                  <a:cubicBezTo>
                    <a:pt x="21" y="47"/>
                    <a:pt x="21" y="47"/>
                    <a:pt x="21" y="47"/>
                  </a:cubicBezTo>
                  <a:cubicBezTo>
                    <a:pt x="21" y="48"/>
                    <a:pt x="21" y="48"/>
                    <a:pt x="21" y="48"/>
                  </a:cubicBezTo>
                  <a:cubicBezTo>
                    <a:pt x="21" y="48"/>
                    <a:pt x="21" y="48"/>
                    <a:pt x="21" y="48"/>
                  </a:cubicBezTo>
                  <a:cubicBezTo>
                    <a:pt x="20" y="51"/>
                    <a:pt x="21" y="53"/>
                    <a:pt x="21" y="55"/>
                  </a:cubicBezTo>
                  <a:cubicBezTo>
                    <a:pt x="22" y="57"/>
                    <a:pt x="22" y="58"/>
                    <a:pt x="19" y="63"/>
                  </a:cubicBezTo>
                  <a:cubicBezTo>
                    <a:pt x="18" y="66"/>
                    <a:pt x="13" y="72"/>
                    <a:pt x="9" y="77"/>
                  </a:cubicBezTo>
                  <a:cubicBezTo>
                    <a:pt x="5" y="82"/>
                    <a:pt x="3" y="85"/>
                    <a:pt x="3" y="86"/>
                  </a:cubicBezTo>
                  <a:cubicBezTo>
                    <a:pt x="0" y="91"/>
                    <a:pt x="5" y="94"/>
                    <a:pt x="8" y="96"/>
                  </a:cubicBezTo>
                  <a:cubicBezTo>
                    <a:pt x="9" y="96"/>
                    <a:pt x="9" y="96"/>
                    <a:pt x="9" y="96"/>
                  </a:cubicBezTo>
                  <a:cubicBezTo>
                    <a:pt x="9" y="96"/>
                    <a:pt x="10" y="96"/>
                    <a:pt x="10" y="97"/>
                  </a:cubicBezTo>
                  <a:cubicBezTo>
                    <a:pt x="11" y="97"/>
                    <a:pt x="13" y="98"/>
                    <a:pt x="13" y="99"/>
                  </a:cubicBezTo>
                  <a:cubicBezTo>
                    <a:pt x="13" y="99"/>
                    <a:pt x="12" y="100"/>
                    <a:pt x="12" y="100"/>
                  </a:cubicBezTo>
                  <a:cubicBezTo>
                    <a:pt x="11" y="101"/>
                    <a:pt x="11" y="102"/>
                    <a:pt x="11" y="104"/>
                  </a:cubicBezTo>
                  <a:cubicBezTo>
                    <a:pt x="11" y="106"/>
                    <a:pt x="12" y="107"/>
                    <a:pt x="13" y="107"/>
                  </a:cubicBezTo>
                  <a:cubicBezTo>
                    <a:pt x="13" y="108"/>
                    <a:pt x="14" y="108"/>
                    <a:pt x="14" y="109"/>
                  </a:cubicBezTo>
                  <a:cubicBezTo>
                    <a:pt x="13" y="109"/>
                    <a:pt x="13" y="109"/>
                    <a:pt x="13" y="109"/>
                  </a:cubicBezTo>
                  <a:cubicBezTo>
                    <a:pt x="13" y="110"/>
                    <a:pt x="12" y="111"/>
                    <a:pt x="12" y="113"/>
                  </a:cubicBezTo>
                  <a:cubicBezTo>
                    <a:pt x="12" y="115"/>
                    <a:pt x="13" y="116"/>
                    <a:pt x="13" y="117"/>
                  </a:cubicBezTo>
                  <a:cubicBezTo>
                    <a:pt x="14" y="118"/>
                    <a:pt x="14" y="118"/>
                    <a:pt x="15" y="119"/>
                  </a:cubicBezTo>
                  <a:cubicBezTo>
                    <a:pt x="15" y="120"/>
                    <a:pt x="15" y="121"/>
                    <a:pt x="14" y="123"/>
                  </a:cubicBezTo>
                  <a:cubicBezTo>
                    <a:pt x="14" y="123"/>
                    <a:pt x="14" y="124"/>
                    <a:pt x="14" y="124"/>
                  </a:cubicBezTo>
                  <a:cubicBezTo>
                    <a:pt x="13" y="126"/>
                    <a:pt x="12" y="133"/>
                    <a:pt x="17" y="137"/>
                  </a:cubicBezTo>
                  <a:cubicBezTo>
                    <a:pt x="21" y="139"/>
                    <a:pt x="25" y="139"/>
                    <a:pt x="29" y="139"/>
                  </a:cubicBezTo>
                  <a:cubicBezTo>
                    <a:pt x="30" y="139"/>
                    <a:pt x="31" y="139"/>
                    <a:pt x="32" y="139"/>
                  </a:cubicBezTo>
                  <a:cubicBezTo>
                    <a:pt x="32" y="139"/>
                    <a:pt x="32" y="139"/>
                    <a:pt x="32" y="139"/>
                  </a:cubicBezTo>
                  <a:cubicBezTo>
                    <a:pt x="33" y="139"/>
                    <a:pt x="34" y="139"/>
                    <a:pt x="35" y="139"/>
                  </a:cubicBezTo>
                  <a:cubicBezTo>
                    <a:pt x="37" y="139"/>
                    <a:pt x="40" y="139"/>
                    <a:pt x="43" y="140"/>
                  </a:cubicBezTo>
                  <a:cubicBezTo>
                    <a:pt x="53" y="143"/>
                    <a:pt x="52" y="159"/>
                    <a:pt x="52" y="170"/>
                  </a:cubicBezTo>
                  <a:cubicBezTo>
                    <a:pt x="52" y="172"/>
                    <a:pt x="52" y="174"/>
                    <a:pt x="52" y="176"/>
                  </a:cubicBezTo>
                  <a:cubicBezTo>
                    <a:pt x="52" y="176"/>
                    <a:pt x="52" y="176"/>
                    <a:pt x="52" y="176"/>
                  </a:cubicBezTo>
                  <a:cubicBezTo>
                    <a:pt x="52" y="177"/>
                    <a:pt x="52" y="177"/>
                    <a:pt x="52" y="177"/>
                  </a:cubicBezTo>
                  <a:cubicBezTo>
                    <a:pt x="53" y="178"/>
                    <a:pt x="53" y="178"/>
                    <a:pt x="53" y="178"/>
                  </a:cubicBezTo>
                  <a:cubicBezTo>
                    <a:pt x="53" y="178"/>
                    <a:pt x="53" y="178"/>
                    <a:pt x="53" y="178"/>
                  </a:cubicBezTo>
                  <a:cubicBezTo>
                    <a:pt x="115" y="171"/>
                    <a:pt x="115" y="171"/>
                    <a:pt x="115" y="171"/>
                  </a:cubicBezTo>
                  <a:cubicBezTo>
                    <a:pt x="115" y="171"/>
                    <a:pt x="115" y="171"/>
                    <a:pt x="115" y="171"/>
                  </a:cubicBezTo>
                  <a:cubicBezTo>
                    <a:pt x="116" y="170"/>
                    <a:pt x="116" y="170"/>
                    <a:pt x="116" y="170"/>
                  </a:cubicBezTo>
                  <a:cubicBezTo>
                    <a:pt x="115" y="169"/>
                    <a:pt x="115" y="169"/>
                    <a:pt x="115" y="169"/>
                  </a:cubicBezTo>
                  <a:cubicBezTo>
                    <a:pt x="115" y="169"/>
                    <a:pt x="115" y="168"/>
                    <a:pt x="115" y="168"/>
                  </a:cubicBezTo>
                  <a:cubicBezTo>
                    <a:pt x="115" y="167"/>
                    <a:pt x="115" y="167"/>
                    <a:pt x="115" y="167"/>
                  </a:cubicBezTo>
                  <a:cubicBezTo>
                    <a:pt x="114" y="167"/>
                    <a:pt x="114" y="166"/>
                    <a:pt x="114" y="166"/>
                  </a:cubicBezTo>
                  <a:cubicBezTo>
                    <a:pt x="114" y="166"/>
                    <a:pt x="114" y="166"/>
                    <a:pt x="114" y="166"/>
                  </a:cubicBezTo>
                  <a:cubicBezTo>
                    <a:pt x="114" y="165"/>
                    <a:pt x="114" y="165"/>
                    <a:pt x="114" y="164"/>
                  </a:cubicBezTo>
                  <a:cubicBezTo>
                    <a:pt x="113" y="164"/>
                    <a:pt x="113" y="164"/>
                    <a:pt x="113" y="164"/>
                  </a:cubicBezTo>
                  <a:cubicBezTo>
                    <a:pt x="113" y="163"/>
                    <a:pt x="113" y="163"/>
                    <a:pt x="113" y="162"/>
                  </a:cubicBezTo>
                  <a:cubicBezTo>
                    <a:pt x="113" y="162"/>
                    <a:pt x="113" y="162"/>
                    <a:pt x="113" y="162"/>
                  </a:cubicBezTo>
                  <a:cubicBezTo>
                    <a:pt x="113" y="162"/>
                    <a:pt x="113" y="161"/>
                    <a:pt x="113" y="161"/>
                  </a:cubicBezTo>
                  <a:cubicBezTo>
                    <a:pt x="112" y="160"/>
                    <a:pt x="112" y="160"/>
                    <a:pt x="112" y="160"/>
                  </a:cubicBezTo>
                  <a:cubicBezTo>
                    <a:pt x="112" y="160"/>
                    <a:pt x="112" y="160"/>
                    <a:pt x="112" y="159"/>
                  </a:cubicBezTo>
                  <a:cubicBezTo>
                    <a:pt x="112" y="159"/>
                    <a:pt x="112" y="159"/>
                    <a:pt x="112" y="159"/>
                  </a:cubicBezTo>
                  <a:cubicBezTo>
                    <a:pt x="112" y="159"/>
                    <a:pt x="112" y="158"/>
                    <a:pt x="112" y="158"/>
                  </a:cubicBezTo>
                  <a:cubicBezTo>
                    <a:pt x="112" y="158"/>
                    <a:pt x="112" y="158"/>
                    <a:pt x="112" y="158"/>
                  </a:cubicBezTo>
                  <a:cubicBezTo>
                    <a:pt x="112" y="157"/>
                    <a:pt x="111" y="157"/>
                    <a:pt x="111" y="156"/>
                  </a:cubicBezTo>
                  <a:cubicBezTo>
                    <a:pt x="111" y="156"/>
                    <a:pt x="111" y="156"/>
                    <a:pt x="111" y="156"/>
                  </a:cubicBezTo>
                  <a:cubicBezTo>
                    <a:pt x="111" y="155"/>
                    <a:pt x="111" y="155"/>
                    <a:pt x="111" y="155"/>
                  </a:cubicBezTo>
                  <a:cubicBezTo>
                    <a:pt x="111" y="154"/>
                    <a:pt x="111" y="154"/>
                    <a:pt x="111" y="154"/>
                  </a:cubicBezTo>
                  <a:cubicBezTo>
                    <a:pt x="111" y="154"/>
                    <a:pt x="111" y="154"/>
                    <a:pt x="111" y="153"/>
                  </a:cubicBezTo>
                  <a:cubicBezTo>
                    <a:pt x="111" y="153"/>
                    <a:pt x="111" y="153"/>
                    <a:pt x="111" y="153"/>
                  </a:cubicBezTo>
                  <a:cubicBezTo>
                    <a:pt x="111" y="153"/>
                    <a:pt x="111" y="152"/>
                    <a:pt x="111" y="152"/>
                  </a:cubicBezTo>
                  <a:cubicBezTo>
                    <a:pt x="111" y="151"/>
                    <a:pt x="111" y="151"/>
                    <a:pt x="111" y="151"/>
                  </a:cubicBezTo>
                  <a:cubicBezTo>
                    <a:pt x="111" y="151"/>
                    <a:pt x="111" y="151"/>
                    <a:pt x="110" y="150"/>
                  </a:cubicBezTo>
                  <a:cubicBezTo>
                    <a:pt x="110" y="150"/>
                    <a:pt x="110" y="150"/>
                    <a:pt x="110" y="150"/>
                  </a:cubicBezTo>
                  <a:cubicBezTo>
                    <a:pt x="110" y="149"/>
                    <a:pt x="110" y="149"/>
                    <a:pt x="110" y="149"/>
                  </a:cubicBezTo>
                  <a:cubicBezTo>
                    <a:pt x="110" y="149"/>
                    <a:pt x="110" y="149"/>
                    <a:pt x="110" y="149"/>
                  </a:cubicBezTo>
                  <a:cubicBezTo>
                    <a:pt x="110" y="148"/>
                    <a:pt x="110" y="148"/>
                    <a:pt x="110" y="148"/>
                  </a:cubicBezTo>
                  <a:cubicBezTo>
                    <a:pt x="110" y="148"/>
                    <a:pt x="110" y="148"/>
                    <a:pt x="110" y="148"/>
                  </a:cubicBezTo>
                  <a:cubicBezTo>
                    <a:pt x="110" y="147"/>
                    <a:pt x="110" y="147"/>
                    <a:pt x="110" y="146"/>
                  </a:cubicBezTo>
                  <a:cubicBezTo>
                    <a:pt x="110" y="146"/>
                    <a:pt x="110" y="146"/>
                    <a:pt x="110" y="146"/>
                  </a:cubicBezTo>
                  <a:cubicBezTo>
                    <a:pt x="110" y="145"/>
                    <a:pt x="110" y="145"/>
                    <a:pt x="110" y="145"/>
                  </a:cubicBezTo>
                  <a:cubicBezTo>
                    <a:pt x="110" y="145"/>
                    <a:pt x="110" y="145"/>
                    <a:pt x="110" y="145"/>
                  </a:cubicBezTo>
                  <a:cubicBezTo>
                    <a:pt x="110" y="144"/>
                    <a:pt x="110" y="144"/>
                    <a:pt x="110" y="144"/>
                  </a:cubicBezTo>
                  <a:cubicBezTo>
                    <a:pt x="110" y="144"/>
                    <a:pt x="110" y="144"/>
                    <a:pt x="110" y="144"/>
                  </a:cubicBezTo>
                  <a:cubicBezTo>
                    <a:pt x="110" y="143"/>
                    <a:pt x="110" y="143"/>
                    <a:pt x="110" y="143"/>
                  </a:cubicBezTo>
                  <a:cubicBezTo>
                    <a:pt x="110" y="142"/>
                    <a:pt x="110" y="142"/>
                    <a:pt x="110" y="142"/>
                  </a:cubicBezTo>
                  <a:cubicBezTo>
                    <a:pt x="111" y="141"/>
                    <a:pt x="111" y="141"/>
                    <a:pt x="111" y="141"/>
                  </a:cubicBezTo>
                  <a:cubicBezTo>
                    <a:pt x="111" y="141"/>
                    <a:pt x="111" y="141"/>
                    <a:pt x="111" y="141"/>
                  </a:cubicBezTo>
                  <a:cubicBezTo>
                    <a:pt x="111" y="140"/>
                    <a:pt x="111" y="140"/>
                    <a:pt x="111" y="140"/>
                  </a:cubicBezTo>
                  <a:cubicBezTo>
                    <a:pt x="111" y="140"/>
                    <a:pt x="111" y="140"/>
                    <a:pt x="111" y="140"/>
                  </a:cubicBezTo>
                  <a:cubicBezTo>
                    <a:pt x="111" y="139"/>
                    <a:pt x="111" y="139"/>
                    <a:pt x="111" y="139"/>
                  </a:cubicBezTo>
                  <a:cubicBezTo>
                    <a:pt x="111" y="139"/>
                    <a:pt x="111" y="139"/>
                    <a:pt x="111" y="139"/>
                  </a:cubicBezTo>
                  <a:cubicBezTo>
                    <a:pt x="111" y="139"/>
                    <a:pt x="111" y="138"/>
                    <a:pt x="111" y="138"/>
                  </a:cubicBezTo>
                  <a:cubicBezTo>
                    <a:pt x="111" y="138"/>
                    <a:pt x="111" y="138"/>
                    <a:pt x="111" y="138"/>
                  </a:cubicBezTo>
                  <a:cubicBezTo>
                    <a:pt x="111" y="137"/>
                    <a:pt x="111" y="137"/>
                    <a:pt x="111" y="137"/>
                  </a:cubicBezTo>
                  <a:cubicBezTo>
                    <a:pt x="111" y="136"/>
                    <a:pt x="111" y="136"/>
                    <a:pt x="111" y="136"/>
                  </a:cubicBezTo>
                  <a:cubicBezTo>
                    <a:pt x="112" y="136"/>
                    <a:pt x="112" y="136"/>
                    <a:pt x="112" y="136"/>
                  </a:cubicBezTo>
                  <a:cubicBezTo>
                    <a:pt x="112" y="135"/>
                    <a:pt x="112" y="135"/>
                    <a:pt x="112" y="135"/>
                  </a:cubicBezTo>
                  <a:cubicBezTo>
                    <a:pt x="112" y="135"/>
                    <a:pt x="112" y="135"/>
                    <a:pt x="112" y="135"/>
                  </a:cubicBezTo>
                  <a:cubicBezTo>
                    <a:pt x="112" y="135"/>
                    <a:pt x="112" y="135"/>
                    <a:pt x="112" y="135"/>
                  </a:cubicBezTo>
                  <a:cubicBezTo>
                    <a:pt x="114" y="127"/>
                    <a:pt x="120" y="119"/>
                    <a:pt x="126" y="111"/>
                  </a:cubicBezTo>
                  <a:cubicBezTo>
                    <a:pt x="130" y="106"/>
                    <a:pt x="134" y="100"/>
                    <a:pt x="138" y="93"/>
                  </a:cubicBezTo>
                  <a:cubicBezTo>
                    <a:pt x="141" y="88"/>
                    <a:pt x="143" y="82"/>
                    <a:pt x="144" y="74"/>
                  </a:cubicBezTo>
                  <a:cubicBezTo>
                    <a:pt x="144" y="74"/>
                    <a:pt x="144" y="74"/>
                    <a:pt x="144" y="74"/>
                  </a:cubicBezTo>
                  <a:cubicBezTo>
                    <a:pt x="144" y="74"/>
                    <a:pt x="144" y="74"/>
                    <a:pt x="144" y="74"/>
                  </a:cubicBezTo>
                  <a:cubicBezTo>
                    <a:pt x="144" y="74"/>
                    <a:pt x="144" y="74"/>
                    <a:pt x="144" y="74"/>
                  </a:cubicBezTo>
                  <a:cubicBezTo>
                    <a:pt x="144" y="74"/>
                    <a:pt x="144" y="74"/>
                    <a:pt x="144" y="74"/>
                  </a:cubicBezTo>
                  <a:cubicBezTo>
                    <a:pt x="144" y="73"/>
                    <a:pt x="145" y="73"/>
                    <a:pt x="145" y="73"/>
                  </a:cubicBezTo>
                  <a:cubicBezTo>
                    <a:pt x="145" y="72"/>
                    <a:pt x="145" y="72"/>
                    <a:pt x="145" y="72"/>
                  </a:cubicBezTo>
                  <a:cubicBezTo>
                    <a:pt x="145" y="72"/>
                    <a:pt x="145" y="72"/>
                    <a:pt x="145" y="72"/>
                  </a:cubicBezTo>
                  <a:cubicBezTo>
                    <a:pt x="145" y="72"/>
                    <a:pt x="145" y="72"/>
                    <a:pt x="145" y="72"/>
                  </a:cubicBezTo>
                  <a:cubicBezTo>
                    <a:pt x="145" y="72"/>
                    <a:pt x="145" y="72"/>
                    <a:pt x="145" y="72"/>
                  </a:cubicBezTo>
                  <a:cubicBezTo>
                    <a:pt x="145" y="72"/>
                    <a:pt x="145" y="72"/>
                    <a:pt x="145" y="72"/>
                  </a:cubicBezTo>
                  <a:cubicBezTo>
                    <a:pt x="145" y="72"/>
                    <a:pt x="145" y="71"/>
                    <a:pt x="145" y="71"/>
                  </a:cubicBezTo>
                  <a:cubicBezTo>
                    <a:pt x="145" y="71"/>
                    <a:pt x="145" y="71"/>
                    <a:pt x="145" y="71"/>
                  </a:cubicBezTo>
                  <a:cubicBezTo>
                    <a:pt x="145" y="70"/>
                    <a:pt x="145" y="70"/>
                    <a:pt x="145" y="69"/>
                  </a:cubicBezTo>
                  <a:cubicBezTo>
                    <a:pt x="145" y="69"/>
                    <a:pt x="145" y="69"/>
                    <a:pt x="145" y="69"/>
                  </a:cubicBezTo>
                  <a:cubicBezTo>
                    <a:pt x="145" y="68"/>
                    <a:pt x="145" y="68"/>
                    <a:pt x="145" y="67"/>
                  </a:cubicBezTo>
                  <a:cubicBezTo>
                    <a:pt x="145" y="67"/>
                    <a:pt x="145" y="67"/>
                    <a:pt x="145" y="67"/>
                  </a:cubicBezTo>
                  <a:cubicBezTo>
                    <a:pt x="145" y="67"/>
                    <a:pt x="145" y="66"/>
                    <a:pt x="145" y="66"/>
                  </a:cubicBezTo>
                  <a:cubicBezTo>
                    <a:pt x="145" y="66"/>
                    <a:pt x="145" y="66"/>
                    <a:pt x="145" y="66"/>
                  </a:cubicBezTo>
                  <a:cubicBezTo>
                    <a:pt x="145" y="64"/>
                    <a:pt x="145" y="62"/>
                    <a:pt x="145" y="61"/>
                  </a:cubicBezTo>
                  <a:close/>
                  <a:moveTo>
                    <a:pt x="86" y="3"/>
                  </a:moveTo>
                  <a:cubicBezTo>
                    <a:pt x="92" y="3"/>
                    <a:pt x="98" y="4"/>
                    <a:pt x="104" y="5"/>
                  </a:cubicBezTo>
                  <a:cubicBezTo>
                    <a:pt x="123" y="10"/>
                    <a:pt x="137" y="31"/>
                    <a:pt x="141" y="49"/>
                  </a:cubicBezTo>
                  <a:cubicBezTo>
                    <a:pt x="141" y="49"/>
                    <a:pt x="142" y="49"/>
                    <a:pt x="142" y="50"/>
                  </a:cubicBezTo>
                  <a:cubicBezTo>
                    <a:pt x="142" y="50"/>
                    <a:pt x="142" y="50"/>
                    <a:pt x="142" y="50"/>
                  </a:cubicBezTo>
                  <a:cubicBezTo>
                    <a:pt x="142" y="51"/>
                    <a:pt x="142" y="51"/>
                    <a:pt x="142" y="51"/>
                  </a:cubicBezTo>
                  <a:cubicBezTo>
                    <a:pt x="142" y="52"/>
                    <a:pt x="142" y="52"/>
                    <a:pt x="142" y="52"/>
                  </a:cubicBezTo>
                  <a:cubicBezTo>
                    <a:pt x="142" y="53"/>
                    <a:pt x="142" y="53"/>
                    <a:pt x="142" y="53"/>
                  </a:cubicBezTo>
                  <a:cubicBezTo>
                    <a:pt x="142" y="53"/>
                    <a:pt x="142" y="53"/>
                    <a:pt x="142" y="53"/>
                  </a:cubicBezTo>
                  <a:cubicBezTo>
                    <a:pt x="142" y="54"/>
                    <a:pt x="142" y="54"/>
                    <a:pt x="142" y="54"/>
                  </a:cubicBezTo>
                  <a:cubicBezTo>
                    <a:pt x="142" y="55"/>
                    <a:pt x="142" y="55"/>
                    <a:pt x="142" y="55"/>
                  </a:cubicBezTo>
                  <a:cubicBezTo>
                    <a:pt x="142" y="55"/>
                    <a:pt x="142" y="55"/>
                    <a:pt x="142" y="56"/>
                  </a:cubicBezTo>
                  <a:cubicBezTo>
                    <a:pt x="142" y="56"/>
                    <a:pt x="142" y="56"/>
                    <a:pt x="142" y="56"/>
                  </a:cubicBezTo>
                  <a:cubicBezTo>
                    <a:pt x="142" y="57"/>
                    <a:pt x="143" y="57"/>
                    <a:pt x="143" y="57"/>
                  </a:cubicBezTo>
                  <a:cubicBezTo>
                    <a:pt x="143" y="58"/>
                    <a:pt x="143" y="58"/>
                    <a:pt x="143" y="58"/>
                  </a:cubicBezTo>
                  <a:cubicBezTo>
                    <a:pt x="143" y="58"/>
                    <a:pt x="143" y="58"/>
                    <a:pt x="143" y="59"/>
                  </a:cubicBezTo>
                  <a:cubicBezTo>
                    <a:pt x="143" y="59"/>
                    <a:pt x="143" y="59"/>
                    <a:pt x="143" y="59"/>
                  </a:cubicBezTo>
                  <a:cubicBezTo>
                    <a:pt x="143" y="60"/>
                    <a:pt x="143" y="60"/>
                    <a:pt x="143" y="61"/>
                  </a:cubicBezTo>
                  <a:cubicBezTo>
                    <a:pt x="143" y="61"/>
                    <a:pt x="143" y="61"/>
                    <a:pt x="143" y="61"/>
                  </a:cubicBezTo>
                  <a:cubicBezTo>
                    <a:pt x="143" y="62"/>
                    <a:pt x="143" y="64"/>
                    <a:pt x="143" y="66"/>
                  </a:cubicBezTo>
                  <a:cubicBezTo>
                    <a:pt x="143" y="66"/>
                    <a:pt x="143" y="66"/>
                    <a:pt x="143" y="66"/>
                  </a:cubicBezTo>
                  <a:cubicBezTo>
                    <a:pt x="143" y="66"/>
                    <a:pt x="143" y="66"/>
                    <a:pt x="143" y="66"/>
                  </a:cubicBezTo>
                  <a:cubicBezTo>
                    <a:pt x="143" y="66"/>
                    <a:pt x="143" y="67"/>
                    <a:pt x="142" y="67"/>
                  </a:cubicBezTo>
                  <a:cubicBezTo>
                    <a:pt x="142" y="67"/>
                    <a:pt x="142" y="67"/>
                    <a:pt x="142" y="67"/>
                  </a:cubicBezTo>
                  <a:cubicBezTo>
                    <a:pt x="142" y="68"/>
                    <a:pt x="142" y="68"/>
                    <a:pt x="142" y="69"/>
                  </a:cubicBezTo>
                  <a:cubicBezTo>
                    <a:pt x="142" y="69"/>
                    <a:pt x="142" y="69"/>
                    <a:pt x="142" y="69"/>
                  </a:cubicBezTo>
                  <a:cubicBezTo>
                    <a:pt x="142" y="69"/>
                    <a:pt x="142" y="70"/>
                    <a:pt x="142" y="70"/>
                  </a:cubicBezTo>
                  <a:cubicBezTo>
                    <a:pt x="142" y="71"/>
                    <a:pt x="142" y="71"/>
                    <a:pt x="142" y="71"/>
                  </a:cubicBezTo>
                  <a:cubicBezTo>
                    <a:pt x="142" y="71"/>
                    <a:pt x="142" y="71"/>
                    <a:pt x="142" y="72"/>
                  </a:cubicBezTo>
                  <a:cubicBezTo>
                    <a:pt x="142" y="72"/>
                    <a:pt x="142" y="72"/>
                    <a:pt x="142" y="72"/>
                  </a:cubicBezTo>
                  <a:cubicBezTo>
                    <a:pt x="142" y="72"/>
                    <a:pt x="142" y="72"/>
                    <a:pt x="142" y="72"/>
                  </a:cubicBezTo>
                  <a:cubicBezTo>
                    <a:pt x="24" y="47"/>
                    <a:pt x="24" y="47"/>
                    <a:pt x="24" y="47"/>
                  </a:cubicBezTo>
                  <a:cubicBezTo>
                    <a:pt x="24" y="46"/>
                    <a:pt x="24" y="46"/>
                    <a:pt x="24" y="45"/>
                  </a:cubicBezTo>
                  <a:cubicBezTo>
                    <a:pt x="27" y="36"/>
                    <a:pt x="29" y="27"/>
                    <a:pt x="36" y="20"/>
                  </a:cubicBezTo>
                  <a:cubicBezTo>
                    <a:pt x="37" y="19"/>
                    <a:pt x="37" y="19"/>
                    <a:pt x="38" y="18"/>
                  </a:cubicBezTo>
                  <a:cubicBezTo>
                    <a:pt x="38" y="18"/>
                    <a:pt x="38" y="18"/>
                    <a:pt x="38" y="18"/>
                  </a:cubicBezTo>
                  <a:cubicBezTo>
                    <a:pt x="38" y="18"/>
                    <a:pt x="38" y="18"/>
                    <a:pt x="38" y="18"/>
                  </a:cubicBezTo>
                  <a:cubicBezTo>
                    <a:pt x="38" y="18"/>
                    <a:pt x="39" y="18"/>
                    <a:pt x="39" y="17"/>
                  </a:cubicBezTo>
                  <a:cubicBezTo>
                    <a:pt x="39" y="17"/>
                    <a:pt x="39" y="17"/>
                    <a:pt x="39" y="17"/>
                  </a:cubicBezTo>
                  <a:cubicBezTo>
                    <a:pt x="39" y="17"/>
                    <a:pt x="39" y="17"/>
                    <a:pt x="39" y="17"/>
                  </a:cubicBezTo>
                  <a:cubicBezTo>
                    <a:pt x="40" y="17"/>
                    <a:pt x="40" y="16"/>
                    <a:pt x="41" y="16"/>
                  </a:cubicBezTo>
                  <a:cubicBezTo>
                    <a:pt x="41" y="16"/>
                    <a:pt x="42" y="15"/>
                    <a:pt x="42" y="15"/>
                  </a:cubicBezTo>
                  <a:cubicBezTo>
                    <a:pt x="43" y="15"/>
                    <a:pt x="43" y="15"/>
                    <a:pt x="43" y="15"/>
                  </a:cubicBezTo>
                  <a:cubicBezTo>
                    <a:pt x="43" y="15"/>
                    <a:pt x="43" y="15"/>
                    <a:pt x="43" y="15"/>
                  </a:cubicBezTo>
                  <a:cubicBezTo>
                    <a:pt x="43" y="15"/>
                    <a:pt x="43" y="14"/>
                    <a:pt x="44" y="14"/>
                  </a:cubicBezTo>
                  <a:cubicBezTo>
                    <a:pt x="44" y="14"/>
                    <a:pt x="44" y="14"/>
                    <a:pt x="44" y="14"/>
                  </a:cubicBezTo>
                  <a:cubicBezTo>
                    <a:pt x="45" y="14"/>
                    <a:pt x="45" y="13"/>
                    <a:pt x="46" y="13"/>
                  </a:cubicBezTo>
                  <a:cubicBezTo>
                    <a:pt x="46" y="13"/>
                    <a:pt x="47" y="12"/>
                    <a:pt x="47" y="12"/>
                  </a:cubicBezTo>
                  <a:cubicBezTo>
                    <a:pt x="48" y="12"/>
                    <a:pt x="48" y="12"/>
                    <a:pt x="48" y="12"/>
                  </a:cubicBezTo>
                  <a:cubicBezTo>
                    <a:pt x="48" y="12"/>
                    <a:pt x="49" y="12"/>
                    <a:pt x="49" y="11"/>
                  </a:cubicBezTo>
                  <a:cubicBezTo>
                    <a:pt x="49" y="11"/>
                    <a:pt x="49" y="11"/>
                    <a:pt x="49" y="11"/>
                  </a:cubicBezTo>
                  <a:cubicBezTo>
                    <a:pt x="50" y="11"/>
                    <a:pt x="51" y="11"/>
                    <a:pt x="51" y="10"/>
                  </a:cubicBezTo>
                  <a:cubicBezTo>
                    <a:pt x="52" y="10"/>
                    <a:pt x="52" y="10"/>
                    <a:pt x="53" y="10"/>
                  </a:cubicBezTo>
                  <a:cubicBezTo>
                    <a:pt x="53" y="10"/>
                    <a:pt x="53" y="10"/>
                    <a:pt x="53" y="10"/>
                  </a:cubicBezTo>
                  <a:cubicBezTo>
                    <a:pt x="54" y="9"/>
                    <a:pt x="54" y="9"/>
                    <a:pt x="55" y="9"/>
                  </a:cubicBezTo>
                  <a:cubicBezTo>
                    <a:pt x="55" y="9"/>
                    <a:pt x="55" y="9"/>
                    <a:pt x="55" y="9"/>
                  </a:cubicBezTo>
                  <a:cubicBezTo>
                    <a:pt x="56" y="9"/>
                    <a:pt x="56" y="9"/>
                    <a:pt x="57" y="8"/>
                  </a:cubicBezTo>
                  <a:cubicBezTo>
                    <a:pt x="59" y="8"/>
                    <a:pt x="61" y="7"/>
                    <a:pt x="64" y="6"/>
                  </a:cubicBezTo>
                  <a:cubicBezTo>
                    <a:pt x="71" y="4"/>
                    <a:pt x="79" y="3"/>
                    <a:pt x="86" y="3"/>
                  </a:cubicBezTo>
                  <a:close/>
                  <a:moveTo>
                    <a:pt x="111" y="130"/>
                  </a:moveTo>
                  <a:cubicBezTo>
                    <a:pt x="81" y="62"/>
                    <a:pt x="81" y="62"/>
                    <a:pt x="81" y="62"/>
                  </a:cubicBezTo>
                  <a:cubicBezTo>
                    <a:pt x="142" y="75"/>
                    <a:pt x="142" y="75"/>
                    <a:pt x="142" y="75"/>
                  </a:cubicBezTo>
                  <a:cubicBezTo>
                    <a:pt x="140" y="82"/>
                    <a:pt x="138" y="87"/>
                    <a:pt x="136" y="92"/>
                  </a:cubicBezTo>
                  <a:cubicBezTo>
                    <a:pt x="132" y="98"/>
                    <a:pt x="128" y="104"/>
                    <a:pt x="124" y="109"/>
                  </a:cubicBezTo>
                  <a:cubicBezTo>
                    <a:pt x="119" y="116"/>
                    <a:pt x="114" y="123"/>
                    <a:pt x="111" y="130"/>
                  </a:cubicBezTo>
                  <a:close/>
                </a:path>
              </a:pathLst>
            </a:custGeom>
            <a:solidFill>
              <a:schemeClr val="bg1"/>
            </a:solidFill>
            <a:ln>
              <a:solidFill>
                <a:schemeClr val="bg1"/>
              </a:solidFill>
            </a:ln>
          </p:spPr>
          <p:txBody>
            <a:bodyPr lIns="162560" tIns="81280" rIns="162560" bIns="8128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 name="Rectangle 22"/>
            <p:cNvSpPr/>
            <p:nvPr/>
          </p:nvSpPr>
          <p:spPr>
            <a:xfrm rot="890266">
              <a:off x="8092479" y="1925595"/>
              <a:ext cx="148284" cy="11464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4" name="Group 17"/>
          <p:cNvGrpSpPr>
            <a:grpSpLocks/>
          </p:cNvGrpSpPr>
          <p:nvPr/>
        </p:nvGrpSpPr>
        <p:grpSpPr bwMode="auto">
          <a:xfrm>
            <a:off x="7725292" y="4409061"/>
            <a:ext cx="267459" cy="262107"/>
            <a:chOff x="1959510" y="1719513"/>
            <a:chExt cx="339157" cy="288816"/>
          </a:xfrm>
        </p:grpSpPr>
        <p:grpSp>
          <p:nvGrpSpPr>
            <p:cNvPr id="25" name="Group 111"/>
            <p:cNvGrpSpPr/>
            <p:nvPr/>
          </p:nvGrpSpPr>
          <p:grpSpPr>
            <a:xfrm rot="2744811">
              <a:off x="2109830" y="1819493"/>
              <a:ext cx="170649" cy="207024"/>
              <a:chOff x="2174178" y="1899390"/>
              <a:chExt cx="255293" cy="309710"/>
            </a:xfrm>
            <a:solidFill>
              <a:schemeClr val="bg1"/>
            </a:solidFill>
          </p:grpSpPr>
          <p:sp>
            <p:nvSpPr>
              <p:cNvPr id="31" name="Freeform 83"/>
              <p:cNvSpPr>
                <a:spLocks/>
              </p:cNvSpPr>
              <p:nvPr/>
            </p:nvSpPr>
            <p:spPr bwMode="auto">
              <a:xfrm>
                <a:off x="2225237" y="1939699"/>
                <a:ext cx="204234" cy="269401"/>
              </a:xfrm>
              <a:custGeom>
                <a:avLst/>
                <a:gdLst>
                  <a:gd name="T0" fmla="*/ 11 w 127"/>
                  <a:gd name="T1" fmla="*/ 38 h 168"/>
                  <a:gd name="T2" fmla="*/ 70 w 127"/>
                  <a:gd name="T3" fmla="*/ 8 h 168"/>
                  <a:gd name="T4" fmla="*/ 123 w 127"/>
                  <a:gd name="T5" fmla="*/ 81 h 168"/>
                  <a:gd name="T6" fmla="*/ 73 w 127"/>
                  <a:gd name="T7" fmla="*/ 167 h 168"/>
                  <a:gd name="T8" fmla="*/ 58 w 127"/>
                  <a:gd name="T9" fmla="*/ 132 h 168"/>
                  <a:gd name="T10" fmla="*/ 46 w 127"/>
                  <a:gd name="T11" fmla="*/ 79 h 168"/>
                  <a:gd name="T12" fmla="*/ 11 w 127"/>
                  <a:gd name="T13" fmla="*/ 38 h 168"/>
                </a:gdLst>
                <a:ahLst/>
                <a:cxnLst>
                  <a:cxn ang="0">
                    <a:pos x="T0" y="T1"/>
                  </a:cxn>
                  <a:cxn ang="0">
                    <a:pos x="T2" y="T3"/>
                  </a:cxn>
                  <a:cxn ang="0">
                    <a:pos x="T4" y="T5"/>
                  </a:cxn>
                  <a:cxn ang="0">
                    <a:pos x="T6" y="T7"/>
                  </a:cxn>
                  <a:cxn ang="0">
                    <a:pos x="T8" y="T9"/>
                  </a:cxn>
                  <a:cxn ang="0">
                    <a:pos x="T10" y="T11"/>
                  </a:cxn>
                  <a:cxn ang="0">
                    <a:pos x="T12" y="T13"/>
                  </a:cxn>
                </a:cxnLst>
                <a:rect l="0" t="0" r="r" b="b"/>
                <a:pathLst>
                  <a:path w="127" h="168">
                    <a:moveTo>
                      <a:pt x="11" y="38"/>
                    </a:moveTo>
                    <a:cubicBezTo>
                      <a:pt x="11" y="38"/>
                      <a:pt x="20" y="0"/>
                      <a:pt x="70" y="8"/>
                    </a:cubicBezTo>
                    <a:cubicBezTo>
                      <a:pt x="121" y="16"/>
                      <a:pt x="123" y="81"/>
                      <a:pt x="123" y="81"/>
                    </a:cubicBezTo>
                    <a:cubicBezTo>
                      <a:pt x="123" y="81"/>
                      <a:pt x="127" y="162"/>
                      <a:pt x="73" y="167"/>
                    </a:cubicBezTo>
                    <a:cubicBezTo>
                      <a:pt x="73" y="167"/>
                      <a:pt x="44" y="168"/>
                      <a:pt x="58" y="132"/>
                    </a:cubicBezTo>
                    <a:cubicBezTo>
                      <a:pt x="58" y="132"/>
                      <a:pt x="76" y="88"/>
                      <a:pt x="46" y="79"/>
                    </a:cubicBezTo>
                    <a:cubicBezTo>
                      <a:pt x="46" y="79"/>
                      <a:pt x="0" y="76"/>
                      <a:pt x="11" y="38"/>
                    </a:cubicBezTo>
                    <a:close/>
                  </a:path>
                </a:pathLst>
              </a:custGeom>
              <a:solidFill>
                <a:schemeClr val="bg1"/>
              </a:solidFill>
              <a:ln>
                <a:noFill/>
              </a:ln>
            </p:spPr>
            <p:txBody>
              <a:bodyPr lIns="162560" tIns="81280" rIns="162560" bIns="8128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Freeform 84"/>
              <p:cNvSpPr>
                <a:spLocks/>
              </p:cNvSpPr>
              <p:nvPr/>
            </p:nvSpPr>
            <p:spPr bwMode="auto">
              <a:xfrm>
                <a:off x="2174178" y="1920216"/>
                <a:ext cx="70541" cy="78603"/>
              </a:xfrm>
              <a:custGeom>
                <a:avLst/>
                <a:gdLst>
                  <a:gd name="T0" fmla="*/ 6 w 44"/>
                  <a:gd name="T1" fmla="*/ 33 h 49"/>
                  <a:gd name="T2" fmla="*/ 33 w 44"/>
                  <a:gd name="T3" fmla="*/ 44 h 49"/>
                  <a:gd name="T4" fmla="*/ 38 w 44"/>
                  <a:gd name="T5" fmla="*/ 15 h 49"/>
                  <a:gd name="T6" fmla="*/ 11 w 44"/>
                  <a:gd name="T7" fmla="*/ 5 h 49"/>
                  <a:gd name="T8" fmla="*/ 6 w 44"/>
                  <a:gd name="T9" fmla="*/ 33 h 49"/>
                </a:gdLst>
                <a:ahLst/>
                <a:cxnLst>
                  <a:cxn ang="0">
                    <a:pos x="T0" y="T1"/>
                  </a:cxn>
                  <a:cxn ang="0">
                    <a:pos x="T2" y="T3"/>
                  </a:cxn>
                  <a:cxn ang="0">
                    <a:pos x="T4" y="T5"/>
                  </a:cxn>
                  <a:cxn ang="0">
                    <a:pos x="T6" y="T7"/>
                  </a:cxn>
                  <a:cxn ang="0">
                    <a:pos x="T8" y="T9"/>
                  </a:cxn>
                </a:cxnLst>
                <a:rect l="0" t="0" r="r" b="b"/>
                <a:pathLst>
                  <a:path w="44" h="49">
                    <a:moveTo>
                      <a:pt x="6" y="33"/>
                    </a:moveTo>
                    <a:cubicBezTo>
                      <a:pt x="12" y="44"/>
                      <a:pt x="24" y="49"/>
                      <a:pt x="33" y="44"/>
                    </a:cubicBezTo>
                    <a:cubicBezTo>
                      <a:pt x="42" y="39"/>
                      <a:pt x="44" y="26"/>
                      <a:pt x="38" y="15"/>
                    </a:cubicBezTo>
                    <a:cubicBezTo>
                      <a:pt x="32" y="4"/>
                      <a:pt x="20" y="0"/>
                      <a:pt x="11" y="5"/>
                    </a:cubicBezTo>
                    <a:cubicBezTo>
                      <a:pt x="3" y="9"/>
                      <a:pt x="0" y="22"/>
                      <a:pt x="6" y="33"/>
                    </a:cubicBezTo>
                    <a:close/>
                  </a:path>
                </a:pathLst>
              </a:custGeom>
              <a:grpFill/>
              <a:ln>
                <a:noFill/>
              </a:ln>
            </p:spPr>
            <p:txBody>
              <a:bodyPr lIns="162560" tIns="81280" rIns="162560" bIns="8128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Freeform 85"/>
              <p:cNvSpPr>
                <a:spLocks/>
              </p:cNvSpPr>
              <p:nvPr/>
            </p:nvSpPr>
            <p:spPr bwMode="auto">
              <a:xfrm>
                <a:off x="2238673" y="1906108"/>
                <a:ext cx="41653" cy="47699"/>
              </a:xfrm>
              <a:custGeom>
                <a:avLst/>
                <a:gdLst>
                  <a:gd name="T0" fmla="*/ 3 w 26"/>
                  <a:gd name="T1" fmla="*/ 19 h 30"/>
                  <a:gd name="T2" fmla="*/ 18 w 26"/>
                  <a:gd name="T3" fmla="*/ 27 h 30"/>
                  <a:gd name="T4" fmla="*/ 24 w 26"/>
                  <a:gd name="T5" fmla="*/ 11 h 30"/>
                  <a:gd name="T6" fmla="*/ 9 w 26"/>
                  <a:gd name="T7" fmla="*/ 2 h 30"/>
                  <a:gd name="T8" fmla="*/ 3 w 26"/>
                  <a:gd name="T9" fmla="*/ 19 h 30"/>
                </a:gdLst>
                <a:ahLst/>
                <a:cxnLst>
                  <a:cxn ang="0">
                    <a:pos x="T0" y="T1"/>
                  </a:cxn>
                  <a:cxn ang="0">
                    <a:pos x="T2" y="T3"/>
                  </a:cxn>
                  <a:cxn ang="0">
                    <a:pos x="T4" y="T5"/>
                  </a:cxn>
                  <a:cxn ang="0">
                    <a:pos x="T6" y="T7"/>
                  </a:cxn>
                  <a:cxn ang="0">
                    <a:pos x="T8" y="T9"/>
                  </a:cxn>
                </a:cxnLst>
                <a:rect l="0" t="0" r="r" b="b"/>
                <a:pathLst>
                  <a:path w="26" h="30">
                    <a:moveTo>
                      <a:pt x="3" y="19"/>
                    </a:moveTo>
                    <a:cubicBezTo>
                      <a:pt x="6" y="26"/>
                      <a:pt x="13" y="30"/>
                      <a:pt x="18" y="27"/>
                    </a:cubicBezTo>
                    <a:cubicBezTo>
                      <a:pt x="24" y="25"/>
                      <a:pt x="26" y="18"/>
                      <a:pt x="24" y="11"/>
                    </a:cubicBezTo>
                    <a:cubicBezTo>
                      <a:pt x="21" y="4"/>
                      <a:pt x="14" y="0"/>
                      <a:pt x="9" y="2"/>
                    </a:cubicBezTo>
                    <a:cubicBezTo>
                      <a:pt x="3" y="4"/>
                      <a:pt x="0" y="12"/>
                      <a:pt x="3" y="19"/>
                    </a:cubicBezTo>
                    <a:close/>
                  </a:path>
                </a:pathLst>
              </a:custGeom>
              <a:grpFill/>
              <a:ln>
                <a:noFill/>
              </a:ln>
            </p:spPr>
            <p:txBody>
              <a:bodyPr lIns="162560" tIns="81280" rIns="162560" bIns="8128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 name="Freeform 86"/>
              <p:cNvSpPr>
                <a:spLocks/>
              </p:cNvSpPr>
              <p:nvPr/>
            </p:nvSpPr>
            <p:spPr bwMode="auto">
              <a:xfrm>
                <a:off x="2286373" y="1899390"/>
                <a:ext cx="34263" cy="40309"/>
              </a:xfrm>
              <a:custGeom>
                <a:avLst/>
                <a:gdLst>
                  <a:gd name="T0" fmla="*/ 1 w 21"/>
                  <a:gd name="T1" fmla="*/ 14 h 25"/>
                  <a:gd name="T2" fmla="*/ 13 w 21"/>
                  <a:gd name="T3" fmla="*/ 24 h 25"/>
                  <a:gd name="T4" fmla="*/ 19 w 21"/>
                  <a:gd name="T5" fmla="*/ 10 h 25"/>
                  <a:gd name="T6" fmla="*/ 8 w 21"/>
                  <a:gd name="T7" fmla="*/ 1 h 25"/>
                  <a:gd name="T8" fmla="*/ 1 w 21"/>
                  <a:gd name="T9" fmla="*/ 14 h 25"/>
                </a:gdLst>
                <a:ahLst/>
                <a:cxnLst>
                  <a:cxn ang="0">
                    <a:pos x="T0" y="T1"/>
                  </a:cxn>
                  <a:cxn ang="0">
                    <a:pos x="T2" y="T3"/>
                  </a:cxn>
                  <a:cxn ang="0">
                    <a:pos x="T4" y="T5"/>
                  </a:cxn>
                  <a:cxn ang="0">
                    <a:pos x="T6" y="T7"/>
                  </a:cxn>
                  <a:cxn ang="0">
                    <a:pos x="T8" y="T9"/>
                  </a:cxn>
                </a:cxnLst>
                <a:rect l="0" t="0" r="r" b="b"/>
                <a:pathLst>
                  <a:path w="21" h="25">
                    <a:moveTo>
                      <a:pt x="1" y="14"/>
                    </a:moveTo>
                    <a:cubicBezTo>
                      <a:pt x="2" y="21"/>
                      <a:pt x="7" y="25"/>
                      <a:pt x="13" y="24"/>
                    </a:cubicBezTo>
                    <a:cubicBezTo>
                      <a:pt x="18" y="23"/>
                      <a:pt x="21" y="17"/>
                      <a:pt x="19" y="10"/>
                    </a:cubicBezTo>
                    <a:cubicBezTo>
                      <a:pt x="18" y="4"/>
                      <a:pt x="13" y="0"/>
                      <a:pt x="8" y="1"/>
                    </a:cubicBezTo>
                    <a:cubicBezTo>
                      <a:pt x="3" y="2"/>
                      <a:pt x="0" y="8"/>
                      <a:pt x="1" y="14"/>
                    </a:cubicBezTo>
                    <a:close/>
                  </a:path>
                </a:pathLst>
              </a:custGeom>
              <a:grpFill/>
              <a:ln>
                <a:noFill/>
              </a:ln>
            </p:spPr>
            <p:txBody>
              <a:bodyPr lIns="162560" tIns="81280" rIns="162560" bIns="8128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 name="Freeform 87"/>
              <p:cNvSpPr>
                <a:spLocks/>
              </p:cNvSpPr>
              <p:nvPr/>
            </p:nvSpPr>
            <p:spPr bwMode="auto">
              <a:xfrm>
                <a:off x="2331385" y="1906108"/>
                <a:ext cx="32247" cy="36950"/>
              </a:xfrm>
              <a:custGeom>
                <a:avLst/>
                <a:gdLst>
                  <a:gd name="T0" fmla="*/ 1 w 20"/>
                  <a:gd name="T1" fmla="*/ 11 h 23"/>
                  <a:gd name="T2" fmla="*/ 9 w 20"/>
                  <a:gd name="T3" fmla="*/ 23 h 23"/>
                  <a:gd name="T4" fmla="*/ 19 w 20"/>
                  <a:gd name="T5" fmla="*/ 13 h 23"/>
                  <a:gd name="T6" fmla="*/ 11 w 20"/>
                  <a:gd name="T7" fmla="*/ 1 h 23"/>
                  <a:gd name="T8" fmla="*/ 1 w 20"/>
                  <a:gd name="T9" fmla="*/ 11 h 23"/>
                </a:gdLst>
                <a:ahLst/>
                <a:cxnLst>
                  <a:cxn ang="0">
                    <a:pos x="T0" y="T1"/>
                  </a:cxn>
                  <a:cxn ang="0">
                    <a:pos x="T2" y="T3"/>
                  </a:cxn>
                  <a:cxn ang="0">
                    <a:pos x="T4" y="T5"/>
                  </a:cxn>
                  <a:cxn ang="0">
                    <a:pos x="T6" y="T7"/>
                  </a:cxn>
                  <a:cxn ang="0">
                    <a:pos x="T8" y="T9"/>
                  </a:cxn>
                </a:cxnLst>
                <a:rect l="0" t="0" r="r" b="b"/>
                <a:pathLst>
                  <a:path w="20" h="23">
                    <a:moveTo>
                      <a:pt x="1" y="11"/>
                    </a:moveTo>
                    <a:cubicBezTo>
                      <a:pt x="0" y="17"/>
                      <a:pt x="4" y="22"/>
                      <a:pt x="9" y="23"/>
                    </a:cubicBezTo>
                    <a:cubicBezTo>
                      <a:pt x="14" y="23"/>
                      <a:pt x="18" y="19"/>
                      <a:pt x="19" y="13"/>
                    </a:cubicBezTo>
                    <a:cubicBezTo>
                      <a:pt x="20" y="7"/>
                      <a:pt x="16" y="1"/>
                      <a:pt x="11" y="1"/>
                    </a:cubicBezTo>
                    <a:cubicBezTo>
                      <a:pt x="6" y="0"/>
                      <a:pt x="2" y="5"/>
                      <a:pt x="1" y="11"/>
                    </a:cubicBezTo>
                    <a:close/>
                  </a:path>
                </a:pathLst>
              </a:custGeom>
              <a:grpFill/>
              <a:ln>
                <a:noFill/>
              </a:ln>
            </p:spPr>
            <p:txBody>
              <a:bodyPr lIns="162560" tIns="81280" rIns="162560" bIns="8128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 name="Freeform 88"/>
              <p:cNvSpPr>
                <a:spLocks/>
              </p:cNvSpPr>
              <p:nvPr/>
            </p:nvSpPr>
            <p:spPr bwMode="auto">
              <a:xfrm>
                <a:off x="2370350" y="1923575"/>
                <a:ext cx="32247" cy="36950"/>
              </a:xfrm>
              <a:custGeom>
                <a:avLst/>
                <a:gdLst>
                  <a:gd name="T0" fmla="*/ 2 w 20"/>
                  <a:gd name="T1" fmla="*/ 9 h 23"/>
                  <a:gd name="T2" fmla="*/ 6 w 20"/>
                  <a:gd name="T3" fmla="*/ 22 h 23"/>
                  <a:gd name="T4" fmla="*/ 18 w 20"/>
                  <a:gd name="T5" fmla="*/ 15 h 23"/>
                  <a:gd name="T6" fmla="*/ 14 w 20"/>
                  <a:gd name="T7" fmla="*/ 2 h 23"/>
                  <a:gd name="T8" fmla="*/ 2 w 20"/>
                  <a:gd name="T9" fmla="*/ 9 h 23"/>
                </a:gdLst>
                <a:ahLst/>
                <a:cxnLst>
                  <a:cxn ang="0">
                    <a:pos x="T0" y="T1"/>
                  </a:cxn>
                  <a:cxn ang="0">
                    <a:pos x="T2" y="T3"/>
                  </a:cxn>
                  <a:cxn ang="0">
                    <a:pos x="T4" y="T5"/>
                  </a:cxn>
                  <a:cxn ang="0">
                    <a:pos x="T6" y="T7"/>
                  </a:cxn>
                  <a:cxn ang="0">
                    <a:pos x="T8" y="T9"/>
                  </a:cxn>
                </a:cxnLst>
                <a:rect l="0" t="0" r="r" b="b"/>
                <a:pathLst>
                  <a:path w="20" h="23">
                    <a:moveTo>
                      <a:pt x="2" y="9"/>
                    </a:moveTo>
                    <a:cubicBezTo>
                      <a:pt x="0" y="14"/>
                      <a:pt x="2" y="20"/>
                      <a:pt x="6" y="22"/>
                    </a:cubicBezTo>
                    <a:cubicBezTo>
                      <a:pt x="11" y="23"/>
                      <a:pt x="16" y="20"/>
                      <a:pt x="18" y="15"/>
                    </a:cubicBezTo>
                    <a:cubicBezTo>
                      <a:pt x="20" y="10"/>
                      <a:pt x="18" y="4"/>
                      <a:pt x="14" y="2"/>
                    </a:cubicBezTo>
                    <a:cubicBezTo>
                      <a:pt x="9" y="0"/>
                      <a:pt x="4" y="3"/>
                      <a:pt x="2" y="9"/>
                    </a:cubicBezTo>
                    <a:close/>
                  </a:path>
                </a:pathLst>
              </a:custGeom>
              <a:grpFill/>
              <a:ln>
                <a:noFill/>
              </a:ln>
            </p:spPr>
            <p:txBody>
              <a:bodyPr lIns="162560" tIns="81280" rIns="162560" bIns="8128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7" name="Freeform: Shape 101"/>
            <p:cNvSpPr>
              <a:spLocks/>
            </p:cNvSpPr>
            <p:nvPr/>
          </p:nvSpPr>
          <p:spPr bwMode="auto">
            <a:xfrm>
              <a:off x="1959510" y="1719513"/>
              <a:ext cx="192753" cy="234057"/>
            </a:xfrm>
            <a:custGeom>
              <a:avLst/>
              <a:gdLst>
                <a:gd name="T0" fmla="*/ 538 w 666750"/>
                <a:gd name="T1" fmla="*/ 1615 h 809625"/>
                <a:gd name="T2" fmla="*/ 542 w 666750"/>
                <a:gd name="T3" fmla="*/ 1475 h 809625"/>
                <a:gd name="T4" fmla="*/ 548 w 666750"/>
                <a:gd name="T5" fmla="*/ 1325 h 809625"/>
                <a:gd name="T6" fmla="*/ 517 w 666750"/>
                <a:gd name="T7" fmla="*/ 1269 h 809625"/>
                <a:gd name="T8" fmla="*/ 326 w 666750"/>
                <a:gd name="T9" fmla="*/ 1090 h 809625"/>
                <a:gd name="T10" fmla="*/ 292 w 666750"/>
                <a:gd name="T11" fmla="*/ 1019 h 809625"/>
                <a:gd name="T12" fmla="*/ 126 w 666750"/>
                <a:gd name="T13" fmla="*/ 809 h 809625"/>
                <a:gd name="T14" fmla="*/ 76 w 666750"/>
                <a:gd name="T15" fmla="*/ 779 h 809625"/>
                <a:gd name="T16" fmla="*/ 38 w 666750"/>
                <a:gd name="T17" fmla="*/ 713 h 809625"/>
                <a:gd name="T18" fmla="*/ 105 w 666750"/>
                <a:gd name="T19" fmla="*/ 669 h 809625"/>
                <a:gd name="T20" fmla="*/ 326 w 666750"/>
                <a:gd name="T21" fmla="*/ 761 h 809625"/>
                <a:gd name="T22" fmla="*/ 413 w 666750"/>
                <a:gd name="T23" fmla="*/ 859 h 809625"/>
                <a:gd name="T24" fmla="*/ 426 w 666750"/>
                <a:gd name="T25" fmla="*/ 871 h 809625"/>
                <a:gd name="T26" fmla="*/ 442 w 666750"/>
                <a:gd name="T27" fmla="*/ 857 h 809625"/>
                <a:gd name="T28" fmla="*/ 457 w 666750"/>
                <a:gd name="T29" fmla="*/ 646 h 809625"/>
                <a:gd name="T30" fmla="*/ 342 w 666750"/>
                <a:gd name="T31" fmla="*/ 250 h 809625"/>
                <a:gd name="T32" fmla="*/ 386 w 666750"/>
                <a:gd name="T33" fmla="*/ 151 h 809625"/>
                <a:gd name="T34" fmla="*/ 469 w 666750"/>
                <a:gd name="T35" fmla="*/ 196 h 809625"/>
                <a:gd name="T36" fmla="*/ 607 w 666750"/>
                <a:gd name="T37" fmla="*/ 584 h 809625"/>
                <a:gd name="T38" fmla="*/ 630 w 666750"/>
                <a:gd name="T39" fmla="*/ 613 h 809625"/>
                <a:gd name="T40" fmla="*/ 657 w 666750"/>
                <a:gd name="T41" fmla="*/ 573 h 809625"/>
                <a:gd name="T42" fmla="*/ 650 w 666750"/>
                <a:gd name="T43" fmla="*/ 142 h 809625"/>
                <a:gd name="T44" fmla="*/ 651 w 666750"/>
                <a:gd name="T45" fmla="*/ 100 h 809625"/>
                <a:gd name="T46" fmla="*/ 724 w 666750"/>
                <a:gd name="T47" fmla="*/ 36 h 809625"/>
                <a:gd name="T48" fmla="*/ 790 w 666750"/>
                <a:gd name="T49" fmla="*/ 90 h 809625"/>
                <a:gd name="T50" fmla="*/ 800 w 666750"/>
                <a:gd name="T51" fmla="*/ 223 h 809625"/>
                <a:gd name="T52" fmla="*/ 807 w 666750"/>
                <a:gd name="T53" fmla="*/ 594 h 809625"/>
                <a:gd name="T54" fmla="*/ 817 w 666750"/>
                <a:gd name="T55" fmla="*/ 623 h 809625"/>
                <a:gd name="T56" fmla="*/ 842 w 666750"/>
                <a:gd name="T57" fmla="*/ 596 h 809625"/>
                <a:gd name="T58" fmla="*/ 915 w 666750"/>
                <a:gd name="T59" fmla="*/ 344 h 809625"/>
                <a:gd name="T60" fmla="*/ 963 w 666750"/>
                <a:gd name="T61" fmla="*/ 179 h 809625"/>
                <a:gd name="T62" fmla="*/ 1025 w 666750"/>
                <a:gd name="T63" fmla="*/ 119 h 809625"/>
                <a:gd name="T64" fmla="*/ 1080 w 666750"/>
                <a:gd name="T65" fmla="*/ 157 h 809625"/>
                <a:gd name="T66" fmla="*/ 1078 w 666750"/>
                <a:gd name="T67" fmla="*/ 267 h 809625"/>
                <a:gd name="T68" fmla="*/ 988 w 666750"/>
                <a:gd name="T69" fmla="*/ 655 h 809625"/>
                <a:gd name="T70" fmla="*/ 986 w 666750"/>
                <a:gd name="T71" fmla="*/ 667 h 809625"/>
                <a:gd name="T72" fmla="*/ 992 w 666750"/>
                <a:gd name="T73" fmla="*/ 690 h 809625"/>
                <a:gd name="T74" fmla="*/ 1007 w 666750"/>
                <a:gd name="T75" fmla="*/ 677 h 809625"/>
                <a:gd name="T76" fmla="*/ 1182 w 666750"/>
                <a:gd name="T77" fmla="*/ 407 h 809625"/>
                <a:gd name="T78" fmla="*/ 1211 w 666750"/>
                <a:gd name="T79" fmla="*/ 369 h 809625"/>
                <a:gd name="T80" fmla="*/ 1288 w 666750"/>
                <a:gd name="T81" fmla="*/ 357 h 809625"/>
                <a:gd name="T82" fmla="*/ 1309 w 666750"/>
                <a:gd name="T83" fmla="*/ 421 h 809625"/>
                <a:gd name="T84" fmla="*/ 1273 w 666750"/>
                <a:gd name="T85" fmla="*/ 511 h 809625"/>
                <a:gd name="T86" fmla="*/ 1132 w 666750"/>
                <a:gd name="T87" fmla="*/ 759 h 809625"/>
                <a:gd name="T88" fmla="*/ 1113 w 666750"/>
                <a:gd name="T89" fmla="*/ 827 h 809625"/>
                <a:gd name="T90" fmla="*/ 1082 w 666750"/>
                <a:gd name="T91" fmla="*/ 1098 h 809625"/>
                <a:gd name="T92" fmla="*/ 959 w 666750"/>
                <a:gd name="T93" fmla="*/ 1304 h 809625"/>
                <a:gd name="T94" fmla="*/ 951 w 666750"/>
                <a:gd name="T95" fmla="*/ 1331 h 809625"/>
                <a:gd name="T96" fmla="*/ 955 w 666750"/>
                <a:gd name="T97" fmla="*/ 1461 h 809625"/>
                <a:gd name="T98" fmla="*/ 961 w 666750"/>
                <a:gd name="T99" fmla="*/ 1602 h 8096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66750" h="809625">
                  <a:moveTo>
                    <a:pt x="266415" y="799933"/>
                  </a:moveTo>
                  <a:cubicBezTo>
                    <a:pt x="267367" y="777073"/>
                    <a:pt x="267367" y="753261"/>
                    <a:pt x="268320" y="730401"/>
                  </a:cubicBezTo>
                  <a:cubicBezTo>
                    <a:pt x="269272" y="705636"/>
                    <a:pt x="270225" y="680871"/>
                    <a:pt x="271177" y="656106"/>
                  </a:cubicBezTo>
                  <a:cubicBezTo>
                    <a:pt x="272130" y="642771"/>
                    <a:pt x="268320" y="634198"/>
                    <a:pt x="255937" y="628483"/>
                  </a:cubicBezTo>
                  <a:cubicBezTo>
                    <a:pt x="215932" y="607528"/>
                    <a:pt x="183547" y="578953"/>
                    <a:pt x="161640" y="539901"/>
                  </a:cubicBezTo>
                  <a:cubicBezTo>
                    <a:pt x="154972" y="528471"/>
                    <a:pt x="150210" y="517041"/>
                    <a:pt x="144495" y="504658"/>
                  </a:cubicBezTo>
                  <a:cubicBezTo>
                    <a:pt x="125445" y="463701"/>
                    <a:pt x="97822" y="428458"/>
                    <a:pt x="62580" y="400836"/>
                  </a:cubicBezTo>
                  <a:cubicBezTo>
                    <a:pt x="54960" y="395121"/>
                    <a:pt x="46387" y="390358"/>
                    <a:pt x="37815" y="385596"/>
                  </a:cubicBezTo>
                  <a:cubicBezTo>
                    <a:pt x="23527" y="377976"/>
                    <a:pt x="14955" y="365593"/>
                    <a:pt x="18765" y="353211"/>
                  </a:cubicBezTo>
                  <a:cubicBezTo>
                    <a:pt x="21622" y="341781"/>
                    <a:pt x="37815" y="330351"/>
                    <a:pt x="52102" y="331303"/>
                  </a:cubicBezTo>
                  <a:cubicBezTo>
                    <a:pt x="94012" y="333208"/>
                    <a:pt x="131160" y="349401"/>
                    <a:pt x="161640" y="377023"/>
                  </a:cubicBezTo>
                  <a:cubicBezTo>
                    <a:pt x="177832" y="391311"/>
                    <a:pt x="190215" y="409408"/>
                    <a:pt x="204502" y="425601"/>
                  </a:cubicBezTo>
                  <a:cubicBezTo>
                    <a:pt x="206407" y="428458"/>
                    <a:pt x="210217" y="432268"/>
                    <a:pt x="211170" y="431316"/>
                  </a:cubicBezTo>
                  <a:cubicBezTo>
                    <a:pt x="214027" y="430363"/>
                    <a:pt x="216885" y="427506"/>
                    <a:pt x="218790" y="424648"/>
                  </a:cubicBezTo>
                  <a:cubicBezTo>
                    <a:pt x="231172" y="390358"/>
                    <a:pt x="236887" y="356068"/>
                    <a:pt x="226410" y="319873"/>
                  </a:cubicBezTo>
                  <a:cubicBezTo>
                    <a:pt x="207360" y="254151"/>
                    <a:pt x="188310" y="189381"/>
                    <a:pt x="169260" y="123658"/>
                  </a:cubicBezTo>
                  <a:cubicBezTo>
                    <a:pt x="161640" y="98893"/>
                    <a:pt x="170212" y="80796"/>
                    <a:pt x="191167" y="75081"/>
                  </a:cubicBezTo>
                  <a:cubicBezTo>
                    <a:pt x="209265" y="70318"/>
                    <a:pt x="225457" y="77938"/>
                    <a:pt x="232125" y="96988"/>
                  </a:cubicBezTo>
                  <a:cubicBezTo>
                    <a:pt x="254985" y="160806"/>
                    <a:pt x="277845" y="225576"/>
                    <a:pt x="300705" y="289393"/>
                  </a:cubicBezTo>
                  <a:cubicBezTo>
                    <a:pt x="302610" y="295108"/>
                    <a:pt x="302610" y="305586"/>
                    <a:pt x="312135" y="303681"/>
                  </a:cubicBezTo>
                  <a:cubicBezTo>
                    <a:pt x="321660" y="301776"/>
                    <a:pt x="325470" y="294156"/>
                    <a:pt x="325470" y="283678"/>
                  </a:cubicBezTo>
                  <a:cubicBezTo>
                    <a:pt x="324517" y="212241"/>
                    <a:pt x="322612" y="141756"/>
                    <a:pt x="321660" y="70318"/>
                  </a:cubicBezTo>
                  <a:cubicBezTo>
                    <a:pt x="321660" y="63651"/>
                    <a:pt x="321660" y="56983"/>
                    <a:pt x="322612" y="49363"/>
                  </a:cubicBezTo>
                  <a:cubicBezTo>
                    <a:pt x="325470" y="31266"/>
                    <a:pt x="338805" y="19836"/>
                    <a:pt x="358807" y="17931"/>
                  </a:cubicBezTo>
                  <a:cubicBezTo>
                    <a:pt x="375000" y="16978"/>
                    <a:pt x="388335" y="25551"/>
                    <a:pt x="391192" y="44601"/>
                  </a:cubicBezTo>
                  <a:cubicBezTo>
                    <a:pt x="395002" y="66508"/>
                    <a:pt x="395002" y="88416"/>
                    <a:pt x="395955" y="110323"/>
                  </a:cubicBezTo>
                  <a:cubicBezTo>
                    <a:pt x="397860" y="171283"/>
                    <a:pt x="398812" y="233196"/>
                    <a:pt x="399765" y="294156"/>
                  </a:cubicBezTo>
                  <a:cubicBezTo>
                    <a:pt x="399765" y="298918"/>
                    <a:pt x="402622" y="303681"/>
                    <a:pt x="404527" y="308443"/>
                  </a:cubicBezTo>
                  <a:cubicBezTo>
                    <a:pt x="408337" y="304633"/>
                    <a:pt x="415005" y="300823"/>
                    <a:pt x="416910" y="295108"/>
                  </a:cubicBezTo>
                  <a:cubicBezTo>
                    <a:pt x="429292" y="253198"/>
                    <a:pt x="440722" y="212241"/>
                    <a:pt x="453105" y="170331"/>
                  </a:cubicBezTo>
                  <a:cubicBezTo>
                    <a:pt x="460725" y="142708"/>
                    <a:pt x="468345" y="115086"/>
                    <a:pt x="476917" y="88416"/>
                  </a:cubicBezTo>
                  <a:cubicBezTo>
                    <a:pt x="481680" y="73176"/>
                    <a:pt x="489300" y="60793"/>
                    <a:pt x="507397" y="58888"/>
                  </a:cubicBezTo>
                  <a:cubicBezTo>
                    <a:pt x="522637" y="57936"/>
                    <a:pt x="533115" y="62698"/>
                    <a:pt x="535020" y="77938"/>
                  </a:cubicBezTo>
                  <a:cubicBezTo>
                    <a:pt x="536925" y="96036"/>
                    <a:pt x="537877" y="115086"/>
                    <a:pt x="534067" y="132231"/>
                  </a:cubicBezTo>
                  <a:cubicBezTo>
                    <a:pt x="519780" y="197001"/>
                    <a:pt x="504540" y="260818"/>
                    <a:pt x="489300" y="324636"/>
                  </a:cubicBezTo>
                  <a:cubicBezTo>
                    <a:pt x="489300" y="326541"/>
                    <a:pt x="487395" y="328446"/>
                    <a:pt x="488347" y="330351"/>
                  </a:cubicBezTo>
                  <a:cubicBezTo>
                    <a:pt x="489300" y="334161"/>
                    <a:pt x="490252" y="337971"/>
                    <a:pt x="491205" y="341781"/>
                  </a:cubicBezTo>
                  <a:cubicBezTo>
                    <a:pt x="494062" y="339876"/>
                    <a:pt x="497872" y="337971"/>
                    <a:pt x="498825" y="335113"/>
                  </a:cubicBezTo>
                  <a:cubicBezTo>
                    <a:pt x="527400" y="290346"/>
                    <a:pt x="555975" y="246531"/>
                    <a:pt x="585502" y="201763"/>
                  </a:cubicBezTo>
                  <a:cubicBezTo>
                    <a:pt x="590265" y="195096"/>
                    <a:pt x="594075" y="188428"/>
                    <a:pt x="599790" y="182713"/>
                  </a:cubicBezTo>
                  <a:cubicBezTo>
                    <a:pt x="611220" y="171283"/>
                    <a:pt x="624555" y="169378"/>
                    <a:pt x="637890" y="176998"/>
                  </a:cubicBezTo>
                  <a:cubicBezTo>
                    <a:pt x="648367" y="182713"/>
                    <a:pt x="653130" y="193191"/>
                    <a:pt x="648367" y="208431"/>
                  </a:cubicBezTo>
                  <a:cubicBezTo>
                    <a:pt x="643605" y="223671"/>
                    <a:pt x="637890" y="239863"/>
                    <a:pt x="630270" y="253198"/>
                  </a:cubicBezTo>
                  <a:cubicBezTo>
                    <a:pt x="607410" y="294156"/>
                    <a:pt x="583597" y="335113"/>
                    <a:pt x="560737" y="376071"/>
                  </a:cubicBezTo>
                  <a:cubicBezTo>
                    <a:pt x="555022" y="385596"/>
                    <a:pt x="552165" y="397978"/>
                    <a:pt x="551212" y="409408"/>
                  </a:cubicBezTo>
                  <a:cubicBezTo>
                    <a:pt x="547402" y="454176"/>
                    <a:pt x="549307" y="499896"/>
                    <a:pt x="535972" y="543711"/>
                  </a:cubicBezTo>
                  <a:cubicBezTo>
                    <a:pt x="523590" y="582763"/>
                    <a:pt x="507397" y="618958"/>
                    <a:pt x="475012" y="645628"/>
                  </a:cubicBezTo>
                  <a:cubicBezTo>
                    <a:pt x="472155" y="648486"/>
                    <a:pt x="471202" y="654201"/>
                    <a:pt x="471202" y="658963"/>
                  </a:cubicBezTo>
                  <a:cubicBezTo>
                    <a:pt x="472155" y="680871"/>
                    <a:pt x="472155" y="701826"/>
                    <a:pt x="473107" y="723733"/>
                  </a:cubicBezTo>
                  <a:cubicBezTo>
                    <a:pt x="474060" y="746593"/>
                    <a:pt x="475012" y="770406"/>
                    <a:pt x="475965" y="793266"/>
                  </a:cubicBezTo>
                </a:path>
              </a:pathLst>
            </a:custGeom>
            <a:solidFill>
              <a:schemeClr val="bg1"/>
            </a:solidFill>
            <a:ln w="12700" cap="rnd">
              <a:noFill/>
              <a:prstDash val="solid"/>
              <a:round/>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7" name="Freeform: Shape 161"/>
          <p:cNvSpPr>
            <a:spLocks/>
          </p:cNvSpPr>
          <p:nvPr/>
        </p:nvSpPr>
        <p:spPr bwMode="auto">
          <a:xfrm>
            <a:off x="8283543" y="3178221"/>
            <a:ext cx="198460" cy="319200"/>
          </a:xfrm>
          <a:custGeom>
            <a:avLst/>
            <a:gdLst>
              <a:gd name="T0" fmla="*/ 20486 w 394552"/>
              <a:gd name="T1" fmla="*/ 3582 h 551435"/>
              <a:gd name="T2" fmla="*/ 9923 w 394552"/>
              <a:gd name="T3" fmla="*/ 7967 h 551435"/>
              <a:gd name="T4" fmla="*/ 9148 w 394552"/>
              <a:gd name="T5" fmla="*/ 9275 h 551435"/>
              <a:gd name="T6" fmla="*/ 7891 w 394552"/>
              <a:gd name="T7" fmla="*/ 17109 h 551435"/>
              <a:gd name="T8" fmla="*/ 8535 w 394552"/>
              <a:gd name="T9" fmla="*/ 22740 h 551435"/>
              <a:gd name="T10" fmla="*/ 15594 w 394552"/>
              <a:gd name="T11" fmla="*/ 30885 h 551435"/>
              <a:gd name="T12" fmla="*/ 24866 w 394552"/>
              <a:gd name="T13" fmla="*/ 30744 h 551435"/>
              <a:gd name="T14" fmla="*/ 33936 w 394552"/>
              <a:gd name="T15" fmla="*/ 20648 h 551435"/>
              <a:gd name="T16" fmla="*/ 32025 w 394552"/>
              <a:gd name="T17" fmla="*/ 7847 h 551435"/>
              <a:gd name="T18" fmla="*/ 31433 w 394552"/>
              <a:gd name="T19" fmla="*/ 7153 h 551435"/>
              <a:gd name="T20" fmla="*/ 20486 w 394552"/>
              <a:gd name="T21" fmla="*/ 3582 h 551435"/>
              <a:gd name="T22" fmla="*/ 22726 w 394552"/>
              <a:gd name="T23" fmla="*/ 36 h 551435"/>
              <a:gd name="T24" fmla="*/ 36188 w 394552"/>
              <a:gd name="T25" fmla="*/ 9667 h 551435"/>
              <a:gd name="T26" fmla="*/ 40704 w 394552"/>
              <a:gd name="T27" fmla="*/ 24762 h 551435"/>
              <a:gd name="T28" fmla="*/ 41579 w 394552"/>
              <a:gd name="T29" fmla="*/ 32806 h 551435"/>
              <a:gd name="T30" fmla="*/ 41609 w 394552"/>
              <a:gd name="T31" fmla="*/ 40901 h 551435"/>
              <a:gd name="T32" fmla="*/ 41388 w 394552"/>
              <a:gd name="T33" fmla="*/ 51530 h 551435"/>
              <a:gd name="T34" fmla="*/ 20984 w 394552"/>
              <a:gd name="T35" fmla="*/ 58217 h 551435"/>
              <a:gd name="T36" fmla="*/ 350 w 394552"/>
              <a:gd name="T37" fmla="*/ 51188 h 551435"/>
              <a:gd name="T38" fmla="*/ 420 w 394552"/>
              <a:gd name="T39" fmla="*/ 31539 h 551435"/>
              <a:gd name="T40" fmla="*/ 5970 w 394552"/>
              <a:gd name="T41" fmla="*/ 9386 h 551435"/>
              <a:gd name="T42" fmla="*/ 16741 w 394552"/>
              <a:gd name="T43" fmla="*/ 466 h 551435"/>
              <a:gd name="T44" fmla="*/ 22726 w 394552"/>
              <a:gd name="T45" fmla="*/ 36 h 5514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4552" h="551435">
                <a:moveTo>
                  <a:pt x="194036" y="33930"/>
                </a:moveTo>
                <a:cubicBezTo>
                  <a:pt x="158400" y="35276"/>
                  <a:pt x="123372" y="49182"/>
                  <a:pt x="93987" y="75471"/>
                </a:cubicBezTo>
                <a:cubicBezTo>
                  <a:pt x="90558" y="78614"/>
                  <a:pt x="87415" y="83376"/>
                  <a:pt x="86653" y="87853"/>
                </a:cubicBezTo>
                <a:cubicBezTo>
                  <a:pt x="81985" y="114333"/>
                  <a:pt x="75127" y="138812"/>
                  <a:pt x="74746" y="162053"/>
                </a:cubicBezTo>
                <a:cubicBezTo>
                  <a:pt x="74365" y="182246"/>
                  <a:pt x="77604" y="200058"/>
                  <a:pt x="80842" y="215393"/>
                </a:cubicBezTo>
                <a:cubicBezTo>
                  <a:pt x="88939" y="253017"/>
                  <a:pt x="108751" y="281496"/>
                  <a:pt x="147708" y="292545"/>
                </a:cubicBezTo>
                <a:cubicBezTo>
                  <a:pt x="176950" y="300927"/>
                  <a:pt x="206382" y="298641"/>
                  <a:pt x="235528" y="291212"/>
                </a:cubicBezTo>
                <a:cubicBezTo>
                  <a:pt x="285439" y="278544"/>
                  <a:pt x="314967" y="247206"/>
                  <a:pt x="321444" y="195581"/>
                </a:cubicBezTo>
                <a:cubicBezTo>
                  <a:pt x="326778" y="153576"/>
                  <a:pt x="317920" y="113475"/>
                  <a:pt x="303346" y="74328"/>
                </a:cubicBezTo>
                <a:cubicBezTo>
                  <a:pt x="302394" y="71851"/>
                  <a:pt x="300013" y="69470"/>
                  <a:pt x="297727" y="67755"/>
                </a:cubicBezTo>
                <a:cubicBezTo>
                  <a:pt x="265914" y="43800"/>
                  <a:pt x="229671" y="32585"/>
                  <a:pt x="194036" y="33930"/>
                </a:cubicBezTo>
                <a:close/>
                <a:moveTo>
                  <a:pt x="215265" y="338"/>
                </a:moveTo>
                <a:cubicBezTo>
                  <a:pt x="268057" y="3557"/>
                  <a:pt x="309491" y="29989"/>
                  <a:pt x="342780" y="91568"/>
                </a:cubicBezTo>
                <a:cubicBezTo>
                  <a:pt x="366878" y="136240"/>
                  <a:pt x="378023" y="184913"/>
                  <a:pt x="385547" y="234538"/>
                </a:cubicBezTo>
                <a:cubicBezTo>
                  <a:pt x="389357" y="259779"/>
                  <a:pt x="392405" y="285211"/>
                  <a:pt x="393834" y="310738"/>
                </a:cubicBezTo>
                <a:cubicBezTo>
                  <a:pt x="395263" y="336170"/>
                  <a:pt x="394120" y="361792"/>
                  <a:pt x="394120" y="387414"/>
                </a:cubicBezTo>
                <a:cubicBezTo>
                  <a:pt x="392405" y="420942"/>
                  <a:pt x="394310" y="454566"/>
                  <a:pt x="392024" y="488094"/>
                </a:cubicBezTo>
                <a:cubicBezTo>
                  <a:pt x="392024" y="488094"/>
                  <a:pt x="284487" y="551435"/>
                  <a:pt x="198762" y="551435"/>
                </a:cubicBezTo>
                <a:cubicBezTo>
                  <a:pt x="113037" y="551435"/>
                  <a:pt x="3309" y="484855"/>
                  <a:pt x="3309" y="484855"/>
                </a:cubicBezTo>
                <a:cubicBezTo>
                  <a:pt x="-977" y="422847"/>
                  <a:pt x="-1453" y="360744"/>
                  <a:pt x="3976" y="298737"/>
                </a:cubicBezTo>
                <a:cubicBezTo>
                  <a:pt x="10453" y="226156"/>
                  <a:pt x="21311" y="154338"/>
                  <a:pt x="56554" y="88901"/>
                </a:cubicBezTo>
                <a:cubicBezTo>
                  <a:pt x="79033" y="47181"/>
                  <a:pt x="110180" y="13177"/>
                  <a:pt x="158567" y="4414"/>
                </a:cubicBezTo>
                <a:cubicBezTo>
                  <a:pt x="178808" y="771"/>
                  <a:pt x="197667" y="-735"/>
                  <a:pt x="215265" y="338"/>
                </a:cubicBezTo>
                <a:close/>
              </a:path>
            </a:pathLst>
          </a:custGeom>
          <a:solidFill>
            <a:schemeClr val="bg1"/>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8" name="Group 27"/>
          <p:cNvGrpSpPr>
            <a:grpSpLocks/>
          </p:cNvGrpSpPr>
          <p:nvPr/>
        </p:nvGrpSpPr>
        <p:grpSpPr bwMode="auto">
          <a:xfrm flipV="1">
            <a:off x="6459112" y="3642494"/>
            <a:ext cx="1970823" cy="170549"/>
            <a:chOff x="6620334" y="3844456"/>
            <a:chExt cx="812143" cy="131103"/>
          </a:xfrm>
        </p:grpSpPr>
        <p:cxnSp>
          <p:nvCxnSpPr>
            <p:cNvPr id="39" name="Straight Connector 46"/>
            <p:cNvCxnSpPr>
              <a:cxnSpLocks/>
            </p:cNvCxnSpPr>
            <p:nvPr/>
          </p:nvCxnSpPr>
          <p:spPr>
            <a:xfrm flipH="1">
              <a:off x="6764989" y="3844946"/>
              <a:ext cx="667146" cy="0"/>
            </a:xfrm>
            <a:prstGeom prst="line">
              <a:avLst/>
            </a:prstGeom>
            <a:ln w="12700" cap="rnd">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a:cxnSpLocks/>
            </p:cNvCxnSpPr>
            <p:nvPr/>
          </p:nvCxnSpPr>
          <p:spPr>
            <a:xfrm flipH="1">
              <a:off x="6620478" y="3844221"/>
              <a:ext cx="134777" cy="131235"/>
            </a:xfrm>
            <a:prstGeom prst="line">
              <a:avLst/>
            </a:prstGeom>
            <a:ln w="12700" cap="rnd">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grpSp>
        <p:nvGrpSpPr>
          <p:cNvPr id="42" name="Group 28"/>
          <p:cNvGrpSpPr>
            <a:grpSpLocks/>
          </p:cNvGrpSpPr>
          <p:nvPr/>
        </p:nvGrpSpPr>
        <p:grpSpPr bwMode="auto">
          <a:xfrm>
            <a:off x="5906323" y="5061182"/>
            <a:ext cx="1609050" cy="417961"/>
            <a:chOff x="6160883" y="5151999"/>
            <a:chExt cx="1627469" cy="665580"/>
          </a:xfrm>
        </p:grpSpPr>
        <p:cxnSp>
          <p:nvCxnSpPr>
            <p:cNvPr id="49" name="Straight Connector 44"/>
            <p:cNvCxnSpPr>
              <a:cxnSpLocks/>
            </p:cNvCxnSpPr>
            <p:nvPr/>
          </p:nvCxnSpPr>
          <p:spPr>
            <a:xfrm flipH="1">
              <a:off x="6843684" y="5151633"/>
              <a:ext cx="944012"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5"/>
            <p:cNvCxnSpPr>
              <a:cxnSpLocks/>
            </p:cNvCxnSpPr>
            <p:nvPr/>
          </p:nvCxnSpPr>
          <p:spPr>
            <a:xfrm flipH="1">
              <a:off x="6161692" y="5155641"/>
              <a:ext cx="676418" cy="66133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sp>
        <p:nvSpPr>
          <p:cNvPr id="51" name="Rectangle 34"/>
          <p:cNvSpPr>
            <a:spLocks noChangeArrowheads="1"/>
          </p:cNvSpPr>
          <p:nvPr/>
        </p:nvSpPr>
        <p:spPr bwMode="auto">
          <a:xfrm>
            <a:off x="6676583" y="2043121"/>
            <a:ext cx="1032492" cy="363648"/>
          </a:xfrm>
          <a:prstGeom prst="rect">
            <a:avLst/>
          </a:prstGeom>
          <a:noFill/>
          <a:ln w="9525">
            <a:noFill/>
            <a:miter lim="800000"/>
            <a:headEnd/>
            <a:tailEnd/>
          </a:ln>
        </p:spPr>
        <p:txBody>
          <a:bodyPr anchor="b"/>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s-ES" sz="16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40–90%</a:t>
            </a:r>
          </a:p>
        </p:txBody>
      </p:sp>
      <p:sp>
        <p:nvSpPr>
          <p:cNvPr id="52" name="Rectangle 35"/>
          <p:cNvSpPr>
            <a:spLocks noChangeArrowheads="1"/>
          </p:cNvSpPr>
          <p:nvPr/>
        </p:nvSpPr>
        <p:spPr bwMode="auto">
          <a:xfrm>
            <a:off x="6911382" y="3306421"/>
            <a:ext cx="1008821" cy="481889"/>
          </a:xfrm>
          <a:prstGeom prst="rect">
            <a:avLst/>
          </a:prstGeom>
          <a:noFill/>
          <a:ln w="9525">
            <a:noFill/>
            <a:miter lim="800000"/>
            <a:headEnd/>
            <a:tailEnd/>
          </a:ln>
        </p:spPr>
        <p:txBody>
          <a:bodyPr anchor="b"/>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s-ES" sz="16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80–90%</a:t>
            </a:r>
          </a:p>
        </p:txBody>
      </p:sp>
      <p:sp>
        <p:nvSpPr>
          <p:cNvPr id="55" name="Rectangle 36"/>
          <p:cNvSpPr>
            <a:spLocks noChangeArrowheads="1"/>
          </p:cNvSpPr>
          <p:nvPr/>
        </p:nvSpPr>
        <p:spPr bwMode="auto">
          <a:xfrm>
            <a:off x="6327724" y="4613364"/>
            <a:ext cx="1116073" cy="481889"/>
          </a:xfrm>
          <a:prstGeom prst="rect">
            <a:avLst/>
          </a:prstGeom>
          <a:noFill/>
          <a:ln w="9525">
            <a:noFill/>
            <a:miter lim="800000"/>
            <a:headEnd/>
            <a:tailEnd/>
          </a:ln>
        </p:spPr>
        <p:txBody>
          <a:bodyPr anchor="b"/>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s-ES" sz="16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12–40%</a:t>
            </a:r>
          </a:p>
        </p:txBody>
      </p:sp>
    </p:spTree>
    <p:extLst>
      <p:ext uri="{BB962C8B-B14F-4D97-AF65-F5344CB8AC3E}">
        <p14:creationId xmlns:p14="http://schemas.microsoft.com/office/powerpoint/2010/main" val="27055874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angular 5">
            <a:extLst>
              <a:ext uri="{FF2B5EF4-FFF2-40B4-BE49-F238E27FC236}">
                <a16:creationId xmlns:a16="http://schemas.microsoft.com/office/drawing/2014/main" id="{F4E8CC30-74F9-2239-891A-C0444B4E3F37}"/>
              </a:ext>
            </a:extLst>
          </p:cNvPr>
          <p:cNvCxnSpPr>
            <a:cxnSpLocks/>
          </p:cNvCxnSpPr>
          <p:nvPr/>
        </p:nvCxnSpPr>
        <p:spPr>
          <a:xfrm rot="10800000">
            <a:off x="6564680" y="5103974"/>
            <a:ext cx="879667" cy="36960"/>
          </a:xfrm>
          <a:prstGeom prst="bentConnector3">
            <a:avLst>
              <a:gd name="adj1" fmla="val -20052"/>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 name="Conector angular 1">
            <a:extLst>
              <a:ext uri="{FF2B5EF4-FFF2-40B4-BE49-F238E27FC236}">
                <a16:creationId xmlns:a16="http://schemas.microsoft.com/office/drawing/2014/main" id="{1415B02E-840B-08BA-C2BF-780F41E3312E}"/>
              </a:ext>
            </a:extLst>
          </p:cNvPr>
          <p:cNvCxnSpPr>
            <a:cxnSpLocks/>
          </p:cNvCxnSpPr>
          <p:nvPr/>
        </p:nvCxnSpPr>
        <p:spPr>
          <a:xfrm rot="16200000" flipH="1">
            <a:off x="5660144" y="5130541"/>
            <a:ext cx="482166" cy="30776"/>
          </a:xfrm>
          <a:prstGeom prst="bentConnector3">
            <a:avLst>
              <a:gd name="adj1" fmla="val 50000"/>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Conector angular 269">
            <a:extLst>
              <a:ext uri="{FF2B5EF4-FFF2-40B4-BE49-F238E27FC236}">
                <a16:creationId xmlns:a16="http://schemas.microsoft.com/office/drawing/2014/main" id="{729888AB-346A-5526-CBC0-E20EC07A962E}"/>
              </a:ext>
            </a:extLst>
          </p:cNvPr>
          <p:cNvCxnSpPr>
            <a:cxnSpLocks/>
            <a:endCxn id="50" idx="0"/>
          </p:cNvCxnSpPr>
          <p:nvPr/>
        </p:nvCxnSpPr>
        <p:spPr>
          <a:xfrm rot="10800000" flipV="1">
            <a:off x="8101332" y="5127697"/>
            <a:ext cx="1618042" cy="831505"/>
          </a:xfrm>
          <a:prstGeom prst="bentConnector2">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Rounded Corners 12">
            <a:extLst>
              <a:ext uri="{FF2B5EF4-FFF2-40B4-BE49-F238E27FC236}">
                <a16:creationId xmlns:a16="http://schemas.microsoft.com/office/drawing/2014/main" id="{ECBCAFF8-FAEA-8E03-D638-4BA56828E441}"/>
              </a:ext>
            </a:extLst>
          </p:cNvPr>
          <p:cNvSpPr/>
          <p:nvPr/>
        </p:nvSpPr>
        <p:spPr>
          <a:xfrm>
            <a:off x="7331654" y="4852873"/>
            <a:ext cx="1539354" cy="447790"/>
          </a:xfrm>
          <a:prstGeom prst="roundRect">
            <a:avLst>
              <a:gd name="adj" fmla="val 21145"/>
            </a:avLst>
          </a:prstGeom>
          <a:solidFill>
            <a:srgbClr val="002355"/>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Evaluar el 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 la enfermedad</a:t>
            </a:r>
          </a:p>
        </p:txBody>
      </p:sp>
      <p:cxnSp>
        <p:nvCxnSpPr>
          <p:cNvPr id="264" name="Conector angular 263">
            <a:extLst>
              <a:ext uri="{FF2B5EF4-FFF2-40B4-BE49-F238E27FC236}">
                <a16:creationId xmlns:a16="http://schemas.microsoft.com/office/drawing/2014/main" id="{A51B6D50-C7C6-B4C2-11E0-E5098E7E13D1}"/>
              </a:ext>
            </a:extLst>
          </p:cNvPr>
          <p:cNvCxnSpPr>
            <a:cxnSpLocks/>
          </p:cNvCxnSpPr>
          <p:nvPr/>
        </p:nvCxnSpPr>
        <p:spPr>
          <a:xfrm>
            <a:off x="9223513" y="3727174"/>
            <a:ext cx="1253904" cy="1121021"/>
          </a:xfrm>
          <a:prstGeom prst="bentConnector3">
            <a:avLst>
              <a:gd name="adj1" fmla="val 99937"/>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Conector angular 260">
            <a:extLst>
              <a:ext uri="{FF2B5EF4-FFF2-40B4-BE49-F238E27FC236}">
                <a16:creationId xmlns:a16="http://schemas.microsoft.com/office/drawing/2014/main" id="{0400A6D4-FA12-F9B5-A480-513EBE2E4A37}"/>
              </a:ext>
            </a:extLst>
          </p:cNvPr>
          <p:cNvCxnSpPr>
            <a:cxnSpLocks/>
          </p:cNvCxnSpPr>
          <p:nvPr/>
        </p:nvCxnSpPr>
        <p:spPr>
          <a:xfrm rot="10800000" flipV="1">
            <a:off x="5121483" y="3687420"/>
            <a:ext cx="1657004" cy="394634"/>
          </a:xfrm>
          <a:prstGeom prst="bentConnector2">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Conector angular 259">
            <a:extLst>
              <a:ext uri="{FF2B5EF4-FFF2-40B4-BE49-F238E27FC236}">
                <a16:creationId xmlns:a16="http://schemas.microsoft.com/office/drawing/2014/main" id="{A8E3D311-6DFA-BC9E-717E-B30FCFF2EBA2}"/>
              </a:ext>
            </a:extLst>
          </p:cNvPr>
          <p:cNvCxnSpPr>
            <a:cxnSpLocks/>
          </p:cNvCxnSpPr>
          <p:nvPr/>
        </p:nvCxnSpPr>
        <p:spPr>
          <a:xfrm rot="5400000">
            <a:off x="7262092" y="2557081"/>
            <a:ext cx="1252183" cy="6894"/>
          </a:xfrm>
          <a:prstGeom prst="bentConnector3">
            <a:avLst/>
          </a:prstGeom>
          <a:ln w="28575">
            <a:solidFill>
              <a:srgbClr val="723ABA"/>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ector angular 62">
            <a:extLst>
              <a:ext uri="{FF2B5EF4-FFF2-40B4-BE49-F238E27FC236}">
                <a16:creationId xmlns:a16="http://schemas.microsoft.com/office/drawing/2014/main" id="{B98DE89D-AE48-523E-56DC-963EE6AB40F2}"/>
              </a:ext>
            </a:extLst>
          </p:cNvPr>
          <p:cNvCxnSpPr>
            <a:cxnSpLocks/>
            <a:stCxn id="11" idx="3"/>
            <a:endCxn id="262" idx="1"/>
          </p:cNvCxnSpPr>
          <p:nvPr/>
        </p:nvCxnSpPr>
        <p:spPr>
          <a:xfrm flipV="1">
            <a:off x="3046957" y="1270393"/>
            <a:ext cx="2869656" cy="1024335"/>
          </a:xfrm>
          <a:prstGeom prst="bentConnector3">
            <a:avLst>
              <a:gd name="adj1" fmla="val 50000"/>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ector angular 58">
            <a:extLst>
              <a:ext uri="{FF2B5EF4-FFF2-40B4-BE49-F238E27FC236}">
                <a16:creationId xmlns:a16="http://schemas.microsoft.com/office/drawing/2014/main" id="{9C348725-260B-FCAB-A52A-8013C0DF84FF}"/>
              </a:ext>
            </a:extLst>
          </p:cNvPr>
          <p:cNvCxnSpPr>
            <a:cxnSpLocks/>
            <a:stCxn id="39" idx="3"/>
          </p:cNvCxnSpPr>
          <p:nvPr/>
        </p:nvCxnSpPr>
        <p:spPr>
          <a:xfrm flipV="1">
            <a:off x="4140596" y="2708621"/>
            <a:ext cx="1309734" cy="1069650"/>
          </a:xfrm>
          <a:prstGeom prst="bentConnector3">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ector angular 56">
            <a:extLst>
              <a:ext uri="{FF2B5EF4-FFF2-40B4-BE49-F238E27FC236}">
                <a16:creationId xmlns:a16="http://schemas.microsoft.com/office/drawing/2014/main" id="{2F1A3005-8473-3B55-748A-737978D3BA42}"/>
              </a:ext>
            </a:extLst>
          </p:cNvPr>
          <p:cNvCxnSpPr>
            <a:cxnSpLocks/>
          </p:cNvCxnSpPr>
          <p:nvPr/>
        </p:nvCxnSpPr>
        <p:spPr>
          <a:xfrm rot="5400000">
            <a:off x="1827973" y="4017184"/>
            <a:ext cx="1216125" cy="7406"/>
          </a:xfrm>
          <a:prstGeom prst="bentConnector3">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ector angular 55">
            <a:extLst>
              <a:ext uri="{FF2B5EF4-FFF2-40B4-BE49-F238E27FC236}">
                <a16:creationId xmlns:a16="http://schemas.microsoft.com/office/drawing/2014/main" id="{BBC1DACC-E95F-DEDA-8AB4-6CF9FC7FFFC3}"/>
              </a:ext>
            </a:extLst>
          </p:cNvPr>
          <p:cNvCxnSpPr>
            <a:cxnSpLocks/>
          </p:cNvCxnSpPr>
          <p:nvPr/>
        </p:nvCxnSpPr>
        <p:spPr>
          <a:xfrm rot="5400000">
            <a:off x="1809944" y="2383661"/>
            <a:ext cx="1252183" cy="6894"/>
          </a:xfrm>
          <a:prstGeom prst="bentConnector3">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Rounded Corners 12">
            <a:extLst>
              <a:ext uri="{FF2B5EF4-FFF2-40B4-BE49-F238E27FC236}">
                <a16:creationId xmlns:a16="http://schemas.microsoft.com/office/drawing/2014/main" id="{15A035C3-3296-45BD-93EA-FDA8CFABA0C2}"/>
              </a:ext>
            </a:extLst>
          </p:cNvPr>
          <p:cNvSpPr/>
          <p:nvPr/>
        </p:nvSpPr>
        <p:spPr>
          <a:xfrm>
            <a:off x="5294713" y="4892842"/>
            <a:ext cx="1243800" cy="380958"/>
          </a:xfrm>
          <a:prstGeom prst="roundRect">
            <a:avLst>
              <a:gd name="adj" fmla="val 23910"/>
            </a:avLst>
          </a:prstGeom>
          <a:solidFill>
            <a:srgbClr val="002355"/>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Controlado*</a:t>
            </a:r>
          </a:p>
        </p:txBody>
      </p:sp>
      <p:sp>
        <p:nvSpPr>
          <p:cNvPr id="51" name="Rectangle: Rounded Corners 12">
            <a:extLst>
              <a:ext uri="{FF2B5EF4-FFF2-40B4-BE49-F238E27FC236}">
                <a16:creationId xmlns:a16="http://schemas.microsoft.com/office/drawing/2014/main" id="{148E0357-7DFC-5E6C-5C66-73AE58C48716}"/>
              </a:ext>
            </a:extLst>
          </p:cNvPr>
          <p:cNvSpPr/>
          <p:nvPr/>
        </p:nvSpPr>
        <p:spPr>
          <a:xfrm>
            <a:off x="9405869" y="4080304"/>
            <a:ext cx="2217207" cy="639278"/>
          </a:xfrm>
          <a:prstGeom prst="roundRect">
            <a:avLst>
              <a:gd name="adj" fmla="val 17509"/>
            </a:avLst>
          </a:prstGeom>
          <a:solidFill>
            <a:srgbClr val="002355"/>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 mejoría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(recaída precoz: 2 ocasiones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 menos de 1 mes)</a:t>
            </a:r>
          </a:p>
        </p:txBody>
      </p:sp>
      <p:sp>
        <p:nvSpPr>
          <p:cNvPr id="52" name="Rectangle: Rounded Corners 12">
            <a:extLst>
              <a:ext uri="{FF2B5EF4-FFF2-40B4-BE49-F238E27FC236}">
                <a16:creationId xmlns:a16="http://schemas.microsoft.com/office/drawing/2014/main" id="{69CF10BE-CFE0-CBD6-C9C9-6C88E42F7625}"/>
              </a:ext>
            </a:extLst>
          </p:cNvPr>
          <p:cNvSpPr/>
          <p:nvPr/>
        </p:nvSpPr>
        <p:spPr>
          <a:xfrm>
            <a:off x="9666937" y="4862570"/>
            <a:ext cx="1695071" cy="428396"/>
          </a:xfrm>
          <a:prstGeom prst="roundRect">
            <a:avLst>
              <a:gd name="adj" fmla="val 13754"/>
            </a:avLst>
          </a:prstGeom>
          <a:solidFill>
            <a:srgbClr val="002355"/>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Revaluar el diagnóstico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 el tratamiento</a:t>
            </a:r>
          </a:p>
        </p:txBody>
      </p:sp>
      <p:sp>
        <p:nvSpPr>
          <p:cNvPr id="50" name="Rectangle: Rounded Corners 12">
            <a:extLst>
              <a:ext uri="{FF2B5EF4-FFF2-40B4-BE49-F238E27FC236}">
                <a16:creationId xmlns:a16="http://schemas.microsoft.com/office/drawing/2014/main" id="{73F8182C-7686-647B-2038-B13E5F334B1A}"/>
              </a:ext>
            </a:extLst>
          </p:cNvPr>
          <p:cNvSpPr/>
          <p:nvPr/>
        </p:nvSpPr>
        <p:spPr>
          <a:xfrm>
            <a:off x="7136106" y="5959203"/>
            <a:ext cx="1930451" cy="392385"/>
          </a:xfrm>
          <a:prstGeom prst="roundRect">
            <a:avLst>
              <a:gd name="adj" fmla="val 19604"/>
            </a:avLst>
          </a:prstGeom>
          <a:solidFill>
            <a:srgbClr val="002355"/>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Derivar a dermatología</a:t>
            </a:r>
          </a:p>
        </p:txBody>
      </p:sp>
      <p:sp>
        <p:nvSpPr>
          <p:cNvPr id="49" name="Rectangle: Rounded Corners 12">
            <a:extLst>
              <a:ext uri="{FF2B5EF4-FFF2-40B4-BE49-F238E27FC236}">
                <a16:creationId xmlns:a16="http://schemas.microsoft.com/office/drawing/2014/main" id="{85B3E749-FA0C-81AE-316F-DAB3BC8708F9}"/>
              </a:ext>
            </a:extLst>
          </p:cNvPr>
          <p:cNvSpPr/>
          <p:nvPr/>
        </p:nvSpPr>
        <p:spPr>
          <a:xfrm>
            <a:off x="7479431" y="5390115"/>
            <a:ext cx="1243800" cy="380958"/>
          </a:xfrm>
          <a:prstGeom prst="roundRect">
            <a:avLst>
              <a:gd name="adj" fmla="val 13474"/>
            </a:avLst>
          </a:prstGeom>
          <a:solidFill>
            <a:srgbClr val="002355"/>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controlado**</a:t>
            </a:r>
          </a:p>
        </p:txBody>
      </p:sp>
      <p:sp>
        <p:nvSpPr>
          <p:cNvPr id="48" name="Rectangle: Rounded Corners 12">
            <a:extLst>
              <a:ext uri="{FF2B5EF4-FFF2-40B4-BE49-F238E27FC236}">
                <a16:creationId xmlns:a16="http://schemas.microsoft.com/office/drawing/2014/main" id="{B39A1E77-FD50-1E9E-A0FA-15135A130A0D}"/>
              </a:ext>
            </a:extLst>
          </p:cNvPr>
          <p:cNvSpPr/>
          <p:nvPr/>
        </p:nvSpPr>
        <p:spPr>
          <a:xfrm>
            <a:off x="3955773" y="5470546"/>
            <a:ext cx="2887812" cy="380958"/>
          </a:xfrm>
          <a:prstGeom prst="roundRect">
            <a:avLst>
              <a:gd name="adj" fmla="val 23910"/>
            </a:avLst>
          </a:prstGeom>
          <a:solidFill>
            <a:srgbClr val="002355"/>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Seguir con el tratamiento y el control</a:t>
            </a:r>
          </a:p>
        </p:txBody>
      </p:sp>
      <p:sp>
        <p:nvSpPr>
          <p:cNvPr id="45" name="Rectangle: Rounded Corners 12">
            <a:extLst>
              <a:ext uri="{FF2B5EF4-FFF2-40B4-BE49-F238E27FC236}">
                <a16:creationId xmlns:a16="http://schemas.microsoft.com/office/drawing/2014/main" id="{59DE4338-C267-B15B-9FAD-61B29E4B9A4B}"/>
              </a:ext>
            </a:extLst>
          </p:cNvPr>
          <p:cNvSpPr/>
          <p:nvPr/>
        </p:nvSpPr>
        <p:spPr>
          <a:xfrm>
            <a:off x="5527469" y="3488307"/>
            <a:ext cx="778288" cy="370740"/>
          </a:xfrm>
          <a:prstGeom prst="roundRect">
            <a:avLst>
              <a:gd name="adj" fmla="val 17829"/>
            </a:avLst>
          </a:prstGeom>
          <a:solidFill>
            <a:srgbClr val="00F2BE"/>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Sí</a:t>
            </a:r>
            <a:endParaRPr kumimoji="0" lang="en-US" sz="1100" b="0" i="0" u="none" strike="noStrike" kern="0" cap="none" spc="0" normalizeH="0" baseline="0" noProof="0" dirty="0">
              <a:ln>
                <a:noFill/>
              </a:ln>
              <a:solidFill>
                <a:srgbClr val="00F2BE"/>
              </a:solidFill>
              <a:effectLst/>
              <a:uLnTx/>
              <a:uFillTx/>
              <a:latin typeface="Arial" panose="020B0604020202020204" pitchFamily="34" charset="0"/>
              <a:ea typeface="+mn-ea"/>
              <a:cs typeface="Arial" panose="020B0604020202020204" pitchFamily="34" charset="0"/>
            </a:endParaRPr>
          </a:p>
        </p:txBody>
      </p:sp>
      <p:sp>
        <p:nvSpPr>
          <p:cNvPr id="46" name="Rectangle: Rounded Corners 12">
            <a:extLst>
              <a:ext uri="{FF2B5EF4-FFF2-40B4-BE49-F238E27FC236}">
                <a16:creationId xmlns:a16="http://schemas.microsoft.com/office/drawing/2014/main" id="{A7B615E8-0D22-1D55-054B-57B4E3A94948}"/>
              </a:ext>
            </a:extLst>
          </p:cNvPr>
          <p:cNvSpPr/>
          <p:nvPr/>
        </p:nvSpPr>
        <p:spPr>
          <a:xfrm>
            <a:off x="10125328" y="3488307"/>
            <a:ext cx="778288" cy="370740"/>
          </a:xfrm>
          <a:prstGeom prst="roundRect">
            <a:avLst>
              <a:gd name="adj" fmla="val 15149"/>
            </a:avLst>
          </a:prstGeom>
          <a:solidFill>
            <a:srgbClr val="00F2BE"/>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No</a:t>
            </a:r>
          </a:p>
        </p:txBody>
      </p:sp>
      <p:sp>
        <p:nvSpPr>
          <p:cNvPr id="43" name="Rectangle: Rounded Corners 12">
            <a:extLst>
              <a:ext uri="{FF2B5EF4-FFF2-40B4-BE49-F238E27FC236}">
                <a16:creationId xmlns:a16="http://schemas.microsoft.com/office/drawing/2014/main" id="{CC86732C-0E8C-2E25-858C-66A08D4E11AC}"/>
              </a:ext>
            </a:extLst>
          </p:cNvPr>
          <p:cNvSpPr/>
          <p:nvPr/>
        </p:nvSpPr>
        <p:spPr>
          <a:xfrm>
            <a:off x="1212978" y="4636083"/>
            <a:ext cx="2446115" cy="595193"/>
          </a:xfrm>
          <a:prstGeom prst="roundRect">
            <a:avLst>
              <a:gd name="adj" fmla="val 16602"/>
            </a:avLst>
          </a:prstGeom>
          <a:solidFill>
            <a:srgbClr val="002355"/>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Pautar tratamiento tópico de base + derivar a </a:t>
            </a:r>
            <a:r>
              <a:rPr kumimoji="0" lang="es-ES"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sermatología</a:t>
            </a:r>
            <a:endParaRPr kumimoji="0" lang="es-E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 name="Rectangle: Rounded Corners 12">
            <a:extLst>
              <a:ext uri="{FF2B5EF4-FFF2-40B4-BE49-F238E27FC236}">
                <a16:creationId xmlns:a16="http://schemas.microsoft.com/office/drawing/2014/main" id="{C73F3F03-BF04-38AE-D03F-2F928CB29EBD}"/>
              </a:ext>
            </a:extLst>
          </p:cNvPr>
          <p:cNvSpPr/>
          <p:nvPr/>
        </p:nvSpPr>
        <p:spPr>
          <a:xfrm>
            <a:off x="4302391" y="3063910"/>
            <a:ext cx="778288" cy="370740"/>
          </a:xfrm>
          <a:prstGeom prst="roundRect">
            <a:avLst>
              <a:gd name="adj" fmla="val 15148"/>
            </a:avLst>
          </a:prstGeom>
          <a:solidFill>
            <a:srgbClr val="00F2BE"/>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Leve</a:t>
            </a:r>
            <a:endParaRPr kumimoji="0" lang="en-US" sz="1100" b="0" i="0" u="none" strike="noStrike" kern="0" cap="none" spc="0" normalizeH="0" baseline="0" noProof="0" dirty="0">
              <a:ln>
                <a:noFill/>
              </a:ln>
              <a:solidFill>
                <a:srgbClr val="00F2BE"/>
              </a:solidFill>
              <a:effectLst/>
              <a:uLnTx/>
              <a:uFillTx/>
              <a:latin typeface="Arial" panose="020B0604020202020204" pitchFamily="34" charset="0"/>
              <a:ea typeface="+mn-ea"/>
              <a:cs typeface="Arial" panose="020B0604020202020204" pitchFamily="34" charset="0"/>
            </a:endParaRPr>
          </a:p>
        </p:txBody>
      </p:sp>
      <p:sp>
        <p:nvSpPr>
          <p:cNvPr id="42" name="Rectangle: Rounded Corners 12">
            <a:extLst>
              <a:ext uri="{FF2B5EF4-FFF2-40B4-BE49-F238E27FC236}">
                <a16:creationId xmlns:a16="http://schemas.microsoft.com/office/drawing/2014/main" id="{BB7E54BF-B107-E1CB-D6B4-B47223FC78EA}"/>
              </a:ext>
            </a:extLst>
          </p:cNvPr>
          <p:cNvSpPr/>
          <p:nvPr/>
        </p:nvSpPr>
        <p:spPr>
          <a:xfrm>
            <a:off x="1721300" y="4018630"/>
            <a:ext cx="1429470" cy="370740"/>
          </a:xfrm>
          <a:prstGeom prst="roundRect">
            <a:avLst>
              <a:gd name="adj" fmla="val 15148"/>
            </a:avLst>
          </a:prstGeom>
          <a:solidFill>
            <a:srgbClr val="00F2BE"/>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Moderada o grave</a:t>
            </a:r>
          </a:p>
        </p:txBody>
      </p:sp>
      <p:sp>
        <p:nvSpPr>
          <p:cNvPr id="37" name="Rectangle: Rounded Corners 12">
            <a:extLst>
              <a:ext uri="{FF2B5EF4-FFF2-40B4-BE49-F238E27FC236}">
                <a16:creationId xmlns:a16="http://schemas.microsoft.com/office/drawing/2014/main" id="{CA22ED56-7146-6621-B6C3-680A6AE82555}"/>
              </a:ext>
            </a:extLst>
          </p:cNvPr>
          <p:cNvSpPr/>
          <p:nvPr/>
        </p:nvSpPr>
        <p:spPr>
          <a:xfrm>
            <a:off x="2046891" y="2529909"/>
            <a:ext cx="778288" cy="370740"/>
          </a:xfrm>
          <a:prstGeom prst="roundRect">
            <a:avLst>
              <a:gd name="adj" fmla="val 9787"/>
            </a:avLst>
          </a:prstGeom>
          <a:solidFill>
            <a:srgbClr val="00F2BE"/>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Sí</a:t>
            </a:r>
            <a:endParaRPr kumimoji="0" lang="en-US" sz="1100" b="0" i="0" u="none" strike="noStrike" kern="0" cap="none" spc="0" normalizeH="0" baseline="0" noProof="0" dirty="0">
              <a:ln>
                <a:noFill/>
              </a:ln>
              <a:solidFill>
                <a:srgbClr val="00F2BE"/>
              </a:solidFill>
              <a:effectLst/>
              <a:uLnTx/>
              <a:uFillTx/>
              <a:latin typeface="Arial" panose="020B0604020202020204" pitchFamily="34" charset="0"/>
              <a:ea typeface="+mn-ea"/>
              <a:cs typeface="Arial" panose="020B0604020202020204" pitchFamily="34" charset="0"/>
            </a:endParaRPr>
          </a:p>
        </p:txBody>
      </p:sp>
      <p:sp>
        <p:nvSpPr>
          <p:cNvPr id="38" name="Rectangle: Rounded Corners 12">
            <a:extLst>
              <a:ext uri="{FF2B5EF4-FFF2-40B4-BE49-F238E27FC236}">
                <a16:creationId xmlns:a16="http://schemas.microsoft.com/office/drawing/2014/main" id="{8C1930BB-7BAC-39B3-ADFE-D96FC4A63343}"/>
              </a:ext>
            </a:extLst>
          </p:cNvPr>
          <p:cNvSpPr/>
          <p:nvPr/>
        </p:nvSpPr>
        <p:spPr>
          <a:xfrm>
            <a:off x="3982388" y="2115327"/>
            <a:ext cx="778288" cy="370740"/>
          </a:xfrm>
          <a:prstGeom prst="roundRect">
            <a:avLst>
              <a:gd name="adj" fmla="val 28553"/>
            </a:avLst>
          </a:prstGeom>
          <a:solidFill>
            <a:srgbClr val="00F2BE"/>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No</a:t>
            </a:r>
            <a:endParaRPr kumimoji="0" lang="en-US" sz="1100" b="0" i="0" u="none" strike="noStrike" kern="0" cap="none" spc="0" normalizeH="0" baseline="0" noProof="0" dirty="0">
              <a:ln>
                <a:noFill/>
              </a:ln>
              <a:solidFill>
                <a:srgbClr val="00F2BE"/>
              </a:solidFill>
              <a:effectLst/>
              <a:uLnTx/>
              <a:uFillTx/>
              <a:latin typeface="Arial" panose="020B0604020202020204" pitchFamily="34" charset="0"/>
              <a:ea typeface="+mn-ea"/>
              <a:cs typeface="Arial" panose="020B0604020202020204" pitchFamily="34" charset="0"/>
            </a:endParaRPr>
          </a:p>
        </p:txBody>
      </p:sp>
      <p:sp>
        <p:nvSpPr>
          <p:cNvPr id="302" name="CuadroTexto 301">
            <a:extLst>
              <a:ext uri="{FF2B5EF4-FFF2-40B4-BE49-F238E27FC236}">
                <a16:creationId xmlns:a16="http://schemas.microsoft.com/office/drawing/2014/main" id="{10FB28FF-CB97-4D14-B3F4-E15810F413B9}"/>
              </a:ext>
            </a:extLst>
          </p:cNvPr>
          <p:cNvSpPr txBox="1"/>
          <p:nvPr/>
        </p:nvSpPr>
        <p:spPr>
          <a:xfrm>
            <a:off x="692754" y="5896665"/>
            <a:ext cx="572709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*Ausencia completa o casi completa de lesiones y reducción del picor con el tratamiento pautado. </a:t>
            </a:r>
            <a:br>
              <a:rPr kumimoji="0" lang="es-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br>
            <a:r>
              <a:rPr kumimoji="0" lang="es-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**Necesarios &gt;2 ciclos de terapia con CO durante el último año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Ignasi Figueras </a:t>
            </a:r>
            <a:r>
              <a:rPr kumimoji="0" lang="es-ES" sz="7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Nart</a:t>
            </a:r>
            <a:r>
              <a:rPr kumimoji="0" lang="es-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JC. Armario, L. Curto, A. Flórez,  E. Serra, JF. Silvestres. R. Suárez, N. Gómez, C. </a:t>
            </a:r>
            <a:r>
              <a:rPr kumimoji="0" lang="es-ES" sz="7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Sánches</a:t>
            </a:r>
            <a:r>
              <a:rPr kumimoji="0" lang="es-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Y. Hidalgo,  MR. </a:t>
            </a:r>
            <a:r>
              <a:rPr kumimoji="0" lang="es-ES" sz="7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Senán</a:t>
            </a:r>
            <a:r>
              <a:rPr kumimoji="0" lang="es-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Recomendaciones para el manejo de la dermatitis atópica en Atención Primaria. 67º Congreso GEIDAC Pamplona 2022 P40</a:t>
            </a:r>
          </a:p>
        </p:txBody>
      </p:sp>
      <p:sp>
        <p:nvSpPr>
          <p:cNvPr id="26" name="CuadroTexto 25">
            <a:extLst>
              <a:ext uri="{FF2B5EF4-FFF2-40B4-BE49-F238E27FC236}">
                <a16:creationId xmlns:a16="http://schemas.microsoft.com/office/drawing/2014/main" id="{74569386-EFC7-6C59-12A0-6C29CDF97C7A}"/>
              </a:ext>
            </a:extLst>
          </p:cNvPr>
          <p:cNvSpPr txBox="1"/>
          <p:nvPr/>
        </p:nvSpPr>
        <p:spPr>
          <a:xfrm>
            <a:off x="5583251" y="1618638"/>
            <a:ext cx="5020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Pautar tratamiento: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Medidas básicas de hidratación/evitación de irritantes-alérgenos (p. ej., perfumes, </a:t>
            </a:r>
            <a:r>
              <a:rPr kumimoji="0" lang="es-ES" sz="8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kathon</a:t>
            </a:r>
            <a:r>
              <a:rPr kumimoji="0" lang="es-ES" sz="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etc.)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Terapia tópica antiinflamatoria con corticoides de potencia adecuada 1 vez al día durante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7 días. Mantenimiento 1-2 días/semana durante 1-2 meses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Terapia tópica con inhibidores de la </a:t>
            </a:r>
            <a:r>
              <a:rPr kumimoji="0" lang="es-ES" sz="8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calcineurina</a:t>
            </a:r>
            <a:r>
              <a:rPr kumimoji="0" lang="es-ES" sz="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2 veces al día hasta mejoría.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Mantenimiento 2-3 días/semana en todos los sitios donde hubo eccema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Terapia antipruriginosa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Control antimicrobiano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Educación al paciente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 curso corto de corticoide sistémico: 0,5-0,7 mg/kg/d de prednisona 6-7 días y reducción</a:t>
            </a:r>
          </a:p>
        </p:txBody>
      </p:sp>
      <p:sp>
        <p:nvSpPr>
          <p:cNvPr id="27" name="CuadroTexto 26">
            <a:extLst>
              <a:ext uri="{FF2B5EF4-FFF2-40B4-BE49-F238E27FC236}">
                <a16:creationId xmlns:a16="http://schemas.microsoft.com/office/drawing/2014/main" id="{DFB741AC-2558-688E-9A51-02C6EE6998F2}"/>
              </a:ext>
            </a:extLst>
          </p:cNvPr>
          <p:cNvSpPr txBox="1"/>
          <p:nvPr/>
        </p:nvSpPr>
        <p:spPr>
          <a:xfrm>
            <a:off x="7486279" y="3164396"/>
            <a:ext cx="84506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1-2 meses</a:t>
            </a:r>
          </a:p>
        </p:txBody>
      </p:sp>
      <p:sp>
        <p:nvSpPr>
          <p:cNvPr id="28" name="CuadroTexto 27">
            <a:extLst>
              <a:ext uri="{FF2B5EF4-FFF2-40B4-BE49-F238E27FC236}">
                <a16:creationId xmlns:a16="http://schemas.microsoft.com/office/drawing/2014/main" id="{1F9C6C3E-D71D-64DE-9153-520185555F7A}"/>
              </a:ext>
            </a:extLst>
          </p:cNvPr>
          <p:cNvSpPr txBox="1"/>
          <p:nvPr/>
        </p:nvSpPr>
        <p:spPr>
          <a:xfrm>
            <a:off x="8864531" y="4872288"/>
            <a:ext cx="84506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1-2 meses</a:t>
            </a:r>
          </a:p>
        </p:txBody>
      </p:sp>
      <p:sp>
        <p:nvSpPr>
          <p:cNvPr id="3" name="Título 6">
            <a:extLst>
              <a:ext uri="{FF2B5EF4-FFF2-40B4-BE49-F238E27FC236}">
                <a16:creationId xmlns:a16="http://schemas.microsoft.com/office/drawing/2014/main" id="{AB999F39-F12C-6962-2A34-AED65ABC1A36}"/>
              </a:ext>
            </a:extLst>
          </p:cNvPr>
          <p:cNvSpPr txBox="1">
            <a:spLocks/>
          </p:cNvSpPr>
          <p:nvPr/>
        </p:nvSpPr>
        <p:spPr>
          <a:xfrm>
            <a:off x="3105332" y="133677"/>
            <a:ext cx="6788245" cy="737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723ABA"/>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ES" sz="2400" b="1" i="0" u="none" strike="noStrike" kern="1200" cap="none" spc="0" normalizeH="0" baseline="0" noProof="0" dirty="0">
              <a:ln>
                <a:noFill/>
              </a:ln>
              <a:solidFill>
                <a:srgbClr val="002355"/>
              </a:solidFill>
              <a:effectLst/>
              <a:uLnTx/>
              <a:uFillTx/>
              <a:latin typeface="Arial" panose="020B0604020202020204" pitchFamily="34" charset="0"/>
              <a:ea typeface="+mj-ea"/>
              <a:cs typeface="Arial" panose="020B0604020202020204" pitchFamily="34" charset="0"/>
            </a:endParaRPr>
          </a:p>
        </p:txBody>
      </p:sp>
      <p:sp>
        <p:nvSpPr>
          <p:cNvPr id="4" name="Títol 3">
            <a:extLst>
              <a:ext uri="{FF2B5EF4-FFF2-40B4-BE49-F238E27FC236}">
                <a16:creationId xmlns:a16="http://schemas.microsoft.com/office/drawing/2014/main" id="{63791730-9EB9-5F17-30DC-11AB4DE29099}"/>
              </a:ext>
            </a:extLst>
          </p:cNvPr>
          <p:cNvSpPr>
            <a:spLocks noGrp="1"/>
          </p:cNvSpPr>
          <p:nvPr>
            <p:ph type="title"/>
          </p:nvPr>
        </p:nvSpPr>
        <p:spPr>
          <a:xfrm>
            <a:off x="598757" y="436562"/>
            <a:ext cx="9350312" cy="760413"/>
          </a:xfrm>
        </p:spPr>
        <p:txBody>
          <a:bodyPr>
            <a:normAutofit fontScale="90000"/>
          </a:bodyPr>
          <a:lstStyle/>
          <a:p>
            <a:r>
              <a:rPr lang="es-ES" sz="2800" b="1" dirty="0"/>
              <a:t>Recomendaciones para el tratamiento de la dermatitis atópica en Atención Primaria</a:t>
            </a:r>
            <a:endParaRPr lang="ca-ES" sz="3600" dirty="0"/>
          </a:p>
        </p:txBody>
      </p:sp>
      <p:sp>
        <p:nvSpPr>
          <p:cNvPr id="11" name="Rectangle: Rounded Corners 12">
            <a:extLst>
              <a:ext uri="{FF2B5EF4-FFF2-40B4-BE49-F238E27FC236}">
                <a16:creationId xmlns:a16="http://schemas.microsoft.com/office/drawing/2014/main" id="{6DB02F0D-B291-41A5-13B0-5D58CA6694F0}"/>
              </a:ext>
            </a:extLst>
          </p:cNvPr>
          <p:cNvSpPr/>
          <p:nvPr/>
        </p:nvSpPr>
        <p:spPr>
          <a:xfrm>
            <a:off x="1825114" y="2104249"/>
            <a:ext cx="1221843" cy="380958"/>
          </a:xfrm>
          <a:prstGeom prst="roundRect">
            <a:avLst>
              <a:gd name="adj" fmla="val 8256"/>
            </a:avLst>
          </a:prstGeom>
          <a:solidFill>
            <a:srgbClr val="002355"/>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Compatible</a:t>
            </a:r>
            <a:endParaRPr kumimoji="0" lang="en-US" sz="1050" b="0"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35" name="Rectangle: Rounded Corners 12">
            <a:extLst>
              <a:ext uri="{FF2B5EF4-FFF2-40B4-BE49-F238E27FC236}">
                <a16:creationId xmlns:a16="http://schemas.microsoft.com/office/drawing/2014/main" id="{7A84D30D-81D5-3968-9606-4FEE41B7CFF7}"/>
              </a:ext>
            </a:extLst>
          </p:cNvPr>
          <p:cNvSpPr/>
          <p:nvPr/>
        </p:nvSpPr>
        <p:spPr>
          <a:xfrm>
            <a:off x="695325" y="1531321"/>
            <a:ext cx="3481421" cy="380958"/>
          </a:xfrm>
          <a:prstGeom prst="roundRect">
            <a:avLst>
              <a:gd name="adj" fmla="val 13474"/>
            </a:avLst>
          </a:prstGeom>
          <a:solidFill>
            <a:srgbClr val="002355"/>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Sospecha de DA </a:t>
            </a:r>
          </a:p>
        </p:txBody>
      </p:sp>
      <p:sp>
        <p:nvSpPr>
          <p:cNvPr id="36" name="Rectangle: Rounded Corners 12">
            <a:extLst>
              <a:ext uri="{FF2B5EF4-FFF2-40B4-BE49-F238E27FC236}">
                <a16:creationId xmlns:a16="http://schemas.microsoft.com/office/drawing/2014/main" id="{7F80E90E-30E0-A24A-37E0-808F56CE88CA}"/>
              </a:ext>
            </a:extLst>
          </p:cNvPr>
          <p:cNvSpPr/>
          <p:nvPr/>
        </p:nvSpPr>
        <p:spPr>
          <a:xfrm>
            <a:off x="1195815" y="3031867"/>
            <a:ext cx="2480441" cy="380958"/>
          </a:xfrm>
          <a:prstGeom prst="roundRect">
            <a:avLst>
              <a:gd name="adj" fmla="val 16083"/>
            </a:avLst>
          </a:prstGeom>
          <a:solidFill>
            <a:srgbClr val="002355"/>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Determinar la </a:t>
            </a:r>
            <a:r>
              <a:rPr kumimoji="0" lang="es-E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gravedad</a:t>
            </a:r>
            <a:r>
              <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a:t>
            </a:r>
            <a:r>
              <a:rPr kumimoji="0" lang="es-ES" sz="105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CdV</a:t>
            </a:r>
            <a:endPar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Rectangle: Rounded Corners 12">
            <a:extLst>
              <a:ext uri="{FF2B5EF4-FFF2-40B4-BE49-F238E27FC236}">
                <a16:creationId xmlns:a16="http://schemas.microsoft.com/office/drawing/2014/main" id="{AAD05DB9-93DE-241A-C142-33EA6981E3A2}"/>
              </a:ext>
            </a:extLst>
          </p:cNvPr>
          <p:cNvSpPr/>
          <p:nvPr/>
        </p:nvSpPr>
        <p:spPr>
          <a:xfrm>
            <a:off x="731475" y="3587792"/>
            <a:ext cx="3409121" cy="380958"/>
          </a:xfrm>
          <a:prstGeom prst="roundRect">
            <a:avLst>
              <a:gd name="adj" fmla="val 8256"/>
            </a:avLst>
          </a:prstGeom>
          <a:solidFill>
            <a:schemeClr val="bg1">
              <a:lumMod val="95000"/>
            </a:scheme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Escala PGA/IGA + prurigo (impide el sueño y 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actividad diaria normal) + procesos infecciosos</a:t>
            </a:r>
          </a:p>
        </p:txBody>
      </p:sp>
      <p:grpSp>
        <p:nvGrpSpPr>
          <p:cNvPr id="259" name="Grupo 258">
            <a:extLst>
              <a:ext uri="{FF2B5EF4-FFF2-40B4-BE49-F238E27FC236}">
                <a16:creationId xmlns:a16="http://schemas.microsoft.com/office/drawing/2014/main" id="{DE1D1523-2BE4-C7BA-9EF8-419C3F0D34C7}"/>
              </a:ext>
            </a:extLst>
          </p:cNvPr>
          <p:cNvGrpSpPr/>
          <p:nvPr/>
        </p:nvGrpSpPr>
        <p:grpSpPr>
          <a:xfrm>
            <a:off x="5496192" y="1565492"/>
            <a:ext cx="6252896" cy="1615029"/>
            <a:chOff x="5496192" y="1565492"/>
            <a:chExt cx="6252896" cy="1615029"/>
          </a:xfrm>
          <a:effectLst/>
        </p:grpSpPr>
        <p:sp>
          <p:nvSpPr>
            <p:cNvPr id="7" name="Rectangle: Rounded Corners 12">
              <a:extLst>
                <a:ext uri="{FF2B5EF4-FFF2-40B4-BE49-F238E27FC236}">
                  <a16:creationId xmlns:a16="http://schemas.microsoft.com/office/drawing/2014/main" id="{0D6C6628-E2C8-EF22-F023-70F3AAA6761A}"/>
                </a:ext>
              </a:extLst>
            </p:cNvPr>
            <p:cNvSpPr/>
            <p:nvPr/>
          </p:nvSpPr>
          <p:spPr>
            <a:xfrm>
              <a:off x="5496192" y="1565492"/>
              <a:ext cx="6252896" cy="1615029"/>
            </a:xfrm>
            <a:prstGeom prst="roundRect">
              <a:avLst>
                <a:gd name="adj" fmla="val 6980"/>
              </a:avLst>
            </a:prstGeom>
            <a:solidFill>
              <a:srgbClr val="002355"/>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62" name="CuadroTexto 25">
              <a:extLst>
                <a:ext uri="{FF2B5EF4-FFF2-40B4-BE49-F238E27FC236}">
                  <a16:creationId xmlns:a16="http://schemas.microsoft.com/office/drawing/2014/main" id="{44570FAE-1BF7-1D4F-BE90-6C1C3D080686}"/>
                </a:ext>
              </a:extLst>
            </p:cNvPr>
            <p:cNvSpPr txBox="1"/>
            <p:nvPr/>
          </p:nvSpPr>
          <p:spPr>
            <a:xfrm>
              <a:off x="5624720" y="1908313"/>
              <a:ext cx="6124368" cy="1197790"/>
            </a:xfrm>
            <a:prstGeom prst="rect">
              <a:avLst/>
            </a:prstGeom>
            <a:noFill/>
          </p:spPr>
          <p:txBody>
            <a:bodyPr wrap="square" numCol="2" spcCol="144000" rtlCol="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Medidas básicas de hidratación/evitación de irritantes-alérgenos (p. ej., perfumes, </a:t>
              </a:r>
              <a:r>
                <a:rPr kumimoji="0" lang="es-ES" sz="9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kathon</a:t>
              </a: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Terapia tópica antiinflamatoria con corticoides de potencia adecuada 1 vez al día durante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 días. Mantenimiento 1-2 días/semana durante </a:t>
              </a:r>
              <a:b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 meses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Terapia tópica con inhibidores de la </a:t>
              </a:r>
              <a:r>
                <a:rPr kumimoji="0" lang="es-ES" sz="9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calcineurina</a:t>
              </a: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veces al día hasta mejoría.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Mantenimiento 2-3 días/semana en todos los sitios donde hubo eccema</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Terapia antipruriginosa</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Control antimicrobiano</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Educación al paciente</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curso corto de corticoide sistémico: 0,5-0,7 mg/kg/d de prednisona 6-7 días y reducción</a:t>
              </a:r>
            </a:p>
          </p:txBody>
        </p:sp>
        <p:sp>
          <p:nvSpPr>
            <p:cNvPr id="258" name="CuadroTexto 257">
              <a:extLst>
                <a:ext uri="{FF2B5EF4-FFF2-40B4-BE49-F238E27FC236}">
                  <a16:creationId xmlns:a16="http://schemas.microsoft.com/office/drawing/2014/main" id="{4A3C3C29-3EAF-5E41-ADF5-D9099E87A343}"/>
                </a:ext>
              </a:extLst>
            </p:cNvPr>
            <p:cNvSpPr txBox="1"/>
            <p:nvPr/>
          </p:nvSpPr>
          <p:spPr>
            <a:xfrm>
              <a:off x="5762210" y="1628775"/>
              <a:ext cx="204994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Pautar tratamiento:</a:t>
              </a:r>
            </a:p>
          </p:txBody>
        </p:sp>
      </p:grpSp>
      <p:sp>
        <p:nvSpPr>
          <p:cNvPr id="262" name="Rectangle: Rounded Corners 12">
            <a:extLst>
              <a:ext uri="{FF2B5EF4-FFF2-40B4-BE49-F238E27FC236}">
                <a16:creationId xmlns:a16="http://schemas.microsoft.com/office/drawing/2014/main" id="{E5FC4EF4-A909-3124-2A05-B3679DD9AD2F}"/>
              </a:ext>
            </a:extLst>
          </p:cNvPr>
          <p:cNvSpPr/>
          <p:nvPr/>
        </p:nvSpPr>
        <p:spPr>
          <a:xfrm>
            <a:off x="5916613" y="1079914"/>
            <a:ext cx="3409121" cy="380958"/>
          </a:xfrm>
          <a:prstGeom prst="roundRect">
            <a:avLst>
              <a:gd name="adj" fmla="val 8256"/>
            </a:avLst>
          </a:prstGeom>
          <a:solidFill>
            <a:schemeClr val="bg1">
              <a:lumMod val="95000"/>
            </a:schemeClr>
          </a:solid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Ver tabla de diagnóstico diferencial y considerar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derivación a dermatología</a:t>
            </a:r>
          </a:p>
        </p:txBody>
      </p:sp>
      <p:sp>
        <p:nvSpPr>
          <p:cNvPr id="268" name="Rectangle: Rounded Corners 12">
            <a:extLst>
              <a:ext uri="{FF2B5EF4-FFF2-40B4-BE49-F238E27FC236}">
                <a16:creationId xmlns:a16="http://schemas.microsoft.com/office/drawing/2014/main" id="{11C656C5-B803-2B67-49C1-7120E21BE951}"/>
              </a:ext>
            </a:extLst>
          </p:cNvPr>
          <p:cNvSpPr/>
          <p:nvPr/>
        </p:nvSpPr>
        <p:spPr>
          <a:xfrm>
            <a:off x="6649278" y="3367560"/>
            <a:ext cx="2610497" cy="1055353"/>
          </a:xfrm>
          <a:prstGeom prst="roundRect">
            <a:avLst>
              <a:gd name="adj" fmla="val 10920"/>
            </a:avLst>
          </a:prstGeom>
          <a:solidFill>
            <a:srgbClr val="002355"/>
          </a:solid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Evaluación de la respuesta al tratamiento: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Disminución de la gravedad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Disminución del prurito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Mejoría del sueño</a:t>
            </a:r>
          </a:p>
        </p:txBody>
      </p:sp>
      <p:cxnSp>
        <p:nvCxnSpPr>
          <p:cNvPr id="286" name="Conector angular 285">
            <a:extLst>
              <a:ext uri="{FF2B5EF4-FFF2-40B4-BE49-F238E27FC236}">
                <a16:creationId xmlns:a16="http://schemas.microsoft.com/office/drawing/2014/main" id="{C698F5F6-590F-C8F5-0C8C-DCC60AC092E7}"/>
              </a:ext>
            </a:extLst>
          </p:cNvPr>
          <p:cNvCxnSpPr>
            <a:cxnSpLocks/>
          </p:cNvCxnSpPr>
          <p:nvPr/>
        </p:nvCxnSpPr>
        <p:spPr>
          <a:xfrm rot="5400000">
            <a:off x="4473894" y="4773015"/>
            <a:ext cx="1327382" cy="12700"/>
          </a:xfrm>
          <a:prstGeom prst="bentConnector3">
            <a:avLst>
              <a:gd name="adj1" fmla="val 11812"/>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5" name="Rectangle: Rounded Corners 12">
            <a:extLst>
              <a:ext uri="{FF2B5EF4-FFF2-40B4-BE49-F238E27FC236}">
                <a16:creationId xmlns:a16="http://schemas.microsoft.com/office/drawing/2014/main" id="{48AD2415-6806-A1B4-810E-B2BFBAF09276}"/>
              </a:ext>
            </a:extLst>
          </p:cNvPr>
          <p:cNvSpPr/>
          <p:nvPr/>
        </p:nvSpPr>
        <p:spPr>
          <a:xfrm>
            <a:off x="4499583" y="4082054"/>
            <a:ext cx="1243800" cy="380958"/>
          </a:xfrm>
          <a:prstGeom prst="roundRect">
            <a:avLst>
              <a:gd name="adj" fmla="val 26519"/>
            </a:avLst>
          </a:prstGeom>
          <a:solidFill>
            <a:srgbClr val="002355"/>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Mejoría</a:t>
            </a:r>
          </a:p>
        </p:txBody>
      </p:sp>
    </p:spTree>
    <p:extLst>
      <p:ext uri="{BB962C8B-B14F-4D97-AF65-F5344CB8AC3E}">
        <p14:creationId xmlns:p14="http://schemas.microsoft.com/office/powerpoint/2010/main" val="38755658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69E4CF8C-40DE-4653-A669-878E5A833EB5}"/>
              </a:ext>
            </a:extLst>
          </p:cNvPr>
          <p:cNvSpPr>
            <a:spLocks noGrp="1"/>
          </p:cNvSpPr>
          <p:nvPr>
            <p:ph type="title"/>
          </p:nvPr>
        </p:nvSpPr>
        <p:spPr>
          <a:xfrm>
            <a:off x="598757" y="721776"/>
            <a:ext cx="7203460" cy="760413"/>
          </a:xfrm>
        </p:spPr>
        <p:txBody>
          <a:bodyPr>
            <a:normAutofit fontScale="90000"/>
          </a:bodyPr>
          <a:lstStyle/>
          <a:p>
            <a:r>
              <a:rPr lang="es-ES" sz="2800" b="1" dirty="0">
                <a:latin typeface="Arial" panose="020B0604020202020204" pitchFamily="34" charset="0"/>
                <a:cs typeface="Arial" panose="020B0604020202020204" pitchFamily="34" charset="0"/>
              </a:rPr>
              <a:t>Recomendaciones generales para pacientes con dermatitis atópica</a:t>
            </a:r>
            <a:endParaRPr lang="es-ES" sz="3200" b="1"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83479B0C-9BCD-4918-BBA3-3CC2778BA508}"/>
              </a:ext>
            </a:extLst>
          </p:cNvPr>
          <p:cNvSpPr txBox="1"/>
          <p:nvPr/>
        </p:nvSpPr>
        <p:spPr>
          <a:xfrm>
            <a:off x="773465" y="6129794"/>
            <a:ext cx="10485088"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Guía de consulta rápida en dermatitis atópica. 2ª Edición. SEMFYC y SEPEAP. </a:t>
            </a:r>
            <a:r>
              <a:rPr kumimoji="0" lang="es-ES" sz="700" b="0" i="0" u="sng" strike="noStrike" kern="1200" cap="none" spc="0" normalizeH="0" baseline="0" noProof="0" dirty="0">
                <a:ln>
                  <a:noFill/>
                </a:ln>
                <a:solidFill>
                  <a:srgbClr val="002355"/>
                </a:solidFill>
                <a:effectLst/>
                <a:uLnTx/>
                <a:uFillTx/>
                <a:latin typeface="Arial" panose="020B0604020202020204"/>
                <a:ea typeface="+mn-ea"/>
                <a:cs typeface="+mn-cs"/>
                <a:hlinkClick r:id="rId2" tooltip="https://es.dermaworld.eu/herramientas/profesionales-sanitarios/otros-recursos/">
                  <a:extLst>
                    <a:ext uri="{A12FA001-AC4F-418D-AE19-62706E023703}">
                      <ahyp:hlinkClr xmlns:ahyp="http://schemas.microsoft.com/office/drawing/2018/hyperlinkcolor" val="tx"/>
                    </a:ext>
                  </a:extLst>
                </a:hlinkClick>
              </a:rPr>
              <a:t>https://es.dermaworld.eu/herramientas/profesionales-sanitarios/otros-recursos/</a:t>
            </a:r>
            <a:endParaRPr kumimoji="0" lang="es-ES" sz="700" b="0" i="0" u="sng" strike="noStrike" kern="1200" cap="none" spc="0" normalizeH="0" baseline="0" noProof="0" dirty="0">
              <a:ln>
                <a:noFill/>
              </a:ln>
              <a:solidFill>
                <a:srgbClr val="002355"/>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700" b="0" i="0" u="sng" strike="noStrike" kern="1200" cap="none" spc="0" normalizeH="0" baseline="0" noProof="0" dirty="0">
                <a:ln>
                  <a:noFill/>
                </a:ln>
                <a:solidFill>
                  <a:srgbClr val="002355"/>
                </a:solidFill>
                <a:effectLst/>
                <a:uLnTx/>
                <a:uFillTx/>
                <a:latin typeface="Arial" panose="020B0604020202020204"/>
                <a:ea typeface="+mn-ea"/>
                <a:cs typeface="+mn-cs"/>
              </a:rPr>
              <a:t>https://www.bitacorasemfyc.com/bitacora/dermatitis/</a:t>
            </a:r>
          </a:p>
        </p:txBody>
      </p:sp>
      <p:sp>
        <p:nvSpPr>
          <p:cNvPr id="4" name="Rectángulo redondeado 3">
            <a:extLst>
              <a:ext uri="{FF2B5EF4-FFF2-40B4-BE49-F238E27FC236}">
                <a16:creationId xmlns:a16="http://schemas.microsoft.com/office/drawing/2014/main" id="{B65EE03A-529E-552A-20E9-E2A6D66B712D}"/>
              </a:ext>
            </a:extLst>
          </p:cNvPr>
          <p:cNvSpPr/>
          <p:nvPr/>
        </p:nvSpPr>
        <p:spPr>
          <a:xfrm>
            <a:off x="695325" y="1772134"/>
            <a:ext cx="11053763" cy="3024807"/>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CuadroTexto 4">
            <a:extLst>
              <a:ext uri="{FF2B5EF4-FFF2-40B4-BE49-F238E27FC236}">
                <a16:creationId xmlns:a16="http://schemas.microsoft.com/office/drawing/2014/main" id="{250DEB5F-A088-1A58-7B5A-02FDE12CA735}"/>
              </a:ext>
            </a:extLst>
          </p:cNvPr>
          <p:cNvSpPr txBox="1"/>
          <p:nvPr/>
        </p:nvSpPr>
        <p:spPr>
          <a:xfrm>
            <a:off x="987287" y="2707073"/>
            <a:ext cx="1666461"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Exposición solar moderada</a:t>
            </a:r>
          </a:p>
        </p:txBody>
      </p:sp>
      <p:sp>
        <p:nvSpPr>
          <p:cNvPr id="6" name="CuadroTexto 5">
            <a:extLst>
              <a:ext uri="{FF2B5EF4-FFF2-40B4-BE49-F238E27FC236}">
                <a16:creationId xmlns:a16="http://schemas.microsoft.com/office/drawing/2014/main" id="{A77829A0-BB9A-1AF4-1C3B-D05EE7F8F472}"/>
              </a:ext>
            </a:extLst>
          </p:cNvPr>
          <p:cNvSpPr txBox="1"/>
          <p:nvPr/>
        </p:nvSpPr>
        <p:spPr>
          <a:xfrm>
            <a:off x="2850910" y="2707073"/>
            <a:ext cx="1531531"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Humidificación ambiental</a:t>
            </a:r>
          </a:p>
        </p:txBody>
      </p:sp>
      <p:sp>
        <p:nvSpPr>
          <p:cNvPr id="9" name="CuadroTexto 8">
            <a:extLst>
              <a:ext uri="{FF2B5EF4-FFF2-40B4-BE49-F238E27FC236}">
                <a16:creationId xmlns:a16="http://schemas.microsoft.com/office/drawing/2014/main" id="{6DAC2F48-194E-98E2-1410-389C85476F10}"/>
              </a:ext>
            </a:extLst>
          </p:cNvPr>
          <p:cNvSpPr txBox="1"/>
          <p:nvPr/>
        </p:nvSpPr>
        <p:spPr>
          <a:xfrm>
            <a:off x="6495037" y="2677255"/>
            <a:ext cx="1847136" cy="132343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Evitar rascado, exceso de calor, ropa sintética y contacto directo con plásticos</a:t>
            </a:r>
          </a:p>
        </p:txBody>
      </p:sp>
      <p:cxnSp>
        <p:nvCxnSpPr>
          <p:cNvPr id="10" name="Conector recto 9">
            <a:extLst>
              <a:ext uri="{FF2B5EF4-FFF2-40B4-BE49-F238E27FC236}">
                <a16:creationId xmlns:a16="http://schemas.microsoft.com/office/drawing/2014/main" id="{0AE00371-4A4D-57A9-E807-3811D6C5A261}"/>
              </a:ext>
            </a:extLst>
          </p:cNvPr>
          <p:cNvCxnSpPr>
            <a:cxnSpLocks/>
          </p:cNvCxnSpPr>
          <p:nvPr/>
        </p:nvCxnSpPr>
        <p:spPr>
          <a:xfrm>
            <a:off x="2752329" y="2787028"/>
            <a:ext cx="0" cy="1194905"/>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269B1C3F-1CB8-BC71-9BDD-B9981475753B}"/>
              </a:ext>
            </a:extLst>
          </p:cNvPr>
          <p:cNvSpPr txBox="1"/>
          <p:nvPr/>
        </p:nvSpPr>
        <p:spPr>
          <a:xfrm>
            <a:off x="4579603" y="2707073"/>
            <a:ext cx="1718272" cy="10772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Duchas cortas con agua templada sin detergentes</a:t>
            </a:r>
          </a:p>
        </p:txBody>
      </p:sp>
      <p:sp>
        <p:nvSpPr>
          <p:cNvPr id="14" name="CuadroTexto 13">
            <a:extLst>
              <a:ext uri="{FF2B5EF4-FFF2-40B4-BE49-F238E27FC236}">
                <a16:creationId xmlns:a16="http://schemas.microsoft.com/office/drawing/2014/main" id="{EED50817-AF08-8E40-2733-0865D1D29FF0}"/>
              </a:ext>
            </a:extLst>
          </p:cNvPr>
          <p:cNvSpPr txBox="1"/>
          <p:nvPr/>
        </p:nvSpPr>
        <p:spPr>
          <a:xfrm>
            <a:off x="8539335" y="2715358"/>
            <a:ext cx="1415480"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Cortar </a:t>
            </a:r>
            <a:b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b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las uñas </a:t>
            </a:r>
            <a:b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b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en los niños</a:t>
            </a:r>
          </a:p>
        </p:txBody>
      </p:sp>
      <p:sp>
        <p:nvSpPr>
          <p:cNvPr id="15" name="CuadroTexto 14">
            <a:extLst>
              <a:ext uri="{FF2B5EF4-FFF2-40B4-BE49-F238E27FC236}">
                <a16:creationId xmlns:a16="http://schemas.microsoft.com/office/drawing/2014/main" id="{3BF23677-0951-E7BD-27C7-69AF2F433CD8}"/>
              </a:ext>
            </a:extLst>
          </p:cNvPr>
          <p:cNvSpPr txBox="1"/>
          <p:nvPr/>
        </p:nvSpPr>
        <p:spPr>
          <a:xfrm>
            <a:off x="10151978" y="2784368"/>
            <a:ext cx="1248205"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Emolientes a diario</a:t>
            </a:r>
          </a:p>
        </p:txBody>
      </p:sp>
      <p:cxnSp>
        <p:nvCxnSpPr>
          <p:cNvPr id="19" name="Conector recto 18">
            <a:extLst>
              <a:ext uri="{FF2B5EF4-FFF2-40B4-BE49-F238E27FC236}">
                <a16:creationId xmlns:a16="http://schemas.microsoft.com/office/drawing/2014/main" id="{914B35BC-C55E-5DC9-C429-4069B754885E}"/>
              </a:ext>
            </a:extLst>
          </p:cNvPr>
          <p:cNvCxnSpPr>
            <a:cxnSpLocks/>
          </p:cNvCxnSpPr>
          <p:nvPr/>
        </p:nvCxnSpPr>
        <p:spPr>
          <a:xfrm>
            <a:off x="6396456" y="2787028"/>
            <a:ext cx="0" cy="1194905"/>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5936EDC4-14E9-56D6-6B26-73C0F8680535}"/>
              </a:ext>
            </a:extLst>
          </p:cNvPr>
          <p:cNvCxnSpPr>
            <a:cxnSpLocks/>
          </p:cNvCxnSpPr>
          <p:nvPr/>
        </p:nvCxnSpPr>
        <p:spPr>
          <a:xfrm>
            <a:off x="4481022" y="2787028"/>
            <a:ext cx="0" cy="1194905"/>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85130DAA-9C3C-297F-6E2F-4CF0FEF5FB4E}"/>
              </a:ext>
            </a:extLst>
          </p:cNvPr>
          <p:cNvCxnSpPr>
            <a:cxnSpLocks/>
          </p:cNvCxnSpPr>
          <p:nvPr/>
        </p:nvCxnSpPr>
        <p:spPr>
          <a:xfrm>
            <a:off x="8440754" y="2787028"/>
            <a:ext cx="0" cy="1194905"/>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DE936158-E739-5395-B920-4AAF4A99BBF0}"/>
              </a:ext>
            </a:extLst>
          </p:cNvPr>
          <p:cNvCxnSpPr>
            <a:cxnSpLocks/>
          </p:cNvCxnSpPr>
          <p:nvPr/>
        </p:nvCxnSpPr>
        <p:spPr>
          <a:xfrm>
            <a:off x="10053396" y="2787028"/>
            <a:ext cx="0" cy="1194905"/>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6834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8757" y="562750"/>
            <a:ext cx="7571208" cy="1075964"/>
          </a:xfrm>
        </p:spPr>
        <p:txBody>
          <a:bodyPr>
            <a:noAutofit/>
          </a:bodyPr>
          <a:lstStyle/>
          <a:p>
            <a:r>
              <a:rPr lang="es-ES" sz="2800" b="1" dirty="0">
                <a:latin typeface="Arial" pitchFamily="34" charset="0"/>
                <a:cs typeface="Arial" pitchFamily="34" charset="0"/>
              </a:rPr>
              <a:t>Tratamiento tópico y fototerapia para la dermatitis atópica</a:t>
            </a:r>
            <a:endParaRPr lang="es-ES_tradnl" sz="2800" b="1" dirty="0">
              <a:latin typeface="Arial" pitchFamily="34" charset="0"/>
              <a:cs typeface="Arial" pitchFamily="34" charset="0"/>
            </a:endParaRPr>
          </a:p>
        </p:txBody>
      </p:sp>
      <p:sp>
        <p:nvSpPr>
          <p:cNvPr id="6" name="Rectángulo: esquinas redondeadas 19">
            <a:extLst>
              <a:ext uri="{FF2B5EF4-FFF2-40B4-BE49-F238E27FC236}">
                <a16:creationId xmlns:a16="http://schemas.microsoft.com/office/drawing/2014/main" id="{4A5EC327-8627-4941-90BA-6868A069D23C}"/>
              </a:ext>
            </a:extLst>
          </p:cNvPr>
          <p:cNvSpPr/>
          <p:nvPr/>
        </p:nvSpPr>
        <p:spPr>
          <a:xfrm>
            <a:off x="2662538" y="1971157"/>
            <a:ext cx="2664836" cy="1709531"/>
          </a:xfrm>
          <a:prstGeom prst="roundRect">
            <a:avLst>
              <a:gd name="adj" fmla="val 3322"/>
            </a:avLst>
          </a:prstGeom>
          <a:solidFill>
            <a:srgbClr val="002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44569" rtl="0" eaLnBrk="1" fontAlgn="auto" latinLnBrk="0" hangingPunct="1">
              <a:lnSpc>
                <a:spcPct val="90000"/>
              </a:lnSpc>
              <a:spcBef>
                <a:spcPct val="0"/>
              </a:spcBef>
              <a:spcAft>
                <a:spcPct val="3500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Tratamiento tópico</a:t>
            </a:r>
          </a:p>
        </p:txBody>
      </p:sp>
      <p:sp>
        <p:nvSpPr>
          <p:cNvPr id="7" name="Rectángulo: esquinas redondeadas 20">
            <a:extLst>
              <a:ext uri="{FF2B5EF4-FFF2-40B4-BE49-F238E27FC236}">
                <a16:creationId xmlns:a16="http://schemas.microsoft.com/office/drawing/2014/main" id="{6FB80365-3C8A-0341-9358-44E51D9F9454}"/>
              </a:ext>
            </a:extLst>
          </p:cNvPr>
          <p:cNvSpPr/>
          <p:nvPr/>
        </p:nvSpPr>
        <p:spPr>
          <a:xfrm>
            <a:off x="2662540" y="3789413"/>
            <a:ext cx="2654614" cy="1404516"/>
          </a:xfrm>
          <a:prstGeom prst="roundRect">
            <a:avLst>
              <a:gd name="adj" fmla="val 4014"/>
            </a:avLst>
          </a:prstGeom>
          <a:solidFill>
            <a:srgbClr val="002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Fototerapia</a:t>
            </a:r>
          </a:p>
        </p:txBody>
      </p:sp>
      <p:sp>
        <p:nvSpPr>
          <p:cNvPr id="3" name="object 517">
            <a:extLst>
              <a:ext uri="{FF2B5EF4-FFF2-40B4-BE49-F238E27FC236}">
                <a16:creationId xmlns:a16="http://schemas.microsoft.com/office/drawing/2014/main" id="{0738D93B-056A-9B4A-7A6A-DFAF934E946F}"/>
              </a:ext>
            </a:extLst>
          </p:cNvPr>
          <p:cNvSpPr txBox="1"/>
          <p:nvPr/>
        </p:nvSpPr>
        <p:spPr>
          <a:xfrm>
            <a:off x="767274" y="6139090"/>
            <a:ext cx="11404848" cy="332783"/>
          </a:xfrm>
          <a:prstGeom prst="rect">
            <a:avLst/>
          </a:prstGeom>
        </p:spPr>
        <p:txBody>
          <a:bodyPr vert="horz" wrap="square" lIns="0" tIns="952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4" normalizeH="0" baseline="0" noProof="0" dirty="0">
                <a:ln>
                  <a:noFill/>
                </a:ln>
                <a:solidFill>
                  <a:srgbClr val="002355"/>
                </a:solidFill>
                <a:effectLst/>
                <a:uLnTx/>
                <a:uFillTx/>
                <a:latin typeface="Arial"/>
                <a:ea typeface="+mn-ea"/>
                <a:cs typeface="Arial"/>
              </a:rPr>
              <a:t>1. </a:t>
            </a:r>
            <a:r>
              <a:rPr kumimoji="0" lang="da-DK" sz="700" b="0" i="0" u="none" strike="noStrike" kern="1200" cap="none" spc="-4" normalizeH="0" baseline="0" noProof="0" dirty="0" err="1">
                <a:ln>
                  <a:noFill/>
                </a:ln>
                <a:solidFill>
                  <a:srgbClr val="002355"/>
                </a:solidFill>
                <a:effectLst/>
                <a:uLnTx/>
                <a:uFillTx/>
                <a:latin typeface="Arial"/>
                <a:ea typeface="+mn-ea"/>
                <a:cs typeface="Arial"/>
              </a:rPr>
              <a:t>Langan</a:t>
            </a:r>
            <a:r>
              <a:rPr kumimoji="0" lang="da-DK" sz="700" b="0" i="0" u="none" strike="noStrike" kern="1200" cap="none" spc="-4" normalizeH="0" baseline="0" noProof="0" dirty="0">
                <a:ln>
                  <a:noFill/>
                </a:ln>
                <a:solidFill>
                  <a:srgbClr val="002355"/>
                </a:solidFill>
                <a:effectLst/>
                <a:uLnTx/>
                <a:uFillTx/>
                <a:latin typeface="Arial"/>
                <a:ea typeface="+mn-ea"/>
                <a:cs typeface="Arial"/>
              </a:rPr>
              <a:t> SM, </a:t>
            </a:r>
            <a:r>
              <a:rPr kumimoji="0" lang="es-ES" sz="700" b="0" i="1" u="none" strike="noStrike" kern="1200" cap="none" spc="-11" normalizeH="0" baseline="0" noProof="0" dirty="0">
                <a:ln>
                  <a:noFill/>
                </a:ln>
                <a:solidFill>
                  <a:srgbClr val="002355"/>
                </a:solidFill>
                <a:effectLst/>
                <a:uLnTx/>
                <a:uFillTx/>
                <a:latin typeface="Arial"/>
                <a:ea typeface="+mn-ea"/>
                <a:cs typeface="Arial"/>
              </a:rPr>
              <a:t>et al</a:t>
            </a:r>
            <a:r>
              <a:rPr kumimoji="0" lang="es-ES" sz="700" b="0" i="1" u="none" strike="noStrike" kern="1200" cap="none" spc="-30" normalizeH="0" baseline="0" noProof="0" dirty="0">
                <a:ln>
                  <a:noFill/>
                </a:ln>
                <a:solidFill>
                  <a:srgbClr val="002355"/>
                </a:solidFill>
                <a:effectLst/>
                <a:uLnTx/>
                <a:uFillTx/>
                <a:latin typeface="Arial"/>
                <a:ea typeface="+mn-ea"/>
                <a:cs typeface="Arial"/>
              </a:rPr>
              <a:t>.</a:t>
            </a:r>
            <a:r>
              <a:rPr kumimoji="0" lang="da-DK" sz="700" b="0" i="0" u="none" strike="noStrike" kern="1200" cap="none" spc="-4" normalizeH="0" baseline="0" noProof="0" dirty="0">
                <a:ln>
                  <a:noFill/>
                </a:ln>
                <a:solidFill>
                  <a:srgbClr val="002355"/>
                </a:solidFill>
                <a:effectLst/>
                <a:uLnTx/>
                <a:uFillTx/>
                <a:latin typeface="Arial"/>
                <a:ea typeface="+mn-ea"/>
                <a:cs typeface="Arial"/>
              </a:rPr>
              <a:t> Lancet. 2020; 396(10247): 345-360</a:t>
            </a:r>
            <a:r>
              <a:rPr kumimoji="0" lang="en-US" sz="700" b="0" i="0" u="none" strike="noStrike" kern="1200" cap="none" spc="-4"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Wollenberg</a:t>
            </a:r>
            <a:r>
              <a:rPr kumimoji="0" lang="es-ES" sz="700" b="0" i="0" u="none" strike="noStrike" kern="1200" cap="none" spc="-11" normalizeH="0" baseline="0" noProof="0" dirty="0">
                <a:ln>
                  <a:noFill/>
                </a:ln>
                <a:solidFill>
                  <a:srgbClr val="002355"/>
                </a:solidFill>
                <a:effectLst/>
                <a:uLnTx/>
                <a:uFillTx/>
                <a:latin typeface="Arial"/>
                <a:ea typeface="+mn-ea"/>
                <a:cs typeface="Arial"/>
              </a:rPr>
              <a:t> A,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European</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guideline</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EuroGuiDerm</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on</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atopic</a:t>
            </a:r>
            <a:r>
              <a:rPr kumimoji="0" lang="es-ES" sz="700" b="0" i="0" u="none" strike="noStrike" kern="1200" cap="none" spc="-11" normalizeH="0" baseline="0" noProof="0" dirty="0">
                <a:ln>
                  <a:noFill/>
                </a:ln>
                <a:solidFill>
                  <a:srgbClr val="002355"/>
                </a:solidFill>
                <a:effectLst/>
                <a:uLnTx/>
                <a:uFillTx/>
                <a:latin typeface="Arial"/>
                <a:ea typeface="+mn-ea"/>
                <a:cs typeface="Arial"/>
              </a:rPr>
              <a:t> eczema: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part</a:t>
            </a:r>
            <a:r>
              <a:rPr kumimoji="0" lang="es-ES" sz="700" b="0" i="0" u="none" strike="noStrike" kern="1200" cap="none" spc="-11" normalizeH="0" baseline="0" noProof="0" dirty="0">
                <a:ln>
                  <a:noFill/>
                </a:ln>
                <a:solidFill>
                  <a:srgbClr val="002355"/>
                </a:solidFill>
                <a:effectLst/>
                <a:uLnTx/>
                <a:uFillTx/>
                <a:latin typeface="Arial"/>
                <a:ea typeface="+mn-ea"/>
                <a:cs typeface="Arial"/>
              </a:rPr>
              <a:t> I -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systemic</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therapy</a:t>
            </a:r>
            <a:r>
              <a:rPr kumimoji="0" lang="es-ES" sz="700" b="0" i="0" u="none" strike="noStrike" kern="1200" cap="none" spc="-11" normalizeH="0" baseline="0" noProof="0" dirty="0">
                <a:ln>
                  <a:noFill/>
                </a:ln>
                <a:solidFill>
                  <a:srgbClr val="002355"/>
                </a:solidFill>
                <a:effectLst/>
                <a:uLnTx/>
                <a:uFillTx/>
                <a:latin typeface="Arial"/>
                <a:ea typeface="+mn-ea"/>
                <a:cs typeface="Arial"/>
              </a:rPr>
              <a:t>. J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Eur</a:t>
            </a:r>
            <a:r>
              <a:rPr kumimoji="0" lang="es-ES" sz="700" b="0" i="0" u="none" strike="noStrike" kern="1200" cap="none" spc="-11" normalizeH="0" baseline="0" noProof="0" dirty="0">
                <a:ln>
                  <a:noFill/>
                </a:ln>
                <a:solidFill>
                  <a:srgbClr val="002355"/>
                </a:solidFill>
                <a:effectLst/>
                <a:uLnTx/>
                <a:uFillTx/>
                <a:latin typeface="Arial"/>
                <a:ea typeface="+mn-ea"/>
                <a:cs typeface="Arial"/>
              </a:rPr>
              <a:t> Acad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Dermatol</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Venereol</a:t>
            </a:r>
            <a:r>
              <a:rPr kumimoji="0" lang="es-ES" sz="700" b="0" i="0" u="none" strike="noStrike" kern="1200" cap="none" spc="-11" normalizeH="0" baseline="0" noProof="0" dirty="0">
                <a:ln>
                  <a:noFill/>
                </a:ln>
                <a:solidFill>
                  <a:srgbClr val="002355"/>
                </a:solidFill>
                <a:effectLst/>
                <a:uLnTx/>
                <a:uFillTx/>
                <a:latin typeface="Arial"/>
                <a:ea typeface="+mn-ea"/>
                <a:cs typeface="Arial"/>
              </a:rPr>
              <a:t>. 2022 Sep;36(9):1409-1431.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doi</a:t>
            </a:r>
            <a:r>
              <a:rPr kumimoji="0" lang="es-ES" sz="700" b="0" i="0" u="none" strike="noStrike" kern="1200" cap="none" spc="-11" normalizeH="0" baseline="0" noProof="0" dirty="0">
                <a:ln>
                  <a:noFill/>
                </a:ln>
                <a:solidFill>
                  <a:srgbClr val="002355"/>
                </a:solidFill>
                <a:effectLst/>
                <a:uLnTx/>
                <a:uFillTx/>
                <a:latin typeface="Arial"/>
                <a:ea typeface="+mn-ea"/>
                <a:cs typeface="Arial"/>
              </a:rPr>
              <a:t>: 10.1111/jdv.18345. Última visualización Febrero </a:t>
            </a:r>
            <a:r>
              <a:rPr kumimoji="0" lang="es-ES" sz="700" b="0" i="0" u="none" strike="noStrike" kern="1200" cap="none" spc="-4" normalizeH="0" baseline="0" noProof="0" dirty="0">
                <a:ln>
                  <a:noFill/>
                </a:ln>
                <a:solidFill>
                  <a:srgbClr val="002355"/>
                </a:solidFill>
                <a:effectLst/>
                <a:uLnTx/>
                <a:uFillTx/>
                <a:latin typeface="Arial"/>
                <a:ea typeface="+mn-ea"/>
                <a:cs typeface="Arial"/>
              </a:rPr>
              <a:t>2023 en https://guidelines.edf.one//uploads/attachments/clbm6nh6x07tw0d3qtyb1ukrt-0-atopic-eczema-gl-full-version-dec-2022.pdf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700" b="0" i="0" u="none" strike="noStrike" kern="1200" cap="none" spc="-4" normalizeH="0" baseline="0" noProof="0" dirty="0">
              <a:ln>
                <a:noFill/>
              </a:ln>
              <a:solidFill>
                <a:srgbClr val="002355"/>
              </a:solidFill>
              <a:effectLst/>
              <a:uLnTx/>
              <a:uFillTx/>
              <a:latin typeface="Arial"/>
              <a:ea typeface="+mn-ea"/>
              <a:cs typeface="Arial"/>
            </a:endParaRPr>
          </a:p>
        </p:txBody>
      </p:sp>
      <p:sp>
        <p:nvSpPr>
          <p:cNvPr id="4" name="QuadreDeText 4">
            <a:extLst>
              <a:ext uri="{FF2B5EF4-FFF2-40B4-BE49-F238E27FC236}">
                <a16:creationId xmlns:a16="http://schemas.microsoft.com/office/drawing/2014/main" id="{1F9024F9-3251-F84F-6472-585EA4FC134D}"/>
              </a:ext>
            </a:extLst>
          </p:cNvPr>
          <p:cNvSpPr txBox="1"/>
          <p:nvPr/>
        </p:nvSpPr>
        <p:spPr>
          <a:xfrm>
            <a:off x="2601650" y="5258588"/>
            <a:ext cx="3185961"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
        <p:nvSpPr>
          <p:cNvPr id="5" name="Rectángulo: esquinas redondeadas 19">
            <a:extLst>
              <a:ext uri="{FF2B5EF4-FFF2-40B4-BE49-F238E27FC236}">
                <a16:creationId xmlns:a16="http://schemas.microsoft.com/office/drawing/2014/main" id="{F602C972-6CA6-461A-F0C0-8102916F8FE5}"/>
              </a:ext>
            </a:extLst>
          </p:cNvPr>
          <p:cNvSpPr/>
          <p:nvPr/>
        </p:nvSpPr>
        <p:spPr>
          <a:xfrm>
            <a:off x="5470847" y="1971157"/>
            <a:ext cx="3702971" cy="1709531"/>
          </a:xfrm>
          <a:prstGeom prst="roundRect">
            <a:avLst>
              <a:gd name="adj" fmla="val 4485"/>
            </a:avLst>
          </a:prstGeom>
          <a:solidFill>
            <a:srgbClr val="00235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1" indent="-285750" algn="l" defTabSz="651917"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_tradnl" sz="1800" b="0" i="0" u="none" strike="noStrike" kern="1200" cap="none" spc="0" normalizeH="0" baseline="0" noProof="0" dirty="0">
                <a:ln>
                  <a:noFill/>
                </a:ln>
                <a:solidFill>
                  <a:srgbClr val="002355"/>
                </a:solidFill>
                <a:effectLst/>
                <a:uLnTx/>
                <a:uFillTx/>
                <a:latin typeface="Arial" panose="020B0604020202020204"/>
                <a:ea typeface="+mn-ea"/>
                <a:cs typeface="+mn-cs"/>
              </a:rPr>
              <a:t>Emolientes</a:t>
            </a:r>
          </a:p>
          <a:p>
            <a:pPr marL="285750" marR="0" lvl="1" indent="-285750" algn="l" defTabSz="651917"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_tradnl" sz="1800" b="0" i="0" u="none" strike="noStrike" kern="1200" cap="none" spc="0" normalizeH="0" baseline="0" noProof="0" dirty="0">
                <a:ln>
                  <a:noFill/>
                </a:ln>
                <a:solidFill>
                  <a:srgbClr val="002355"/>
                </a:solidFill>
                <a:effectLst/>
                <a:uLnTx/>
                <a:uFillTx/>
                <a:latin typeface="Arial" panose="020B0604020202020204"/>
                <a:ea typeface="+mn-ea"/>
                <a:cs typeface="+mn-cs"/>
              </a:rPr>
              <a:t>Corticoides </a:t>
            </a:r>
          </a:p>
          <a:p>
            <a:pPr marL="285750" marR="0" lvl="1" indent="-285750" algn="l" defTabSz="651917"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_tradnl" sz="1800" b="0" i="0" u="none" strike="noStrike" kern="1200" cap="none" spc="0" normalizeH="0" baseline="0" noProof="0" dirty="0">
                <a:ln>
                  <a:noFill/>
                </a:ln>
                <a:solidFill>
                  <a:srgbClr val="002355"/>
                </a:solidFill>
                <a:effectLst/>
                <a:uLnTx/>
                <a:uFillTx/>
                <a:latin typeface="Arial" panose="020B0604020202020204"/>
                <a:ea typeface="+mn-ea"/>
                <a:cs typeface="+mn-cs"/>
              </a:rPr>
              <a:t>I</a:t>
            </a:r>
            <a:r>
              <a:rPr kumimoji="0" lang="es-ES_tradnl" sz="1800" b="0" i="0" u="none" strike="noStrike" kern="1200" cap="none" spc="0" normalizeH="0" baseline="0" noProof="0" dirty="0" err="1">
                <a:ln>
                  <a:noFill/>
                </a:ln>
                <a:solidFill>
                  <a:srgbClr val="002355"/>
                </a:solidFill>
                <a:effectLst/>
                <a:uLnTx/>
                <a:uFillTx/>
                <a:latin typeface="Arial" panose="020B0604020202020204"/>
                <a:ea typeface="+mn-ea"/>
                <a:cs typeface="+mn-cs"/>
              </a:rPr>
              <a:t>nmunomoduladores</a:t>
            </a:r>
            <a:endParaRPr kumimoji="0" lang="es-ES_tradnl" sz="18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285750" marR="0" lvl="1" indent="-285750" algn="l" defTabSz="651917"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_tradnl" sz="1800" b="0" i="0" u="none" strike="noStrike" kern="1200" cap="none" spc="0" normalizeH="0" baseline="0" noProof="0" dirty="0">
                <a:ln>
                  <a:noFill/>
                </a:ln>
                <a:solidFill>
                  <a:srgbClr val="002355"/>
                </a:solidFill>
                <a:effectLst/>
                <a:uLnTx/>
                <a:uFillTx/>
                <a:latin typeface="Arial" panose="020B0604020202020204"/>
                <a:ea typeface="+mn-ea"/>
                <a:cs typeface="+mn-cs"/>
              </a:rPr>
              <a:t>Antibióticos </a:t>
            </a:r>
          </a:p>
        </p:txBody>
      </p:sp>
      <p:sp>
        <p:nvSpPr>
          <p:cNvPr id="11" name="Rectángulo: esquinas redondeadas 19">
            <a:extLst>
              <a:ext uri="{FF2B5EF4-FFF2-40B4-BE49-F238E27FC236}">
                <a16:creationId xmlns:a16="http://schemas.microsoft.com/office/drawing/2014/main" id="{CCBADF0B-6B97-A68B-D4CA-3B3D1F0F918C}"/>
              </a:ext>
            </a:extLst>
          </p:cNvPr>
          <p:cNvSpPr/>
          <p:nvPr/>
        </p:nvSpPr>
        <p:spPr>
          <a:xfrm>
            <a:off x="5470847" y="3788914"/>
            <a:ext cx="3762605" cy="1404938"/>
          </a:xfrm>
          <a:prstGeom prst="roundRect">
            <a:avLst>
              <a:gd name="adj" fmla="val 4485"/>
            </a:avLst>
          </a:prstGeom>
          <a:solidFill>
            <a:srgbClr val="00235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1" indent="-285750"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2355"/>
                </a:solidFill>
                <a:effectLst/>
                <a:uLnTx/>
                <a:uFillTx/>
                <a:latin typeface="Arial" panose="020B0604020202020204"/>
                <a:ea typeface="+mn-ea"/>
                <a:cs typeface="+mn-cs"/>
              </a:rPr>
              <a:t>PUVA</a:t>
            </a:r>
          </a:p>
          <a:p>
            <a:pPr marL="285750" marR="0" lvl="1" indent="-285750"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2355"/>
                </a:solidFill>
                <a:effectLst/>
                <a:uLnTx/>
                <a:uFillTx/>
                <a:latin typeface="Arial" panose="020B0604020202020204"/>
                <a:ea typeface="+mn-ea"/>
                <a:cs typeface="+mn-cs"/>
              </a:rPr>
              <a:t>UVB banda estrecha</a:t>
            </a:r>
          </a:p>
          <a:p>
            <a:pPr marL="285750" marR="0" lvl="1" indent="-285750"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2355"/>
                </a:solidFill>
                <a:effectLst/>
                <a:uLnTx/>
                <a:uFillTx/>
                <a:latin typeface="Arial" panose="020B0604020202020204"/>
                <a:ea typeface="+mn-ea"/>
                <a:cs typeface="+mn-cs"/>
              </a:rPr>
              <a:t>Helioterapia</a:t>
            </a:r>
          </a:p>
        </p:txBody>
      </p:sp>
    </p:spTree>
    <p:extLst>
      <p:ext uri="{BB962C8B-B14F-4D97-AF65-F5344CB8AC3E}">
        <p14:creationId xmlns:p14="http://schemas.microsoft.com/office/powerpoint/2010/main" val="6583719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E0272-ADC8-E4E2-7081-4872881826FC}"/>
            </a:ext>
          </a:extLst>
        </p:cNvPr>
        <p:cNvGrpSpPr/>
        <p:nvPr/>
      </p:nvGrpSpPr>
      <p:grpSpPr>
        <a:xfrm>
          <a:off x="0" y="0"/>
          <a:ext cx="0" cy="0"/>
          <a:chOff x="0" y="0"/>
          <a:chExt cx="0" cy="0"/>
        </a:xfrm>
      </p:grpSpPr>
      <p:sp>
        <p:nvSpPr>
          <p:cNvPr id="3" name="object 517">
            <a:extLst>
              <a:ext uri="{FF2B5EF4-FFF2-40B4-BE49-F238E27FC236}">
                <a16:creationId xmlns:a16="http://schemas.microsoft.com/office/drawing/2014/main" id="{C7AA3C4C-AB7E-D6FA-464F-A60875F4F8D6}"/>
              </a:ext>
            </a:extLst>
          </p:cNvPr>
          <p:cNvSpPr txBox="1"/>
          <p:nvPr/>
        </p:nvSpPr>
        <p:spPr>
          <a:xfrm>
            <a:off x="725142" y="6134187"/>
            <a:ext cx="7128792" cy="225062"/>
          </a:xfrm>
          <a:prstGeom prst="rect">
            <a:avLst/>
          </a:prstGeom>
        </p:spPr>
        <p:txBody>
          <a:bodyPr vert="horz" wrap="square" lIns="0" tIns="952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4" normalizeH="0" baseline="0" noProof="0" dirty="0">
                <a:ln>
                  <a:noFill/>
                </a:ln>
                <a:solidFill>
                  <a:srgbClr val="002355"/>
                </a:solidFill>
                <a:effectLst/>
                <a:uLnTx/>
                <a:uFillTx/>
                <a:latin typeface="Arial"/>
                <a:ea typeface="+mn-ea"/>
                <a:cs typeface="Arial"/>
              </a:rPr>
              <a:t>1. Wollenberg A, </a:t>
            </a:r>
            <a:r>
              <a:rPr kumimoji="0" lang="de-DE" sz="700" b="0" i="1" u="none" strike="noStrike" kern="1200" cap="none" spc="-4" normalizeH="0" baseline="0" noProof="0" dirty="0">
                <a:ln>
                  <a:noFill/>
                </a:ln>
                <a:solidFill>
                  <a:srgbClr val="002355"/>
                </a:solidFill>
                <a:effectLst/>
                <a:uLnTx/>
                <a:uFillTx/>
                <a:latin typeface="Arial"/>
                <a:ea typeface="+mn-ea"/>
                <a:cs typeface="Arial"/>
              </a:rPr>
              <a:t>et al</a:t>
            </a:r>
            <a:r>
              <a:rPr kumimoji="0" lang="de-DE" sz="700" b="0" i="0" u="none" strike="noStrike" kern="1200" cap="none" spc="-4" normalizeH="0" baseline="0" noProof="0" dirty="0">
                <a:ln>
                  <a:noFill/>
                </a:ln>
                <a:solidFill>
                  <a:srgbClr val="002355"/>
                </a:solidFill>
                <a:effectLst/>
                <a:uLnTx/>
                <a:uFillTx/>
                <a:latin typeface="Arial"/>
                <a:ea typeface="+mn-ea"/>
                <a:cs typeface="Arial"/>
              </a:rPr>
              <a:t>. </a:t>
            </a:r>
            <a:r>
              <a:rPr kumimoji="0" lang="de-DE" sz="700" b="0" i="0" u="none" strike="noStrike" kern="1200" cap="none" spc="-4" normalizeH="0" baseline="0" noProof="0" dirty="0" err="1">
                <a:ln>
                  <a:noFill/>
                </a:ln>
                <a:solidFill>
                  <a:srgbClr val="002355"/>
                </a:solidFill>
                <a:effectLst/>
                <a:uLnTx/>
                <a:uFillTx/>
                <a:latin typeface="Arial"/>
                <a:ea typeface="+mn-ea"/>
                <a:cs typeface="Arial"/>
              </a:rPr>
              <a:t>Allergy</a:t>
            </a:r>
            <a:r>
              <a:rPr kumimoji="0" lang="de-DE" sz="700" b="0" i="0" u="none" strike="noStrike" kern="1200" cap="none" spc="-4" normalizeH="0" baseline="0" noProof="0" dirty="0">
                <a:ln>
                  <a:noFill/>
                </a:ln>
                <a:solidFill>
                  <a:srgbClr val="002355"/>
                </a:solidFill>
                <a:effectLst/>
                <a:uLnTx/>
                <a:uFillTx/>
                <a:latin typeface="Arial"/>
                <a:ea typeface="+mn-ea"/>
                <a:cs typeface="Arial"/>
              </a:rPr>
              <a:t>. 2008; 64(2): 276-278.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4" normalizeH="0" baseline="0" noProof="0" dirty="0">
                <a:ln>
                  <a:noFill/>
                </a:ln>
                <a:solidFill>
                  <a:srgbClr val="002355"/>
                </a:solidFill>
                <a:effectLst/>
                <a:uLnTx/>
                <a:uFillTx/>
                <a:latin typeface="Arial"/>
                <a:ea typeface="+mn-ea"/>
                <a:cs typeface="Arial"/>
              </a:rPr>
              <a:t>2. </a:t>
            </a:r>
            <a:r>
              <a:rPr kumimoji="0" lang="pt-BR" sz="700" b="0" i="0" u="none" strike="noStrike" kern="1200" cap="none" spc="-4" normalizeH="0" baseline="0" noProof="0" dirty="0">
                <a:ln>
                  <a:noFill/>
                </a:ln>
                <a:solidFill>
                  <a:srgbClr val="002355"/>
                </a:solidFill>
                <a:effectLst/>
                <a:uLnTx/>
                <a:uFillTx/>
                <a:latin typeface="Arial"/>
                <a:ea typeface="+mn-ea"/>
                <a:cs typeface="Arial"/>
              </a:rPr>
              <a:t>Adaptado de: </a:t>
            </a:r>
            <a:r>
              <a:rPr kumimoji="0" lang="pt-BR" sz="700" b="0" i="0" u="none" strike="noStrike" kern="1200" cap="none" spc="-4" normalizeH="0" baseline="0" noProof="0" dirty="0" err="1">
                <a:ln>
                  <a:noFill/>
                </a:ln>
                <a:solidFill>
                  <a:srgbClr val="002355"/>
                </a:solidFill>
                <a:effectLst/>
                <a:uLnTx/>
                <a:uFillTx/>
                <a:latin typeface="Arial"/>
                <a:ea typeface="+mn-ea"/>
                <a:cs typeface="Arial"/>
              </a:rPr>
              <a:t>Katoh</a:t>
            </a:r>
            <a:r>
              <a:rPr kumimoji="0" lang="pt-BR" sz="700" b="0" i="0" u="none" strike="noStrike" kern="1200" cap="none" spc="-4" normalizeH="0" baseline="0" noProof="0" dirty="0">
                <a:ln>
                  <a:noFill/>
                </a:ln>
                <a:solidFill>
                  <a:srgbClr val="002355"/>
                </a:solidFill>
                <a:effectLst/>
                <a:uLnTx/>
                <a:uFillTx/>
                <a:latin typeface="Arial"/>
                <a:ea typeface="+mn-ea"/>
                <a:cs typeface="Arial"/>
              </a:rPr>
              <a:t> N, </a:t>
            </a:r>
            <a:r>
              <a:rPr kumimoji="0" lang="de-DE" sz="700" b="0" i="1" u="none" strike="noStrike" kern="1200" cap="none" spc="-4" normalizeH="0" baseline="0" noProof="0" dirty="0">
                <a:ln>
                  <a:noFill/>
                </a:ln>
                <a:solidFill>
                  <a:srgbClr val="002355"/>
                </a:solidFill>
                <a:effectLst/>
                <a:uLnTx/>
                <a:uFillTx/>
                <a:latin typeface="Arial"/>
                <a:ea typeface="+mn-ea"/>
                <a:cs typeface="Arial"/>
              </a:rPr>
              <a:t>et al</a:t>
            </a:r>
            <a:r>
              <a:rPr kumimoji="0" lang="pt-BR" sz="700" b="0" i="0" u="none" strike="noStrike" kern="1200" cap="none" spc="-4" normalizeH="0" baseline="0" noProof="0" dirty="0">
                <a:ln>
                  <a:noFill/>
                </a:ln>
                <a:solidFill>
                  <a:srgbClr val="002355"/>
                </a:solidFill>
                <a:effectLst/>
                <a:uLnTx/>
                <a:uFillTx/>
                <a:latin typeface="Arial"/>
                <a:ea typeface="+mn-ea"/>
                <a:cs typeface="Arial"/>
              </a:rPr>
              <a:t>. J Dermatol. 2019; 46: 1.053-1.101.</a:t>
            </a:r>
          </a:p>
        </p:txBody>
      </p:sp>
      <p:sp>
        <p:nvSpPr>
          <p:cNvPr id="6" name="Título 5">
            <a:extLst>
              <a:ext uri="{FF2B5EF4-FFF2-40B4-BE49-F238E27FC236}">
                <a16:creationId xmlns:a16="http://schemas.microsoft.com/office/drawing/2014/main" id="{0CC0BB4F-A502-D795-6360-31B4B95CCC1A}"/>
              </a:ext>
            </a:extLst>
          </p:cNvPr>
          <p:cNvSpPr>
            <a:spLocks noGrp="1"/>
          </p:cNvSpPr>
          <p:nvPr>
            <p:ph type="title"/>
          </p:nvPr>
        </p:nvSpPr>
        <p:spPr/>
        <p:txBody>
          <a:bodyPr>
            <a:normAutofit/>
          </a:bodyPr>
          <a:lstStyle/>
          <a:p>
            <a:pPr lvl="0"/>
            <a:r>
              <a:rPr lang="es-ES" dirty="0"/>
              <a:t>Dermatitis atópica</a:t>
            </a:r>
          </a:p>
        </p:txBody>
      </p:sp>
      <p:sp>
        <p:nvSpPr>
          <p:cNvPr id="10" name="Rectángulo redondeado 9">
            <a:extLst>
              <a:ext uri="{FF2B5EF4-FFF2-40B4-BE49-F238E27FC236}">
                <a16:creationId xmlns:a16="http://schemas.microsoft.com/office/drawing/2014/main" id="{88E22719-5304-0F80-DA83-A5BE9C8B6991}"/>
              </a:ext>
            </a:extLst>
          </p:cNvPr>
          <p:cNvSpPr/>
          <p:nvPr/>
        </p:nvSpPr>
        <p:spPr>
          <a:xfrm>
            <a:off x="695325" y="1196976"/>
            <a:ext cx="11053763" cy="4836076"/>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CuadroTexto 10">
            <a:extLst>
              <a:ext uri="{FF2B5EF4-FFF2-40B4-BE49-F238E27FC236}">
                <a16:creationId xmlns:a16="http://schemas.microsoft.com/office/drawing/2014/main" id="{9A2DCD7E-2A51-99EB-9979-3E7FFA89B83E}"/>
              </a:ext>
            </a:extLst>
          </p:cNvPr>
          <p:cNvSpPr txBox="1"/>
          <p:nvPr/>
        </p:nvSpPr>
        <p:spPr>
          <a:xfrm>
            <a:off x="957263" y="1350480"/>
            <a:ext cx="451919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355"/>
                </a:solidFill>
                <a:effectLst/>
                <a:uLnTx/>
                <a:uFillTx/>
                <a:latin typeface="Arial" panose="020B0604020202020204"/>
                <a:ea typeface="+mn-ea"/>
                <a:cs typeface="+mn-cs"/>
              </a:rPr>
              <a:t>Tratamiento tópico proactivo</a:t>
            </a:r>
            <a:endParaRPr kumimoji="0" lang="es-ES_tradnl" altLang="es-ES" sz="20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grpSp>
        <p:nvGrpSpPr>
          <p:cNvPr id="31" name="Grupo 30">
            <a:extLst>
              <a:ext uri="{FF2B5EF4-FFF2-40B4-BE49-F238E27FC236}">
                <a16:creationId xmlns:a16="http://schemas.microsoft.com/office/drawing/2014/main" id="{5D840717-9CC1-617C-7522-6378C79AD079}"/>
              </a:ext>
            </a:extLst>
          </p:cNvPr>
          <p:cNvGrpSpPr/>
          <p:nvPr/>
        </p:nvGrpSpPr>
        <p:grpSpPr>
          <a:xfrm>
            <a:off x="1897075" y="1844073"/>
            <a:ext cx="8650263" cy="3950441"/>
            <a:chOff x="2121010" y="1844073"/>
            <a:chExt cx="8650263" cy="3950441"/>
          </a:xfrm>
        </p:grpSpPr>
        <p:grpSp>
          <p:nvGrpSpPr>
            <p:cNvPr id="16" name="Grupo 15">
              <a:extLst>
                <a:ext uri="{FF2B5EF4-FFF2-40B4-BE49-F238E27FC236}">
                  <a16:creationId xmlns:a16="http://schemas.microsoft.com/office/drawing/2014/main" id="{691093EE-BC32-D8C5-AC8B-4492CE30BE1E}"/>
                </a:ext>
              </a:extLst>
            </p:cNvPr>
            <p:cNvGrpSpPr/>
            <p:nvPr/>
          </p:nvGrpSpPr>
          <p:grpSpPr>
            <a:xfrm>
              <a:off x="2792897" y="2315445"/>
              <a:ext cx="7978376" cy="3479069"/>
              <a:chOff x="2792896" y="2623930"/>
              <a:chExt cx="7921487" cy="3454262"/>
            </a:xfrm>
          </p:grpSpPr>
          <p:grpSp>
            <p:nvGrpSpPr>
              <p:cNvPr id="17" name="Grupo 16">
                <a:extLst>
                  <a:ext uri="{FF2B5EF4-FFF2-40B4-BE49-F238E27FC236}">
                    <a16:creationId xmlns:a16="http://schemas.microsoft.com/office/drawing/2014/main" id="{A8B1CA18-6701-D981-D966-5E7A896E0FD6}"/>
                  </a:ext>
                </a:extLst>
              </p:cNvPr>
              <p:cNvGrpSpPr/>
              <p:nvPr/>
            </p:nvGrpSpPr>
            <p:grpSpPr>
              <a:xfrm>
                <a:off x="2792896" y="2623930"/>
                <a:ext cx="7921487" cy="3454262"/>
                <a:chOff x="2359832" y="2633870"/>
                <a:chExt cx="8354551" cy="3643105"/>
              </a:xfrm>
            </p:grpSpPr>
            <p:grpSp>
              <p:nvGrpSpPr>
                <p:cNvPr id="19" name="Grupo 18">
                  <a:extLst>
                    <a:ext uri="{FF2B5EF4-FFF2-40B4-BE49-F238E27FC236}">
                      <a16:creationId xmlns:a16="http://schemas.microsoft.com/office/drawing/2014/main" id="{D9AF4384-15A1-E196-7A52-DECD692B760A}"/>
                    </a:ext>
                  </a:extLst>
                </p:cNvPr>
                <p:cNvGrpSpPr/>
                <p:nvPr/>
              </p:nvGrpSpPr>
              <p:grpSpPr>
                <a:xfrm>
                  <a:off x="2359832" y="3260725"/>
                  <a:ext cx="8309756" cy="3016250"/>
                  <a:chOff x="2359832" y="3260725"/>
                  <a:chExt cx="8309756" cy="3016250"/>
                </a:xfrm>
              </p:grpSpPr>
              <p:sp>
                <p:nvSpPr>
                  <p:cNvPr id="23" name="Freeform: Shape 16">
                    <a:extLst>
                      <a:ext uri="{FF2B5EF4-FFF2-40B4-BE49-F238E27FC236}">
                        <a16:creationId xmlns:a16="http://schemas.microsoft.com/office/drawing/2014/main" id="{EDF7508E-857A-FB49-F9CA-A428E13E8C12}"/>
                      </a:ext>
                    </a:extLst>
                  </p:cNvPr>
                  <p:cNvSpPr/>
                  <p:nvPr/>
                </p:nvSpPr>
                <p:spPr bwMode="auto">
                  <a:xfrm>
                    <a:off x="2836058" y="3260725"/>
                    <a:ext cx="1532921" cy="1954213"/>
                  </a:xfrm>
                  <a:custGeom>
                    <a:avLst/>
                    <a:gdLst>
                      <a:gd name="connsiteX0" fmla="*/ 0 w 1438275"/>
                      <a:gd name="connsiteY0" fmla="*/ 2714627 h 2714627"/>
                      <a:gd name="connsiteX1" fmla="*/ 723900 w 1438275"/>
                      <a:gd name="connsiteY1" fmla="*/ 2 h 2714627"/>
                      <a:gd name="connsiteX2" fmla="*/ 1438275 w 1438275"/>
                      <a:gd name="connsiteY2" fmla="*/ 2695577 h 2714627"/>
                      <a:gd name="connsiteX3" fmla="*/ 1438275 w 1438275"/>
                      <a:gd name="connsiteY3" fmla="*/ 2695577 h 2714627"/>
                    </a:gdLst>
                    <a:ahLst/>
                    <a:cxnLst>
                      <a:cxn ang="0">
                        <a:pos x="connsiteX0" y="connsiteY0"/>
                      </a:cxn>
                      <a:cxn ang="0">
                        <a:pos x="connsiteX1" y="connsiteY1"/>
                      </a:cxn>
                      <a:cxn ang="0">
                        <a:pos x="connsiteX2" y="connsiteY2"/>
                      </a:cxn>
                      <a:cxn ang="0">
                        <a:pos x="connsiteX3" y="connsiteY3"/>
                      </a:cxn>
                    </a:cxnLst>
                    <a:rect l="l" t="t" r="r" b="b"/>
                    <a:pathLst>
                      <a:path w="1438275" h="2714627">
                        <a:moveTo>
                          <a:pt x="0" y="2714627"/>
                        </a:moveTo>
                        <a:cubicBezTo>
                          <a:pt x="242094" y="1358902"/>
                          <a:pt x="484188" y="3177"/>
                          <a:pt x="723900" y="2"/>
                        </a:cubicBezTo>
                        <a:cubicBezTo>
                          <a:pt x="963612" y="-3173"/>
                          <a:pt x="1438275" y="2695577"/>
                          <a:pt x="1438275" y="2695577"/>
                        </a:cubicBezTo>
                        <a:lnTo>
                          <a:pt x="1438275" y="2695577"/>
                        </a:lnTo>
                      </a:path>
                    </a:pathLst>
                  </a:custGeom>
                  <a:solidFill>
                    <a:srgbClr val="00F2BE"/>
                  </a:solidFill>
                  <a:ln w="28575">
                    <a:solidFill>
                      <a:srgbClr val="0023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Freeform: Shape 17">
                    <a:extLst>
                      <a:ext uri="{FF2B5EF4-FFF2-40B4-BE49-F238E27FC236}">
                        <a16:creationId xmlns:a16="http://schemas.microsoft.com/office/drawing/2014/main" id="{BB8A24AC-3725-41C8-6E6D-0A30F1AEDB64}"/>
                      </a:ext>
                    </a:extLst>
                  </p:cNvPr>
                  <p:cNvSpPr/>
                  <p:nvPr/>
                </p:nvSpPr>
                <p:spPr bwMode="auto">
                  <a:xfrm>
                    <a:off x="4368980" y="5224463"/>
                    <a:ext cx="4276710" cy="1052512"/>
                  </a:xfrm>
                  <a:custGeom>
                    <a:avLst/>
                    <a:gdLst>
                      <a:gd name="connsiteX0" fmla="*/ 0 w 1447800"/>
                      <a:gd name="connsiteY0" fmla="*/ 0 h 1847859"/>
                      <a:gd name="connsiteX1" fmla="*/ 723900 w 1447800"/>
                      <a:gd name="connsiteY1" fmla="*/ 1847850 h 1847859"/>
                      <a:gd name="connsiteX2" fmla="*/ 1447800 w 1447800"/>
                      <a:gd name="connsiteY2" fmla="*/ 28575 h 1847859"/>
                      <a:gd name="connsiteX3" fmla="*/ 1447800 w 1447800"/>
                      <a:gd name="connsiteY3" fmla="*/ 28575 h 1847859"/>
                      <a:gd name="connsiteX0" fmla="*/ 0 w 1838325"/>
                      <a:gd name="connsiteY0" fmla="*/ 101344 h 1949205"/>
                      <a:gd name="connsiteX1" fmla="*/ 723900 w 1838325"/>
                      <a:gd name="connsiteY1" fmla="*/ 1949194 h 1949205"/>
                      <a:gd name="connsiteX2" fmla="*/ 1447800 w 1838325"/>
                      <a:gd name="connsiteY2" fmla="*/ 129919 h 1949205"/>
                      <a:gd name="connsiteX3" fmla="*/ 1838325 w 1838325"/>
                      <a:gd name="connsiteY3" fmla="*/ 148969 h 1949205"/>
                      <a:gd name="connsiteX0" fmla="*/ 0 w 1838325"/>
                      <a:gd name="connsiteY0" fmla="*/ 0 h 1851250"/>
                      <a:gd name="connsiteX1" fmla="*/ 723900 w 1838325"/>
                      <a:gd name="connsiteY1" fmla="*/ 1847850 h 1851250"/>
                      <a:gd name="connsiteX2" fmla="*/ 1323975 w 1838325"/>
                      <a:gd name="connsiteY2" fmla="*/ 447675 h 1851250"/>
                      <a:gd name="connsiteX3" fmla="*/ 1838325 w 1838325"/>
                      <a:gd name="connsiteY3" fmla="*/ 47625 h 1851250"/>
                      <a:gd name="connsiteX0" fmla="*/ 0 w 1743075"/>
                      <a:gd name="connsiteY0" fmla="*/ 0 h 1850924"/>
                      <a:gd name="connsiteX1" fmla="*/ 723900 w 1743075"/>
                      <a:gd name="connsiteY1" fmla="*/ 1847850 h 1850924"/>
                      <a:gd name="connsiteX2" fmla="*/ 1323975 w 1743075"/>
                      <a:gd name="connsiteY2" fmla="*/ 447675 h 1850924"/>
                      <a:gd name="connsiteX3" fmla="*/ 1743075 w 1743075"/>
                      <a:gd name="connsiteY3" fmla="*/ 838200 h 1850924"/>
                      <a:gd name="connsiteX0" fmla="*/ 0 w 1743075"/>
                      <a:gd name="connsiteY0" fmla="*/ 0 h 1853006"/>
                      <a:gd name="connsiteX1" fmla="*/ 723900 w 1743075"/>
                      <a:gd name="connsiteY1" fmla="*/ 1847850 h 1853006"/>
                      <a:gd name="connsiteX2" fmla="*/ 1238250 w 1743075"/>
                      <a:gd name="connsiteY2" fmla="*/ 561975 h 1853006"/>
                      <a:gd name="connsiteX3" fmla="*/ 1743075 w 1743075"/>
                      <a:gd name="connsiteY3" fmla="*/ 838200 h 1853006"/>
                      <a:gd name="connsiteX0" fmla="*/ 0 w 1743075"/>
                      <a:gd name="connsiteY0" fmla="*/ 0 h 1853050"/>
                      <a:gd name="connsiteX1" fmla="*/ 723900 w 1743075"/>
                      <a:gd name="connsiteY1" fmla="*/ 1847850 h 1853050"/>
                      <a:gd name="connsiteX2" fmla="*/ 1238250 w 1743075"/>
                      <a:gd name="connsiteY2" fmla="*/ 561975 h 1853050"/>
                      <a:gd name="connsiteX3" fmla="*/ 1609725 w 1743075"/>
                      <a:gd name="connsiteY3" fmla="*/ 771524 h 1853050"/>
                      <a:gd name="connsiteX4" fmla="*/ 1743075 w 1743075"/>
                      <a:gd name="connsiteY4" fmla="*/ 838200 h 1853050"/>
                      <a:gd name="connsiteX0" fmla="*/ 0 w 2276475"/>
                      <a:gd name="connsiteY0" fmla="*/ 0 h 1853050"/>
                      <a:gd name="connsiteX1" fmla="*/ 723900 w 2276475"/>
                      <a:gd name="connsiteY1" fmla="*/ 1847850 h 1853050"/>
                      <a:gd name="connsiteX2" fmla="*/ 1238250 w 2276475"/>
                      <a:gd name="connsiteY2" fmla="*/ 561975 h 1853050"/>
                      <a:gd name="connsiteX3" fmla="*/ 1609725 w 2276475"/>
                      <a:gd name="connsiteY3" fmla="*/ 771524 h 1853050"/>
                      <a:gd name="connsiteX4" fmla="*/ 2276475 w 2276475"/>
                      <a:gd name="connsiteY4" fmla="*/ 628650 h 1853050"/>
                      <a:gd name="connsiteX0" fmla="*/ 0 w 2276475"/>
                      <a:gd name="connsiteY0" fmla="*/ 0 h 1853050"/>
                      <a:gd name="connsiteX1" fmla="*/ 723900 w 2276475"/>
                      <a:gd name="connsiteY1" fmla="*/ 1847850 h 1853050"/>
                      <a:gd name="connsiteX2" fmla="*/ 1238250 w 2276475"/>
                      <a:gd name="connsiteY2" fmla="*/ 561975 h 1853050"/>
                      <a:gd name="connsiteX3" fmla="*/ 1609725 w 2276475"/>
                      <a:gd name="connsiteY3" fmla="*/ 771524 h 1853050"/>
                      <a:gd name="connsiteX4" fmla="*/ 1943100 w 2276475"/>
                      <a:gd name="connsiteY4" fmla="*/ 828674 h 1853050"/>
                      <a:gd name="connsiteX5" fmla="*/ 2276475 w 2276475"/>
                      <a:gd name="connsiteY5" fmla="*/ 628650 h 1853050"/>
                      <a:gd name="connsiteX0" fmla="*/ 0 w 2276475"/>
                      <a:gd name="connsiteY0" fmla="*/ 0 h 1853050"/>
                      <a:gd name="connsiteX1" fmla="*/ 723900 w 2276475"/>
                      <a:gd name="connsiteY1" fmla="*/ 1847850 h 1853050"/>
                      <a:gd name="connsiteX2" fmla="*/ 1238250 w 2276475"/>
                      <a:gd name="connsiteY2" fmla="*/ 561975 h 1853050"/>
                      <a:gd name="connsiteX3" fmla="*/ 1609725 w 2276475"/>
                      <a:gd name="connsiteY3" fmla="*/ 771524 h 1853050"/>
                      <a:gd name="connsiteX4" fmla="*/ 1905000 w 2276475"/>
                      <a:gd name="connsiteY4" fmla="*/ 952499 h 1853050"/>
                      <a:gd name="connsiteX5" fmla="*/ 2276475 w 2276475"/>
                      <a:gd name="connsiteY5" fmla="*/ 628650 h 1853050"/>
                      <a:gd name="connsiteX0" fmla="*/ 0 w 2276475"/>
                      <a:gd name="connsiteY0" fmla="*/ 0 h 1853025"/>
                      <a:gd name="connsiteX1" fmla="*/ 723900 w 2276475"/>
                      <a:gd name="connsiteY1" fmla="*/ 1847850 h 1853025"/>
                      <a:gd name="connsiteX2" fmla="*/ 1238250 w 2276475"/>
                      <a:gd name="connsiteY2" fmla="*/ 561975 h 1853025"/>
                      <a:gd name="connsiteX3" fmla="*/ 1638300 w 2276475"/>
                      <a:gd name="connsiteY3" fmla="*/ 809624 h 1853025"/>
                      <a:gd name="connsiteX4" fmla="*/ 1905000 w 2276475"/>
                      <a:gd name="connsiteY4" fmla="*/ 952499 h 1853025"/>
                      <a:gd name="connsiteX5" fmla="*/ 2276475 w 2276475"/>
                      <a:gd name="connsiteY5" fmla="*/ 628650 h 1853025"/>
                      <a:gd name="connsiteX0" fmla="*/ 0 w 2276475"/>
                      <a:gd name="connsiteY0" fmla="*/ 0 h 1852931"/>
                      <a:gd name="connsiteX1" fmla="*/ 723900 w 2276475"/>
                      <a:gd name="connsiteY1" fmla="*/ 1847850 h 1852931"/>
                      <a:gd name="connsiteX2" fmla="*/ 1238250 w 2276475"/>
                      <a:gd name="connsiteY2" fmla="*/ 561975 h 1852931"/>
                      <a:gd name="connsiteX3" fmla="*/ 1905000 w 2276475"/>
                      <a:gd name="connsiteY3" fmla="*/ 952499 h 1852931"/>
                      <a:gd name="connsiteX4" fmla="*/ 2276475 w 2276475"/>
                      <a:gd name="connsiteY4" fmla="*/ 628650 h 1852931"/>
                      <a:gd name="connsiteX0" fmla="*/ 0 w 2276475"/>
                      <a:gd name="connsiteY0" fmla="*/ 0 h 1852974"/>
                      <a:gd name="connsiteX1" fmla="*/ 723900 w 2276475"/>
                      <a:gd name="connsiteY1" fmla="*/ 1847850 h 1852974"/>
                      <a:gd name="connsiteX2" fmla="*/ 1238250 w 2276475"/>
                      <a:gd name="connsiteY2" fmla="*/ 561975 h 1852974"/>
                      <a:gd name="connsiteX3" fmla="*/ 1838325 w 2276475"/>
                      <a:gd name="connsiteY3" fmla="*/ 885824 h 1852974"/>
                      <a:gd name="connsiteX4" fmla="*/ 2276475 w 2276475"/>
                      <a:gd name="connsiteY4" fmla="*/ 628650 h 1852974"/>
                      <a:gd name="connsiteX0" fmla="*/ 0 w 2276475"/>
                      <a:gd name="connsiteY0" fmla="*/ 0 h 1857501"/>
                      <a:gd name="connsiteX1" fmla="*/ 723900 w 2276475"/>
                      <a:gd name="connsiteY1" fmla="*/ 1847850 h 1857501"/>
                      <a:gd name="connsiteX2" fmla="*/ 1343025 w 2276475"/>
                      <a:gd name="connsiteY2" fmla="*/ 733425 h 1857501"/>
                      <a:gd name="connsiteX3" fmla="*/ 1838325 w 2276475"/>
                      <a:gd name="connsiteY3" fmla="*/ 885824 h 1857501"/>
                      <a:gd name="connsiteX4" fmla="*/ 2276475 w 2276475"/>
                      <a:gd name="connsiteY4" fmla="*/ 628650 h 1857501"/>
                      <a:gd name="connsiteX0" fmla="*/ 0 w 2276475"/>
                      <a:gd name="connsiteY0" fmla="*/ 0 h 1857164"/>
                      <a:gd name="connsiteX1" fmla="*/ 723900 w 2276475"/>
                      <a:gd name="connsiteY1" fmla="*/ 1847850 h 1857164"/>
                      <a:gd name="connsiteX2" fmla="*/ 1343025 w 2276475"/>
                      <a:gd name="connsiteY2" fmla="*/ 733425 h 1857164"/>
                      <a:gd name="connsiteX3" fmla="*/ 1876425 w 2276475"/>
                      <a:gd name="connsiteY3" fmla="*/ 1142999 h 1857164"/>
                      <a:gd name="connsiteX4" fmla="*/ 2276475 w 2276475"/>
                      <a:gd name="connsiteY4" fmla="*/ 628650 h 1857164"/>
                      <a:gd name="connsiteX0" fmla="*/ 0 w 2314575"/>
                      <a:gd name="connsiteY0" fmla="*/ 0 h 1857164"/>
                      <a:gd name="connsiteX1" fmla="*/ 723900 w 2314575"/>
                      <a:gd name="connsiteY1" fmla="*/ 1847850 h 1857164"/>
                      <a:gd name="connsiteX2" fmla="*/ 1343025 w 2314575"/>
                      <a:gd name="connsiteY2" fmla="*/ 733425 h 1857164"/>
                      <a:gd name="connsiteX3" fmla="*/ 1876425 w 2314575"/>
                      <a:gd name="connsiteY3" fmla="*/ 1142999 h 1857164"/>
                      <a:gd name="connsiteX4" fmla="*/ 2314575 w 2314575"/>
                      <a:gd name="connsiteY4" fmla="*/ 704850 h 1857164"/>
                      <a:gd name="connsiteX0" fmla="*/ 0 w 2314575"/>
                      <a:gd name="connsiteY0" fmla="*/ 0 h 1857164"/>
                      <a:gd name="connsiteX1" fmla="*/ 723900 w 2314575"/>
                      <a:gd name="connsiteY1" fmla="*/ 1847850 h 1857164"/>
                      <a:gd name="connsiteX2" fmla="*/ 1343025 w 2314575"/>
                      <a:gd name="connsiteY2" fmla="*/ 733425 h 1857164"/>
                      <a:gd name="connsiteX3" fmla="*/ 1876425 w 2314575"/>
                      <a:gd name="connsiteY3" fmla="*/ 1142999 h 1857164"/>
                      <a:gd name="connsiteX4" fmla="*/ 2238375 w 2314575"/>
                      <a:gd name="connsiteY4" fmla="*/ 748357 h 1857164"/>
                      <a:gd name="connsiteX5" fmla="*/ 2314575 w 2314575"/>
                      <a:gd name="connsiteY5" fmla="*/ 704850 h 1857164"/>
                      <a:gd name="connsiteX0" fmla="*/ 0 w 2552700"/>
                      <a:gd name="connsiteY0" fmla="*/ 0 h 1857164"/>
                      <a:gd name="connsiteX1" fmla="*/ 723900 w 2552700"/>
                      <a:gd name="connsiteY1" fmla="*/ 1847850 h 1857164"/>
                      <a:gd name="connsiteX2" fmla="*/ 1343025 w 2552700"/>
                      <a:gd name="connsiteY2" fmla="*/ 733425 h 1857164"/>
                      <a:gd name="connsiteX3" fmla="*/ 1876425 w 2552700"/>
                      <a:gd name="connsiteY3" fmla="*/ 1142999 h 1857164"/>
                      <a:gd name="connsiteX4" fmla="*/ 2238375 w 2552700"/>
                      <a:gd name="connsiteY4" fmla="*/ 748357 h 1857164"/>
                      <a:gd name="connsiteX5" fmla="*/ 2552700 w 2552700"/>
                      <a:gd name="connsiteY5" fmla="*/ 981075 h 1857164"/>
                      <a:gd name="connsiteX0" fmla="*/ 0 w 2582293"/>
                      <a:gd name="connsiteY0" fmla="*/ 0 h 1857164"/>
                      <a:gd name="connsiteX1" fmla="*/ 723900 w 2582293"/>
                      <a:gd name="connsiteY1" fmla="*/ 1847850 h 1857164"/>
                      <a:gd name="connsiteX2" fmla="*/ 1343025 w 2582293"/>
                      <a:gd name="connsiteY2" fmla="*/ 733425 h 1857164"/>
                      <a:gd name="connsiteX3" fmla="*/ 1876425 w 2582293"/>
                      <a:gd name="connsiteY3" fmla="*/ 1142999 h 1857164"/>
                      <a:gd name="connsiteX4" fmla="*/ 2238375 w 2582293"/>
                      <a:gd name="connsiteY4" fmla="*/ 748357 h 1857164"/>
                      <a:gd name="connsiteX5" fmla="*/ 2552700 w 2582293"/>
                      <a:gd name="connsiteY5" fmla="*/ 981075 h 1857164"/>
                      <a:gd name="connsiteX6" fmla="*/ 2571749 w 2582293"/>
                      <a:gd name="connsiteY6" fmla="*/ 996007 h 1857164"/>
                      <a:gd name="connsiteX0" fmla="*/ 0 w 2582293"/>
                      <a:gd name="connsiteY0" fmla="*/ 0 h 1857164"/>
                      <a:gd name="connsiteX1" fmla="*/ 723900 w 2582293"/>
                      <a:gd name="connsiteY1" fmla="*/ 1847850 h 1857164"/>
                      <a:gd name="connsiteX2" fmla="*/ 1343025 w 2582293"/>
                      <a:gd name="connsiteY2" fmla="*/ 733425 h 1857164"/>
                      <a:gd name="connsiteX3" fmla="*/ 1876425 w 2582293"/>
                      <a:gd name="connsiteY3" fmla="*/ 1142999 h 1857164"/>
                      <a:gd name="connsiteX4" fmla="*/ 2238375 w 2582293"/>
                      <a:gd name="connsiteY4" fmla="*/ 748357 h 1857164"/>
                      <a:gd name="connsiteX5" fmla="*/ 2390774 w 2582293"/>
                      <a:gd name="connsiteY5" fmla="*/ 843607 h 1857164"/>
                      <a:gd name="connsiteX6" fmla="*/ 2552700 w 2582293"/>
                      <a:gd name="connsiteY6" fmla="*/ 981075 h 1857164"/>
                      <a:gd name="connsiteX7" fmla="*/ 2571749 w 2582293"/>
                      <a:gd name="connsiteY7" fmla="*/ 996007 h 1857164"/>
                      <a:gd name="connsiteX0" fmla="*/ 0 w 2838449"/>
                      <a:gd name="connsiteY0" fmla="*/ 0 h 1857164"/>
                      <a:gd name="connsiteX1" fmla="*/ 723900 w 2838449"/>
                      <a:gd name="connsiteY1" fmla="*/ 1847850 h 1857164"/>
                      <a:gd name="connsiteX2" fmla="*/ 1343025 w 2838449"/>
                      <a:gd name="connsiteY2" fmla="*/ 733425 h 1857164"/>
                      <a:gd name="connsiteX3" fmla="*/ 1876425 w 2838449"/>
                      <a:gd name="connsiteY3" fmla="*/ 1142999 h 1857164"/>
                      <a:gd name="connsiteX4" fmla="*/ 2238375 w 2838449"/>
                      <a:gd name="connsiteY4" fmla="*/ 748357 h 1857164"/>
                      <a:gd name="connsiteX5" fmla="*/ 2390774 w 2838449"/>
                      <a:gd name="connsiteY5" fmla="*/ 843607 h 1857164"/>
                      <a:gd name="connsiteX6" fmla="*/ 2552700 w 2838449"/>
                      <a:gd name="connsiteY6" fmla="*/ 981075 h 1857164"/>
                      <a:gd name="connsiteX7" fmla="*/ 2838449 w 2838449"/>
                      <a:gd name="connsiteY7" fmla="*/ 710257 h 1857164"/>
                      <a:gd name="connsiteX0" fmla="*/ 0 w 2838449"/>
                      <a:gd name="connsiteY0" fmla="*/ 0 h 1857164"/>
                      <a:gd name="connsiteX1" fmla="*/ 723900 w 2838449"/>
                      <a:gd name="connsiteY1" fmla="*/ 1847850 h 1857164"/>
                      <a:gd name="connsiteX2" fmla="*/ 1343025 w 2838449"/>
                      <a:gd name="connsiteY2" fmla="*/ 733425 h 1857164"/>
                      <a:gd name="connsiteX3" fmla="*/ 1876425 w 2838449"/>
                      <a:gd name="connsiteY3" fmla="*/ 1142999 h 1857164"/>
                      <a:gd name="connsiteX4" fmla="*/ 2238375 w 2838449"/>
                      <a:gd name="connsiteY4" fmla="*/ 748357 h 1857164"/>
                      <a:gd name="connsiteX5" fmla="*/ 2390774 w 2838449"/>
                      <a:gd name="connsiteY5" fmla="*/ 843607 h 1857164"/>
                      <a:gd name="connsiteX6" fmla="*/ 2562225 w 2838449"/>
                      <a:gd name="connsiteY6" fmla="*/ 714375 h 1857164"/>
                      <a:gd name="connsiteX7" fmla="*/ 2838449 w 2838449"/>
                      <a:gd name="connsiteY7" fmla="*/ 710257 h 1857164"/>
                      <a:gd name="connsiteX0" fmla="*/ 0 w 2900492"/>
                      <a:gd name="connsiteY0" fmla="*/ 0 h 1857164"/>
                      <a:gd name="connsiteX1" fmla="*/ 723900 w 2900492"/>
                      <a:gd name="connsiteY1" fmla="*/ 1847850 h 1857164"/>
                      <a:gd name="connsiteX2" fmla="*/ 1343025 w 2900492"/>
                      <a:gd name="connsiteY2" fmla="*/ 733425 h 1857164"/>
                      <a:gd name="connsiteX3" fmla="*/ 1876425 w 2900492"/>
                      <a:gd name="connsiteY3" fmla="*/ 1142999 h 1857164"/>
                      <a:gd name="connsiteX4" fmla="*/ 2238375 w 2900492"/>
                      <a:gd name="connsiteY4" fmla="*/ 748357 h 1857164"/>
                      <a:gd name="connsiteX5" fmla="*/ 2390774 w 2900492"/>
                      <a:gd name="connsiteY5" fmla="*/ 843607 h 1857164"/>
                      <a:gd name="connsiteX6" fmla="*/ 2562225 w 2900492"/>
                      <a:gd name="connsiteY6" fmla="*/ 714375 h 1857164"/>
                      <a:gd name="connsiteX7" fmla="*/ 2900492 w 2900492"/>
                      <a:gd name="connsiteY7" fmla="*/ 319732 h 1857164"/>
                      <a:gd name="connsiteX0" fmla="*/ 0 w 2900492"/>
                      <a:gd name="connsiteY0" fmla="*/ 0 h 1857164"/>
                      <a:gd name="connsiteX1" fmla="*/ 723900 w 2900492"/>
                      <a:gd name="connsiteY1" fmla="*/ 1847850 h 1857164"/>
                      <a:gd name="connsiteX2" fmla="*/ 1343025 w 2900492"/>
                      <a:gd name="connsiteY2" fmla="*/ 733425 h 1857164"/>
                      <a:gd name="connsiteX3" fmla="*/ 1876425 w 2900492"/>
                      <a:gd name="connsiteY3" fmla="*/ 1142999 h 1857164"/>
                      <a:gd name="connsiteX4" fmla="*/ 2238375 w 2900492"/>
                      <a:gd name="connsiteY4" fmla="*/ 748357 h 1857164"/>
                      <a:gd name="connsiteX5" fmla="*/ 2390774 w 2900492"/>
                      <a:gd name="connsiteY5" fmla="*/ 843607 h 1857164"/>
                      <a:gd name="connsiteX6" fmla="*/ 2554470 w 2900492"/>
                      <a:gd name="connsiteY6" fmla="*/ 704850 h 1857164"/>
                      <a:gd name="connsiteX7" fmla="*/ 2900492 w 2900492"/>
                      <a:gd name="connsiteY7" fmla="*/ 319732 h 1857164"/>
                      <a:gd name="connsiteX0" fmla="*/ 0 w 2554470"/>
                      <a:gd name="connsiteY0" fmla="*/ 0 h 1857164"/>
                      <a:gd name="connsiteX1" fmla="*/ 723900 w 2554470"/>
                      <a:gd name="connsiteY1" fmla="*/ 1847850 h 1857164"/>
                      <a:gd name="connsiteX2" fmla="*/ 1343025 w 2554470"/>
                      <a:gd name="connsiteY2" fmla="*/ 733425 h 1857164"/>
                      <a:gd name="connsiteX3" fmla="*/ 1876425 w 2554470"/>
                      <a:gd name="connsiteY3" fmla="*/ 1142999 h 1857164"/>
                      <a:gd name="connsiteX4" fmla="*/ 2238375 w 2554470"/>
                      <a:gd name="connsiteY4" fmla="*/ 748357 h 1857164"/>
                      <a:gd name="connsiteX5" fmla="*/ 2390774 w 2554470"/>
                      <a:gd name="connsiteY5" fmla="*/ 843607 h 1857164"/>
                      <a:gd name="connsiteX6" fmla="*/ 2554470 w 2554470"/>
                      <a:gd name="connsiteY6" fmla="*/ 704850 h 1857164"/>
                      <a:gd name="connsiteX0" fmla="*/ 0 w 2554470"/>
                      <a:gd name="connsiteY0" fmla="*/ 0 h 1857164"/>
                      <a:gd name="connsiteX1" fmla="*/ 723900 w 2554470"/>
                      <a:gd name="connsiteY1" fmla="*/ 1847850 h 1857164"/>
                      <a:gd name="connsiteX2" fmla="*/ 1343025 w 2554470"/>
                      <a:gd name="connsiteY2" fmla="*/ 733425 h 1857164"/>
                      <a:gd name="connsiteX3" fmla="*/ 1876425 w 2554470"/>
                      <a:gd name="connsiteY3" fmla="*/ 1142999 h 1857164"/>
                      <a:gd name="connsiteX4" fmla="*/ 2238375 w 2554470"/>
                      <a:gd name="connsiteY4" fmla="*/ 748357 h 1857164"/>
                      <a:gd name="connsiteX5" fmla="*/ 2414040 w 2554470"/>
                      <a:gd name="connsiteY5" fmla="*/ 872182 h 1857164"/>
                      <a:gd name="connsiteX6" fmla="*/ 2554470 w 2554470"/>
                      <a:gd name="connsiteY6" fmla="*/ 704850 h 1857164"/>
                      <a:gd name="connsiteX0" fmla="*/ 0 w 2515693"/>
                      <a:gd name="connsiteY0" fmla="*/ 0 h 1672393"/>
                      <a:gd name="connsiteX1" fmla="*/ 685123 w 2515693"/>
                      <a:gd name="connsiteY1" fmla="*/ 1666875 h 1672393"/>
                      <a:gd name="connsiteX2" fmla="*/ 1304248 w 2515693"/>
                      <a:gd name="connsiteY2" fmla="*/ 552450 h 1672393"/>
                      <a:gd name="connsiteX3" fmla="*/ 1837648 w 2515693"/>
                      <a:gd name="connsiteY3" fmla="*/ 962024 h 1672393"/>
                      <a:gd name="connsiteX4" fmla="*/ 2199598 w 2515693"/>
                      <a:gd name="connsiteY4" fmla="*/ 567382 h 1672393"/>
                      <a:gd name="connsiteX5" fmla="*/ 2375263 w 2515693"/>
                      <a:gd name="connsiteY5" fmla="*/ 691207 h 1672393"/>
                      <a:gd name="connsiteX6" fmla="*/ 2515693 w 2515693"/>
                      <a:gd name="connsiteY6" fmla="*/ 523875 h 1672393"/>
                      <a:gd name="connsiteX0" fmla="*/ 0 w 2515693"/>
                      <a:gd name="connsiteY0" fmla="*/ 0 h 1669379"/>
                      <a:gd name="connsiteX1" fmla="*/ 685123 w 2515693"/>
                      <a:gd name="connsiteY1" fmla="*/ 1666875 h 1669379"/>
                      <a:gd name="connsiteX2" fmla="*/ 1265472 w 2515693"/>
                      <a:gd name="connsiteY2" fmla="*/ 390525 h 1669379"/>
                      <a:gd name="connsiteX3" fmla="*/ 1837648 w 2515693"/>
                      <a:gd name="connsiteY3" fmla="*/ 962024 h 1669379"/>
                      <a:gd name="connsiteX4" fmla="*/ 2199598 w 2515693"/>
                      <a:gd name="connsiteY4" fmla="*/ 567382 h 1669379"/>
                      <a:gd name="connsiteX5" fmla="*/ 2375263 w 2515693"/>
                      <a:gd name="connsiteY5" fmla="*/ 691207 h 1669379"/>
                      <a:gd name="connsiteX6" fmla="*/ 2515693 w 2515693"/>
                      <a:gd name="connsiteY6" fmla="*/ 523875 h 1669379"/>
                      <a:gd name="connsiteX0" fmla="*/ 0 w 2515693"/>
                      <a:gd name="connsiteY0" fmla="*/ 0 h 1669379"/>
                      <a:gd name="connsiteX1" fmla="*/ 685123 w 2515693"/>
                      <a:gd name="connsiteY1" fmla="*/ 1666875 h 1669379"/>
                      <a:gd name="connsiteX2" fmla="*/ 1265472 w 2515693"/>
                      <a:gd name="connsiteY2" fmla="*/ 390525 h 1669379"/>
                      <a:gd name="connsiteX3" fmla="*/ 1837648 w 2515693"/>
                      <a:gd name="connsiteY3" fmla="*/ 962024 h 1669379"/>
                      <a:gd name="connsiteX4" fmla="*/ 2129800 w 2515693"/>
                      <a:gd name="connsiteY4" fmla="*/ 405457 h 1669379"/>
                      <a:gd name="connsiteX5" fmla="*/ 2375263 w 2515693"/>
                      <a:gd name="connsiteY5" fmla="*/ 691207 h 1669379"/>
                      <a:gd name="connsiteX6" fmla="*/ 2515693 w 2515693"/>
                      <a:gd name="connsiteY6" fmla="*/ 523875 h 1669379"/>
                      <a:gd name="connsiteX0" fmla="*/ 0 w 2593246"/>
                      <a:gd name="connsiteY0" fmla="*/ 0 h 1669379"/>
                      <a:gd name="connsiteX1" fmla="*/ 685123 w 2593246"/>
                      <a:gd name="connsiteY1" fmla="*/ 1666875 h 1669379"/>
                      <a:gd name="connsiteX2" fmla="*/ 1265472 w 2593246"/>
                      <a:gd name="connsiteY2" fmla="*/ 390525 h 1669379"/>
                      <a:gd name="connsiteX3" fmla="*/ 1837648 w 2593246"/>
                      <a:gd name="connsiteY3" fmla="*/ 962024 h 1669379"/>
                      <a:gd name="connsiteX4" fmla="*/ 2129800 w 2593246"/>
                      <a:gd name="connsiteY4" fmla="*/ 405457 h 1669379"/>
                      <a:gd name="connsiteX5" fmla="*/ 2375263 w 2593246"/>
                      <a:gd name="connsiteY5" fmla="*/ 691207 h 1669379"/>
                      <a:gd name="connsiteX6" fmla="*/ 2593246 w 2593246"/>
                      <a:gd name="connsiteY6" fmla="*/ 28575 h 1669379"/>
                      <a:gd name="connsiteX0" fmla="*/ 0 w 2593246"/>
                      <a:gd name="connsiteY0" fmla="*/ 0 h 1669379"/>
                      <a:gd name="connsiteX1" fmla="*/ 685123 w 2593246"/>
                      <a:gd name="connsiteY1" fmla="*/ 1666875 h 1669379"/>
                      <a:gd name="connsiteX2" fmla="*/ 1265472 w 2593246"/>
                      <a:gd name="connsiteY2" fmla="*/ 390525 h 1669379"/>
                      <a:gd name="connsiteX3" fmla="*/ 1837648 w 2593246"/>
                      <a:gd name="connsiteY3" fmla="*/ 962024 h 1669379"/>
                      <a:gd name="connsiteX4" fmla="*/ 2129800 w 2593246"/>
                      <a:gd name="connsiteY4" fmla="*/ 405457 h 1669379"/>
                      <a:gd name="connsiteX5" fmla="*/ 2390774 w 2593246"/>
                      <a:gd name="connsiteY5" fmla="*/ 357832 h 1669379"/>
                      <a:gd name="connsiteX6" fmla="*/ 2593246 w 2593246"/>
                      <a:gd name="connsiteY6" fmla="*/ 28575 h 1669379"/>
                      <a:gd name="connsiteX0" fmla="*/ 0 w 2593246"/>
                      <a:gd name="connsiteY0" fmla="*/ 0 h 1669531"/>
                      <a:gd name="connsiteX1" fmla="*/ 685123 w 2593246"/>
                      <a:gd name="connsiteY1" fmla="*/ 1666875 h 1669531"/>
                      <a:gd name="connsiteX2" fmla="*/ 1265472 w 2593246"/>
                      <a:gd name="connsiteY2" fmla="*/ 390525 h 1669531"/>
                      <a:gd name="connsiteX3" fmla="*/ 1554942 w 2593246"/>
                      <a:gd name="connsiteY3" fmla="*/ 523875 h 1669531"/>
                      <a:gd name="connsiteX4" fmla="*/ 1837648 w 2593246"/>
                      <a:gd name="connsiteY4" fmla="*/ 962024 h 1669531"/>
                      <a:gd name="connsiteX5" fmla="*/ 2129800 w 2593246"/>
                      <a:gd name="connsiteY5" fmla="*/ 405457 h 1669531"/>
                      <a:gd name="connsiteX6" fmla="*/ 2390774 w 2593246"/>
                      <a:gd name="connsiteY6" fmla="*/ 357832 h 1669531"/>
                      <a:gd name="connsiteX7" fmla="*/ 2593246 w 2593246"/>
                      <a:gd name="connsiteY7" fmla="*/ 28575 h 1669531"/>
                      <a:gd name="connsiteX0" fmla="*/ 0 w 2593246"/>
                      <a:gd name="connsiteY0" fmla="*/ 0 h 1669531"/>
                      <a:gd name="connsiteX1" fmla="*/ 685123 w 2593246"/>
                      <a:gd name="connsiteY1" fmla="*/ 1666875 h 1669531"/>
                      <a:gd name="connsiteX2" fmla="*/ 1265472 w 2593246"/>
                      <a:gd name="connsiteY2" fmla="*/ 390525 h 1669531"/>
                      <a:gd name="connsiteX3" fmla="*/ 1554942 w 2593246"/>
                      <a:gd name="connsiteY3" fmla="*/ 523875 h 1669531"/>
                      <a:gd name="connsiteX4" fmla="*/ 1845404 w 2593246"/>
                      <a:gd name="connsiteY4" fmla="*/ 761999 h 1669531"/>
                      <a:gd name="connsiteX5" fmla="*/ 2129800 w 2593246"/>
                      <a:gd name="connsiteY5" fmla="*/ 405457 h 1669531"/>
                      <a:gd name="connsiteX6" fmla="*/ 2390774 w 2593246"/>
                      <a:gd name="connsiteY6" fmla="*/ 357832 h 1669531"/>
                      <a:gd name="connsiteX7" fmla="*/ 2593246 w 2593246"/>
                      <a:gd name="connsiteY7" fmla="*/ 28575 h 1669531"/>
                      <a:gd name="connsiteX0" fmla="*/ 0 w 2562225"/>
                      <a:gd name="connsiteY0" fmla="*/ 112544 h 1782075"/>
                      <a:gd name="connsiteX1" fmla="*/ 685123 w 2562225"/>
                      <a:gd name="connsiteY1" fmla="*/ 1779419 h 1782075"/>
                      <a:gd name="connsiteX2" fmla="*/ 1265472 w 2562225"/>
                      <a:gd name="connsiteY2" fmla="*/ 503069 h 1782075"/>
                      <a:gd name="connsiteX3" fmla="*/ 1554942 w 2562225"/>
                      <a:gd name="connsiteY3" fmla="*/ 636419 h 1782075"/>
                      <a:gd name="connsiteX4" fmla="*/ 1845404 w 2562225"/>
                      <a:gd name="connsiteY4" fmla="*/ 874543 h 1782075"/>
                      <a:gd name="connsiteX5" fmla="*/ 2129800 w 2562225"/>
                      <a:gd name="connsiteY5" fmla="*/ 518001 h 1782075"/>
                      <a:gd name="connsiteX6" fmla="*/ 2390774 w 2562225"/>
                      <a:gd name="connsiteY6" fmla="*/ 470376 h 1782075"/>
                      <a:gd name="connsiteX7" fmla="*/ 2562225 w 2562225"/>
                      <a:gd name="connsiteY7" fmla="*/ 879 h 1782075"/>
                      <a:gd name="connsiteX0" fmla="*/ 0 w 2562225"/>
                      <a:gd name="connsiteY0" fmla="*/ 111665 h 1781196"/>
                      <a:gd name="connsiteX1" fmla="*/ 685123 w 2562225"/>
                      <a:gd name="connsiteY1" fmla="*/ 1778540 h 1781196"/>
                      <a:gd name="connsiteX2" fmla="*/ 1265472 w 2562225"/>
                      <a:gd name="connsiteY2" fmla="*/ 502190 h 1781196"/>
                      <a:gd name="connsiteX3" fmla="*/ 1554942 w 2562225"/>
                      <a:gd name="connsiteY3" fmla="*/ 635540 h 1781196"/>
                      <a:gd name="connsiteX4" fmla="*/ 1845404 w 2562225"/>
                      <a:gd name="connsiteY4" fmla="*/ 873664 h 1781196"/>
                      <a:gd name="connsiteX5" fmla="*/ 2129800 w 2562225"/>
                      <a:gd name="connsiteY5" fmla="*/ 517122 h 1781196"/>
                      <a:gd name="connsiteX6" fmla="*/ 2390774 w 2562225"/>
                      <a:gd name="connsiteY6" fmla="*/ 469497 h 1781196"/>
                      <a:gd name="connsiteX7" fmla="*/ 2562225 w 2562225"/>
                      <a:gd name="connsiteY7" fmla="*/ 0 h 1781196"/>
                      <a:gd name="connsiteX0" fmla="*/ 0 w 2562225"/>
                      <a:gd name="connsiteY0" fmla="*/ 111665 h 1781196"/>
                      <a:gd name="connsiteX1" fmla="*/ 685123 w 2562225"/>
                      <a:gd name="connsiteY1" fmla="*/ 1778540 h 1781196"/>
                      <a:gd name="connsiteX2" fmla="*/ 1265472 w 2562225"/>
                      <a:gd name="connsiteY2" fmla="*/ 502190 h 1781196"/>
                      <a:gd name="connsiteX3" fmla="*/ 1554942 w 2562225"/>
                      <a:gd name="connsiteY3" fmla="*/ 635540 h 1781196"/>
                      <a:gd name="connsiteX4" fmla="*/ 1845404 w 2562225"/>
                      <a:gd name="connsiteY4" fmla="*/ 873664 h 1781196"/>
                      <a:gd name="connsiteX5" fmla="*/ 2129800 w 2562225"/>
                      <a:gd name="connsiteY5" fmla="*/ 517122 h 1781196"/>
                      <a:gd name="connsiteX6" fmla="*/ 2390774 w 2562225"/>
                      <a:gd name="connsiteY6" fmla="*/ 469497 h 1781196"/>
                      <a:gd name="connsiteX7" fmla="*/ 2504970 w 2562225"/>
                      <a:gd name="connsiteY7" fmla="*/ 225194 h 1781196"/>
                      <a:gd name="connsiteX8" fmla="*/ 2562225 w 2562225"/>
                      <a:gd name="connsiteY8" fmla="*/ 0 h 1781196"/>
                      <a:gd name="connsiteX0" fmla="*/ 0 w 2556408"/>
                      <a:gd name="connsiteY0" fmla="*/ 81614 h 1751145"/>
                      <a:gd name="connsiteX1" fmla="*/ 685123 w 2556408"/>
                      <a:gd name="connsiteY1" fmla="*/ 1748489 h 1751145"/>
                      <a:gd name="connsiteX2" fmla="*/ 1265472 w 2556408"/>
                      <a:gd name="connsiteY2" fmla="*/ 472139 h 1751145"/>
                      <a:gd name="connsiteX3" fmla="*/ 1554942 w 2556408"/>
                      <a:gd name="connsiteY3" fmla="*/ 605489 h 1751145"/>
                      <a:gd name="connsiteX4" fmla="*/ 1845404 w 2556408"/>
                      <a:gd name="connsiteY4" fmla="*/ 843613 h 1751145"/>
                      <a:gd name="connsiteX5" fmla="*/ 2129800 w 2556408"/>
                      <a:gd name="connsiteY5" fmla="*/ 487071 h 1751145"/>
                      <a:gd name="connsiteX6" fmla="*/ 2390774 w 2556408"/>
                      <a:gd name="connsiteY6" fmla="*/ 439446 h 1751145"/>
                      <a:gd name="connsiteX7" fmla="*/ 2504970 w 2556408"/>
                      <a:gd name="connsiteY7" fmla="*/ 195143 h 1751145"/>
                      <a:gd name="connsiteX8" fmla="*/ 2556408 w 2556408"/>
                      <a:gd name="connsiteY8" fmla="*/ 0 h 1751145"/>
                      <a:gd name="connsiteX0" fmla="*/ 0 w 2560225"/>
                      <a:gd name="connsiteY0" fmla="*/ 11003 h 1752131"/>
                      <a:gd name="connsiteX1" fmla="*/ 688940 w 2560225"/>
                      <a:gd name="connsiteY1" fmla="*/ 1748489 h 1752131"/>
                      <a:gd name="connsiteX2" fmla="*/ 1269289 w 2560225"/>
                      <a:gd name="connsiteY2" fmla="*/ 472139 h 1752131"/>
                      <a:gd name="connsiteX3" fmla="*/ 1558759 w 2560225"/>
                      <a:gd name="connsiteY3" fmla="*/ 605489 h 1752131"/>
                      <a:gd name="connsiteX4" fmla="*/ 1849221 w 2560225"/>
                      <a:gd name="connsiteY4" fmla="*/ 843613 h 1752131"/>
                      <a:gd name="connsiteX5" fmla="*/ 2133617 w 2560225"/>
                      <a:gd name="connsiteY5" fmla="*/ 487071 h 1752131"/>
                      <a:gd name="connsiteX6" fmla="*/ 2394591 w 2560225"/>
                      <a:gd name="connsiteY6" fmla="*/ 439446 h 1752131"/>
                      <a:gd name="connsiteX7" fmla="*/ 2508787 w 2560225"/>
                      <a:gd name="connsiteY7" fmla="*/ 195143 h 1752131"/>
                      <a:gd name="connsiteX8" fmla="*/ 2560225 w 2560225"/>
                      <a:gd name="connsiteY8" fmla="*/ 0 h 175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0225" h="1752131">
                        <a:moveTo>
                          <a:pt x="0" y="11003"/>
                        </a:moveTo>
                        <a:cubicBezTo>
                          <a:pt x="241300" y="932547"/>
                          <a:pt x="477392" y="1671633"/>
                          <a:pt x="688940" y="1748489"/>
                        </a:cubicBezTo>
                        <a:cubicBezTo>
                          <a:pt x="900488" y="1825345"/>
                          <a:pt x="1124319" y="662639"/>
                          <a:pt x="1269289" y="472139"/>
                        </a:cubicBezTo>
                        <a:cubicBezTo>
                          <a:pt x="1414259" y="281639"/>
                          <a:pt x="1463396" y="510239"/>
                          <a:pt x="1558759" y="605489"/>
                        </a:cubicBezTo>
                        <a:cubicBezTo>
                          <a:pt x="1654122" y="700739"/>
                          <a:pt x="1766337" y="895099"/>
                          <a:pt x="1849221" y="843613"/>
                        </a:cubicBezTo>
                        <a:cubicBezTo>
                          <a:pt x="1932105" y="792127"/>
                          <a:pt x="2047892" y="536970"/>
                          <a:pt x="2133617" y="487071"/>
                        </a:cubicBezTo>
                        <a:cubicBezTo>
                          <a:pt x="2219342" y="437172"/>
                          <a:pt x="2329478" y="495892"/>
                          <a:pt x="2394591" y="439446"/>
                        </a:cubicBezTo>
                        <a:cubicBezTo>
                          <a:pt x="2459704" y="383000"/>
                          <a:pt x="2480212" y="273392"/>
                          <a:pt x="2508787" y="195143"/>
                        </a:cubicBezTo>
                        <a:cubicBezTo>
                          <a:pt x="2537362" y="116894"/>
                          <a:pt x="2553268" y="29741"/>
                          <a:pt x="2560225" y="0"/>
                        </a:cubicBezTo>
                      </a:path>
                    </a:pathLst>
                  </a:custGeom>
                  <a:solidFill>
                    <a:srgbClr val="00F2BE">
                      <a:alpha val="30000"/>
                    </a:srgbClr>
                  </a:solidFill>
                  <a:ln w="28575">
                    <a:solidFill>
                      <a:srgbClr val="0023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Freeform: Shape 18">
                    <a:extLst>
                      <a:ext uri="{FF2B5EF4-FFF2-40B4-BE49-F238E27FC236}">
                        <a16:creationId xmlns:a16="http://schemas.microsoft.com/office/drawing/2014/main" id="{CBBD8AAC-EE25-B7CF-37AF-2BE64B4617AE}"/>
                      </a:ext>
                    </a:extLst>
                  </p:cNvPr>
                  <p:cNvSpPr/>
                  <p:nvPr/>
                </p:nvSpPr>
                <p:spPr bwMode="auto">
                  <a:xfrm>
                    <a:off x="8645689" y="4148138"/>
                    <a:ext cx="1760254" cy="1066800"/>
                  </a:xfrm>
                  <a:custGeom>
                    <a:avLst/>
                    <a:gdLst>
                      <a:gd name="connsiteX0" fmla="*/ 0 w 1438275"/>
                      <a:gd name="connsiteY0" fmla="*/ 2714627 h 2714627"/>
                      <a:gd name="connsiteX1" fmla="*/ 723900 w 1438275"/>
                      <a:gd name="connsiteY1" fmla="*/ 2 h 2714627"/>
                      <a:gd name="connsiteX2" fmla="*/ 1438275 w 1438275"/>
                      <a:gd name="connsiteY2" fmla="*/ 2695577 h 2714627"/>
                      <a:gd name="connsiteX3" fmla="*/ 1438275 w 1438275"/>
                      <a:gd name="connsiteY3" fmla="*/ 2695577 h 2714627"/>
                    </a:gdLst>
                    <a:ahLst/>
                    <a:cxnLst>
                      <a:cxn ang="0">
                        <a:pos x="connsiteX0" y="connsiteY0"/>
                      </a:cxn>
                      <a:cxn ang="0">
                        <a:pos x="connsiteX1" y="connsiteY1"/>
                      </a:cxn>
                      <a:cxn ang="0">
                        <a:pos x="connsiteX2" y="connsiteY2"/>
                      </a:cxn>
                      <a:cxn ang="0">
                        <a:pos x="connsiteX3" y="connsiteY3"/>
                      </a:cxn>
                    </a:cxnLst>
                    <a:rect l="l" t="t" r="r" b="b"/>
                    <a:pathLst>
                      <a:path w="1438275" h="2714627">
                        <a:moveTo>
                          <a:pt x="0" y="2714627"/>
                        </a:moveTo>
                        <a:cubicBezTo>
                          <a:pt x="242094" y="1358902"/>
                          <a:pt x="484188" y="3177"/>
                          <a:pt x="723900" y="2"/>
                        </a:cubicBezTo>
                        <a:cubicBezTo>
                          <a:pt x="963612" y="-3173"/>
                          <a:pt x="1438275" y="2695577"/>
                          <a:pt x="1438275" y="2695577"/>
                        </a:cubicBezTo>
                        <a:lnTo>
                          <a:pt x="1438275" y="2695577"/>
                        </a:lnTo>
                      </a:path>
                    </a:pathLst>
                  </a:custGeom>
                  <a:solidFill>
                    <a:srgbClr val="00F2BE"/>
                  </a:solidFill>
                  <a:ln w="28575">
                    <a:solidFill>
                      <a:srgbClr val="0023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s-ES" sz="2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6" name="Straight Connector 14">
                    <a:extLst>
                      <a:ext uri="{FF2B5EF4-FFF2-40B4-BE49-F238E27FC236}">
                        <a16:creationId xmlns:a16="http://schemas.microsoft.com/office/drawing/2014/main" id="{7DAB82DF-2778-2C16-7E03-8A557019E143}"/>
                      </a:ext>
                    </a:extLst>
                  </p:cNvPr>
                  <p:cNvCxnSpPr>
                    <a:cxnSpLocks/>
                  </p:cNvCxnSpPr>
                  <p:nvPr/>
                </p:nvCxnSpPr>
                <p:spPr bwMode="auto">
                  <a:xfrm>
                    <a:off x="2359832" y="5214938"/>
                    <a:ext cx="8309756" cy="0"/>
                  </a:xfrm>
                  <a:prstGeom prst="line">
                    <a:avLst/>
                  </a:prstGeom>
                  <a:ln w="31750">
                    <a:solidFill>
                      <a:srgbClr val="00235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0" name="Rectangle: Rounded Corners 12">
                  <a:extLst>
                    <a:ext uri="{FF2B5EF4-FFF2-40B4-BE49-F238E27FC236}">
                      <a16:creationId xmlns:a16="http://schemas.microsoft.com/office/drawing/2014/main" id="{DC376852-D3D6-F9FB-55D1-9CBAFCF4E121}"/>
                    </a:ext>
                  </a:extLst>
                </p:cNvPr>
                <p:cNvSpPr/>
                <p:nvPr/>
              </p:nvSpPr>
              <p:spPr>
                <a:xfrm>
                  <a:off x="2630432" y="2633870"/>
                  <a:ext cx="1732845" cy="487107"/>
                </a:xfrm>
                <a:prstGeom prst="roundRect">
                  <a:avLst>
                    <a:gd name="adj" fmla="val 9787"/>
                  </a:avLst>
                </a:prstGeom>
                <a:solidFill>
                  <a:srgbClr val="00F2BE"/>
                </a:solidFill>
                <a:ln w="19050" cap="flat" cmpd="sng" algn="ctr">
                  <a:noFill/>
                  <a:prstDash val="solid"/>
                  <a:miter lim="800000"/>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s-ES" altLang="es-ES" sz="1200" b="1" i="0" u="none" strike="noStrike" kern="1200" cap="none" spc="0" normalizeH="0" baseline="0" noProof="0" dirty="0">
                      <a:ln>
                        <a:noFill/>
                      </a:ln>
                      <a:solidFill>
                        <a:srgbClr val="002355"/>
                      </a:solidFill>
                      <a:effectLst/>
                      <a:uLnTx/>
                      <a:uFillTx/>
                      <a:latin typeface="Arial" panose="020B0604020202020204" pitchFamily="34" charset="0"/>
                      <a:ea typeface="MS PGothic" panose="020B0600070205080204" pitchFamily="34" charset="-128"/>
                      <a:cs typeface="Arial" panose="020B0604020202020204" pitchFamily="34" charset="0"/>
                    </a:rPr>
                    <a:t>Tratamiento </a:t>
                  </a:r>
                  <a:br>
                    <a:rPr kumimoji="0" lang="es-ES" altLang="es-ES" sz="1200" b="1" i="0" u="none" strike="noStrike" kern="1200" cap="none" spc="0" normalizeH="0" baseline="0" noProof="0" dirty="0">
                      <a:ln>
                        <a:noFill/>
                      </a:ln>
                      <a:solidFill>
                        <a:srgbClr val="002355"/>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s-ES" altLang="es-ES" sz="1200" b="1" i="0" u="none" strike="noStrike" kern="1200" cap="none" spc="0" normalizeH="0" baseline="0" noProof="0" dirty="0">
                      <a:ln>
                        <a:noFill/>
                      </a:ln>
                      <a:solidFill>
                        <a:srgbClr val="002355"/>
                      </a:solidFill>
                      <a:effectLst/>
                      <a:uLnTx/>
                      <a:uFillTx/>
                      <a:latin typeface="Arial" panose="020B0604020202020204" pitchFamily="34" charset="0"/>
                      <a:ea typeface="MS PGothic" panose="020B0600070205080204" pitchFamily="34" charset="-128"/>
                      <a:cs typeface="Arial" panose="020B0604020202020204" pitchFamily="34" charset="0"/>
                    </a:rPr>
                    <a:t>del brote</a:t>
                  </a:r>
                </a:p>
              </p:txBody>
            </p:sp>
            <p:sp>
              <p:nvSpPr>
                <p:cNvPr id="21" name="Rectangle: Rounded Corners 12">
                  <a:extLst>
                    <a:ext uri="{FF2B5EF4-FFF2-40B4-BE49-F238E27FC236}">
                      <a16:creationId xmlns:a16="http://schemas.microsoft.com/office/drawing/2014/main" id="{B8A9E241-131F-6AD2-F867-890DBE2B6CF7}"/>
                    </a:ext>
                  </a:extLst>
                </p:cNvPr>
                <p:cNvSpPr/>
                <p:nvPr/>
              </p:nvSpPr>
              <p:spPr>
                <a:xfrm>
                  <a:off x="4450312" y="2633870"/>
                  <a:ext cx="3988009" cy="487107"/>
                </a:xfrm>
                <a:prstGeom prst="roundRect">
                  <a:avLst>
                    <a:gd name="adj" fmla="val 9787"/>
                  </a:avLst>
                </a:prstGeom>
                <a:solidFill>
                  <a:srgbClr val="00F2BE">
                    <a:alpha val="30000"/>
                  </a:srgbClr>
                </a:solidFill>
                <a:ln w="19050" cap="flat" cmpd="sng" algn="ctr">
                  <a:noFill/>
                  <a:prstDash val="solid"/>
                  <a:miter lim="800000"/>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s-ES" altLang="es-ES" sz="1200" b="1" i="0" u="none" strike="noStrike" kern="1200" cap="none" spc="0" normalizeH="0" baseline="0" noProof="0" dirty="0">
                      <a:ln>
                        <a:noFill/>
                      </a:ln>
                      <a:solidFill>
                        <a:srgbClr val="002355"/>
                      </a:solidFill>
                      <a:effectLst/>
                      <a:uLnTx/>
                      <a:uFillTx/>
                      <a:latin typeface="Arial" panose="020B0604020202020204" pitchFamily="34" charset="0"/>
                      <a:ea typeface="MS PGothic" panose="020B0600070205080204" pitchFamily="34" charset="-128"/>
                      <a:cs typeface="Arial" panose="020B0604020202020204" pitchFamily="34" charset="0"/>
                    </a:rPr>
                    <a:t>Tratamiento proactivo con </a:t>
                  </a:r>
                  <a:br>
                    <a:rPr kumimoji="0" lang="es-ES" altLang="es-ES" sz="1200" b="1" i="0" u="none" strike="noStrike" kern="1200" cap="none" spc="0" normalizeH="0" baseline="0" noProof="0" dirty="0">
                      <a:ln>
                        <a:noFill/>
                      </a:ln>
                      <a:solidFill>
                        <a:srgbClr val="002355"/>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s-ES" altLang="es-ES" sz="1200" b="1" i="0" u="none" strike="noStrike" kern="1200" cap="none" spc="0" normalizeH="0" baseline="0" noProof="0" dirty="0">
                      <a:ln>
                        <a:noFill/>
                      </a:ln>
                      <a:solidFill>
                        <a:srgbClr val="002355"/>
                      </a:solidFill>
                      <a:effectLst/>
                      <a:uLnTx/>
                      <a:uFillTx/>
                      <a:latin typeface="Arial" panose="020B0604020202020204" pitchFamily="34" charset="0"/>
                      <a:ea typeface="MS PGothic" panose="020B0600070205080204" pitchFamily="34" charset="-128"/>
                      <a:cs typeface="Arial" panose="020B0604020202020204" pitchFamily="34" charset="0"/>
                    </a:rPr>
                    <a:t>aplicaciones reducidas</a:t>
                  </a:r>
                </a:p>
              </p:txBody>
            </p:sp>
            <p:sp>
              <p:nvSpPr>
                <p:cNvPr id="22" name="Rectangle: Rounded Corners 12">
                  <a:extLst>
                    <a:ext uri="{FF2B5EF4-FFF2-40B4-BE49-F238E27FC236}">
                      <a16:creationId xmlns:a16="http://schemas.microsoft.com/office/drawing/2014/main" id="{ECF83787-5511-F51D-3F2A-FE14D2CBE1A7}"/>
                    </a:ext>
                  </a:extLst>
                </p:cNvPr>
                <p:cNvSpPr/>
                <p:nvPr/>
              </p:nvSpPr>
              <p:spPr>
                <a:xfrm>
                  <a:off x="8555833" y="2633870"/>
                  <a:ext cx="2158550" cy="487107"/>
                </a:xfrm>
                <a:prstGeom prst="roundRect">
                  <a:avLst>
                    <a:gd name="adj" fmla="val 9787"/>
                  </a:avLst>
                </a:prstGeom>
                <a:solidFill>
                  <a:srgbClr val="00F2BE"/>
                </a:solidFill>
                <a:ln w="19050" cap="flat" cmpd="sng" algn="ctr">
                  <a:noFill/>
                  <a:prstDash val="solid"/>
                  <a:miter lim="800000"/>
                </a:ln>
                <a:effectLst/>
              </p:spPr>
              <p:txBody>
                <a:bodyPr rtlCol="0" anchor="ct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s-ES" altLang="es-ES" sz="1200" b="1" i="0" u="none" strike="noStrike" kern="1200" cap="none" spc="0" normalizeH="0" baseline="0" noProof="0" dirty="0">
                      <a:ln>
                        <a:noFill/>
                      </a:ln>
                      <a:solidFill>
                        <a:srgbClr val="002355"/>
                      </a:solidFill>
                      <a:effectLst/>
                      <a:uLnTx/>
                      <a:uFillTx/>
                      <a:latin typeface="Arial" panose="020B0604020202020204" pitchFamily="34" charset="0"/>
                      <a:ea typeface="MS PGothic" panose="020B0600070205080204" pitchFamily="34" charset="-128"/>
                      <a:cs typeface="Arial" panose="020B0604020202020204" pitchFamily="34" charset="0"/>
                    </a:rPr>
                    <a:t>Retratamiento</a:t>
                  </a:r>
                </a:p>
              </p:txBody>
            </p:sp>
          </p:grpSp>
          <p:sp>
            <p:nvSpPr>
              <p:cNvPr id="18" name="TextBox 15">
                <a:extLst>
                  <a:ext uri="{FF2B5EF4-FFF2-40B4-BE49-F238E27FC236}">
                    <a16:creationId xmlns:a16="http://schemas.microsoft.com/office/drawing/2014/main" id="{89803D1F-7116-69D2-0F75-1090DBD285B6}"/>
                  </a:ext>
                </a:extLst>
              </p:cNvPr>
              <p:cNvSpPr txBox="1">
                <a:spLocks noChangeArrowheads="1"/>
              </p:cNvSpPr>
              <p:nvPr/>
            </p:nvSpPr>
            <p:spPr bwMode="auto">
              <a:xfrm>
                <a:off x="9020878" y="4796635"/>
                <a:ext cx="1105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s-ES" altLang="es-ES" sz="1200" b="1" i="0" u="none" strike="noStrike" kern="1200" cap="none" spc="0" normalizeH="0" baseline="0" noProof="0" dirty="0">
                    <a:ln>
                      <a:noFill/>
                    </a:ln>
                    <a:solidFill>
                      <a:srgbClr val="002355"/>
                    </a:solidFill>
                    <a:effectLst/>
                    <a:uLnTx/>
                    <a:uFillTx/>
                    <a:latin typeface="Arial" panose="020B0604020202020204" pitchFamily="34" charset="0"/>
                    <a:ea typeface="MS PGothic" panose="020B0600070205080204" pitchFamily="34" charset="-128"/>
                    <a:cs typeface="Arial" panose="020B0604020202020204" pitchFamily="34" charset="0"/>
                  </a:rPr>
                  <a:t>recaída</a:t>
                </a:r>
              </a:p>
            </p:txBody>
          </p:sp>
        </p:grpSp>
        <p:sp>
          <p:nvSpPr>
            <p:cNvPr id="27" name="TextBox 16">
              <a:extLst>
                <a:ext uri="{FF2B5EF4-FFF2-40B4-BE49-F238E27FC236}">
                  <a16:creationId xmlns:a16="http://schemas.microsoft.com/office/drawing/2014/main" id="{C2431C92-8795-46AA-F443-8FEDC2D6B027}"/>
                </a:ext>
              </a:extLst>
            </p:cNvPr>
            <p:cNvSpPr txBox="1">
              <a:spLocks noChangeArrowheads="1"/>
            </p:cNvSpPr>
            <p:nvPr/>
          </p:nvSpPr>
          <p:spPr bwMode="auto">
            <a:xfrm>
              <a:off x="2121010" y="3276815"/>
              <a:ext cx="1386510" cy="369332"/>
            </a:xfrm>
            <a:prstGeom prst="rect">
              <a:avLst/>
            </a:prstGeom>
            <a:noFill/>
            <a:ln>
              <a:noFill/>
            </a:ln>
          </p:spPr>
          <p:txBody>
            <a:bodyPr wrap="square" lIns="0" tIns="0" rIns="0" bIns="0">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r>
                <a:rPr kumimoji="0" lang="en-US" altLang="es-ES" sz="1200" b="1" i="0" u="none" strike="noStrike" kern="1200" cap="none" spc="0" normalizeH="0" baseline="0" noProof="0" dirty="0">
                  <a:ln>
                    <a:noFill/>
                  </a:ln>
                  <a:solidFill>
                    <a:srgbClr val="002355"/>
                  </a:solidFill>
                  <a:effectLst/>
                  <a:uLnTx/>
                  <a:uFillTx/>
                  <a:latin typeface="Arial" panose="020B0604020202020204" pitchFamily="34" charset="0"/>
                  <a:ea typeface="MS PGothic" panose="020B0600070205080204" pitchFamily="34" charset="-128"/>
                  <a:cs typeface="Arial" panose="020B0604020202020204" pitchFamily="34" charset="0"/>
                </a:rPr>
                <a:t>Dermatitis </a:t>
              </a:r>
              <a:r>
                <a:rPr kumimoji="0" lang="en-US" altLang="es-ES" sz="1200" b="1" i="0" u="none" strike="noStrike" kern="1200" cap="none" spc="0" normalizeH="0" baseline="0" noProof="0" dirty="0" err="1">
                  <a:ln>
                    <a:noFill/>
                  </a:ln>
                  <a:solidFill>
                    <a:srgbClr val="002355"/>
                  </a:solidFill>
                  <a:effectLst/>
                  <a:uLnTx/>
                  <a:uFillTx/>
                  <a:latin typeface="Arial" panose="020B0604020202020204" pitchFamily="34" charset="0"/>
                  <a:ea typeface="MS PGothic" panose="020B0600070205080204" pitchFamily="34" charset="-128"/>
                  <a:cs typeface="Arial" panose="020B0604020202020204" pitchFamily="34" charset="0"/>
                </a:rPr>
                <a:t>atópica</a:t>
              </a:r>
              <a:r>
                <a:rPr kumimoji="0" lang="en-US" altLang="es-ES" sz="1200" b="1" i="0" u="none" strike="noStrike" kern="1200" cap="none" spc="0" normalizeH="0" baseline="0" noProof="0" dirty="0">
                  <a:ln>
                    <a:noFill/>
                  </a:ln>
                  <a:solidFill>
                    <a:srgbClr val="002355"/>
                  </a:solidFill>
                  <a:effectLst/>
                  <a:uLnTx/>
                  <a:uFillTx/>
                  <a:latin typeface="Arial" panose="020B0604020202020204" pitchFamily="34" charset="0"/>
                  <a:ea typeface="MS PGothic" panose="020B0600070205080204" pitchFamily="34" charset="-128"/>
                  <a:cs typeface="Arial" panose="020B0604020202020204" pitchFamily="34" charset="0"/>
                </a:rPr>
                <a:t> visible</a:t>
              </a:r>
            </a:p>
          </p:txBody>
        </p:sp>
        <p:sp>
          <p:nvSpPr>
            <p:cNvPr id="28" name="TextBox 17">
              <a:extLst>
                <a:ext uri="{FF2B5EF4-FFF2-40B4-BE49-F238E27FC236}">
                  <a16:creationId xmlns:a16="http://schemas.microsoft.com/office/drawing/2014/main" id="{6BE854D0-E75C-9C3E-AEC0-B65A08AA6DDE}"/>
                </a:ext>
              </a:extLst>
            </p:cNvPr>
            <p:cNvSpPr txBox="1">
              <a:spLocks noChangeArrowheads="1"/>
            </p:cNvSpPr>
            <p:nvPr/>
          </p:nvSpPr>
          <p:spPr bwMode="auto">
            <a:xfrm>
              <a:off x="2375450" y="5022927"/>
              <a:ext cx="1116621" cy="369332"/>
            </a:xfrm>
            <a:prstGeom prst="rect">
              <a:avLst/>
            </a:prstGeom>
            <a:noFill/>
            <a:ln>
              <a:noFill/>
            </a:ln>
          </p:spPr>
          <p:txBody>
            <a:bodyPr wrap="square" lIns="0" tIns="0" rIns="0" bIns="0">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r>
                <a:rPr kumimoji="0" lang="es-ES" altLang="es-ES" sz="1200" b="1" i="0" u="none" strike="noStrike" kern="1200" cap="none" spc="0" normalizeH="0" baseline="0" noProof="0" dirty="0">
                  <a:ln>
                    <a:noFill/>
                  </a:ln>
                  <a:solidFill>
                    <a:srgbClr val="002355"/>
                  </a:solidFill>
                  <a:effectLst/>
                  <a:uLnTx/>
                  <a:uFillTx/>
                  <a:latin typeface="Arial" panose="020B0604020202020204" pitchFamily="34" charset="0"/>
                  <a:ea typeface="MS PGothic" panose="020B0600070205080204" pitchFamily="34" charset="-128"/>
                  <a:cs typeface="Arial" panose="020B0604020202020204" pitchFamily="34" charset="0"/>
                </a:rPr>
                <a:t>Inflamación </a:t>
              </a:r>
              <a:br>
                <a:rPr kumimoji="0" lang="es-ES" altLang="es-ES" sz="1200" b="1" i="0" u="none" strike="noStrike" kern="1200" cap="none" spc="0" normalizeH="0" baseline="0" noProof="0" dirty="0">
                  <a:ln>
                    <a:noFill/>
                  </a:ln>
                  <a:solidFill>
                    <a:srgbClr val="002355"/>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s-ES" altLang="es-ES" sz="1200" b="1" i="0" u="none" strike="noStrike" kern="1200" cap="none" spc="0" normalizeH="0" baseline="0" noProof="0" dirty="0">
                  <a:ln>
                    <a:noFill/>
                  </a:ln>
                  <a:solidFill>
                    <a:srgbClr val="002355"/>
                  </a:solidFill>
                  <a:effectLst/>
                  <a:uLnTx/>
                  <a:uFillTx/>
                  <a:latin typeface="Arial" panose="020B0604020202020204" pitchFamily="34" charset="0"/>
                  <a:ea typeface="MS PGothic" panose="020B0600070205080204" pitchFamily="34" charset="-128"/>
                  <a:cs typeface="Arial" panose="020B0604020202020204" pitchFamily="34" charset="0"/>
                </a:rPr>
                <a:t>no visible </a:t>
              </a:r>
            </a:p>
          </p:txBody>
        </p:sp>
        <p:sp>
          <p:nvSpPr>
            <p:cNvPr id="29" name="Rectangle: Rounded Corners 12">
              <a:extLst>
                <a:ext uri="{FF2B5EF4-FFF2-40B4-BE49-F238E27FC236}">
                  <a16:creationId xmlns:a16="http://schemas.microsoft.com/office/drawing/2014/main" id="{430F0095-7B95-CD42-FD6C-79701175ABEA}"/>
                </a:ext>
              </a:extLst>
            </p:cNvPr>
            <p:cNvSpPr/>
            <p:nvPr/>
          </p:nvSpPr>
          <p:spPr>
            <a:xfrm>
              <a:off x="3041374" y="1844073"/>
              <a:ext cx="7682947" cy="376330"/>
            </a:xfrm>
            <a:prstGeom prst="roundRect">
              <a:avLst>
                <a:gd name="adj" fmla="val 9787"/>
              </a:avLst>
            </a:prstGeom>
            <a:solidFill>
              <a:srgbClr val="002355"/>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 cronicidad requiere un tratamiento a largo plazo para la mayoría de los pacientes</a:t>
              </a:r>
            </a:p>
          </p:txBody>
        </p:sp>
      </p:grpSp>
      <p:sp>
        <p:nvSpPr>
          <p:cNvPr id="30" name="QuadreDeText 4">
            <a:extLst>
              <a:ext uri="{FF2B5EF4-FFF2-40B4-BE49-F238E27FC236}">
                <a16:creationId xmlns:a16="http://schemas.microsoft.com/office/drawing/2014/main" id="{F2BE3BD6-7254-AC7B-2340-A57C96B53E85}"/>
              </a:ext>
            </a:extLst>
          </p:cNvPr>
          <p:cNvSpPr txBox="1"/>
          <p:nvPr/>
        </p:nvSpPr>
        <p:spPr>
          <a:xfrm>
            <a:off x="832486" y="5543649"/>
            <a:ext cx="1393880" cy="307777"/>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873398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30C1D-64A4-C143-BA0D-F85DDE8304E5}"/>
            </a:ext>
          </a:extLst>
        </p:cNvPr>
        <p:cNvGrpSpPr/>
        <p:nvPr/>
      </p:nvGrpSpPr>
      <p:grpSpPr>
        <a:xfrm>
          <a:off x="0" y="0"/>
          <a:ext cx="0" cy="0"/>
          <a:chOff x="0" y="0"/>
          <a:chExt cx="0" cy="0"/>
        </a:xfrm>
      </p:grpSpPr>
      <p:pic>
        <p:nvPicPr>
          <p:cNvPr id="8" name="Contenidor de contingut 7">
            <a:extLst>
              <a:ext uri="{FF2B5EF4-FFF2-40B4-BE49-F238E27FC236}">
                <a16:creationId xmlns:a16="http://schemas.microsoft.com/office/drawing/2014/main" id="{57A143A8-045B-F8D9-9B86-5BEC1E7C363C}"/>
              </a:ext>
            </a:extLst>
          </p:cNvPr>
          <p:cNvPicPr>
            <a:picLocks noGrp="1" noChangeAspect="1"/>
          </p:cNvPicPr>
          <p:nvPr>
            <p:ph sz="half" idx="4294967295"/>
          </p:nvPr>
        </p:nvPicPr>
        <p:blipFill>
          <a:blip r:embed="rId3">
            <a:extLst>
              <a:ext uri="{28A0092B-C50C-407E-A947-70E740481C1C}">
                <a14:useLocalDpi xmlns:a14="http://schemas.microsoft.com/office/drawing/2010/main"/>
              </a:ext>
            </a:extLst>
          </a:blip>
          <a:srcRect/>
          <a:stretch/>
        </p:blipFill>
        <p:spPr>
          <a:xfrm>
            <a:off x="6720016" y="1884570"/>
            <a:ext cx="4680167" cy="3552135"/>
          </a:xfrm>
          <a:prstGeom prst="rect">
            <a:avLst/>
          </a:prstGeom>
        </p:spPr>
      </p:pic>
      <p:pic>
        <p:nvPicPr>
          <p:cNvPr id="7" name="Imatge 6">
            <a:extLst>
              <a:ext uri="{FF2B5EF4-FFF2-40B4-BE49-F238E27FC236}">
                <a16:creationId xmlns:a16="http://schemas.microsoft.com/office/drawing/2014/main" id="{FFCA2A03-0BCC-C010-B482-261374EA30E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15599" y="1874147"/>
            <a:ext cx="4801014" cy="3570537"/>
          </a:xfrm>
          <a:prstGeom prst="rect">
            <a:avLst/>
          </a:prstGeom>
        </p:spPr>
      </p:pic>
      <p:sp>
        <p:nvSpPr>
          <p:cNvPr id="4" name="Rectángulo redondeado 3">
            <a:extLst>
              <a:ext uri="{FF2B5EF4-FFF2-40B4-BE49-F238E27FC236}">
                <a16:creationId xmlns:a16="http://schemas.microsoft.com/office/drawing/2014/main" id="{40F594B1-3DB4-8EB0-40DB-8B8671056178}"/>
              </a:ext>
            </a:extLst>
          </p:cNvPr>
          <p:cNvSpPr/>
          <p:nvPr/>
        </p:nvSpPr>
        <p:spPr>
          <a:xfrm>
            <a:off x="695325" y="1441174"/>
            <a:ext cx="11053763" cy="4422913"/>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ítol 2">
            <a:extLst>
              <a:ext uri="{FF2B5EF4-FFF2-40B4-BE49-F238E27FC236}">
                <a16:creationId xmlns:a16="http://schemas.microsoft.com/office/drawing/2014/main" id="{31D818BF-0EB6-7149-A842-985E300F6510}"/>
              </a:ext>
            </a:extLst>
          </p:cNvPr>
          <p:cNvSpPr>
            <a:spLocks noGrp="1"/>
          </p:cNvSpPr>
          <p:nvPr>
            <p:ph type="title"/>
          </p:nvPr>
        </p:nvSpPr>
        <p:spPr/>
        <p:txBody>
          <a:bodyPr>
            <a:normAutofit/>
          </a:bodyPr>
          <a:lstStyle/>
          <a:p>
            <a:r>
              <a:rPr lang="es-ES" b="1" noProof="0" dirty="0">
                <a:latin typeface="Arial" panose="020B0604020202020204" pitchFamily="34" charset="0"/>
                <a:cs typeface="Arial" panose="020B0604020202020204" pitchFamily="34" charset="0"/>
              </a:rPr>
              <a:t>Tratamiento de las enfermedades inflamatorias crónicas </a:t>
            </a:r>
          </a:p>
        </p:txBody>
      </p:sp>
      <p:sp>
        <p:nvSpPr>
          <p:cNvPr id="9" name="Fletxa: dreta 8">
            <a:extLst>
              <a:ext uri="{FF2B5EF4-FFF2-40B4-BE49-F238E27FC236}">
                <a16:creationId xmlns:a16="http://schemas.microsoft.com/office/drawing/2014/main" id="{B0836235-D31C-61CB-257E-98958CD8600B}"/>
              </a:ext>
            </a:extLst>
          </p:cNvPr>
          <p:cNvSpPr/>
          <p:nvPr/>
        </p:nvSpPr>
        <p:spPr>
          <a:xfrm rot="3577526">
            <a:off x="4257502" y="2747000"/>
            <a:ext cx="912100" cy="714391"/>
          </a:xfrm>
          <a:prstGeom prst="rightArrow">
            <a:avLst/>
          </a:prstGeom>
          <a:solidFill>
            <a:srgbClr val="00F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a-ES" sz="1800" b="0" i="0" u="none" strike="noStrike" kern="1200" cap="none" spc="0" normalizeH="0" baseline="0" noProof="0">
              <a:ln>
                <a:noFill/>
              </a:ln>
              <a:solidFill>
                <a:srgbClr val="EAEAEA"/>
              </a:solidFill>
              <a:effectLst/>
              <a:uLnTx/>
              <a:uFillTx/>
              <a:latin typeface="Tahoma"/>
              <a:ea typeface="+mn-ea"/>
              <a:cs typeface="+mn-cs"/>
            </a:endParaRPr>
          </a:p>
        </p:txBody>
      </p:sp>
      <p:sp>
        <p:nvSpPr>
          <p:cNvPr id="10" name="Fletxa: dreta 9">
            <a:extLst>
              <a:ext uri="{FF2B5EF4-FFF2-40B4-BE49-F238E27FC236}">
                <a16:creationId xmlns:a16="http://schemas.microsoft.com/office/drawing/2014/main" id="{4EC45DAD-EA32-9FC0-F803-DEAA0D1066F8}"/>
              </a:ext>
            </a:extLst>
          </p:cNvPr>
          <p:cNvSpPr/>
          <p:nvPr/>
        </p:nvSpPr>
        <p:spPr>
          <a:xfrm rot="14294269">
            <a:off x="10035938" y="2730574"/>
            <a:ext cx="912100" cy="714391"/>
          </a:xfrm>
          <a:prstGeom prst="rightArrow">
            <a:avLst/>
          </a:prstGeom>
          <a:solidFill>
            <a:srgbClr val="00F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a-ES" sz="1800" b="0" i="0" u="none" strike="noStrike" kern="1200" cap="none" spc="0" normalizeH="0" baseline="0" noProof="0" dirty="0">
              <a:ln>
                <a:noFill/>
              </a:ln>
              <a:solidFill>
                <a:srgbClr val="EAEAEA"/>
              </a:solidFill>
              <a:effectLst/>
              <a:uLnTx/>
              <a:uFillTx/>
              <a:latin typeface="Tahoma"/>
              <a:ea typeface="+mn-ea"/>
              <a:cs typeface="+mn-cs"/>
            </a:endParaRPr>
          </a:p>
        </p:txBody>
      </p:sp>
      <p:sp>
        <p:nvSpPr>
          <p:cNvPr id="5" name="QuadreDeText 4">
            <a:extLst>
              <a:ext uri="{FF2B5EF4-FFF2-40B4-BE49-F238E27FC236}">
                <a16:creationId xmlns:a16="http://schemas.microsoft.com/office/drawing/2014/main" id="{32EFEA4A-BAE8-1A56-7861-651DAC19F813}"/>
              </a:ext>
            </a:extLst>
          </p:cNvPr>
          <p:cNvSpPr txBox="1"/>
          <p:nvPr/>
        </p:nvSpPr>
        <p:spPr>
          <a:xfrm>
            <a:off x="1164232" y="5299337"/>
            <a:ext cx="2735662"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887081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571A7-C429-765C-E00A-CCF820C6315C}"/>
            </a:ext>
          </a:extLst>
        </p:cNvPr>
        <p:cNvGrpSpPr/>
        <p:nvPr/>
      </p:nvGrpSpPr>
      <p:grpSpPr>
        <a:xfrm>
          <a:off x="0" y="0"/>
          <a:ext cx="0" cy="0"/>
          <a:chOff x="0" y="0"/>
          <a:chExt cx="0" cy="0"/>
        </a:xfrm>
      </p:grpSpPr>
      <p:sp>
        <p:nvSpPr>
          <p:cNvPr id="16" name="Rectángulo redondeado 15">
            <a:extLst>
              <a:ext uri="{FF2B5EF4-FFF2-40B4-BE49-F238E27FC236}">
                <a16:creationId xmlns:a16="http://schemas.microsoft.com/office/drawing/2014/main" id="{5862FB47-43C7-B84F-9C66-F58D8086D200}"/>
              </a:ext>
            </a:extLst>
          </p:cNvPr>
          <p:cNvSpPr/>
          <p:nvPr/>
        </p:nvSpPr>
        <p:spPr>
          <a:xfrm>
            <a:off x="695325" y="1371600"/>
            <a:ext cx="11053763" cy="4578350"/>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aphicFrame>
        <p:nvGraphicFramePr>
          <p:cNvPr id="12" name="Object 11" hidden="1">
            <a:extLst>
              <a:ext uri="{FF2B5EF4-FFF2-40B4-BE49-F238E27FC236}">
                <a16:creationId xmlns:a16="http://schemas.microsoft.com/office/drawing/2014/main" id="{D292B798-19FD-AD1E-AEC8-59226E33DCE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2" name="Object 11" hidden="1">
                        <a:extLst>
                          <a:ext uri="{FF2B5EF4-FFF2-40B4-BE49-F238E27FC236}">
                            <a16:creationId xmlns:a16="http://schemas.microsoft.com/office/drawing/2014/main" id="{D292B798-19FD-AD1E-AEC8-59226E33DC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E62876-4DE2-EF5E-E045-F3795C9049C4}"/>
              </a:ext>
            </a:extLst>
          </p:cNvPr>
          <p:cNvSpPr>
            <a:spLocks noGrp="1"/>
          </p:cNvSpPr>
          <p:nvPr>
            <p:ph type="title"/>
          </p:nvPr>
        </p:nvSpPr>
        <p:spPr>
          <a:xfrm>
            <a:off x="588818" y="678881"/>
            <a:ext cx="10515600" cy="518094"/>
          </a:xfrm>
          <a:prstGeom prst="rect">
            <a:avLst/>
          </a:prstGeom>
        </p:spPr>
        <p:txBody>
          <a:bodyPr vert="horz">
            <a:normAutofit/>
          </a:bodyPr>
          <a:lstStyle/>
          <a:p>
            <a:r>
              <a:rPr lang="es-ES" sz="2400" dirty="0">
                <a:latin typeface="+mn-lt"/>
              </a:rPr>
              <a:t>Dermatitis atópica</a:t>
            </a:r>
            <a:endParaRPr lang="en-GB" sz="2400" dirty="0">
              <a:latin typeface="+mn-lt"/>
            </a:endParaRPr>
          </a:p>
        </p:txBody>
      </p:sp>
      <p:sp>
        <p:nvSpPr>
          <p:cNvPr id="7" name="CuadroTexto 8">
            <a:extLst>
              <a:ext uri="{FF2B5EF4-FFF2-40B4-BE49-F238E27FC236}">
                <a16:creationId xmlns:a16="http://schemas.microsoft.com/office/drawing/2014/main" id="{0EFA2999-F59D-6C37-5D6C-0D98B7C484CB}"/>
              </a:ext>
            </a:extLst>
          </p:cNvPr>
          <p:cNvSpPr txBox="1"/>
          <p:nvPr/>
        </p:nvSpPr>
        <p:spPr>
          <a:xfrm>
            <a:off x="695325" y="6237516"/>
            <a:ext cx="7369249" cy="10772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dirty="0">
                <a:ln>
                  <a:noFill/>
                </a:ln>
                <a:solidFill>
                  <a:srgbClr val="002355"/>
                </a:solidFill>
                <a:effectLst/>
                <a:uLnTx/>
                <a:uFillTx/>
                <a:latin typeface="Arial" panose="020B0604020202020204"/>
                <a:ea typeface="+mn-ea"/>
                <a:cs typeface="+mn-cs"/>
              </a:rPr>
              <a:t>Wollenberg A. et al</a:t>
            </a:r>
            <a:r>
              <a:rPr kumimoji="0" lang="en-US" sz="700" b="0" i="0" u="none" strike="noStrike" kern="1200" cap="none" spc="0" normalizeH="0" baseline="0" noProof="0" dirty="0">
                <a:ln>
                  <a:noFill/>
                </a:ln>
                <a:solidFill>
                  <a:srgbClr val="002355"/>
                </a:solidFill>
                <a:effectLst/>
                <a:uLnTx/>
                <a:uFillTx/>
                <a:latin typeface="Arial" panose="020B0604020202020204"/>
                <a:ea typeface="+mn-ea"/>
                <a:cs typeface="+mn-cs"/>
              </a:rPr>
              <a:t>. J Eur </a:t>
            </a:r>
            <a:r>
              <a:rPr kumimoji="0" lang="da-DK" sz="700" b="0" i="0" u="none" strike="noStrike" kern="1200" cap="none" spc="0" normalizeH="0" baseline="0" noProof="0" dirty="0">
                <a:ln>
                  <a:noFill/>
                </a:ln>
                <a:solidFill>
                  <a:srgbClr val="002355"/>
                </a:solidFill>
                <a:effectLst/>
                <a:uLnTx/>
                <a:uFillTx/>
                <a:latin typeface="Arial" panose="020B0604020202020204"/>
                <a:ea typeface="+mn-ea"/>
                <a:cs typeface="+mn-cs"/>
              </a:rPr>
              <a:t>Acad </a:t>
            </a:r>
            <a:r>
              <a:rPr kumimoji="0" lang="da-DK" sz="700" b="0" i="0" u="none" strike="noStrike" kern="1200" cap="none" spc="0" normalizeH="0" baseline="0" noProof="0" dirty="0" err="1">
                <a:ln>
                  <a:noFill/>
                </a:ln>
                <a:solidFill>
                  <a:srgbClr val="002355"/>
                </a:solidFill>
                <a:effectLst/>
                <a:uLnTx/>
                <a:uFillTx/>
                <a:latin typeface="Arial" panose="020B0604020202020204"/>
                <a:ea typeface="+mn-ea"/>
                <a:cs typeface="+mn-cs"/>
              </a:rPr>
              <a:t>Dermatol</a:t>
            </a:r>
            <a:r>
              <a:rPr kumimoji="0" lang="da-DK" sz="700" b="0" i="0" u="none" strike="noStrike" kern="1200" cap="none" spc="0" normalizeH="0" baseline="0" noProof="0" dirty="0">
                <a:ln>
                  <a:noFill/>
                </a:ln>
                <a:solidFill>
                  <a:srgbClr val="002355"/>
                </a:solidFill>
                <a:effectLst/>
                <a:uLnTx/>
                <a:uFillTx/>
                <a:latin typeface="Arial" panose="020B0604020202020204"/>
                <a:ea typeface="+mn-ea"/>
                <a:cs typeface="+mn-cs"/>
              </a:rPr>
              <a:t> Venereol. 2018;32(5):657-82.</a:t>
            </a:r>
            <a:endPar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17" name="CuadroTexto 16">
            <a:extLst>
              <a:ext uri="{FF2B5EF4-FFF2-40B4-BE49-F238E27FC236}">
                <a16:creationId xmlns:a16="http://schemas.microsoft.com/office/drawing/2014/main" id="{9D419B39-9040-CACD-163D-E6528A0A6523}"/>
              </a:ext>
            </a:extLst>
          </p:cNvPr>
          <p:cNvSpPr txBox="1"/>
          <p:nvPr/>
        </p:nvSpPr>
        <p:spPr>
          <a:xfrm>
            <a:off x="957263" y="1549262"/>
            <a:ext cx="211392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355"/>
                </a:solidFill>
                <a:effectLst/>
                <a:uLnTx/>
                <a:uFillTx/>
                <a:latin typeface="Arial" panose="020B0604020202020204"/>
                <a:ea typeface="+mn-ea"/>
                <a:cs typeface="+mn-cs"/>
              </a:rPr>
              <a:t>Tratamiento </a:t>
            </a: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(Consenso Europeo)</a:t>
            </a:r>
            <a:endParaRPr kumimoji="0" lang="es-ES_tradnl" altLang="es-ES" sz="160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grpSp>
        <p:nvGrpSpPr>
          <p:cNvPr id="39" name="Grupo 38">
            <a:extLst>
              <a:ext uri="{FF2B5EF4-FFF2-40B4-BE49-F238E27FC236}">
                <a16:creationId xmlns:a16="http://schemas.microsoft.com/office/drawing/2014/main" id="{A526458D-25F1-CCA7-596E-007DA9FDF8AE}"/>
              </a:ext>
            </a:extLst>
          </p:cNvPr>
          <p:cNvGrpSpPr/>
          <p:nvPr/>
        </p:nvGrpSpPr>
        <p:grpSpPr>
          <a:xfrm>
            <a:off x="860577" y="1276109"/>
            <a:ext cx="10416601" cy="4335600"/>
            <a:chOff x="860577" y="1535053"/>
            <a:chExt cx="10416601" cy="4335600"/>
          </a:xfrm>
        </p:grpSpPr>
        <p:sp>
          <p:nvSpPr>
            <p:cNvPr id="36" name="Flecha derecha 19">
              <a:extLst>
                <a:ext uri="{FF2B5EF4-FFF2-40B4-BE49-F238E27FC236}">
                  <a16:creationId xmlns:a16="http://schemas.microsoft.com/office/drawing/2014/main" id="{395E9AD0-4B17-DDAC-AB0C-3AF554816396}"/>
                </a:ext>
              </a:extLst>
            </p:cNvPr>
            <p:cNvSpPr/>
            <p:nvPr/>
          </p:nvSpPr>
          <p:spPr>
            <a:xfrm rot="18814339">
              <a:off x="245260" y="3243270"/>
              <a:ext cx="4335600" cy="919165"/>
            </a:xfrm>
            <a:prstGeom prst="rightArrow">
              <a:avLst/>
            </a:prstGeom>
            <a:solidFill>
              <a:srgbClr val="00F2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ctángulo 36">
              <a:extLst>
                <a:ext uri="{FF2B5EF4-FFF2-40B4-BE49-F238E27FC236}">
                  <a16:creationId xmlns:a16="http://schemas.microsoft.com/office/drawing/2014/main" id="{2D3646C1-27D5-E534-7AFD-D3FA95024EBF}"/>
                </a:ext>
              </a:extLst>
            </p:cNvPr>
            <p:cNvSpPr/>
            <p:nvPr/>
          </p:nvSpPr>
          <p:spPr>
            <a:xfrm rot="18879686">
              <a:off x="1169454" y="3784966"/>
              <a:ext cx="191446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47554E"/>
                </a:buClr>
                <a:buSzPts val="2000"/>
                <a:buFontTx/>
                <a:buNone/>
                <a:tabLst/>
                <a:defRPr/>
              </a:pPr>
              <a:r>
                <a:rPr kumimoji="0" lang="en-US" sz="1800" b="1" i="0" u="none" strike="noStrike" kern="1200" cap="none" spc="0" normalizeH="0" baseline="0" noProof="0" dirty="0" err="1">
                  <a:ln>
                    <a:noFill/>
                  </a:ln>
                  <a:solidFill>
                    <a:srgbClr val="002355"/>
                  </a:solidFill>
                  <a:effectLst/>
                  <a:uLnTx/>
                  <a:uFillTx/>
                  <a:latin typeface="Arial" panose="020B0604020202020204"/>
                  <a:ea typeface="+mn-ea"/>
                  <a:cs typeface="+mn-cs"/>
                </a:rPr>
                <a:t>Gravedad</a:t>
              </a:r>
              <a:endParaRPr kumimoji="0" lang="en-US" sz="1800" b="1"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3" name="Cerrar llave 1">
              <a:extLst>
                <a:ext uri="{FF2B5EF4-FFF2-40B4-BE49-F238E27FC236}">
                  <a16:creationId xmlns:a16="http://schemas.microsoft.com/office/drawing/2014/main" id="{AC3A31AD-4BB2-B48D-428C-21764724BF7B}"/>
                </a:ext>
              </a:extLst>
            </p:cNvPr>
            <p:cNvSpPr/>
            <p:nvPr/>
          </p:nvSpPr>
          <p:spPr>
            <a:xfrm>
              <a:off x="10476978" y="3284538"/>
              <a:ext cx="455070" cy="2211801"/>
            </a:xfrm>
            <a:prstGeom prst="rightBrace">
              <a:avLst>
                <a:gd name="adj1" fmla="val 47574"/>
                <a:gd name="adj2" fmla="val 50000"/>
              </a:avLst>
            </a:prstGeom>
            <a:ln w="38100">
              <a:solidFill>
                <a:srgbClr val="00F2B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EAEAEA"/>
                </a:solidFill>
                <a:effectLst/>
                <a:uLnTx/>
                <a:uFillTx/>
                <a:latin typeface="Arial" panose="020B0604020202020204"/>
                <a:ea typeface="+mn-ea"/>
                <a:cs typeface="+mn-cs"/>
              </a:endParaRPr>
            </a:p>
          </p:txBody>
        </p:sp>
        <p:sp>
          <p:nvSpPr>
            <p:cNvPr id="5" name="CuadroTexto 7">
              <a:extLst>
                <a:ext uri="{FF2B5EF4-FFF2-40B4-BE49-F238E27FC236}">
                  <a16:creationId xmlns:a16="http://schemas.microsoft.com/office/drawing/2014/main" id="{69DD69A0-F7EB-6A13-B51C-665BEE7DC36E}"/>
                </a:ext>
              </a:extLst>
            </p:cNvPr>
            <p:cNvSpPr txBox="1"/>
            <p:nvPr/>
          </p:nvSpPr>
          <p:spPr>
            <a:xfrm rot="16200000">
              <a:off x="10017647" y="4297848"/>
              <a:ext cx="2272841" cy="246221"/>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600" b="1" i="0" u="none" strike="noStrike" kern="1200" cap="none" spc="0" normalizeH="0" baseline="0" noProof="0" dirty="0">
                  <a:ln>
                    <a:noFill/>
                  </a:ln>
                  <a:solidFill>
                    <a:srgbClr val="002355"/>
                  </a:solidFill>
                  <a:effectLst/>
                  <a:uLnTx/>
                  <a:uFillTx/>
                  <a:latin typeface="Arial" panose="020B0604020202020204"/>
                  <a:ea typeface="+mn-ea"/>
                  <a:cs typeface="+mn-cs"/>
                </a:rPr>
                <a:t>Atención primaria</a:t>
              </a:r>
            </a:p>
          </p:txBody>
        </p:sp>
        <p:grpSp>
          <p:nvGrpSpPr>
            <p:cNvPr id="27" name="Grupo 26">
              <a:extLst>
                <a:ext uri="{FF2B5EF4-FFF2-40B4-BE49-F238E27FC236}">
                  <a16:creationId xmlns:a16="http://schemas.microsoft.com/office/drawing/2014/main" id="{27FFF440-3D64-537C-FF8B-29D8A6CD4DDB}"/>
                </a:ext>
              </a:extLst>
            </p:cNvPr>
            <p:cNvGrpSpPr/>
            <p:nvPr/>
          </p:nvGrpSpPr>
          <p:grpSpPr>
            <a:xfrm>
              <a:off x="4492487" y="1898374"/>
              <a:ext cx="5834270" cy="874643"/>
              <a:chOff x="4492487" y="1898374"/>
              <a:chExt cx="5834270" cy="874643"/>
            </a:xfrm>
          </p:grpSpPr>
          <p:sp>
            <p:nvSpPr>
              <p:cNvPr id="35" name="Rectángulo 34">
                <a:extLst>
                  <a:ext uri="{FF2B5EF4-FFF2-40B4-BE49-F238E27FC236}">
                    <a16:creationId xmlns:a16="http://schemas.microsoft.com/office/drawing/2014/main" id="{14CC3592-FB0F-1DAF-F90F-DC1E2ACC630C}"/>
                  </a:ext>
                </a:extLst>
              </p:cNvPr>
              <p:cNvSpPr/>
              <p:nvPr/>
            </p:nvSpPr>
            <p:spPr>
              <a:xfrm>
                <a:off x="4492487" y="2074085"/>
                <a:ext cx="1927363"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
                    <a:srgbClr val="47554E"/>
                  </a:buClr>
                  <a:buSzPts val="2000"/>
                  <a:buFontTx/>
                  <a:buNone/>
                  <a:tabLst/>
                  <a:defRPr/>
                </a:pPr>
                <a:r>
                  <a:rPr kumimoji="0" lang="en-US" sz="1400" b="1" i="0" u="none" strike="noStrike" kern="1200" cap="none" spc="0" normalizeH="0" baseline="0" noProof="0" dirty="0" err="1">
                    <a:ln>
                      <a:noFill/>
                    </a:ln>
                    <a:solidFill>
                      <a:srgbClr val="002355"/>
                    </a:solidFill>
                    <a:effectLst/>
                    <a:uLnTx/>
                    <a:uFillTx/>
                    <a:latin typeface="Arial" panose="020B0604020202020204"/>
                    <a:ea typeface="+mn-ea"/>
                    <a:cs typeface="+mn-cs"/>
                  </a:rPr>
                  <a:t>Eccema</a:t>
                </a:r>
                <a:r>
                  <a:rPr kumimoji="0" lang="en-US" sz="140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n-US" sz="1400" b="1" i="0" u="none" strike="noStrike" kern="1200" cap="none" spc="0" normalizeH="0" baseline="0" noProof="0" dirty="0" err="1">
                    <a:ln>
                      <a:noFill/>
                    </a:ln>
                    <a:solidFill>
                      <a:srgbClr val="002355"/>
                    </a:solidFill>
                    <a:effectLst/>
                    <a:uLnTx/>
                    <a:uFillTx/>
                    <a:latin typeface="Arial" panose="020B0604020202020204"/>
                    <a:ea typeface="+mn-ea"/>
                    <a:cs typeface="+mn-cs"/>
                  </a:rPr>
                  <a:t>moderado</a:t>
                </a:r>
                <a:r>
                  <a:rPr kumimoji="0" lang="en-US" sz="1400" b="1" i="0" u="none" strike="noStrike" kern="1200" cap="none" spc="0" normalizeH="0" baseline="0" noProof="0" dirty="0">
                    <a:ln>
                      <a:noFill/>
                    </a:ln>
                    <a:solidFill>
                      <a:srgbClr val="002355"/>
                    </a:solidFill>
                    <a:effectLst/>
                    <a:uLnTx/>
                    <a:uFillTx/>
                    <a:latin typeface="Arial" panose="020B0604020202020204"/>
                    <a:ea typeface="+mn-ea"/>
                    <a:cs typeface="+mn-cs"/>
                  </a:rPr>
                  <a:t> y grave </a:t>
                </a:r>
                <a:r>
                  <a:rPr kumimoji="0" lang="en-US" sz="1400" b="1" i="0" u="none" strike="noStrike" kern="1200" cap="none" spc="0" normalizeH="0" baseline="0" noProof="0" dirty="0" err="1">
                    <a:ln>
                      <a:noFill/>
                    </a:ln>
                    <a:solidFill>
                      <a:srgbClr val="002355"/>
                    </a:solidFill>
                    <a:effectLst/>
                    <a:uLnTx/>
                    <a:uFillTx/>
                    <a:latin typeface="Arial" panose="020B0604020202020204"/>
                    <a:ea typeface="+mn-ea"/>
                    <a:cs typeface="+mn-cs"/>
                  </a:rPr>
                  <a:t>persistente</a:t>
                </a:r>
                <a:endParaRPr kumimoji="0" lang="en-US" sz="1400" b="1"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18" name="Rectángulo redondeado 17">
                <a:extLst>
                  <a:ext uri="{FF2B5EF4-FFF2-40B4-BE49-F238E27FC236}">
                    <a16:creationId xmlns:a16="http://schemas.microsoft.com/office/drawing/2014/main" id="{CC31C4EE-07B9-78F4-D8E8-6E01DBE11209}"/>
                  </a:ext>
                </a:extLst>
              </p:cNvPr>
              <p:cNvSpPr/>
              <p:nvPr/>
            </p:nvSpPr>
            <p:spPr>
              <a:xfrm>
                <a:off x="6569765" y="1898374"/>
                <a:ext cx="3756992" cy="874643"/>
              </a:xfrm>
              <a:prstGeom prst="roundRect">
                <a:avLst>
                  <a:gd name="adj" fmla="val 8702"/>
                </a:avLst>
              </a:prstGeom>
              <a:solidFill>
                <a:srgbClr val="00F2B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Fototerapia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Tratamiento sistémico clásico y avanzado oral y biológico</a:t>
                </a:r>
              </a:p>
            </p:txBody>
          </p:sp>
        </p:grpSp>
        <p:grpSp>
          <p:nvGrpSpPr>
            <p:cNvPr id="26" name="Grupo 25">
              <a:extLst>
                <a:ext uri="{FF2B5EF4-FFF2-40B4-BE49-F238E27FC236}">
                  <a16:creationId xmlns:a16="http://schemas.microsoft.com/office/drawing/2014/main" id="{66A2156D-5DCF-8694-7F24-A55D61713F9B}"/>
                </a:ext>
              </a:extLst>
            </p:cNvPr>
            <p:cNvGrpSpPr/>
            <p:nvPr/>
          </p:nvGrpSpPr>
          <p:grpSpPr>
            <a:xfrm>
              <a:off x="2790379" y="3045506"/>
              <a:ext cx="7576134" cy="711358"/>
              <a:chOff x="2790379" y="3008991"/>
              <a:chExt cx="7576134" cy="711358"/>
            </a:xfrm>
          </p:grpSpPr>
          <p:sp>
            <p:nvSpPr>
              <p:cNvPr id="34" name="Rectángulo 33">
                <a:extLst>
                  <a:ext uri="{FF2B5EF4-FFF2-40B4-BE49-F238E27FC236}">
                    <a16:creationId xmlns:a16="http://schemas.microsoft.com/office/drawing/2014/main" id="{78A06EA8-1B65-878D-B354-9A4ADD67428D}"/>
                  </a:ext>
                </a:extLst>
              </p:cNvPr>
              <p:cNvSpPr/>
              <p:nvPr/>
            </p:nvSpPr>
            <p:spPr>
              <a:xfrm>
                <a:off x="2790379" y="3103060"/>
                <a:ext cx="2711990" cy="523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
                    <a:srgbClr val="47554E"/>
                  </a:buClr>
                  <a:buSzPts val="2000"/>
                  <a:buFontTx/>
                  <a:buNone/>
                  <a:tabLst/>
                  <a:defRPr/>
                </a:pPr>
                <a:r>
                  <a:rPr kumimoji="0" lang="en-US" sz="1400" b="1" i="0" u="none" strike="noStrike" kern="1200" cap="none" spc="0" normalizeH="0" baseline="0" noProof="0" dirty="0" err="1">
                    <a:ln>
                      <a:noFill/>
                    </a:ln>
                    <a:solidFill>
                      <a:srgbClr val="002355"/>
                    </a:solidFill>
                    <a:effectLst/>
                    <a:uLnTx/>
                    <a:uFillTx/>
                    <a:latin typeface="Arial" panose="020B0604020202020204"/>
                    <a:ea typeface="+mn-ea"/>
                    <a:cs typeface="+mn-cs"/>
                  </a:rPr>
                  <a:t>Eccema</a:t>
                </a:r>
                <a:r>
                  <a:rPr kumimoji="0" lang="en-US" sz="140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n-US" sz="1400" b="1" i="0" u="none" strike="noStrike" kern="1200" cap="none" spc="0" normalizeH="0" baseline="0" noProof="0" dirty="0" err="1">
                    <a:ln>
                      <a:noFill/>
                    </a:ln>
                    <a:solidFill>
                      <a:srgbClr val="002355"/>
                    </a:solidFill>
                    <a:effectLst/>
                    <a:uLnTx/>
                    <a:uFillTx/>
                    <a:latin typeface="Arial" panose="020B0604020202020204"/>
                    <a:ea typeface="+mn-ea"/>
                    <a:cs typeface="+mn-cs"/>
                  </a:rPr>
                  <a:t>moderado</a:t>
                </a:r>
                <a:r>
                  <a:rPr kumimoji="0" lang="en-US" sz="140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n-US" sz="1400" b="1" i="0" u="none" strike="noStrike" kern="1200" cap="none" spc="0" normalizeH="0" baseline="0" noProof="0" dirty="0" err="1">
                    <a:ln>
                      <a:noFill/>
                    </a:ln>
                    <a:solidFill>
                      <a:srgbClr val="002355"/>
                    </a:solidFill>
                    <a:effectLst/>
                    <a:uLnTx/>
                    <a:uFillTx/>
                    <a:latin typeface="Arial" panose="020B0604020202020204"/>
                    <a:ea typeface="+mn-ea"/>
                    <a:cs typeface="+mn-cs"/>
                  </a:rPr>
                  <a:t>recurrente</a:t>
                </a:r>
                <a:endParaRPr kumimoji="0" lang="en-US" sz="1400" b="1"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19" name="Rectángulo redondeado 18">
                <a:extLst>
                  <a:ext uri="{FF2B5EF4-FFF2-40B4-BE49-F238E27FC236}">
                    <a16:creationId xmlns:a16="http://schemas.microsoft.com/office/drawing/2014/main" id="{D98F277B-A49C-0B23-6FCE-5696C99CF53C}"/>
                  </a:ext>
                </a:extLst>
              </p:cNvPr>
              <p:cNvSpPr/>
              <p:nvPr/>
            </p:nvSpPr>
            <p:spPr>
              <a:xfrm>
                <a:off x="5565913" y="3008991"/>
                <a:ext cx="4800600" cy="711358"/>
              </a:xfrm>
              <a:prstGeom prst="roundRect">
                <a:avLst>
                  <a:gd name="adj" fmla="val 8702"/>
                </a:avLst>
              </a:prstGeom>
              <a:solidFill>
                <a:srgbClr val="00F2BE">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Tratamiento proactivo con </a:t>
                </a:r>
                <a:r>
                  <a:rPr kumimoji="0" lang="es-ES" sz="1600" b="1" i="0" u="none" strike="noStrike" kern="1200" cap="none" spc="0" normalizeH="0" baseline="0" noProof="0" dirty="0" err="1">
                    <a:ln>
                      <a:noFill/>
                    </a:ln>
                    <a:solidFill>
                      <a:srgbClr val="002355"/>
                    </a:solidFill>
                    <a:effectLst/>
                    <a:uLnTx/>
                    <a:uFillTx/>
                    <a:latin typeface="Arial" panose="020B0604020202020204"/>
                    <a:ea typeface="+mn-ea"/>
                    <a:cs typeface="Arial" panose="020B0604020202020204" pitchFamily="34" charset="0"/>
                  </a:rPr>
                  <a:t>tacrolimus</a:t>
                </a:r>
                <a:r>
                  <a:rPr kumimoji="0" lang="es-ES" sz="16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 </a:t>
                </a:r>
                <a:br>
                  <a:rPr kumimoji="0" lang="es-ES" sz="16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br>
                <a:r>
                  <a:rPr kumimoji="0" lang="es-ES" sz="16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o corticoesteroides tópicos</a:t>
                </a:r>
              </a:p>
            </p:txBody>
          </p:sp>
        </p:grpSp>
        <p:grpSp>
          <p:nvGrpSpPr>
            <p:cNvPr id="25" name="Grupo 24">
              <a:extLst>
                <a:ext uri="{FF2B5EF4-FFF2-40B4-BE49-F238E27FC236}">
                  <a16:creationId xmlns:a16="http://schemas.microsoft.com/office/drawing/2014/main" id="{0ED7FBDF-A0A2-5067-35F3-CB2F7EDBE9DF}"/>
                </a:ext>
              </a:extLst>
            </p:cNvPr>
            <p:cNvGrpSpPr/>
            <p:nvPr/>
          </p:nvGrpSpPr>
          <p:grpSpPr>
            <a:xfrm>
              <a:off x="2254937" y="4029353"/>
              <a:ext cx="8171281" cy="711358"/>
              <a:chOff x="2254937" y="4097913"/>
              <a:chExt cx="8171281" cy="711358"/>
            </a:xfrm>
          </p:grpSpPr>
          <p:sp>
            <p:nvSpPr>
              <p:cNvPr id="33" name="Rectángulo 32">
                <a:extLst>
                  <a:ext uri="{FF2B5EF4-FFF2-40B4-BE49-F238E27FC236}">
                    <a16:creationId xmlns:a16="http://schemas.microsoft.com/office/drawing/2014/main" id="{348B0DA4-B225-D779-EE6F-A24B7FAB2EBA}"/>
                  </a:ext>
                </a:extLst>
              </p:cNvPr>
              <p:cNvSpPr/>
              <p:nvPr/>
            </p:nvSpPr>
            <p:spPr>
              <a:xfrm>
                <a:off x="2254937" y="4191982"/>
                <a:ext cx="1869107" cy="523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
                    <a:srgbClr val="47554E"/>
                  </a:buClr>
                  <a:buSzPts val="2000"/>
                  <a:buFontTx/>
                  <a:buNone/>
                  <a:tabLst/>
                  <a:defRPr/>
                </a:pPr>
                <a:r>
                  <a:rPr kumimoji="0" lang="en-US" sz="1400" b="1" i="0" u="none" strike="noStrike" kern="1200" cap="none" spc="0" normalizeH="0" baseline="0" noProof="0" dirty="0" err="1">
                    <a:ln>
                      <a:noFill/>
                    </a:ln>
                    <a:solidFill>
                      <a:srgbClr val="002355"/>
                    </a:solidFill>
                    <a:effectLst/>
                    <a:uLnTx/>
                    <a:uFillTx/>
                    <a:latin typeface="Arial" panose="020B0604020202020204"/>
                    <a:ea typeface="+mn-ea"/>
                    <a:cs typeface="+mn-cs"/>
                  </a:rPr>
                  <a:t>Eccema</a:t>
                </a:r>
                <a:r>
                  <a:rPr kumimoji="0" lang="en-US" sz="140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n-US" sz="1400" b="1" i="0" u="none" strike="noStrike" kern="1200" cap="none" spc="0" normalizeH="0" baseline="0" noProof="0" dirty="0" err="1">
                    <a:ln>
                      <a:noFill/>
                    </a:ln>
                    <a:solidFill>
                      <a:srgbClr val="002355"/>
                    </a:solidFill>
                    <a:effectLst/>
                    <a:uLnTx/>
                    <a:uFillTx/>
                    <a:latin typeface="Arial" panose="020B0604020202020204"/>
                    <a:ea typeface="+mn-ea"/>
                    <a:cs typeface="+mn-cs"/>
                  </a:rPr>
                  <a:t>leve</a:t>
                </a:r>
                <a:r>
                  <a:rPr kumimoji="0" lang="en-US" sz="140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n-US" sz="1400" b="1" i="0" u="none" strike="noStrike" kern="1200" cap="none" spc="0" normalizeH="0" baseline="0" noProof="0" dirty="0" err="1">
                    <a:ln>
                      <a:noFill/>
                    </a:ln>
                    <a:solidFill>
                      <a:srgbClr val="002355"/>
                    </a:solidFill>
                    <a:effectLst/>
                    <a:uLnTx/>
                    <a:uFillTx/>
                    <a:latin typeface="Arial" panose="020B0604020202020204"/>
                    <a:ea typeface="+mn-ea"/>
                    <a:cs typeface="+mn-cs"/>
                  </a:rPr>
                  <a:t>intermitente</a:t>
                </a:r>
                <a:endParaRPr kumimoji="0" lang="en-US" sz="1400" b="1"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20" name="Rectángulo redondeado 19">
                <a:extLst>
                  <a:ext uri="{FF2B5EF4-FFF2-40B4-BE49-F238E27FC236}">
                    <a16:creationId xmlns:a16="http://schemas.microsoft.com/office/drawing/2014/main" id="{89B34558-E16A-2682-9495-3AB41883961E}"/>
                  </a:ext>
                </a:extLst>
              </p:cNvPr>
              <p:cNvSpPr/>
              <p:nvPr/>
            </p:nvSpPr>
            <p:spPr>
              <a:xfrm>
                <a:off x="4254018" y="4097913"/>
                <a:ext cx="6172200" cy="711358"/>
              </a:xfrm>
              <a:prstGeom prst="roundRect">
                <a:avLst>
                  <a:gd name="adj" fmla="val 8702"/>
                </a:avLst>
              </a:prstGeom>
              <a:solidFill>
                <a:srgbClr val="00235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Tratamiento reactivo con corticosteroides tópicos o inhibidores de la </a:t>
                </a:r>
                <a:r>
                  <a:rPr kumimoji="0" lang="es-ES" sz="1600" b="1" i="0" u="none" strike="noStrike" kern="1200" cap="none" spc="0" normalizeH="0" baseline="0" noProof="0" dirty="0" err="1">
                    <a:ln>
                      <a:noFill/>
                    </a:ln>
                    <a:solidFill>
                      <a:prstClr val="white"/>
                    </a:solidFill>
                    <a:effectLst/>
                    <a:uLnTx/>
                    <a:uFillTx/>
                    <a:latin typeface="Arial" panose="020B0604020202020204"/>
                    <a:ea typeface="+mn-ea"/>
                    <a:cs typeface="Arial" panose="020B0604020202020204" pitchFamily="34" charset="0"/>
                  </a:rPr>
                  <a:t>calcineurina</a:t>
                </a:r>
                <a:r>
                  <a:rPr kumimoji="0" lang="es-E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a:t>
                </a:r>
              </a:p>
            </p:txBody>
          </p:sp>
        </p:grpSp>
        <p:grpSp>
          <p:nvGrpSpPr>
            <p:cNvPr id="24" name="Grupo 23">
              <a:extLst>
                <a:ext uri="{FF2B5EF4-FFF2-40B4-BE49-F238E27FC236}">
                  <a16:creationId xmlns:a16="http://schemas.microsoft.com/office/drawing/2014/main" id="{288E4026-1E00-7DA4-418B-F70112DE63EF}"/>
                </a:ext>
              </a:extLst>
            </p:cNvPr>
            <p:cNvGrpSpPr/>
            <p:nvPr/>
          </p:nvGrpSpPr>
          <p:grpSpPr>
            <a:xfrm>
              <a:off x="860577" y="5013201"/>
              <a:ext cx="9565641" cy="711358"/>
              <a:chOff x="860577" y="5013201"/>
              <a:chExt cx="9565641" cy="711358"/>
            </a:xfrm>
          </p:grpSpPr>
          <p:sp>
            <p:nvSpPr>
              <p:cNvPr id="32" name="Rectángulo 31">
                <a:extLst>
                  <a:ext uri="{FF2B5EF4-FFF2-40B4-BE49-F238E27FC236}">
                    <a16:creationId xmlns:a16="http://schemas.microsoft.com/office/drawing/2014/main" id="{1DA8D630-5D0F-5424-6E71-A8C8935F0628}"/>
                  </a:ext>
                </a:extLst>
              </p:cNvPr>
              <p:cNvSpPr/>
              <p:nvPr/>
            </p:nvSpPr>
            <p:spPr>
              <a:xfrm>
                <a:off x="860577" y="5214992"/>
                <a:ext cx="1542954"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
                    <a:srgbClr val="47554E"/>
                  </a:buClr>
                  <a:buSzPts val="2000"/>
                  <a:buFontTx/>
                  <a:buNone/>
                  <a:tabLst/>
                  <a:defRPr/>
                </a:pPr>
                <a:r>
                  <a:rPr kumimoji="0" lang="en-US" sz="1400" b="1" i="0" u="none" strike="noStrike" kern="1200" cap="none" spc="0" normalizeH="0" baseline="0" noProof="0" dirty="0">
                    <a:ln>
                      <a:noFill/>
                    </a:ln>
                    <a:solidFill>
                      <a:srgbClr val="002355"/>
                    </a:solidFill>
                    <a:effectLst/>
                    <a:uLnTx/>
                    <a:uFillTx/>
                    <a:latin typeface="Arial" panose="020B0604020202020204"/>
                    <a:ea typeface="+mn-ea"/>
                    <a:cs typeface="+mn-cs"/>
                  </a:rPr>
                  <a:t>Basal</a:t>
                </a:r>
              </a:p>
            </p:txBody>
          </p:sp>
          <p:sp>
            <p:nvSpPr>
              <p:cNvPr id="21" name="Rectángulo redondeado 20">
                <a:extLst>
                  <a:ext uri="{FF2B5EF4-FFF2-40B4-BE49-F238E27FC236}">
                    <a16:creationId xmlns:a16="http://schemas.microsoft.com/office/drawing/2014/main" id="{188F08E1-C9BE-27DF-5D92-8715E4416DA4}"/>
                  </a:ext>
                </a:extLst>
              </p:cNvPr>
              <p:cNvSpPr/>
              <p:nvPr/>
            </p:nvSpPr>
            <p:spPr>
              <a:xfrm>
                <a:off x="2532063" y="5013201"/>
                <a:ext cx="7894155" cy="711358"/>
              </a:xfrm>
              <a:prstGeom prst="roundRect">
                <a:avLst>
                  <a:gd name="adj" fmla="val 8702"/>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Medidas higiénicas, emolientes, programas educativos</a:t>
                </a:r>
              </a:p>
            </p:txBody>
          </p:sp>
        </p:grpSp>
      </p:grpSp>
      <p:sp>
        <p:nvSpPr>
          <p:cNvPr id="40" name="QuadreDeText 4">
            <a:extLst>
              <a:ext uri="{FF2B5EF4-FFF2-40B4-BE49-F238E27FC236}">
                <a16:creationId xmlns:a16="http://schemas.microsoft.com/office/drawing/2014/main" id="{392F5A97-705D-D253-38EB-68A696CB7F2B}"/>
              </a:ext>
            </a:extLst>
          </p:cNvPr>
          <p:cNvSpPr txBox="1"/>
          <p:nvPr/>
        </p:nvSpPr>
        <p:spPr>
          <a:xfrm>
            <a:off x="866058" y="5697538"/>
            <a:ext cx="2735662"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802630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BE220-D872-E518-F355-1A97C75F2782}"/>
            </a:ext>
          </a:extLst>
        </p:cNvPr>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187070AD-6770-3E61-217E-C4A06A2BD01D}"/>
              </a:ext>
            </a:extLst>
          </p:cNvPr>
          <p:cNvSpPr/>
          <p:nvPr/>
        </p:nvSpPr>
        <p:spPr>
          <a:xfrm>
            <a:off x="695325" y="1196975"/>
            <a:ext cx="11053763" cy="4752975"/>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Text Box 11">
            <a:extLst>
              <a:ext uri="{FF2B5EF4-FFF2-40B4-BE49-F238E27FC236}">
                <a16:creationId xmlns:a16="http://schemas.microsoft.com/office/drawing/2014/main" id="{5124F972-19E6-1B82-7532-B5052153F115}"/>
              </a:ext>
            </a:extLst>
          </p:cNvPr>
          <p:cNvSpPr txBox="1">
            <a:spLocks noChangeArrowheads="1"/>
          </p:cNvSpPr>
          <p:nvPr/>
        </p:nvSpPr>
        <p:spPr bwMode="auto">
          <a:xfrm>
            <a:off x="913987" y="1628775"/>
            <a:ext cx="2683979" cy="1223412"/>
          </a:xfrm>
          <a:prstGeom prst="rect">
            <a:avLst/>
          </a:prstGeom>
          <a:noFill/>
          <a:ln w="9525" algn="ctr">
            <a:noFill/>
            <a:miter lim="800000"/>
            <a:headEnd/>
            <a:tailEnd/>
          </a:ln>
        </p:spPr>
        <p:txBody>
          <a:bodyPr wrap="square">
            <a:spAutoFit/>
          </a:bodyPr>
          <a:lstStyle/>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Progresión escalonada del tratamiento de la dermatitis atópica</a:t>
            </a:r>
            <a:b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br>
            <a:endPar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endParaRPr>
          </a:p>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Subir un peldaño, iniciar un tratamiento más efectivo, cuando no haya respuesta con el tratamiento que se está realizando</a:t>
            </a:r>
          </a:p>
        </p:txBody>
      </p:sp>
      <p:sp>
        <p:nvSpPr>
          <p:cNvPr id="4" name="Título 3">
            <a:extLst>
              <a:ext uri="{FF2B5EF4-FFF2-40B4-BE49-F238E27FC236}">
                <a16:creationId xmlns:a16="http://schemas.microsoft.com/office/drawing/2014/main" id="{CE47953D-C3D2-4A9B-369C-B52D418F31B0}"/>
              </a:ext>
            </a:extLst>
          </p:cNvPr>
          <p:cNvSpPr>
            <a:spLocks noGrp="1"/>
          </p:cNvSpPr>
          <p:nvPr>
            <p:ph type="title"/>
          </p:nvPr>
        </p:nvSpPr>
        <p:spPr/>
        <p:txBody>
          <a:bodyPr/>
          <a:lstStyle/>
          <a:p>
            <a:r>
              <a:rPr lang="es-ES" dirty="0"/>
              <a:t>Modelo de tratamiento tradicional de la dermatitis atópica</a:t>
            </a:r>
          </a:p>
        </p:txBody>
      </p:sp>
      <p:sp>
        <p:nvSpPr>
          <p:cNvPr id="5" name="QuadreDeText 4">
            <a:extLst>
              <a:ext uri="{FF2B5EF4-FFF2-40B4-BE49-F238E27FC236}">
                <a16:creationId xmlns:a16="http://schemas.microsoft.com/office/drawing/2014/main" id="{31A83703-8E4B-E4D4-B194-0A0CC18D39C1}"/>
              </a:ext>
            </a:extLst>
          </p:cNvPr>
          <p:cNvSpPr txBox="1"/>
          <p:nvPr/>
        </p:nvSpPr>
        <p:spPr>
          <a:xfrm>
            <a:off x="587763" y="6157538"/>
            <a:ext cx="2735662"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grpSp>
        <p:nvGrpSpPr>
          <p:cNvPr id="43" name="Grupo 42">
            <a:extLst>
              <a:ext uri="{FF2B5EF4-FFF2-40B4-BE49-F238E27FC236}">
                <a16:creationId xmlns:a16="http://schemas.microsoft.com/office/drawing/2014/main" id="{561D9712-A93A-7E76-40A1-E7A9D8A1DA0B}"/>
              </a:ext>
            </a:extLst>
          </p:cNvPr>
          <p:cNvGrpSpPr/>
          <p:nvPr/>
        </p:nvGrpSpPr>
        <p:grpSpPr>
          <a:xfrm>
            <a:off x="2710138" y="1628775"/>
            <a:ext cx="6778488" cy="4068763"/>
            <a:chOff x="1928190" y="1391479"/>
            <a:chExt cx="8402711" cy="5043696"/>
          </a:xfrm>
        </p:grpSpPr>
        <p:sp>
          <p:nvSpPr>
            <p:cNvPr id="17" name="16 Rectángulo">
              <a:extLst>
                <a:ext uri="{FF2B5EF4-FFF2-40B4-BE49-F238E27FC236}">
                  <a16:creationId xmlns:a16="http://schemas.microsoft.com/office/drawing/2014/main" id="{EC6D2391-C8BB-39E7-9C8F-68BBEA032C5A}"/>
                </a:ext>
              </a:extLst>
            </p:cNvPr>
            <p:cNvSpPr/>
            <p:nvPr/>
          </p:nvSpPr>
          <p:spPr>
            <a:xfrm>
              <a:off x="8528049" y="1592270"/>
              <a:ext cx="1365251" cy="292893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9" name="Grupo 38">
              <a:extLst>
                <a:ext uri="{FF2B5EF4-FFF2-40B4-BE49-F238E27FC236}">
                  <a16:creationId xmlns:a16="http://schemas.microsoft.com/office/drawing/2014/main" id="{03C7930E-0C6E-269E-F0A0-2E54EF87B39A}"/>
                </a:ext>
              </a:extLst>
            </p:cNvPr>
            <p:cNvGrpSpPr/>
            <p:nvPr/>
          </p:nvGrpSpPr>
          <p:grpSpPr>
            <a:xfrm>
              <a:off x="1928190" y="1391479"/>
              <a:ext cx="8402711" cy="5043696"/>
              <a:chOff x="1928190" y="1480930"/>
              <a:chExt cx="8402711" cy="5043696"/>
            </a:xfrm>
          </p:grpSpPr>
          <p:cxnSp>
            <p:nvCxnSpPr>
              <p:cNvPr id="47108" name="AutoShape 4">
                <a:extLst>
                  <a:ext uri="{FF2B5EF4-FFF2-40B4-BE49-F238E27FC236}">
                    <a16:creationId xmlns:a16="http://schemas.microsoft.com/office/drawing/2014/main" id="{251B4708-6C38-89F6-2FD5-6C9690FCD410}"/>
                  </a:ext>
                </a:extLst>
              </p:cNvPr>
              <p:cNvCxnSpPr>
                <a:cxnSpLocks noChangeShapeType="1"/>
              </p:cNvCxnSpPr>
              <p:nvPr/>
            </p:nvCxnSpPr>
            <p:spPr bwMode="auto">
              <a:xfrm flipV="1">
                <a:off x="4214191" y="3284538"/>
                <a:ext cx="2733261" cy="800445"/>
              </a:xfrm>
              <a:prstGeom prst="bentConnector3">
                <a:avLst>
                  <a:gd name="adj1" fmla="val 50000"/>
                </a:avLst>
              </a:prstGeom>
              <a:noFill/>
              <a:ln w="25400">
                <a:solidFill>
                  <a:srgbClr val="002355"/>
                </a:solidFill>
                <a:miter lim="800000"/>
                <a:headEnd/>
                <a:tailEnd/>
              </a:ln>
            </p:spPr>
          </p:cxnSp>
          <p:grpSp>
            <p:nvGrpSpPr>
              <p:cNvPr id="38" name="Grupo 37">
                <a:extLst>
                  <a:ext uri="{FF2B5EF4-FFF2-40B4-BE49-F238E27FC236}">
                    <a16:creationId xmlns:a16="http://schemas.microsoft.com/office/drawing/2014/main" id="{1B611813-3B59-BB82-C728-AC73444F5FC2}"/>
                  </a:ext>
                </a:extLst>
              </p:cNvPr>
              <p:cNvGrpSpPr/>
              <p:nvPr/>
            </p:nvGrpSpPr>
            <p:grpSpPr>
              <a:xfrm>
                <a:off x="1928190" y="1480930"/>
                <a:ext cx="8402711" cy="5043696"/>
                <a:chOff x="1928190" y="1480930"/>
                <a:chExt cx="8402711" cy="5043696"/>
              </a:xfrm>
            </p:grpSpPr>
            <p:cxnSp>
              <p:nvCxnSpPr>
                <p:cNvPr id="47107" name="AutoShape 3">
                  <a:extLst>
                    <a:ext uri="{FF2B5EF4-FFF2-40B4-BE49-F238E27FC236}">
                      <a16:creationId xmlns:a16="http://schemas.microsoft.com/office/drawing/2014/main" id="{A13B3D8F-18A4-EA84-5068-98023B8E71E7}"/>
                    </a:ext>
                  </a:extLst>
                </p:cNvPr>
                <p:cNvCxnSpPr>
                  <a:cxnSpLocks noChangeShapeType="1"/>
                </p:cNvCxnSpPr>
                <p:nvPr/>
              </p:nvCxnSpPr>
              <p:spPr bwMode="auto">
                <a:xfrm flipV="1">
                  <a:off x="1948070" y="4084983"/>
                  <a:ext cx="3607904" cy="974034"/>
                </a:xfrm>
                <a:prstGeom prst="bentConnector3">
                  <a:avLst>
                    <a:gd name="adj1" fmla="val 50000"/>
                  </a:avLst>
                </a:prstGeom>
                <a:noFill/>
                <a:ln w="25400">
                  <a:solidFill>
                    <a:srgbClr val="002355"/>
                  </a:solidFill>
                  <a:miter lim="800000"/>
                  <a:headEnd/>
                  <a:tailEnd/>
                </a:ln>
              </p:spPr>
            </p:cxnSp>
            <p:cxnSp>
              <p:nvCxnSpPr>
                <p:cNvPr id="47109" name="AutoShape 5">
                  <a:extLst>
                    <a:ext uri="{FF2B5EF4-FFF2-40B4-BE49-F238E27FC236}">
                      <a16:creationId xmlns:a16="http://schemas.microsoft.com/office/drawing/2014/main" id="{465A5D5E-69D7-518C-B11B-DE839742C4D6}"/>
                    </a:ext>
                  </a:extLst>
                </p:cNvPr>
                <p:cNvCxnSpPr>
                  <a:cxnSpLocks noChangeShapeType="1"/>
                </p:cNvCxnSpPr>
                <p:nvPr/>
              </p:nvCxnSpPr>
              <p:spPr bwMode="auto">
                <a:xfrm flipV="1">
                  <a:off x="5565913" y="2405270"/>
                  <a:ext cx="2971800" cy="879268"/>
                </a:xfrm>
                <a:prstGeom prst="bentConnector3">
                  <a:avLst>
                    <a:gd name="adj1" fmla="val 50000"/>
                  </a:avLst>
                </a:prstGeom>
                <a:noFill/>
                <a:ln w="25400">
                  <a:solidFill>
                    <a:srgbClr val="002355"/>
                  </a:solidFill>
                  <a:miter lim="800000"/>
                  <a:headEnd/>
                  <a:tailEnd/>
                </a:ln>
              </p:spPr>
            </p:cxnSp>
            <p:sp>
              <p:nvSpPr>
                <p:cNvPr id="47114" name="Line 10">
                  <a:extLst>
                    <a:ext uri="{FF2B5EF4-FFF2-40B4-BE49-F238E27FC236}">
                      <a16:creationId xmlns:a16="http://schemas.microsoft.com/office/drawing/2014/main" id="{98C56ED2-1DB4-083A-D52D-3299ADA6270A}"/>
                    </a:ext>
                  </a:extLst>
                </p:cNvPr>
                <p:cNvSpPr>
                  <a:spLocks noChangeShapeType="1"/>
                </p:cNvSpPr>
                <p:nvPr/>
              </p:nvSpPr>
              <p:spPr bwMode="auto">
                <a:xfrm flipV="1">
                  <a:off x="1928190" y="6054839"/>
                  <a:ext cx="8402711" cy="0"/>
                </a:xfrm>
                <a:prstGeom prst="line">
                  <a:avLst/>
                </a:prstGeom>
                <a:noFill/>
                <a:ln w="25400">
                  <a:solidFill>
                    <a:srgbClr val="002355"/>
                  </a:solidFill>
                  <a:round/>
                  <a:headEnd/>
                  <a:tailEnd type="triangle" w="med" len="med"/>
                </a:ln>
              </p:spPr>
              <p:txBody>
                <a:bodyPr wrap="square" lIns="91436" tIns="45719" rIns="91436" bIns="4571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116" name="Line 13">
                  <a:extLst>
                    <a:ext uri="{FF2B5EF4-FFF2-40B4-BE49-F238E27FC236}">
                      <a16:creationId xmlns:a16="http://schemas.microsoft.com/office/drawing/2014/main" id="{8B6FE778-8FA1-04F9-EF05-7F6E609D512B}"/>
                    </a:ext>
                  </a:extLst>
                </p:cNvPr>
                <p:cNvSpPr>
                  <a:spLocks noChangeShapeType="1"/>
                </p:cNvSpPr>
                <p:nvPr/>
              </p:nvSpPr>
              <p:spPr bwMode="auto">
                <a:xfrm flipV="1">
                  <a:off x="10232337" y="1603382"/>
                  <a:ext cx="8283" cy="4326856"/>
                </a:xfrm>
                <a:prstGeom prst="line">
                  <a:avLst/>
                </a:prstGeom>
                <a:noFill/>
                <a:ln w="25400">
                  <a:solidFill>
                    <a:srgbClr val="002355"/>
                  </a:solidFill>
                  <a:round/>
                  <a:headEnd/>
                  <a:tailEnd type="triangle" w="med" len="med"/>
                </a:ln>
              </p:spPr>
              <p:txBody>
                <a:bodyPr wrap="square" lIns="91436" tIns="45719" rIns="91436" bIns="4571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47118" name="AutoShape 15">
                  <a:extLst>
                    <a:ext uri="{FF2B5EF4-FFF2-40B4-BE49-F238E27FC236}">
                      <a16:creationId xmlns:a16="http://schemas.microsoft.com/office/drawing/2014/main" id="{749E7EFF-187C-8A81-6C44-1493398BD26C}"/>
                    </a:ext>
                  </a:extLst>
                </p:cNvPr>
                <p:cNvCxnSpPr>
                  <a:cxnSpLocks noChangeShapeType="1"/>
                </p:cNvCxnSpPr>
                <p:nvPr/>
              </p:nvCxnSpPr>
              <p:spPr bwMode="auto">
                <a:xfrm flipV="1">
                  <a:off x="7046843" y="1480930"/>
                  <a:ext cx="3200400" cy="924340"/>
                </a:xfrm>
                <a:prstGeom prst="bentConnector3">
                  <a:avLst>
                    <a:gd name="adj1" fmla="val 46273"/>
                  </a:avLst>
                </a:prstGeom>
                <a:noFill/>
                <a:ln w="25400">
                  <a:solidFill>
                    <a:srgbClr val="002355"/>
                  </a:solidFill>
                  <a:miter lim="800000"/>
                  <a:headEnd/>
                  <a:tailEnd/>
                </a:ln>
              </p:spPr>
            </p:cxnSp>
            <p:sp>
              <p:nvSpPr>
                <p:cNvPr id="20" name="Text Box 12">
                  <a:extLst>
                    <a:ext uri="{FF2B5EF4-FFF2-40B4-BE49-F238E27FC236}">
                      <a16:creationId xmlns:a16="http://schemas.microsoft.com/office/drawing/2014/main" id="{01B67EA5-57EB-AB45-690B-45C7F69672E5}"/>
                    </a:ext>
                  </a:extLst>
                </p:cNvPr>
                <p:cNvSpPr txBox="1">
                  <a:spLocks noChangeArrowheads="1"/>
                </p:cNvSpPr>
                <p:nvPr/>
              </p:nvSpPr>
              <p:spPr bwMode="auto">
                <a:xfrm>
                  <a:off x="4547612" y="6216850"/>
                  <a:ext cx="3348567" cy="307776"/>
                </a:xfrm>
                <a:prstGeom prst="rect">
                  <a:avLst/>
                </a:prstGeom>
                <a:noFill/>
                <a:ln w="9525" algn="ctr">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2355"/>
                      </a:solidFill>
                      <a:effectLst/>
                      <a:uLnTx/>
                      <a:uFillTx/>
                      <a:latin typeface="Arial" panose="020B0604020202020204"/>
                      <a:ea typeface="+mn-ea"/>
                      <a:cs typeface="Arial" charset="0"/>
                    </a:rPr>
                    <a:t>Progresión del tratamiento</a:t>
                  </a:r>
                  <a:endParaRPr kumimoji="0" lang="es-ES" sz="1400" b="1" i="0" u="none" strike="noStrike" kern="1200" cap="none" spc="0" normalizeH="0" baseline="0" noProof="0" dirty="0">
                    <a:ln>
                      <a:noFill/>
                    </a:ln>
                    <a:solidFill>
                      <a:srgbClr val="002355"/>
                    </a:solidFill>
                    <a:effectLst>
                      <a:outerShdw blurRad="38100" dist="38100" dir="2700000" algn="tl">
                        <a:srgbClr val="FFFFFF"/>
                      </a:outerShdw>
                    </a:effectLst>
                    <a:uLnTx/>
                    <a:uFillTx/>
                    <a:latin typeface="Arial" panose="020B0604020202020204"/>
                    <a:ea typeface="+mn-ea"/>
                    <a:cs typeface="Arial" charset="0"/>
                  </a:endParaRPr>
                </a:p>
              </p:txBody>
            </p:sp>
            <p:sp>
              <p:nvSpPr>
                <p:cNvPr id="29" name="Text Box 6">
                  <a:extLst>
                    <a:ext uri="{FF2B5EF4-FFF2-40B4-BE49-F238E27FC236}">
                      <a16:creationId xmlns:a16="http://schemas.microsoft.com/office/drawing/2014/main" id="{928232B8-60A1-A229-5AD1-74AE58A08DA5}"/>
                    </a:ext>
                  </a:extLst>
                </p:cNvPr>
                <p:cNvSpPr txBox="1">
                  <a:spLocks noChangeArrowheads="1"/>
                </p:cNvSpPr>
                <p:nvPr/>
              </p:nvSpPr>
              <p:spPr bwMode="auto">
                <a:xfrm>
                  <a:off x="1936736" y="5073589"/>
                  <a:ext cx="1722530" cy="502764"/>
                </a:xfrm>
                <a:prstGeom prst="rect">
                  <a:avLst/>
                </a:prstGeom>
                <a:noFill/>
                <a:ln w="9525" algn="ctr">
                  <a:noFill/>
                  <a:miter lim="800000"/>
                  <a:headEnd/>
                  <a:tailEnd/>
                </a:ln>
              </p:spPr>
              <p:txBody>
                <a:bodyPr wrap="square"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002355"/>
                      </a:solidFill>
                      <a:effectLst/>
                      <a:uLnTx/>
                      <a:uFillTx/>
                      <a:latin typeface="Arial" panose="020B0604020202020204"/>
                      <a:ea typeface="+mn-ea"/>
                      <a:cs typeface="+mn-cs"/>
                    </a:rPr>
                    <a:t>Productos OTC</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rPr>
                    <a:t>Emolientes</a:t>
                  </a:r>
                </a:p>
              </p:txBody>
            </p:sp>
            <p:sp>
              <p:nvSpPr>
                <p:cNvPr id="30" name="Text Box 7">
                  <a:extLst>
                    <a:ext uri="{FF2B5EF4-FFF2-40B4-BE49-F238E27FC236}">
                      <a16:creationId xmlns:a16="http://schemas.microsoft.com/office/drawing/2014/main" id="{7AFC9CAD-FC85-BBC7-2EEE-1FEDB7495C54}"/>
                    </a:ext>
                  </a:extLst>
                </p:cNvPr>
                <p:cNvSpPr txBox="1">
                  <a:spLocks noChangeArrowheads="1"/>
                </p:cNvSpPr>
                <p:nvPr/>
              </p:nvSpPr>
              <p:spPr bwMode="auto">
                <a:xfrm>
                  <a:off x="3799553" y="4140592"/>
                  <a:ext cx="1855787" cy="1364731"/>
                </a:xfrm>
                <a:prstGeom prst="rect">
                  <a:avLst/>
                </a:prstGeom>
                <a:noFill/>
                <a:ln w="9525" algn="ctr">
                  <a:noFill/>
                  <a:miter lim="800000"/>
                  <a:headEnd/>
                  <a:tailEnd/>
                </a:ln>
              </p:spPr>
              <p:txBody>
                <a:bodyPr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002355"/>
                      </a:solidFill>
                      <a:effectLst/>
                      <a:uLnTx/>
                      <a:uFillTx/>
                      <a:latin typeface="Arial" panose="020B0604020202020204"/>
                      <a:ea typeface="+mn-ea"/>
                      <a:cs typeface="+mn-cs"/>
                    </a:rPr>
                    <a:t>Medicamentos tópicos</a:t>
                  </a:r>
                </a:p>
                <a:p>
                  <a:pPr marL="84138" marR="0" lvl="0" indent="-841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rPr>
                    <a:t>Corticoides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002355"/>
                      </a:solidFill>
                      <a:effectLst/>
                      <a:uLnTx/>
                      <a:uFillTx/>
                      <a:latin typeface="Arial" panose="020B0604020202020204"/>
                      <a:ea typeface="+mn-ea"/>
                      <a:cs typeface="+mn-cs"/>
                    </a:rPr>
                    <a:t>Medicamentos orales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rPr>
                    <a:t>Antihistamínicos</a:t>
                  </a:r>
                </a:p>
              </p:txBody>
            </p:sp>
            <p:sp>
              <p:nvSpPr>
                <p:cNvPr id="31" name="Text Box 8">
                  <a:extLst>
                    <a:ext uri="{FF2B5EF4-FFF2-40B4-BE49-F238E27FC236}">
                      <a16:creationId xmlns:a16="http://schemas.microsoft.com/office/drawing/2014/main" id="{7BDBAE31-AB48-32B3-4A07-9F96471D0B08}"/>
                    </a:ext>
                  </a:extLst>
                </p:cNvPr>
                <p:cNvSpPr txBox="1">
                  <a:spLocks noChangeArrowheads="1"/>
                </p:cNvSpPr>
                <p:nvPr/>
              </p:nvSpPr>
              <p:spPr bwMode="auto">
                <a:xfrm>
                  <a:off x="5601252" y="3358167"/>
                  <a:ext cx="1803400" cy="1221166"/>
                </a:xfrm>
                <a:prstGeom prst="rect">
                  <a:avLst/>
                </a:prstGeom>
                <a:noFill/>
                <a:ln w="9525" algn="ctr">
                  <a:noFill/>
                  <a:miter lim="800000"/>
                  <a:headEnd/>
                  <a:tailEnd/>
                </a:ln>
              </p:spPr>
              <p:txBody>
                <a:bodyPr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002355"/>
                      </a:solidFill>
                      <a:effectLst/>
                      <a:uLnTx/>
                      <a:uFillTx/>
                      <a:latin typeface="Aptos" panose="02110004020202020204"/>
                      <a:ea typeface="+mn-ea"/>
                      <a:cs typeface="+mn-cs"/>
                    </a:rPr>
                    <a:t>Fototerapia</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2355"/>
                      </a:solidFill>
                      <a:effectLst/>
                      <a:uLnTx/>
                      <a:uFillTx/>
                      <a:latin typeface="Aptos" panose="02110004020202020204"/>
                      <a:ea typeface="+mn-ea"/>
                      <a:cs typeface="+mn-cs"/>
                    </a:rPr>
                    <a:t>UVB</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2355"/>
                      </a:solidFill>
                      <a:effectLst/>
                      <a:uLnTx/>
                      <a:uFillTx/>
                      <a:latin typeface="Aptos" panose="02110004020202020204"/>
                      <a:ea typeface="+mn-ea"/>
                      <a:cs typeface="+mn-cs"/>
                    </a:rPr>
                    <a:t>PUVA</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2355"/>
                      </a:solidFill>
                      <a:effectLst/>
                      <a:uLnTx/>
                      <a:uFillTx/>
                      <a:latin typeface="Aptos" panose="02110004020202020204"/>
                      <a:ea typeface="+mn-ea"/>
                      <a:cs typeface="+mn-cs"/>
                    </a:rPr>
                    <a:t>Helioterapia</a:t>
                  </a:r>
                </a:p>
                <a:p>
                  <a:pPr marL="115880" marR="0" lvl="0" indent="-115880" algn="l" defTabSz="914400" rtl="0" eaLnBrk="0" fontAlgn="base" latinLnBrk="0" hangingPunct="0">
                    <a:lnSpc>
                      <a:spcPct val="100000"/>
                    </a:lnSpc>
                    <a:spcBef>
                      <a:spcPct val="0"/>
                    </a:spcBef>
                    <a:spcAft>
                      <a:spcPct val="0"/>
                    </a:spcAft>
                    <a:buClrTx/>
                    <a:buSzTx/>
                    <a:buFontTx/>
                    <a:buNone/>
                    <a:tabLst/>
                    <a:defRPr/>
                  </a:pPr>
                  <a:endParaRPr kumimoji="0" lang="es-ES" altLang="es-ES" sz="1467" b="0" i="0" u="none" strike="noStrike" kern="1200" cap="none" spc="0" normalizeH="0" baseline="0" noProof="0" dirty="0">
                    <a:ln>
                      <a:noFill/>
                    </a:ln>
                    <a:solidFill>
                      <a:srgbClr val="002355"/>
                    </a:solidFill>
                    <a:effectLst/>
                    <a:uLnTx/>
                    <a:uFillTx/>
                    <a:latin typeface="Aptos" panose="02110004020202020204"/>
                    <a:ea typeface="+mn-ea"/>
                    <a:cs typeface="+mn-cs"/>
                  </a:endParaRPr>
                </a:p>
              </p:txBody>
            </p:sp>
            <p:sp>
              <p:nvSpPr>
                <p:cNvPr id="32" name="Text Box 9">
                  <a:extLst>
                    <a:ext uri="{FF2B5EF4-FFF2-40B4-BE49-F238E27FC236}">
                      <a16:creationId xmlns:a16="http://schemas.microsoft.com/office/drawing/2014/main" id="{F6E0F09B-22DC-7B67-7F9D-B4DE8DEDC79A}"/>
                    </a:ext>
                  </a:extLst>
                </p:cNvPr>
                <p:cNvSpPr txBox="1">
                  <a:spLocks noChangeArrowheads="1"/>
                </p:cNvSpPr>
                <p:nvPr/>
              </p:nvSpPr>
              <p:spPr bwMode="auto">
                <a:xfrm>
                  <a:off x="7089922" y="2501555"/>
                  <a:ext cx="1677988" cy="1467195"/>
                </a:xfrm>
                <a:prstGeom prst="rect">
                  <a:avLst/>
                </a:prstGeom>
                <a:noFill/>
                <a:ln w="9525" algn="ctr">
                  <a:noFill/>
                  <a:miter lim="800000"/>
                  <a:headEnd/>
                  <a:tailEnd/>
                </a:ln>
              </p:spPr>
              <p:txBody>
                <a:bodyPr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002355"/>
                      </a:solidFill>
                      <a:effectLst/>
                      <a:uLnTx/>
                      <a:uFillTx/>
                      <a:latin typeface="Arial" panose="020B0604020202020204"/>
                      <a:ea typeface="+mn-ea"/>
                      <a:cs typeface="+mn-cs"/>
                    </a:rPr>
                    <a:t>Tratamiento sistémico</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rPr>
                    <a:t>Ciclosporina</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rPr>
                    <a:t>Metotrexato</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200" b="0" i="0" u="none" strike="noStrike" kern="1200" cap="none" spc="0" normalizeH="0" baseline="0" noProof="0" dirty="0" err="1">
                      <a:ln>
                        <a:noFill/>
                      </a:ln>
                      <a:solidFill>
                        <a:srgbClr val="002355"/>
                      </a:solidFill>
                      <a:effectLst/>
                      <a:uLnTx/>
                      <a:uFillTx/>
                      <a:latin typeface="Arial" panose="020B0604020202020204"/>
                      <a:ea typeface="+mn-ea"/>
                      <a:cs typeface="+mn-cs"/>
                    </a:rPr>
                    <a:t>Upadacitinib</a:t>
                  </a:r>
                  <a:endPar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200" b="0" i="0" u="none" strike="noStrike" kern="1200" cap="none" spc="0" normalizeH="0" baseline="0" noProof="0" dirty="0" err="1">
                      <a:ln>
                        <a:noFill/>
                      </a:ln>
                      <a:solidFill>
                        <a:srgbClr val="002355"/>
                      </a:solidFill>
                      <a:effectLst/>
                      <a:uLnTx/>
                      <a:uFillTx/>
                      <a:latin typeface="Arial" panose="020B0604020202020204"/>
                      <a:ea typeface="+mn-ea"/>
                      <a:cs typeface="+mn-cs"/>
                    </a:rPr>
                    <a:t>Baricitinib</a:t>
                  </a:r>
                  <a:endPar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200" b="0" i="0" u="none" strike="noStrike" kern="1200" cap="none" spc="0" normalizeH="0" baseline="0" noProof="0" dirty="0" err="1">
                      <a:ln>
                        <a:noFill/>
                      </a:ln>
                      <a:solidFill>
                        <a:srgbClr val="002355"/>
                      </a:solidFill>
                      <a:effectLst/>
                      <a:uLnTx/>
                      <a:uFillTx/>
                      <a:latin typeface="Arial" panose="020B0604020202020204"/>
                      <a:ea typeface="+mn-ea"/>
                      <a:cs typeface="+mn-cs"/>
                    </a:rPr>
                    <a:t>Abrocitinib</a:t>
                  </a:r>
                  <a:endPar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33" name="Text Box 16">
                  <a:extLst>
                    <a:ext uri="{FF2B5EF4-FFF2-40B4-BE49-F238E27FC236}">
                      <a16:creationId xmlns:a16="http://schemas.microsoft.com/office/drawing/2014/main" id="{F11466AD-89BC-713B-E606-36B3AB4804D7}"/>
                    </a:ext>
                  </a:extLst>
                </p:cNvPr>
                <p:cNvSpPr txBox="1">
                  <a:spLocks noChangeArrowheads="1"/>
                </p:cNvSpPr>
                <p:nvPr/>
              </p:nvSpPr>
              <p:spPr bwMode="auto">
                <a:xfrm>
                  <a:off x="8555877" y="1537806"/>
                  <a:ext cx="1563687" cy="1323630"/>
                </a:xfrm>
                <a:prstGeom prst="rect">
                  <a:avLst/>
                </a:prstGeom>
                <a:noFill/>
                <a:ln w="9525" algn="ctr">
                  <a:noFill/>
                  <a:miter lim="800000"/>
                  <a:headEnd/>
                  <a:tailEnd/>
                </a:ln>
              </p:spPr>
              <p:txBody>
                <a:bodyPr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002355"/>
                      </a:solidFill>
                      <a:effectLst/>
                      <a:uLnTx/>
                      <a:uFillTx/>
                      <a:latin typeface="Arial" panose="020B0604020202020204"/>
                      <a:ea typeface="+mn-ea"/>
                      <a:cs typeface="+mn-cs"/>
                    </a:rPr>
                    <a:t>Tratamiento biológico</a:t>
                  </a:r>
                </a:p>
                <a:p>
                  <a:pPr marL="84138" marR="0" lvl="0" indent="-841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0" i="0" u="none" strike="noStrike" kern="1200" cap="none" spc="0" normalizeH="0" baseline="0" noProof="0" dirty="0" err="1">
                      <a:ln>
                        <a:noFill/>
                      </a:ln>
                      <a:solidFill>
                        <a:srgbClr val="002355"/>
                      </a:solidFill>
                      <a:effectLst/>
                      <a:uLnTx/>
                      <a:uFillTx/>
                      <a:latin typeface="Arial" panose="020B0604020202020204"/>
                      <a:ea typeface="+mn-ea"/>
                      <a:cs typeface="+mn-cs"/>
                    </a:rPr>
                    <a:t>Dupilumab</a:t>
                  </a:r>
                  <a:endPar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84138" marR="0" lvl="0" indent="-841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0" i="0" u="none" strike="noStrike" kern="1200" cap="none" spc="0" normalizeH="0" baseline="0" noProof="0" dirty="0" err="1">
                      <a:ln>
                        <a:noFill/>
                      </a:ln>
                      <a:solidFill>
                        <a:srgbClr val="002355"/>
                      </a:solidFill>
                      <a:effectLst/>
                      <a:uLnTx/>
                      <a:uFillTx/>
                      <a:latin typeface="Arial" panose="020B0604020202020204"/>
                      <a:ea typeface="+mn-ea"/>
                      <a:cs typeface="+mn-cs"/>
                    </a:rPr>
                    <a:t>Lebrikizumab</a:t>
                  </a:r>
                  <a:endPar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84138" marR="0" lvl="0" indent="-841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0" i="0" u="none" strike="noStrike" kern="1200" cap="none" spc="0" normalizeH="0" baseline="0" noProof="0" dirty="0" err="1">
                      <a:ln>
                        <a:noFill/>
                      </a:ln>
                      <a:solidFill>
                        <a:srgbClr val="002355"/>
                      </a:solidFill>
                      <a:effectLst/>
                      <a:uLnTx/>
                      <a:uFillTx/>
                      <a:latin typeface="Arial" panose="020B0604020202020204"/>
                      <a:ea typeface="+mn-ea"/>
                      <a:cs typeface="+mn-cs"/>
                    </a:rPr>
                    <a:t>Tralokinumab</a:t>
                  </a:r>
                  <a:endPar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ES" altLang="es-ES" sz="1467" b="1" i="0" u="none" strike="noStrike" kern="1200" cap="none" spc="0" normalizeH="0" baseline="0" noProof="0" dirty="0">
                    <a:ln>
                      <a:noFill/>
                    </a:ln>
                    <a:solidFill>
                      <a:srgbClr val="002355"/>
                    </a:solidFill>
                    <a:effectLst/>
                    <a:uLnTx/>
                    <a:uFillTx/>
                    <a:latin typeface="Arial" panose="020B0604020202020204"/>
                    <a:ea typeface="+mn-ea"/>
                    <a:cs typeface="+mn-cs"/>
                  </a:endParaRPr>
                </a:p>
              </p:txBody>
            </p:sp>
          </p:grpSp>
        </p:grpSp>
        <p:cxnSp>
          <p:nvCxnSpPr>
            <p:cNvPr id="35" name="Conector recto 34">
              <a:extLst>
                <a:ext uri="{FF2B5EF4-FFF2-40B4-BE49-F238E27FC236}">
                  <a16:creationId xmlns:a16="http://schemas.microsoft.com/office/drawing/2014/main" id="{CF1EF1FA-BD18-E9F7-D0A0-FB812D45E167}"/>
                </a:ext>
              </a:extLst>
            </p:cNvPr>
            <p:cNvCxnSpPr>
              <a:cxnSpLocks/>
            </p:cNvCxnSpPr>
            <p:nvPr/>
          </p:nvCxnSpPr>
          <p:spPr>
            <a:xfrm>
              <a:off x="5582952" y="1510749"/>
              <a:ext cx="0" cy="4156973"/>
            </a:xfrm>
            <a:prstGeom prst="line">
              <a:avLst/>
            </a:prstGeom>
            <a:ln w="38100">
              <a:solidFill>
                <a:srgbClr val="00F2BE"/>
              </a:solidFill>
              <a:prstDash val="dash"/>
            </a:ln>
          </p:spPr>
          <p:style>
            <a:lnRef idx="1">
              <a:schemeClr val="accent1"/>
            </a:lnRef>
            <a:fillRef idx="0">
              <a:schemeClr val="accent1"/>
            </a:fillRef>
            <a:effectRef idx="0">
              <a:schemeClr val="accent1"/>
            </a:effectRef>
            <a:fontRef idx="minor">
              <a:schemeClr val="tx1"/>
            </a:fontRef>
          </p:style>
        </p:cxnSp>
      </p:grpSp>
      <p:sp>
        <p:nvSpPr>
          <p:cNvPr id="44" name="Rectángulo redondeado 43">
            <a:extLst>
              <a:ext uri="{FF2B5EF4-FFF2-40B4-BE49-F238E27FC236}">
                <a16:creationId xmlns:a16="http://schemas.microsoft.com/office/drawing/2014/main" id="{A08D9697-E257-DBBA-B08B-F46D01D76205}"/>
              </a:ext>
            </a:extLst>
          </p:cNvPr>
          <p:cNvSpPr/>
          <p:nvPr/>
        </p:nvSpPr>
        <p:spPr>
          <a:xfrm>
            <a:off x="3961054" y="2316162"/>
            <a:ext cx="4522305" cy="2514600"/>
          </a:xfrm>
          <a:prstGeom prst="roundRect">
            <a:avLst>
              <a:gd name="adj" fmla="val 2510"/>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panose="020B0604020202020204"/>
                <a:ea typeface="+mn-ea"/>
                <a:cs typeface="+mn-cs"/>
              </a:rPr>
              <a:t>Cuando los tratamientos </a:t>
            </a:r>
            <a:br>
              <a:rPr kumimoji="0" lang="es-ES" sz="200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s-ES" sz="2000" b="1" i="0" u="none" strike="noStrike" kern="1200" cap="none" spc="0" normalizeH="0" baseline="0" noProof="0" dirty="0">
                <a:ln>
                  <a:noFill/>
                </a:ln>
                <a:solidFill>
                  <a:prstClr val="white"/>
                </a:solidFill>
                <a:effectLst/>
                <a:uLnTx/>
                <a:uFillTx/>
                <a:latin typeface="Arial" panose="020B0604020202020204"/>
                <a:ea typeface="+mn-ea"/>
                <a:cs typeface="+mn-cs"/>
              </a:rPr>
              <a:t>tópicos se quedan cortos</a:t>
            </a:r>
            <a:br>
              <a:rPr kumimoji="0" lang="es-ES" sz="200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s-ES" sz="2000" b="1" i="0" u="none" strike="noStrike" kern="1200" cap="none" spc="0" normalizeH="0" baseline="0" noProof="0" dirty="0">
                <a:ln>
                  <a:noFill/>
                </a:ln>
                <a:solidFill>
                  <a:prstClr val="white"/>
                </a:solidFill>
                <a:effectLst/>
                <a:uLnTx/>
                <a:uFillTx/>
                <a:latin typeface="Arial" panose="020B0604020202020204"/>
                <a:ea typeface="+mn-ea"/>
                <a:cs typeface="+mn-cs"/>
              </a:rPr>
              <a:t> hay que plantearse un tratamiento </a:t>
            </a:r>
            <a:br>
              <a:rPr kumimoji="0" lang="es-ES" sz="200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s-ES" sz="2000" b="1" i="0" u="none" strike="noStrike" kern="1200" cap="none" spc="0" normalizeH="0" baseline="0" noProof="0" dirty="0">
                <a:ln>
                  <a:noFill/>
                </a:ln>
                <a:solidFill>
                  <a:prstClr val="white"/>
                </a:solidFill>
                <a:effectLst/>
                <a:uLnTx/>
                <a:uFillTx/>
                <a:latin typeface="Arial" panose="020B0604020202020204"/>
                <a:ea typeface="+mn-ea"/>
                <a:cs typeface="+mn-cs"/>
              </a:rPr>
              <a:t>de fototerapia o sistémico tradicional o biológico</a:t>
            </a:r>
          </a:p>
        </p:txBody>
      </p:sp>
    </p:spTree>
    <p:extLst>
      <p:ext uri="{BB962C8B-B14F-4D97-AF65-F5344CB8AC3E}">
        <p14:creationId xmlns:p14="http://schemas.microsoft.com/office/powerpoint/2010/main" val="3041555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E2A2A-BAA6-3D9B-9695-6279A08C668D}"/>
            </a:ext>
          </a:extLst>
        </p:cNvPr>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AA6F451E-FB85-24D5-80C1-0E5D18BE1BBD}"/>
              </a:ext>
            </a:extLst>
          </p:cNvPr>
          <p:cNvSpPr/>
          <p:nvPr/>
        </p:nvSpPr>
        <p:spPr>
          <a:xfrm>
            <a:off x="695325" y="1196975"/>
            <a:ext cx="11053763" cy="4752975"/>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ext Box 11">
            <a:extLst>
              <a:ext uri="{FF2B5EF4-FFF2-40B4-BE49-F238E27FC236}">
                <a16:creationId xmlns:a16="http://schemas.microsoft.com/office/drawing/2014/main" id="{F515F550-F7EC-2346-2CA9-8A92214B229B}"/>
              </a:ext>
            </a:extLst>
          </p:cNvPr>
          <p:cNvSpPr txBox="1">
            <a:spLocks noChangeArrowheads="1"/>
          </p:cNvSpPr>
          <p:nvPr/>
        </p:nvSpPr>
        <p:spPr bwMode="auto">
          <a:xfrm>
            <a:off x="913987" y="1628775"/>
            <a:ext cx="2683979" cy="1223412"/>
          </a:xfrm>
          <a:prstGeom prst="rect">
            <a:avLst/>
          </a:prstGeom>
          <a:noFill/>
          <a:ln w="9525" algn="ctr">
            <a:noFill/>
            <a:miter lim="800000"/>
            <a:headEnd/>
            <a:tailEnd/>
          </a:ln>
        </p:spPr>
        <p:txBody>
          <a:bodyPr wrap="square">
            <a:spAutoFit/>
          </a:bodyPr>
          <a:lstStyle/>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Progresión escalonada del tratamiento de la dermatitis atópica</a:t>
            </a:r>
            <a:b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br>
            <a:endPar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endParaRPr>
          </a:p>
          <a:p>
            <a:pPr marL="98425" marR="0" lvl="0" indent="-98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Subir un peldaño, iniciar un tratamiento más efectivo, cuando no haya respuesta con el tratamiento que se está realizando</a:t>
            </a:r>
          </a:p>
        </p:txBody>
      </p:sp>
      <p:sp>
        <p:nvSpPr>
          <p:cNvPr id="6" name="Título 3">
            <a:extLst>
              <a:ext uri="{FF2B5EF4-FFF2-40B4-BE49-F238E27FC236}">
                <a16:creationId xmlns:a16="http://schemas.microsoft.com/office/drawing/2014/main" id="{FE09F34A-AA16-E3BF-8338-D8CDB72F870C}"/>
              </a:ext>
            </a:extLst>
          </p:cNvPr>
          <p:cNvSpPr>
            <a:spLocks noGrp="1"/>
          </p:cNvSpPr>
          <p:nvPr>
            <p:ph type="title"/>
          </p:nvPr>
        </p:nvSpPr>
        <p:spPr>
          <a:xfrm>
            <a:off x="588818" y="552811"/>
            <a:ext cx="10515600" cy="760413"/>
          </a:xfrm>
        </p:spPr>
        <p:txBody>
          <a:bodyPr/>
          <a:lstStyle/>
          <a:p>
            <a:r>
              <a:rPr lang="es-ES" dirty="0"/>
              <a:t>Modelo de tratamiento tradicional de la dermatitis atópica</a:t>
            </a:r>
          </a:p>
        </p:txBody>
      </p:sp>
      <p:sp>
        <p:nvSpPr>
          <p:cNvPr id="7" name="QuadreDeText 4">
            <a:extLst>
              <a:ext uri="{FF2B5EF4-FFF2-40B4-BE49-F238E27FC236}">
                <a16:creationId xmlns:a16="http://schemas.microsoft.com/office/drawing/2014/main" id="{2982D2A9-5740-0BDD-391B-E13D3BF90025}"/>
              </a:ext>
            </a:extLst>
          </p:cNvPr>
          <p:cNvSpPr txBox="1"/>
          <p:nvPr/>
        </p:nvSpPr>
        <p:spPr>
          <a:xfrm>
            <a:off x="695325" y="6157538"/>
            <a:ext cx="2735662"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grpSp>
        <p:nvGrpSpPr>
          <p:cNvPr id="8" name="Grupo 7">
            <a:extLst>
              <a:ext uri="{FF2B5EF4-FFF2-40B4-BE49-F238E27FC236}">
                <a16:creationId xmlns:a16="http://schemas.microsoft.com/office/drawing/2014/main" id="{C53125E1-CBA7-D9E2-6566-074DFC205AC5}"/>
              </a:ext>
            </a:extLst>
          </p:cNvPr>
          <p:cNvGrpSpPr/>
          <p:nvPr/>
        </p:nvGrpSpPr>
        <p:grpSpPr>
          <a:xfrm>
            <a:off x="2530065" y="1520687"/>
            <a:ext cx="7497922" cy="4404207"/>
            <a:chOff x="1928190" y="1391479"/>
            <a:chExt cx="8402711" cy="4935670"/>
          </a:xfrm>
        </p:grpSpPr>
        <p:sp>
          <p:nvSpPr>
            <p:cNvPr id="9" name="16 Rectángulo">
              <a:extLst>
                <a:ext uri="{FF2B5EF4-FFF2-40B4-BE49-F238E27FC236}">
                  <a16:creationId xmlns:a16="http://schemas.microsoft.com/office/drawing/2014/main" id="{5F759CCF-362D-894B-64C5-7D709091C7A8}"/>
                </a:ext>
              </a:extLst>
            </p:cNvPr>
            <p:cNvSpPr/>
            <p:nvPr/>
          </p:nvSpPr>
          <p:spPr>
            <a:xfrm>
              <a:off x="8528049" y="1592270"/>
              <a:ext cx="1365251" cy="292893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upo 9">
              <a:extLst>
                <a:ext uri="{FF2B5EF4-FFF2-40B4-BE49-F238E27FC236}">
                  <a16:creationId xmlns:a16="http://schemas.microsoft.com/office/drawing/2014/main" id="{9010D29A-DD11-BC54-C323-36C81195013A}"/>
                </a:ext>
              </a:extLst>
            </p:cNvPr>
            <p:cNvGrpSpPr/>
            <p:nvPr/>
          </p:nvGrpSpPr>
          <p:grpSpPr>
            <a:xfrm>
              <a:off x="1928190" y="1391479"/>
              <a:ext cx="8402711" cy="4935670"/>
              <a:chOff x="1928190" y="1480930"/>
              <a:chExt cx="8402711" cy="4935670"/>
            </a:xfrm>
          </p:grpSpPr>
          <p:cxnSp>
            <p:nvCxnSpPr>
              <p:cNvPr id="13" name="AutoShape 4">
                <a:extLst>
                  <a:ext uri="{FF2B5EF4-FFF2-40B4-BE49-F238E27FC236}">
                    <a16:creationId xmlns:a16="http://schemas.microsoft.com/office/drawing/2014/main" id="{CF2E5568-E87F-7B63-4115-8340ED3008E2}"/>
                  </a:ext>
                </a:extLst>
              </p:cNvPr>
              <p:cNvCxnSpPr>
                <a:cxnSpLocks noChangeShapeType="1"/>
              </p:cNvCxnSpPr>
              <p:nvPr/>
            </p:nvCxnSpPr>
            <p:spPr bwMode="auto">
              <a:xfrm flipV="1">
                <a:off x="4214191" y="3284538"/>
                <a:ext cx="2733261" cy="800445"/>
              </a:xfrm>
              <a:prstGeom prst="bentConnector3">
                <a:avLst>
                  <a:gd name="adj1" fmla="val 50000"/>
                </a:avLst>
              </a:prstGeom>
              <a:noFill/>
              <a:ln w="25400">
                <a:solidFill>
                  <a:srgbClr val="002355"/>
                </a:solidFill>
                <a:miter lim="800000"/>
                <a:headEnd/>
                <a:tailEnd/>
              </a:ln>
            </p:spPr>
          </p:cxnSp>
          <p:grpSp>
            <p:nvGrpSpPr>
              <p:cNvPr id="14" name="Grupo 13">
                <a:extLst>
                  <a:ext uri="{FF2B5EF4-FFF2-40B4-BE49-F238E27FC236}">
                    <a16:creationId xmlns:a16="http://schemas.microsoft.com/office/drawing/2014/main" id="{E5A31738-44A4-493D-4EC1-F03A1E19A58A}"/>
                  </a:ext>
                </a:extLst>
              </p:cNvPr>
              <p:cNvGrpSpPr/>
              <p:nvPr/>
            </p:nvGrpSpPr>
            <p:grpSpPr>
              <a:xfrm>
                <a:off x="1928190" y="1480930"/>
                <a:ext cx="8402711" cy="4935670"/>
                <a:chOff x="1928190" y="1480930"/>
                <a:chExt cx="8402711" cy="4935670"/>
              </a:xfrm>
            </p:grpSpPr>
            <p:cxnSp>
              <p:nvCxnSpPr>
                <p:cNvPr id="15" name="AutoShape 3">
                  <a:extLst>
                    <a:ext uri="{FF2B5EF4-FFF2-40B4-BE49-F238E27FC236}">
                      <a16:creationId xmlns:a16="http://schemas.microsoft.com/office/drawing/2014/main" id="{0D1B4E77-0910-B24F-8A6D-E77AA74671B4}"/>
                    </a:ext>
                  </a:extLst>
                </p:cNvPr>
                <p:cNvCxnSpPr>
                  <a:cxnSpLocks noChangeShapeType="1"/>
                </p:cNvCxnSpPr>
                <p:nvPr/>
              </p:nvCxnSpPr>
              <p:spPr bwMode="auto">
                <a:xfrm flipV="1">
                  <a:off x="1948070" y="4084983"/>
                  <a:ext cx="3607904" cy="974034"/>
                </a:xfrm>
                <a:prstGeom prst="bentConnector3">
                  <a:avLst>
                    <a:gd name="adj1" fmla="val 50000"/>
                  </a:avLst>
                </a:prstGeom>
                <a:noFill/>
                <a:ln w="25400">
                  <a:solidFill>
                    <a:srgbClr val="002355"/>
                  </a:solidFill>
                  <a:miter lim="800000"/>
                  <a:headEnd/>
                  <a:tailEnd/>
                </a:ln>
              </p:spPr>
            </p:cxnSp>
            <p:cxnSp>
              <p:nvCxnSpPr>
                <p:cNvPr id="16" name="AutoShape 5">
                  <a:extLst>
                    <a:ext uri="{FF2B5EF4-FFF2-40B4-BE49-F238E27FC236}">
                      <a16:creationId xmlns:a16="http://schemas.microsoft.com/office/drawing/2014/main" id="{24A11903-F0B7-43B1-18D2-49D384EDF52D}"/>
                    </a:ext>
                  </a:extLst>
                </p:cNvPr>
                <p:cNvCxnSpPr>
                  <a:cxnSpLocks noChangeShapeType="1"/>
                </p:cNvCxnSpPr>
                <p:nvPr/>
              </p:nvCxnSpPr>
              <p:spPr bwMode="auto">
                <a:xfrm flipV="1">
                  <a:off x="5565913" y="2405270"/>
                  <a:ext cx="2971800" cy="879268"/>
                </a:xfrm>
                <a:prstGeom prst="bentConnector3">
                  <a:avLst>
                    <a:gd name="adj1" fmla="val 50000"/>
                  </a:avLst>
                </a:prstGeom>
                <a:noFill/>
                <a:ln w="25400">
                  <a:solidFill>
                    <a:srgbClr val="002355"/>
                  </a:solidFill>
                  <a:miter lim="800000"/>
                  <a:headEnd/>
                  <a:tailEnd/>
                </a:ln>
              </p:spPr>
            </p:cxnSp>
            <p:sp>
              <p:nvSpPr>
                <p:cNvPr id="21" name="Line 10">
                  <a:extLst>
                    <a:ext uri="{FF2B5EF4-FFF2-40B4-BE49-F238E27FC236}">
                      <a16:creationId xmlns:a16="http://schemas.microsoft.com/office/drawing/2014/main" id="{3F8FFA21-AEFA-1245-97E6-71E565F97DC5}"/>
                    </a:ext>
                  </a:extLst>
                </p:cNvPr>
                <p:cNvSpPr>
                  <a:spLocks noChangeShapeType="1"/>
                </p:cNvSpPr>
                <p:nvPr/>
              </p:nvSpPr>
              <p:spPr bwMode="auto">
                <a:xfrm flipV="1">
                  <a:off x="1928190" y="6054839"/>
                  <a:ext cx="8402711" cy="0"/>
                </a:xfrm>
                <a:prstGeom prst="line">
                  <a:avLst/>
                </a:prstGeom>
                <a:noFill/>
                <a:ln w="25400">
                  <a:solidFill>
                    <a:srgbClr val="002355"/>
                  </a:solidFill>
                  <a:round/>
                  <a:headEnd/>
                  <a:tailEnd type="triangle" w="med" len="med"/>
                </a:ln>
              </p:spPr>
              <p:txBody>
                <a:bodyPr wrap="square" lIns="91436" tIns="45719" rIns="91436" bIns="4571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Line 13">
                  <a:extLst>
                    <a:ext uri="{FF2B5EF4-FFF2-40B4-BE49-F238E27FC236}">
                      <a16:creationId xmlns:a16="http://schemas.microsoft.com/office/drawing/2014/main" id="{9F23F15C-D786-70D1-FD04-EBA2F60D9AC4}"/>
                    </a:ext>
                  </a:extLst>
                </p:cNvPr>
                <p:cNvSpPr>
                  <a:spLocks noChangeShapeType="1"/>
                </p:cNvSpPr>
                <p:nvPr/>
              </p:nvSpPr>
              <p:spPr bwMode="auto">
                <a:xfrm flipV="1">
                  <a:off x="10232337" y="1603382"/>
                  <a:ext cx="8283" cy="4326856"/>
                </a:xfrm>
                <a:prstGeom prst="line">
                  <a:avLst/>
                </a:prstGeom>
                <a:noFill/>
                <a:ln w="25400">
                  <a:solidFill>
                    <a:srgbClr val="002355"/>
                  </a:solidFill>
                  <a:round/>
                  <a:headEnd/>
                  <a:tailEnd type="triangle" w="med" len="med"/>
                </a:ln>
              </p:spPr>
              <p:txBody>
                <a:bodyPr wrap="square" lIns="91436" tIns="45719" rIns="91436" bIns="4571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4" name="AutoShape 15">
                  <a:extLst>
                    <a:ext uri="{FF2B5EF4-FFF2-40B4-BE49-F238E27FC236}">
                      <a16:creationId xmlns:a16="http://schemas.microsoft.com/office/drawing/2014/main" id="{6D763395-8C5F-198A-BC10-DC8493A08711}"/>
                    </a:ext>
                  </a:extLst>
                </p:cNvPr>
                <p:cNvCxnSpPr>
                  <a:cxnSpLocks noChangeShapeType="1"/>
                </p:cNvCxnSpPr>
                <p:nvPr/>
              </p:nvCxnSpPr>
              <p:spPr bwMode="auto">
                <a:xfrm flipV="1">
                  <a:off x="7046843" y="1480930"/>
                  <a:ext cx="3200400" cy="924340"/>
                </a:xfrm>
                <a:prstGeom prst="bentConnector3">
                  <a:avLst>
                    <a:gd name="adj1" fmla="val 46273"/>
                  </a:avLst>
                </a:prstGeom>
                <a:noFill/>
                <a:ln w="25400">
                  <a:solidFill>
                    <a:srgbClr val="002355"/>
                  </a:solidFill>
                  <a:miter lim="800000"/>
                  <a:headEnd/>
                  <a:tailEnd/>
                </a:ln>
              </p:spPr>
            </p:cxnSp>
            <p:sp>
              <p:nvSpPr>
                <p:cNvPr id="25" name="Text Box 12">
                  <a:extLst>
                    <a:ext uri="{FF2B5EF4-FFF2-40B4-BE49-F238E27FC236}">
                      <a16:creationId xmlns:a16="http://schemas.microsoft.com/office/drawing/2014/main" id="{D343091F-18A8-18D9-81C0-B18502AFD6F2}"/>
                    </a:ext>
                  </a:extLst>
                </p:cNvPr>
                <p:cNvSpPr txBox="1">
                  <a:spLocks noChangeArrowheads="1"/>
                </p:cNvSpPr>
                <p:nvPr/>
              </p:nvSpPr>
              <p:spPr bwMode="auto">
                <a:xfrm>
                  <a:off x="4547612" y="6108824"/>
                  <a:ext cx="3348567" cy="307776"/>
                </a:xfrm>
                <a:prstGeom prst="rect">
                  <a:avLst/>
                </a:prstGeom>
                <a:noFill/>
                <a:ln w="9525" algn="ctr">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2355"/>
                      </a:solidFill>
                      <a:effectLst/>
                      <a:uLnTx/>
                      <a:uFillTx/>
                      <a:latin typeface="Arial" panose="020B0604020202020204"/>
                      <a:ea typeface="+mn-ea"/>
                      <a:cs typeface="Arial" charset="0"/>
                    </a:rPr>
                    <a:t>Progresión del tratamiento</a:t>
                  </a:r>
                  <a:endParaRPr kumimoji="0" lang="es-ES" sz="1400" b="1" i="0" u="none" strike="noStrike" kern="1200" cap="none" spc="0" normalizeH="0" baseline="0" noProof="0" dirty="0">
                    <a:ln>
                      <a:noFill/>
                    </a:ln>
                    <a:solidFill>
                      <a:srgbClr val="002355"/>
                    </a:solidFill>
                    <a:effectLst>
                      <a:outerShdw blurRad="38100" dist="38100" dir="2700000" algn="tl">
                        <a:srgbClr val="FFFFFF"/>
                      </a:outerShdw>
                    </a:effectLst>
                    <a:uLnTx/>
                    <a:uFillTx/>
                    <a:latin typeface="Arial" panose="020B0604020202020204"/>
                    <a:ea typeface="+mn-ea"/>
                    <a:cs typeface="Arial" charset="0"/>
                  </a:endParaRPr>
                </a:p>
              </p:txBody>
            </p:sp>
            <p:sp>
              <p:nvSpPr>
                <p:cNvPr id="26" name="Text Box 6">
                  <a:extLst>
                    <a:ext uri="{FF2B5EF4-FFF2-40B4-BE49-F238E27FC236}">
                      <a16:creationId xmlns:a16="http://schemas.microsoft.com/office/drawing/2014/main" id="{83466E1C-E482-7668-FA5A-99756F50E425}"/>
                    </a:ext>
                  </a:extLst>
                </p:cNvPr>
                <p:cNvSpPr txBox="1">
                  <a:spLocks noChangeArrowheads="1"/>
                </p:cNvSpPr>
                <p:nvPr/>
              </p:nvSpPr>
              <p:spPr bwMode="auto">
                <a:xfrm>
                  <a:off x="1936736" y="5073589"/>
                  <a:ext cx="1722530" cy="502764"/>
                </a:xfrm>
                <a:prstGeom prst="rect">
                  <a:avLst/>
                </a:prstGeom>
                <a:noFill/>
                <a:ln w="9525" algn="ctr">
                  <a:noFill/>
                  <a:miter lim="800000"/>
                  <a:headEnd/>
                  <a:tailEnd/>
                </a:ln>
              </p:spPr>
              <p:txBody>
                <a:bodyPr wrap="square"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002355"/>
                      </a:solidFill>
                      <a:effectLst/>
                      <a:uLnTx/>
                      <a:uFillTx/>
                      <a:latin typeface="Arial" panose="020B0604020202020204"/>
                      <a:ea typeface="+mn-ea"/>
                      <a:cs typeface="+mn-cs"/>
                    </a:rPr>
                    <a:t>Productos OTC</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rPr>
                    <a:t>Emolientes</a:t>
                  </a:r>
                </a:p>
              </p:txBody>
            </p:sp>
            <p:sp>
              <p:nvSpPr>
                <p:cNvPr id="27" name="Text Box 7">
                  <a:extLst>
                    <a:ext uri="{FF2B5EF4-FFF2-40B4-BE49-F238E27FC236}">
                      <a16:creationId xmlns:a16="http://schemas.microsoft.com/office/drawing/2014/main" id="{DADB3DCA-6860-1AF8-63A8-4794EAFE6DD0}"/>
                    </a:ext>
                  </a:extLst>
                </p:cNvPr>
                <p:cNvSpPr txBox="1">
                  <a:spLocks noChangeArrowheads="1"/>
                </p:cNvSpPr>
                <p:nvPr/>
              </p:nvSpPr>
              <p:spPr bwMode="auto">
                <a:xfrm>
                  <a:off x="3799553" y="4140592"/>
                  <a:ext cx="1855787" cy="1364731"/>
                </a:xfrm>
                <a:prstGeom prst="rect">
                  <a:avLst/>
                </a:prstGeom>
                <a:noFill/>
                <a:ln w="9525" algn="ctr">
                  <a:noFill/>
                  <a:miter lim="800000"/>
                  <a:headEnd/>
                  <a:tailEnd/>
                </a:ln>
              </p:spPr>
              <p:txBody>
                <a:bodyPr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002355"/>
                      </a:solidFill>
                      <a:effectLst/>
                      <a:uLnTx/>
                      <a:uFillTx/>
                      <a:latin typeface="Arial" panose="020B0604020202020204"/>
                      <a:ea typeface="+mn-ea"/>
                      <a:cs typeface="+mn-cs"/>
                    </a:rPr>
                    <a:t>Medicamentos tópicos</a:t>
                  </a:r>
                </a:p>
                <a:p>
                  <a:pPr marL="84138" marR="0" lvl="0" indent="-841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rPr>
                    <a:t>Corticoides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002355"/>
                      </a:solidFill>
                      <a:effectLst/>
                      <a:uLnTx/>
                      <a:uFillTx/>
                      <a:latin typeface="Arial" panose="020B0604020202020204"/>
                      <a:ea typeface="+mn-ea"/>
                      <a:cs typeface="+mn-cs"/>
                    </a:rPr>
                    <a:t>Medicamentos orales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rPr>
                    <a:t>Antihistamínicos</a:t>
                  </a:r>
                </a:p>
              </p:txBody>
            </p:sp>
            <p:sp>
              <p:nvSpPr>
                <p:cNvPr id="28" name="Text Box 8">
                  <a:extLst>
                    <a:ext uri="{FF2B5EF4-FFF2-40B4-BE49-F238E27FC236}">
                      <a16:creationId xmlns:a16="http://schemas.microsoft.com/office/drawing/2014/main" id="{CABC39C1-EDA6-7681-216D-B4EEF421327F}"/>
                    </a:ext>
                  </a:extLst>
                </p:cNvPr>
                <p:cNvSpPr txBox="1">
                  <a:spLocks noChangeArrowheads="1"/>
                </p:cNvSpPr>
                <p:nvPr/>
              </p:nvSpPr>
              <p:spPr bwMode="auto">
                <a:xfrm>
                  <a:off x="5601252" y="3358167"/>
                  <a:ext cx="1803400" cy="1221166"/>
                </a:xfrm>
                <a:prstGeom prst="rect">
                  <a:avLst/>
                </a:prstGeom>
                <a:noFill/>
                <a:ln w="9525" algn="ctr">
                  <a:noFill/>
                  <a:miter lim="800000"/>
                  <a:headEnd/>
                  <a:tailEnd/>
                </a:ln>
              </p:spPr>
              <p:txBody>
                <a:bodyPr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002355"/>
                      </a:solidFill>
                      <a:effectLst/>
                      <a:uLnTx/>
                      <a:uFillTx/>
                      <a:latin typeface="Aptos" panose="02110004020202020204"/>
                      <a:ea typeface="+mn-ea"/>
                      <a:cs typeface="+mn-cs"/>
                    </a:rPr>
                    <a:t>Fototerapia</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2355"/>
                      </a:solidFill>
                      <a:effectLst/>
                      <a:uLnTx/>
                      <a:uFillTx/>
                      <a:latin typeface="Aptos" panose="02110004020202020204"/>
                      <a:ea typeface="+mn-ea"/>
                      <a:cs typeface="+mn-cs"/>
                    </a:rPr>
                    <a:t>UVB</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2355"/>
                      </a:solidFill>
                      <a:effectLst/>
                      <a:uLnTx/>
                      <a:uFillTx/>
                      <a:latin typeface="Aptos" panose="02110004020202020204"/>
                      <a:ea typeface="+mn-ea"/>
                      <a:cs typeface="+mn-cs"/>
                    </a:rPr>
                    <a:t>PUVA</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2355"/>
                      </a:solidFill>
                      <a:effectLst/>
                      <a:uLnTx/>
                      <a:uFillTx/>
                      <a:latin typeface="Aptos" panose="02110004020202020204"/>
                      <a:ea typeface="+mn-ea"/>
                      <a:cs typeface="+mn-cs"/>
                    </a:rPr>
                    <a:t>Helioterapia</a:t>
                  </a:r>
                </a:p>
                <a:p>
                  <a:pPr marL="115880" marR="0" lvl="0" indent="-115880" algn="l" defTabSz="914400" rtl="0" eaLnBrk="0" fontAlgn="base" latinLnBrk="0" hangingPunct="0">
                    <a:lnSpc>
                      <a:spcPct val="100000"/>
                    </a:lnSpc>
                    <a:spcBef>
                      <a:spcPct val="0"/>
                    </a:spcBef>
                    <a:spcAft>
                      <a:spcPct val="0"/>
                    </a:spcAft>
                    <a:buClrTx/>
                    <a:buSzTx/>
                    <a:buFontTx/>
                    <a:buNone/>
                    <a:tabLst/>
                    <a:defRPr/>
                  </a:pPr>
                  <a:endParaRPr kumimoji="0" lang="es-ES" altLang="es-ES" sz="1467" b="0" i="0" u="none" strike="noStrike" kern="1200" cap="none" spc="0" normalizeH="0" baseline="0" noProof="0" dirty="0">
                    <a:ln>
                      <a:noFill/>
                    </a:ln>
                    <a:solidFill>
                      <a:srgbClr val="002355"/>
                    </a:solidFill>
                    <a:effectLst/>
                    <a:uLnTx/>
                    <a:uFillTx/>
                    <a:latin typeface="Aptos" panose="02110004020202020204"/>
                    <a:ea typeface="+mn-ea"/>
                    <a:cs typeface="+mn-cs"/>
                  </a:endParaRPr>
                </a:p>
              </p:txBody>
            </p:sp>
            <p:sp>
              <p:nvSpPr>
                <p:cNvPr id="29" name="Text Box 9">
                  <a:extLst>
                    <a:ext uri="{FF2B5EF4-FFF2-40B4-BE49-F238E27FC236}">
                      <a16:creationId xmlns:a16="http://schemas.microsoft.com/office/drawing/2014/main" id="{168DD52A-AD82-CCAA-63AA-CDC8F47434ED}"/>
                    </a:ext>
                  </a:extLst>
                </p:cNvPr>
                <p:cNvSpPr txBox="1">
                  <a:spLocks noChangeArrowheads="1"/>
                </p:cNvSpPr>
                <p:nvPr/>
              </p:nvSpPr>
              <p:spPr bwMode="auto">
                <a:xfrm>
                  <a:off x="7089921" y="2501555"/>
                  <a:ext cx="1677988" cy="1023394"/>
                </a:xfrm>
                <a:prstGeom prst="rect">
                  <a:avLst/>
                </a:prstGeom>
                <a:noFill/>
                <a:ln w="9525" algn="ctr">
                  <a:noFill/>
                  <a:miter lim="800000"/>
                  <a:headEnd/>
                  <a:tailEnd/>
                </a:ln>
              </p:spPr>
              <p:txBody>
                <a:bodyPr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002355"/>
                      </a:solidFill>
                      <a:effectLst/>
                      <a:uLnTx/>
                      <a:uFillTx/>
                      <a:latin typeface="Arial" panose="020B0604020202020204"/>
                      <a:ea typeface="+mn-ea"/>
                      <a:cs typeface="+mn-cs"/>
                    </a:rPr>
                    <a:t>Tratamiento sistémico</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rPr>
                    <a:t>Ciclosporina</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rPr>
                    <a:t>Metotrexato</a:t>
                  </a:r>
                </a:p>
              </p:txBody>
            </p:sp>
            <p:sp>
              <p:nvSpPr>
                <p:cNvPr id="30" name="Text Box 16">
                  <a:extLst>
                    <a:ext uri="{FF2B5EF4-FFF2-40B4-BE49-F238E27FC236}">
                      <a16:creationId xmlns:a16="http://schemas.microsoft.com/office/drawing/2014/main" id="{FF14D0EF-4744-7B5E-EA18-2234F6806260}"/>
                    </a:ext>
                  </a:extLst>
                </p:cNvPr>
                <p:cNvSpPr txBox="1">
                  <a:spLocks noChangeArrowheads="1"/>
                </p:cNvSpPr>
                <p:nvPr/>
              </p:nvSpPr>
              <p:spPr bwMode="auto">
                <a:xfrm>
                  <a:off x="8555877" y="1537806"/>
                  <a:ext cx="1650160" cy="2587087"/>
                </a:xfrm>
                <a:prstGeom prst="rect">
                  <a:avLst/>
                </a:prstGeom>
                <a:noFill/>
                <a:ln w="9525" algn="ctr">
                  <a:noFill/>
                  <a:miter lim="800000"/>
                  <a:headEnd/>
                  <a:tailEnd/>
                </a:ln>
              </p:spPr>
              <p:txBody>
                <a:bodyPr wrap="square"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002355"/>
                      </a:solidFill>
                      <a:effectLst/>
                      <a:uLnTx/>
                      <a:uFillTx/>
                      <a:latin typeface="Arial" panose="020B0604020202020204"/>
                      <a:ea typeface="+mn-ea"/>
                      <a:cs typeface="+mn-cs"/>
                    </a:rPr>
                    <a:t>Tratamiento sistémico avanzado </a:t>
                  </a:r>
                  <a:r>
                    <a:rPr kumimoji="0" lang="es-ES" altLang="es-ES" sz="1200" b="1" i="0" u="none" strike="noStrike" kern="1200" cap="none" spc="0" normalizeH="0" baseline="0" noProof="0" dirty="0">
                      <a:ln>
                        <a:noFill/>
                      </a:ln>
                      <a:solidFill>
                        <a:srgbClr val="002355"/>
                      </a:solidFill>
                      <a:effectLst/>
                      <a:uLnTx/>
                      <a:uFillTx/>
                      <a:latin typeface="Arial" panose="020B0604020202020204"/>
                      <a:ea typeface="+mn-ea"/>
                      <a:cs typeface="+mn-cs"/>
                    </a:rPr>
                    <a:t>(Biológicos y </a:t>
                  </a:r>
                  <a:r>
                    <a:rPr kumimoji="0" lang="es-ES" altLang="es-ES" sz="1200" b="1" i="0" u="none" strike="noStrike" kern="1200" cap="none" spc="0" normalizeH="0" baseline="0" noProof="0" dirty="0" err="1">
                      <a:ln>
                        <a:noFill/>
                      </a:ln>
                      <a:solidFill>
                        <a:srgbClr val="002355"/>
                      </a:solidFill>
                      <a:effectLst/>
                      <a:uLnTx/>
                      <a:uFillTx/>
                      <a:latin typeface="Arial" panose="020B0604020202020204"/>
                      <a:ea typeface="+mn-ea"/>
                      <a:cs typeface="+mn-cs"/>
                    </a:rPr>
                    <a:t>Jaks</a:t>
                  </a:r>
                  <a:r>
                    <a:rPr kumimoji="0" lang="es-ES" altLang="es-ES" sz="1200" b="1" i="0" u="none" strike="noStrike" kern="1200" cap="none" spc="0" normalizeH="0" baseline="0" noProof="0" dirty="0">
                      <a:ln>
                        <a:noFill/>
                      </a:ln>
                      <a:solidFill>
                        <a:srgbClr val="002355"/>
                      </a:solidFill>
                      <a:effectLst/>
                      <a:uLnTx/>
                      <a:uFillTx/>
                      <a:latin typeface="Arial" panose="020B0604020202020204"/>
                      <a:ea typeface="+mn-ea"/>
                      <a:cs typeface="+mn-cs"/>
                    </a:rPr>
                    <a:t>)</a:t>
                  </a:r>
                </a:p>
                <a:p>
                  <a:pPr marL="84138" marR="0" lvl="0" indent="-841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0" i="0" u="none" strike="noStrike" kern="1200" cap="none" spc="0" normalizeH="0" baseline="0" noProof="0" dirty="0" err="1">
                      <a:ln>
                        <a:noFill/>
                      </a:ln>
                      <a:solidFill>
                        <a:srgbClr val="002355"/>
                      </a:solidFill>
                      <a:effectLst/>
                      <a:uLnTx/>
                      <a:uFillTx/>
                      <a:latin typeface="Arial" panose="020B0604020202020204"/>
                      <a:ea typeface="+mn-ea"/>
                      <a:cs typeface="+mn-cs"/>
                    </a:rPr>
                    <a:t>Dupilumab</a:t>
                  </a:r>
                  <a:endPar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84138" marR="0" lvl="0" indent="-841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0" i="0" u="none" strike="noStrike" kern="1200" cap="none" spc="0" normalizeH="0" baseline="0" noProof="0" dirty="0" err="1">
                      <a:ln>
                        <a:noFill/>
                      </a:ln>
                      <a:solidFill>
                        <a:srgbClr val="002355"/>
                      </a:solidFill>
                      <a:effectLst/>
                      <a:uLnTx/>
                      <a:uFillTx/>
                      <a:latin typeface="Arial" panose="020B0604020202020204"/>
                      <a:ea typeface="+mn-ea"/>
                      <a:cs typeface="+mn-cs"/>
                    </a:rPr>
                    <a:t>Lebrikizumab</a:t>
                  </a:r>
                  <a:endPar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84138" marR="0" lvl="0" indent="-841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0" i="0" u="none" strike="noStrike" kern="1200" cap="none" spc="0" normalizeH="0" baseline="0" noProof="0" dirty="0" err="1">
                      <a:ln>
                        <a:noFill/>
                      </a:ln>
                      <a:solidFill>
                        <a:srgbClr val="002355"/>
                      </a:solidFill>
                      <a:effectLst/>
                      <a:uLnTx/>
                      <a:uFillTx/>
                      <a:latin typeface="Arial" panose="020B0604020202020204"/>
                      <a:ea typeface="+mn-ea"/>
                      <a:cs typeface="+mn-cs"/>
                    </a:rPr>
                    <a:t>Tralokinumab</a:t>
                  </a:r>
                  <a:endPar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200" b="0" i="0" u="none" strike="noStrike" kern="1200" cap="none" spc="0" normalizeH="0" baseline="0" noProof="0" dirty="0" err="1">
                      <a:ln>
                        <a:noFill/>
                      </a:ln>
                      <a:solidFill>
                        <a:srgbClr val="002355"/>
                      </a:solidFill>
                      <a:effectLst/>
                      <a:uLnTx/>
                      <a:uFillTx/>
                      <a:latin typeface="Arial" panose="020B0604020202020204"/>
                      <a:ea typeface="+mn-ea"/>
                      <a:cs typeface="+mn-cs"/>
                    </a:rPr>
                    <a:t>Upadacitinib</a:t>
                  </a:r>
                  <a:endPar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200" b="0" i="0" u="none" strike="noStrike" kern="1200" cap="none" spc="0" normalizeH="0" baseline="0" noProof="0" dirty="0" err="1">
                      <a:ln>
                        <a:noFill/>
                      </a:ln>
                      <a:solidFill>
                        <a:srgbClr val="002355"/>
                      </a:solidFill>
                      <a:effectLst/>
                      <a:uLnTx/>
                      <a:uFillTx/>
                      <a:latin typeface="Arial" panose="020B0604020202020204"/>
                      <a:ea typeface="+mn-ea"/>
                      <a:cs typeface="+mn-cs"/>
                    </a:rPr>
                    <a:t>Baricitinib</a:t>
                  </a:r>
                  <a:endPar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200" b="0" i="0" u="none" strike="noStrike" kern="1200" cap="none" spc="0" normalizeH="0" baseline="0" noProof="0" dirty="0" err="1">
                      <a:ln>
                        <a:noFill/>
                      </a:ln>
                      <a:solidFill>
                        <a:srgbClr val="002355"/>
                      </a:solidFill>
                      <a:effectLst/>
                      <a:uLnTx/>
                      <a:uFillTx/>
                      <a:latin typeface="Arial" panose="020B0604020202020204"/>
                      <a:ea typeface="+mn-ea"/>
                      <a:cs typeface="+mn-cs"/>
                    </a:rPr>
                    <a:t>Abrocitinib</a:t>
                  </a:r>
                  <a:endParaRPr kumimoji="0" lang="es-ES" altLang="es-ES" sz="12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grpSp>
        </p:grpSp>
        <p:cxnSp>
          <p:nvCxnSpPr>
            <p:cNvPr id="12" name="Conector recto 11">
              <a:extLst>
                <a:ext uri="{FF2B5EF4-FFF2-40B4-BE49-F238E27FC236}">
                  <a16:creationId xmlns:a16="http://schemas.microsoft.com/office/drawing/2014/main" id="{9496286B-C12E-DCA7-F414-A841540A096A}"/>
                </a:ext>
              </a:extLst>
            </p:cNvPr>
            <p:cNvCxnSpPr>
              <a:cxnSpLocks/>
            </p:cNvCxnSpPr>
            <p:nvPr/>
          </p:nvCxnSpPr>
          <p:spPr>
            <a:xfrm>
              <a:off x="5582952" y="1510749"/>
              <a:ext cx="0" cy="4380685"/>
            </a:xfrm>
            <a:prstGeom prst="line">
              <a:avLst/>
            </a:prstGeom>
            <a:ln w="38100">
              <a:solidFill>
                <a:srgbClr val="00F2BE"/>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0641565"/>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7D90F-5177-5F10-527F-54E3951CE10F}"/>
            </a:ext>
          </a:extLst>
        </p:cNvPr>
        <p:cNvGrpSpPr/>
        <p:nvPr/>
      </p:nvGrpSpPr>
      <p:grpSpPr>
        <a:xfrm>
          <a:off x="0" y="0"/>
          <a:ext cx="0" cy="0"/>
          <a:chOff x="0" y="0"/>
          <a:chExt cx="0" cy="0"/>
        </a:xfrm>
      </p:grpSpPr>
      <p:sp>
        <p:nvSpPr>
          <p:cNvPr id="8" name="Rectángulo redondeado 7">
            <a:extLst>
              <a:ext uri="{FF2B5EF4-FFF2-40B4-BE49-F238E27FC236}">
                <a16:creationId xmlns:a16="http://schemas.microsoft.com/office/drawing/2014/main" id="{0489A8A1-5A97-8320-4D70-49EC7E1E3B16}"/>
              </a:ext>
            </a:extLst>
          </p:cNvPr>
          <p:cNvSpPr/>
          <p:nvPr/>
        </p:nvSpPr>
        <p:spPr>
          <a:xfrm>
            <a:off x="695325" y="1431235"/>
            <a:ext cx="11053763" cy="4518715"/>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ítulo 6">
            <a:extLst>
              <a:ext uri="{FF2B5EF4-FFF2-40B4-BE49-F238E27FC236}">
                <a16:creationId xmlns:a16="http://schemas.microsoft.com/office/drawing/2014/main" id="{33013150-8E4D-0F68-CA6A-6D95C4503458}"/>
              </a:ext>
            </a:extLst>
          </p:cNvPr>
          <p:cNvSpPr>
            <a:spLocks noGrp="1"/>
          </p:cNvSpPr>
          <p:nvPr>
            <p:ph type="title"/>
          </p:nvPr>
        </p:nvSpPr>
        <p:spPr/>
        <p:txBody>
          <a:bodyPr/>
          <a:lstStyle/>
          <a:p>
            <a:r>
              <a:rPr lang="es-ES" dirty="0"/>
              <a:t>¿Cuándo hay que derivar el paciente al dermatólogo?</a:t>
            </a:r>
          </a:p>
        </p:txBody>
      </p:sp>
      <p:sp>
        <p:nvSpPr>
          <p:cNvPr id="6" name="Contenidor de contingut 5">
            <a:extLst>
              <a:ext uri="{FF2B5EF4-FFF2-40B4-BE49-F238E27FC236}">
                <a16:creationId xmlns:a16="http://schemas.microsoft.com/office/drawing/2014/main" id="{9453A1CC-ADF8-7C25-505F-4FA18BFFD92D}"/>
              </a:ext>
            </a:extLst>
          </p:cNvPr>
          <p:cNvSpPr>
            <a:spLocks noGrp="1"/>
          </p:cNvSpPr>
          <p:nvPr>
            <p:ph idx="4294967295"/>
          </p:nvPr>
        </p:nvSpPr>
        <p:spPr>
          <a:xfrm>
            <a:off x="895558" y="1628775"/>
            <a:ext cx="10604016" cy="4068763"/>
          </a:xfrm>
        </p:spPr>
        <p:txBody>
          <a:bodyPr>
            <a:noAutofit/>
          </a:bodyPr>
          <a:lstStyle/>
          <a:p>
            <a:pPr marL="136525" indent="-136525">
              <a:lnSpc>
                <a:spcPct val="100000"/>
              </a:lnSpc>
              <a:spcBef>
                <a:spcPts val="0"/>
              </a:spcBef>
              <a:buClr>
                <a:srgbClr val="002355"/>
              </a:buClr>
              <a:tabLst>
                <a:tab pos="3054350" algn="l"/>
              </a:tabLst>
              <a:defRPr/>
            </a:pPr>
            <a:r>
              <a:rPr kumimoji="0" lang="es-ES" sz="1800" b="0" i="0" u="none" strike="noStrike" kern="1200" cap="none" spc="0" normalizeH="0" baseline="0" noProof="0" dirty="0">
                <a:ln>
                  <a:noFill/>
                </a:ln>
                <a:effectLst/>
                <a:uLnTx/>
                <a:uFillTx/>
                <a:latin typeface="Arial" panose="020B0604020202020204" pitchFamily="34" charset="0"/>
                <a:cs typeface="Arial" pitchFamily="34" charset="0"/>
              </a:rPr>
              <a:t>Dudas diagnósticas</a:t>
            </a:r>
            <a:br>
              <a:rPr kumimoji="0" lang="es-ES" sz="1800" b="0" i="0" u="none" strike="noStrike" kern="1200" cap="none" spc="0" normalizeH="0" baseline="0" noProof="0" dirty="0">
                <a:ln>
                  <a:noFill/>
                </a:ln>
                <a:effectLst/>
                <a:uLnTx/>
                <a:uFillTx/>
                <a:latin typeface="Arial" panose="020B0604020202020204" pitchFamily="34" charset="0"/>
                <a:cs typeface="Arial" pitchFamily="34" charset="0"/>
              </a:rPr>
            </a:br>
            <a:endParaRPr kumimoji="0" lang="es-ES" sz="1800" b="0" i="0" u="none" strike="noStrike" kern="1200" cap="none" spc="0" normalizeH="0" baseline="0" noProof="0" dirty="0">
              <a:ln>
                <a:noFill/>
              </a:ln>
              <a:effectLst/>
              <a:uLnTx/>
              <a:uFillTx/>
              <a:latin typeface="Arial" panose="020B0604020202020204" pitchFamily="34" charset="0"/>
              <a:cs typeface="Arial" pitchFamily="34" charset="0"/>
            </a:endParaRPr>
          </a:p>
          <a:p>
            <a:pPr marL="136525" indent="-136525">
              <a:lnSpc>
                <a:spcPct val="100000"/>
              </a:lnSpc>
              <a:spcBef>
                <a:spcPts val="0"/>
              </a:spcBef>
              <a:buClr>
                <a:srgbClr val="002355"/>
              </a:buClr>
              <a:tabLst>
                <a:tab pos="3054350" algn="l"/>
              </a:tabLst>
              <a:defRPr/>
            </a:pPr>
            <a:r>
              <a:rPr kumimoji="0" lang="es-ES" sz="1800" b="0" i="0" u="none" strike="noStrike" kern="1200" cap="none" spc="0" normalizeH="0" baseline="0" noProof="0" dirty="0">
                <a:ln>
                  <a:noFill/>
                </a:ln>
                <a:effectLst/>
                <a:uLnTx/>
                <a:uFillTx/>
                <a:latin typeface="Arial" panose="020B0604020202020204" pitchFamily="34" charset="0"/>
                <a:cs typeface="Arial" pitchFamily="34" charset="0"/>
              </a:rPr>
              <a:t>Eccema persistente o recurrente en la misma localización a pesar  de tratamiento correcto durante, al menos, 2 meses</a:t>
            </a:r>
            <a:br>
              <a:rPr kumimoji="0" lang="es-ES" sz="1800" b="0" i="0" u="none" strike="noStrike" kern="1200" cap="none" spc="0" normalizeH="0" baseline="0" noProof="0" dirty="0">
                <a:ln>
                  <a:noFill/>
                </a:ln>
                <a:effectLst/>
                <a:uLnTx/>
                <a:uFillTx/>
                <a:latin typeface="Arial" panose="020B0604020202020204" pitchFamily="34" charset="0"/>
                <a:cs typeface="Arial" pitchFamily="34" charset="0"/>
              </a:rPr>
            </a:br>
            <a:endParaRPr kumimoji="0" lang="es-ES" sz="1800" b="0" i="0" u="none" strike="noStrike" kern="1200" cap="none" spc="0" normalizeH="0" baseline="0" noProof="0" dirty="0">
              <a:ln>
                <a:noFill/>
              </a:ln>
              <a:effectLst/>
              <a:uLnTx/>
              <a:uFillTx/>
              <a:latin typeface="Arial" panose="020B0604020202020204" pitchFamily="34" charset="0"/>
              <a:cs typeface="Arial" pitchFamily="34" charset="0"/>
            </a:endParaRPr>
          </a:p>
          <a:p>
            <a:pPr marL="136525" indent="-136525">
              <a:lnSpc>
                <a:spcPct val="100000"/>
              </a:lnSpc>
              <a:spcBef>
                <a:spcPts val="0"/>
              </a:spcBef>
              <a:buClr>
                <a:srgbClr val="002355"/>
              </a:buClr>
              <a:tabLst>
                <a:tab pos="3054350" algn="l"/>
              </a:tabLst>
              <a:defRPr/>
            </a:pPr>
            <a:r>
              <a:rPr kumimoji="0" lang="es-ES" sz="1800" b="0" i="0" u="none" strike="noStrike" kern="1200" cap="none" spc="0" normalizeH="0" baseline="0" noProof="0" dirty="0">
                <a:ln>
                  <a:noFill/>
                </a:ln>
                <a:effectLst/>
                <a:uLnTx/>
                <a:uFillTx/>
                <a:latin typeface="Arial" panose="020B0604020202020204" pitchFamily="34" charset="0"/>
                <a:cs typeface="Arial" pitchFamily="34" charset="0"/>
              </a:rPr>
              <a:t>Eccema moderado o grave con BSA superior al 30 % y que requiere tratamiento sistémico</a:t>
            </a:r>
            <a:br>
              <a:rPr kumimoji="0" lang="es-ES" sz="1800" b="0" i="0" u="none" strike="noStrike" kern="1200" cap="none" spc="0" normalizeH="0" baseline="0" noProof="0" dirty="0">
                <a:ln>
                  <a:noFill/>
                </a:ln>
                <a:effectLst/>
                <a:uLnTx/>
                <a:uFillTx/>
                <a:latin typeface="Arial" panose="020B0604020202020204" pitchFamily="34" charset="0"/>
                <a:cs typeface="Arial" pitchFamily="34" charset="0"/>
              </a:rPr>
            </a:br>
            <a:endParaRPr kumimoji="0" lang="es-ES" sz="1800" b="0" i="0" u="none" strike="noStrike" kern="1200" cap="none" spc="0" normalizeH="0" baseline="0" noProof="0" dirty="0">
              <a:ln>
                <a:noFill/>
              </a:ln>
              <a:effectLst/>
              <a:uLnTx/>
              <a:uFillTx/>
              <a:latin typeface="Arial" panose="020B0604020202020204" pitchFamily="34" charset="0"/>
              <a:cs typeface="Arial" pitchFamily="34" charset="0"/>
            </a:endParaRPr>
          </a:p>
          <a:p>
            <a:pPr marL="136525" indent="-136525">
              <a:lnSpc>
                <a:spcPct val="100000"/>
              </a:lnSpc>
              <a:spcBef>
                <a:spcPts val="0"/>
              </a:spcBef>
              <a:buClr>
                <a:srgbClr val="002355"/>
              </a:buClr>
              <a:tabLst>
                <a:tab pos="3054350" algn="l"/>
              </a:tabLst>
              <a:defRPr/>
            </a:pPr>
            <a:r>
              <a:rPr kumimoji="0" lang="es-ES" sz="1800" b="0" i="0" u="none" strike="noStrike" kern="1200" cap="none" spc="0" normalizeH="0" baseline="0" noProof="0" dirty="0">
                <a:ln>
                  <a:noFill/>
                </a:ln>
                <a:effectLst/>
                <a:uLnTx/>
                <a:uFillTx/>
                <a:latin typeface="Arial" panose="020B0604020202020204" pitchFamily="34" charset="0"/>
                <a:cs typeface="Arial" pitchFamily="34" charset="0"/>
              </a:rPr>
              <a:t>Eccema con sintomatología sistémica asociada o infecciones recurrentes.</a:t>
            </a:r>
            <a:br>
              <a:rPr kumimoji="0" lang="es-ES" sz="1800" b="0" i="0" u="none" strike="noStrike" kern="1200" cap="none" spc="0" normalizeH="0" baseline="0" noProof="0" dirty="0">
                <a:ln>
                  <a:noFill/>
                </a:ln>
                <a:effectLst/>
                <a:uLnTx/>
                <a:uFillTx/>
                <a:latin typeface="Arial" panose="020B0604020202020204" pitchFamily="34" charset="0"/>
                <a:cs typeface="Arial" pitchFamily="34" charset="0"/>
              </a:rPr>
            </a:br>
            <a:endParaRPr kumimoji="0" lang="es-ES" sz="1800" b="0" i="0" u="none" strike="noStrike" kern="1200" cap="none" spc="0" normalizeH="0" baseline="0" noProof="0" dirty="0">
              <a:ln>
                <a:noFill/>
              </a:ln>
              <a:effectLst/>
              <a:uLnTx/>
              <a:uFillTx/>
              <a:latin typeface="Arial" panose="020B0604020202020204" pitchFamily="34" charset="0"/>
              <a:cs typeface="Arial" pitchFamily="34" charset="0"/>
            </a:endParaRPr>
          </a:p>
          <a:p>
            <a:pPr marL="136525" indent="-136525">
              <a:lnSpc>
                <a:spcPct val="100000"/>
              </a:lnSpc>
              <a:spcBef>
                <a:spcPct val="0"/>
              </a:spcBef>
              <a:buClr>
                <a:srgbClr val="002355"/>
              </a:buClr>
              <a:tabLst>
                <a:tab pos="3054350" algn="l"/>
              </a:tabLst>
              <a:defRPr/>
            </a:pPr>
            <a:r>
              <a:rPr kumimoji="0" lang="es-ES_tradnl" sz="1800" b="0" i="0" u="none" strike="noStrike" kern="1200" cap="none" spc="0" normalizeH="0" baseline="0" noProof="0" dirty="0">
                <a:ln>
                  <a:noFill/>
                </a:ln>
                <a:effectLst/>
                <a:uLnTx/>
                <a:uFillTx/>
                <a:latin typeface="Arial" panose="020B0604020202020204" pitchFamily="34" charset="0"/>
                <a:cs typeface="Arial" pitchFamily="34" charset="0"/>
              </a:rPr>
              <a:t>Cuando afecta mucho su calidad de vida o </a:t>
            </a:r>
            <a:r>
              <a:rPr lang="es-ES_tradnl" sz="1800" kern="1200" dirty="0">
                <a:latin typeface="Arial" panose="020B0604020202020204" pitchFamily="34" charset="0"/>
                <a:cs typeface="Arial" pitchFamily="34" charset="0"/>
              </a:rPr>
              <a:t>trastorna el sueño</a:t>
            </a:r>
            <a:br>
              <a:rPr lang="es-ES_tradnl" sz="1800" kern="1200" dirty="0">
                <a:latin typeface="Arial" panose="020B0604020202020204" pitchFamily="34" charset="0"/>
                <a:cs typeface="Arial" pitchFamily="34" charset="0"/>
              </a:rPr>
            </a:br>
            <a:endParaRPr kumimoji="0" lang="es-ES_tradnl" sz="1800" b="0" i="0" u="none" strike="noStrike" kern="1200" cap="none" spc="0" normalizeH="0" baseline="0" noProof="0" dirty="0">
              <a:ln>
                <a:noFill/>
              </a:ln>
              <a:effectLst/>
              <a:uLnTx/>
              <a:uFillTx/>
              <a:latin typeface="Arial" panose="020B0604020202020204" pitchFamily="34" charset="0"/>
              <a:cs typeface="Arial" pitchFamily="34" charset="0"/>
            </a:endParaRPr>
          </a:p>
          <a:p>
            <a:pPr marL="136525" indent="-136525">
              <a:lnSpc>
                <a:spcPct val="100000"/>
              </a:lnSpc>
              <a:spcBef>
                <a:spcPts val="0"/>
              </a:spcBef>
              <a:buClr>
                <a:srgbClr val="002355"/>
              </a:buClr>
              <a:tabLst>
                <a:tab pos="3054350" algn="l"/>
              </a:tabLst>
              <a:defRPr/>
            </a:pPr>
            <a:r>
              <a:rPr kumimoji="0" lang="es-ES" sz="1800" b="0" i="0" u="none" strike="noStrike" kern="1200" cap="none" spc="0" normalizeH="0" baseline="0" noProof="0" dirty="0">
                <a:ln>
                  <a:noFill/>
                </a:ln>
                <a:effectLst/>
                <a:uLnTx/>
                <a:uFillTx/>
                <a:latin typeface="Arial" panose="020B0604020202020204" pitchFamily="34" charset="0"/>
                <a:cs typeface="Arial" pitchFamily="34" charset="0"/>
              </a:rPr>
              <a:t>Sospecha de eccema de contacto alérgico que requiere estudio con  pruebas </a:t>
            </a:r>
            <a:r>
              <a:rPr kumimoji="0" lang="es-ES" sz="1800" b="0" i="0" u="none" strike="noStrike" kern="1200" cap="none" spc="0" normalizeH="0" baseline="0" noProof="0" dirty="0" err="1">
                <a:ln>
                  <a:noFill/>
                </a:ln>
                <a:effectLst/>
                <a:uLnTx/>
                <a:uFillTx/>
                <a:latin typeface="Arial" panose="020B0604020202020204" pitchFamily="34" charset="0"/>
                <a:cs typeface="Arial" pitchFamily="34" charset="0"/>
              </a:rPr>
              <a:t>epicutáneas</a:t>
            </a:r>
            <a:br>
              <a:rPr kumimoji="0" lang="es-ES" sz="1800" b="0" i="0" u="none" strike="noStrike" kern="1200" cap="none" spc="0" normalizeH="0" baseline="0" noProof="0" dirty="0">
                <a:ln>
                  <a:noFill/>
                </a:ln>
                <a:effectLst/>
                <a:uLnTx/>
                <a:uFillTx/>
                <a:latin typeface="Arial" panose="020B0604020202020204" pitchFamily="34" charset="0"/>
                <a:cs typeface="Arial" pitchFamily="34" charset="0"/>
              </a:rPr>
            </a:br>
            <a:endParaRPr kumimoji="0" lang="es-ES" sz="1800" b="0" i="0" u="none" strike="noStrike" kern="1200" cap="none" spc="0" normalizeH="0" baseline="0" noProof="0" dirty="0">
              <a:ln>
                <a:noFill/>
              </a:ln>
              <a:effectLst/>
              <a:uLnTx/>
              <a:uFillTx/>
              <a:latin typeface="Arial" panose="020B0604020202020204" pitchFamily="34" charset="0"/>
              <a:cs typeface="Arial" pitchFamily="34" charset="0"/>
            </a:endParaRPr>
          </a:p>
          <a:p>
            <a:pPr marL="136525" indent="-136525">
              <a:lnSpc>
                <a:spcPct val="100000"/>
              </a:lnSpc>
              <a:spcBef>
                <a:spcPts val="0"/>
              </a:spcBef>
              <a:buClr>
                <a:srgbClr val="002355"/>
              </a:buClr>
              <a:tabLst>
                <a:tab pos="3054350" algn="l"/>
              </a:tabLst>
              <a:defRPr/>
            </a:pPr>
            <a:r>
              <a:rPr kumimoji="0" lang="es-ES" sz="1800" b="0" i="0" u="none" strike="noStrike" kern="1200" cap="none" spc="0" normalizeH="0" baseline="0" noProof="0" dirty="0">
                <a:ln>
                  <a:noFill/>
                </a:ln>
                <a:effectLst/>
                <a:uLnTx/>
                <a:uFillTx/>
                <a:latin typeface="Arial" panose="020B0604020202020204" pitchFamily="34" charset="0"/>
                <a:cs typeface="Arial" pitchFamily="34" charset="0"/>
              </a:rPr>
              <a:t>Reacciones adversas al tratamiento tópico</a:t>
            </a:r>
          </a:p>
        </p:txBody>
      </p:sp>
      <p:sp>
        <p:nvSpPr>
          <p:cNvPr id="4" name="CuadroTexto 11">
            <a:extLst>
              <a:ext uri="{FF2B5EF4-FFF2-40B4-BE49-F238E27FC236}">
                <a16:creationId xmlns:a16="http://schemas.microsoft.com/office/drawing/2014/main" id="{A69E76AF-0421-C6EF-3A6D-5B3C678D27B3}"/>
              </a:ext>
            </a:extLst>
          </p:cNvPr>
          <p:cNvSpPr txBox="1"/>
          <p:nvPr/>
        </p:nvSpPr>
        <p:spPr>
          <a:xfrm>
            <a:off x="745020" y="6129794"/>
            <a:ext cx="1054608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a:ln>
                  <a:noFill/>
                </a:ln>
                <a:solidFill>
                  <a:srgbClr val="002060"/>
                </a:solidFill>
                <a:effectLst/>
                <a:uLnTx/>
                <a:uFillTx/>
                <a:latin typeface="Arial" panose="020B0604020202020204"/>
                <a:ea typeface="+mn-ea"/>
                <a:cs typeface="+mn-cs"/>
              </a:rPr>
              <a:t>Guía de consulta rápida en dermatitis atópica. 2ª Edición. SEMFYC y SEPEAP. </a:t>
            </a:r>
            <a:r>
              <a:rPr kumimoji="0" lang="es-ES" sz="700" b="0" i="0" u="sng" strike="noStrike" kern="1200" cap="none" spc="0" normalizeH="0" baseline="0" noProof="0" dirty="0">
                <a:ln>
                  <a:noFill/>
                </a:ln>
                <a:solidFill>
                  <a:srgbClr val="002060"/>
                </a:solidFill>
                <a:effectLst/>
                <a:uLnTx/>
                <a:uFillTx/>
                <a:latin typeface="Arial" panose="020B0604020202020204"/>
                <a:ea typeface="+mn-ea"/>
                <a:cs typeface="+mn-cs"/>
                <a:hlinkClick r:id="rId3" tooltip="https://es.dermaworld.eu/herramientas/profesionales-sanitarios/otros-recursos/">
                  <a:extLst>
                    <a:ext uri="{A12FA001-AC4F-418D-AE19-62706E023703}">
                      <ahyp:hlinkClr xmlns:ahyp="http://schemas.microsoft.com/office/drawing/2018/hyperlinkcolor" val="tx"/>
                    </a:ext>
                  </a:extLst>
                </a:hlinkClick>
              </a:rPr>
              <a:t>https://es.dermaworld.eu/herramientas/profesionales-sanitarios/otros-recursos/</a:t>
            </a:r>
            <a:endParaRPr kumimoji="0" lang="es-ES" sz="700" b="0" i="0" u="sng"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sng" strike="noStrike" kern="1200" cap="none" spc="0" normalizeH="0" baseline="0" noProof="0" dirty="0">
                <a:ln>
                  <a:noFill/>
                </a:ln>
                <a:solidFill>
                  <a:srgbClr val="002060"/>
                </a:solidFill>
                <a:effectLst/>
                <a:uLnTx/>
                <a:uFillTx/>
                <a:latin typeface="Arial" panose="020B0604020202020204"/>
                <a:ea typeface="+mn-ea"/>
                <a:cs typeface="+mn-cs"/>
              </a:rPr>
              <a:t>https://www.bitacorasemfyc.com/bitacora/dermatitis/</a:t>
            </a:r>
          </a:p>
        </p:txBody>
      </p:sp>
      <p:sp>
        <p:nvSpPr>
          <p:cNvPr id="9" name="QuadreDeText 4">
            <a:extLst>
              <a:ext uri="{FF2B5EF4-FFF2-40B4-BE49-F238E27FC236}">
                <a16:creationId xmlns:a16="http://schemas.microsoft.com/office/drawing/2014/main" id="{5D502462-289C-A34E-01CE-73DD4400E52C}"/>
              </a:ext>
            </a:extLst>
          </p:cNvPr>
          <p:cNvSpPr txBox="1"/>
          <p:nvPr/>
        </p:nvSpPr>
        <p:spPr>
          <a:xfrm>
            <a:off x="881753" y="5670137"/>
            <a:ext cx="2735662"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700" b="1" i="0" u="none" strike="noStrike" kern="1200" cap="none" spc="0" normalizeH="0" baseline="0" noProof="0" dirty="0" err="1">
                <a:ln>
                  <a:noFill/>
                </a:ln>
                <a:solidFill>
                  <a:srgbClr val="002355"/>
                </a:solidFill>
                <a:effectLst/>
                <a:uLnTx/>
                <a:uFillTx/>
                <a:latin typeface="Arial" panose="020B0604020202020204"/>
                <a:ea typeface="+mn-ea"/>
                <a:cs typeface="+mn-cs"/>
              </a:rPr>
              <a:t>Opinión</a:t>
            </a:r>
            <a:r>
              <a:rPr kumimoji="0" lang="ca-ES" sz="700" b="1" i="0" u="none" strike="noStrike" kern="1200" cap="none" spc="0" normalizeH="0" baseline="0" noProof="0" dirty="0">
                <a:ln>
                  <a:noFill/>
                </a:ln>
                <a:solidFill>
                  <a:srgbClr val="002355"/>
                </a:solidFill>
                <a:effectLst/>
                <a:uLnTx/>
                <a:uFillTx/>
                <a:latin typeface="Arial" panose="020B0604020202020204"/>
                <a:ea typeface="+mn-ea"/>
                <a:cs typeface="+mn-cs"/>
              </a:rPr>
              <a:t> personal de Miquel Ribera </a:t>
            </a:r>
            <a:endParaRPr kumimoji="0" lang="es-ES" sz="700" b="1"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71410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redondeado 27">
            <a:extLst>
              <a:ext uri="{FF2B5EF4-FFF2-40B4-BE49-F238E27FC236}">
                <a16:creationId xmlns:a16="http://schemas.microsoft.com/office/drawing/2014/main" id="{E68C97C8-0A13-C481-AEE9-19A40B50E0F1}"/>
              </a:ext>
            </a:extLst>
          </p:cNvPr>
          <p:cNvSpPr/>
          <p:nvPr/>
        </p:nvSpPr>
        <p:spPr>
          <a:xfrm>
            <a:off x="695325" y="1196975"/>
            <a:ext cx="11053763" cy="4855875"/>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1 Título"/>
          <p:cNvSpPr>
            <a:spLocks noGrp="1"/>
          </p:cNvSpPr>
          <p:nvPr>
            <p:ph type="title"/>
          </p:nvPr>
        </p:nvSpPr>
        <p:spPr/>
        <p:txBody>
          <a:bodyPr>
            <a:normAutofit/>
          </a:bodyPr>
          <a:lstStyle/>
          <a:p>
            <a:r>
              <a:rPr lang="es-ES" b="1" dirty="0">
                <a:latin typeface="Arial" pitchFamily="34" charset="0"/>
                <a:cs typeface="Arial" pitchFamily="34" charset="0"/>
              </a:rPr>
              <a:t>Tratamiento sistémico para la dermatitis atópica</a:t>
            </a:r>
            <a:endParaRPr lang="es-ES_tradnl" b="1" dirty="0">
              <a:latin typeface="Arial" pitchFamily="34" charset="0"/>
              <a:cs typeface="Arial" pitchFamily="34" charset="0"/>
            </a:endParaRPr>
          </a:p>
        </p:txBody>
      </p:sp>
      <p:cxnSp>
        <p:nvCxnSpPr>
          <p:cNvPr id="19" name="18 Conector recto de flecha"/>
          <p:cNvCxnSpPr>
            <a:cxnSpLocks/>
          </p:cNvCxnSpPr>
          <p:nvPr/>
        </p:nvCxnSpPr>
        <p:spPr>
          <a:xfrm flipV="1">
            <a:off x="5808663" y="3408921"/>
            <a:ext cx="1804617" cy="1675842"/>
          </a:xfrm>
          <a:prstGeom prst="straightConnector1">
            <a:avLst/>
          </a:prstGeom>
          <a:ln w="25400">
            <a:solidFill>
              <a:srgbClr val="002355">
                <a:alpha val="1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a:cxnSpLocks/>
            <a:endCxn id="38" idx="1"/>
          </p:cNvCxnSpPr>
          <p:nvPr/>
        </p:nvCxnSpPr>
        <p:spPr>
          <a:xfrm flipV="1">
            <a:off x="5808663" y="4221163"/>
            <a:ext cx="1828610" cy="1101686"/>
          </a:xfrm>
          <a:prstGeom prst="straightConnector1">
            <a:avLst/>
          </a:prstGeom>
          <a:ln w="25400">
            <a:solidFill>
              <a:srgbClr val="002355">
                <a:alpha val="1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 name="object 517">
            <a:extLst>
              <a:ext uri="{FF2B5EF4-FFF2-40B4-BE49-F238E27FC236}">
                <a16:creationId xmlns:a16="http://schemas.microsoft.com/office/drawing/2014/main" id="{0E2EC884-9A89-8F51-8771-F14BFE7A1518}"/>
              </a:ext>
            </a:extLst>
          </p:cNvPr>
          <p:cNvSpPr txBox="1"/>
          <p:nvPr/>
        </p:nvSpPr>
        <p:spPr>
          <a:xfrm>
            <a:off x="775251" y="6135065"/>
            <a:ext cx="8209723" cy="340833"/>
          </a:xfrm>
          <a:prstGeom prst="rect">
            <a:avLst/>
          </a:prstGeom>
        </p:spPr>
        <p:txBody>
          <a:bodyPr vert="horz" wrap="square" lIns="0" tIns="952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4" normalizeH="0" baseline="0" noProof="0" dirty="0">
                <a:ln>
                  <a:noFill/>
                </a:ln>
                <a:solidFill>
                  <a:srgbClr val="002355"/>
                </a:solidFill>
                <a:effectLst/>
                <a:uLnTx/>
                <a:uFillTx/>
                <a:latin typeface="Arial"/>
                <a:ea typeface="+mn-ea"/>
                <a:cs typeface="Arial"/>
              </a:rPr>
              <a:t>1. </a:t>
            </a:r>
            <a:r>
              <a:rPr kumimoji="0" lang="da-DK" sz="700" b="0" i="0" u="none" strike="noStrike" kern="1200" cap="none" spc="-4" normalizeH="0" baseline="0" noProof="0" dirty="0" err="1">
                <a:ln>
                  <a:noFill/>
                </a:ln>
                <a:solidFill>
                  <a:srgbClr val="002355"/>
                </a:solidFill>
                <a:effectLst/>
                <a:uLnTx/>
                <a:uFillTx/>
                <a:latin typeface="Arial"/>
                <a:ea typeface="+mn-ea"/>
                <a:cs typeface="Arial"/>
              </a:rPr>
              <a:t>Langan</a:t>
            </a:r>
            <a:r>
              <a:rPr kumimoji="0" lang="da-DK" sz="700" b="0" i="0" u="none" strike="noStrike" kern="1200" cap="none" spc="-4" normalizeH="0" baseline="0" noProof="0" dirty="0">
                <a:ln>
                  <a:noFill/>
                </a:ln>
                <a:solidFill>
                  <a:srgbClr val="002355"/>
                </a:solidFill>
                <a:effectLst/>
                <a:uLnTx/>
                <a:uFillTx/>
                <a:latin typeface="Arial"/>
                <a:ea typeface="+mn-ea"/>
                <a:cs typeface="Arial"/>
              </a:rPr>
              <a:t> SM, </a:t>
            </a:r>
            <a:r>
              <a:rPr kumimoji="0" lang="es-ES" sz="700" b="0" i="1" u="none" strike="noStrike" kern="1200" cap="none" spc="-11" normalizeH="0" baseline="0" noProof="0" dirty="0">
                <a:ln>
                  <a:noFill/>
                </a:ln>
                <a:solidFill>
                  <a:srgbClr val="002355"/>
                </a:solidFill>
                <a:effectLst/>
                <a:uLnTx/>
                <a:uFillTx/>
                <a:latin typeface="Arial"/>
                <a:ea typeface="+mn-ea"/>
                <a:cs typeface="Arial"/>
              </a:rPr>
              <a:t>et al</a:t>
            </a:r>
            <a:r>
              <a:rPr kumimoji="0" lang="es-ES" sz="700" b="0" i="1" u="none" strike="noStrike" kern="1200" cap="none" spc="-30" normalizeH="0" baseline="0" noProof="0" dirty="0">
                <a:ln>
                  <a:noFill/>
                </a:ln>
                <a:solidFill>
                  <a:srgbClr val="002355"/>
                </a:solidFill>
                <a:effectLst/>
                <a:uLnTx/>
                <a:uFillTx/>
                <a:latin typeface="Arial"/>
                <a:ea typeface="+mn-ea"/>
                <a:cs typeface="Arial"/>
              </a:rPr>
              <a:t>.</a:t>
            </a:r>
            <a:r>
              <a:rPr kumimoji="0" lang="da-DK" sz="700" b="0" i="0" u="none" strike="noStrike" kern="1200" cap="none" spc="-4" normalizeH="0" baseline="0" noProof="0" dirty="0">
                <a:ln>
                  <a:noFill/>
                </a:ln>
                <a:solidFill>
                  <a:srgbClr val="002355"/>
                </a:solidFill>
                <a:effectLst/>
                <a:uLnTx/>
                <a:uFillTx/>
                <a:latin typeface="Arial"/>
                <a:ea typeface="+mn-ea"/>
                <a:cs typeface="Arial"/>
              </a:rPr>
              <a:t> Lancet. 2020; 396(10247): 345-360</a:t>
            </a:r>
            <a:r>
              <a:rPr kumimoji="0" lang="en-US" sz="700" b="0" i="0" u="none" strike="noStrike" kern="1200" cap="none" spc="-4"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Wollenberg</a:t>
            </a:r>
            <a:r>
              <a:rPr kumimoji="0" lang="es-ES" sz="700" b="0" i="0" u="none" strike="noStrike" kern="1200" cap="none" spc="-11" normalizeH="0" baseline="0" noProof="0" dirty="0">
                <a:ln>
                  <a:noFill/>
                </a:ln>
                <a:solidFill>
                  <a:srgbClr val="002355"/>
                </a:solidFill>
                <a:effectLst/>
                <a:uLnTx/>
                <a:uFillTx/>
                <a:latin typeface="Arial"/>
                <a:ea typeface="+mn-ea"/>
                <a:cs typeface="Arial"/>
              </a:rPr>
              <a:t> A,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European</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guideline</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EuroGuiDerm</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on</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atopic</a:t>
            </a:r>
            <a:r>
              <a:rPr kumimoji="0" lang="es-ES" sz="700" b="0" i="0" u="none" strike="noStrike" kern="1200" cap="none" spc="-11" normalizeH="0" baseline="0" noProof="0" dirty="0">
                <a:ln>
                  <a:noFill/>
                </a:ln>
                <a:solidFill>
                  <a:srgbClr val="002355"/>
                </a:solidFill>
                <a:effectLst/>
                <a:uLnTx/>
                <a:uFillTx/>
                <a:latin typeface="Arial"/>
                <a:ea typeface="+mn-ea"/>
                <a:cs typeface="Arial"/>
              </a:rPr>
              <a:t> eczema: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part</a:t>
            </a:r>
            <a:r>
              <a:rPr kumimoji="0" lang="es-ES" sz="700" b="0" i="0" u="none" strike="noStrike" kern="1200" cap="none" spc="-11" normalizeH="0" baseline="0" noProof="0" dirty="0">
                <a:ln>
                  <a:noFill/>
                </a:ln>
                <a:solidFill>
                  <a:srgbClr val="002355"/>
                </a:solidFill>
                <a:effectLst/>
                <a:uLnTx/>
                <a:uFillTx/>
                <a:latin typeface="Arial"/>
                <a:ea typeface="+mn-ea"/>
                <a:cs typeface="Arial"/>
              </a:rPr>
              <a:t> I -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systemic</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therapy</a:t>
            </a:r>
            <a:r>
              <a:rPr kumimoji="0" lang="es-ES" sz="700" b="0" i="0" u="none" strike="noStrike" kern="1200" cap="none" spc="-11" normalizeH="0" baseline="0" noProof="0" dirty="0">
                <a:ln>
                  <a:noFill/>
                </a:ln>
                <a:solidFill>
                  <a:srgbClr val="002355"/>
                </a:solidFill>
                <a:effectLst/>
                <a:uLnTx/>
                <a:uFillTx/>
                <a:latin typeface="Arial"/>
                <a:ea typeface="+mn-ea"/>
                <a:cs typeface="Arial"/>
              </a:rPr>
              <a:t>. J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Eur</a:t>
            </a:r>
            <a:r>
              <a:rPr kumimoji="0" lang="es-ES" sz="700" b="0" i="0" u="none" strike="noStrike" kern="1200" cap="none" spc="-11" normalizeH="0" baseline="0" noProof="0" dirty="0">
                <a:ln>
                  <a:noFill/>
                </a:ln>
                <a:solidFill>
                  <a:srgbClr val="002355"/>
                </a:solidFill>
                <a:effectLst/>
                <a:uLnTx/>
                <a:uFillTx/>
                <a:latin typeface="Arial"/>
                <a:ea typeface="+mn-ea"/>
                <a:cs typeface="Arial"/>
              </a:rPr>
              <a:t> Acad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Dermatol</a:t>
            </a:r>
            <a:r>
              <a:rPr kumimoji="0" lang="es-ES" sz="700" b="0" i="0" u="none" strike="noStrike" kern="1200" cap="none" spc="-11" normalizeH="0" baseline="0" noProof="0" dirty="0">
                <a:ln>
                  <a:noFill/>
                </a:ln>
                <a:solidFill>
                  <a:srgbClr val="002355"/>
                </a:solidFill>
                <a:effectLst/>
                <a:uLnTx/>
                <a:uFillTx/>
                <a:latin typeface="Arial"/>
                <a:ea typeface="+mn-ea"/>
                <a:cs typeface="Arial"/>
              </a:rPr>
              <a:t>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Venereol</a:t>
            </a:r>
            <a:r>
              <a:rPr kumimoji="0" lang="es-ES" sz="700" b="0" i="0" u="none" strike="noStrike" kern="1200" cap="none" spc="-11" normalizeH="0" baseline="0" noProof="0" dirty="0">
                <a:ln>
                  <a:noFill/>
                </a:ln>
                <a:solidFill>
                  <a:srgbClr val="002355"/>
                </a:solidFill>
                <a:effectLst/>
                <a:uLnTx/>
                <a:uFillTx/>
                <a:latin typeface="Arial"/>
                <a:ea typeface="+mn-ea"/>
                <a:cs typeface="Arial"/>
              </a:rPr>
              <a:t>. 2022 Sep;36(9):1409-1431. </a:t>
            </a:r>
            <a:r>
              <a:rPr kumimoji="0" lang="es-ES" sz="700" b="0" i="0" u="none" strike="noStrike" kern="1200" cap="none" spc="-11" normalizeH="0" baseline="0" noProof="0" dirty="0" err="1">
                <a:ln>
                  <a:noFill/>
                </a:ln>
                <a:solidFill>
                  <a:srgbClr val="002355"/>
                </a:solidFill>
                <a:effectLst/>
                <a:uLnTx/>
                <a:uFillTx/>
                <a:latin typeface="Arial"/>
                <a:ea typeface="+mn-ea"/>
                <a:cs typeface="Arial"/>
              </a:rPr>
              <a:t>doi</a:t>
            </a:r>
            <a:r>
              <a:rPr kumimoji="0" lang="es-ES" sz="700" b="0" i="0" u="none" strike="noStrike" kern="1200" cap="none" spc="-11" normalizeH="0" baseline="0" noProof="0" dirty="0">
                <a:ln>
                  <a:noFill/>
                </a:ln>
                <a:solidFill>
                  <a:srgbClr val="002355"/>
                </a:solidFill>
                <a:effectLst/>
                <a:uLnTx/>
                <a:uFillTx/>
                <a:latin typeface="Arial"/>
                <a:ea typeface="+mn-ea"/>
                <a:cs typeface="Arial"/>
              </a:rPr>
              <a:t>: 10.1111/jdv.18345. Última visualización Febrero </a:t>
            </a:r>
            <a:r>
              <a:rPr kumimoji="0" lang="es-ES" sz="700" b="0" i="0" u="none" strike="noStrike" kern="1200" cap="none" spc="-4" normalizeH="0" baseline="0" noProof="0" dirty="0">
                <a:ln>
                  <a:noFill/>
                </a:ln>
                <a:solidFill>
                  <a:srgbClr val="002355"/>
                </a:solidFill>
                <a:effectLst/>
                <a:uLnTx/>
                <a:uFillTx/>
                <a:latin typeface="Arial"/>
                <a:ea typeface="+mn-ea"/>
                <a:cs typeface="Arial"/>
              </a:rPr>
              <a:t>2023 en https://guidelines.edf.one//uploads/attachments/clbm6nh6x07tw0d3qtyb1ukrt-0-atopic-eczema-gl-full-version-dec-2022.pdf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700" b="0" i="0" u="none" strike="noStrike" kern="1200" cap="none" spc="-4" normalizeH="0" baseline="0" noProof="0" dirty="0">
              <a:ln>
                <a:noFill/>
              </a:ln>
              <a:solidFill>
                <a:srgbClr val="002355"/>
              </a:solidFill>
              <a:effectLst/>
              <a:uLnTx/>
              <a:uFillTx/>
              <a:latin typeface="Arial"/>
              <a:ea typeface="+mn-ea"/>
              <a:cs typeface="Arial"/>
            </a:endParaRPr>
          </a:p>
        </p:txBody>
      </p:sp>
      <p:sp>
        <p:nvSpPr>
          <p:cNvPr id="4" name="QuadreDeText 4">
            <a:extLst>
              <a:ext uri="{FF2B5EF4-FFF2-40B4-BE49-F238E27FC236}">
                <a16:creationId xmlns:a16="http://schemas.microsoft.com/office/drawing/2014/main" id="{483146D1-0F5E-74BB-F543-3D7AA678116F}"/>
              </a:ext>
            </a:extLst>
          </p:cNvPr>
          <p:cNvSpPr txBox="1"/>
          <p:nvPr/>
        </p:nvSpPr>
        <p:spPr>
          <a:xfrm>
            <a:off x="910478" y="5705460"/>
            <a:ext cx="2735662"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grpSp>
        <p:nvGrpSpPr>
          <p:cNvPr id="23" name="Grupo 22">
            <a:extLst>
              <a:ext uri="{FF2B5EF4-FFF2-40B4-BE49-F238E27FC236}">
                <a16:creationId xmlns:a16="http://schemas.microsoft.com/office/drawing/2014/main" id="{D6552392-9628-905A-1D53-CEA182193309}"/>
              </a:ext>
            </a:extLst>
          </p:cNvPr>
          <p:cNvGrpSpPr/>
          <p:nvPr/>
        </p:nvGrpSpPr>
        <p:grpSpPr>
          <a:xfrm>
            <a:off x="993499" y="1405697"/>
            <a:ext cx="4815165" cy="1526347"/>
            <a:chOff x="695325" y="1196975"/>
            <a:chExt cx="4815165" cy="1526347"/>
          </a:xfrm>
        </p:grpSpPr>
        <p:sp>
          <p:nvSpPr>
            <p:cNvPr id="9" name="Rectángulo redondeado 8">
              <a:extLst>
                <a:ext uri="{FF2B5EF4-FFF2-40B4-BE49-F238E27FC236}">
                  <a16:creationId xmlns:a16="http://schemas.microsoft.com/office/drawing/2014/main" id="{1581FAC7-82E6-5572-C806-AD2D65A39BC1}"/>
                </a:ext>
              </a:extLst>
            </p:cNvPr>
            <p:cNvSpPr/>
            <p:nvPr/>
          </p:nvSpPr>
          <p:spPr>
            <a:xfrm>
              <a:off x="695325" y="1196975"/>
              <a:ext cx="2458795" cy="1526347"/>
            </a:xfrm>
            <a:prstGeom prst="roundRect">
              <a:avLst>
                <a:gd name="adj" fmla="val 8112"/>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Arial" panose="020B0604020202020204"/>
                  <a:ea typeface="+mn-ea"/>
                  <a:cs typeface="+mn-cs"/>
                </a:rPr>
                <a:t>Terapias sistémicas convencionales</a:t>
              </a:r>
            </a:p>
          </p:txBody>
        </p:sp>
        <p:sp>
          <p:nvSpPr>
            <p:cNvPr id="17" name="Rectángulo redondeado 16">
              <a:extLst>
                <a:ext uri="{FF2B5EF4-FFF2-40B4-BE49-F238E27FC236}">
                  <a16:creationId xmlns:a16="http://schemas.microsoft.com/office/drawing/2014/main" id="{822BD7C8-66BA-4C8F-8C7D-47E1EEBA6D44}"/>
                </a:ext>
              </a:extLst>
            </p:cNvPr>
            <p:cNvSpPr/>
            <p:nvPr/>
          </p:nvSpPr>
          <p:spPr>
            <a:xfrm>
              <a:off x="3309800" y="1196975"/>
              <a:ext cx="2200690" cy="1511300"/>
            </a:xfrm>
            <a:prstGeom prst="roundRect">
              <a:avLst>
                <a:gd name="adj" fmla="val 5503"/>
              </a:avLst>
            </a:prstGeom>
            <a:solidFill>
              <a:srgbClr val="0023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36525" marR="0" lvl="1" indent="-136525"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Ciclosporina A</a:t>
              </a:r>
            </a:p>
            <a:p>
              <a:pPr marL="136525" marR="0" lvl="1" indent="-136525"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Metotrexate</a:t>
              </a:r>
              <a:endParaRPr kumimoji="0" 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36525" marR="0" lvl="1" indent="-136525"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Azatioprina</a:t>
              </a:r>
            </a:p>
            <a:p>
              <a:pPr marL="136525" marR="0" lvl="1" indent="-136525"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Metotrexato</a:t>
              </a:r>
            </a:p>
            <a:p>
              <a:pPr marL="136525" marR="0" lvl="1" indent="-136525"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Micofenolato</a:t>
              </a:r>
            </a:p>
            <a:p>
              <a:pPr marL="136525" marR="0" lvl="1" indent="-136525"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Antibióticos</a:t>
              </a:r>
            </a:p>
          </p:txBody>
        </p:sp>
      </p:grpSp>
      <p:grpSp>
        <p:nvGrpSpPr>
          <p:cNvPr id="25" name="Grupo 24">
            <a:extLst>
              <a:ext uri="{FF2B5EF4-FFF2-40B4-BE49-F238E27FC236}">
                <a16:creationId xmlns:a16="http://schemas.microsoft.com/office/drawing/2014/main" id="{ED867543-A7F7-F274-1230-0B1240617B91}"/>
              </a:ext>
            </a:extLst>
          </p:cNvPr>
          <p:cNvGrpSpPr/>
          <p:nvPr/>
        </p:nvGrpSpPr>
        <p:grpSpPr>
          <a:xfrm>
            <a:off x="993499" y="3059205"/>
            <a:ext cx="4815165" cy="720725"/>
            <a:chOff x="695325" y="2924175"/>
            <a:chExt cx="4815165" cy="720725"/>
          </a:xfrm>
        </p:grpSpPr>
        <p:sp>
          <p:nvSpPr>
            <p:cNvPr id="14" name="Rectángulo redondeado 13">
              <a:extLst>
                <a:ext uri="{FF2B5EF4-FFF2-40B4-BE49-F238E27FC236}">
                  <a16:creationId xmlns:a16="http://schemas.microsoft.com/office/drawing/2014/main" id="{D9C269F5-BA5D-7412-189F-407FCD5AAF93}"/>
                </a:ext>
              </a:extLst>
            </p:cNvPr>
            <p:cNvSpPr/>
            <p:nvPr/>
          </p:nvSpPr>
          <p:spPr>
            <a:xfrm>
              <a:off x="695325" y="2924746"/>
              <a:ext cx="2458795" cy="719584"/>
            </a:xfrm>
            <a:prstGeom prst="roundRect">
              <a:avLst>
                <a:gd name="adj" fmla="val 10797"/>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Arial" panose="020B0604020202020204"/>
                  <a:ea typeface="+mn-ea"/>
                  <a:cs typeface="+mn-cs"/>
                </a:rPr>
                <a:t>Fototerapia</a:t>
              </a:r>
            </a:p>
          </p:txBody>
        </p:sp>
        <p:sp>
          <p:nvSpPr>
            <p:cNvPr id="18" name="Rectángulo redondeado 17">
              <a:extLst>
                <a:ext uri="{FF2B5EF4-FFF2-40B4-BE49-F238E27FC236}">
                  <a16:creationId xmlns:a16="http://schemas.microsoft.com/office/drawing/2014/main" id="{08AD588D-8DF9-DFA9-D855-523BC310B247}"/>
                </a:ext>
              </a:extLst>
            </p:cNvPr>
            <p:cNvSpPr/>
            <p:nvPr/>
          </p:nvSpPr>
          <p:spPr>
            <a:xfrm>
              <a:off x="3344890" y="2924175"/>
              <a:ext cx="2165600" cy="720725"/>
            </a:xfrm>
            <a:prstGeom prst="roundRect">
              <a:avLst>
                <a:gd name="adj" fmla="val 5503"/>
              </a:avLst>
            </a:prstGeom>
            <a:solidFill>
              <a:srgbClr val="0023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36525" marR="0" lvl="1" indent="-136525"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PUVA</a:t>
              </a:r>
            </a:p>
            <a:p>
              <a:pPr marL="136525" marR="0" lvl="1" indent="-136525"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UVB</a:t>
              </a:r>
            </a:p>
          </p:txBody>
        </p:sp>
      </p:grpSp>
      <p:grpSp>
        <p:nvGrpSpPr>
          <p:cNvPr id="26" name="Grupo 25">
            <a:extLst>
              <a:ext uri="{FF2B5EF4-FFF2-40B4-BE49-F238E27FC236}">
                <a16:creationId xmlns:a16="http://schemas.microsoft.com/office/drawing/2014/main" id="{ADE0C93E-C781-52CD-2277-AE4202DCD3B2}"/>
              </a:ext>
            </a:extLst>
          </p:cNvPr>
          <p:cNvGrpSpPr/>
          <p:nvPr/>
        </p:nvGrpSpPr>
        <p:grpSpPr>
          <a:xfrm>
            <a:off x="993499" y="3907091"/>
            <a:ext cx="4815164" cy="821911"/>
            <a:chOff x="695325" y="3968749"/>
            <a:chExt cx="4815164" cy="821911"/>
          </a:xfrm>
        </p:grpSpPr>
        <p:sp>
          <p:nvSpPr>
            <p:cNvPr id="15" name="Rectángulo redondeado 14">
              <a:extLst>
                <a:ext uri="{FF2B5EF4-FFF2-40B4-BE49-F238E27FC236}">
                  <a16:creationId xmlns:a16="http://schemas.microsoft.com/office/drawing/2014/main" id="{0985E0C0-13A8-E330-5FC5-581DD288F1D5}"/>
                </a:ext>
              </a:extLst>
            </p:cNvPr>
            <p:cNvSpPr/>
            <p:nvPr/>
          </p:nvSpPr>
          <p:spPr>
            <a:xfrm>
              <a:off x="695325" y="3968749"/>
              <a:ext cx="2458795" cy="821911"/>
            </a:xfrm>
            <a:prstGeom prst="roundRect">
              <a:avLst>
                <a:gd name="adj" fmla="val 10797"/>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Arial" panose="020B0604020202020204"/>
                  <a:ea typeface="+mn-ea"/>
                  <a:cs typeface="+mn-cs"/>
                </a:rPr>
                <a:t>Nuevas moléculas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Arial" panose="020B0604020202020204"/>
                  <a:ea typeface="+mn-ea"/>
                  <a:cs typeface="+mn-cs"/>
                </a:rPr>
                <a:t>anti-JAK</a:t>
              </a:r>
            </a:p>
          </p:txBody>
        </p:sp>
        <p:sp>
          <p:nvSpPr>
            <p:cNvPr id="20" name="Rectángulo redondeado 19">
              <a:extLst>
                <a:ext uri="{FF2B5EF4-FFF2-40B4-BE49-F238E27FC236}">
                  <a16:creationId xmlns:a16="http://schemas.microsoft.com/office/drawing/2014/main" id="{AF6168B6-2967-A7DB-2DC5-8A1E17B69B87}"/>
                </a:ext>
              </a:extLst>
            </p:cNvPr>
            <p:cNvSpPr/>
            <p:nvPr/>
          </p:nvSpPr>
          <p:spPr>
            <a:xfrm>
              <a:off x="3315072" y="3968750"/>
              <a:ext cx="2195417" cy="792163"/>
            </a:xfrm>
            <a:prstGeom prst="roundRect">
              <a:avLst>
                <a:gd name="adj" fmla="val 5503"/>
              </a:avLst>
            </a:prstGeom>
            <a:solidFill>
              <a:srgbClr val="0023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5738" marR="0" lvl="1" indent="-185738"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Baricitinib</a:t>
              </a:r>
              <a:endParaRPr kumimoji="0" 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85738" marR="0" lvl="1" indent="-185738"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Upadacitinib</a:t>
              </a:r>
              <a:endParaRPr kumimoji="0" 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85738" marR="0" lvl="1" indent="-185738"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Abrocitinib</a:t>
              </a:r>
              <a:endParaRPr kumimoji="0" 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grpSp>
      <p:grpSp>
        <p:nvGrpSpPr>
          <p:cNvPr id="27" name="Grupo 26">
            <a:extLst>
              <a:ext uri="{FF2B5EF4-FFF2-40B4-BE49-F238E27FC236}">
                <a16:creationId xmlns:a16="http://schemas.microsoft.com/office/drawing/2014/main" id="{F79436B1-7B5F-7976-05D6-B83ABA69C58E}"/>
              </a:ext>
            </a:extLst>
          </p:cNvPr>
          <p:cNvGrpSpPr/>
          <p:nvPr/>
        </p:nvGrpSpPr>
        <p:grpSpPr>
          <a:xfrm>
            <a:off x="993499" y="4856163"/>
            <a:ext cx="4815165" cy="727308"/>
            <a:chOff x="695325" y="5084763"/>
            <a:chExt cx="4815165" cy="727308"/>
          </a:xfrm>
        </p:grpSpPr>
        <p:sp>
          <p:nvSpPr>
            <p:cNvPr id="16" name="Rectángulo redondeado 15">
              <a:extLst>
                <a:ext uri="{FF2B5EF4-FFF2-40B4-BE49-F238E27FC236}">
                  <a16:creationId xmlns:a16="http://schemas.microsoft.com/office/drawing/2014/main" id="{E05EC491-026C-1AF2-323D-FDC12DCA5B37}"/>
                </a:ext>
              </a:extLst>
            </p:cNvPr>
            <p:cNvSpPr/>
            <p:nvPr/>
          </p:nvSpPr>
          <p:spPr>
            <a:xfrm>
              <a:off x="695325" y="5092487"/>
              <a:ext cx="2458795" cy="719584"/>
            </a:xfrm>
            <a:prstGeom prst="roundRect">
              <a:avLst>
                <a:gd name="adj" fmla="val 9416"/>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Arial" panose="020B0604020202020204"/>
                  <a:ea typeface="+mn-ea"/>
                  <a:cs typeface="+mn-cs"/>
                </a:rPr>
                <a:t>Fármacos de síntesis biológica</a:t>
              </a:r>
            </a:p>
          </p:txBody>
        </p:sp>
        <p:sp>
          <p:nvSpPr>
            <p:cNvPr id="22" name="Rectángulo redondeado 21">
              <a:extLst>
                <a:ext uri="{FF2B5EF4-FFF2-40B4-BE49-F238E27FC236}">
                  <a16:creationId xmlns:a16="http://schemas.microsoft.com/office/drawing/2014/main" id="{2B221211-F099-67E0-7D03-711A80A444D1}"/>
                </a:ext>
              </a:extLst>
            </p:cNvPr>
            <p:cNvSpPr/>
            <p:nvPr/>
          </p:nvSpPr>
          <p:spPr>
            <a:xfrm>
              <a:off x="3273086" y="5084763"/>
              <a:ext cx="2237404" cy="720725"/>
            </a:xfrm>
            <a:prstGeom prst="roundRect">
              <a:avLst>
                <a:gd name="adj" fmla="val 5503"/>
              </a:avLst>
            </a:prstGeom>
            <a:solidFill>
              <a:srgbClr val="0023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5425" marR="0" lvl="1" indent="-225425"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Anti IL-13</a:t>
              </a:r>
            </a:p>
            <a:p>
              <a:pPr marL="225425" marR="0" lvl="1" indent="-225425"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Anti IL-4</a:t>
              </a:r>
            </a:p>
          </p:txBody>
        </p:sp>
      </p:grpSp>
      <p:grpSp>
        <p:nvGrpSpPr>
          <p:cNvPr id="29" name="Grupo 28">
            <a:extLst>
              <a:ext uri="{FF2B5EF4-FFF2-40B4-BE49-F238E27FC236}">
                <a16:creationId xmlns:a16="http://schemas.microsoft.com/office/drawing/2014/main" id="{2B3C0A71-D247-4C40-BE64-CFD82589E634}"/>
              </a:ext>
            </a:extLst>
          </p:cNvPr>
          <p:cNvGrpSpPr/>
          <p:nvPr/>
        </p:nvGrpSpPr>
        <p:grpSpPr>
          <a:xfrm>
            <a:off x="7637273" y="3021086"/>
            <a:ext cx="3319671" cy="720725"/>
            <a:chOff x="1532375" y="2924175"/>
            <a:chExt cx="3319671" cy="720725"/>
          </a:xfrm>
        </p:grpSpPr>
        <p:sp>
          <p:nvSpPr>
            <p:cNvPr id="30" name="Rectángulo redondeado 29">
              <a:extLst>
                <a:ext uri="{FF2B5EF4-FFF2-40B4-BE49-F238E27FC236}">
                  <a16:creationId xmlns:a16="http://schemas.microsoft.com/office/drawing/2014/main" id="{DDA2B409-CC1E-6550-07D6-0B1BB6B97B10}"/>
                </a:ext>
              </a:extLst>
            </p:cNvPr>
            <p:cNvSpPr/>
            <p:nvPr/>
          </p:nvSpPr>
          <p:spPr>
            <a:xfrm>
              <a:off x="1532375" y="2924746"/>
              <a:ext cx="1621745" cy="719584"/>
            </a:xfrm>
            <a:prstGeom prst="roundRect">
              <a:avLst>
                <a:gd name="adj" fmla="val 10797"/>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Aptos" panose="02110004020202020204"/>
                  <a:ea typeface="+mn-ea"/>
                  <a:cs typeface="+mn-cs"/>
                </a:rPr>
                <a:t>Anti –IL4</a:t>
              </a:r>
            </a:p>
          </p:txBody>
        </p:sp>
        <p:sp>
          <p:nvSpPr>
            <p:cNvPr id="31" name="Rectángulo redondeado 30">
              <a:extLst>
                <a:ext uri="{FF2B5EF4-FFF2-40B4-BE49-F238E27FC236}">
                  <a16:creationId xmlns:a16="http://schemas.microsoft.com/office/drawing/2014/main" id="{B43B4466-6F6D-A789-A2B8-F2B72C41EC12}"/>
                </a:ext>
              </a:extLst>
            </p:cNvPr>
            <p:cNvSpPr/>
            <p:nvPr/>
          </p:nvSpPr>
          <p:spPr>
            <a:xfrm>
              <a:off x="3344890" y="2924175"/>
              <a:ext cx="1507156" cy="720725"/>
            </a:xfrm>
            <a:prstGeom prst="roundRect">
              <a:avLst>
                <a:gd name="adj" fmla="val 5503"/>
              </a:avLst>
            </a:prstGeom>
            <a:solidFill>
              <a:srgbClr val="0023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36525" marR="0" lvl="1" indent="-136525"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1" i="0" u="none" strike="noStrike" kern="1200" cap="none" spc="0" normalizeH="0" baseline="0" noProof="0" dirty="0" err="1">
                  <a:ln>
                    <a:noFill/>
                  </a:ln>
                  <a:solidFill>
                    <a:srgbClr val="002355"/>
                  </a:solidFill>
                  <a:effectLst/>
                  <a:uLnTx/>
                  <a:uFillTx/>
                  <a:latin typeface="Arial" panose="020B0604020202020204"/>
                  <a:ea typeface="+mn-ea"/>
                  <a:cs typeface="+mn-cs"/>
                </a:rPr>
                <a:t>Dupilumab</a:t>
              </a:r>
              <a:endParaRPr kumimoji="0" lang="es-ES" sz="14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grpSp>
      <p:grpSp>
        <p:nvGrpSpPr>
          <p:cNvPr id="32" name="Grupo 31">
            <a:extLst>
              <a:ext uri="{FF2B5EF4-FFF2-40B4-BE49-F238E27FC236}">
                <a16:creationId xmlns:a16="http://schemas.microsoft.com/office/drawing/2014/main" id="{765308F3-788B-094E-B5F1-A852B443689F}"/>
              </a:ext>
            </a:extLst>
          </p:cNvPr>
          <p:cNvGrpSpPr/>
          <p:nvPr/>
        </p:nvGrpSpPr>
        <p:grpSpPr>
          <a:xfrm>
            <a:off x="7637273" y="3860800"/>
            <a:ext cx="3319671" cy="720725"/>
            <a:chOff x="1532375" y="2924175"/>
            <a:chExt cx="3319671" cy="720725"/>
          </a:xfrm>
        </p:grpSpPr>
        <p:sp>
          <p:nvSpPr>
            <p:cNvPr id="38" name="Rectángulo redondeado 37">
              <a:extLst>
                <a:ext uri="{FF2B5EF4-FFF2-40B4-BE49-F238E27FC236}">
                  <a16:creationId xmlns:a16="http://schemas.microsoft.com/office/drawing/2014/main" id="{F5212F1F-9390-BE93-AB92-9AAEA7ECA9D8}"/>
                </a:ext>
              </a:extLst>
            </p:cNvPr>
            <p:cNvSpPr/>
            <p:nvPr/>
          </p:nvSpPr>
          <p:spPr>
            <a:xfrm>
              <a:off x="1532375" y="2924746"/>
              <a:ext cx="1621745" cy="719584"/>
            </a:xfrm>
            <a:prstGeom prst="roundRect">
              <a:avLst>
                <a:gd name="adj" fmla="val 10797"/>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659425" rtl="0" eaLnBrk="1" fontAlgn="auto" latinLnBrk="0" hangingPunct="1">
                <a:lnSpc>
                  <a:spcPct val="90000"/>
                </a:lnSpc>
                <a:spcBef>
                  <a:spcPct val="0"/>
                </a:spcBef>
                <a:spcAft>
                  <a:spcPct val="3500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Aptos" panose="02110004020202020204"/>
                  <a:ea typeface="+mn-ea"/>
                  <a:cs typeface="+mn-cs"/>
                </a:rPr>
                <a:t>Anti IL-13</a:t>
              </a:r>
            </a:p>
          </p:txBody>
        </p:sp>
        <p:sp>
          <p:nvSpPr>
            <p:cNvPr id="41" name="Rectángulo redondeado 40">
              <a:extLst>
                <a:ext uri="{FF2B5EF4-FFF2-40B4-BE49-F238E27FC236}">
                  <a16:creationId xmlns:a16="http://schemas.microsoft.com/office/drawing/2014/main" id="{27047F43-D540-0A92-3194-4E4FA95415FA}"/>
                </a:ext>
              </a:extLst>
            </p:cNvPr>
            <p:cNvSpPr/>
            <p:nvPr/>
          </p:nvSpPr>
          <p:spPr>
            <a:xfrm>
              <a:off x="3344890" y="2924175"/>
              <a:ext cx="1507156" cy="720725"/>
            </a:xfrm>
            <a:prstGeom prst="roundRect">
              <a:avLst>
                <a:gd name="adj" fmla="val 5503"/>
              </a:avLst>
            </a:prstGeom>
            <a:solidFill>
              <a:srgbClr val="0023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36525" marR="0" lvl="1" indent="-136525"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1" i="0" u="none" strike="noStrike" kern="1200" cap="none" spc="0" normalizeH="0" baseline="0" noProof="0" dirty="0" err="1">
                  <a:ln>
                    <a:noFill/>
                  </a:ln>
                  <a:solidFill>
                    <a:srgbClr val="002355"/>
                  </a:solidFill>
                  <a:effectLst/>
                  <a:uLnTx/>
                  <a:uFillTx/>
                  <a:latin typeface="Arial" panose="020B0604020202020204"/>
                  <a:ea typeface="+mn-ea"/>
                  <a:cs typeface="+mn-cs"/>
                </a:rPr>
                <a:t>Tralokinumab</a:t>
              </a:r>
              <a:endParaRPr kumimoji="0" lang="es-ES" sz="1400" b="1" i="0" u="none" strike="noStrike" kern="1200" cap="none" spc="0" normalizeH="0" baseline="0" noProof="0" dirty="0">
                <a:ln>
                  <a:noFill/>
                </a:ln>
                <a:solidFill>
                  <a:srgbClr val="002355"/>
                </a:solidFill>
                <a:effectLst/>
                <a:uLnTx/>
                <a:uFillTx/>
                <a:latin typeface="Arial" panose="020B0604020202020204"/>
                <a:ea typeface="+mn-ea"/>
                <a:cs typeface="+mn-cs"/>
              </a:endParaRPr>
            </a:p>
            <a:p>
              <a:pPr marL="136525" marR="0" lvl="1" indent="-136525" algn="l" defTabSz="711182"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400" b="1" i="0" u="none" strike="noStrike" kern="1200" cap="none" spc="0" normalizeH="0" baseline="0" noProof="0" dirty="0" err="1">
                  <a:ln>
                    <a:noFill/>
                  </a:ln>
                  <a:solidFill>
                    <a:srgbClr val="002355"/>
                  </a:solidFill>
                  <a:effectLst/>
                  <a:uLnTx/>
                  <a:uFillTx/>
                  <a:latin typeface="Arial" panose="020B0604020202020204"/>
                  <a:ea typeface="+mn-ea"/>
                  <a:cs typeface="+mn-cs"/>
                </a:rPr>
                <a:t>Librekinumab</a:t>
              </a:r>
              <a:endParaRPr kumimoji="0" lang="es-ES" sz="1400" b="1" i="0" u="none" strike="noStrike" kern="1200" cap="none" spc="0" normalizeH="0" baseline="0" noProof="0" dirty="0">
                <a:ln>
                  <a:noFill/>
                </a:ln>
                <a:solidFill>
                  <a:srgbClr val="002355"/>
                </a:solidFill>
                <a:effectLst/>
                <a:uLnTx/>
                <a:uFillTx/>
                <a:latin typeface="Arial" panose="020B0604020202020204"/>
                <a:ea typeface="+mn-ea"/>
                <a:cs typeface="+mn-c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1241194" y="275472"/>
            <a:ext cx="10669588" cy="976313"/>
          </a:xfrm>
          <a:prstGeom prst="rect">
            <a:avLst/>
          </a:prstGeom>
          <a:noFill/>
        </p:spPr>
        <p:txBody>
          <a:bodyPr anchorCtr="0">
            <a:normAutofit/>
          </a:bodyPr>
          <a:lstStyle/>
          <a:p>
            <a:pPr eaLnBrk="1" hangingPunct="1"/>
            <a:r>
              <a:rPr lang="es-ES_tradnl" altLang="es-ES" sz="3200" b="1" dirty="0">
                <a:latin typeface="+mn-lt"/>
              </a:rPr>
              <a:t>Psoriasis en placas</a:t>
            </a:r>
            <a:endParaRPr lang="es-ES_tradnl" altLang="es-ES" sz="3200" b="1" dirty="0">
              <a:solidFill>
                <a:srgbClr val="000000"/>
              </a:solidFill>
              <a:latin typeface="+mn-lt"/>
            </a:endParaRPr>
          </a:p>
        </p:txBody>
      </p:sp>
      <p:sp>
        <p:nvSpPr>
          <p:cNvPr id="46083" name="Rectangle 3"/>
          <p:cNvSpPr>
            <a:spLocks noGrp="1" noChangeArrowheads="1"/>
          </p:cNvSpPr>
          <p:nvPr>
            <p:ph type="body" idx="4294967295"/>
          </p:nvPr>
        </p:nvSpPr>
        <p:spPr>
          <a:xfrm>
            <a:off x="873085" y="1519138"/>
            <a:ext cx="6392863" cy="3141059"/>
          </a:xfrm>
          <a:prstGeom prst="rect">
            <a:avLst/>
          </a:prstGeom>
        </p:spPr>
        <p:txBody>
          <a:bodyPr>
            <a:noAutofit/>
          </a:bodyPr>
          <a:lstStyle/>
          <a:p>
            <a:pPr eaLnBrk="1" hangingPunct="1"/>
            <a:r>
              <a:rPr lang="es-ES_tradnl" altLang="es-ES" sz="2400" dirty="0"/>
              <a:t>Forma más frecuente (90% de los casos)</a:t>
            </a:r>
          </a:p>
          <a:p>
            <a:pPr eaLnBrk="1" hangingPunct="1"/>
            <a:r>
              <a:rPr lang="es-ES_tradnl" altLang="es-ES" sz="2400" dirty="0"/>
              <a:t>Placas </a:t>
            </a:r>
            <a:r>
              <a:rPr lang="es-ES_tradnl" altLang="es-ES" sz="2400" dirty="0" err="1"/>
              <a:t>eritematodescamativas</a:t>
            </a:r>
            <a:r>
              <a:rPr lang="es-ES_tradnl" altLang="es-ES" sz="2400" dirty="0"/>
              <a:t> bien delimitadas en número y tamaño variable</a:t>
            </a:r>
          </a:p>
          <a:p>
            <a:pPr>
              <a:lnSpc>
                <a:spcPct val="140000"/>
              </a:lnSpc>
            </a:pPr>
            <a:r>
              <a:rPr lang="es-ES_tradnl" altLang="es-ES" sz="2400" dirty="0"/>
              <a:t>Distribución característica, bilateral y simétrica</a:t>
            </a:r>
          </a:p>
          <a:p>
            <a:r>
              <a:rPr lang="es-ES_tradnl" altLang="es-ES" sz="2400" dirty="0"/>
              <a:t>Localizadas en </a:t>
            </a:r>
            <a:r>
              <a:rPr lang="es-ES" sz="2400" dirty="0"/>
              <a:t>zonas  de extensión (codos, rodillas, región sacra, ombligo, cabeza, uñas…) </a:t>
            </a:r>
          </a:p>
          <a:p>
            <a:r>
              <a:rPr lang="es-ES_tradnl" altLang="es-ES" sz="2400" dirty="0"/>
              <a:t>Asintomáticas / Prurito</a:t>
            </a:r>
          </a:p>
        </p:txBody>
      </p:sp>
      <p:sp>
        <p:nvSpPr>
          <p:cNvPr id="7" name="6 Elipse"/>
          <p:cNvSpPr/>
          <p:nvPr/>
        </p:nvSpPr>
        <p:spPr>
          <a:xfrm>
            <a:off x="6768075" y="4797152"/>
            <a:ext cx="96011"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8 Elipse"/>
          <p:cNvSpPr/>
          <p:nvPr/>
        </p:nvSpPr>
        <p:spPr>
          <a:xfrm>
            <a:off x="8688288" y="6021288"/>
            <a:ext cx="384043"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9 Elipse"/>
          <p:cNvSpPr/>
          <p:nvPr/>
        </p:nvSpPr>
        <p:spPr>
          <a:xfrm>
            <a:off x="9072331" y="6021288"/>
            <a:ext cx="288032"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ángulo 5"/>
          <p:cNvSpPr/>
          <p:nvPr/>
        </p:nvSpPr>
        <p:spPr>
          <a:xfrm>
            <a:off x="8184065" y="6509187"/>
            <a:ext cx="3959738"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Imagen cedida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23" name="22 Rectángulo"/>
          <p:cNvSpPr/>
          <p:nvPr/>
        </p:nvSpPr>
        <p:spPr>
          <a:xfrm>
            <a:off x="613132" y="5841532"/>
            <a:ext cx="6912768"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Boehncke</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WH,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Schön</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MP.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Psoriasis.Lancet</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2015;386(9997):983-94</a:t>
            </a:r>
          </a:p>
        </p:txBody>
      </p:sp>
      <p:cxnSp>
        <p:nvCxnSpPr>
          <p:cNvPr id="24" name="23 Conector recto"/>
          <p:cNvCxnSpPr/>
          <p:nvPr/>
        </p:nvCxnSpPr>
        <p:spPr>
          <a:xfrm>
            <a:off x="239350" y="932723"/>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9" name="Agrupa 28">
            <a:extLst>
              <a:ext uri="{FF2B5EF4-FFF2-40B4-BE49-F238E27FC236}">
                <a16:creationId xmlns:a16="http://schemas.microsoft.com/office/drawing/2014/main" id="{A1CBC95A-B53B-57E7-43F2-6710D37A4D55}"/>
              </a:ext>
            </a:extLst>
          </p:cNvPr>
          <p:cNvGrpSpPr/>
          <p:nvPr/>
        </p:nvGrpSpPr>
        <p:grpSpPr>
          <a:xfrm>
            <a:off x="7334250" y="1481420"/>
            <a:ext cx="4576532" cy="4397382"/>
            <a:chOff x="5677997" y="2914650"/>
            <a:chExt cx="3935099" cy="4024569"/>
          </a:xfrm>
        </p:grpSpPr>
        <p:pic>
          <p:nvPicPr>
            <p:cNvPr id="46084"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38102" y="3960429"/>
              <a:ext cx="2740370" cy="2944680"/>
            </a:xfrm>
            <a:prstGeom prst="rect">
              <a:avLst/>
            </a:prstGeom>
            <a:noFill/>
            <a:ln w="9525">
              <a:solidFill>
                <a:schemeClr val="tx2"/>
              </a:solidFill>
              <a:miter lim="800000"/>
              <a:headEnd/>
              <a:tailEnd/>
            </a:ln>
          </p:spPr>
        </p:pic>
        <p:sp>
          <p:nvSpPr>
            <p:cNvPr id="8" name="7 Elipse"/>
            <p:cNvSpPr/>
            <p:nvPr/>
          </p:nvSpPr>
          <p:spPr>
            <a:xfrm>
              <a:off x="5677997" y="5606174"/>
              <a:ext cx="94920" cy="1468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Imatge 1" descr="Imatge que conté silueta, esbós, art, il·lustració&#10;&#10;Pot ser que el contingut generat amb IA no sigui correcte.">
              <a:extLst>
                <a:ext uri="{FF2B5EF4-FFF2-40B4-BE49-F238E27FC236}">
                  <a16:creationId xmlns:a16="http://schemas.microsoft.com/office/drawing/2014/main" id="{5E664553-FD2C-EFAC-0EDA-D56397907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488" y="2914650"/>
              <a:ext cx="3553608" cy="4024569"/>
            </a:xfrm>
            <a:prstGeom prst="rect">
              <a:avLst/>
            </a:prstGeom>
          </p:spPr>
        </p:pic>
        <p:sp>
          <p:nvSpPr>
            <p:cNvPr id="3" name="6 Elipse">
              <a:extLst>
                <a:ext uri="{FF2B5EF4-FFF2-40B4-BE49-F238E27FC236}">
                  <a16:creationId xmlns:a16="http://schemas.microsoft.com/office/drawing/2014/main" id="{BBE59754-A88B-8266-6CEF-96412685FC35}"/>
                </a:ext>
              </a:extLst>
            </p:cNvPr>
            <p:cNvSpPr/>
            <p:nvPr/>
          </p:nvSpPr>
          <p:spPr>
            <a:xfrm>
              <a:off x="7708014" y="4981044"/>
              <a:ext cx="94920" cy="1468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14 Elipse">
              <a:extLst>
                <a:ext uri="{FF2B5EF4-FFF2-40B4-BE49-F238E27FC236}">
                  <a16:creationId xmlns:a16="http://schemas.microsoft.com/office/drawing/2014/main" id="{926EA6DC-382A-266D-C98A-36C0FC7601E8}"/>
                </a:ext>
              </a:extLst>
            </p:cNvPr>
            <p:cNvSpPr/>
            <p:nvPr/>
          </p:nvSpPr>
          <p:spPr>
            <a:xfrm>
              <a:off x="8634982" y="3407375"/>
              <a:ext cx="189839" cy="195740"/>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15 Elipse">
              <a:extLst>
                <a:ext uri="{FF2B5EF4-FFF2-40B4-BE49-F238E27FC236}">
                  <a16:creationId xmlns:a16="http://schemas.microsoft.com/office/drawing/2014/main" id="{CA0254DA-4729-6170-C2E5-C7FB373AA438}"/>
                </a:ext>
              </a:extLst>
            </p:cNvPr>
            <p:cNvSpPr/>
            <p:nvPr/>
          </p:nvSpPr>
          <p:spPr>
            <a:xfrm>
              <a:off x="6917109" y="4580110"/>
              <a:ext cx="189839" cy="195740"/>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16 Elipse">
              <a:extLst>
                <a:ext uri="{FF2B5EF4-FFF2-40B4-BE49-F238E27FC236}">
                  <a16:creationId xmlns:a16="http://schemas.microsoft.com/office/drawing/2014/main" id="{F89D9E5D-B01B-DAEC-AA16-753DC75A0B03}"/>
                </a:ext>
              </a:extLst>
            </p:cNvPr>
            <p:cNvSpPr/>
            <p:nvPr/>
          </p:nvSpPr>
          <p:spPr>
            <a:xfrm>
              <a:off x="8207348" y="4488592"/>
              <a:ext cx="189839" cy="195740"/>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17 Elipse">
              <a:extLst>
                <a:ext uri="{FF2B5EF4-FFF2-40B4-BE49-F238E27FC236}">
                  <a16:creationId xmlns:a16="http://schemas.microsoft.com/office/drawing/2014/main" id="{AF0B4B76-8BED-23C7-421C-E9F9B70F153D}"/>
                </a:ext>
              </a:extLst>
            </p:cNvPr>
            <p:cNvSpPr/>
            <p:nvPr/>
          </p:nvSpPr>
          <p:spPr>
            <a:xfrm>
              <a:off x="8989224" y="4392582"/>
              <a:ext cx="189839" cy="195740"/>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18 Elipse">
              <a:extLst>
                <a:ext uri="{FF2B5EF4-FFF2-40B4-BE49-F238E27FC236}">
                  <a16:creationId xmlns:a16="http://schemas.microsoft.com/office/drawing/2014/main" id="{709B0F3E-A837-0783-57F3-A91E5A2F1051}"/>
                </a:ext>
              </a:extLst>
            </p:cNvPr>
            <p:cNvSpPr/>
            <p:nvPr/>
          </p:nvSpPr>
          <p:spPr>
            <a:xfrm>
              <a:off x="8643912" y="4860103"/>
              <a:ext cx="189839" cy="195740"/>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19 Elipse">
              <a:extLst>
                <a:ext uri="{FF2B5EF4-FFF2-40B4-BE49-F238E27FC236}">
                  <a16:creationId xmlns:a16="http://schemas.microsoft.com/office/drawing/2014/main" id="{9A218332-8893-4753-BC07-07E9D4E3E442}"/>
                </a:ext>
              </a:extLst>
            </p:cNvPr>
            <p:cNvSpPr/>
            <p:nvPr/>
          </p:nvSpPr>
          <p:spPr>
            <a:xfrm>
              <a:off x="6724891" y="5605662"/>
              <a:ext cx="189839" cy="195740"/>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20 Elipse">
              <a:extLst>
                <a:ext uri="{FF2B5EF4-FFF2-40B4-BE49-F238E27FC236}">
                  <a16:creationId xmlns:a16="http://schemas.microsoft.com/office/drawing/2014/main" id="{8F19DB44-5512-0989-A0E0-47775DCD5778}"/>
                </a:ext>
              </a:extLst>
            </p:cNvPr>
            <p:cNvSpPr/>
            <p:nvPr/>
          </p:nvSpPr>
          <p:spPr>
            <a:xfrm>
              <a:off x="7081349" y="5628188"/>
              <a:ext cx="189839" cy="195740"/>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21 Elipse">
              <a:extLst>
                <a:ext uri="{FF2B5EF4-FFF2-40B4-BE49-F238E27FC236}">
                  <a16:creationId xmlns:a16="http://schemas.microsoft.com/office/drawing/2014/main" id="{5DB7AE68-A6B8-B334-4203-E225620B5DB5}"/>
                </a:ext>
              </a:extLst>
            </p:cNvPr>
            <p:cNvSpPr/>
            <p:nvPr/>
          </p:nvSpPr>
          <p:spPr>
            <a:xfrm>
              <a:off x="6939927" y="3112497"/>
              <a:ext cx="189839" cy="195740"/>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BE633-837F-E28D-CD47-D108CA89576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89EC1737-E915-F26D-E801-C4A077CF1423}"/>
              </a:ext>
            </a:extLst>
          </p:cNvPr>
          <p:cNvSpPr txBox="1"/>
          <p:nvPr/>
        </p:nvSpPr>
        <p:spPr>
          <a:xfrm>
            <a:off x="1988044" y="2422663"/>
            <a:ext cx="816159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srgbClr val="00F0BE"/>
                </a:solidFill>
                <a:effectLst/>
                <a:uLnTx/>
                <a:uFillTx/>
                <a:latin typeface="Arial" panose="020B0604020202020204" pitchFamily="34" charset="0"/>
                <a:ea typeface="+mn-ea"/>
                <a:cs typeface="Arial" panose="020B0604020202020204" pitchFamily="34" charset="0"/>
              </a:rPr>
              <a:t>Taller de tratamiento tópico</a:t>
            </a:r>
            <a:endParaRPr kumimoji="0" lang="es-E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CuadroTexto 3">
            <a:extLst>
              <a:ext uri="{FF2B5EF4-FFF2-40B4-BE49-F238E27FC236}">
                <a16:creationId xmlns:a16="http://schemas.microsoft.com/office/drawing/2014/main" id="{6E4F1B23-A8A5-8D36-F0DB-80D4D7D32E7D}"/>
              </a:ext>
            </a:extLst>
          </p:cNvPr>
          <p:cNvSpPr txBox="1"/>
          <p:nvPr/>
        </p:nvSpPr>
        <p:spPr>
          <a:xfrm rot="16200000">
            <a:off x="11325170" y="5991170"/>
            <a:ext cx="145666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ES-NOP-2500106</a:t>
            </a:r>
            <a:endParaRPr kumimoji="0" lang="es-E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87083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dirty="0"/>
              <a:t>Tratamientos tópicos con corticoides </a:t>
            </a:r>
          </a:p>
        </p:txBody>
      </p:sp>
      <p:sp>
        <p:nvSpPr>
          <p:cNvPr id="4" name="1 Título"/>
          <p:cNvSpPr txBox="1">
            <a:spLocks/>
          </p:cNvSpPr>
          <p:nvPr/>
        </p:nvSpPr>
        <p:spPr>
          <a:xfrm>
            <a:off x="695325" y="1473792"/>
            <a:ext cx="11053763" cy="792162"/>
          </a:xfrm>
          <a:prstGeom prst="roundRect">
            <a:avLst>
              <a:gd name="adj" fmla="val 6588"/>
            </a:avLst>
          </a:prstGeom>
          <a:solidFill>
            <a:srgbClr val="002355">
              <a:alpha val="1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782"/>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dirty="0">
                <a:ln>
                  <a:noFill/>
                </a:ln>
                <a:solidFill>
                  <a:srgbClr val="002355"/>
                </a:solidFill>
                <a:effectLst/>
                <a:uLnTx/>
                <a:uFillTx/>
                <a:latin typeface="Arial" panose="020B0604020202020204" pitchFamily="34" charset="0"/>
                <a:ea typeface="+mj-ea"/>
                <a:cs typeface="Arial" panose="020B0604020202020204" pitchFamily="34" charset="0"/>
              </a:rPr>
              <a:t>Para el tratamiento de la psoriasis hay que usar corticoides de alta y muy alta potencia</a:t>
            </a:r>
            <a:endParaRPr kumimoji="0" lang="es-ES_tradnl" sz="1600" b="1" i="0" u="none" strike="noStrike" kern="1200" cap="none" spc="0" normalizeH="0" baseline="0" noProof="0" dirty="0">
              <a:ln>
                <a:noFill/>
              </a:ln>
              <a:solidFill>
                <a:srgbClr val="002355"/>
              </a:solidFill>
              <a:effectLst/>
              <a:uLnTx/>
              <a:uFillTx/>
              <a:latin typeface="Arial" panose="020B0604020202020204" pitchFamily="34" charset="0"/>
              <a:ea typeface="+mj-ea"/>
              <a:cs typeface="Arial" panose="020B0604020202020204" pitchFamily="34" charset="0"/>
            </a:endParaRPr>
          </a:p>
        </p:txBody>
      </p:sp>
      <p:sp>
        <p:nvSpPr>
          <p:cNvPr id="9" name="Rectangle 4"/>
          <p:cNvSpPr txBox="1">
            <a:spLocks noChangeArrowheads="1"/>
          </p:cNvSpPr>
          <p:nvPr/>
        </p:nvSpPr>
        <p:spPr>
          <a:xfrm>
            <a:off x="695325" y="4625868"/>
            <a:ext cx="11053763" cy="792162"/>
          </a:xfrm>
          <a:prstGeom prst="roundRect">
            <a:avLst>
              <a:gd name="adj" fmla="val 4105"/>
            </a:avLst>
          </a:prstGeom>
          <a:solidFill>
            <a:srgbClr val="002355">
              <a:alpha val="10000"/>
            </a:srgbClr>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Los corticoides si se usan correctamente son eficaces y no producen efectos secundarios</a:t>
            </a:r>
            <a:r>
              <a:rPr kumimoji="0" lang="es-ES" sz="1600" b="0" i="0" u="none" strike="noStrike" kern="1200" cap="none" spc="0" normalizeH="0" baseline="30000" noProof="0" dirty="0">
                <a:ln>
                  <a:noFill/>
                </a:ln>
                <a:solidFill>
                  <a:srgbClr val="002355"/>
                </a:solidFill>
                <a:effectLst/>
                <a:uLnTx/>
                <a:uFillTx/>
                <a:latin typeface="Arial" panose="020B0604020202020204" pitchFamily="34" charset="0"/>
                <a:ea typeface="+mn-ea"/>
                <a:cs typeface="Arial" panose="020B0604020202020204" pitchFamily="34" charset="0"/>
              </a:rPr>
              <a:t>1</a:t>
            </a:r>
            <a:r>
              <a:rPr kumimoji="0" 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t>
            </a:r>
            <a:endParaRPr kumimoji="0" lang="es-ES"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10" name="3 CuadroTexto">
            <a:extLst>
              <a:ext uri="{FF2B5EF4-FFF2-40B4-BE49-F238E27FC236}">
                <a16:creationId xmlns:a16="http://schemas.microsoft.com/office/drawing/2014/main" id="{FA7C2F08-A51A-4177-927B-5FDB7F068C55}"/>
              </a:ext>
            </a:extLst>
          </p:cNvPr>
          <p:cNvSpPr txBox="1"/>
          <p:nvPr/>
        </p:nvSpPr>
        <p:spPr>
          <a:xfrm>
            <a:off x="695325" y="6184374"/>
            <a:ext cx="692744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a:ea typeface="+mn-ea"/>
                <a:cs typeface="Arial" panose="020B0604020202020204" pitchFamily="34" charset="0"/>
              </a:rPr>
              <a:t>Ribera M, Gratacos J. Guía de tratamientos Psoriasis y Artritis Psoriásica. </a:t>
            </a:r>
            <a:r>
              <a:rPr kumimoji="0" lang="en-US" sz="700" b="0" i="0" u="none" strike="noStrike" kern="1200" cap="none" spc="0" normalizeH="0" baseline="0" noProof="1">
                <a:ln>
                  <a:noFill/>
                </a:ln>
                <a:solidFill>
                  <a:srgbClr val="002355"/>
                </a:solidFill>
                <a:effectLst/>
                <a:uLnTx/>
                <a:uFillTx/>
                <a:latin typeface="Arial" panose="020B0604020202020204"/>
                <a:ea typeface="+mn-ea"/>
                <a:cs typeface="Arial" panose="020B0604020202020204" pitchFamily="34" charset="0"/>
              </a:rPr>
              <a:t>[citado 25 de Abril de 2025]. Disponible en: </a:t>
            </a:r>
            <a:r>
              <a:rPr kumimoji="0" lang="es-ES" sz="700" b="0" i="0" u="none" strike="noStrike" kern="1200" cap="none" spc="0" normalizeH="0" baseline="0" noProof="1">
                <a:ln>
                  <a:noFill/>
                </a:ln>
                <a:solidFill>
                  <a:srgbClr val="002355"/>
                </a:solidFill>
                <a:effectLst/>
                <a:uLnTx/>
                <a:uFillTx/>
                <a:latin typeface="Arial" panose="020B0604020202020204"/>
                <a:ea typeface="+mn-ea"/>
                <a:cs typeface="Arial" panose="020B0604020202020204" pitchFamily="34" charset="0"/>
              </a:rPr>
              <a:t>https://www.tratamientospsoriasis.org</a:t>
            </a:r>
          </a:p>
        </p:txBody>
      </p:sp>
      <p:sp>
        <p:nvSpPr>
          <p:cNvPr id="3" name="1 Título">
            <a:extLst>
              <a:ext uri="{FF2B5EF4-FFF2-40B4-BE49-F238E27FC236}">
                <a16:creationId xmlns:a16="http://schemas.microsoft.com/office/drawing/2014/main" id="{EAC558E7-8A4F-D4C4-A94E-B64407B2BCCB}"/>
              </a:ext>
            </a:extLst>
          </p:cNvPr>
          <p:cNvSpPr txBox="1">
            <a:spLocks/>
          </p:cNvSpPr>
          <p:nvPr/>
        </p:nvSpPr>
        <p:spPr>
          <a:xfrm>
            <a:off x="695325" y="2525405"/>
            <a:ext cx="11053763" cy="792162"/>
          </a:xfrm>
          <a:prstGeom prst="roundRect">
            <a:avLst>
              <a:gd name="adj" fmla="val 6249"/>
            </a:avLst>
          </a:prstGeom>
          <a:solidFill>
            <a:srgbClr val="002355">
              <a:alpha val="1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782"/>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dirty="0">
                <a:ln>
                  <a:noFill/>
                </a:ln>
                <a:solidFill>
                  <a:srgbClr val="002355"/>
                </a:solidFill>
                <a:effectLst/>
                <a:uLnTx/>
                <a:uFillTx/>
                <a:latin typeface="Arial" panose="020B0604020202020204" pitchFamily="34" charset="0"/>
                <a:ea typeface="+mj-ea"/>
                <a:cs typeface="Arial" panose="020B0604020202020204" pitchFamily="34" charset="0"/>
              </a:rPr>
              <a:t>Para el tratamiento de los eczemas hay que usar corticoides de potencia moderada y alta </a:t>
            </a:r>
            <a:br>
              <a:rPr kumimoji="0" lang="es-ES" sz="1600" b="1" i="0" u="none" strike="noStrike" kern="1200" cap="none" spc="0" normalizeH="0" baseline="0" noProof="0" dirty="0">
                <a:ln>
                  <a:noFill/>
                </a:ln>
                <a:solidFill>
                  <a:srgbClr val="002355"/>
                </a:solidFill>
                <a:effectLst/>
                <a:uLnTx/>
                <a:uFillTx/>
                <a:latin typeface="Arial" panose="020B0604020202020204" pitchFamily="34" charset="0"/>
                <a:ea typeface="+mj-ea"/>
                <a:cs typeface="Arial" panose="020B0604020202020204" pitchFamily="34" charset="0"/>
              </a:rPr>
            </a:br>
            <a:r>
              <a:rPr kumimoji="0" lang="es-ES" sz="1600" b="1" i="0" u="none" strike="noStrike" kern="1200" cap="none" spc="0" normalizeH="0" baseline="0" noProof="0" dirty="0">
                <a:ln>
                  <a:noFill/>
                </a:ln>
                <a:solidFill>
                  <a:srgbClr val="002355"/>
                </a:solidFill>
                <a:effectLst/>
                <a:uLnTx/>
                <a:uFillTx/>
                <a:latin typeface="Arial" panose="020B0604020202020204" pitchFamily="34" charset="0"/>
                <a:ea typeface="+mj-ea"/>
                <a:cs typeface="Arial" panose="020B0604020202020204" pitchFamily="34" charset="0"/>
              </a:rPr>
              <a:t>(excepcionalmente de potencia muy alta</a:t>
            </a:r>
            <a:endParaRPr kumimoji="0" lang="es-ES_tradnl" sz="1600" b="1" i="0" u="none" strike="noStrike" kern="1200" cap="none" spc="0" normalizeH="0" baseline="0" noProof="0" dirty="0">
              <a:ln>
                <a:noFill/>
              </a:ln>
              <a:solidFill>
                <a:srgbClr val="002355"/>
              </a:solidFill>
              <a:effectLst/>
              <a:uLnTx/>
              <a:uFillTx/>
              <a:latin typeface="Arial" panose="020B0604020202020204" pitchFamily="34" charset="0"/>
              <a:ea typeface="+mj-ea"/>
              <a:cs typeface="Arial" panose="020B0604020202020204" pitchFamily="34" charset="0"/>
            </a:endParaRPr>
          </a:p>
        </p:txBody>
      </p:sp>
      <p:sp>
        <p:nvSpPr>
          <p:cNvPr id="8" name="Rectangle 4">
            <a:extLst>
              <a:ext uri="{FF2B5EF4-FFF2-40B4-BE49-F238E27FC236}">
                <a16:creationId xmlns:a16="http://schemas.microsoft.com/office/drawing/2014/main" id="{42C847FB-883E-0C60-76AF-B3D04C3C2E9E}"/>
              </a:ext>
            </a:extLst>
          </p:cNvPr>
          <p:cNvSpPr txBox="1">
            <a:spLocks noChangeArrowheads="1"/>
          </p:cNvSpPr>
          <p:nvPr/>
        </p:nvSpPr>
        <p:spPr>
          <a:xfrm>
            <a:off x="695325" y="3577018"/>
            <a:ext cx="11053763" cy="789400"/>
          </a:xfrm>
          <a:prstGeom prst="roundRect">
            <a:avLst>
              <a:gd name="adj" fmla="val 3323"/>
            </a:avLst>
          </a:prstGeom>
          <a:solidFill>
            <a:srgbClr val="002355">
              <a:alpha val="10000"/>
            </a:srgbClr>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Deben </a:t>
            </a:r>
            <a:r>
              <a:rPr kumimoji="0" lang="es-ES" sz="16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usárse</a:t>
            </a:r>
            <a:r>
              <a:rPr kumimoji="0" lang="es-ES" sz="16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los corticoides hasta el tiempo que recomiende la ficha técnica.</a:t>
            </a:r>
          </a:p>
        </p:txBody>
      </p:sp>
    </p:spTree>
    <p:extLst>
      <p:ext uri="{BB962C8B-B14F-4D97-AF65-F5344CB8AC3E}">
        <p14:creationId xmlns:p14="http://schemas.microsoft.com/office/powerpoint/2010/main" val="36423372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E26C966C-71E8-4505-87E4-4437FA754E3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ct 8" hidden="1">
                        <a:extLst>
                          <a:ext uri="{FF2B5EF4-FFF2-40B4-BE49-F238E27FC236}">
                            <a16:creationId xmlns:a16="http://schemas.microsoft.com/office/drawing/2014/main" id="{E26C966C-71E8-4505-87E4-4437FA754E3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Slide Number Placeholder 7">
            <a:extLst>
              <a:ext uri="{FF2B5EF4-FFF2-40B4-BE49-F238E27FC236}">
                <a16:creationId xmlns:a16="http://schemas.microsoft.com/office/drawing/2014/main" id="{0598392E-1FEF-4C14-97EF-1A871908CB1B}"/>
              </a:ext>
            </a:extLst>
          </p:cNvPr>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E986D1CB-0636-4E08-86B2-1C62F8E4113D}"/>
              </a:ext>
            </a:extLst>
          </p:cNvPr>
          <p:cNvSpPr/>
          <p:nvPr/>
        </p:nvSpPr>
        <p:spPr>
          <a:xfrm>
            <a:off x="535709" y="5357091"/>
            <a:ext cx="11176000" cy="233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err="1">
              <a:ln>
                <a:noFill/>
              </a:ln>
              <a:solidFill>
                <a:prstClr val="black"/>
              </a:solidFill>
              <a:effectLst/>
              <a:uLnTx/>
              <a:uFillTx/>
              <a:latin typeface="Aptos" panose="02110004020202020204"/>
              <a:ea typeface="+mn-ea"/>
              <a:cs typeface="+mn-cs"/>
            </a:endParaRPr>
          </a:p>
        </p:txBody>
      </p:sp>
      <p:sp>
        <p:nvSpPr>
          <p:cNvPr id="3" name="3 CuadroTexto">
            <a:extLst>
              <a:ext uri="{FF2B5EF4-FFF2-40B4-BE49-F238E27FC236}">
                <a16:creationId xmlns:a16="http://schemas.microsoft.com/office/drawing/2014/main" id="{39489F86-0318-B10B-D1AB-4B9531D0D024}"/>
              </a:ext>
            </a:extLst>
          </p:cNvPr>
          <p:cNvSpPr txBox="1"/>
          <p:nvPr/>
        </p:nvSpPr>
        <p:spPr>
          <a:xfrm>
            <a:off x="695325" y="6160572"/>
            <a:ext cx="922820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1. Ribera M, Gratacos J. Guía de tratamientos Psoriasis y Artritis Psoriásica. </a:t>
            </a:r>
            <a:r>
              <a:rPr kumimoji="0" lang="en-US" sz="700" b="0" i="0" u="none" strike="noStrike" kern="1200" cap="none" spc="0" normalizeH="0" baseline="0" noProof="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[citado 26 de Abril de 2022]. Disponible en: </a:t>
            </a:r>
            <a:r>
              <a:rPr kumimoji="0" lang="es-ES" sz="700" b="0" i="0" u="none" strike="noStrike" kern="1200" cap="none" spc="0" normalizeH="0" baseline="0" noProof="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https://www.tratamientospsoriasis.org</a:t>
            </a:r>
          </a:p>
        </p:txBody>
      </p:sp>
      <p:sp>
        <p:nvSpPr>
          <p:cNvPr id="5" name="Rectángulo redondeado 4">
            <a:extLst>
              <a:ext uri="{FF2B5EF4-FFF2-40B4-BE49-F238E27FC236}">
                <a16:creationId xmlns:a16="http://schemas.microsoft.com/office/drawing/2014/main" id="{171ECFAE-0600-E23E-45BB-D9E642C057C3}"/>
              </a:ext>
            </a:extLst>
          </p:cNvPr>
          <p:cNvSpPr/>
          <p:nvPr/>
        </p:nvSpPr>
        <p:spPr>
          <a:xfrm>
            <a:off x="695325" y="1196975"/>
            <a:ext cx="11053763" cy="4752975"/>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itle 1">
            <a:extLst>
              <a:ext uri="{FF2B5EF4-FFF2-40B4-BE49-F238E27FC236}">
                <a16:creationId xmlns:a16="http://schemas.microsoft.com/office/drawing/2014/main" id="{5AEC00E7-725E-DA63-9BD9-C54D21566F6E}"/>
              </a:ext>
            </a:extLst>
          </p:cNvPr>
          <p:cNvSpPr txBox="1">
            <a:spLocks/>
          </p:cNvSpPr>
          <p:nvPr/>
        </p:nvSpPr>
        <p:spPr>
          <a:xfrm>
            <a:off x="588818" y="552811"/>
            <a:ext cx="3488507" cy="760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00F2BE"/>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a:ln>
                  <a:noFill/>
                </a:ln>
                <a:solidFill>
                  <a:srgbClr val="00F2BE"/>
                </a:solidFill>
                <a:effectLst/>
                <a:uLnTx/>
                <a:uFillTx/>
                <a:latin typeface="Arial" panose="020B0604020202020204" pitchFamily="34" charset="0"/>
                <a:ea typeface="+mj-ea"/>
                <a:cs typeface="Arial" panose="020B0604020202020204" pitchFamily="34" charset="0"/>
              </a:rPr>
              <a:t>Corticoides tópicos</a:t>
            </a:r>
            <a:endParaRPr kumimoji="0" lang="es-E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endParaRPr>
          </a:p>
        </p:txBody>
      </p:sp>
      <p:graphicFrame>
        <p:nvGraphicFramePr>
          <p:cNvPr id="11" name="Table 13">
            <a:extLst>
              <a:ext uri="{FF2B5EF4-FFF2-40B4-BE49-F238E27FC236}">
                <a16:creationId xmlns:a16="http://schemas.microsoft.com/office/drawing/2014/main" id="{66CAE0E3-EE77-350C-CAB2-D2459D4C2466}"/>
              </a:ext>
            </a:extLst>
          </p:cNvPr>
          <p:cNvGraphicFramePr>
            <a:graphicFrameLocks noGrp="1"/>
          </p:cNvGraphicFramePr>
          <p:nvPr/>
        </p:nvGraphicFramePr>
        <p:xfrm>
          <a:off x="837010" y="1796780"/>
          <a:ext cx="10665877" cy="3862934"/>
        </p:xfrm>
        <a:graphic>
          <a:graphicData uri="http://schemas.openxmlformats.org/drawingml/2006/table">
            <a:tbl>
              <a:tblPr firstRow="1" bandRow="1">
                <a:tableStyleId>{5C22544A-7EE6-4342-B048-85BDC9FD1C3A}</a:tableStyleId>
              </a:tblPr>
              <a:tblGrid>
                <a:gridCol w="2492141">
                  <a:extLst>
                    <a:ext uri="{9D8B030D-6E8A-4147-A177-3AD203B41FA5}">
                      <a16:colId xmlns:a16="http://schemas.microsoft.com/office/drawing/2014/main" val="2001282962"/>
                    </a:ext>
                  </a:extLst>
                </a:gridCol>
                <a:gridCol w="2804436">
                  <a:extLst>
                    <a:ext uri="{9D8B030D-6E8A-4147-A177-3AD203B41FA5}">
                      <a16:colId xmlns:a16="http://schemas.microsoft.com/office/drawing/2014/main" val="3221945790"/>
                    </a:ext>
                  </a:extLst>
                </a:gridCol>
                <a:gridCol w="2917648">
                  <a:extLst>
                    <a:ext uri="{9D8B030D-6E8A-4147-A177-3AD203B41FA5}">
                      <a16:colId xmlns:a16="http://schemas.microsoft.com/office/drawing/2014/main" val="76102513"/>
                    </a:ext>
                  </a:extLst>
                </a:gridCol>
                <a:gridCol w="2451652">
                  <a:extLst>
                    <a:ext uri="{9D8B030D-6E8A-4147-A177-3AD203B41FA5}">
                      <a16:colId xmlns:a16="http://schemas.microsoft.com/office/drawing/2014/main" val="2630360005"/>
                    </a:ext>
                  </a:extLst>
                </a:gridCol>
              </a:tblGrid>
              <a:tr h="754188">
                <a:tc>
                  <a:txBody>
                    <a:bodyPr/>
                    <a:lstStyle/>
                    <a:p>
                      <a:pPr algn="ctr"/>
                      <a:r>
                        <a:rPr lang="cs-CZ" sz="1400" dirty="0">
                          <a:latin typeface="+mn-lt"/>
                        </a:rPr>
                        <a:t>Grupo I </a:t>
                      </a:r>
                      <a:br>
                        <a:rPr lang="cs-CZ" sz="1400" dirty="0">
                          <a:latin typeface="+mn-lt"/>
                        </a:rPr>
                      </a:br>
                      <a:r>
                        <a:rPr lang="cs-CZ" sz="1400" b="0" dirty="0">
                          <a:latin typeface="+mn-lt"/>
                        </a:rPr>
                        <a:t>(</a:t>
                      </a:r>
                      <a:r>
                        <a:rPr lang="cs-CZ" sz="1400" b="0" dirty="0" err="1">
                          <a:latin typeface="+mn-lt"/>
                        </a:rPr>
                        <a:t>débiles</a:t>
                      </a:r>
                      <a:r>
                        <a:rPr lang="cs-CZ" sz="1400" b="0" dirty="0">
                          <a:latin typeface="+mn-lt"/>
                        </a:rPr>
                        <a:t>)</a:t>
                      </a:r>
                      <a:endParaRPr lang="cs-CZ" sz="1400" b="0" baseline="30000"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355"/>
                    </a:solidFill>
                  </a:tcPr>
                </a:tc>
                <a:tc>
                  <a:txBody>
                    <a:bodyPr/>
                    <a:lstStyle/>
                    <a:p>
                      <a:pPr algn="ctr"/>
                      <a:r>
                        <a:rPr lang="cs-CZ" sz="1400" dirty="0">
                          <a:latin typeface="+mn-lt"/>
                        </a:rPr>
                        <a:t>Grupo II </a:t>
                      </a:r>
                      <a:br>
                        <a:rPr lang="cs-CZ" sz="1400" dirty="0">
                          <a:latin typeface="+mn-lt"/>
                        </a:rPr>
                      </a:br>
                      <a:r>
                        <a:rPr lang="cs-CZ" sz="1400" b="0" dirty="0">
                          <a:latin typeface="+mn-lt"/>
                        </a:rPr>
                        <a:t>(moderadamente </a:t>
                      </a:r>
                      <a:r>
                        <a:rPr lang="cs-CZ" sz="1400" b="0" dirty="0" err="1">
                          <a:latin typeface="+mn-lt"/>
                        </a:rPr>
                        <a:t>potentes</a:t>
                      </a:r>
                      <a:r>
                        <a:rPr lang="cs-CZ" sz="1400" b="0" dirty="0">
                          <a:latin typeface="+mn-lt"/>
                        </a:rPr>
                        <a:t>)</a:t>
                      </a:r>
                      <a:endParaRPr lang="cs-CZ" sz="1400" b="0" baseline="30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355"/>
                    </a:solidFill>
                  </a:tcPr>
                </a:tc>
                <a:tc>
                  <a:txBody>
                    <a:bodyPr/>
                    <a:lstStyle/>
                    <a:p>
                      <a:pPr algn="ctr"/>
                      <a:r>
                        <a:rPr lang="cs-CZ" sz="1400" dirty="0">
                          <a:latin typeface="+mn-lt"/>
                        </a:rPr>
                        <a:t>Grupo III </a:t>
                      </a:r>
                      <a:br>
                        <a:rPr lang="cs-CZ" sz="1400" dirty="0">
                          <a:latin typeface="+mn-lt"/>
                        </a:rPr>
                      </a:br>
                      <a:r>
                        <a:rPr lang="cs-CZ" sz="1400" b="0" dirty="0">
                          <a:latin typeface="+mn-lt"/>
                        </a:rPr>
                        <a:t>(</a:t>
                      </a:r>
                      <a:r>
                        <a:rPr lang="cs-CZ" sz="1400" b="0" dirty="0" err="1">
                          <a:latin typeface="+mn-lt"/>
                        </a:rPr>
                        <a:t>potentes</a:t>
                      </a:r>
                      <a:r>
                        <a:rPr lang="cs-CZ" sz="1400" b="0" dirty="0">
                          <a:latin typeface="+mn-lt"/>
                        </a:rPr>
                        <a:t>)</a:t>
                      </a:r>
                      <a:endParaRPr lang="cs-CZ" sz="1400" b="0" baseline="30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35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400" spc="0" dirty="0">
                          <a:latin typeface="+mn-lt"/>
                        </a:rPr>
                        <a:t>Grupo IV </a:t>
                      </a:r>
                      <a:br>
                        <a:rPr lang="cs-CZ" sz="1400" spc="0" dirty="0">
                          <a:latin typeface="+mn-lt"/>
                        </a:rPr>
                      </a:br>
                      <a:r>
                        <a:rPr lang="cs-CZ" sz="1400" b="0" spc="0" dirty="0">
                          <a:latin typeface="+mn-lt"/>
                        </a:rPr>
                        <a:t>(muy </a:t>
                      </a:r>
                      <a:r>
                        <a:rPr lang="cs-CZ" sz="1400" b="0" spc="0" dirty="0" err="1">
                          <a:latin typeface="+mn-lt"/>
                        </a:rPr>
                        <a:t>potentes</a:t>
                      </a:r>
                      <a:r>
                        <a:rPr lang="cs-CZ" sz="1400" b="0" spc="0" dirty="0">
                          <a:latin typeface="+mn-lt"/>
                        </a:rPr>
                        <a:t>)</a:t>
                      </a:r>
                      <a:endParaRPr lang="cs-CZ" sz="1400" b="0" spc="0" baseline="30000" dirty="0">
                        <a:latin typeface="+mn-lt"/>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02355"/>
                    </a:solidFill>
                  </a:tcPr>
                </a:tc>
                <a:extLst>
                  <a:ext uri="{0D108BD9-81ED-4DB2-BD59-A6C34878D82A}">
                    <a16:rowId xmlns:a16="http://schemas.microsoft.com/office/drawing/2014/main" val="1822398645"/>
                  </a:ext>
                </a:extLst>
              </a:tr>
              <a:tr h="3108746">
                <a:tc>
                  <a:txBody>
                    <a:bodyPr/>
                    <a:lstStyle/>
                    <a:p>
                      <a:pPr algn="ctr"/>
                      <a:r>
                        <a:rPr lang="cs-CZ" sz="1050" dirty="0" err="1">
                          <a:solidFill>
                            <a:srgbClr val="002355"/>
                          </a:solidFill>
                          <a:latin typeface="+mn-lt"/>
                        </a:rPr>
                        <a:t>Metilprednisolona</a:t>
                      </a:r>
                      <a:endParaRPr lang="cs-CZ" sz="1050" dirty="0">
                        <a:solidFill>
                          <a:srgbClr val="002355"/>
                        </a:solidFill>
                        <a:latin typeface="+mn-lt"/>
                      </a:endParaRPr>
                    </a:p>
                    <a:p>
                      <a:pPr algn="ctr"/>
                      <a:r>
                        <a:rPr lang="cs-CZ" sz="1050" dirty="0" err="1">
                          <a:solidFill>
                            <a:srgbClr val="002355"/>
                          </a:solidFill>
                          <a:latin typeface="+mn-lt"/>
                        </a:rPr>
                        <a:t>Hidrocortisona</a:t>
                      </a:r>
                      <a:r>
                        <a:rPr lang="cs-CZ" sz="1050" dirty="0">
                          <a:solidFill>
                            <a:srgbClr val="002355"/>
                          </a:solidFill>
                          <a:latin typeface="+mn-lt"/>
                        </a:rPr>
                        <a:t> </a:t>
                      </a:r>
                      <a:r>
                        <a:rPr lang="cs-CZ" sz="1050" dirty="0" err="1">
                          <a:solidFill>
                            <a:srgbClr val="002355"/>
                          </a:solidFill>
                          <a:latin typeface="+mn-lt"/>
                        </a:rPr>
                        <a:t>Prednisolona</a:t>
                      </a:r>
                      <a:endParaRPr lang="cs-CZ" sz="1050" dirty="0">
                        <a:solidFill>
                          <a:srgbClr val="002355"/>
                        </a:solidFill>
                        <a:latin typeface="+mn-lt"/>
                      </a:endParaRP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cs-CZ" sz="1050" dirty="0" err="1">
                          <a:solidFill>
                            <a:srgbClr val="002355"/>
                          </a:solidFill>
                          <a:latin typeface="+mn-lt"/>
                        </a:rPr>
                        <a:t>Clobetasona</a:t>
                      </a:r>
                      <a:endParaRPr lang="cs-CZ" sz="1050" dirty="0">
                        <a:solidFill>
                          <a:srgbClr val="002355"/>
                        </a:solidFill>
                        <a:latin typeface="+mn-lt"/>
                      </a:endParaRPr>
                    </a:p>
                    <a:p>
                      <a:pPr algn="ctr"/>
                      <a:r>
                        <a:rPr lang="cs-CZ" sz="1050" dirty="0" err="1">
                          <a:solidFill>
                            <a:srgbClr val="002355"/>
                          </a:solidFill>
                          <a:latin typeface="+mn-lt"/>
                        </a:rPr>
                        <a:t>Hidrocortisona</a:t>
                      </a:r>
                      <a:r>
                        <a:rPr lang="cs-CZ" sz="1050" dirty="0">
                          <a:solidFill>
                            <a:srgbClr val="002355"/>
                          </a:solidFill>
                          <a:latin typeface="+mn-lt"/>
                        </a:rPr>
                        <a:t> </a:t>
                      </a:r>
                      <a:r>
                        <a:rPr lang="cs-CZ" sz="1050" dirty="0" err="1">
                          <a:solidFill>
                            <a:srgbClr val="002355"/>
                          </a:solidFill>
                          <a:latin typeface="+mn-lt"/>
                        </a:rPr>
                        <a:t>butirato</a:t>
                      </a:r>
                      <a:r>
                        <a:rPr lang="es-ES" sz="1050" dirty="0">
                          <a:solidFill>
                            <a:srgbClr val="002355"/>
                          </a:solidFill>
                          <a:latin typeface="+mn-lt"/>
                        </a:rPr>
                        <a:t>(*)</a:t>
                      </a:r>
                      <a:endParaRPr lang="cs-CZ" sz="1050" dirty="0">
                        <a:solidFill>
                          <a:srgbClr val="002355"/>
                        </a:solidFill>
                        <a:latin typeface="+mn-lt"/>
                      </a:endParaRPr>
                    </a:p>
                    <a:p>
                      <a:pPr algn="ctr"/>
                      <a:r>
                        <a:rPr lang="cs-CZ" sz="1050" dirty="0" err="1">
                          <a:solidFill>
                            <a:srgbClr val="002355"/>
                          </a:solidFill>
                          <a:latin typeface="+mn-lt"/>
                        </a:rPr>
                        <a:t>Flumetasona</a:t>
                      </a:r>
                      <a:endParaRPr lang="cs-CZ" sz="1050" dirty="0">
                        <a:solidFill>
                          <a:srgbClr val="002355"/>
                        </a:solidFill>
                        <a:latin typeface="+mn-lt"/>
                      </a:endParaRPr>
                    </a:p>
                    <a:p>
                      <a:pPr algn="ctr"/>
                      <a:r>
                        <a:rPr lang="cs-CZ" sz="1050" dirty="0" err="1">
                          <a:solidFill>
                            <a:srgbClr val="002355"/>
                          </a:solidFill>
                          <a:latin typeface="+mn-lt"/>
                        </a:rPr>
                        <a:t>Fluocortina</a:t>
                      </a:r>
                      <a:endParaRPr lang="cs-CZ" sz="1050" dirty="0">
                        <a:solidFill>
                          <a:srgbClr val="002355"/>
                        </a:solidFill>
                        <a:latin typeface="+mn-lt"/>
                      </a:endParaRPr>
                    </a:p>
                    <a:p>
                      <a:pPr algn="ctr"/>
                      <a:r>
                        <a:rPr lang="cs-CZ" sz="1050" dirty="0" err="1">
                          <a:solidFill>
                            <a:srgbClr val="002355"/>
                          </a:solidFill>
                          <a:latin typeface="+mn-lt"/>
                        </a:rPr>
                        <a:t>Fluperolona</a:t>
                      </a:r>
                      <a:endParaRPr lang="cs-CZ" sz="1050" dirty="0">
                        <a:solidFill>
                          <a:srgbClr val="002355"/>
                        </a:solidFill>
                        <a:latin typeface="+mn-lt"/>
                      </a:endParaRPr>
                    </a:p>
                    <a:p>
                      <a:pPr algn="ctr"/>
                      <a:r>
                        <a:rPr lang="cs-CZ" sz="1050" dirty="0" err="1">
                          <a:solidFill>
                            <a:srgbClr val="002355"/>
                          </a:solidFill>
                          <a:latin typeface="+mn-lt"/>
                        </a:rPr>
                        <a:t>Fluorometolona</a:t>
                      </a:r>
                      <a:r>
                        <a:rPr lang="cs-CZ" sz="1050" dirty="0">
                          <a:solidFill>
                            <a:srgbClr val="002355"/>
                          </a:solidFill>
                          <a:latin typeface="+mn-lt"/>
                        </a:rPr>
                        <a:t> </a:t>
                      </a:r>
                    </a:p>
                    <a:p>
                      <a:pPr algn="ctr"/>
                      <a:r>
                        <a:rPr lang="cs-CZ" sz="1050" dirty="0" err="1">
                          <a:solidFill>
                            <a:srgbClr val="002355"/>
                          </a:solidFill>
                          <a:latin typeface="+mn-lt"/>
                        </a:rPr>
                        <a:t>Fluprednidene</a:t>
                      </a:r>
                      <a:endParaRPr lang="cs-CZ" sz="1050" dirty="0">
                        <a:solidFill>
                          <a:srgbClr val="002355"/>
                        </a:solidFill>
                        <a:latin typeface="+mn-lt"/>
                      </a:endParaRPr>
                    </a:p>
                    <a:p>
                      <a:pPr algn="ctr"/>
                      <a:r>
                        <a:rPr lang="cs-CZ" sz="1050" dirty="0">
                          <a:solidFill>
                            <a:srgbClr val="002355"/>
                          </a:solidFill>
                          <a:latin typeface="+mn-lt"/>
                        </a:rPr>
                        <a:t>Desonida 	</a:t>
                      </a:r>
                    </a:p>
                    <a:p>
                      <a:pPr algn="ctr"/>
                      <a:r>
                        <a:rPr lang="cs-CZ" sz="1050" dirty="0" err="1">
                          <a:solidFill>
                            <a:srgbClr val="002355"/>
                          </a:solidFill>
                          <a:latin typeface="+mn-lt"/>
                        </a:rPr>
                        <a:t>Triamcinolona</a:t>
                      </a:r>
                      <a:r>
                        <a:rPr lang="cs-CZ" sz="1050" dirty="0">
                          <a:solidFill>
                            <a:srgbClr val="002355"/>
                          </a:solidFill>
                          <a:latin typeface="+mn-lt"/>
                        </a:rPr>
                        <a:t> </a:t>
                      </a:r>
                    </a:p>
                    <a:p>
                      <a:pPr algn="ctr"/>
                      <a:r>
                        <a:rPr lang="cs-CZ" sz="1050" dirty="0" err="1">
                          <a:solidFill>
                            <a:srgbClr val="002355"/>
                          </a:solidFill>
                          <a:latin typeface="+mn-lt"/>
                        </a:rPr>
                        <a:t>lclometasona</a:t>
                      </a:r>
                      <a:r>
                        <a:rPr lang="cs-CZ" sz="1050" dirty="0">
                          <a:solidFill>
                            <a:srgbClr val="002355"/>
                          </a:solidFill>
                          <a:latin typeface="+mn-lt"/>
                        </a:rPr>
                        <a:t> </a:t>
                      </a:r>
                    </a:p>
                    <a:p>
                      <a:pPr algn="ctr"/>
                      <a:r>
                        <a:rPr lang="cs-CZ" sz="1050" dirty="0" err="1">
                          <a:solidFill>
                            <a:srgbClr val="002355"/>
                          </a:solidFill>
                          <a:latin typeface="+mn-lt"/>
                        </a:rPr>
                        <a:t>Hexocortisona</a:t>
                      </a:r>
                      <a:r>
                        <a:rPr lang="cs-CZ" sz="1050" dirty="0">
                          <a:solidFill>
                            <a:srgbClr val="002355"/>
                          </a:solidFill>
                          <a:latin typeface="+mn-lt"/>
                        </a:rPr>
                        <a:t> </a:t>
                      </a:r>
                      <a:r>
                        <a:rPr lang="cs-CZ" sz="1050" dirty="0" err="1">
                          <a:solidFill>
                            <a:srgbClr val="002355"/>
                          </a:solidFill>
                          <a:latin typeface="+mn-lt"/>
                        </a:rPr>
                        <a:t>buteprato</a:t>
                      </a:r>
                      <a:r>
                        <a:rPr lang="cs-CZ" sz="1050" dirty="0">
                          <a:solidFill>
                            <a:srgbClr val="002355"/>
                          </a:solidFill>
                          <a:latin typeface="+mn-lt"/>
                        </a:rPr>
                        <a:t> </a:t>
                      </a:r>
                      <a:r>
                        <a:rPr lang="cs-CZ" sz="1050" dirty="0" err="1">
                          <a:solidFill>
                            <a:srgbClr val="002355"/>
                          </a:solidFill>
                          <a:latin typeface="+mn-lt"/>
                        </a:rPr>
                        <a:t>dexametasona</a:t>
                      </a:r>
                      <a:r>
                        <a:rPr lang="cs-CZ" sz="1050" dirty="0">
                          <a:solidFill>
                            <a:srgbClr val="002355"/>
                          </a:solidFill>
                          <a:latin typeface="+mn-lt"/>
                        </a:rPr>
                        <a:t> </a:t>
                      </a:r>
                    </a:p>
                    <a:p>
                      <a:pPr algn="ctr"/>
                      <a:r>
                        <a:rPr lang="cs-CZ" sz="1050" dirty="0" err="1">
                          <a:solidFill>
                            <a:srgbClr val="002355"/>
                          </a:solidFill>
                          <a:latin typeface="+mn-lt"/>
                        </a:rPr>
                        <a:t>Clocortolona</a:t>
                      </a:r>
                      <a:endParaRPr lang="cs-CZ" sz="1050" dirty="0">
                        <a:solidFill>
                          <a:srgbClr val="002355"/>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cs-CZ" sz="1050" b="0" u="none" dirty="0">
                          <a:solidFill>
                            <a:srgbClr val="002355"/>
                          </a:solidFill>
                          <a:latin typeface="+mn-lt"/>
                        </a:rPr>
                        <a:t>Metilprednisolona aceponato </a:t>
                      </a:r>
                      <a:endParaRPr lang="es-ES" sz="1050" b="0" u="none" dirty="0">
                        <a:solidFill>
                          <a:srgbClr val="002355"/>
                        </a:solidFill>
                        <a:latin typeface="+mn-lt"/>
                      </a:endParaRPr>
                    </a:p>
                    <a:p>
                      <a:pPr algn="ctr"/>
                      <a:r>
                        <a:rPr lang="cs-CZ" sz="1050" dirty="0">
                          <a:solidFill>
                            <a:srgbClr val="002355"/>
                          </a:solidFill>
                          <a:latin typeface="+mn-lt"/>
                        </a:rPr>
                        <a:t>Betametasona</a:t>
                      </a:r>
                      <a:r>
                        <a:rPr lang="es-ES" sz="1050" dirty="0">
                          <a:solidFill>
                            <a:srgbClr val="002355"/>
                          </a:solidFill>
                          <a:latin typeface="+mn-lt"/>
                        </a:rPr>
                        <a:t>(*)</a:t>
                      </a:r>
                      <a:r>
                        <a:rPr lang="cs-CZ" sz="1050" dirty="0">
                          <a:solidFill>
                            <a:srgbClr val="002355"/>
                          </a:solidFill>
                          <a:latin typeface="+mn-lt"/>
                        </a:rPr>
                        <a:t> </a:t>
                      </a:r>
                    </a:p>
                    <a:p>
                      <a:pPr algn="ctr"/>
                      <a:r>
                        <a:rPr lang="cs-CZ" sz="1050" dirty="0">
                          <a:solidFill>
                            <a:srgbClr val="002355"/>
                          </a:solidFill>
                          <a:latin typeface="+mn-lt"/>
                        </a:rPr>
                        <a:t> Fluclorolona 	 </a:t>
                      </a:r>
                    </a:p>
                    <a:p>
                      <a:pPr algn="ctr"/>
                      <a:r>
                        <a:rPr lang="cs-CZ" sz="1050" dirty="0" err="1">
                          <a:solidFill>
                            <a:srgbClr val="002355"/>
                          </a:solidFill>
                          <a:latin typeface="+mn-lt"/>
                        </a:rPr>
                        <a:t>Desoximetasona</a:t>
                      </a:r>
                      <a:r>
                        <a:rPr lang="cs-CZ" sz="1050" dirty="0">
                          <a:solidFill>
                            <a:srgbClr val="002355"/>
                          </a:solidFill>
                          <a:latin typeface="+mn-lt"/>
                        </a:rPr>
                        <a:t> </a:t>
                      </a:r>
                    </a:p>
                    <a:p>
                      <a:pPr algn="ctr"/>
                      <a:r>
                        <a:rPr lang="cs-CZ" sz="1050" dirty="0">
                          <a:solidFill>
                            <a:srgbClr val="002355"/>
                          </a:solidFill>
                          <a:latin typeface="+mn-lt"/>
                        </a:rPr>
                        <a:t> Fluocinolona acetonida </a:t>
                      </a:r>
                    </a:p>
                    <a:p>
                      <a:pPr algn="ctr"/>
                      <a:r>
                        <a:rPr lang="cs-CZ" sz="1050" dirty="0" err="1">
                          <a:solidFill>
                            <a:srgbClr val="002355"/>
                          </a:solidFill>
                          <a:latin typeface="+mn-lt"/>
                        </a:rPr>
                        <a:t>Fluocortolona</a:t>
                      </a:r>
                      <a:r>
                        <a:rPr lang="cs-CZ" sz="1050" dirty="0">
                          <a:solidFill>
                            <a:srgbClr val="002355"/>
                          </a:solidFill>
                          <a:latin typeface="+mn-lt"/>
                        </a:rPr>
                        <a:t> </a:t>
                      </a:r>
                    </a:p>
                    <a:p>
                      <a:pPr algn="ctr"/>
                      <a:r>
                        <a:rPr lang="cs-CZ" sz="1050" dirty="0" err="1">
                          <a:solidFill>
                            <a:srgbClr val="002355"/>
                          </a:solidFill>
                          <a:latin typeface="+mn-lt"/>
                        </a:rPr>
                        <a:t>Diflucortolona</a:t>
                      </a:r>
                      <a:r>
                        <a:rPr lang="cs-CZ" sz="1050" dirty="0">
                          <a:solidFill>
                            <a:srgbClr val="002355"/>
                          </a:solidFill>
                          <a:latin typeface="+mn-lt"/>
                        </a:rPr>
                        <a:t> </a:t>
                      </a:r>
                    </a:p>
                    <a:p>
                      <a:pPr algn="ctr"/>
                      <a:r>
                        <a:rPr lang="cs-CZ" sz="1050" dirty="0" err="1">
                          <a:solidFill>
                            <a:srgbClr val="002355"/>
                          </a:solidFill>
                          <a:latin typeface="+mn-lt"/>
                        </a:rPr>
                        <a:t>Fludroxicortida</a:t>
                      </a:r>
                      <a:r>
                        <a:rPr lang="cs-CZ" sz="1050" dirty="0">
                          <a:solidFill>
                            <a:srgbClr val="002355"/>
                          </a:solidFill>
                          <a:latin typeface="+mn-lt"/>
                        </a:rPr>
                        <a:t> </a:t>
                      </a:r>
                    </a:p>
                    <a:p>
                      <a:pPr algn="ctr"/>
                      <a:r>
                        <a:rPr lang="cs-CZ" sz="1050" dirty="0" err="1">
                          <a:solidFill>
                            <a:srgbClr val="002355"/>
                          </a:solidFill>
                          <a:latin typeface="+mn-lt"/>
                        </a:rPr>
                        <a:t>Fluocinonida</a:t>
                      </a:r>
                      <a:endParaRPr lang="cs-CZ" sz="1050" dirty="0">
                        <a:solidFill>
                          <a:srgbClr val="002355"/>
                        </a:solidFill>
                        <a:latin typeface="+mn-lt"/>
                      </a:endParaRPr>
                    </a:p>
                    <a:p>
                      <a:pPr algn="ctr"/>
                      <a:r>
                        <a:rPr lang="cs-CZ" sz="1050" dirty="0" err="1">
                          <a:solidFill>
                            <a:srgbClr val="002355"/>
                          </a:solidFill>
                          <a:latin typeface="+mn-lt"/>
                        </a:rPr>
                        <a:t>Budesonida</a:t>
                      </a:r>
                      <a:endParaRPr lang="cs-CZ" sz="1050" dirty="0">
                        <a:solidFill>
                          <a:srgbClr val="002355"/>
                        </a:solidFill>
                        <a:latin typeface="+mn-lt"/>
                      </a:endParaRPr>
                    </a:p>
                    <a:p>
                      <a:pPr algn="ctr"/>
                      <a:r>
                        <a:rPr lang="cs-CZ" sz="1050" dirty="0" err="1">
                          <a:solidFill>
                            <a:srgbClr val="002355"/>
                          </a:solidFill>
                          <a:latin typeface="+mn-lt"/>
                        </a:rPr>
                        <a:t>Diflorasona</a:t>
                      </a:r>
                      <a:endParaRPr lang="cs-CZ" sz="1050" dirty="0">
                        <a:solidFill>
                          <a:srgbClr val="002355"/>
                        </a:solidFill>
                        <a:latin typeface="+mn-lt"/>
                      </a:endParaRPr>
                    </a:p>
                    <a:p>
                      <a:pPr algn="ctr"/>
                      <a:r>
                        <a:rPr lang="cs-CZ" sz="1050" dirty="0" err="1">
                          <a:solidFill>
                            <a:srgbClr val="002355"/>
                          </a:solidFill>
                          <a:latin typeface="+mn-lt"/>
                        </a:rPr>
                        <a:t>Amcinonida</a:t>
                      </a:r>
                      <a:endParaRPr lang="cs-CZ" sz="1050" dirty="0">
                        <a:solidFill>
                          <a:srgbClr val="002355"/>
                        </a:solidFill>
                        <a:latin typeface="+mn-lt"/>
                      </a:endParaRPr>
                    </a:p>
                    <a:p>
                      <a:pPr algn="ctr"/>
                      <a:r>
                        <a:rPr lang="cs-CZ" sz="1050" dirty="0" err="1">
                          <a:solidFill>
                            <a:srgbClr val="002355"/>
                          </a:solidFill>
                          <a:latin typeface="+mn-lt"/>
                        </a:rPr>
                        <a:t>Halometasona</a:t>
                      </a:r>
                      <a:r>
                        <a:rPr lang="cs-CZ" sz="1050" dirty="0">
                          <a:solidFill>
                            <a:srgbClr val="002355"/>
                          </a:solidFill>
                          <a:latin typeface="+mn-lt"/>
                        </a:rPr>
                        <a:t> </a:t>
                      </a:r>
                    </a:p>
                    <a:p>
                      <a:pPr algn="ctr"/>
                      <a:r>
                        <a:rPr lang="cs-CZ" sz="1050" dirty="0" err="1">
                          <a:solidFill>
                            <a:srgbClr val="002355"/>
                          </a:solidFill>
                          <a:latin typeface="+mn-lt"/>
                        </a:rPr>
                        <a:t>Mometasona</a:t>
                      </a:r>
                      <a:r>
                        <a:rPr lang="es-ES" sz="1050" dirty="0">
                          <a:solidFill>
                            <a:srgbClr val="002355"/>
                          </a:solidFill>
                          <a:latin typeface="+mn-lt"/>
                        </a:rPr>
                        <a:t>(*)</a:t>
                      </a:r>
                      <a:endParaRPr lang="cs-CZ" sz="1050" dirty="0">
                        <a:solidFill>
                          <a:srgbClr val="002355"/>
                        </a:solidFill>
                        <a:latin typeface="+mn-lt"/>
                      </a:endParaRPr>
                    </a:p>
                    <a:p>
                      <a:pPr algn="ctr"/>
                      <a:r>
                        <a:rPr lang="cs-CZ" sz="1050" dirty="0" err="1">
                          <a:solidFill>
                            <a:srgbClr val="002355"/>
                          </a:solidFill>
                          <a:latin typeface="+mn-lt"/>
                        </a:rPr>
                        <a:t>Beclometasona</a:t>
                      </a:r>
                      <a:endParaRPr lang="cs-CZ" sz="1050" dirty="0">
                        <a:solidFill>
                          <a:srgbClr val="002355"/>
                        </a:solidFill>
                        <a:latin typeface="+mn-lt"/>
                      </a:endParaRPr>
                    </a:p>
                    <a:p>
                      <a:pPr algn="ctr"/>
                      <a:r>
                        <a:rPr lang="cs-CZ" sz="1050" dirty="0" err="1">
                          <a:solidFill>
                            <a:srgbClr val="002355"/>
                          </a:solidFill>
                          <a:latin typeface="+mn-lt"/>
                        </a:rPr>
                        <a:t>Hidrocortisona</a:t>
                      </a:r>
                      <a:r>
                        <a:rPr lang="cs-CZ" sz="1050" dirty="0">
                          <a:solidFill>
                            <a:srgbClr val="002355"/>
                          </a:solidFill>
                          <a:latin typeface="+mn-lt"/>
                        </a:rPr>
                        <a:t> </a:t>
                      </a:r>
                    </a:p>
                    <a:p>
                      <a:pPr algn="ctr"/>
                      <a:r>
                        <a:rPr lang="cs-CZ" sz="1050" dirty="0" err="1">
                          <a:solidFill>
                            <a:srgbClr val="002355"/>
                          </a:solidFill>
                          <a:latin typeface="+mn-lt"/>
                        </a:rPr>
                        <a:t>Fluticasona</a:t>
                      </a:r>
                      <a:r>
                        <a:rPr lang="cs-CZ" sz="1050" dirty="0">
                          <a:solidFill>
                            <a:srgbClr val="002355"/>
                          </a:solidFill>
                          <a:latin typeface="+mn-lt"/>
                        </a:rPr>
                        <a:t> </a:t>
                      </a:r>
                      <a:r>
                        <a:rPr lang="cs-CZ" sz="1050" dirty="0" err="1">
                          <a:solidFill>
                            <a:srgbClr val="002355"/>
                          </a:solidFill>
                          <a:latin typeface="+mn-lt"/>
                        </a:rPr>
                        <a:t>aceponato</a:t>
                      </a:r>
                      <a:r>
                        <a:rPr lang="cs-CZ" sz="1050" dirty="0">
                          <a:solidFill>
                            <a:srgbClr val="002355"/>
                          </a:solidFill>
                          <a:latin typeface="+mn-lt"/>
                        </a:rPr>
                        <a:t> </a:t>
                      </a:r>
                    </a:p>
                    <a:p>
                      <a:pPr algn="ctr"/>
                      <a:r>
                        <a:rPr lang="cs-CZ" sz="1050" dirty="0" err="1">
                          <a:solidFill>
                            <a:srgbClr val="002355"/>
                          </a:solidFill>
                          <a:latin typeface="+mn-lt"/>
                        </a:rPr>
                        <a:t>Prednicarbato</a:t>
                      </a:r>
                      <a:r>
                        <a:rPr lang="es-ES" sz="1050" dirty="0">
                          <a:solidFill>
                            <a:srgbClr val="002355"/>
                          </a:solidFill>
                          <a:latin typeface="+mn-lt"/>
                        </a:rPr>
                        <a:t>(*)</a:t>
                      </a:r>
                      <a:endParaRPr lang="cs-CZ" sz="1050" dirty="0">
                        <a:solidFill>
                          <a:srgbClr val="002355"/>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cs-CZ" sz="1050" dirty="0" err="1">
                          <a:solidFill>
                            <a:srgbClr val="002355"/>
                          </a:solidFill>
                          <a:latin typeface="+mn-lt"/>
                        </a:rPr>
                        <a:t>Clobetasol</a:t>
                      </a:r>
                      <a:r>
                        <a:rPr lang="cs-CZ" sz="1050" dirty="0">
                          <a:solidFill>
                            <a:srgbClr val="002355"/>
                          </a:solidFill>
                          <a:latin typeface="+mn-lt"/>
                        </a:rPr>
                        <a:t> </a:t>
                      </a:r>
                      <a:r>
                        <a:rPr lang="es-ES" sz="1050" dirty="0">
                          <a:solidFill>
                            <a:srgbClr val="002355"/>
                          </a:solidFill>
                          <a:latin typeface="+mn-lt"/>
                        </a:rPr>
                        <a:t>(*)</a:t>
                      </a:r>
                      <a:r>
                        <a:rPr lang="cs-CZ" sz="1050" dirty="0">
                          <a:solidFill>
                            <a:srgbClr val="002355"/>
                          </a:solidFill>
                          <a:latin typeface="+mn-lt"/>
                        </a:rPr>
                        <a:t>	 </a:t>
                      </a:r>
                    </a:p>
                    <a:p>
                      <a:pPr algn="ctr"/>
                      <a:r>
                        <a:rPr lang="cs-CZ" sz="1050" dirty="0">
                          <a:solidFill>
                            <a:srgbClr val="002355"/>
                          </a:solidFill>
                          <a:latin typeface="+mn-lt"/>
                        </a:rPr>
                        <a:t>Halcinonida 	</a:t>
                      </a: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5446457"/>
                  </a:ext>
                </a:extLst>
              </a:tr>
            </a:tbl>
          </a:graphicData>
        </a:graphic>
      </p:graphicFrame>
      <p:sp>
        <p:nvSpPr>
          <p:cNvPr id="12" name="CuadroTexto 11">
            <a:extLst>
              <a:ext uri="{FF2B5EF4-FFF2-40B4-BE49-F238E27FC236}">
                <a16:creationId xmlns:a16="http://schemas.microsoft.com/office/drawing/2014/main" id="{3AAB7C84-8575-F983-3DB0-EC0BDF32847E}"/>
              </a:ext>
            </a:extLst>
          </p:cNvPr>
          <p:cNvSpPr txBox="1"/>
          <p:nvPr/>
        </p:nvSpPr>
        <p:spPr>
          <a:xfrm>
            <a:off x="731838" y="1298463"/>
            <a:ext cx="443919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355"/>
                </a:solidFill>
                <a:effectLst/>
                <a:uLnTx/>
                <a:uFillTx/>
                <a:latin typeface="Arial" panose="020B0604020202020204"/>
                <a:ea typeface="+mn-ea"/>
                <a:cs typeface="+mn-cs"/>
              </a:rPr>
              <a:t>Clasificación según su potencia</a:t>
            </a:r>
            <a:endParaRPr kumimoji="0" lang="es-ES_tradnl" altLang="es-ES" sz="20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27793180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E17E9-81D9-E0F2-0273-19F1AC32B5DB}"/>
            </a:ext>
          </a:extLst>
        </p:cNvPr>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AA7C746E-FB04-68E7-BA43-8815A04F55FA}"/>
              </a:ext>
            </a:extLst>
          </p:cNvPr>
          <p:cNvSpPr/>
          <p:nvPr/>
        </p:nvSpPr>
        <p:spPr>
          <a:xfrm>
            <a:off x="695325" y="1196975"/>
            <a:ext cx="11053763" cy="4752975"/>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aphicFrame>
        <p:nvGraphicFramePr>
          <p:cNvPr id="9" name="Object 8" hidden="1">
            <a:extLst>
              <a:ext uri="{FF2B5EF4-FFF2-40B4-BE49-F238E27FC236}">
                <a16:creationId xmlns:a16="http://schemas.microsoft.com/office/drawing/2014/main" id="{A4F3BB53-4A57-4F05-7112-D70B3CCB563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ct 8" hidden="1">
                        <a:extLst>
                          <a:ext uri="{FF2B5EF4-FFF2-40B4-BE49-F238E27FC236}">
                            <a16:creationId xmlns:a16="http://schemas.microsoft.com/office/drawing/2014/main" id="{A4F3BB53-4A57-4F05-7112-D70B3CCB563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09CA298-D185-6144-E912-5A796817F433}"/>
              </a:ext>
            </a:extLst>
          </p:cNvPr>
          <p:cNvSpPr>
            <a:spLocks noGrp="1"/>
          </p:cNvSpPr>
          <p:nvPr>
            <p:ph type="title"/>
          </p:nvPr>
        </p:nvSpPr>
        <p:spPr>
          <a:xfrm>
            <a:off x="588818" y="552811"/>
            <a:ext cx="3488507" cy="760413"/>
          </a:xfrm>
        </p:spPr>
        <p:txBody>
          <a:bodyPr>
            <a:normAutofit/>
          </a:bodyPr>
          <a:lstStyle/>
          <a:p>
            <a:r>
              <a:rPr lang="es-ES" b="1" dirty="0"/>
              <a:t>Corticoides tópicos</a:t>
            </a:r>
            <a:endParaRPr lang="es-ES" dirty="0"/>
          </a:p>
        </p:txBody>
      </p:sp>
      <p:sp>
        <p:nvSpPr>
          <p:cNvPr id="8" name="Slide Number Placeholder 7">
            <a:extLst>
              <a:ext uri="{FF2B5EF4-FFF2-40B4-BE49-F238E27FC236}">
                <a16:creationId xmlns:a16="http://schemas.microsoft.com/office/drawing/2014/main" id="{0DC5449D-22EB-B8DE-5063-C79F6B3E0AAA}"/>
              </a:ext>
            </a:extLst>
          </p:cNvPr>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graphicFrame>
        <p:nvGraphicFramePr>
          <p:cNvPr id="14" name="Table 13">
            <a:extLst>
              <a:ext uri="{FF2B5EF4-FFF2-40B4-BE49-F238E27FC236}">
                <a16:creationId xmlns:a16="http://schemas.microsoft.com/office/drawing/2014/main" id="{C2F5AA18-24E5-A8D7-A1AF-402C061FE4E2}"/>
              </a:ext>
            </a:extLst>
          </p:cNvPr>
          <p:cNvGraphicFramePr>
            <a:graphicFrameLocks noGrp="1"/>
          </p:cNvGraphicFramePr>
          <p:nvPr/>
        </p:nvGraphicFramePr>
        <p:xfrm>
          <a:off x="837010" y="1796780"/>
          <a:ext cx="10665877" cy="3862934"/>
        </p:xfrm>
        <a:graphic>
          <a:graphicData uri="http://schemas.openxmlformats.org/drawingml/2006/table">
            <a:tbl>
              <a:tblPr firstRow="1" bandRow="1">
                <a:tableStyleId>{5C22544A-7EE6-4342-B048-85BDC9FD1C3A}</a:tableStyleId>
              </a:tblPr>
              <a:tblGrid>
                <a:gridCol w="2492141">
                  <a:extLst>
                    <a:ext uri="{9D8B030D-6E8A-4147-A177-3AD203B41FA5}">
                      <a16:colId xmlns:a16="http://schemas.microsoft.com/office/drawing/2014/main" val="2001282962"/>
                    </a:ext>
                  </a:extLst>
                </a:gridCol>
                <a:gridCol w="2804436">
                  <a:extLst>
                    <a:ext uri="{9D8B030D-6E8A-4147-A177-3AD203B41FA5}">
                      <a16:colId xmlns:a16="http://schemas.microsoft.com/office/drawing/2014/main" val="3221945790"/>
                    </a:ext>
                  </a:extLst>
                </a:gridCol>
                <a:gridCol w="2917648">
                  <a:extLst>
                    <a:ext uri="{9D8B030D-6E8A-4147-A177-3AD203B41FA5}">
                      <a16:colId xmlns:a16="http://schemas.microsoft.com/office/drawing/2014/main" val="76102513"/>
                    </a:ext>
                  </a:extLst>
                </a:gridCol>
                <a:gridCol w="2451652">
                  <a:extLst>
                    <a:ext uri="{9D8B030D-6E8A-4147-A177-3AD203B41FA5}">
                      <a16:colId xmlns:a16="http://schemas.microsoft.com/office/drawing/2014/main" val="2630360005"/>
                    </a:ext>
                  </a:extLst>
                </a:gridCol>
              </a:tblGrid>
              <a:tr h="754188">
                <a:tc>
                  <a:txBody>
                    <a:bodyPr/>
                    <a:lstStyle/>
                    <a:p>
                      <a:pPr algn="ctr"/>
                      <a:r>
                        <a:rPr lang="cs-CZ" sz="1400" dirty="0">
                          <a:latin typeface="+mn-lt"/>
                        </a:rPr>
                        <a:t>Grupo I </a:t>
                      </a:r>
                      <a:br>
                        <a:rPr lang="cs-CZ" sz="1400" dirty="0">
                          <a:latin typeface="+mn-lt"/>
                        </a:rPr>
                      </a:br>
                      <a:r>
                        <a:rPr lang="cs-CZ" sz="1400" b="0" dirty="0">
                          <a:latin typeface="+mn-lt"/>
                        </a:rPr>
                        <a:t>(</a:t>
                      </a:r>
                      <a:r>
                        <a:rPr lang="cs-CZ" sz="1400" b="0" dirty="0" err="1">
                          <a:latin typeface="+mn-lt"/>
                        </a:rPr>
                        <a:t>débiles</a:t>
                      </a:r>
                      <a:r>
                        <a:rPr lang="cs-CZ" sz="1400" b="0" dirty="0">
                          <a:latin typeface="+mn-lt"/>
                        </a:rPr>
                        <a:t>)</a:t>
                      </a:r>
                      <a:endParaRPr lang="cs-CZ" sz="1400" b="0" baseline="30000"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355"/>
                    </a:solidFill>
                  </a:tcPr>
                </a:tc>
                <a:tc>
                  <a:txBody>
                    <a:bodyPr/>
                    <a:lstStyle/>
                    <a:p>
                      <a:pPr algn="ctr"/>
                      <a:r>
                        <a:rPr lang="cs-CZ" sz="1400" dirty="0">
                          <a:latin typeface="+mn-lt"/>
                        </a:rPr>
                        <a:t>Grupo II </a:t>
                      </a:r>
                      <a:br>
                        <a:rPr lang="cs-CZ" sz="1400" dirty="0">
                          <a:latin typeface="+mn-lt"/>
                        </a:rPr>
                      </a:br>
                      <a:r>
                        <a:rPr lang="cs-CZ" sz="1400" b="0" dirty="0">
                          <a:latin typeface="+mn-lt"/>
                        </a:rPr>
                        <a:t>(moderadamente </a:t>
                      </a:r>
                      <a:r>
                        <a:rPr lang="cs-CZ" sz="1400" b="0" dirty="0" err="1">
                          <a:latin typeface="+mn-lt"/>
                        </a:rPr>
                        <a:t>potentes</a:t>
                      </a:r>
                      <a:r>
                        <a:rPr lang="cs-CZ" sz="1400" b="0" dirty="0">
                          <a:latin typeface="+mn-lt"/>
                        </a:rPr>
                        <a:t>)</a:t>
                      </a:r>
                      <a:endParaRPr lang="cs-CZ" sz="1400" b="0" baseline="30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355"/>
                    </a:solidFill>
                  </a:tcPr>
                </a:tc>
                <a:tc>
                  <a:txBody>
                    <a:bodyPr/>
                    <a:lstStyle/>
                    <a:p>
                      <a:pPr algn="ctr"/>
                      <a:r>
                        <a:rPr lang="cs-CZ" sz="1400" dirty="0">
                          <a:latin typeface="+mn-lt"/>
                        </a:rPr>
                        <a:t>Grupo III </a:t>
                      </a:r>
                      <a:br>
                        <a:rPr lang="cs-CZ" sz="1400" dirty="0">
                          <a:latin typeface="+mn-lt"/>
                        </a:rPr>
                      </a:br>
                      <a:r>
                        <a:rPr lang="cs-CZ" sz="1400" b="0" dirty="0">
                          <a:latin typeface="+mn-lt"/>
                        </a:rPr>
                        <a:t>(</a:t>
                      </a:r>
                      <a:r>
                        <a:rPr lang="cs-CZ" sz="1400" b="0" dirty="0" err="1">
                          <a:latin typeface="+mn-lt"/>
                        </a:rPr>
                        <a:t>potentes</a:t>
                      </a:r>
                      <a:r>
                        <a:rPr lang="cs-CZ" sz="1400" b="0" dirty="0">
                          <a:latin typeface="+mn-lt"/>
                        </a:rPr>
                        <a:t>)</a:t>
                      </a:r>
                      <a:endParaRPr lang="cs-CZ" sz="1400" b="0" baseline="30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35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400" spc="0" dirty="0">
                          <a:latin typeface="+mn-lt"/>
                        </a:rPr>
                        <a:t>Grupo IV </a:t>
                      </a:r>
                      <a:br>
                        <a:rPr lang="cs-CZ" sz="1400" spc="0" dirty="0">
                          <a:latin typeface="+mn-lt"/>
                        </a:rPr>
                      </a:br>
                      <a:r>
                        <a:rPr lang="cs-CZ" sz="1400" b="0" spc="0" dirty="0">
                          <a:latin typeface="+mn-lt"/>
                        </a:rPr>
                        <a:t>(muy </a:t>
                      </a:r>
                      <a:r>
                        <a:rPr lang="cs-CZ" sz="1400" b="0" spc="0" dirty="0" err="1">
                          <a:latin typeface="+mn-lt"/>
                        </a:rPr>
                        <a:t>potentes</a:t>
                      </a:r>
                      <a:r>
                        <a:rPr lang="cs-CZ" sz="1400" b="0" spc="0" dirty="0">
                          <a:latin typeface="+mn-lt"/>
                        </a:rPr>
                        <a:t>)</a:t>
                      </a:r>
                      <a:endParaRPr lang="cs-CZ" sz="1400" b="0" spc="0" baseline="30000" dirty="0">
                        <a:latin typeface="+mn-lt"/>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02355"/>
                    </a:solidFill>
                  </a:tcPr>
                </a:tc>
                <a:extLst>
                  <a:ext uri="{0D108BD9-81ED-4DB2-BD59-A6C34878D82A}">
                    <a16:rowId xmlns:a16="http://schemas.microsoft.com/office/drawing/2014/main" val="1822398645"/>
                  </a:ext>
                </a:extLst>
              </a:tr>
              <a:tr h="3108746">
                <a:tc>
                  <a:txBody>
                    <a:bodyPr/>
                    <a:lstStyle/>
                    <a:p>
                      <a:pPr algn="ctr"/>
                      <a:r>
                        <a:rPr lang="cs-CZ" sz="1050" dirty="0" err="1">
                          <a:solidFill>
                            <a:srgbClr val="002355"/>
                          </a:solidFill>
                          <a:latin typeface="+mn-lt"/>
                        </a:rPr>
                        <a:t>Metilprednisolona</a:t>
                      </a:r>
                      <a:endParaRPr lang="cs-CZ" sz="1050" dirty="0">
                        <a:solidFill>
                          <a:srgbClr val="002355"/>
                        </a:solidFill>
                        <a:latin typeface="+mn-lt"/>
                      </a:endParaRPr>
                    </a:p>
                    <a:p>
                      <a:pPr algn="ctr"/>
                      <a:r>
                        <a:rPr lang="cs-CZ" sz="1050" dirty="0" err="1">
                          <a:solidFill>
                            <a:srgbClr val="002355"/>
                          </a:solidFill>
                          <a:latin typeface="+mn-lt"/>
                        </a:rPr>
                        <a:t>Hidrocortisona</a:t>
                      </a:r>
                      <a:r>
                        <a:rPr lang="cs-CZ" sz="1050" dirty="0">
                          <a:solidFill>
                            <a:srgbClr val="002355"/>
                          </a:solidFill>
                          <a:latin typeface="+mn-lt"/>
                        </a:rPr>
                        <a:t> </a:t>
                      </a:r>
                      <a:r>
                        <a:rPr lang="cs-CZ" sz="1050" dirty="0" err="1">
                          <a:solidFill>
                            <a:srgbClr val="002355"/>
                          </a:solidFill>
                          <a:latin typeface="+mn-lt"/>
                        </a:rPr>
                        <a:t>Prednisolona</a:t>
                      </a:r>
                      <a:endParaRPr lang="cs-CZ" sz="1050" dirty="0">
                        <a:solidFill>
                          <a:srgbClr val="002355"/>
                        </a:solidFill>
                        <a:latin typeface="+mn-lt"/>
                      </a:endParaRP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cs-CZ" sz="1050" dirty="0" err="1">
                          <a:solidFill>
                            <a:srgbClr val="002355"/>
                          </a:solidFill>
                          <a:latin typeface="+mn-lt"/>
                        </a:rPr>
                        <a:t>Clobetasona</a:t>
                      </a:r>
                      <a:endParaRPr lang="cs-CZ" sz="1050" dirty="0">
                        <a:solidFill>
                          <a:srgbClr val="002355"/>
                        </a:solidFill>
                        <a:latin typeface="+mn-lt"/>
                      </a:endParaRPr>
                    </a:p>
                    <a:p>
                      <a:pPr algn="ctr"/>
                      <a:r>
                        <a:rPr lang="cs-CZ" sz="1050" dirty="0" err="1">
                          <a:solidFill>
                            <a:srgbClr val="002355"/>
                          </a:solidFill>
                          <a:latin typeface="+mn-lt"/>
                        </a:rPr>
                        <a:t>Hidrocortisona</a:t>
                      </a:r>
                      <a:r>
                        <a:rPr lang="cs-CZ" sz="1050" dirty="0">
                          <a:solidFill>
                            <a:srgbClr val="002355"/>
                          </a:solidFill>
                          <a:latin typeface="+mn-lt"/>
                        </a:rPr>
                        <a:t> </a:t>
                      </a:r>
                      <a:r>
                        <a:rPr lang="cs-CZ" sz="1050" dirty="0" err="1">
                          <a:solidFill>
                            <a:srgbClr val="002355"/>
                          </a:solidFill>
                          <a:latin typeface="+mn-lt"/>
                        </a:rPr>
                        <a:t>butirato</a:t>
                      </a:r>
                      <a:r>
                        <a:rPr lang="es-ES" sz="1050" dirty="0">
                          <a:solidFill>
                            <a:srgbClr val="002355"/>
                          </a:solidFill>
                          <a:latin typeface="+mn-lt"/>
                        </a:rPr>
                        <a:t>(*)</a:t>
                      </a:r>
                      <a:endParaRPr lang="cs-CZ" sz="1050" dirty="0">
                        <a:solidFill>
                          <a:srgbClr val="002355"/>
                        </a:solidFill>
                        <a:latin typeface="+mn-lt"/>
                      </a:endParaRPr>
                    </a:p>
                    <a:p>
                      <a:pPr algn="ctr"/>
                      <a:r>
                        <a:rPr lang="cs-CZ" sz="1050" dirty="0" err="1">
                          <a:solidFill>
                            <a:srgbClr val="002355"/>
                          </a:solidFill>
                          <a:latin typeface="+mn-lt"/>
                        </a:rPr>
                        <a:t>Flumetasona</a:t>
                      </a:r>
                      <a:endParaRPr lang="cs-CZ" sz="1050" dirty="0">
                        <a:solidFill>
                          <a:srgbClr val="002355"/>
                        </a:solidFill>
                        <a:latin typeface="+mn-lt"/>
                      </a:endParaRPr>
                    </a:p>
                    <a:p>
                      <a:pPr algn="ctr"/>
                      <a:r>
                        <a:rPr lang="cs-CZ" sz="1050" dirty="0" err="1">
                          <a:solidFill>
                            <a:srgbClr val="002355"/>
                          </a:solidFill>
                          <a:latin typeface="+mn-lt"/>
                        </a:rPr>
                        <a:t>Fluocortina</a:t>
                      </a:r>
                      <a:endParaRPr lang="cs-CZ" sz="1050" dirty="0">
                        <a:solidFill>
                          <a:srgbClr val="002355"/>
                        </a:solidFill>
                        <a:latin typeface="+mn-lt"/>
                      </a:endParaRPr>
                    </a:p>
                    <a:p>
                      <a:pPr algn="ctr"/>
                      <a:r>
                        <a:rPr lang="cs-CZ" sz="1050" dirty="0" err="1">
                          <a:solidFill>
                            <a:srgbClr val="002355"/>
                          </a:solidFill>
                          <a:latin typeface="+mn-lt"/>
                        </a:rPr>
                        <a:t>Fluperolona</a:t>
                      </a:r>
                      <a:endParaRPr lang="cs-CZ" sz="1050" dirty="0">
                        <a:solidFill>
                          <a:srgbClr val="002355"/>
                        </a:solidFill>
                        <a:latin typeface="+mn-lt"/>
                      </a:endParaRPr>
                    </a:p>
                    <a:p>
                      <a:pPr algn="ctr"/>
                      <a:r>
                        <a:rPr lang="cs-CZ" sz="1050" dirty="0" err="1">
                          <a:solidFill>
                            <a:srgbClr val="002355"/>
                          </a:solidFill>
                          <a:latin typeface="+mn-lt"/>
                        </a:rPr>
                        <a:t>Fluorometolona</a:t>
                      </a:r>
                      <a:r>
                        <a:rPr lang="cs-CZ" sz="1050" dirty="0">
                          <a:solidFill>
                            <a:srgbClr val="002355"/>
                          </a:solidFill>
                          <a:latin typeface="+mn-lt"/>
                        </a:rPr>
                        <a:t> </a:t>
                      </a:r>
                    </a:p>
                    <a:p>
                      <a:pPr algn="ctr"/>
                      <a:r>
                        <a:rPr lang="cs-CZ" sz="1050" dirty="0" err="1">
                          <a:solidFill>
                            <a:srgbClr val="002355"/>
                          </a:solidFill>
                          <a:latin typeface="+mn-lt"/>
                        </a:rPr>
                        <a:t>Fluprednidene</a:t>
                      </a:r>
                      <a:endParaRPr lang="cs-CZ" sz="1050" dirty="0">
                        <a:solidFill>
                          <a:srgbClr val="002355"/>
                        </a:solidFill>
                        <a:latin typeface="+mn-lt"/>
                      </a:endParaRPr>
                    </a:p>
                    <a:p>
                      <a:pPr algn="ctr"/>
                      <a:r>
                        <a:rPr lang="cs-CZ" sz="1050" dirty="0">
                          <a:solidFill>
                            <a:srgbClr val="002355"/>
                          </a:solidFill>
                          <a:latin typeface="+mn-lt"/>
                        </a:rPr>
                        <a:t>Desonida 	</a:t>
                      </a:r>
                    </a:p>
                    <a:p>
                      <a:pPr algn="ctr"/>
                      <a:r>
                        <a:rPr lang="cs-CZ" sz="1050" dirty="0" err="1">
                          <a:solidFill>
                            <a:srgbClr val="002355"/>
                          </a:solidFill>
                          <a:latin typeface="+mn-lt"/>
                        </a:rPr>
                        <a:t>Triamcinolona</a:t>
                      </a:r>
                      <a:r>
                        <a:rPr lang="cs-CZ" sz="1050" dirty="0">
                          <a:solidFill>
                            <a:srgbClr val="002355"/>
                          </a:solidFill>
                          <a:latin typeface="+mn-lt"/>
                        </a:rPr>
                        <a:t> </a:t>
                      </a:r>
                    </a:p>
                    <a:p>
                      <a:pPr algn="ctr"/>
                      <a:r>
                        <a:rPr lang="cs-CZ" sz="1050" dirty="0" err="1">
                          <a:solidFill>
                            <a:srgbClr val="002355"/>
                          </a:solidFill>
                          <a:latin typeface="+mn-lt"/>
                        </a:rPr>
                        <a:t>lclometasona</a:t>
                      </a:r>
                      <a:r>
                        <a:rPr lang="cs-CZ" sz="1050" dirty="0">
                          <a:solidFill>
                            <a:srgbClr val="002355"/>
                          </a:solidFill>
                          <a:latin typeface="+mn-lt"/>
                        </a:rPr>
                        <a:t> </a:t>
                      </a:r>
                    </a:p>
                    <a:p>
                      <a:pPr algn="ctr"/>
                      <a:r>
                        <a:rPr lang="cs-CZ" sz="1050" dirty="0" err="1">
                          <a:solidFill>
                            <a:srgbClr val="002355"/>
                          </a:solidFill>
                          <a:latin typeface="+mn-lt"/>
                        </a:rPr>
                        <a:t>Hexocortisona</a:t>
                      </a:r>
                      <a:r>
                        <a:rPr lang="cs-CZ" sz="1050" dirty="0">
                          <a:solidFill>
                            <a:srgbClr val="002355"/>
                          </a:solidFill>
                          <a:latin typeface="+mn-lt"/>
                        </a:rPr>
                        <a:t> </a:t>
                      </a:r>
                      <a:r>
                        <a:rPr lang="cs-CZ" sz="1050" dirty="0" err="1">
                          <a:solidFill>
                            <a:srgbClr val="002355"/>
                          </a:solidFill>
                          <a:latin typeface="+mn-lt"/>
                        </a:rPr>
                        <a:t>buteprato</a:t>
                      </a:r>
                      <a:r>
                        <a:rPr lang="cs-CZ" sz="1050" dirty="0">
                          <a:solidFill>
                            <a:srgbClr val="002355"/>
                          </a:solidFill>
                          <a:latin typeface="+mn-lt"/>
                        </a:rPr>
                        <a:t> </a:t>
                      </a:r>
                      <a:r>
                        <a:rPr lang="cs-CZ" sz="1050" dirty="0" err="1">
                          <a:solidFill>
                            <a:srgbClr val="002355"/>
                          </a:solidFill>
                          <a:latin typeface="+mn-lt"/>
                        </a:rPr>
                        <a:t>dexametasona</a:t>
                      </a:r>
                      <a:r>
                        <a:rPr lang="cs-CZ" sz="1050" dirty="0">
                          <a:solidFill>
                            <a:srgbClr val="002355"/>
                          </a:solidFill>
                          <a:latin typeface="+mn-lt"/>
                        </a:rPr>
                        <a:t> </a:t>
                      </a:r>
                    </a:p>
                    <a:p>
                      <a:pPr algn="ctr"/>
                      <a:r>
                        <a:rPr lang="cs-CZ" sz="1050" dirty="0" err="1">
                          <a:solidFill>
                            <a:srgbClr val="002355"/>
                          </a:solidFill>
                          <a:latin typeface="+mn-lt"/>
                        </a:rPr>
                        <a:t>Clocortolona</a:t>
                      </a:r>
                      <a:endParaRPr lang="cs-CZ" sz="1050" dirty="0">
                        <a:solidFill>
                          <a:srgbClr val="002355"/>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cs-CZ" sz="1050" b="0" u="none" dirty="0">
                          <a:solidFill>
                            <a:srgbClr val="002355"/>
                          </a:solidFill>
                          <a:latin typeface="+mn-lt"/>
                        </a:rPr>
                        <a:t>Metilprednisolona aceponato </a:t>
                      </a:r>
                      <a:endParaRPr lang="es-ES" sz="1050" b="0" u="none" dirty="0">
                        <a:solidFill>
                          <a:srgbClr val="002355"/>
                        </a:solidFill>
                        <a:latin typeface="+mn-lt"/>
                      </a:endParaRPr>
                    </a:p>
                    <a:p>
                      <a:pPr algn="ctr"/>
                      <a:r>
                        <a:rPr lang="cs-CZ" sz="1050" dirty="0">
                          <a:solidFill>
                            <a:srgbClr val="002355"/>
                          </a:solidFill>
                          <a:latin typeface="+mn-lt"/>
                        </a:rPr>
                        <a:t>Betametasona</a:t>
                      </a:r>
                      <a:r>
                        <a:rPr lang="es-ES" sz="1050" dirty="0">
                          <a:solidFill>
                            <a:srgbClr val="002355"/>
                          </a:solidFill>
                          <a:latin typeface="+mn-lt"/>
                        </a:rPr>
                        <a:t>(*)</a:t>
                      </a:r>
                      <a:r>
                        <a:rPr lang="cs-CZ" sz="1050" dirty="0">
                          <a:solidFill>
                            <a:srgbClr val="002355"/>
                          </a:solidFill>
                          <a:latin typeface="+mn-lt"/>
                        </a:rPr>
                        <a:t> </a:t>
                      </a:r>
                    </a:p>
                    <a:p>
                      <a:pPr algn="ctr"/>
                      <a:r>
                        <a:rPr lang="cs-CZ" sz="1050" dirty="0">
                          <a:solidFill>
                            <a:srgbClr val="002355"/>
                          </a:solidFill>
                          <a:latin typeface="+mn-lt"/>
                        </a:rPr>
                        <a:t> Fluclorolona 	 </a:t>
                      </a:r>
                    </a:p>
                    <a:p>
                      <a:pPr algn="ctr"/>
                      <a:r>
                        <a:rPr lang="cs-CZ" sz="1050" dirty="0" err="1">
                          <a:solidFill>
                            <a:srgbClr val="002355"/>
                          </a:solidFill>
                          <a:latin typeface="+mn-lt"/>
                        </a:rPr>
                        <a:t>Desoximetasona</a:t>
                      </a:r>
                      <a:r>
                        <a:rPr lang="cs-CZ" sz="1050" dirty="0">
                          <a:solidFill>
                            <a:srgbClr val="002355"/>
                          </a:solidFill>
                          <a:latin typeface="+mn-lt"/>
                        </a:rPr>
                        <a:t> </a:t>
                      </a:r>
                    </a:p>
                    <a:p>
                      <a:pPr algn="ctr"/>
                      <a:r>
                        <a:rPr lang="cs-CZ" sz="1050" dirty="0">
                          <a:solidFill>
                            <a:srgbClr val="002355"/>
                          </a:solidFill>
                          <a:latin typeface="+mn-lt"/>
                        </a:rPr>
                        <a:t> Fluocinolona acetonida </a:t>
                      </a:r>
                    </a:p>
                    <a:p>
                      <a:pPr algn="ctr"/>
                      <a:r>
                        <a:rPr lang="cs-CZ" sz="1050" dirty="0" err="1">
                          <a:solidFill>
                            <a:srgbClr val="002355"/>
                          </a:solidFill>
                          <a:latin typeface="+mn-lt"/>
                        </a:rPr>
                        <a:t>Fluocortolona</a:t>
                      </a:r>
                      <a:r>
                        <a:rPr lang="cs-CZ" sz="1050" dirty="0">
                          <a:solidFill>
                            <a:srgbClr val="002355"/>
                          </a:solidFill>
                          <a:latin typeface="+mn-lt"/>
                        </a:rPr>
                        <a:t> </a:t>
                      </a:r>
                    </a:p>
                    <a:p>
                      <a:pPr algn="ctr"/>
                      <a:r>
                        <a:rPr lang="cs-CZ" sz="1050" dirty="0" err="1">
                          <a:solidFill>
                            <a:srgbClr val="002355"/>
                          </a:solidFill>
                          <a:latin typeface="+mn-lt"/>
                        </a:rPr>
                        <a:t>Diflucortolona</a:t>
                      </a:r>
                      <a:r>
                        <a:rPr lang="cs-CZ" sz="1050" dirty="0">
                          <a:solidFill>
                            <a:srgbClr val="002355"/>
                          </a:solidFill>
                          <a:latin typeface="+mn-lt"/>
                        </a:rPr>
                        <a:t> </a:t>
                      </a:r>
                    </a:p>
                    <a:p>
                      <a:pPr algn="ctr"/>
                      <a:r>
                        <a:rPr lang="cs-CZ" sz="1050" dirty="0" err="1">
                          <a:solidFill>
                            <a:srgbClr val="002355"/>
                          </a:solidFill>
                          <a:latin typeface="+mn-lt"/>
                        </a:rPr>
                        <a:t>Fludroxicortida</a:t>
                      </a:r>
                      <a:r>
                        <a:rPr lang="cs-CZ" sz="1050" dirty="0">
                          <a:solidFill>
                            <a:srgbClr val="002355"/>
                          </a:solidFill>
                          <a:latin typeface="+mn-lt"/>
                        </a:rPr>
                        <a:t> </a:t>
                      </a:r>
                    </a:p>
                    <a:p>
                      <a:pPr algn="ctr"/>
                      <a:r>
                        <a:rPr lang="cs-CZ" sz="1050" dirty="0" err="1">
                          <a:solidFill>
                            <a:srgbClr val="002355"/>
                          </a:solidFill>
                          <a:latin typeface="+mn-lt"/>
                        </a:rPr>
                        <a:t>Fluocinonida</a:t>
                      </a:r>
                      <a:endParaRPr lang="cs-CZ" sz="1050" dirty="0">
                        <a:solidFill>
                          <a:srgbClr val="002355"/>
                        </a:solidFill>
                        <a:latin typeface="+mn-lt"/>
                      </a:endParaRPr>
                    </a:p>
                    <a:p>
                      <a:pPr algn="ctr"/>
                      <a:r>
                        <a:rPr lang="cs-CZ" sz="1050" dirty="0" err="1">
                          <a:solidFill>
                            <a:srgbClr val="002355"/>
                          </a:solidFill>
                          <a:latin typeface="+mn-lt"/>
                        </a:rPr>
                        <a:t>Budesonida</a:t>
                      </a:r>
                      <a:endParaRPr lang="cs-CZ" sz="1050" dirty="0">
                        <a:solidFill>
                          <a:srgbClr val="002355"/>
                        </a:solidFill>
                        <a:latin typeface="+mn-lt"/>
                      </a:endParaRPr>
                    </a:p>
                    <a:p>
                      <a:pPr algn="ctr"/>
                      <a:r>
                        <a:rPr lang="cs-CZ" sz="1050" dirty="0" err="1">
                          <a:solidFill>
                            <a:srgbClr val="002355"/>
                          </a:solidFill>
                          <a:latin typeface="+mn-lt"/>
                        </a:rPr>
                        <a:t>Diflorasona</a:t>
                      </a:r>
                      <a:endParaRPr lang="cs-CZ" sz="1050" dirty="0">
                        <a:solidFill>
                          <a:srgbClr val="002355"/>
                        </a:solidFill>
                        <a:latin typeface="+mn-lt"/>
                      </a:endParaRPr>
                    </a:p>
                    <a:p>
                      <a:pPr algn="ctr"/>
                      <a:r>
                        <a:rPr lang="cs-CZ" sz="1050" dirty="0" err="1">
                          <a:solidFill>
                            <a:srgbClr val="002355"/>
                          </a:solidFill>
                          <a:latin typeface="+mn-lt"/>
                        </a:rPr>
                        <a:t>Amcinonida</a:t>
                      </a:r>
                      <a:endParaRPr lang="cs-CZ" sz="1050" dirty="0">
                        <a:solidFill>
                          <a:srgbClr val="002355"/>
                        </a:solidFill>
                        <a:latin typeface="+mn-lt"/>
                      </a:endParaRPr>
                    </a:p>
                    <a:p>
                      <a:pPr algn="ctr"/>
                      <a:r>
                        <a:rPr lang="cs-CZ" sz="1050" dirty="0" err="1">
                          <a:solidFill>
                            <a:srgbClr val="002355"/>
                          </a:solidFill>
                          <a:latin typeface="+mn-lt"/>
                        </a:rPr>
                        <a:t>Halometasona</a:t>
                      </a:r>
                      <a:r>
                        <a:rPr lang="cs-CZ" sz="1050" dirty="0">
                          <a:solidFill>
                            <a:srgbClr val="002355"/>
                          </a:solidFill>
                          <a:latin typeface="+mn-lt"/>
                        </a:rPr>
                        <a:t> </a:t>
                      </a:r>
                    </a:p>
                    <a:p>
                      <a:pPr algn="ctr"/>
                      <a:r>
                        <a:rPr lang="cs-CZ" sz="1050" dirty="0" err="1">
                          <a:solidFill>
                            <a:srgbClr val="002355"/>
                          </a:solidFill>
                          <a:latin typeface="+mn-lt"/>
                        </a:rPr>
                        <a:t>Mometasona</a:t>
                      </a:r>
                      <a:r>
                        <a:rPr lang="es-ES" sz="1050" dirty="0">
                          <a:solidFill>
                            <a:srgbClr val="002355"/>
                          </a:solidFill>
                          <a:latin typeface="+mn-lt"/>
                        </a:rPr>
                        <a:t>(*)</a:t>
                      </a:r>
                      <a:endParaRPr lang="cs-CZ" sz="1050" dirty="0">
                        <a:solidFill>
                          <a:srgbClr val="002355"/>
                        </a:solidFill>
                        <a:latin typeface="+mn-lt"/>
                      </a:endParaRPr>
                    </a:p>
                    <a:p>
                      <a:pPr algn="ctr"/>
                      <a:r>
                        <a:rPr lang="cs-CZ" sz="1050" dirty="0" err="1">
                          <a:solidFill>
                            <a:srgbClr val="002355"/>
                          </a:solidFill>
                          <a:latin typeface="+mn-lt"/>
                        </a:rPr>
                        <a:t>Beclometasona</a:t>
                      </a:r>
                      <a:endParaRPr lang="cs-CZ" sz="1050" dirty="0">
                        <a:solidFill>
                          <a:srgbClr val="002355"/>
                        </a:solidFill>
                        <a:latin typeface="+mn-lt"/>
                      </a:endParaRPr>
                    </a:p>
                    <a:p>
                      <a:pPr algn="ctr"/>
                      <a:r>
                        <a:rPr lang="cs-CZ" sz="1050" dirty="0" err="1">
                          <a:solidFill>
                            <a:srgbClr val="002355"/>
                          </a:solidFill>
                          <a:latin typeface="+mn-lt"/>
                        </a:rPr>
                        <a:t>Hidrocortisona</a:t>
                      </a:r>
                      <a:r>
                        <a:rPr lang="cs-CZ" sz="1050" dirty="0">
                          <a:solidFill>
                            <a:srgbClr val="002355"/>
                          </a:solidFill>
                          <a:latin typeface="+mn-lt"/>
                        </a:rPr>
                        <a:t> </a:t>
                      </a:r>
                    </a:p>
                    <a:p>
                      <a:pPr algn="ctr"/>
                      <a:r>
                        <a:rPr lang="cs-CZ" sz="1050" dirty="0" err="1">
                          <a:solidFill>
                            <a:srgbClr val="002355"/>
                          </a:solidFill>
                          <a:latin typeface="+mn-lt"/>
                        </a:rPr>
                        <a:t>Fluticasona</a:t>
                      </a:r>
                      <a:r>
                        <a:rPr lang="cs-CZ" sz="1050" dirty="0">
                          <a:solidFill>
                            <a:srgbClr val="002355"/>
                          </a:solidFill>
                          <a:latin typeface="+mn-lt"/>
                        </a:rPr>
                        <a:t> </a:t>
                      </a:r>
                      <a:r>
                        <a:rPr lang="cs-CZ" sz="1050" dirty="0" err="1">
                          <a:solidFill>
                            <a:srgbClr val="002355"/>
                          </a:solidFill>
                          <a:latin typeface="+mn-lt"/>
                        </a:rPr>
                        <a:t>aceponato</a:t>
                      </a:r>
                      <a:r>
                        <a:rPr lang="cs-CZ" sz="1050" dirty="0">
                          <a:solidFill>
                            <a:srgbClr val="002355"/>
                          </a:solidFill>
                          <a:latin typeface="+mn-lt"/>
                        </a:rPr>
                        <a:t> </a:t>
                      </a:r>
                    </a:p>
                    <a:p>
                      <a:pPr algn="ctr"/>
                      <a:r>
                        <a:rPr lang="cs-CZ" sz="1050" dirty="0" err="1">
                          <a:solidFill>
                            <a:srgbClr val="002355"/>
                          </a:solidFill>
                          <a:latin typeface="+mn-lt"/>
                        </a:rPr>
                        <a:t>Prednicarbato</a:t>
                      </a:r>
                      <a:r>
                        <a:rPr lang="es-ES" sz="1050" dirty="0">
                          <a:solidFill>
                            <a:srgbClr val="002355"/>
                          </a:solidFill>
                          <a:latin typeface="+mn-lt"/>
                        </a:rPr>
                        <a:t>(*)</a:t>
                      </a:r>
                      <a:endParaRPr lang="cs-CZ" sz="1050" dirty="0">
                        <a:solidFill>
                          <a:srgbClr val="002355"/>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cs-CZ" sz="1050" dirty="0" err="1">
                          <a:solidFill>
                            <a:srgbClr val="002355"/>
                          </a:solidFill>
                          <a:latin typeface="+mn-lt"/>
                        </a:rPr>
                        <a:t>Clobetasol</a:t>
                      </a:r>
                      <a:r>
                        <a:rPr lang="cs-CZ" sz="1050" dirty="0">
                          <a:solidFill>
                            <a:srgbClr val="002355"/>
                          </a:solidFill>
                          <a:latin typeface="+mn-lt"/>
                        </a:rPr>
                        <a:t> </a:t>
                      </a:r>
                      <a:r>
                        <a:rPr lang="es-ES" sz="1050" dirty="0">
                          <a:solidFill>
                            <a:srgbClr val="002355"/>
                          </a:solidFill>
                          <a:latin typeface="+mn-lt"/>
                        </a:rPr>
                        <a:t>(*)</a:t>
                      </a:r>
                      <a:r>
                        <a:rPr lang="cs-CZ" sz="1050" dirty="0">
                          <a:solidFill>
                            <a:srgbClr val="002355"/>
                          </a:solidFill>
                          <a:latin typeface="+mn-lt"/>
                        </a:rPr>
                        <a:t>	 </a:t>
                      </a:r>
                    </a:p>
                    <a:p>
                      <a:pPr algn="ctr"/>
                      <a:r>
                        <a:rPr lang="cs-CZ" sz="1050" dirty="0">
                          <a:solidFill>
                            <a:srgbClr val="002355"/>
                          </a:solidFill>
                          <a:latin typeface="+mn-lt"/>
                        </a:rPr>
                        <a:t>Halcinonida 	</a:t>
                      </a: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5446457"/>
                  </a:ext>
                </a:extLst>
              </a:tr>
            </a:tbl>
          </a:graphicData>
        </a:graphic>
      </p:graphicFrame>
      <p:sp>
        <p:nvSpPr>
          <p:cNvPr id="3" name="3 CuadroTexto">
            <a:extLst>
              <a:ext uri="{FF2B5EF4-FFF2-40B4-BE49-F238E27FC236}">
                <a16:creationId xmlns:a16="http://schemas.microsoft.com/office/drawing/2014/main" id="{927EEFBC-C827-5707-B179-3AD46A17027E}"/>
              </a:ext>
            </a:extLst>
          </p:cNvPr>
          <p:cNvSpPr txBox="1"/>
          <p:nvPr/>
        </p:nvSpPr>
        <p:spPr>
          <a:xfrm>
            <a:off x="695325" y="6190153"/>
            <a:ext cx="922820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1. Ribera M, Gratacos J. Guía de tratamientos Psoriasis y Artritis Psoriásica. </a:t>
            </a:r>
            <a:r>
              <a:rPr kumimoji="0" lang="en-U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[citado 26 de Abril de 2022]. Disponible en: </a:t>
            </a: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https://www.tratamientospsoriasis.org</a:t>
            </a:r>
          </a:p>
        </p:txBody>
      </p:sp>
      <p:sp>
        <p:nvSpPr>
          <p:cNvPr id="4" name="Rectangle 3">
            <a:extLst>
              <a:ext uri="{FF2B5EF4-FFF2-40B4-BE49-F238E27FC236}">
                <a16:creationId xmlns:a16="http://schemas.microsoft.com/office/drawing/2014/main" id="{D1F53059-4DF2-0B6A-0860-8C6B64AD1DC2}"/>
              </a:ext>
            </a:extLst>
          </p:cNvPr>
          <p:cNvSpPr/>
          <p:nvPr/>
        </p:nvSpPr>
        <p:spPr>
          <a:xfrm>
            <a:off x="6117562" y="1829285"/>
            <a:ext cx="5358821" cy="3830429"/>
          </a:xfrm>
          <a:prstGeom prst="rect">
            <a:avLst/>
          </a:prstGeom>
          <a:noFill/>
          <a:ln w="76200">
            <a:solidFill>
              <a:srgbClr val="00F2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544EF5BC-0A98-46C9-422B-5A3AB2AD44AB}"/>
              </a:ext>
            </a:extLst>
          </p:cNvPr>
          <p:cNvSpPr txBox="1"/>
          <p:nvPr/>
        </p:nvSpPr>
        <p:spPr>
          <a:xfrm>
            <a:off x="731838" y="1298463"/>
            <a:ext cx="443919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355"/>
                </a:solidFill>
                <a:effectLst/>
                <a:uLnTx/>
                <a:uFillTx/>
                <a:latin typeface="Arial" panose="020B0604020202020204"/>
                <a:ea typeface="+mn-ea"/>
                <a:cs typeface="+mn-cs"/>
              </a:rPr>
              <a:t>Clasificación según su potencia</a:t>
            </a:r>
            <a:endParaRPr kumimoji="0" lang="es-ES_tradnl" altLang="es-ES" sz="20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sp>
        <p:nvSpPr>
          <p:cNvPr id="11" name="Rectángulo redondeado 10">
            <a:extLst>
              <a:ext uri="{FF2B5EF4-FFF2-40B4-BE49-F238E27FC236}">
                <a16:creationId xmlns:a16="http://schemas.microsoft.com/office/drawing/2014/main" id="{599FA0B5-AE8F-3CE3-24FC-EA5BE2AEB85C}"/>
              </a:ext>
            </a:extLst>
          </p:cNvPr>
          <p:cNvSpPr/>
          <p:nvPr/>
        </p:nvSpPr>
        <p:spPr>
          <a:xfrm>
            <a:off x="8248650" y="723692"/>
            <a:ext cx="2049593" cy="584616"/>
          </a:xfrm>
          <a:prstGeom prst="roundRect">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white"/>
                </a:solidFill>
                <a:effectLst/>
                <a:uLnTx/>
                <a:uFillTx/>
                <a:latin typeface="Arial" panose="020B0604020202020204"/>
                <a:ea typeface="+mn-ea"/>
                <a:cs typeface="+mn-cs"/>
              </a:rPr>
              <a:t>PSORIASIS</a:t>
            </a:r>
          </a:p>
        </p:txBody>
      </p:sp>
    </p:spTree>
    <p:extLst>
      <p:ext uri="{BB962C8B-B14F-4D97-AF65-F5344CB8AC3E}">
        <p14:creationId xmlns:p14="http://schemas.microsoft.com/office/powerpoint/2010/main" val="12827078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C92C5-B76E-B117-4102-5BF532F9C708}"/>
            </a:ext>
          </a:extLst>
        </p:cNvPr>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36FCBD3-B8ED-6F8D-1800-DC14FCD25C7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ct 8" hidden="1">
                        <a:extLst>
                          <a:ext uri="{FF2B5EF4-FFF2-40B4-BE49-F238E27FC236}">
                            <a16:creationId xmlns:a16="http://schemas.microsoft.com/office/drawing/2014/main" id="{C36FCBD3-B8ED-6F8D-1800-DC14FCD25C7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977A6AFE-2B1A-8A1E-C786-573EAE65EB05}"/>
              </a:ext>
            </a:extLst>
          </p:cNvPr>
          <p:cNvSpPr/>
          <p:nvPr/>
        </p:nvSpPr>
        <p:spPr>
          <a:xfrm>
            <a:off x="535709" y="5357091"/>
            <a:ext cx="11176000" cy="233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err="1">
              <a:ln>
                <a:noFill/>
              </a:ln>
              <a:solidFill>
                <a:prstClr val="black"/>
              </a:solidFill>
              <a:effectLst/>
              <a:uLnTx/>
              <a:uFillTx/>
              <a:latin typeface="Aptos" panose="02110004020202020204"/>
              <a:ea typeface="+mn-ea"/>
              <a:cs typeface="+mn-cs"/>
            </a:endParaRPr>
          </a:p>
        </p:txBody>
      </p:sp>
      <p:sp>
        <p:nvSpPr>
          <p:cNvPr id="3" name="3 CuadroTexto">
            <a:extLst>
              <a:ext uri="{FF2B5EF4-FFF2-40B4-BE49-F238E27FC236}">
                <a16:creationId xmlns:a16="http://schemas.microsoft.com/office/drawing/2014/main" id="{F881C2E8-2243-5731-DC2D-EF56F9D60161}"/>
              </a:ext>
            </a:extLst>
          </p:cNvPr>
          <p:cNvSpPr txBox="1"/>
          <p:nvPr/>
        </p:nvSpPr>
        <p:spPr>
          <a:xfrm>
            <a:off x="695325" y="6200328"/>
            <a:ext cx="922820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1. Ribera M, Gratacos J. Guía de tratamientos Psoriasis y Artritis Psoriásica. </a:t>
            </a:r>
            <a:r>
              <a:rPr kumimoji="0" lang="en-U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[citado 26 de Abril de 2022]. Disponible en: </a:t>
            </a: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https://www.tratamientospsoriasis.org</a:t>
            </a:r>
          </a:p>
        </p:txBody>
      </p:sp>
      <p:sp>
        <p:nvSpPr>
          <p:cNvPr id="2" name="Rectángulo redondeado 1">
            <a:extLst>
              <a:ext uri="{FF2B5EF4-FFF2-40B4-BE49-F238E27FC236}">
                <a16:creationId xmlns:a16="http://schemas.microsoft.com/office/drawing/2014/main" id="{9B520795-9678-43FE-57EA-609BD1A8EDB0}"/>
              </a:ext>
            </a:extLst>
          </p:cNvPr>
          <p:cNvSpPr/>
          <p:nvPr/>
        </p:nvSpPr>
        <p:spPr>
          <a:xfrm>
            <a:off x="695325" y="1196975"/>
            <a:ext cx="11053763" cy="4752975"/>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3F624948-6577-9660-2D50-7C40DE10B7D4}"/>
              </a:ext>
            </a:extLst>
          </p:cNvPr>
          <p:cNvSpPr txBox="1">
            <a:spLocks/>
          </p:cNvSpPr>
          <p:nvPr/>
        </p:nvSpPr>
        <p:spPr>
          <a:xfrm>
            <a:off x="588818" y="552811"/>
            <a:ext cx="3488507" cy="760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00F2BE"/>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a:ln>
                  <a:noFill/>
                </a:ln>
                <a:solidFill>
                  <a:srgbClr val="00F2BE"/>
                </a:solidFill>
                <a:effectLst/>
                <a:uLnTx/>
                <a:uFillTx/>
                <a:latin typeface="Arial" panose="020B0604020202020204" pitchFamily="34" charset="0"/>
                <a:ea typeface="+mj-ea"/>
                <a:cs typeface="Arial" panose="020B0604020202020204" pitchFamily="34" charset="0"/>
              </a:rPr>
              <a:t>Corticoides tópicos</a:t>
            </a:r>
            <a:endParaRPr kumimoji="0" lang="es-E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endParaRPr>
          </a:p>
        </p:txBody>
      </p:sp>
      <p:sp>
        <p:nvSpPr>
          <p:cNvPr id="7" name="CuadroTexto 6">
            <a:extLst>
              <a:ext uri="{FF2B5EF4-FFF2-40B4-BE49-F238E27FC236}">
                <a16:creationId xmlns:a16="http://schemas.microsoft.com/office/drawing/2014/main" id="{C181DA1A-DA43-1C35-AE02-0B45ED2C866F}"/>
              </a:ext>
            </a:extLst>
          </p:cNvPr>
          <p:cNvSpPr txBox="1"/>
          <p:nvPr/>
        </p:nvSpPr>
        <p:spPr>
          <a:xfrm>
            <a:off x="731838" y="1298463"/>
            <a:ext cx="443919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355"/>
                </a:solidFill>
                <a:effectLst/>
                <a:uLnTx/>
                <a:uFillTx/>
                <a:latin typeface="Arial" panose="020B0604020202020204"/>
                <a:ea typeface="+mn-ea"/>
                <a:cs typeface="+mn-cs"/>
              </a:rPr>
              <a:t>Clasificación según su potencia</a:t>
            </a:r>
            <a:endParaRPr kumimoji="0" lang="es-ES_tradnl" altLang="es-ES" sz="20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sp>
        <p:nvSpPr>
          <p:cNvPr id="11" name="Rectángulo redondeado 10">
            <a:extLst>
              <a:ext uri="{FF2B5EF4-FFF2-40B4-BE49-F238E27FC236}">
                <a16:creationId xmlns:a16="http://schemas.microsoft.com/office/drawing/2014/main" id="{F64B8DB0-CE7F-7035-C353-49211E88CC8C}"/>
              </a:ext>
            </a:extLst>
          </p:cNvPr>
          <p:cNvSpPr/>
          <p:nvPr/>
        </p:nvSpPr>
        <p:spPr>
          <a:xfrm>
            <a:off x="7036904" y="723692"/>
            <a:ext cx="3261339" cy="584616"/>
          </a:xfrm>
          <a:prstGeom prst="roundRect">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dirty="0">
                <a:ln>
                  <a:noFill/>
                </a:ln>
                <a:solidFill>
                  <a:prstClr val="white"/>
                </a:solidFill>
                <a:effectLst/>
                <a:uLnTx/>
                <a:uFillTx/>
                <a:latin typeface="Arial" panose="020B0604020202020204"/>
                <a:ea typeface="+mn-ea"/>
                <a:cs typeface="+mn-cs"/>
              </a:rPr>
              <a:t>DERMATITIS ATÓPICA</a:t>
            </a:r>
          </a:p>
        </p:txBody>
      </p:sp>
      <p:graphicFrame>
        <p:nvGraphicFramePr>
          <p:cNvPr id="17" name="Table 13">
            <a:extLst>
              <a:ext uri="{FF2B5EF4-FFF2-40B4-BE49-F238E27FC236}">
                <a16:creationId xmlns:a16="http://schemas.microsoft.com/office/drawing/2014/main" id="{8F3EB8F3-BCB0-43A8-A69E-945684838642}"/>
              </a:ext>
            </a:extLst>
          </p:cNvPr>
          <p:cNvGraphicFramePr>
            <a:graphicFrameLocks noGrp="1"/>
          </p:cNvGraphicFramePr>
          <p:nvPr/>
        </p:nvGraphicFramePr>
        <p:xfrm>
          <a:off x="837010" y="1796780"/>
          <a:ext cx="10665877" cy="3862934"/>
        </p:xfrm>
        <a:graphic>
          <a:graphicData uri="http://schemas.openxmlformats.org/drawingml/2006/table">
            <a:tbl>
              <a:tblPr firstRow="1" bandRow="1">
                <a:tableStyleId>{5C22544A-7EE6-4342-B048-85BDC9FD1C3A}</a:tableStyleId>
              </a:tblPr>
              <a:tblGrid>
                <a:gridCol w="2492141">
                  <a:extLst>
                    <a:ext uri="{9D8B030D-6E8A-4147-A177-3AD203B41FA5}">
                      <a16:colId xmlns:a16="http://schemas.microsoft.com/office/drawing/2014/main" val="2001282962"/>
                    </a:ext>
                  </a:extLst>
                </a:gridCol>
                <a:gridCol w="2804436">
                  <a:extLst>
                    <a:ext uri="{9D8B030D-6E8A-4147-A177-3AD203B41FA5}">
                      <a16:colId xmlns:a16="http://schemas.microsoft.com/office/drawing/2014/main" val="3221945790"/>
                    </a:ext>
                  </a:extLst>
                </a:gridCol>
                <a:gridCol w="2917648">
                  <a:extLst>
                    <a:ext uri="{9D8B030D-6E8A-4147-A177-3AD203B41FA5}">
                      <a16:colId xmlns:a16="http://schemas.microsoft.com/office/drawing/2014/main" val="76102513"/>
                    </a:ext>
                  </a:extLst>
                </a:gridCol>
                <a:gridCol w="2451652">
                  <a:extLst>
                    <a:ext uri="{9D8B030D-6E8A-4147-A177-3AD203B41FA5}">
                      <a16:colId xmlns:a16="http://schemas.microsoft.com/office/drawing/2014/main" val="2630360005"/>
                    </a:ext>
                  </a:extLst>
                </a:gridCol>
              </a:tblGrid>
              <a:tr h="754188">
                <a:tc>
                  <a:txBody>
                    <a:bodyPr/>
                    <a:lstStyle/>
                    <a:p>
                      <a:pPr algn="ctr"/>
                      <a:r>
                        <a:rPr lang="cs-CZ" sz="1400" dirty="0">
                          <a:latin typeface="+mn-lt"/>
                        </a:rPr>
                        <a:t>Grupo I </a:t>
                      </a:r>
                      <a:br>
                        <a:rPr lang="cs-CZ" sz="1400" dirty="0">
                          <a:latin typeface="+mn-lt"/>
                        </a:rPr>
                      </a:br>
                      <a:r>
                        <a:rPr lang="cs-CZ" sz="1400" b="0" dirty="0">
                          <a:latin typeface="+mn-lt"/>
                        </a:rPr>
                        <a:t>(</a:t>
                      </a:r>
                      <a:r>
                        <a:rPr lang="cs-CZ" sz="1400" b="0" dirty="0" err="1">
                          <a:latin typeface="+mn-lt"/>
                        </a:rPr>
                        <a:t>débiles</a:t>
                      </a:r>
                      <a:r>
                        <a:rPr lang="cs-CZ" sz="1400" b="0" dirty="0">
                          <a:latin typeface="+mn-lt"/>
                        </a:rPr>
                        <a:t>)</a:t>
                      </a:r>
                      <a:endParaRPr lang="cs-CZ" sz="1400" b="0" baseline="30000"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355"/>
                    </a:solidFill>
                  </a:tcPr>
                </a:tc>
                <a:tc>
                  <a:txBody>
                    <a:bodyPr/>
                    <a:lstStyle/>
                    <a:p>
                      <a:pPr algn="ctr"/>
                      <a:r>
                        <a:rPr lang="cs-CZ" sz="1400" dirty="0">
                          <a:latin typeface="+mn-lt"/>
                        </a:rPr>
                        <a:t>Grupo II </a:t>
                      </a:r>
                      <a:br>
                        <a:rPr lang="cs-CZ" sz="1400" dirty="0">
                          <a:latin typeface="+mn-lt"/>
                        </a:rPr>
                      </a:br>
                      <a:r>
                        <a:rPr lang="cs-CZ" sz="1400" b="0" dirty="0">
                          <a:latin typeface="+mn-lt"/>
                        </a:rPr>
                        <a:t>(moderadamente </a:t>
                      </a:r>
                      <a:r>
                        <a:rPr lang="cs-CZ" sz="1400" b="0" dirty="0" err="1">
                          <a:latin typeface="+mn-lt"/>
                        </a:rPr>
                        <a:t>potentes</a:t>
                      </a:r>
                      <a:r>
                        <a:rPr lang="cs-CZ" sz="1400" b="0" dirty="0">
                          <a:latin typeface="+mn-lt"/>
                        </a:rPr>
                        <a:t>)</a:t>
                      </a:r>
                      <a:endParaRPr lang="cs-CZ" sz="1400" b="0" baseline="30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355"/>
                    </a:solidFill>
                  </a:tcPr>
                </a:tc>
                <a:tc>
                  <a:txBody>
                    <a:bodyPr/>
                    <a:lstStyle/>
                    <a:p>
                      <a:pPr algn="ctr"/>
                      <a:r>
                        <a:rPr lang="cs-CZ" sz="1400" dirty="0">
                          <a:latin typeface="+mn-lt"/>
                        </a:rPr>
                        <a:t>Grupo III </a:t>
                      </a:r>
                      <a:br>
                        <a:rPr lang="cs-CZ" sz="1400" dirty="0">
                          <a:latin typeface="+mn-lt"/>
                        </a:rPr>
                      </a:br>
                      <a:r>
                        <a:rPr lang="cs-CZ" sz="1400" b="0" dirty="0">
                          <a:latin typeface="+mn-lt"/>
                        </a:rPr>
                        <a:t>(</a:t>
                      </a:r>
                      <a:r>
                        <a:rPr lang="cs-CZ" sz="1400" b="0" dirty="0" err="1">
                          <a:latin typeface="+mn-lt"/>
                        </a:rPr>
                        <a:t>potentes</a:t>
                      </a:r>
                      <a:r>
                        <a:rPr lang="cs-CZ" sz="1400" b="0" dirty="0">
                          <a:latin typeface="+mn-lt"/>
                        </a:rPr>
                        <a:t>)</a:t>
                      </a:r>
                      <a:endParaRPr lang="cs-CZ" sz="1400" b="0" baseline="30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235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400" spc="0" dirty="0">
                          <a:latin typeface="+mn-lt"/>
                        </a:rPr>
                        <a:t>Grupo IV </a:t>
                      </a:r>
                      <a:br>
                        <a:rPr lang="cs-CZ" sz="1400" spc="0" dirty="0">
                          <a:latin typeface="+mn-lt"/>
                        </a:rPr>
                      </a:br>
                      <a:r>
                        <a:rPr lang="cs-CZ" sz="1400" b="0" spc="0" dirty="0">
                          <a:latin typeface="+mn-lt"/>
                        </a:rPr>
                        <a:t>(muy </a:t>
                      </a:r>
                      <a:r>
                        <a:rPr lang="cs-CZ" sz="1400" b="0" spc="0" dirty="0" err="1">
                          <a:latin typeface="+mn-lt"/>
                        </a:rPr>
                        <a:t>potentes</a:t>
                      </a:r>
                      <a:r>
                        <a:rPr lang="cs-CZ" sz="1400" b="0" spc="0" dirty="0">
                          <a:latin typeface="+mn-lt"/>
                        </a:rPr>
                        <a:t>)</a:t>
                      </a:r>
                      <a:endParaRPr lang="cs-CZ" sz="1400" b="0" spc="0" baseline="30000" dirty="0">
                        <a:latin typeface="+mn-lt"/>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02355"/>
                    </a:solidFill>
                  </a:tcPr>
                </a:tc>
                <a:extLst>
                  <a:ext uri="{0D108BD9-81ED-4DB2-BD59-A6C34878D82A}">
                    <a16:rowId xmlns:a16="http://schemas.microsoft.com/office/drawing/2014/main" val="1822398645"/>
                  </a:ext>
                </a:extLst>
              </a:tr>
              <a:tr h="3108746">
                <a:tc>
                  <a:txBody>
                    <a:bodyPr/>
                    <a:lstStyle/>
                    <a:p>
                      <a:pPr algn="ctr"/>
                      <a:r>
                        <a:rPr lang="cs-CZ" sz="1050" dirty="0" err="1">
                          <a:solidFill>
                            <a:srgbClr val="002355"/>
                          </a:solidFill>
                        </a:rPr>
                        <a:t>Metilprednisolona</a:t>
                      </a:r>
                      <a:endParaRPr lang="cs-CZ" sz="1050" dirty="0">
                        <a:solidFill>
                          <a:srgbClr val="002355"/>
                        </a:solidFill>
                      </a:endParaRPr>
                    </a:p>
                    <a:p>
                      <a:pPr algn="ctr"/>
                      <a:r>
                        <a:rPr lang="cs-CZ" sz="1050" dirty="0" err="1">
                          <a:solidFill>
                            <a:srgbClr val="002355"/>
                          </a:solidFill>
                        </a:rPr>
                        <a:t>Hidrocortisona</a:t>
                      </a:r>
                      <a:r>
                        <a:rPr lang="cs-CZ" sz="1050" dirty="0">
                          <a:solidFill>
                            <a:srgbClr val="002355"/>
                          </a:solidFill>
                        </a:rPr>
                        <a:t> </a:t>
                      </a:r>
                    </a:p>
                    <a:p>
                      <a:pPr algn="ctr"/>
                      <a:r>
                        <a:rPr lang="cs-CZ" sz="1050" dirty="0" err="1">
                          <a:solidFill>
                            <a:srgbClr val="002355"/>
                          </a:solidFill>
                        </a:rPr>
                        <a:t>Prednisolona</a:t>
                      </a:r>
                      <a:endParaRPr lang="en-US" sz="1050" dirty="0">
                        <a:solidFill>
                          <a:srgbClr val="002355"/>
                        </a:solidFill>
                      </a:endParaRP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cs-CZ" sz="1050" dirty="0" err="1">
                          <a:solidFill>
                            <a:srgbClr val="002355"/>
                          </a:solidFill>
                        </a:rPr>
                        <a:t>Clobetasona</a:t>
                      </a:r>
                      <a:r>
                        <a:rPr lang="cs-CZ" sz="1050" dirty="0">
                          <a:solidFill>
                            <a:srgbClr val="002355"/>
                          </a:solidFill>
                        </a:rPr>
                        <a:t> 	 </a:t>
                      </a:r>
                    </a:p>
                    <a:p>
                      <a:pPr algn="ctr"/>
                      <a:r>
                        <a:rPr lang="cs-CZ" sz="1050" dirty="0" err="1">
                          <a:solidFill>
                            <a:srgbClr val="002355"/>
                          </a:solidFill>
                        </a:rPr>
                        <a:t>Hidrocortisona</a:t>
                      </a:r>
                      <a:r>
                        <a:rPr lang="cs-CZ" sz="1050" dirty="0">
                          <a:solidFill>
                            <a:srgbClr val="002355"/>
                          </a:solidFill>
                        </a:rPr>
                        <a:t> </a:t>
                      </a:r>
                      <a:r>
                        <a:rPr lang="cs-CZ" sz="1050" dirty="0" err="1">
                          <a:solidFill>
                            <a:srgbClr val="002355"/>
                          </a:solidFill>
                        </a:rPr>
                        <a:t>butirato</a:t>
                      </a:r>
                      <a:r>
                        <a:rPr lang="es-ES" sz="1050" dirty="0">
                          <a:solidFill>
                            <a:srgbClr val="002355"/>
                          </a:solidFill>
                        </a:rPr>
                        <a:t>(*)</a:t>
                      </a:r>
                      <a:endParaRPr lang="cs-CZ" sz="1050" dirty="0">
                        <a:solidFill>
                          <a:srgbClr val="002355"/>
                        </a:solidFill>
                      </a:endParaRPr>
                    </a:p>
                    <a:p>
                      <a:pPr algn="ctr"/>
                      <a:r>
                        <a:rPr lang="cs-CZ" sz="1050" dirty="0" err="1">
                          <a:solidFill>
                            <a:srgbClr val="002355"/>
                          </a:solidFill>
                        </a:rPr>
                        <a:t>Flumetasona</a:t>
                      </a:r>
                      <a:endParaRPr lang="cs-CZ" sz="1050" dirty="0">
                        <a:solidFill>
                          <a:srgbClr val="002355"/>
                        </a:solidFill>
                      </a:endParaRPr>
                    </a:p>
                    <a:p>
                      <a:pPr algn="ctr"/>
                      <a:r>
                        <a:rPr lang="cs-CZ" sz="1050" dirty="0" err="1">
                          <a:solidFill>
                            <a:srgbClr val="002355"/>
                          </a:solidFill>
                        </a:rPr>
                        <a:t>Fluocortina</a:t>
                      </a:r>
                      <a:endParaRPr lang="cs-CZ" sz="1050" dirty="0">
                        <a:solidFill>
                          <a:srgbClr val="002355"/>
                        </a:solidFill>
                      </a:endParaRPr>
                    </a:p>
                    <a:p>
                      <a:pPr algn="ctr"/>
                      <a:r>
                        <a:rPr lang="cs-CZ" sz="1050" dirty="0" err="1">
                          <a:solidFill>
                            <a:srgbClr val="002355"/>
                          </a:solidFill>
                        </a:rPr>
                        <a:t>Fluperolona</a:t>
                      </a:r>
                      <a:r>
                        <a:rPr lang="cs-CZ" sz="1050" dirty="0">
                          <a:solidFill>
                            <a:srgbClr val="002355"/>
                          </a:solidFill>
                        </a:rPr>
                        <a:t> </a:t>
                      </a:r>
                    </a:p>
                    <a:p>
                      <a:pPr algn="ctr"/>
                      <a:r>
                        <a:rPr lang="cs-CZ" sz="1050" dirty="0" err="1">
                          <a:solidFill>
                            <a:srgbClr val="002355"/>
                          </a:solidFill>
                        </a:rPr>
                        <a:t>Fluorometolona</a:t>
                      </a:r>
                      <a:r>
                        <a:rPr lang="cs-CZ" sz="1050" dirty="0">
                          <a:solidFill>
                            <a:srgbClr val="002355"/>
                          </a:solidFill>
                        </a:rPr>
                        <a:t> </a:t>
                      </a:r>
                    </a:p>
                    <a:p>
                      <a:pPr algn="ctr"/>
                      <a:r>
                        <a:rPr lang="cs-CZ" sz="1050" dirty="0" err="1">
                          <a:solidFill>
                            <a:srgbClr val="002355"/>
                          </a:solidFill>
                        </a:rPr>
                        <a:t>Fluprednidene</a:t>
                      </a:r>
                      <a:r>
                        <a:rPr lang="cs-CZ" sz="1050" dirty="0">
                          <a:solidFill>
                            <a:srgbClr val="002355"/>
                          </a:solidFill>
                        </a:rPr>
                        <a:t> 	 </a:t>
                      </a:r>
                    </a:p>
                    <a:p>
                      <a:pPr algn="ctr"/>
                      <a:r>
                        <a:rPr lang="cs-CZ" sz="1050" dirty="0" err="1">
                          <a:solidFill>
                            <a:srgbClr val="002355"/>
                          </a:solidFill>
                        </a:rPr>
                        <a:t>Desonida</a:t>
                      </a:r>
                      <a:endParaRPr lang="cs-CZ" sz="1050" dirty="0">
                        <a:solidFill>
                          <a:srgbClr val="002355"/>
                        </a:solidFill>
                      </a:endParaRPr>
                    </a:p>
                    <a:p>
                      <a:pPr algn="ctr"/>
                      <a:r>
                        <a:rPr lang="cs-CZ" sz="1050" dirty="0" err="1">
                          <a:solidFill>
                            <a:srgbClr val="002355"/>
                          </a:solidFill>
                        </a:rPr>
                        <a:t>Triamcinolona</a:t>
                      </a:r>
                      <a:endParaRPr lang="cs-CZ" sz="1050" dirty="0">
                        <a:solidFill>
                          <a:srgbClr val="002355"/>
                        </a:solidFill>
                      </a:endParaRPr>
                    </a:p>
                    <a:p>
                      <a:pPr algn="ctr"/>
                      <a:r>
                        <a:rPr lang="cs-CZ" sz="1050" dirty="0" err="1">
                          <a:solidFill>
                            <a:srgbClr val="002355"/>
                          </a:solidFill>
                        </a:rPr>
                        <a:t>Lclometasona</a:t>
                      </a:r>
                      <a:endParaRPr lang="cs-CZ" sz="1050" dirty="0">
                        <a:solidFill>
                          <a:srgbClr val="002355"/>
                        </a:solidFill>
                      </a:endParaRPr>
                    </a:p>
                    <a:p>
                      <a:pPr algn="ctr"/>
                      <a:r>
                        <a:rPr lang="cs-CZ" sz="1050" dirty="0" err="1">
                          <a:solidFill>
                            <a:srgbClr val="002355"/>
                          </a:solidFill>
                        </a:rPr>
                        <a:t>Hexocortisona</a:t>
                      </a:r>
                      <a:r>
                        <a:rPr lang="cs-CZ" sz="1050" dirty="0">
                          <a:solidFill>
                            <a:srgbClr val="002355"/>
                          </a:solidFill>
                        </a:rPr>
                        <a:t> </a:t>
                      </a:r>
                      <a:r>
                        <a:rPr lang="cs-CZ" sz="1050" dirty="0" err="1">
                          <a:solidFill>
                            <a:srgbClr val="002355"/>
                          </a:solidFill>
                        </a:rPr>
                        <a:t>buteprato</a:t>
                      </a:r>
                      <a:r>
                        <a:rPr lang="cs-CZ" sz="1050" dirty="0">
                          <a:solidFill>
                            <a:srgbClr val="002355"/>
                          </a:solidFill>
                        </a:rPr>
                        <a:t> </a:t>
                      </a:r>
                      <a:r>
                        <a:rPr lang="cs-CZ" sz="1050" dirty="0" err="1">
                          <a:solidFill>
                            <a:srgbClr val="002355"/>
                          </a:solidFill>
                        </a:rPr>
                        <a:t>dexametasona</a:t>
                      </a:r>
                      <a:r>
                        <a:rPr lang="cs-CZ" sz="1050" dirty="0">
                          <a:solidFill>
                            <a:srgbClr val="002355"/>
                          </a:solidFill>
                        </a:rPr>
                        <a:t> </a:t>
                      </a:r>
                      <a:r>
                        <a:rPr lang="cs-CZ" sz="1050" dirty="0" err="1">
                          <a:solidFill>
                            <a:srgbClr val="002355"/>
                          </a:solidFill>
                        </a:rPr>
                        <a:t>Clocortolona</a:t>
                      </a:r>
                      <a:endParaRPr lang="cs-CZ" sz="1050" dirty="0">
                        <a:solidFill>
                          <a:srgbClr val="00235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cs-CZ" sz="1050" b="0" u="none" dirty="0" err="1">
                          <a:solidFill>
                            <a:srgbClr val="002355"/>
                          </a:solidFill>
                        </a:rPr>
                        <a:t>Metilprednisolona</a:t>
                      </a:r>
                      <a:r>
                        <a:rPr lang="cs-CZ" sz="1050" b="0" u="none" dirty="0">
                          <a:solidFill>
                            <a:srgbClr val="002355"/>
                          </a:solidFill>
                        </a:rPr>
                        <a:t> </a:t>
                      </a:r>
                      <a:r>
                        <a:rPr lang="cs-CZ" sz="1050" b="0" u="none" dirty="0" err="1">
                          <a:solidFill>
                            <a:srgbClr val="002355"/>
                          </a:solidFill>
                        </a:rPr>
                        <a:t>aceponato</a:t>
                      </a:r>
                      <a:r>
                        <a:rPr lang="cs-CZ" sz="1050" b="0" u="none" dirty="0">
                          <a:solidFill>
                            <a:srgbClr val="002355"/>
                          </a:solidFill>
                        </a:rPr>
                        <a:t> </a:t>
                      </a:r>
                      <a:endParaRPr lang="es-ES" sz="1050" b="0" u="none" dirty="0">
                        <a:solidFill>
                          <a:srgbClr val="002355"/>
                        </a:solidFill>
                      </a:endParaRPr>
                    </a:p>
                    <a:p>
                      <a:pPr algn="ctr"/>
                      <a:r>
                        <a:rPr lang="cs-CZ" sz="1050" dirty="0" err="1">
                          <a:solidFill>
                            <a:srgbClr val="002355"/>
                          </a:solidFill>
                        </a:rPr>
                        <a:t>Betametasona</a:t>
                      </a:r>
                      <a:r>
                        <a:rPr lang="es-ES" sz="1050" dirty="0">
                          <a:solidFill>
                            <a:srgbClr val="002355"/>
                          </a:solidFill>
                        </a:rPr>
                        <a:t>(*)</a:t>
                      </a:r>
                      <a:r>
                        <a:rPr lang="cs-CZ" sz="1050" dirty="0">
                          <a:solidFill>
                            <a:srgbClr val="002355"/>
                          </a:solidFill>
                        </a:rPr>
                        <a:t> </a:t>
                      </a:r>
                    </a:p>
                    <a:p>
                      <a:pPr algn="ctr"/>
                      <a:r>
                        <a:rPr lang="cs-CZ" sz="1050" dirty="0" err="1">
                          <a:solidFill>
                            <a:srgbClr val="002355"/>
                          </a:solidFill>
                        </a:rPr>
                        <a:t>Fluclorolona</a:t>
                      </a:r>
                      <a:r>
                        <a:rPr lang="cs-CZ" sz="1050" dirty="0">
                          <a:solidFill>
                            <a:srgbClr val="002355"/>
                          </a:solidFill>
                        </a:rPr>
                        <a:t> 	 </a:t>
                      </a:r>
                    </a:p>
                    <a:p>
                      <a:pPr algn="ctr"/>
                      <a:r>
                        <a:rPr lang="cs-CZ" sz="1050" dirty="0" err="1">
                          <a:solidFill>
                            <a:srgbClr val="002355"/>
                          </a:solidFill>
                        </a:rPr>
                        <a:t>Desoximetasona</a:t>
                      </a:r>
                      <a:endParaRPr lang="cs-CZ" sz="1050" dirty="0">
                        <a:solidFill>
                          <a:srgbClr val="002355"/>
                        </a:solidFill>
                      </a:endParaRPr>
                    </a:p>
                    <a:p>
                      <a:pPr algn="ctr"/>
                      <a:r>
                        <a:rPr lang="cs-CZ" sz="1050" dirty="0" err="1">
                          <a:solidFill>
                            <a:srgbClr val="002355"/>
                          </a:solidFill>
                        </a:rPr>
                        <a:t>Fluocinolona</a:t>
                      </a:r>
                      <a:r>
                        <a:rPr lang="cs-CZ" sz="1050" dirty="0">
                          <a:solidFill>
                            <a:srgbClr val="002355"/>
                          </a:solidFill>
                        </a:rPr>
                        <a:t> </a:t>
                      </a:r>
                      <a:r>
                        <a:rPr lang="cs-CZ" sz="1050" dirty="0" err="1">
                          <a:solidFill>
                            <a:srgbClr val="002355"/>
                          </a:solidFill>
                        </a:rPr>
                        <a:t>acetonida</a:t>
                      </a:r>
                      <a:r>
                        <a:rPr lang="cs-CZ" sz="1050" dirty="0">
                          <a:solidFill>
                            <a:srgbClr val="002355"/>
                          </a:solidFill>
                        </a:rPr>
                        <a:t> </a:t>
                      </a:r>
                    </a:p>
                    <a:p>
                      <a:pPr algn="ctr"/>
                      <a:r>
                        <a:rPr lang="cs-CZ" sz="1050" dirty="0" err="1">
                          <a:solidFill>
                            <a:srgbClr val="002355"/>
                          </a:solidFill>
                        </a:rPr>
                        <a:t>Fluocortolona</a:t>
                      </a:r>
                      <a:endParaRPr lang="cs-CZ" sz="1050" dirty="0">
                        <a:solidFill>
                          <a:srgbClr val="002355"/>
                        </a:solidFill>
                      </a:endParaRPr>
                    </a:p>
                    <a:p>
                      <a:pPr algn="ctr"/>
                      <a:r>
                        <a:rPr lang="cs-CZ" sz="1050" dirty="0" err="1">
                          <a:solidFill>
                            <a:srgbClr val="002355"/>
                          </a:solidFill>
                        </a:rPr>
                        <a:t>Diflucortolona</a:t>
                      </a:r>
                      <a:endParaRPr lang="cs-CZ" sz="1050" dirty="0">
                        <a:solidFill>
                          <a:srgbClr val="002355"/>
                        </a:solidFill>
                      </a:endParaRPr>
                    </a:p>
                    <a:p>
                      <a:pPr algn="ctr"/>
                      <a:r>
                        <a:rPr lang="cs-CZ" sz="1050" dirty="0" err="1">
                          <a:solidFill>
                            <a:srgbClr val="002355"/>
                          </a:solidFill>
                        </a:rPr>
                        <a:t>Fludroxicortida</a:t>
                      </a:r>
                      <a:endParaRPr lang="cs-CZ" sz="1050" dirty="0">
                        <a:solidFill>
                          <a:srgbClr val="002355"/>
                        </a:solidFill>
                      </a:endParaRPr>
                    </a:p>
                    <a:p>
                      <a:pPr algn="ctr"/>
                      <a:r>
                        <a:rPr lang="cs-CZ" sz="1050" dirty="0" err="1">
                          <a:solidFill>
                            <a:srgbClr val="002355"/>
                          </a:solidFill>
                        </a:rPr>
                        <a:t>Fluocinonida</a:t>
                      </a:r>
                      <a:endParaRPr lang="cs-CZ" sz="1050" dirty="0">
                        <a:solidFill>
                          <a:srgbClr val="002355"/>
                        </a:solidFill>
                      </a:endParaRPr>
                    </a:p>
                    <a:p>
                      <a:pPr algn="ctr"/>
                      <a:r>
                        <a:rPr lang="cs-CZ" sz="1050" dirty="0" err="1">
                          <a:solidFill>
                            <a:srgbClr val="002355"/>
                          </a:solidFill>
                        </a:rPr>
                        <a:t>Budesonida</a:t>
                      </a:r>
                      <a:endParaRPr lang="cs-CZ" sz="1050" dirty="0">
                        <a:solidFill>
                          <a:srgbClr val="002355"/>
                        </a:solidFill>
                      </a:endParaRPr>
                    </a:p>
                    <a:p>
                      <a:pPr algn="ctr"/>
                      <a:r>
                        <a:rPr lang="cs-CZ" sz="1050" dirty="0" err="1">
                          <a:solidFill>
                            <a:srgbClr val="002355"/>
                          </a:solidFill>
                        </a:rPr>
                        <a:t>Diflorasona</a:t>
                      </a:r>
                      <a:r>
                        <a:rPr lang="cs-CZ" sz="1050" dirty="0">
                          <a:solidFill>
                            <a:srgbClr val="002355"/>
                          </a:solidFill>
                        </a:rPr>
                        <a:t> 	 </a:t>
                      </a:r>
                    </a:p>
                    <a:p>
                      <a:pPr algn="ctr"/>
                      <a:r>
                        <a:rPr lang="cs-CZ" sz="1050" dirty="0" err="1">
                          <a:solidFill>
                            <a:srgbClr val="002355"/>
                          </a:solidFill>
                        </a:rPr>
                        <a:t>Amcinonida</a:t>
                      </a:r>
                      <a:endParaRPr lang="cs-CZ" sz="1050" dirty="0">
                        <a:solidFill>
                          <a:srgbClr val="002355"/>
                        </a:solidFill>
                      </a:endParaRPr>
                    </a:p>
                    <a:p>
                      <a:pPr algn="ctr"/>
                      <a:r>
                        <a:rPr lang="cs-CZ" sz="1050" dirty="0" err="1">
                          <a:solidFill>
                            <a:srgbClr val="002355"/>
                          </a:solidFill>
                        </a:rPr>
                        <a:t>Halometasona</a:t>
                      </a:r>
                      <a:r>
                        <a:rPr lang="cs-CZ" sz="1050" dirty="0">
                          <a:solidFill>
                            <a:srgbClr val="002355"/>
                          </a:solidFill>
                        </a:rPr>
                        <a:t> </a:t>
                      </a:r>
                    </a:p>
                    <a:p>
                      <a:pPr algn="ctr"/>
                      <a:r>
                        <a:rPr lang="cs-CZ" sz="1050" dirty="0" err="1">
                          <a:solidFill>
                            <a:srgbClr val="002355"/>
                          </a:solidFill>
                        </a:rPr>
                        <a:t>Mometasona</a:t>
                      </a:r>
                      <a:r>
                        <a:rPr lang="es-ES" sz="1050" dirty="0">
                          <a:solidFill>
                            <a:srgbClr val="002355"/>
                          </a:solidFill>
                        </a:rPr>
                        <a:t>(*)</a:t>
                      </a:r>
                      <a:r>
                        <a:rPr lang="cs-CZ" sz="1050" dirty="0">
                          <a:solidFill>
                            <a:srgbClr val="002355"/>
                          </a:solidFill>
                        </a:rPr>
                        <a:t> </a:t>
                      </a:r>
                    </a:p>
                    <a:p>
                      <a:pPr algn="ctr"/>
                      <a:r>
                        <a:rPr lang="cs-CZ" sz="1050" dirty="0" err="1">
                          <a:solidFill>
                            <a:srgbClr val="002355"/>
                          </a:solidFill>
                        </a:rPr>
                        <a:t>Beclometasona</a:t>
                      </a:r>
                      <a:r>
                        <a:rPr lang="cs-CZ" sz="1050" dirty="0">
                          <a:solidFill>
                            <a:srgbClr val="002355"/>
                          </a:solidFill>
                        </a:rPr>
                        <a:t> </a:t>
                      </a:r>
                    </a:p>
                    <a:p>
                      <a:pPr algn="ctr"/>
                      <a:r>
                        <a:rPr lang="cs-CZ" sz="1050" dirty="0" err="1">
                          <a:solidFill>
                            <a:srgbClr val="002355"/>
                          </a:solidFill>
                        </a:rPr>
                        <a:t>Hidrocortisona</a:t>
                      </a:r>
                      <a:r>
                        <a:rPr lang="cs-CZ" sz="1050" dirty="0">
                          <a:solidFill>
                            <a:srgbClr val="002355"/>
                          </a:solidFill>
                        </a:rPr>
                        <a:t> </a:t>
                      </a:r>
                    </a:p>
                    <a:p>
                      <a:pPr algn="ctr"/>
                      <a:r>
                        <a:rPr lang="cs-CZ" sz="1050" dirty="0" err="1">
                          <a:solidFill>
                            <a:srgbClr val="002355"/>
                          </a:solidFill>
                        </a:rPr>
                        <a:t>Fluticasona</a:t>
                      </a:r>
                      <a:r>
                        <a:rPr lang="cs-CZ" sz="1050" dirty="0">
                          <a:solidFill>
                            <a:srgbClr val="002355"/>
                          </a:solidFill>
                        </a:rPr>
                        <a:t> </a:t>
                      </a:r>
                      <a:r>
                        <a:rPr lang="cs-CZ" sz="1050" dirty="0" err="1">
                          <a:solidFill>
                            <a:srgbClr val="002355"/>
                          </a:solidFill>
                        </a:rPr>
                        <a:t>aceponato</a:t>
                      </a:r>
                      <a:r>
                        <a:rPr lang="cs-CZ" sz="1050" dirty="0">
                          <a:solidFill>
                            <a:srgbClr val="002355"/>
                          </a:solidFill>
                        </a:rPr>
                        <a:t> </a:t>
                      </a:r>
                    </a:p>
                    <a:p>
                      <a:pPr algn="ctr"/>
                      <a:r>
                        <a:rPr lang="cs-CZ" sz="1050" dirty="0" err="1">
                          <a:solidFill>
                            <a:srgbClr val="002355"/>
                          </a:solidFill>
                        </a:rPr>
                        <a:t>Prednicarbato</a:t>
                      </a:r>
                      <a:r>
                        <a:rPr lang="es-ES" sz="1050" dirty="0">
                          <a:solidFill>
                            <a:srgbClr val="002355"/>
                          </a:solidFill>
                        </a:rPr>
                        <a:t>(*)</a:t>
                      </a:r>
                      <a:r>
                        <a:rPr lang="cs-CZ" sz="1050" dirty="0">
                          <a:solidFill>
                            <a:srgbClr val="002355"/>
                          </a:solidFill>
                        </a:rPr>
                        <a:t> </a:t>
                      </a:r>
                      <a:endParaRPr lang="cs-CZ" sz="1050" dirty="0">
                        <a:solidFill>
                          <a:srgbClr val="002355"/>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cs-CZ" sz="1050" dirty="0" err="1">
                          <a:solidFill>
                            <a:srgbClr val="002355"/>
                          </a:solidFill>
                          <a:latin typeface="+mn-lt"/>
                        </a:rPr>
                        <a:t>Clobetasol</a:t>
                      </a:r>
                      <a:r>
                        <a:rPr lang="cs-CZ" sz="1050" dirty="0">
                          <a:solidFill>
                            <a:srgbClr val="002355"/>
                          </a:solidFill>
                          <a:latin typeface="+mn-lt"/>
                        </a:rPr>
                        <a:t> </a:t>
                      </a:r>
                      <a:r>
                        <a:rPr lang="es-ES" sz="1050" dirty="0">
                          <a:solidFill>
                            <a:srgbClr val="002355"/>
                          </a:solidFill>
                          <a:latin typeface="+mn-lt"/>
                        </a:rPr>
                        <a:t>(*)</a:t>
                      </a:r>
                      <a:r>
                        <a:rPr lang="cs-CZ" sz="1050" dirty="0">
                          <a:solidFill>
                            <a:srgbClr val="002355"/>
                          </a:solidFill>
                          <a:latin typeface="+mn-lt"/>
                        </a:rPr>
                        <a:t>	 </a:t>
                      </a:r>
                    </a:p>
                    <a:p>
                      <a:pPr algn="ctr"/>
                      <a:r>
                        <a:rPr lang="cs-CZ" sz="1050" dirty="0">
                          <a:solidFill>
                            <a:srgbClr val="002355"/>
                          </a:solidFill>
                          <a:latin typeface="+mn-lt"/>
                        </a:rPr>
                        <a:t>Halcinonida 	</a:t>
                      </a: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5446457"/>
                  </a:ext>
                </a:extLst>
              </a:tr>
            </a:tbl>
          </a:graphicData>
        </a:graphic>
      </p:graphicFrame>
      <p:sp>
        <p:nvSpPr>
          <p:cNvPr id="18" name="Rectangle 3">
            <a:extLst>
              <a:ext uri="{FF2B5EF4-FFF2-40B4-BE49-F238E27FC236}">
                <a16:creationId xmlns:a16="http://schemas.microsoft.com/office/drawing/2014/main" id="{270EF1C8-ED63-996D-6B5A-9B2CC39D1EB3}"/>
              </a:ext>
            </a:extLst>
          </p:cNvPr>
          <p:cNvSpPr/>
          <p:nvPr/>
        </p:nvSpPr>
        <p:spPr>
          <a:xfrm>
            <a:off x="3326296" y="1829285"/>
            <a:ext cx="8150087" cy="3830429"/>
          </a:xfrm>
          <a:prstGeom prst="rect">
            <a:avLst/>
          </a:prstGeom>
          <a:noFill/>
          <a:ln w="76200">
            <a:solidFill>
              <a:srgbClr val="00F2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05415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BE8D2-E5EE-52C3-F00D-0DDBF8115D11}"/>
            </a:ext>
          </a:extLst>
        </p:cNvPr>
        <p:cNvGrpSpPr/>
        <p:nvPr/>
      </p:nvGrpSpPr>
      <p:grpSpPr>
        <a:xfrm>
          <a:off x="0" y="0"/>
          <a:ext cx="0" cy="0"/>
          <a:chOff x="0" y="0"/>
          <a:chExt cx="0" cy="0"/>
        </a:xfrm>
      </p:grpSpPr>
      <p:sp>
        <p:nvSpPr>
          <p:cNvPr id="23" name="Rectángulo redondeado 22">
            <a:extLst>
              <a:ext uri="{FF2B5EF4-FFF2-40B4-BE49-F238E27FC236}">
                <a16:creationId xmlns:a16="http://schemas.microsoft.com/office/drawing/2014/main" id="{7A7AEC7C-F84A-731A-10A5-E76B3C23E629}"/>
              </a:ext>
            </a:extLst>
          </p:cNvPr>
          <p:cNvSpPr/>
          <p:nvPr/>
        </p:nvSpPr>
        <p:spPr>
          <a:xfrm>
            <a:off x="695325" y="1364974"/>
            <a:ext cx="11053763" cy="4584976"/>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Rectángulo redondeado 11">
            <a:extLst>
              <a:ext uri="{FF2B5EF4-FFF2-40B4-BE49-F238E27FC236}">
                <a16:creationId xmlns:a16="http://schemas.microsoft.com/office/drawing/2014/main" id="{A0B49F0D-4618-AA85-5C65-42A83600BB91}"/>
              </a:ext>
            </a:extLst>
          </p:cNvPr>
          <p:cNvSpPr/>
          <p:nvPr/>
        </p:nvSpPr>
        <p:spPr>
          <a:xfrm>
            <a:off x="1067007" y="1898374"/>
            <a:ext cx="1994245" cy="516835"/>
          </a:xfrm>
          <a:prstGeom prst="roundRect">
            <a:avLst>
              <a:gd name="adj" fmla="val 19231"/>
            </a:avLst>
          </a:prstGeom>
          <a:solidFill>
            <a:srgbClr val="00F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PRINCIPIO ACTIVO</a:t>
            </a:r>
            <a:endParaRPr kumimoji="0" 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2" name="1 Título">
            <a:extLst>
              <a:ext uri="{FF2B5EF4-FFF2-40B4-BE49-F238E27FC236}">
                <a16:creationId xmlns:a16="http://schemas.microsoft.com/office/drawing/2014/main" id="{508A2C4D-BAE5-7426-53F1-C46293EBC9CC}"/>
              </a:ext>
            </a:extLst>
          </p:cNvPr>
          <p:cNvSpPr>
            <a:spLocks noGrp="1"/>
          </p:cNvSpPr>
          <p:nvPr>
            <p:ph type="title"/>
          </p:nvPr>
        </p:nvSpPr>
        <p:spPr/>
        <p:txBody>
          <a:bodyPr/>
          <a:lstStyle/>
          <a:p>
            <a:r>
              <a:rPr lang="es-ES" b="1" dirty="0"/>
              <a:t>Terapéutica tópica</a:t>
            </a:r>
          </a:p>
        </p:txBody>
      </p:sp>
      <p:sp>
        <p:nvSpPr>
          <p:cNvPr id="5" name="Rectangle 3">
            <a:extLst>
              <a:ext uri="{FF2B5EF4-FFF2-40B4-BE49-F238E27FC236}">
                <a16:creationId xmlns:a16="http://schemas.microsoft.com/office/drawing/2014/main" id="{F43C81FE-A0B9-1D7C-CB25-D2BB991C123B}"/>
              </a:ext>
            </a:extLst>
          </p:cNvPr>
          <p:cNvSpPr txBox="1">
            <a:spLocks noChangeArrowheads="1"/>
          </p:cNvSpPr>
          <p:nvPr/>
        </p:nvSpPr>
        <p:spPr>
          <a:xfrm>
            <a:off x="2372139" y="1285461"/>
            <a:ext cx="8556951" cy="39713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DB8C5"/>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DB8C5"/>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DB8C5"/>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DB8C5"/>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DB8C5"/>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DB8C5"/>
              </a:buClr>
              <a:buSzTx/>
              <a:buFontTx/>
              <a:buNone/>
              <a:tabLst/>
              <a:defRPr/>
            </a:pPr>
            <a:endParaRPr kumimoji="0" lang="es-ES_tradnl"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2DB8C5"/>
              </a:buClr>
              <a:buSzTx/>
              <a:buFontTx/>
              <a:buNone/>
              <a:tabLst/>
              <a:defRPr/>
            </a:pPr>
            <a:endParaRPr kumimoji="0" lang="es-ES_tradnl"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2DB8C5"/>
              </a:buClr>
              <a:buSzTx/>
              <a:buFontTx/>
              <a:buNone/>
              <a:tabLst/>
              <a:defRPr/>
            </a:pPr>
            <a:endParaRPr kumimoji="0" lang="es-ES_tradnl"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2DB8C5"/>
              </a:buClr>
              <a:buSzTx/>
              <a:buFontTx/>
              <a:buNone/>
              <a:tabLst/>
              <a:defRPr/>
            </a:pPr>
            <a:endParaRPr kumimoji="0" lang="es-ES_tradnl"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2DB8C5"/>
              </a:buClr>
              <a:buSzTx/>
              <a:buFontTx/>
              <a:buNone/>
              <a:tabLst/>
              <a:defRPr/>
            </a:pPr>
            <a:endParaRPr kumimoji="0" lang="es-ES_tradnl"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2DB8C5"/>
              </a:buClr>
              <a:buSzTx/>
              <a:buFontTx/>
              <a:buNone/>
              <a:tabLst/>
              <a:defRPr/>
            </a:pPr>
            <a:endParaRPr kumimoji="0" lang="es-ES_tradnl"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Line 8">
            <a:extLst>
              <a:ext uri="{FF2B5EF4-FFF2-40B4-BE49-F238E27FC236}">
                <a16:creationId xmlns:a16="http://schemas.microsoft.com/office/drawing/2014/main" id="{E1C3C976-E956-4B4A-B0A6-6C648ABD98A1}"/>
              </a:ext>
            </a:extLst>
          </p:cNvPr>
          <p:cNvSpPr>
            <a:spLocks noChangeShapeType="1"/>
          </p:cNvSpPr>
          <p:nvPr/>
        </p:nvSpPr>
        <p:spPr bwMode="auto">
          <a:xfrm>
            <a:off x="6096000" y="1842051"/>
            <a:ext cx="0" cy="362217"/>
          </a:xfrm>
          <a:prstGeom prst="line">
            <a:avLst/>
          </a:prstGeom>
          <a:noFill/>
          <a:ln w="25400" cap="rnd">
            <a:solidFill>
              <a:srgbClr val="002355"/>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Line 9">
            <a:extLst>
              <a:ext uri="{FF2B5EF4-FFF2-40B4-BE49-F238E27FC236}">
                <a16:creationId xmlns:a16="http://schemas.microsoft.com/office/drawing/2014/main" id="{D0305655-B596-3225-8245-9BE0D027D8DB}"/>
              </a:ext>
            </a:extLst>
          </p:cNvPr>
          <p:cNvSpPr>
            <a:spLocks noChangeShapeType="1"/>
          </p:cNvSpPr>
          <p:nvPr/>
        </p:nvSpPr>
        <p:spPr bwMode="auto">
          <a:xfrm flipH="1">
            <a:off x="3074502" y="1828799"/>
            <a:ext cx="1934820" cy="318053"/>
          </a:xfrm>
          <a:prstGeom prst="line">
            <a:avLst/>
          </a:prstGeom>
          <a:noFill/>
          <a:ln w="25400" cap="rnd">
            <a:solidFill>
              <a:srgbClr val="002355"/>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Line 10">
            <a:extLst>
              <a:ext uri="{FF2B5EF4-FFF2-40B4-BE49-F238E27FC236}">
                <a16:creationId xmlns:a16="http://schemas.microsoft.com/office/drawing/2014/main" id="{099B4FE3-1E7E-9CB2-0992-4DBC5A7EE117}"/>
              </a:ext>
            </a:extLst>
          </p:cNvPr>
          <p:cNvSpPr>
            <a:spLocks noChangeShapeType="1"/>
          </p:cNvSpPr>
          <p:nvPr/>
        </p:nvSpPr>
        <p:spPr bwMode="auto">
          <a:xfrm>
            <a:off x="6838122" y="1802296"/>
            <a:ext cx="1775791" cy="331304"/>
          </a:xfrm>
          <a:prstGeom prst="line">
            <a:avLst/>
          </a:prstGeom>
          <a:noFill/>
          <a:ln w="25400" cap="rnd">
            <a:solidFill>
              <a:srgbClr val="002355"/>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 Box 4">
            <a:extLst>
              <a:ext uri="{FF2B5EF4-FFF2-40B4-BE49-F238E27FC236}">
                <a16:creationId xmlns:a16="http://schemas.microsoft.com/office/drawing/2014/main" id="{F9D5163A-77C0-08B7-36CA-71E821496AD0}"/>
              </a:ext>
            </a:extLst>
          </p:cNvPr>
          <p:cNvSpPr txBox="1">
            <a:spLocks noChangeArrowheads="1"/>
          </p:cNvSpPr>
          <p:nvPr/>
        </p:nvSpPr>
        <p:spPr bwMode="auto">
          <a:xfrm>
            <a:off x="965200" y="5344598"/>
            <a:ext cx="10261600" cy="460890"/>
          </a:xfrm>
          <a:prstGeom prst="roundRect">
            <a:avLst>
              <a:gd name="adj" fmla="val 24122"/>
            </a:avLst>
          </a:prstGeom>
          <a:solidFill>
            <a:srgbClr val="002355"/>
          </a:solidFill>
          <a:ln>
            <a:noFill/>
          </a:ln>
        </p:spPr>
        <p:txBody>
          <a:bodyPr vert="horz" lIns="91440" tIns="45720" rIns="91440" bIns="45720" rtlCol="0" anchor="ctr">
            <a:noAutofit/>
          </a:bodyPr>
          <a:lstStyle>
            <a:defPPr>
              <a:defRPr lang="es-ES"/>
            </a:defPPr>
            <a:lvl1pPr>
              <a:spcBef>
                <a:spcPct val="0"/>
              </a:spcBef>
              <a:defRPr sz="1400" b="1">
                <a:solidFill>
                  <a:prstClr val="black"/>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alt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 eficacia y la adherencia al tratamiento depende mucho del excipiente recetado</a:t>
            </a:r>
            <a:r>
              <a:rPr kumimoji="0" lang="es-ES" sz="1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8" name="3 CuadroTexto">
            <a:extLst>
              <a:ext uri="{FF2B5EF4-FFF2-40B4-BE49-F238E27FC236}">
                <a16:creationId xmlns:a16="http://schemas.microsoft.com/office/drawing/2014/main" id="{D532C66D-EFA2-1251-956B-D2B18762A1D9}"/>
              </a:ext>
            </a:extLst>
          </p:cNvPr>
          <p:cNvSpPr txBox="1"/>
          <p:nvPr/>
        </p:nvSpPr>
        <p:spPr>
          <a:xfrm>
            <a:off x="718586" y="6192202"/>
            <a:ext cx="922820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Ribera M. Terapéutica dermatológica. En: Bielsa I ed. Ferrándiz. Dermatología Clínica. 6ª Ed. Barcelona, Elsevier, 2025</a:t>
            </a:r>
          </a:p>
        </p:txBody>
      </p:sp>
      <p:sp>
        <p:nvSpPr>
          <p:cNvPr id="19" name="CuadroTexto 6">
            <a:extLst>
              <a:ext uri="{FF2B5EF4-FFF2-40B4-BE49-F238E27FC236}">
                <a16:creationId xmlns:a16="http://schemas.microsoft.com/office/drawing/2014/main" id="{B2C975A7-D3FE-80C5-681B-7B319D8DBB1F}"/>
              </a:ext>
            </a:extLst>
          </p:cNvPr>
          <p:cNvSpPr txBox="1"/>
          <p:nvPr/>
        </p:nvSpPr>
        <p:spPr>
          <a:xfrm>
            <a:off x="8858830" y="6553153"/>
            <a:ext cx="3403485" cy="289503"/>
          </a:xfrm>
          <a:prstGeom prst="rect">
            <a:avLst/>
          </a:prstGeom>
          <a:noFill/>
        </p:spPr>
        <p:txBody>
          <a:bodyPr wrap="square">
            <a:spAutoFit/>
          </a:bodyPr>
          <a:lstStyle/>
          <a:p>
            <a:pPr marL="0" marR="83820" lvl="0" indent="0" algn="ctr" defTabSz="914400" rtl="0" eaLnBrk="1" fontAlgn="auto" latinLnBrk="0" hangingPunct="1">
              <a:lnSpc>
                <a:spcPct val="130000"/>
              </a:lnSpc>
              <a:spcBef>
                <a:spcPts val="450"/>
              </a:spcBef>
              <a:spcAft>
                <a:spcPts val="450"/>
              </a:spcAft>
              <a:buClrTx/>
              <a:buSzTx/>
              <a:buFontTx/>
              <a:buNone/>
              <a:tabLst/>
              <a:defRPr/>
            </a:pPr>
            <a:r>
              <a:rPr kumimoji="0" lang="es-E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Noto Sans" panose="020B0502040504020204" pitchFamily="34"/>
                <a:cs typeface="Arial" panose="020B0604020202020204" pitchFamily="34" charset="0"/>
              </a:rPr>
              <a:t>Esquema elaborado por el Dr. Miquel Ribera</a:t>
            </a:r>
          </a:p>
        </p:txBody>
      </p:sp>
      <p:grpSp>
        <p:nvGrpSpPr>
          <p:cNvPr id="22" name="Grupo 21">
            <a:extLst>
              <a:ext uri="{FF2B5EF4-FFF2-40B4-BE49-F238E27FC236}">
                <a16:creationId xmlns:a16="http://schemas.microsoft.com/office/drawing/2014/main" id="{0C67145F-D5BC-8DB8-931B-7912947C5814}"/>
              </a:ext>
            </a:extLst>
          </p:cNvPr>
          <p:cNvGrpSpPr/>
          <p:nvPr/>
        </p:nvGrpSpPr>
        <p:grpSpPr>
          <a:xfrm>
            <a:off x="2610678" y="2680082"/>
            <a:ext cx="6970644" cy="2404682"/>
            <a:chOff x="2445026" y="2680082"/>
            <a:chExt cx="6970644" cy="2404682"/>
          </a:xfrm>
        </p:grpSpPr>
        <p:sp>
          <p:nvSpPr>
            <p:cNvPr id="3" name="Rectángulo: esquinas redondeadas 2">
              <a:extLst>
                <a:ext uri="{FF2B5EF4-FFF2-40B4-BE49-F238E27FC236}">
                  <a16:creationId xmlns:a16="http://schemas.microsoft.com/office/drawing/2014/main" id="{1A4EBDB7-5229-0C9C-CF9E-9FCB875C3816}"/>
                </a:ext>
              </a:extLst>
            </p:cNvPr>
            <p:cNvSpPr/>
            <p:nvPr/>
          </p:nvSpPr>
          <p:spPr>
            <a:xfrm>
              <a:off x="2445026" y="2680082"/>
              <a:ext cx="6970644" cy="2404682"/>
            </a:xfrm>
            <a:prstGeom prst="roundRect">
              <a:avLst>
                <a:gd name="adj" fmla="val 6081"/>
              </a:avLst>
            </a:prstGeom>
            <a:solidFill>
              <a:srgbClr val="002355">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 Box 2">
              <a:extLst>
                <a:ext uri="{FF2B5EF4-FFF2-40B4-BE49-F238E27FC236}">
                  <a16:creationId xmlns:a16="http://schemas.microsoft.com/office/drawing/2014/main" id="{678CD5E6-A757-9BDA-126A-394C696B448C}"/>
                </a:ext>
              </a:extLst>
            </p:cNvPr>
            <p:cNvSpPr txBox="1">
              <a:spLocks noChangeArrowheads="1"/>
            </p:cNvSpPr>
            <p:nvPr/>
          </p:nvSpPr>
          <p:spPr bwMode="auto">
            <a:xfrm>
              <a:off x="2698508" y="2924175"/>
              <a:ext cx="1809762" cy="1885204"/>
            </a:xfrm>
            <a:prstGeom prst="rect">
              <a:avLst/>
            </a:prstGeom>
            <a:noFill/>
            <a:ln w="9525">
              <a:noFill/>
              <a:round/>
              <a:headEnd/>
              <a:tailEnd/>
            </a:ln>
          </p:spPr>
          <p:txBody>
            <a:bodyPr lIns="67497" tIns="35098" rIns="67497" bIns="35098"/>
            <a:lstStyle/>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Soluciones</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Lociones</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Suspensiones</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Tinturas</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Barnices</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Oleogeles</a:t>
              </a:r>
              <a:endPar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Geles hidrófilos</a:t>
              </a:r>
            </a:p>
          </p:txBody>
        </p:sp>
        <p:sp>
          <p:nvSpPr>
            <p:cNvPr id="15" name="Text Box 3">
              <a:extLst>
                <a:ext uri="{FF2B5EF4-FFF2-40B4-BE49-F238E27FC236}">
                  <a16:creationId xmlns:a16="http://schemas.microsoft.com/office/drawing/2014/main" id="{749800FE-5401-B94F-6E69-F1F82B61F546}"/>
                </a:ext>
              </a:extLst>
            </p:cNvPr>
            <p:cNvSpPr txBox="1">
              <a:spLocks noChangeArrowheads="1"/>
            </p:cNvSpPr>
            <p:nvPr/>
          </p:nvSpPr>
          <p:spPr bwMode="auto">
            <a:xfrm>
              <a:off x="7470751" y="2924175"/>
              <a:ext cx="1631179" cy="1885204"/>
            </a:xfrm>
            <a:prstGeom prst="rect">
              <a:avLst/>
            </a:prstGeom>
            <a:noFill/>
            <a:ln w="9525">
              <a:noFill/>
              <a:round/>
              <a:headEnd/>
              <a:tailEnd/>
            </a:ln>
          </p:spPr>
          <p:txBody>
            <a:bodyPr lIns="67497" tIns="35098" rIns="67497" bIns="35098"/>
            <a:lstStyle/>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Pastas</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Aceites</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Linimentos</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Pastas al agua</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Polvos</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Champús</a:t>
              </a:r>
            </a:p>
          </p:txBody>
        </p:sp>
        <p:sp>
          <p:nvSpPr>
            <p:cNvPr id="21" name="Text Box 2">
              <a:extLst>
                <a:ext uri="{FF2B5EF4-FFF2-40B4-BE49-F238E27FC236}">
                  <a16:creationId xmlns:a16="http://schemas.microsoft.com/office/drawing/2014/main" id="{423C87B1-CB52-71CA-CCD2-C879BE2532A3}"/>
                </a:ext>
              </a:extLst>
            </p:cNvPr>
            <p:cNvSpPr txBox="1">
              <a:spLocks noChangeArrowheads="1"/>
            </p:cNvSpPr>
            <p:nvPr/>
          </p:nvSpPr>
          <p:spPr bwMode="auto">
            <a:xfrm>
              <a:off x="4859446" y="2924175"/>
              <a:ext cx="2246876" cy="1885204"/>
            </a:xfrm>
            <a:prstGeom prst="rect">
              <a:avLst/>
            </a:prstGeom>
            <a:noFill/>
            <a:ln w="9525">
              <a:noFill/>
              <a:round/>
              <a:headEnd/>
              <a:tailEnd/>
            </a:ln>
          </p:spPr>
          <p:txBody>
            <a:bodyPr lIns="67497" tIns="35098" rIns="67497" bIns="35098"/>
            <a:lstStyle/>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Emulsiones</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Cremas</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Espumas grasas</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Espumas no grasas</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Pomadas</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Ungüentos</a:t>
              </a:r>
            </a:p>
            <a:p>
              <a:pPr marL="285750" marR="0" lvl="0" indent="-285750" algn="l" defTabSz="914400" rtl="0" eaLnBrk="0" fontAlgn="base" latinLnBrk="0" hangingPunct="0">
                <a:lnSpc>
                  <a:spcPct val="100000"/>
                </a:lnSpc>
                <a:spcBef>
                  <a:spcPts val="450"/>
                </a:spcBef>
                <a:spcAft>
                  <a:spcPct val="0"/>
                </a:spcAft>
                <a:buClr>
                  <a:srgbClr val="002355"/>
                </a:buClr>
                <a:buSzTx/>
                <a:buFont typeface="Arial" panose="020B0604020202020204" pitchFamily="34" charset="0"/>
                <a:buChar char="•"/>
                <a:tabLst>
                  <a:tab pos="1682750" algn="l"/>
                  <a:tab pos="2019300" algn="l"/>
                  <a:tab pos="2355850" algn="l"/>
                  <a:tab pos="2693988" algn="l"/>
                  <a:tab pos="3030538" algn="l"/>
                  <a:tab pos="3367088" algn="l"/>
                  <a:tab pos="3703638" algn="l"/>
                  <a:tab pos="4041775" algn="l"/>
                  <a:tab pos="4378325" algn="l"/>
                  <a:tab pos="4714875" algn="l"/>
                  <a:tab pos="5051425" algn="l"/>
                  <a:tab pos="5389563" algn="l"/>
                  <a:tab pos="5726113" algn="l"/>
                  <a:tab pos="6062663" algn="l"/>
                  <a:tab pos="6399213" algn="l"/>
                  <a:tab pos="6737350" algn="l"/>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Lápices o barras</a:t>
              </a:r>
              <a:endPar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grpSp>
      <p:sp>
        <p:nvSpPr>
          <p:cNvPr id="17" name="Rectángulo redondeado 16">
            <a:extLst>
              <a:ext uri="{FF2B5EF4-FFF2-40B4-BE49-F238E27FC236}">
                <a16:creationId xmlns:a16="http://schemas.microsoft.com/office/drawing/2014/main" id="{2FA97468-CF3F-902F-9D02-5C8D818874A3}"/>
              </a:ext>
            </a:extLst>
          </p:cNvPr>
          <p:cNvSpPr/>
          <p:nvPr/>
        </p:nvSpPr>
        <p:spPr>
          <a:xfrm>
            <a:off x="4787452" y="2305878"/>
            <a:ext cx="2617097" cy="516835"/>
          </a:xfrm>
          <a:prstGeom prst="roundRect">
            <a:avLst>
              <a:gd name="adj" fmla="val 19231"/>
            </a:avLst>
          </a:prstGeom>
          <a:solidFill>
            <a:srgbClr val="00F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EXCIPIENTE</a:t>
            </a:r>
            <a:endParaRPr kumimoji="0" 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20" name="Rectángulo redondeado 19">
            <a:extLst>
              <a:ext uri="{FF2B5EF4-FFF2-40B4-BE49-F238E27FC236}">
                <a16:creationId xmlns:a16="http://schemas.microsoft.com/office/drawing/2014/main" id="{90A2364F-9B88-7E22-DF7C-FECE8DD10676}"/>
              </a:ext>
            </a:extLst>
          </p:cNvPr>
          <p:cNvSpPr/>
          <p:nvPr/>
        </p:nvSpPr>
        <p:spPr>
          <a:xfrm>
            <a:off x="8642784" y="1888434"/>
            <a:ext cx="2593058" cy="516835"/>
          </a:xfrm>
          <a:prstGeom prst="roundRect">
            <a:avLst>
              <a:gd name="adj" fmla="val 19231"/>
            </a:avLst>
          </a:prstGeom>
          <a:solidFill>
            <a:srgbClr val="00F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CONSERVANTES, PERFUMES, COLORANTES</a:t>
            </a:r>
          </a:p>
        </p:txBody>
      </p:sp>
      <p:sp>
        <p:nvSpPr>
          <p:cNvPr id="24" name="Rectángulo redondeado 23">
            <a:extLst>
              <a:ext uri="{FF2B5EF4-FFF2-40B4-BE49-F238E27FC236}">
                <a16:creationId xmlns:a16="http://schemas.microsoft.com/office/drawing/2014/main" id="{4C1C2AA5-C86A-F2B8-AFBE-D6D89F5AC9A6}"/>
              </a:ext>
            </a:extLst>
          </p:cNvPr>
          <p:cNvSpPr/>
          <p:nvPr/>
        </p:nvSpPr>
        <p:spPr>
          <a:xfrm>
            <a:off x="4787452" y="1016000"/>
            <a:ext cx="2617097" cy="913611"/>
          </a:xfrm>
          <a:prstGeom prst="roundRect">
            <a:avLst>
              <a:gd name="adj" fmla="val 19231"/>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MEDICAMENTO TÓPICO</a:t>
            </a:r>
          </a:p>
        </p:txBody>
      </p:sp>
      <p:sp>
        <p:nvSpPr>
          <p:cNvPr id="25" name="QuadreDeText 4">
            <a:extLst>
              <a:ext uri="{FF2B5EF4-FFF2-40B4-BE49-F238E27FC236}">
                <a16:creationId xmlns:a16="http://schemas.microsoft.com/office/drawing/2014/main" id="{BB473C51-8818-1817-8231-3104FE984428}"/>
              </a:ext>
            </a:extLst>
          </p:cNvPr>
          <p:cNvSpPr txBox="1"/>
          <p:nvPr/>
        </p:nvSpPr>
        <p:spPr>
          <a:xfrm>
            <a:off x="731838" y="6029950"/>
            <a:ext cx="2710484"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805413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redondeado 13">
            <a:extLst>
              <a:ext uri="{FF2B5EF4-FFF2-40B4-BE49-F238E27FC236}">
                <a16:creationId xmlns:a16="http://schemas.microsoft.com/office/drawing/2014/main" id="{BD35DA42-238B-1D09-3E18-6FE769D2803F}"/>
              </a:ext>
            </a:extLst>
          </p:cNvPr>
          <p:cNvSpPr/>
          <p:nvPr/>
        </p:nvSpPr>
        <p:spPr>
          <a:xfrm>
            <a:off x="695325" y="1364974"/>
            <a:ext cx="11053763" cy="4440514"/>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1 Título"/>
          <p:cNvSpPr>
            <a:spLocks noGrp="1"/>
          </p:cNvSpPr>
          <p:nvPr>
            <p:ph type="title"/>
          </p:nvPr>
        </p:nvSpPr>
        <p:spPr/>
        <p:txBody>
          <a:bodyPr/>
          <a:lstStyle/>
          <a:p>
            <a:r>
              <a:rPr lang="es-ES" b="1" dirty="0"/>
              <a:t>Excipientes</a:t>
            </a:r>
          </a:p>
        </p:txBody>
      </p:sp>
      <p:sp>
        <p:nvSpPr>
          <p:cNvPr id="11" name="3 CuadroTexto">
            <a:extLst>
              <a:ext uri="{FF2B5EF4-FFF2-40B4-BE49-F238E27FC236}">
                <a16:creationId xmlns:a16="http://schemas.microsoft.com/office/drawing/2014/main" id="{FA7C2F08-A51A-4177-927B-5FDB7F068C55}"/>
              </a:ext>
            </a:extLst>
          </p:cNvPr>
          <p:cNvSpPr txBox="1"/>
          <p:nvPr/>
        </p:nvSpPr>
        <p:spPr>
          <a:xfrm>
            <a:off x="661457" y="6211342"/>
            <a:ext cx="922820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Ribera M. Terapéutica dermatológica. En: Bielsa I ed. Ferrándiz. Dermatología Clínica. 6ª Ed. Barcelona, Elsevier, 2025</a:t>
            </a:r>
          </a:p>
        </p:txBody>
      </p:sp>
      <p:sp>
        <p:nvSpPr>
          <p:cNvPr id="12" name="QuadreDeText 4">
            <a:extLst>
              <a:ext uri="{FF2B5EF4-FFF2-40B4-BE49-F238E27FC236}">
                <a16:creationId xmlns:a16="http://schemas.microsoft.com/office/drawing/2014/main" id="{42FA3419-41A1-909F-B97C-D5CFD511D76E}"/>
              </a:ext>
            </a:extLst>
          </p:cNvPr>
          <p:cNvSpPr txBox="1"/>
          <p:nvPr/>
        </p:nvSpPr>
        <p:spPr>
          <a:xfrm>
            <a:off x="947738" y="5459055"/>
            <a:ext cx="2710484"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
        <p:nvSpPr>
          <p:cNvPr id="15" name="19 Marcador de contenido">
            <a:extLst>
              <a:ext uri="{FF2B5EF4-FFF2-40B4-BE49-F238E27FC236}">
                <a16:creationId xmlns:a16="http://schemas.microsoft.com/office/drawing/2014/main" id="{4E51EFA0-27F1-0818-3BEE-9426FE44039D}"/>
              </a:ext>
            </a:extLst>
          </p:cNvPr>
          <p:cNvSpPr txBox="1">
            <a:spLocks/>
          </p:cNvSpPr>
          <p:nvPr/>
        </p:nvSpPr>
        <p:spPr>
          <a:xfrm>
            <a:off x="947738" y="1700214"/>
            <a:ext cx="4679950" cy="39019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ES_tradnl"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La función del excipiente (base, vehículo), es transportar el principio activo dentro de la piel (biodisponibilidad).</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Los excipientes están constituidos por la mezcla de uno o más productos de tres grandes grupos: </a:t>
            </a:r>
            <a:r>
              <a:rPr kumimoji="0" lang="es-ES_tradnl"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grasas, líquidos </a:t>
            </a:r>
            <a:r>
              <a:rPr kumimoji="0" lang="es-ES_tradnl"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y</a:t>
            </a:r>
            <a:r>
              <a:rPr kumimoji="0" lang="es-ES_tradnl"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polvos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Según la proporción de cada uno de ellos los excipientes tienen distintas propiedades y reciben distintos nombres</a:t>
            </a:r>
            <a:endParaRPr kumimoji="0" 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23" name="Rectángulo redondeado 22">
            <a:extLst>
              <a:ext uri="{FF2B5EF4-FFF2-40B4-BE49-F238E27FC236}">
                <a16:creationId xmlns:a16="http://schemas.microsoft.com/office/drawing/2014/main" id="{271287AF-956D-087D-1DCF-48462DECB355}"/>
              </a:ext>
            </a:extLst>
          </p:cNvPr>
          <p:cNvSpPr/>
          <p:nvPr/>
        </p:nvSpPr>
        <p:spPr>
          <a:xfrm>
            <a:off x="7959571" y="4134717"/>
            <a:ext cx="1251665" cy="315765"/>
          </a:xfrm>
          <a:prstGeom prst="roundRect">
            <a:avLst>
              <a:gd name="adj" fmla="val 5503"/>
            </a:avLst>
          </a:prstGeom>
          <a:solidFill>
            <a:schemeClr val="bg1"/>
          </a:solidFill>
          <a:ln>
            <a:solidFill>
              <a:srgbClr val="0023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0" i="0" u="none" strike="noStrike" kern="1200" cap="none" spc="0" normalizeH="0" baseline="0" noProof="0" dirty="0">
                <a:ln>
                  <a:noFill/>
                </a:ln>
                <a:solidFill>
                  <a:srgbClr val="002355"/>
                </a:solidFill>
                <a:effectLst/>
                <a:uLnTx/>
                <a:uFillTx/>
                <a:latin typeface="Arial" panose="020B0604020202020204"/>
                <a:ea typeface="+mn-ea"/>
                <a:cs typeface="+mn-cs"/>
              </a:rPr>
              <a:t>Suspensiones</a:t>
            </a:r>
            <a:endParaRPr kumimoji="0" lang="es-ES" sz="105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grpSp>
        <p:nvGrpSpPr>
          <p:cNvPr id="33" name="Grupo 32">
            <a:extLst>
              <a:ext uri="{FF2B5EF4-FFF2-40B4-BE49-F238E27FC236}">
                <a16:creationId xmlns:a16="http://schemas.microsoft.com/office/drawing/2014/main" id="{1E8E47C4-ABCC-C8FB-E151-6CB4A77D8A04}"/>
              </a:ext>
            </a:extLst>
          </p:cNvPr>
          <p:cNvGrpSpPr/>
          <p:nvPr/>
        </p:nvGrpSpPr>
        <p:grpSpPr>
          <a:xfrm>
            <a:off x="7959571" y="1535187"/>
            <a:ext cx="1251665" cy="2357738"/>
            <a:chOff x="7959571" y="1535187"/>
            <a:chExt cx="1251665" cy="2357738"/>
          </a:xfrm>
        </p:grpSpPr>
        <p:sp>
          <p:nvSpPr>
            <p:cNvPr id="17" name="Rectángulo redondeado 16">
              <a:extLst>
                <a:ext uri="{FF2B5EF4-FFF2-40B4-BE49-F238E27FC236}">
                  <a16:creationId xmlns:a16="http://schemas.microsoft.com/office/drawing/2014/main" id="{53FA351A-0E5E-3665-089D-78D97EB69BB7}"/>
                </a:ext>
              </a:extLst>
            </p:cNvPr>
            <p:cNvSpPr/>
            <p:nvPr/>
          </p:nvSpPr>
          <p:spPr>
            <a:xfrm>
              <a:off x="8146627" y="1535187"/>
              <a:ext cx="877553" cy="479352"/>
            </a:xfrm>
            <a:prstGeom prst="roundRect">
              <a:avLst>
                <a:gd name="adj" fmla="val 5503"/>
              </a:avLst>
            </a:prstGeom>
            <a:solidFill>
              <a:schemeClr val="bg1"/>
            </a:solidFill>
            <a:ln>
              <a:solidFill>
                <a:srgbClr val="0023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0" i="0" u="none" strike="noStrike" kern="1200" cap="none" spc="0" normalizeH="0" baseline="0" noProof="0" dirty="0">
                  <a:ln>
                    <a:noFill/>
                  </a:ln>
                  <a:solidFill>
                    <a:srgbClr val="002355"/>
                  </a:solidFill>
                  <a:effectLst/>
                  <a:uLnTx/>
                  <a:uFillTx/>
                  <a:latin typeface="Arial" panose="020B0604020202020204"/>
                  <a:ea typeface="+mn-ea"/>
                  <a:cs typeface="+mn-cs"/>
                </a:rPr>
                <a:t>Barras Aceite</a:t>
              </a:r>
              <a:endParaRPr kumimoji="0" lang="es-ES" sz="105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sp>
          <p:nvSpPr>
            <p:cNvPr id="18" name="Rectángulo redondeado 17">
              <a:extLst>
                <a:ext uri="{FF2B5EF4-FFF2-40B4-BE49-F238E27FC236}">
                  <a16:creationId xmlns:a16="http://schemas.microsoft.com/office/drawing/2014/main" id="{DCE5AB33-CF99-C8C7-28FA-A9CDE7B416C2}"/>
                </a:ext>
              </a:extLst>
            </p:cNvPr>
            <p:cNvSpPr/>
            <p:nvPr/>
          </p:nvSpPr>
          <p:spPr>
            <a:xfrm>
              <a:off x="8146627" y="2218764"/>
              <a:ext cx="877553" cy="394187"/>
            </a:xfrm>
            <a:prstGeom prst="roundRect">
              <a:avLst>
                <a:gd name="adj" fmla="val 5503"/>
              </a:avLst>
            </a:prstGeom>
            <a:solidFill>
              <a:srgbClr val="00F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GRASAS</a:t>
              </a:r>
              <a:endParaRPr kumimoji="0" lang="es-ES" sz="105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sp>
          <p:nvSpPr>
            <p:cNvPr id="22" name="Rectángulo redondeado 21">
              <a:extLst>
                <a:ext uri="{FF2B5EF4-FFF2-40B4-BE49-F238E27FC236}">
                  <a16:creationId xmlns:a16="http://schemas.microsoft.com/office/drawing/2014/main" id="{6DE9AC0E-66B1-0AD7-AA52-CE6CE65D3B86}"/>
                </a:ext>
              </a:extLst>
            </p:cNvPr>
            <p:cNvSpPr/>
            <p:nvPr/>
          </p:nvSpPr>
          <p:spPr>
            <a:xfrm>
              <a:off x="7959571" y="3217541"/>
              <a:ext cx="1251665" cy="675384"/>
            </a:xfrm>
            <a:prstGeom prst="roundRect">
              <a:avLst>
                <a:gd name="adj" fmla="val 5503"/>
              </a:avLst>
            </a:prstGeom>
            <a:solidFill>
              <a:schemeClr val="bg1"/>
            </a:solidFill>
            <a:ln>
              <a:solidFill>
                <a:srgbClr val="0023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0" i="0" u="none" strike="noStrike" kern="1200" cap="none" spc="0" normalizeH="0" baseline="0" noProof="0" dirty="0">
                  <a:ln>
                    <a:noFill/>
                  </a:ln>
                  <a:solidFill>
                    <a:srgbClr val="002355"/>
                  </a:solidFill>
                  <a:effectLst/>
                  <a:uLnTx/>
                  <a:uFillTx/>
                  <a:latin typeface="Arial" panose="020B0604020202020204"/>
                  <a:ea typeface="+mn-ea"/>
                  <a:cs typeface="+mn-cs"/>
                </a:rPr>
                <a:t>Pastas al agua</a:t>
              </a:r>
            </a:p>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Linimentos con polvos</a:t>
              </a:r>
            </a:p>
          </p:txBody>
        </p:sp>
        <p:cxnSp>
          <p:nvCxnSpPr>
            <p:cNvPr id="29" name="Conector recto de flecha 28">
              <a:extLst>
                <a:ext uri="{FF2B5EF4-FFF2-40B4-BE49-F238E27FC236}">
                  <a16:creationId xmlns:a16="http://schemas.microsoft.com/office/drawing/2014/main" id="{B6092EC3-ADB9-FA9D-595C-7E8E9AC9A11A}"/>
                </a:ext>
              </a:extLst>
            </p:cNvPr>
            <p:cNvCxnSpPr>
              <a:stCxn id="18" idx="0"/>
            </p:cNvCxnSpPr>
            <p:nvPr/>
          </p:nvCxnSpPr>
          <p:spPr>
            <a:xfrm flipV="1">
              <a:off x="8585404" y="2043953"/>
              <a:ext cx="543" cy="174811"/>
            </a:xfrm>
            <a:prstGeom prst="straightConnector1">
              <a:avLst/>
            </a:prstGeom>
            <a:ln w="9525">
              <a:solidFill>
                <a:srgbClr val="00235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8E9A3438-ACAA-E26C-9761-F0B27DC8BD92}"/>
                </a:ext>
              </a:extLst>
            </p:cNvPr>
            <p:cNvCxnSpPr>
              <a:cxnSpLocks/>
              <a:stCxn id="18" idx="2"/>
              <a:endCxn id="22" idx="0"/>
            </p:cNvCxnSpPr>
            <p:nvPr/>
          </p:nvCxnSpPr>
          <p:spPr>
            <a:xfrm>
              <a:off x="8585404" y="2612951"/>
              <a:ext cx="0" cy="604590"/>
            </a:xfrm>
            <a:prstGeom prst="straightConnector1">
              <a:avLst/>
            </a:prstGeom>
            <a:ln w="9525">
              <a:solidFill>
                <a:srgbClr val="002355"/>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8" name="Conector angular 37">
            <a:extLst>
              <a:ext uri="{FF2B5EF4-FFF2-40B4-BE49-F238E27FC236}">
                <a16:creationId xmlns:a16="http://schemas.microsoft.com/office/drawing/2014/main" id="{0A0DDF25-DD9F-91A2-F192-EAE7D4BC8568}"/>
              </a:ext>
            </a:extLst>
          </p:cNvPr>
          <p:cNvCxnSpPr>
            <a:cxnSpLocks/>
            <a:stCxn id="18" idx="1"/>
          </p:cNvCxnSpPr>
          <p:nvPr/>
        </p:nvCxnSpPr>
        <p:spPr>
          <a:xfrm rot="10800000" flipV="1">
            <a:off x="7274907" y="2415858"/>
            <a:ext cx="871721" cy="319398"/>
          </a:xfrm>
          <a:prstGeom prst="bentConnector2">
            <a:avLst/>
          </a:prstGeom>
          <a:ln>
            <a:solidFill>
              <a:srgbClr val="002355"/>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angular 39">
            <a:extLst>
              <a:ext uri="{FF2B5EF4-FFF2-40B4-BE49-F238E27FC236}">
                <a16:creationId xmlns:a16="http://schemas.microsoft.com/office/drawing/2014/main" id="{AF41272E-7A2B-6033-8B53-C13BEA39ABDE}"/>
              </a:ext>
            </a:extLst>
          </p:cNvPr>
          <p:cNvCxnSpPr>
            <a:cxnSpLocks/>
            <a:stCxn id="18" idx="3"/>
          </p:cNvCxnSpPr>
          <p:nvPr/>
        </p:nvCxnSpPr>
        <p:spPr>
          <a:xfrm>
            <a:off x="9024180" y="2415858"/>
            <a:ext cx="1031981" cy="292417"/>
          </a:xfrm>
          <a:prstGeom prst="bentConnector2">
            <a:avLst/>
          </a:prstGeom>
          <a:ln>
            <a:solidFill>
              <a:srgbClr val="002355"/>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C903A75C-6492-C276-FF57-8B6C814DB4DE}"/>
              </a:ext>
            </a:extLst>
          </p:cNvPr>
          <p:cNvCxnSpPr>
            <a:cxnSpLocks/>
          </p:cNvCxnSpPr>
          <p:nvPr/>
        </p:nvCxnSpPr>
        <p:spPr>
          <a:xfrm>
            <a:off x="7274905" y="3101527"/>
            <a:ext cx="1" cy="993979"/>
          </a:xfrm>
          <a:prstGeom prst="straightConnector1">
            <a:avLst/>
          </a:prstGeom>
          <a:ln w="9525">
            <a:solidFill>
              <a:srgbClr val="00235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Conector recto de flecha 45">
            <a:extLst>
              <a:ext uri="{FF2B5EF4-FFF2-40B4-BE49-F238E27FC236}">
                <a16:creationId xmlns:a16="http://schemas.microsoft.com/office/drawing/2014/main" id="{CACA09E7-25B8-D8D6-C8ED-EF409BDABEA0}"/>
              </a:ext>
            </a:extLst>
          </p:cNvPr>
          <p:cNvCxnSpPr>
            <a:cxnSpLocks/>
          </p:cNvCxnSpPr>
          <p:nvPr/>
        </p:nvCxnSpPr>
        <p:spPr>
          <a:xfrm>
            <a:off x="7274905" y="4477454"/>
            <a:ext cx="1" cy="207627"/>
          </a:xfrm>
          <a:prstGeom prst="straightConnector1">
            <a:avLst/>
          </a:prstGeom>
          <a:ln w="9525">
            <a:solidFill>
              <a:srgbClr val="002355"/>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a:extLst>
              <a:ext uri="{FF2B5EF4-FFF2-40B4-BE49-F238E27FC236}">
                <a16:creationId xmlns:a16="http://schemas.microsoft.com/office/drawing/2014/main" id="{B12E1BE6-D146-5583-003A-2F88DA62FD1D}"/>
              </a:ext>
            </a:extLst>
          </p:cNvPr>
          <p:cNvCxnSpPr>
            <a:cxnSpLocks/>
          </p:cNvCxnSpPr>
          <p:nvPr/>
        </p:nvCxnSpPr>
        <p:spPr>
          <a:xfrm flipH="1">
            <a:off x="10056161" y="3573016"/>
            <a:ext cx="279" cy="576064"/>
          </a:xfrm>
          <a:prstGeom prst="straightConnector1">
            <a:avLst/>
          </a:prstGeom>
          <a:ln w="9525">
            <a:solidFill>
              <a:srgbClr val="00235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id="{2B6C1521-F2D2-10DB-981C-2DAB7208CF96}"/>
              </a:ext>
            </a:extLst>
          </p:cNvPr>
          <p:cNvCxnSpPr>
            <a:cxnSpLocks/>
          </p:cNvCxnSpPr>
          <p:nvPr/>
        </p:nvCxnSpPr>
        <p:spPr>
          <a:xfrm>
            <a:off x="10056440" y="4477454"/>
            <a:ext cx="1" cy="207627"/>
          </a:xfrm>
          <a:prstGeom prst="straightConnector1">
            <a:avLst/>
          </a:prstGeom>
          <a:ln w="9525">
            <a:solidFill>
              <a:srgbClr val="002355"/>
            </a:solidFill>
            <a:tailEnd type="triangle"/>
          </a:ln>
        </p:spPr>
        <p:style>
          <a:lnRef idx="1">
            <a:schemeClr val="accent1"/>
          </a:lnRef>
          <a:fillRef idx="0">
            <a:schemeClr val="accent1"/>
          </a:fillRef>
          <a:effectRef idx="0">
            <a:schemeClr val="accent1"/>
          </a:effectRef>
          <a:fontRef idx="minor">
            <a:schemeClr val="tx1"/>
          </a:fontRef>
        </p:style>
      </p:cxnSp>
      <p:sp>
        <p:nvSpPr>
          <p:cNvPr id="51" name="Rectángulo redondeado 50">
            <a:extLst>
              <a:ext uri="{FF2B5EF4-FFF2-40B4-BE49-F238E27FC236}">
                <a16:creationId xmlns:a16="http://schemas.microsoft.com/office/drawing/2014/main" id="{2A74ABDE-A9EC-05A8-16B8-C0CDB14C777F}"/>
              </a:ext>
            </a:extLst>
          </p:cNvPr>
          <p:cNvSpPr/>
          <p:nvPr/>
        </p:nvSpPr>
        <p:spPr>
          <a:xfrm>
            <a:off x="6649664" y="4685081"/>
            <a:ext cx="1250483" cy="505485"/>
          </a:xfrm>
          <a:prstGeom prst="roundRect">
            <a:avLst>
              <a:gd name="adj" fmla="val 5503"/>
            </a:avLst>
          </a:prstGeom>
          <a:solidFill>
            <a:schemeClr val="bg1"/>
          </a:solidFill>
          <a:ln>
            <a:solidFill>
              <a:srgbClr val="0023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0" i="0" u="none" strike="noStrike" kern="1200" cap="none" spc="0" normalizeH="0" baseline="0" noProof="0" dirty="0">
                <a:ln>
                  <a:noFill/>
                </a:ln>
                <a:solidFill>
                  <a:srgbClr val="002355"/>
                </a:solidFill>
                <a:effectLst/>
                <a:uLnTx/>
                <a:uFillTx/>
                <a:latin typeface="Arial" panose="020B0604020202020204"/>
                <a:ea typeface="+mn-ea"/>
                <a:cs typeface="+mn-cs"/>
              </a:rPr>
              <a:t>P</a:t>
            </a:r>
            <a:r>
              <a:rPr kumimoji="0" lang="es-ES" sz="1050" b="0" i="0" u="none" strike="noStrike" kern="1200" cap="none" spc="0" normalizeH="0" baseline="0" noProof="0" dirty="0" err="1">
                <a:ln>
                  <a:noFill/>
                </a:ln>
                <a:solidFill>
                  <a:srgbClr val="002355"/>
                </a:solidFill>
                <a:effectLst/>
                <a:uLnTx/>
                <a:uFillTx/>
                <a:latin typeface="Arial" panose="020B0604020202020204"/>
                <a:ea typeface="+mn-ea"/>
                <a:cs typeface="+mn-cs"/>
              </a:rPr>
              <a:t>olvos</a:t>
            </a:r>
            <a:endParaRPr kumimoji="0" lang="es-ES" sz="105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0" i="0" u="none" strike="noStrike" kern="1200" cap="none" spc="0" normalizeH="0" baseline="0" noProof="0" dirty="0">
                <a:ln>
                  <a:noFill/>
                </a:ln>
                <a:solidFill>
                  <a:srgbClr val="002355"/>
                </a:solidFill>
                <a:effectLst/>
                <a:uLnTx/>
                <a:uFillTx/>
                <a:latin typeface="Arial" panose="020B0604020202020204"/>
                <a:ea typeface="+mn-ea"/>
                <a:cs typeface="+mn-cs"/>
              </a:rPr>
              <a:t>medicamentosos</a:t>
            </a:r>
            <a:endParaRPr kumimoji="0" lang="es-ES" sz="105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sp>
        <p:nvSpPr>
          <p:cNvPr id="52" name="Rectángulo redondeado 51">
            <a:extLst>
              <a:ext uri="{FF2B5EF4-FFF2-40B4-BE49-F238E27FC236}">
                <a16:creationId xmlns:a16="http://schemas.microsoft.com/office/drawing/2014/main" id="{3CF6F945-2B06-212B-BC1C-A592CAE08A31}"/>
              </a:ext>
            </a:extLst>
          </p:cNvPr>
          <p:cNvSpPr/>
          <p:nvPr/>
        </p:nvSpPr>
        <p:spPr>
          <a:xfrm>
            <a:off x="9430919" y="4713245"/>
            <a:ext cx="1250483" cy="743036"/>
          </a:xfrm>
          <a:prstGeom prst="roundRect">
            <a:avLst>
              <a:gd name="adj" fmla="val 5503"/>
            </a:avLst>
          </a:prstGeom>
          <a:solidFill>
            <a:schemeClr val="bg1"/>
          </a:solidFill>
          <a:ln>
            <a:solidFill>
              <a:srgbClr val="0023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0" i="0" u="none" strike="noStrike" kern="1200" cap="none" spc="0" normalizeH="0" baseline="0" noProof="0" dirty="0">
                <a:ln>
                  <a:noFill/>
                </a:ln>
                <a:solidFill>
                  <a:srgbClr val="002355"/>
                </a:solidFill>
                <a:effectLst/>
                <a:uLnTx/>
                <a:uFillTx/>
                <a:latin typeface="Arial" panose="020B0604020202020204"/>
                <a:ea typeface="+mn-ea"/>
                <a:cs typeface="+mn-cs"/>
              </a:rPr>
              <a:t>Lociones </a:t>
            </a:r>
          </a:p>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Soluciones</a:t>
            </a:r>
          </a:p>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Geles</a:t>
            </a:r>
          </a:p>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Tinturas</a:t>
            </a:r>
          </a:p>
        </p:txBody>
      </p:sp>
      <p:sp>
        <p:nvSpPr>
          <p:cNvPr id="53" name="Rectángulo redondeado 52">
            <a:extLst>
              <a:ext uri="{FF2B5EF4-FFF2-40B4-BE49-F238E27FC236}">
                <a16:creationId xmlns:a16="http://schemas.microsoft.com/office/drawing/2014/main" id="{0146FD70-3B8E-F1E7-CBF6-612D221F5A69}"/>
              </a:ext>
            </a:extLst>
          </p:cNvPr>
          <p:cNvSpPr/>
          <p:nvPr/>
        </p:nvSpPr>
        <p:spPr>
          <a:xfrm>
            <a:off x="6836129" y="4095506"/>
            <a:ext cx="877553" cy="394187"/>
          </a:xfrm>
          <a:prstGeom prst="roundRect">
            <a:avLst>
              <a:gd name="adj" fmla="val 5503"/>
            </a:avLst>
          </a:prstGeom>
          <a:solidFill>
            <a:srgbClr val="00F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POLVOS</a:t>
            </a:r>
            <a:endParaRPr kumimoji="0" lang="es-ES" sz="105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sp>
        <p:nvSpPr>
          <p:cNvPr id="54" name="Rectángulo redondeado 53">
            <a:extLst>
              <a:ext uri="{FF2B5EF4-FFF2-40B4-BE49-F238E27FC236}">
                <a16:creationId xmlns:a16="http://schemas.microsoft.com/office/drawing/2014/main" id="{7E02F46D-3859-03CE-2B9D-7FBCB604BBBD}"/>
              </a:ext>
            </a:extLst>
          </p:cNvPr>
          <p:cNvSpPr/>
          <p:nvPr/>
        </p:nvSpPr>
        <p:spPr>
          <a:xfrm>
            <a:off x="9617384" y="4149080"/>
            <a:ext cx="877553" cy="394187"/>
          </a:xfrm>
          <a:prstGeom prst="roundRect">
            <a:avLst>
              <a:gd name="adj" fmla="val 5503"/>
            </a:avLst>
          </a:prstGeom>
          <a:solidFill>
            <a:srgbClr val="00F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LÍQUIDOS</a:t>
            </a:r>
            <a:endParaRPr kumimoji="0" lang="es-ES" sz="105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sp>
        <p:nvSpPr>
          <p:cNvPr id="59" name="Rectángulo redondeado 58">
            <a:extLst>
              <a:ext uri="{FF2B5EF4-FFF2-40B4-BE49-F238E27FC236}">
                <a16:creationId xmlns:a16="http://schemas.microsoft.com/office/drawing/2014/main" id="{18E210F7-59EF-9F73-A399-31A14DACAC05}"/>
              </a:ext>
            </a:extLst>
          </p:cNvPr>
          <p:cNvSpPr/>
          <p:nvPr/>
        </p:nvSpPr>
        <p:spPr>
          <a:xfrm>
            <a:off x="6836129" y="2735256"/>
            <a:ext cx="877553" cy="377837"/>
          </a:xfrm>
          <a:prstGeom prst="roundRect">
            <a:avLst>
              <a:gd name="adj" fmla="val 5503"/>
            </a:avLst>
          </a:prstGeom>
          <a:solidFill>
            <a:schemeClr val="bg1"/>
          </a:solidFill>
          <a:ln>
            <a:solidFill>
              <a:srgbClr val="0023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0" i="0" u="none" strike="noStrike" kern="1200" cap="none" spc="0" normalizeH="0" baseline="0" noProof="0" dirty="0">
                <a:ln>
                  <a:noFill/>
                </a:ln>
                <a:solidFill>
                  <a:srgbClr val="002355"/>
                </a:solidFill>
                <a:effectLst/>
                <a:uLnTx/>
                <a:uFillTx/>
                <a:latin typeface="Arial" panose="020B0604020202020204"/>
                <a:ea typeface="+mn-ea"/>
                <a:cs typeface="+mn-cs"/>
              </a:rPr>
              <a:t>Pastas</a:t>
            </a:r>
            <a:endParaRPr kumimoji="0" lang="es-ES" sz="105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sp>
        <p:nvSpPr>
          <p:cNvPr id="60" name="Rectángulo redondeado 59">
            <a:extLst>
              <a:ext uri="{FF2B5EF4-FFF2-40B4-BE49-F238E27FC236}">
                <a16:creationId xmlns:a16="http://schemas.microsoft.com/office/drawing/2014/main" id="{A2FE223D-32FE-E5B2-6E08-71B35A8AB338}"/>
              </a:ext>
            </a:extLst>
          </p:cNvPr>
          <p:cNvSpPr/>
          <p:nvPr/>
        </p:nvSpPr>
        <p:spPr>
          <a:xfrm>
            <a:off x="9430328" y="2708275"/>
            <a:ext cx="1251665" cy="878623"/>
          </a:xfrm>
          <a:prstGeom prst="roundRect">
            <a:avLst>
              <a:gd name="adj" fmla="val 5503"/>
            </a:avLst>
          </a:prstGeom>
          <a:solidFill>
            <a:schemeClr val="bg1"/>
          </a:solidFill>
          <a:ln>
            <a:solidFill>
              <a:srgbClr val="0023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0" i="0" u="none" strike="noStrike" kern="1200" cap="none" spc="0" normalizeH="0" baseline="0" noProof="0" dirty="0">
                <a:ln>
                  <a:noFill/>
                </a:ln>
                <a:solidFill>
                  <a:srgbClr val="002355"/>
                </a:solidFill>
                <a:effectLst/>
                <a:uLnTx/>
                <a:uFillTx/>
                <a:latin typeface="Arial" panose="020B0604020202020204"/>
                <a:ea typeface="+mn-ea"/>
                <a:cs typeface="+mn-cs"/>
              </a:rPr>
              <a:t>Ungüentos</a:t>
            </a:r>
          </a:p>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Pomadas</a:t>
            </a:r>
          </a:p>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Cremas</a:t>
            </a:r>
          </a:p>
          <a:p>
            <a:pPr marL="0" marR="0" lvl="1" indent="0" algn="ctr" defTabSz="711182" rtl="0" eaLnBrk="1" fontAlgn="auto" latinLnBrk="0" hangingPunct="1">
              <a:lnSpc>
                <a:spcPct val="90000"/>
              </a:lnSpc>
              <a:spcBef>
                <a:spcPct val="0"/>
              </a:spcBef>
              <a:spcAft>
                <a:spcPct val="15000"/>
              </a:spcAft>
              <a:buClrTx/>
              <a:buSzTx/>
              <a:buFontTx/>
              <a:buNone/>
              <a:tabLst/>
              <a:defRPr/>
            </a:pPr>
            <a:r>
              <a:rPr kumimoji="0" lang="es-ES" sz="105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Emulsiones</a:t>
            </a:r>
          </a:p>
        </p:txBody>
      </p:sp>
    </p:spTree>
    <p:extLst>
      <p:ext uri="{BB962C8B-B14F-4D97-AF65-F5344CB8AC3E}">
        <p14:creationId xmlns:p14="http://schemas.microsoft.com/office/powerpoint/2010/main" val="22948356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5A8D049C-D1EE-7D3C-24F6-CF629D73E91E}"/>
              </a:ext>
            </a:extLst>
          </p:cNvPr>
          <p:cNvSpPr/>
          <p:nvPr/>
        </p:nvSpPr>
        <p:spPr>
          <a:xfrm>
            <a:off x="695325" y="1203422"/>
            <a:ext cx="11053763" cy="4559406"/>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ítulo 1"/>
          <p:cNvSpPr>
            <a:spLocks noGrp="1"/>
          </p:cNvSpPr>
          <p:nvPr>
            <p:ph type="title"/>
          </p:nvPr>
        </p:nvSpPr>
        <p:spPr/>
        <p:txBody>
          <a:bodyPr/>
          <a:lstStyle/>
          <a:p>
            <a:r>
              <a:rPr lang="es-ES" b="1" dirty="0">
                <a:latin typeface="+mn-lt"/>
              </a:rPr>
              <a:t>Excipientes</a:t>
            </a:r>
          </a:p>
        </p:txBody>
      </p:sp>
      <p:sp>
        <p:nvSpPr>
          <p:cNvPr id="4" name="Marcador de contenido 3"/>
          <p:cNvSpPr>
            <a:spLocks noGrp="1"/>
          </p:cNvSpPr>
          <p:nvPr>
            <p:ph idx="4294967295"/>
          </p:nvPr>
        </p:nvSpPr>
        <p:spPr>
          <a:xfrm>
            <a:off x="4023920" y="1923494"/>
            <a:ext cx="4548187" cy="3519488"/>
          </a:xfrm>
        </p:spPr>
        <p:txBody>
          <a:bodyPr>
            <a:normAutofit/>
          </a:bodyPr>
          <a:lstStyle/>
          <a:p>
            <a:r>
              <a:rPr lang="es-ES_tradnl" sz="1600" dirty="0">
                <a:latin typeface="+mn-lt"/>
              </a:rPr>
              <a:t>Pomadas anhidras</a:t>
            </a:r>
            <a:r>
              <a:rPr lang="es-ES" sz="1600" dirty="0">
                <a:latin typeface="+mn-lt"/>
              </a:rPr>
              <a:t> - Ungüento</a:t>
            </a:r>
          </a:p>
          <a:p>
            <a:r>
              <a:rPr lang="es-ES" sz="1600" dirty="0">
                <a:latin typeface="+mn-lt"/>
              </a:rPr>
              <a:t>Pastas grasas</a:t>
            </a:r>
          </a:p>
          <a:p>
            <a:r>
              <a:rPr lang="es-ES" sz="1600" b="1" dirty="0" err="1">
                <a:latin typeface="+mn-lt"/>
              </a:rPr>
              <a:t>Lipogeles</a:t>
            </a:r>
            <a:r>
              <a:rPr lang="es-ES" sz="1600" b="1" dirty="0">
                <a:latin typeface="+mn-lt"/>
              </a:rPr>
              <a:t> / </a:t>
            </a:r>
            <a:r>
              <a:rPr lang="es-ES" sz="1600" b="1" dirty="0" err="1">
                <a:latin typeface="+mn-lt"/>
              </a:rPr>
              <a:t>Oleogeles</a:t>
            </a:r>
            <a:endParaRPr lang="es-ES" sz="1600" b="1" dirty="0">
              <a:latin typeface="+mn-lt"/>
            </a:endParaRPr>
          </a:p>
          <a:p>
            <a:r>
              <a:rPr lang="es-ES" sz="1600" b="1" dirty="0">
                <a:latin typeface="+mn-lt"/>
              </a:rPr>
              <a:t>Emulsión W/O  - Pomadas</a:t>
            </a:r>
          </a:p>
          <a:p>
            <a:r>
              <a:rPr lang="es-ES" sz="1600" b="1" dirty="0">
                <a:latin typeface="+mn-lt"/>
              </a:rPr>
              <a:t>Emulsión O/W - Cremas</a:t>
            </a:r>
          </a:p>
          <a:p>
            <a:r>
              <a:rPr lang="es-ES" sz="1600" dirty="0">
                <a:latin typeface="+mn-lt"/>
              </a:rPr>
              <a:t>Emulsión W/S</a:t>
            </a:r>
          </a:p>
          <a:p>
            <a:r>
              <a:rPr lang="es-ES" sz="1600" b="1" dirty="0">
                <a:latin typeface="+mn-lt"/>
              </a:rPr>
              <a:t>Hidrogeles</a:t>
            </a:r>
          </a:p>
          <a:p>
            <a:r>
              <a:rPr lang="es-ES" sz="1600" dirty="0">
                <a:latin typeface="+mn-lt"/>
              </a:rPr>
              <a:t>Soluciones </a:t>
            </a:r>
          </a:p>
          <a:p>
            <a:r>
              <a:rPr lang="es-ES" sz="1600" dirty="0">
                <a:latin typeface="+mn-lt"/>
              </a:rPr>
              <a:t>Suspensiones</a:t>
            </a:r>
          </a:p>
          <a:p>
            <a:r>
              <a:rPr lang="es-ES" sz="1600" dirty="0">
                <a:latin typeface="+mn-lt"/>
              </a:rPr>
              <a:t>Pastas al agua - Linimentos</a:t>
            </a:r>
          </a:p>
        </p:txBody>
      </p:sp>
      <p:sp>
        <p:nvSpPr>
          <p:cNvPr id="8" name="CuadroTexto 7">
            <a:extLst>
              <a:ext uri="{FF2B5EF4-FFF2-40B4-BE49-F238E27FC236}">
                <a16:creationId xmlns:a16="http://schemas.microsoft.com/office/drawing/2014/main" id="{E72F1802-618D-4299-9F2A-308C27AB06F1}"/>
              </a:ext>
            </a:extLst>
          </p:cNvPr>
          <p:cNvSpPr txBox="1"/>
          <p:nvPr/>
        </p:nvSpPr>
        <p:spPr>
          <a:xfrm>
            <a:off x="695325" y="5841074"/>
            <a:ext cx="7017689" cy="217752"/>
          </a:xfrm>
          <a:prstGeom prst="rect">
            <a:avLst/>
          </a:prstGeom>
          <a:noFill/>
        </p:spPr>
        <p:txBody>
          <a:bodyPr wrap="square">
            <a:spAutoFit/>
          </a:bodyPr>
          <a:lstStyle/>
          <a:p>
            <a:pPr marL="0" marR="83820" lvl="0" indent="0" algn="l" defTabSz="914400" rtl="0" eaLnBrk="1" fontAlgn="auto" latinLnBrk="0" hangingPunct="1">
              <a:lnSpc>
                <a:spcPct val="130000"/>
              </a:lnSpc>
              <a:spcBef>
                <a:spcPts val="450"/>
              </a:spcBef>
              <a:spcAft>
                <a:spcPts val="450"/>
              </a:spcAft>
              <a:buClrTx/>
              <a:buSzTx/>
              <a:buFontTx/>
              <a:buNone/>
              <a:tabLst/>
              <a:defRPr/>
            </a:pPr>
            <a:r>
              <a:rPr kumimoji="0" lang="es-ES" sz="700" b="1" i="0" u="none" strike="noStrike" kern="1200" cap="none" spc="0" normalizeH="0" baseline="0" noProof="0" dirty="0">
                <a:ln>
                  <a:noFill/>
                </a:ln>
                <a:solidFill>
                  <a:srgbClr val="002355"/>
                </a:solidFill>
                <a:effectLst/>
                <a:uLnTx/>
                <a:uFillTx/>
                <a:latin typeface="Arial" panose="020B0604020202020204"/>
                <a:ea typeface="Noto Sans" panose="020B0502040504020204" pitchFamily="34"/>
                <a:cs typeface="Noto Sans" panose="020B0502040504020204" pitchFamily="34"/>
              </a:rPr>
              <a:t>Esquema de las diferentes formulaciones tópicas según la cantidad de agua y excipientes grasos. Adaptado de Ribera et al.</a:t>
            </a:r>
          </a:p>
        </p:txBody>
      </p:sp>
      <p:sp>
        <p:nvSpPr>
          <p:cNvPr id="9" name="3 CuadroTexto">
            <a:extLst>
              <a:ext uri="{FF2B5EF4-FFF2-40B4-BE49-F238E27FC236}">
                <a16:creationId xmlns:a16="http://schemas.microsoft.com/office/drawing/2014/main" id="{FA7C2F08-A51A-4177-927B-5FDB7F068C55}"/>
              </a:ext>
            </a:extLst>
          </p:cNvPr>
          <p:cNvSpPr txBox="1"/>
          <p:nvPr/>
        </p:nvSpPr>
        <p:spPr>
          <a:xfrm>
            <a:off x="695325" y="6112840"/>
            <a:ext cx="92282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a:ea typeface="+mn-ea"/>
                <a:cs typeface="Arial" panose="020B0604020202020204" pitchFamily="34" charset="0"/>
              </a:rPr>
              <a:t>Ribera M. Terapéutica dermatológica. En: Bielsa I ed. Ferrándiz. Dermatología Clínica. 6ª Ed. Barcelona, Elsevier,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a:ea typeface="+mn-ea"/>
                <a:cs typeface="+mn-cs"/>
              </a:rPr>
              <a:t>Salleras M, Llambí F, Iglesias M, Umbert P. La formulación magistral en la dermatología.actual. 3ª ed. Aulamédica . Madrid. 2021</a:t>
            </a:r>
          </a:p>
        </p:txBody>
      </p:sp>
      <p:sp>
        <p:nvSpPr>
          <p:cNvPr id="10" name="4 CuadroTexto"/>
          <p:cNvSpPr txBox="1"/>
          <p:nvPr/>
        </p:nvSpPr>
        <p:spPr>
          <a:xfrm>
            <a:off x="947738" y="3238828"/>
            <a:ext cx="25026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srgbClr val="002355"/>
                </a:solidFill>
                <a:effectLst/>
                <a:uLnTx/>
                <a:uFillTx/>
                <a:latin typeface="Arial" panose="020B0604020202020204"/>
                <a:ea typeface="+mn-ea"/>
                <a:cs typeface="+mn-cs"/>
              </a:rPr>
              <a:t>Clasificación </a:t>
            </a:r>
          </a:p>
        </p:txBody>
      </p:sp>
      <p:sp>
        <p:nvSpPr>
          <p:cNvPr id="11" name="5 Abrir llave"/>
          <p:cNvSpPr/>
          <p:nvPr/>
        </p:nvSpPr>
        <p:spPr>
          <a:xfrm>
            <a:off x="3625557" y="1557339"/>
            <a:ext cx="316835" cy="4032250"/>
          </a:xfrm>
          <a:prstGeom prst="leftBrace">
            <a:avLst>
              <a:gd name="adj1" fmla="val 53685"/>
              <a:gd name="adj2" fmla="val 50000"/>
            </a:avLst>
          </a:prstGeom>
          <a:ln w="25400">
            <a:solidFill>
              <a:srgbClr val="00F2B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3" name="Grupo 22">
            <a:extLst>
              <a:ext uri="{FF2B5EF4-FFF2-40B4-BE49-F238E27FC236}">
                <a16:creationId xmlns:a16="http://schemas.microsoft.com/office/drawing/2014/main" id="{7AC3F4E8-5B32-F886-D608-14258CC6B2F9}"/>
              </a:ext>
            </a:extLst>
          </p:cNvPr>
          <p:cNvGrpSpPr/>
          <p:nvPr/>
        </p:nvGrpSpPr>
        <p:grpSpPr>
          <a:xfrm>
            <a:off x="8808209" y="1578198"/>
            <a:ext cx="1901573" cy="4014067"/>
            <a:chOff x="8808209" y="1700213"/>
            <a:chExt cx="1901573" cy="4014067"/>
          </a:xfrm>
        </p:grpSpPr>
        <p:grpSp>
          <p:nvGrpSpPr>
            <p:cNvPr id="22" name="Grupo 21">
              <a:extLst>
                <a:ext uri="{FF2B5EF4-FFF2-40B4-BE49-F238E27FC236}">
                  <a16:creationId xmlns:a16="http://schemas.microsoft.com/office/drawing/2014/main" id="{7E777DED-9A50-CE54-11FA-A9E4B91F96D0}"/>
                </a:ext>
              </a:extLst>
            </p:cNvPr>
            <p:cNvGrpSpPr/>
            <p:nvPr/>
          </p:nvGrpSpPr>
          <p:grpSpPr>
            <a:xfrm>
              <a:off x="9211917" y="2355488"/>
              <a:ext cx="1094156" cy="2703518"/>
              <a:chOff x="9190174" y="2384425"/>
              <a:chExt cx="1094156" cy="2703518"/>
            </a:xfrm>
          </p:grpSpPr>
          <p:cxnSp>
            <p:nvCxnSpPr>
              <p:cNvPr id="13" name="Conector recto de flecha 12"/>
              <p:cNvCxnSpPr>
                <a:cxnSpLocks/>
              </p:cNvCxnSpPr>
              <p:nvPr/>
            </p:nvCxnSpPr>
            <p:spPr>
              <a:xfrm>
                <a:off x="10284330" y="2384981"/>
                <a:ext cx="0" cy="2699782"/>
              </a:xfrm>
              <a:prstGeom prst="straightConnector1">
                <a:avLst/>
              </a:prstGeom>
              <a:ln w="44450">
                <a:solidFill>
                  <a:srgbClr val="00F2BE"/>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a:cxnSpLocks/>
              </p:cNvCxnSpPr>
              <p:nvPr/>
            </p:nvCxnSpPr>
            <p:spPr>
              <a:xfrm flipV="1">
                <a:off x="9190174" y="2384425"/>
                <a:ext cx="0" cy="2703518"/>
              </a:xfrm>
              <a:prstGeom prst="straightConnector1">
                <a:avLst/>
              </a:prstGeom>
              <a:ln w="44450">
                <a:solidFill>
                  <a:srgbClr val="00F2BE"/>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uadroTexto 19"/>
            <p:cNvSpPr txBox="1"/>
            <p:nvPr/>
          </p:nvSpPr>
          <p:spPr>
            <a:xfrm>
              <a:off x="8866186" y="5060617"/>
              <a:ext cx="178561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2355"/>
                  </a:solidFill>
                  <a:effectLst/>
                  <a:uLnTx/>
                  <a:uFillTx/>
                  <a:latin typeface="Arial" panose="020B0604020202020204"/>
                  <a:ea typeface="+mn-ea"/>
                  <a:cs typeface="+mn-cs"/>
                </a:rPr>
                <a:t>- Grasa              + Agua</a:t>
              </a:r>
            </a:p>
          </p:txBody>
        </p:sp>
        <p:sp>
          <p:nvSpPr>
            <p:cNvPr id="5" name="Rectángulo redondeado 4">
              <a:extLst>
                <a:ext uri="{FF2B5EF4-FFF2-40B4-BE49-F238E27FC236}">
                  <a16:creationId xmlns:a16="http://schemas.microsoft.com/office/drawing/2014/main" id="{002551BB-41C6-22F6-B366-B18F996B6FDE}"/>
                </a:ext>
              </a:extLst>
            </p:cNvPr>
            <p:cNvSpPr/>
            <p:nvPr/>
          </p:nvSpPr>
          <p:spPr>
            <a:xfrm>
              <a:off x="8808209" y="1700213"/>
              <a:ext cx="1901573" cy="375054"/>
            </a:xfrm>
            <a:prstGeom prst="roundRect">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err="1">
                  <a:ln>
                    <a:noFill/>
                  </a:ln>
                  <a:solidFill>
                    <a:prstClr val="white"/>
                  </a:solidFill>
                  <a:effectLst/>
                  <a:uLnTx/>
                  <a:uFillTx/>
                  <a:latin typeface="Arial" panose="020B0604020202020204"/>
                  <a:ea typeface="+mn-ea"/>
                  <a:cs typeface="+mn-cs"/>
                </a:rPr>
                <a:t>Lipofilia</a:t>
              </a:r>
              <a:endParaRPr kumimoji="0" lang="ca-ES"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ángulo redondeado 5">
              <a:extLst>
                <a:ext uri="{FF2B5EF4-FFF2-40B4-BE49-F238E27FC236}">
                  <a16:creationId xmlns:a16="http://schemas.microsoft.com/office/drawing/2014/main" id="{0C266698-4128-506A-1999-4AF3D6A70D6D}"/>
                </a:ext>
              </a:extLst>
            </p:cNvPr>
            <p:cNvSpPr/>
            <p:nvPr/>
          </p:nvSpPr>
          <p:spPr>
            <a:xfrm>
              <a:off x="8808209" y="5339226"/>
              <a:ext cx="1901573" cy="375054"/>
            </a:xfrm>
            <a:prstGeom prst="roundRect">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Arial" panose="020B0604020202020204"/>
                  <a:ea typeface="+mn-ea"/>
                  <a:cs typeface="+mn-cs"/>
                </a:rPr>
                <a:t>Hidrofilia</a:t>
              </a:r>
              <a:endParaRPr kumimoji="0" lang="ca-ES"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 name="CuadroTexto 20">
              <a:extLst>
                <a:ext uri="{FF2B5EF4-FFF2-40B4-BE49-F238E27FC236}">
                  <a16:creationId xmlns:a16="http://schemas.microsoft.com/office/drawing/2014/main" id="{A615F932-4D87-DBB3-AF40-A8DC1F8B13BF}"/>
                </a:ext>
              </a:extLst>
            </p:cNvPr>
            <p:cNvSpPr txBox="1"/>
            <p:nvPr/>
          </p:nvSpPr>
          <p:spPr>
            <a:xfrm>
              <a:off x="8846950" y="2076878"/>
              <a:ext cx="182409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2355"/>
                  </a:solidFill>
                  <a:effectLst/>
                  <a:uLnTx/>
                  <a:uFillTx/>
                  <a:latin typeface="Arial" panose="020B0604020202020204"/>
                  <a:ea typeface="+mn-ea"/>
                  <a:cs typeface="+mn-cs"/>
                </a:rPr>
                <a:t>+ Grasa              - Agua</a:t>
              </a:r>
            </a:p>
          </p:txBody>
        </p:sp>
      </p:grpSp>
    </p:spTree>
    <p:extLst>
      <p:ext uri="{BB962C8B-B14F-4D97-AF65-F5344CB8AC3E}">
        <p14:creationId xmlns:p14="http://schemas.microsoft.com/office/powerpoint/2010/main" val="1239513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6BFE55D3-EEC8-DA6E-1ED9-E6BE2F78F301}"/>
              </a:ext>
            </a:extLst>
          </p:cNvPr>
          <p:cNvSpPr/>
          <p:nvPr/>
        </p:nvSpPr>
        <p:spPr>
          <a:xfrm>
            <a:off x="695325" y="1319752"/>
            <a:ext cx="11053763" cy="4119513"/>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Rectángulo redondeado 7">
            <a:extLst>
              <a:ext uri="{FF2B5EF4-FFF2-40B4-BE49-F238E27FC236}">
                <a16:creationId xmlns:a16="http://schemas.microsoft.com/office/drawing/2014/main" id="{9B8E24B7-BB70-F412-FF35-C9DE976C5D70}"/>
              </a:ext>
            </a:extLst>
          </p:cNvPr>
          <p:cNvSpPr/>
          <p:nvPr/>
        </p:nvSpPr>
        <p:spPr>
          <a:xfrm>
            <a:off x="6495936" y="1706252"/>
            <a:ext cx="4713402" cy="3091173"/>
          </a:xfrm>
          <a:prstGeom prst="roundRect">
            <a:avLst>
              <a:gd name="adj" fmla="val 3704"/>
            </a:avLst>
          </a:prstGeom>
          <a:solidFill>
            <a:srgbClr val="0023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1 Título"/>
          <p:cNvSpPr>
            <a:spLocks noGrp="1"/>
          </p:cNvSpPr>
          <p:nvPr>
            <p:ph type="title"/>
          </p:nvPr>
        </p:nvSpPr>
        <p:spPr/>
        <p:txBody>
          <a:bodyPr/>
          <a:lstStyle/>
          <a:p>
            <a:r>
              <a:rPr lang="es-ES" b="1" dirty="0"/>
              <a:t>Excipientes</a:t>
            </a:r>
            <a:r>
              <a:rPr lang="es-ES" dirty="0"/>
              <a:t> </a:t>
            </a:r>
          </a:p>
        </p:txBody>
      </p:sp>
      <p:sp>
        <p:nvSpPr>
          <p:cNvPr id="6" name="Marcador de contenido 5">
            <a:extLst>
              <a:ext uri="{FF2B5EF4-FFF2-40B4-BE49-F238E27FC236}">
                <a16:creationId xmlns:a16="http://schemas.microsoft.com/office/drawing/2014/main" id="{393F3283-B280-439C-AD63-4D522EFD4E20}"/>
              </a:ext>
            </a:extLst>
          </p:cNvPr>
          <p:cNvSpPr>
            <a:spLocks noGrp="1"/>
          </p:cNvSpPr>
          <p:nvPr>
            <p:ph idx="4294967295"/>
          </p:nvPr>
        </p:nvSpPr>
        <p:spPr>
          <a:xfrm>
            <a:off x="7010042" y="2026763"/>
            <a:ext cx="3614835" cy="2564091"/>
          </a:xfrm>
        </p:spPr>
        <p:txBody>
          <a:bodyPr>
            <a:normAutofit lnSpcReduction="10000"/>
          </a:bodyPr>
          <a:lstStyle/>
          <a:p>
            <a:pPr marL="0" indent="0">
              <a:buNone/>
            </a:pPr>
            <a:r>
              <a:rPr lang="es-ES" sz="2200" b="1" dirty="0">
                <a:solidFill>
                  <a:schemeClr val="bg1"/>
                </a:solidFill>
              </a:rPr>
              <a:t>Propiedades</a:t>
            </a:r>
            <a:br>
              <a:rPr lang="es-ES" sz="2200" b="1" dirty="0">
                <a:solidFill>
                  <a:schemeClr val="bg1"/>
                </a:solidFill>
              </a:rPr>
            </a:br>
            <a:endParaRPr lang="es-ES" sz="2200" b="1" dirty="0">
              <a:solidFill>
                <a:schemeClr val="bg1"/>
              </a:solidFill>
            </a:endParaRPr>
          </a:p>
          <a:p>
            <a:pPr>
              <a:lnSpc>
                <a:spcPct val="100000"/>
              </a:lnSpc>
            </a:pPr>
            <a:r>
              <a:rPr lang="es-ES" sz="1600" dirty="0">
                <a:solidFill>
                  <a:schemeClr val="bg1"/>
                </a:solidFill>
              </a:rPr>
              <a:t>Secar por evaporación y producen vasoconstricción por frío, efecto antiinflamatorio </a:t>
            </a:r>
          </a:p>
          <a:p>
            <a:pPr>
              <a:lnSpc>
                <a:spcPct val="100000"/>
              </a:lnSpc>
            </a:pPr>
            <a:r>
              <a:rPr lang="es-ES" sz="1600" dirty="0">
                <a:solidFill>
                  <a:schemeClr val="bg1"/>
                </a:solidFill>
              </a:rPr>
              <a:t>Limpia la piel de exudados, costras, y detritus y ayuda a mantener el drenaje de zonas infectadas</a:t>
            </a:r>
            <a:r>
              <a:rPr lang="es-ES" sz="1600" baseline="30000" dirty="0">
                <a:solidFill>
                  <a:schemeClr val="bg1"/>
                </a:solidFill>
              </a:rPr>
              <a:t>1</a:t>
            </a:r>
          </a:p>
        </p:txBody>
      </p:sp>
      <p:sp>
        <p:nvSpPr>
          <p:cNvPr id="5" name="3 CuadroTexto">
            <a:extLst>
              <a:ext uri="{FF2B5EF4-FFF2-40B4-BE49-F238E27FC236}">
                <a16:creationId xmlns:a16="http://schemas.microsoft.com/office/drawing/2014/main" id="{FA7C2F08-A51A-4177-927B-5FDB7F068C55}"/>
              </a:ext>
            </a:extLst>
          </p:cNvPr>
          <p:cNvSpPr txBox="1"/>
          <p:nvPr/>
        </p:nvSpPr>
        <p:spPr>
          <a:xfrm>
            <a:off x="688855" y="6201745"/>
            <a:ext cx="922820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Ribera M. Terapéutica dermatológica. En: Bielsa I ed. Ferrándiz. Dermatología Clínica. 6ª Ed. Barcelona, Elsevier, 2025</a:t>
            </a:r>
          </a:p>
        </p:txBody>
      </p:sp>
      <p:sp>
        <p:nvSpPr>
          <p:cNvPr id="7" name="CuadroTexto 6">
            <a:extLst>
              <a:ext uri="{FF2B5EF4-FFF2-40B4-BE49-F238E27FC236}">
                <a16:creationId xmlns:a16="http://schemas.microsoft.com/office/drawing/2014/main" id="{75EB834A-9F20-9DD4-A63A-2E80AFAD9FE3}"/>
              </a:ext>
            </a:extLst>
          </p:cNvPr>
          <p:cNvSpPr txBox="1"/>
          <p:nvPr/>
        </p:nvSpPr>
        <p:spPr>
          <a:xfrm>
            <a:off x="947738" y="1610725"/>
            <a:ext cx="4604650" cy="3293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002355"/>
                </a:solidFill>
                <a:effectLst/>
                <a:uLnTx/>
                <a:uFillTx/>
                <a:latin typeface="Arial" panose="020B0604020202020204"/>
                <a:ea typeface="+mn-ea"/>
                <a:cs typeface="+mn-cs"/>
              </a:rPr>
              <a:t>Soluciones y lociones</a:t>
            </a:r>
            <a:br>
              <a:rPr kumimoji="0" lang="es-ES" sz="2200" b="1" i="0" u="none" strike="noStrike" kern="1200" cap="none" spc="0" normalizeH="0" baseline="0" noProof="0" dirty="0">
                <a:ln>
                  <a:noFill/>
                </a:ln>
                <a:solidFill>
                  <a:srgbClr val="002355"/>
                </a:solidFill>
                <a:effectLst/>
                <a:uLnTx/>
                <a:uFillTx/>
                <a:latin typeface="Arial" panose="020B0604020202020204"/>
                <a:ea typeface="+mn-ea"/>
                <a:cs typeface="+mn-cs"/>
              </a:rPr>
            </a:br>
            <a:endParaRPr kumimoji="0" lang="es-ES" sz="2200" b="1" i="0" u="none" strike="noStrike" kern="1200" cap="none" spc="0" normalizeH="0" baseline="0" noProof="0" dirty="0">
              <a:ln>
                <a:noFill/>
              </a:ln>
              <a:solidFill>
                <a:srgbClr val="002355"/>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Si el líquido es agua hablamos de soluciones (soluciones acuosas)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Si el líquido contiene alcohol hablamos de lociones (lociones hidroalcohólicas)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Las soluciones suelen aplicarse en forma de fomentos o compresas húmedas en cura abierta, o en forma de toques, </a:t>
            </a:r>
            <a:r>
              <a:rPr kumimoji="0" lang="es-ES" sz="1600" b="0" i="0" u="none" strike="noStrike" kern="1200" cap="none" spc="0" normalizeH="0" baseline="0" noProof="0" dirty="0" err="1">
                <a:ln>
                  <a:noFill/>
                </a:ln>
                <a:solidFill>
                  <a:srgbClr val="002355"/>
                </a:solidFill>
                <a:effectLst/>
                <a:uLnTx/>
                <a:uFillTx/>
                <a:latin typeface="Arial" panose="020B0604020202020204"/>
                <a:ea typeface="+mn-ea"/>
                <a:cs typeface="+mn-cs"/>
              </a:rPr>
              <a:t>pincelaciones</a:t>
            </a: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 baños y nebulizaciones</a:t>
            </a:r>
            <a:r>
              <a:rPr kumimoji="0" lang="es-ES" sz="1600" b="0" i="0" u="none" strike="noStrike" kern="1200" cap="none" spc="0" normalizeH="0" baseline="30000" noProof="0" dirty="0">
                <a:ln>
                  <a:noFill/>
                </a:ln>
                <a:solidFill>
                  <a:srgbClr val="002355"/>
                </a:solidFill>
                <a:effectLst/>
                <a:uLnTx/>
                <a:uFillTx/>
                <a:latin typeface="Arial" panose="020B0604020202020204"/>
                <a:ea typeface="+mn-ea"/>
                <a:cs typeface="+mn-cs"/>
              </a:rPr>
              <a:t>1</a:t>
            </a:r>
          </a:p>
        </p:txBody>
      </p:sp>
    </p:spTree>
    <p:extLst>
      <p:ext uri="{BB962C8B-B14F-4D97-AF65-F5344CB8AC3E}">
        <p14:creationId xmlns:p14="http://schemas.microsoft.com/office/powerpoint/2010/main" val="3028749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6BFE55D3-EEC8-DA6E-1ED9-E6BE2F78F301}"/>
              </a:ext>
            </a:extLst>
          </p:cNvPr>
          <p:cNvSpPr/>
          <p:nvPr/>
        </p:nvSpPr>
        <p:spPr>
          <a:xfrm>
            <a:off x="695325" y="1319753"/>
            <a:ext cx="11053763" cy="3949832"/>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Rectángulo redondeado 7">
            <a:extLst>
              <a:ext uri="{FF2B5EF4-FFF2-40B4-BE49-F238E27FC236}">
                <a16:creationId xmlns:a16="http://schemas.microsoft.com/office/drawing/2014/main" id="{9B8E24B7-BB70-F412-FF35-C9DE976C5D70}"/>
              </a:ext>
            </a:extLst>
          </p:cNvPr>
          <p:cNvSpPr/>
          <p:nvPr/>
        </p:nvSpPr>
        <p:spPr>
          <a:xfrm>
            <a:off x="6495936" y="1706252"/>
            <a:ext cx="4713402" cy="3091173"/>
          </a:xfrm>
          <a:prstGeom prst="roundRect">
            <a:avLst>
              <a:gd name="adj" fmla="val 3704"/>
            </a:avLst>
          </a:prstGeom>
          <a:solidFill>
            <a:srgbClr val="0023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1 Título"/>
          <p:cNvSpPr>
            <a:spLocks noGrp="1"/>
          </p:cNvSpPr>
          <p:nvPr>
            <p:ph type="title"/>
          </p:nvPr>
        </p:nvSpPr>
        <p:spPr/>
        <p:txBody>
          <a:bodyPr/>
          <a:lstStyle/>
          <a:p>
            <a:r>
              <a:rPr lang="es-ES" b="1" dirty="0"/>
              <a:t>Excipientes</a:t>
            </a:r>
            <a:r>
              <a:rPr lang="es-ES" dirty="0"/>
              <a:t> </a:t>
            </a:r>
          </a:p>
        </p:txBody>
      </p:sp>
      <p:sp>
        <p:nvSpPr>
          <p:cNvPr id="6" name="Marcador de contenido 5">
            <a:extLst>
              <a:ext uri="{FF2B5EF4-FFF2-40B4-BE49-F238E27FC236}">
                <a16:creationId xmlns:a16="http://schemas.microsoft.com/office/drawing/2014/main" id="{393F3283-B280-439C-AD63-4D522EFD4E20}"/>
              </a:ext>
            </a:extLst>
          </p:cNvPr>
          <p:cNvSpPr>
            <a:spLocks noGrp="1"/>
          </p:cNvSpPr>
          <p:nvPr>
            <p:ph idx="4294967295"/>
          </p:nvPr>
        </p:nvSpPr>
        <p:spPr>
          <a:xfrm>
            <a:off x="7010042" y="2026763"/>
            <a:ext cx="3614835" cy="2564091"/>
          </a:xfrm>
        </p:spPr>
        <p:txBody>
          <a:bodyPr>
            <a:normAutofit fontScale="92500" lnSpcReduction="20000"/>
          </a:bodyPr>
          <a:lstStyle/>
          <a:p>
            <a:pPr marL="0" indent="0">
              <a:buNone/>
            </a:pPr>
            <a:r>
              <a:rPr lang="es-ES" sz="2200" b="1" dirty="0">
                <a:solidFill>
                  <a:schemeClr val="bg1"/>
                </a:solidFill>
              </a:rPr>
              <a:t>Propiedades</a:t>
            </a:r>
            <a:br>
              <a:rPr lang="es-ES" sz="2200" b="1" dirty="0">
                <a:solidFill>
                  <a:schemeClr val="bg1"/>
                </a:solidFill>
              </a:rPr>
            </a:br>
            <a:endParaRPr lang="es-ES" sz="2200" b="1" dirty="0">
              <a:solidFill>
                <a:schemeClr val="bg1"/>
              </a:solidFill>
            </a:endParaRPr>
          </a:p>
          <a:p>
            <a:pPr>
              <a:lnSpc>
                <a:spcPct val="100000"/>
              </a:lnSpc>
            </a:pPr>
            <a:r>
              <a:rPr lang="es-ES" sz="1600" dirty="0">
                <a:solidFill>
                  <a:schemeClr val="bg1"/>
                </a:solidFill>
              </a:rPr>
              <a:t>Forman una capa impermeable sobre la piel </a:t>
            </a:r>
          </a:p>
          <a:p>
            <a:pPr>
              <a:lnSpc>
                <a:spcPct val="100000"/>
              </a:lnSpc>
            </a:pPr>
            <a:r>
              <a:rPr lang="es-ES" sz="1600" dirty="0">
                <a:solidFill>
                  <a:schemeClr val="bg1"/>
                </a:solidFill>
              </a:rPr>
              <a:t>Impide la evaporación de agua</a:t>
            </a:r>
          </a:p>
          <a:p>
            <a:pPr>
              <a:lnSpc>
                <a:spcPct val="100000"/>
              </a:lnSpc>
            </a:pPr>
            <a:r>
              <a:rPr lang="es-ES" sz="1600" dirty="0">
                <a:solidFill>
                  <a:schemeClr val="bg1"/>
                </a:solidFill>
              </a:rPr>
              <a:t>Aumenta la hidratación</a:t>
            </a:r>
          </a:p>
          <a:p>
            <a:pPr>
              <a:lnSpc>
                <a:spcPct val="100000"/>
              </a:lnSpc>
            </a:pPr>
            <a:r>
              <a:rPr lang="es-ES" sz="1600" dirty="0">
                <a:solidFill>
                  <a:schemeClr val="bg1"/>
                </a:solidFill>
              </a:rPr>
              <a:t>Retiene calor</a:t>
            </a:r>
          </a:p>
          <a:p>
            <a:pPr>
              <a:lnSpc>
                <a:spcPct val="100000"/>
              </a:lnSpc>
            </a:pPr>
            <a:r>
              <a:rPr lang="es-ES" sz="1600" dirty="0">
                <a:solidFill>
                  <a:schemeClr val="bg1"/>
                </a:solidFill>
              </a:rPr>
              <a:t>Aumenta la absorción percutánea de los principios activos que contienen 1 </a:t>
            </a:r>
          </a:p>
        </p:txBody>
      </p:sp>
      <p:sp>
        <p:nvSpPr>
          <p:cNvPr id="5" name="3 CuadroTexto">
            <a:extLst>
              <a:ext uri="{FF2B5EF4-FFF2-40B4-BE49-F238E27FC236}">
                <a16:creationId xmlns:a16="http://schemas.microsoft.com/office/drawing/2014/main" id="{FA7C2F08-A51A-4177-927B-5FDB7F068C55}"/>
              </a:ext>
            </a:extLst>
          </p:cNvPr>
          <p:cNvSpPr txBox="1"/>
          <p:nvPr/>
        </p:nvSpPr>
        <p:spPr>
          <a:xfrm>
            <a:off x="688855" y="6201745"/>
            <a:ext cx="922820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Ribera M. Terapéutica dermatológica. En: Bielsa I ed. Ferrándiz. Dermatología Clínica. 6ª Ed. Barcelona, Elsevier, 2025</a:t>
            </a:r>
          </a:p>
        </p:txBody>
      </p:sp>
      <p:sp>
        <p:nvSpPr>
          <p:cNvPr id="7" name="CuadroTexto 6">
            <a:extLst>
              <a:ext uri="{FF2B5EF4-FFF2-40B4-BE49-F238E27FC236}">
                <a16:creationId xmlns:a16="http://schemas.microsoft.com/office/drawing/2014/main" id="{75EB834A-9F20-9DD4-A63A-2E80AFAD9FE3}"/>
              </a:ext>
            </a:extLst>
          </p:cNvPr>
          <p:cNvSpPr txBox="1"/>
          <p:nvPr/>
        </p:nvSpPr>
        <p:spPr>
          <a:xfrm>
            <a:off x="947738" y="1677680"/>
            <a:ext cx="4604650" cy="14927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_tradnl" sz="2200" b="1" i="0" u="none" strike="noStrike" kern="1200" cap="none" spc="0" normalizeH="0" baseline="0" noProof="0" dirty="0">
                <a:ln>
                  <a:noFill/>
                </a:ln>
                <a:solidFill>
                  <a:srgbClr val="002355"/>
                </a:solidFill>
                <a:effectLst/>
                <a:uLnTx/>
                <a:uFillTx/>
                <a:latin typeface="Arial" panose="020B0604020202020204"/>
                <a:ea typeface="+mn-ea"/>
                <a:cs typeface="+mn-cs"/>
              </a:rPr>
              <a:t>Ungüentos y pomadas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600" b="0" i="0" u="none" strike="noStrike" kern="1200" cap="none" spc="0" normalizeH="0" baseline="0" noProof="0" dirty="0">
                <a:ln>
                  <a:noFill/>
                </a:ln>
                <a:solidFill>
                  <a:srgbClr val="002355"/>
                </a:solidFill>
                <a:effectLst/>
                <a:uLnTx/>
                <a:uFillTx/>
                <a:latin typeface="Arial" panose="020B0604020202020204"/>
                <a:ea typeface="+mn-ea"/>
                <a:cs typeface="+mn-cs"/>
              </a:rPr>
              <a:t>Mezcla de grasas y agua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_tradnl" sz="16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600" b="0" i="0" u="none" strike="noStrike" kern="1200" cap="none" spc="0" normalizeH="0" baseline="0" noProof="0" dirty="0">
                <a:ln>
                  <a:noFill/>
                </a:ln>
                <a:solidFill>
                  <a:srgbClr val="002355"/>
                </a:solidFill>
                <a:effectLst/>
                <a:uLnTx/>
                <a:uFillTx/>
                <a:latin typeface="Arial" panose="020B0604020202020204"/>
                <a:ea typeface="+mn-ea"/>
                <a:cs typeface="+mn-cs"/>
              </a:rPr>
              <a:t>Los ungüentos son más grasos que las pomadas </a:t>
            </a:r>
          </a:p>
        </p:txBody>
      </p:sp>
    </p:spTree>
    <p:extLst>
      <p:ext uri="{BB962C8B-B14F-4D97-AF65-F5344CB8AC3E}">
        <p14:creationId xmlns:p14="http://schemas.microsoft.com/office/powerpoint/2010/main" val="3604166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1079770" y="440344"/>
            <a:ext cx="10972800" cy="1054100"/>
          </a:xfrm>
          <a:prstGeom prst="rect">
            <a:avLst/>
          </a:prstGeom>
        </p:spPr>
        <p:txBody>
          <a:bodyPr>
            <a:normAutofit/>
          </a:bodyPr>
          <a:lstStyle/>
          <a:p>
            <a:r>
              <a:rPr lang="ca-ES" altLang="es-ES" sz="3867" b="1" dirty="0">
                <a:latin typeface="+mn-lt"/>
              </a:rPr>
              <a:t>Psoriasis en </a:t>
            </a:r>
            <a:r>
              <a:rPr lang="ca-ES" altLang="es-ES" sz="3867" b="1" dirty="0" err="1">
                <a:latin typeface="+mn-lt"/>
              </a:rPr>
              <a:t>placas</a:t>
            </a:r>
            <a:endParaRPr lang="es-ES" altLang="es-ES" sz="3867" b="1" dirty="0">
              <a:latin typeface="+mn-lt"/>
            </a:endParaRPr>
          </a:p>
        </p:txBody>
      </p:sp>
      <p:pic>
        <p:nvPicPr>
          <p:cNvPr id="36869" name="Picture 2" descr="Image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71833" y="1494444"/>
            <a:ext cx="4684736" cy="4334824"/>
          </a:xfrm>
          <a:prstGeom prst="rect">
            <a:avLst/>
          </a:prstGeom>
          <a:noFill/>
          <a:ln w="9525">
            <a:noFill/>
            <a:miter lim="800000"/>
            <a:headEnd/>
            <a:tailEnd/>
          </a:ln>
        </p:spPr>
      </p:pic>
      <p:sp>
        <p:nvSpPr>
          <p:cNvPr id="7" name="6 Rectángulo"/>
          <p:cNvSpPr/>
          <p:nvPr/>
        </p:nvSpPr>
        <p:spPr>
          <a:xfrm>
            <a:off x="635431" y="1493057"/>
            <a:ext cx="6432715" cy="3498137"/>
          </a:xfrm>
          <a:prstGeom prst="rect">
            <a:avLst/>
          </a:prstGeom>
        </p:spPr>
        <p:txBody>
          <a:bodyPr wrap="square">
            <a:spAutoFit/>
          </a:bodyPr>
          <a:lstStyle/>
          <a:p>
            <a:pPr marL="148163" marR="0" lvl="0" indent="-251878" algn="l" defTabSz="914400" rtl="0" eaLnBrk="1" fontAlgn="auto" latinLnBrk="0" hangingPunct="1">
              <a:lnSpc>
                <a:spcPct val="90000"/>
              </a:lnSpc>
              <a:spcBef>
                <a:spcPct val="35000"/>
              </a:spcBef>
              <a:spcAft>
                <a:spcPts val="0"/>
              </a:spcAft>
              <a:buClr>
                <a:srgbClr val="A47BCE"/>
              </a:buClr>
              <a:buSzTx/>
              <a:buFontTx/>
              <a:buNone/>
              <a:tabLst>
                <a:tab pos="2034066" algn="l"/>
                <a:tab pos="3105073" algn="l"/>
              </a:tabLst>
              <a:defRPr/>
            </a:pPr>
            <a:r>
              <a:rPr kumimoji="0" lang="es-ES_tradnl" sz="2800" b="0" i="0" u="none" strike="noStrike" kern="0" cap="none" spc="0" normalizeH="0" baseline="0" noProof="0" dirty="0">
                <a:ln>
                  <a:noFill/>
                </a:ln>
                <a:solidFill>
                  <a:prstClr val="black"/>
                </a:solidFill>
                <a:effectLst/>
                <a:uLnTx/>
                <a:uFillTx/>
                <a:latin typeface="Aptos" panose="02110004020202020204"/>
                <a:ea typeface="+mn-ea"/>
                <a:cs typeface="+mn-cs"/>
              </a:rPr>
              <a:t>Características de las lesiones</a:t>
            </a:r>
            <a:r>
              <a:rPr kumimoji="0" lang="es-ES_tradnl" sz="2800" b="0" i="0" u="none" strike="noStrike" kern="0" cap="none" spc="0" normalizeH="0" baseline="30000" noProof="0" dirty="0">
                <a:ln>
                  <a:noFill/>
                </a:ln>
                <a:solidFill>
                  <a:prstClr val="black"/>
                </a:solidFill>
                <a:effectLst/>
                <a:uLnTx/>
                <a:uFillTx/>
                <a:latin typeface="Aptos" panose="02110004020202020204"/>
                <a:ea typeface="+mn-ea"/>
                <a:cs typeface="+mn-cs"/>
              </a:rPr>
              <a:t>1-3</a:t>
            </a:r>
          </a:p>
          <a:p>
            <a:pPr marL="505870" marR="0" lvl="1" algn="l" defTabSz="914400" rtl="0" eaLnBrk="1" fontAlgn="auto" latinLnBrk="0" hangingPunct="1">
              <a:lnSpc>
                <a:spcPct val="90000"/>
              </a:lnSpc>
              <a:spcBef>
                <a:spcPct val="35000"/>
              </a:spcBef>
              <a:spcAft>
                <a:spcPts val="0"/>
              </a:spcAft>
              <a:buClr>
                <a:srgbClr val="A47BCE"/>
              </a:buClr>
              <a:buSzTx/>
              <a:tabLst>
                <a:tab pos="2034066" algn="l"/>
                <a:tab pos="3105073" algn="l"/>
              </a:tabLst>
              <a:defRPr/>
            </a:pPr>
            <a:endParaRPr lang="es-ES_tradnl" sz="2000" b="1" kern="0" dirty="0">
              <a:solidFill>
                <a:prstClr val="black"/>
              </a:solidFill>
              <a:latin typeface="Aptos" panose="02110004020202020204"/>
            </a:endParaRPr>
          </a:p>
          <a:p>
            <a:pPr marL="848770" marR="0" lvl="1" indent="-342900" algn="l" defTabSz="914400" rtl="0" eaLnBrk="1" fontAlgn="auto" latinLnBrk="0" hangingPunct="1">
              <a:lnSpc>
                <a:spcPct val="90000"/>
              </a:lnSpc>
              <a:spcBef>
                <a:spcPct val="35000"/>
              </a:spcBef>
              <a:spcAft>
                <a:spcPts val="0"/>
              </a:spcAft>
              <a:buClr>
                <a:schemeClr val="tx1"/>
              </a:buClr>
              <a:buSzTx/>
              <a:buFont typeface="Wingdings" panose="05000000000000000000" pitchFamily="2" charset="2"/>
              <a:buChar char="§"/>
              <a:tabLst>
                <a:tab pos="2034066" algn="l"/>
                <a:tab pos="3105073" algn="l"/>
              </a:tabLst>
              <a:defRPr/>
            </a:pPr>
            <a:r>
              <a:rPr kumimoji="0" lang="es-ES_tradnl" sz="2000" b="1" i="0" u="none" strike="noStrike" kern="0" cap="none" spc="0" normalizeH="0" baseline="0" noProof="0" dirty="0">
                <a:ln>
                  <a:noFill/>
                </a:ln>
                <a:effectLst/>
                <a:uLnTx/>
                <a:uFillTx/>
                <a:latin typeface="Aptos" panose="02110004020202020204"/>
                <a:ea typeface="+mn-ea"/>
                <a:cs typeface="+mn-cs"/>
              </a:rPr>
              <a:t>Infiltración</a:t>
            </a:r>
            <a:r>
              <a:rPr kumimoji="0" lang="es-ES_tradnl" sz="2000" b="1" i="0" u="none" strike="noStrike" kern="0" cap="none" spc="0" normalizeH="0" baseline="0" noProof="0" dirty="0">
                <a:ln>
                  <a:noFill/>
                </a:ln>
                <a:solidFill>
                  <a:prstClr val="black"/>
                </a:solidFill>
                <a:effectLst/>
                <a:uLnTx/>
                <a:uFillTx/>
                <a:latin typeface="Aptos" panose="02110004020202020204"/>
                <a:ea typeface="+mn-ea"/>
                <a:cs typeface="+mn-cs"/>
              </a:rPr>
              <a:t>:</a:t>
            </a:r>
            <a:r>
              <a:rPr kumimoji="0" lang="es-ES_tradnl" sz="2000" b="0" i="0" u="none" strike="noStrike" kern="0" cap="none" spc="0" normalizeH="0" baseline="0" noProof="0" dirty="0">
                <a:ln>
                  <a:noFill/>
                </a:ln>
                <a:solidFill>
                  <a:prstClr val="black"/>
                </a:solidFill>
                <a:effectLst/>
                <a:uLnTx/>
                <a:uFillTx/>
                <a:latin typeface="Aptos" panose="02110004020202020204"/>
                <a:ea typeface="+mn-ea"/>
                <a:cs typeface="+mn-cs"/>
              </a:rPr>
              <a:t> sobreelevación</a:t>
            </a:r>
          </a:p>
          <a:p>
            <a:pPr marL="787380" marR="0" lvl="1" indent="-251878" algn="l" defTabSz="914400" rtl="0" eaLnBrk="1" fontAlgn="auto" latinLnBrk="0" hangingPunct="1">
              <a:lnSpc>
                <a:spcPct val="90000"/>
              </a:lnSpc>
              <a:spcBef>
                <a:spcPct val="25000"/>
              </a:spcBef>
              <a:spcAft>
                <a:spcPts val="0"/>
              </a:spcAft>
              <a:buClrTx/>
              <a:buSzTx/>
              <a:buFont typeface="Wingdings" pitchFamily="2" charset="2"/>
              <a:buChar char="§"/>
              <a:tabLst>
                <a:tab pos="2034066" algn="l"/>
                <a:tab pos="3105073" algn="l"/>
              </a:tabLst>
              <a:defRPr/>
            </a:pPr>
            <a:endParaRPr kumimoji="0" lang="es-ES_tradnl" sz="2000" b="1" i="0" u="none" strike="noStrike" kern="0" cap="none" spc="0" normalizeH="0" baseline="0" noProof="0" dirty="0">
              <a:ln>
                <a:noFill/>
              </a:ln>
              <a:solidFill>
                <a:prstClr val="black"/>
              </a:solidFill>
              <a:effectLst/>
              <a:uLnTx/>
              <a:uFillTx/>
              <a:latin typeface="Aptos" panose="02110004020202020204"/>
              <a:ea typeface="+mn-ea"/>
              <a:cs typeface="+mn-cs"/>
            </a:endParaRPr>
          </a:p>
          <a:p>
            <a:pPr marL="787380" marR="0" lvl="1" indent="-251878" algn="l" defTabSz="914400" rtl="0" eaLnBrk="1" fontAlgn="auto" latinLnBrk="0" hangingPunct="1">
              <a:lnSpc>
                <a:spcPct val="90000"/>
              </a:lnSpc>
              <a:spcBef>
                <a:spcPct val="25000"/>
              </a:spcBef>
              <a:spcAft>
                <a:spcPts val="0"/>
              </a:spcAft>
              <a:buClrTx/>
              <a:buSzTx/>
              <a:buFont typeface="Wingdings" pitchFamily="2" charset="2"/>
              <a:buChar char="§"/>
              <a:tabLst>
                <a:tab pos="2034066" algn="l"/>
                <a:tab pos="3105073" algn="l"/>
              </a:tabLst>
              <a:defRPr/>
            </a:pPr>
            <a:r>
              <a:rPr kumimoji="0" lang="es-ES_tradnl" sz="2000" b="1" i="0" u="none" strike="noStrike" kern="0" cap="none" spc="0" normalizeH="0" baseline="0" noProof="0" dirty="0">
                <a:ln>
                  <a:noFill/>
                </a:ln>
                <a:solidFill>
                  <a:prstClr val="black"/>
                </a:solidFill>
                <a:effectLst/>
                <a:uLnTx/>
                <a:uFillTx/>
                <a:latin typeface="Aptos" panose="02110004020202020204"/>
                <a:ea typeface="+mn-ea"/>
                <a:cs typeface="+mn-cs"/>
              </a:rPr>
              <a:t>Eritema:</a:t>
            </a:r>
            <a:r>
              <a:rPr kumimoji="0" lang="es-ES_tradnl" sz="2000" b="0" i="0" u="none" strike="noStrike" kern="0" cap="none" spc="0" normalizeH="0" baseline="0" noProof="0" dirty="0">
                <a:ln>
                  <a:noFill/>
                </a:ln>
                <a:solidFill>
                  <a:prstClr val="black"/>
                </a:solidFill>
                <a:effectLst/>
                <a:uLnTx/>
                <a:uFillTx/>
                <a:latin typeface="Aptos" panose="02110004020202020204"/>
                <a:ea typeface="+mn-ea"/>
                <a:cs typeface="+mn-cs"/>
              </a:rPr>
              <a:t> enrojecimiento de diferentes intensidades</a:t>
            </a:r>
          </a:p>
          <a:p>
            <a:pPr marL="787380" marR="0" lvl="1" indent="-251878" algn="l" defTabSz="914400" rtl="0" eaLnBrk="1" fontAlgn="auto" latinLnBrk="0" hangingPunct="1">
              <a:lnSpc>
                <a:spcPct val="90000"/>
              </a:lnSpc>
              <a:spcBef>
                <a:spcPct val="25000"/>
              </a:spcBef>
              <a:spcAft>
                <a:spcPts val="0"/>
              </a:spcAft>
              <a:buClrTx/>
              <a:buSzTx/>
              <a:buFont typeface="Wingdings" pitchFamily="2" charset="2"/>
              <a:buChar char="§"/>
              <a:tabLst>
                <a:tab pos="2034066" algn="l"/>
                <a:tab pos="3105073" algn="l"/>
              </a:tabLst>
              <a:defRPr/>
            </a:pPr>
            <a:endParaRPr kumimoji="0" lang="es-ES_tradnl" sz="2000" b="1" i="0" u="none" strike="noStrike" kern="0" cap="none" spc="0" normalizeH="0" baseline="0" noProof="0" dirty="0">
              <a:ln>
                <a:noFill/>
              </a:ln>
              <a:solidFill>
                <a:prstClr val="black"/>
              </a:solidFill>
              <a:effectLst/>
              <a:uLnTx/>
              <a:uFillTx/>
              <a:latin typeface="Aptos" panose="02110004020202020204"/>
              <a:ea typeface="+mn-ea"/>
              <a:cs typeface="+mn-cs"/>
            </a:endParaRPr>
          </a:p>
          <a:p>
            <a:pPr marL="787380" marR="0" lvl="1" indent="-251878" algn="l" defTabSz="914400" rtl="0" eaLnBrk="1" fontAlgn="auto" latinLnBrk="0" hangingPunct="1">
              <a:lnSpc>
                <a:spcPct val="90000"/>
              </a:lnSpc>
              <a:spcBef>
                <a:spcPct val="25000"/>
              </a:spcBef>
              <a:spcAft>
                <a:spcPts val="0"/>
              </a:spcAft>
              <a:buClrTx/>
              <a:buSzTx/>
              <a:buFont typeface="Wingdings" pitchFamily="2" charset="2"/>
              <a:buChar char="§"/>
              <a:tabLst>
                <a:tab pos="2034066" algn="l"/>
                <a:tab pos="3105073" algn="l"/>
              </a:tabLst>
              <a:defRPr/>
            </a:pPr>
            <a:r>
              <a:rPr kumimoji="0" lang="es-ES_tradnl" sz="2000" b="1" i="0" u="none" strike="noStrike" kern="0" cap="none" spc="0" normalizeH="0" baseline="0" noProof="0" dirty="0" err="1">
                <a:ln>
                  <a:noFill/>
                </a:ln>
                <a:solidFill>
                  <a:prstClr val="black"/>
                </a:solidFill>
                <a:effectLst/>
                <a:uLnTx/>
                <a:uFillTx/>
                <a:latin typeface="Aptos" panose="02110004020202020204"/>
                <a:ea typeface="+mn-ea"/>
                <a:cs typeface="+mn-cs"/>
              </a:rPr>
              <a:t>Hiperqueratosis</a:t>
            </a:r>
            <a:r>
              <a:rPr kumimoji="0" lang="es-ES_tradnl" sz="2000" b="1" i="0" u="none" strike="noStrike" kern="0" cap="none" spc="0" normalizeH="0" baseline="0" noProof="0" dirty="0">
                <a:ln>
                  <a:noFill/>
                </a:ln>
                <a:solidFill>
                  <a:prstClr val="black"/>
                </a:solidFill>
                <a:effectLst/>
                <a:uLnTx/>
                <a:uFillTx/>
                <a:latin typeface="Aptos" panose="02110004020202020204"/>
                <a:ea typeface="+mn-ea"/>
                <a:cs typeface="+mn-cs"/>
              </a:rPr>
              <a:t> (descamación):</a:t>
            </a:r>
            <a:r>
              <a:rPr kumimoji="0" lang="es-ES_tradnl" sz="2000" b="0" i="0" u="none" strike="noStrike" kern="0" cap="none" spc="0" normalizeH="0" baseline="0" noProof="0" dirty="0">
                <a:ln>
                  <a:noFill/>
                </a:ln>
                <a:solidFill>
                  <a:prstClr val="black"/>
                </a:solidFill>
                <a:effectLst/>
                <a:uLnTx/>
                <a:uFillTx/>
                <a:latin typeface="Aptos" panose="02110004020202020204"/>
                <a:ea typeface="+mn-ea"/>
                <a:cs typeface="+mn-cs"/>
              </a:rPr>
              <a:t>  las escamas son blanquecinas de diferentes intensidades y grosor</a:t>
            </a:r>
          </a:p>
        </p:txBody>
      </p:sp>
      <p:sp>
        <p:nvSpPr>
          <p:cNvPr id="8" name="Text Box 5"/>
          <p:cNvSpPr txBox="1">
            <a:spLocks noChangeArrowheads="1"/>
          </p:cNvSpPr>
          <p:nvPr/>
        </p:nvSpPr>
        <p:spPr bwMode="auto">
          <a:xfrm>
            <a:off x="744686" y="5759044"/>
            <a:ext cx="5792302" cy="499624"/>
          </a:xfrm>
          <a:prstGeom prst="rect">
            <a:avLst/>
          </a:prstGeom>
          <a:noFill/>
          <a:ln w="9525" algn="ctr">
            <a:noFill/>
            <a:miter lim="800000"/>
            <a:headEnd/>
            <a:tailEnd/>
          </a:ln>
        </p:spPr>
        <p:txBody>
          <a:bodyPr wrap="square" lIns="0" tIns="0" rIns="0" bIns="0" anchor="b">
            <a:spAutoFit/>
          </a:bodyPr>
          <a:lstStyle/>
          <a:p>
            <a:pPr marL="0" marR="0" lvl="0" indent="0" algn="l" defTabSz="914400" rtl="0" eaLnBrk="0" fontAlgn="auto" latinLnBrk="0" hangingPunct="0">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1. Langley RGB, Krueger GG, Griffiths CEM. Ann Rheum Dis. 2005;64(</a:t>
            </a:r>
            <a:r>
              <a:rPr kumimoji="0" lang="en-GB" sz="1200" b="0" i="0" u="none" strike="noStrike" kern="1200" cap="none" spc="0" normalizeH="0" baseline="0" noProof="0" dirty="0" err="1">
                <a:ln>
                  <a:noFill/>
                </a:ln>
                <a:solidFill>
                  <a:prstClr val="black"/>
                </a:solidFill>
                <a:effectLst/>
                <a:uLnTx/>
                <a:uFillTx/>
                <a:latin typeface="Aptos" panose="02110004020202020204"/>
                <a:ea typeface="+mn-ea"/>
                <a:cs typeface="+mn-cs"/>
              </a:rPr>
              <a:t>Suppl</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 II):ii18-ii23.</a:t>
            </a:r>
          </a:p>
          <a:p>
            <a:pPr marL="0" marR="0" lvl="0" indent="0" algn="l" defTabSz="914400" rtl="0" eaLnBrk="0" fontAlgn="auto" latinLnBrk="0" hangingPunct="0">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2. Griffiths CEM, Barker JNWN. Lancet. 2007;370:263-71.</a:t>
            </a:r>
          </a:p>
          <a:p>
            <a:pPr marL="0" marR="0" lvl="0" indent="0" algn="l" defTabSz="914400" rtl="0" eaLnBrk="0" fontAlgn="auto" latinLnBrk="0" hangingPunct="0">
              <a:lnSpc>
                <a:spcPct val="9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rPr>
              <a:t>3. Van de Kerkhof P. Textbook of Psoriasis. 2003:pp3-29.</a:t>
            </a:r>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ctángulo 5"/>
          <p:cNvSpPr/>
          <p:nvPr/>
        </p:nvSpPr>
        <p:spPr>
          <a:xfrm>
            <a:off x="8184065" y="6509187"/>
            <a:ext cx="3959738"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Imagen cedida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cxnSp>
        <p:nvCxnSpPr>
          <p:cNvPr id="10" name="9 Conector recto"/>
          <p:cNvCxnSpPr/>
          <p:nvPr/>
        </p:nvCxnSpPr>
        <p:spPr>
          <a:xfrm>
            <a:off x="335360" y="122075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28FF5EB7-93BC-EE12-1628-7461E32CAC93}"/>
              </a:ext>
            </a:extLst>
          </p:cNvPr>
          <p:cNvSpPr/>
          <p:nvPr/>
        </p:nvSpPr>
        <p:spPr>
          <a:xfrm>
            <a:off x="695325" y="1319753"/>
            <a:ext cx="11053763" cy="3949832"/>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CuadroTexto 10">
            <a:extLst>
              <a:ext uri="{FF2B5EF4-FFF2-40B4-BE49-F238E27FC236}">
                <a16:creationId xmlns:a16="http://schemas.microsoft.com/office/drawing/2014/main" id="{421BD32A-E1B4-D769-0E6E-68EF7C7A2F4C}"/>
              </a:ext>
            </a:extLst>
          </p:cNvPr>
          <p:cNvSpPr txBox="1"/>
          <p:nvPr/>
        </p:nvSpPr>
        <p:spPr>
          <a:xfrm>
            <a:off x="947738" y="1677680"/>
            <a:ext cx="2945532"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_tradnl" sz="2200" b="1" i="0" u="none" strike="noStrike" kern="1200" cap="none" spc="0" normalizeH="0" baseline="0" noProof="0" dirty="0">
                <a:ln>
                  <a:noFill/>
                </a:ln>
                <a:solidFill>
                  <a:srgbClr val="002355"/>
                </a:solidFill>
                <a:effectLst/>
                <a:uLnTx/>
                <a:uFillTx/>
                <a:latin typeface="Arial" panose="020B0604020202020204"/>
                <a:ea typeface="+mn-ea"/>
                <a:cs typeface="+mn-cs"/>
              </a:rPr>
              <a:t>Emulsiones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Mezcla de grasas y agua con un contenido mayor de agua</a:t>
            </a:r>
            <a:r>
              <a:rPr kumimoji="0" lang="es-ES" sz="1600" b="0" i="0" u="none" strike="noStrike" kern="1200" cap="none" spc="0" normalizeH="0" baseline="30000" noProof="0" dirty="0">
                <a:ln>
                  <a:noFill/>
                </a:ln>
                <a:solidFill>
                  <a:srgbClr val="002355"/>
                </a:solidFill>
                <a:effectLst/>
                <a:uLnTx/>
                <a:uFillTx/>
                <a:latin typeface="Arial" panose="020B0604020202020204"/>
                <a:ea typeface="+mn-ea"/>
                <a:cs typeface="+mn-cs"/>
              </a:rPr>
              <a:t>1,2  </a:t>
            </a:r>
            <a:endPar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2" name="1 Título"/>
          <p:cNvSpPr>
            <a:spLocks noGrp="1"/>
          </p:cNvSpPr>
          <p:nvPr>
            <p:ph type="title"/>
          </p:nvPr>
        </p:nvSpPr>
        <p:spPr/>
        <p:txBody>
          <a:bodyPr/>
          <a:lstStyle/>
          <a:p>
            <a:r>
              <a:rPr lang="es-ES" b="1" dirty="0"/>
              <a:t>Excipientes</a:t>
            </a:r>
          </a:p>
        </p:txBody>
      </p:sp>
      <p:sp>
        <p:nvSpPr>
          <p:cNvPr id="5" name="4 CuadroTexto">
            <a:extLst>
              <a:ext uri="{FF2B5EF4-FFF2-40B4-BE49-F238E27FC236}">
                <a16:creationId xmlns:a16="http://schemas.microsoft.com/office/drawing/2014/main" id="{FA7C2F08-A51A-4177-927B-5FDB7F068C55}"/>
              </a:ext>
            </a:extLst>
          </p:cNvPr>
          <p:cNvSpPr txBox="1"/>
          <p:nvPr/>
        </p:nvSpPr>
        <p:spPr>
          <a:xfrm>
            <a:off x="722411" y="6084596"/>
            <a:ext cx="92282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1. Ribera M. Terapéutica dermatológica. En: Bielsa I ed. Ferrándiz. Dermatología Clínica. 6ª Ed. Barcelona, Elsevier,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2. Salleras M, Llambí F, Iglesias M, Umbert P. La formulación magistral en la dermatología.actual. 3ª ed. Aulamédica . Madrid. 2021</a:t>
            </a:r>
          </a:p>
        </p:txBody>
      </p:sp>
      <p:pic>
        <p:nvPicPr>
          <p:cNvPr id="8" name="Imagen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74623" y="3387272"/>
            <a:ext cx="985337" cy="1091800"/>
          </a:xfrm>
          <a:prstGeom prst="rect">
            <a:avLst/>
          </a:prstGeom>
        </p:spPr>
      </p:pic>
      <p:sp>
        <p:nvSpPr>
          <p:cNvPr id="9" name="QuadreDeText 8">
            <a:extLst>
              <a:ext uri="{FF2B5EF4-FFF2-40B4-BE49-F238E27FC236}">
                <a16:creationId xmlns:a16="http://schemas.microsoft.com/office/drawing/2014/main" id="{EB52519A-4B95-5DD3-F79F-AAA8861DDDCB}"/>
              </a:ext>
            </a:extLst>
          </p:cNvPr>
          <p:cNvSpPr txBox="1"/>
          <p:nvPr/>
        </p:nvSpPr>
        <p:spPr>
          <a:xfrm>
            <a:off x="6622542" y="2585546"/>
            <a:ext cx="97546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05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(ointment)</a:t>
            </a:r>
            <a:endParaRPr kumimoji="0" lang="es-ES" sz="105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12" name="CuadroTexto 11">
            <a:extLst>
              <a:ext uri="{FF2B5EF4-FFF2-40B4-BE49-F238E27FC236}">
                <a16:creationId xmlns:a16="http://schemas.microsoft.com/office/drawing/2014/main" id="{FF7B95B4-493A-CEB7-8B8F-E0A9D7E47585}"/>
              </a:ext>
            </a:extLst>
          </p:cNvPr>
          <p:cNvSpPr txBox="1"/>
          <p:nvPr/>
        </p:nvSpPr>
        <p:spPr>
          <a:xfrm>
            <a:off x="4981815" y="1681909"/>
            <a:ext cx="2945532" cy="24468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_tradnl" sz="2200" b="1" i="0" u="none" strike="noStrike" kern="1200" cap="none" spc="0" normalizeH="0" baseline="0" noProof="0" dirty="0">
                <a:ln>
                  <a:noFill/>
                </a:ln>
                <a:solidFill>
                  <a:srgbClr val="002355"/>
                </a:solidFill>
                <a:effectLst/>
                <a:uLnTx/>
                <a:uFillTx/>
                <a:latin typeface="Arial" panose="020B0604020202020204"/>
                <a:ea typeface="+mn-ea"/>
                <a:cs typeface="+mn-cs"/>
              </a:rPr>
              <a:t>Tipos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Emulsiones de agua en aceite (W/O) – </a:t>
            </a:r>
            <a:r>
              <a:rPr kumimoji="0" lang="es-ES" sz="1600" b="1" i="0" u="none" strike="noStrike" kern="1200" cap="none" spc="0" normalizeH="0" baseline="0" noProof="0" dirty="0">
                <a:ln>
                  <a:noFill/>
                </a:ln>
                <a:solidFill>
                  <a:srgbClr val="002355"/>
                </a:solidFill>
                <a:effectLst/>
                <a:uLnTx/>
                <a:uFillTx/>
                <a:latin typeface="Arial" panose="020B0604020202020204"/>
                <a:ea typeface="+mn-ea"/>
                <a:cs typeface="+mn-cs"/>
              </a:rPr>
              <a:t>Pomada</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s-ES" sz="1600" b="1" i="0" u="none" strike="noStrike" kern="1200" cap="none" spc="0" normalizeH="0" baseline="0" noProof="0" dirty="0">
              <a:ln>
                <a:noFill/>
              </a:ln>
              <a:solidFill>
                <a:srgbClr val="002355"/>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s-ES" sz="1600" b="1" i="0" u="none" strike="noStrike" kern="1200" cap="none" spc="0" normalizeH="0" baseline="0" noProof="0" dirty="0">
              <a:ln>
                <a:noFill/>
              </a:ln>
              <a:solidFill>
                <a:srgbClr val="002355"/>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srgbClr val="002355"/>
                </a:solidFill>
                <a:effectLst/>
                <a:uLnTx/>
                <a:uFillTx/>
                <a:latin typeface="Arial" panose="020B0604020202020204"/>
                <a:ea typeface="+mn-ea"/>
                <a:cs typeface="+mn-cs"/>
              </a:rPr>
              <a:t>Emulsiones de aceite en agua (O/W) - Crema</a:t>
            </a:r>
          </a:p>
        </p:txBody>
      </p:sp>
      <p:pic>
        <p:nvPicPr>
          <p:cNvPr id="14" name="Imagen 13">
            <a:extLst>
              <a:ext uri="{FF2B5EF4-FFF2-40B4-BE49-F238E27FC236}">
                <a16:creationId xmlns:a16="http://schemas.microsoft.com/office/drawing/2014/main" id="{3A8D8983-830A-DBD6-AAC5-BB8B5F7E23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51497" y="1834001"/>
            <a:ext cx="989204" cy="1090173"/>
          </a:xfrm>
          <a:prstGeom prst="rect">
            <a:avLst/>
          </a:prstGeom>
        </p:spPr>
      </p:pic>
      <p:pic>
        <p:nvPicPr>
          <p:cNvPr id="16" name="Imagen 15" descr="Imagen que contiene taza, tabla, vidrio&#10;&#10;El contenido generado por IA puede ser incorrecto.">
            <a:extLst>
              <a:ext uri="{FF2B5EF4-FFF2-40B4-BE49-F238E27FC236}">
                <a16:creationId xmlns:a16="http://schemas.microsoft.com/office/drawing/2014/main" id="{576948E1-700C-BF64-464E-EC9DA5B3D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2617" y="1717675"/>
            <a:ext cx="1193800" cy="1333500"/>
          </a:xfrm>
          <a:prstGeom prst="rect">
            <a:avLst/>
          </a:prstGeom>
        </p:spPr>
      </p:pic>
      <p:pic>
        <p:nvPicPr>
          <p:cNvPr id="18" name="Imagen 17" descr="Imagen que contiene taza, tabla, vidrio&#10;&#10;El contenido generado por IA puede ser incorrecto.">
            <a:extLst>
              <a:ext uri="{FF2B5EF4-FFF2-40B4-BE49-F238E27FC236}">
                <a16:creationId xmlns:a16="http://schemas.microsoft.com/office/drawing/2014/main" id="{7F0A5FCC-9F9F-066D-D903-AF36A6AA2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3401" y="3207797"/>
            <a:ext cx="1206500" cy="1460500"/>
          </a:xfrm>
          <a:prstGeom prst="rect">
            <a:avLst/>
          </a:prstGeom>
        </p:spPr>
      </p:pic>
    </p:spTree>
    <p:extLst>
      <p:ext uri="{BB962C8B-B14F-4D97-AF65-F5344CB8AC3E}">
        <p14:creationId xmlns:p14="http://schemas.microsoft.com/office/powerpoint/2010/main" val="31660127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Excipientes</a:t>
            </a:r>
          </a:p>
        </p:txBody>
      </p:sp>
      <p:sp>
        <p:nvSpPr>
          <p:cNvPr id="5" name="3 CuadroTexto">
            <a:extLst>
              <a:ext uri="{FF2B5EF4-FFF2-40B4-BE49-F238E27FC236}">
                <a16:creationId xmlns:a16="http://schemas.microsoft.com/office/drawing/2014/main" id="{FA7C2F08-A51A-4177-927B-5FDB7F068C55}"/>
              </a:ext>
            </a:extLst>
          </p:cNvPr>
          <p:cNvSpPr txBox="1"/>
          <p:nvPr/>
        </p:nvSpPr>
        <p:spPr>
          <a:xfrm>
            <a:off x="731838" y="6115275"/>
            <a:ext cx="107355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a:ea typeface="+mn-ea"/>
                <a:cs typeface="Arial" panose="020B0604020202020204" pitchFamily="34" charset="0"/>
              </a:rPr>
              <a:t>1. Ribera M. Terapéutica dermatológica. En: Bielsa I ed. Ferrándiz. Dermatología Clínica. 6ª Ed. Barcelona, Elsevier,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a:ea typeface="+mn-ea"/>
                <a:cs typeface="+mn-cs"/>
              </a:rPr>
              <a:t>2. CD Formulation. Gels [citado 26 de abril de 2022 ]. Disponible en: https://www.formulationbio.com/gels.html?gclid=EAIaIQobChMIhLC9t-zt9gIVgZBoCR2fXQ2oEAMYASAAEgJ-BvD_BwE     </a:t>
            </a:r>
          </a:p>
        </p:txBody>
      </p:sp>
      <p:sp>
        <p:nvSpPr>
          <p:cNvPr id="9" name="Rectángulo redondeado 8">
            <a:extLst>
              <a:ext uri="{FF2B5EF4-FFF2-40B4-BE49-F238E27FC236}">
                <a16:creationId xmlns:a16="http://schemas.microsoft.com/office/drawing/2014/main" id="{940B5392-5BF1-80D2-69F0-3F168D698902}"/>
              </a:ext>
            </a:extLst>
          </p:cNvPr>
          <p:cNvSpPr/>
          <p:nvPr/>
        </p:nvSpPr>
        <p:spPr>
          <a:xfrm>
            <a:off x="695325" y="1319753"/>
            <a:ext cx="11053763" cy="3949832"/>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9AA7C334-C482-0D6C-082D-B6AC834180E3}"/>
              </a:ext>
            </a:extLst>
          </p:cNvPr>
          <p:cNvSpPr txBox="1"/>
          <p:nvPr/>
        </p:nvSpPr>
        <p:spPr>
          <a:xfrm>
            <a:off x="947738" y="1677680"/>
            <a:ext cx="2945532" cy="19851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_tradnl" sz="2200" b="1" i="0" u="none" strike="noStrike" kern="1200" cap="none" spc="0" normalizeH="0" baseline="0" noProof="0" dirty="0">
                <a:ln>
                  <a:noFill/>
                </a:ln>
                <a:solidFill>
                  <a:srgbClr val="002355"/>
                </a:solidFill>
                <a:effectLst/>
                <a:uLnTx/>
                <a:uFillTx/>
                <a:latin typeface="Arial" panose="020B0604020202020204"/>
                <a:ea typeface="+mn-ea"/>
                <a:cs typeface="+mn-cs"/>
              </a:rPr>
              <a:t>Geles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Los geles son líquidos en estado semisólido que se licúan al calentarse en contacto con la piel, dejando el principio activo en la piel</a:t>
            </a:r>
          </a:p>
        </p:txBody>
      </p:sp>
      <p:pic>
        <p:nvPicPr>
          <p:cNvPr id="11" name="Imagen 10">
            <a:extLst>
              <a:ext uri="{FF2B5EF4-FFF2-40B4-BE49-F238E27FC236}">
                <a16:creationId xmlns:a16="http://schemas.microsoft.com/office/drawing/2014/main" id="{52202699-05B4-1F1D-58D0-A4DA23133D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74623" y="2071801"/>
            <a:ext cx="985337" cy="1091800"/>
          </a:xfrm>
          <a:prstGeom prst="rect">
            <a:avLst/>
          </a:prstGeom>
        </p:spPr>
      </p:pic>
      <p:sp>
        <p:nvSpPr>
          <p:cNvPr id="12" name="CuadroTexto 11">
            <a:extLst>
              <a:ext uri="{FF2B5EF4-FFF2-40B4-BE49-F238E27FC236}">
                <a16:creationId xmlns:a16="http://schemas.microsoft.com/office/drawing/2014/main" id="{EA2911EB-6E09-4EA9-9CF9-ACB527F874CA}"/>
              </a:ext>
            </a:extLst>
          </p:cNvPr>
          <p:cNvSpPr txBox="1"/>
          <p:nvPr/>
        </p:nvSpPr>
        <p:spPr>
          <a:xfrm>
            <a:off x="4981815" y="1681909"/>
            <a:ext cx="2945532" cy="34830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_tradnl" sz="2200" b="1" i="0" u="none" strike="noStrike" kern="1200" cap="none" spc="0" normalizeH="0" baseline="0" noProof="0" dirty="0">
                <a:ln>
                  <a:noFill/>
                </a:ln>
                <a:solidFill>
                  <a:srgbClr val="002355"/>
                </a:solidFill>
                <a:effectLst/>
                <a:uLnTx/>
                <a:uFillTx/>
                <a:latin typeface="Arial" panose="020B0604020202020204"/>
                <a:ea typeface="+mn-ea"/>
                <a:cs typeface="+mn-cs"/>
              </a:rPr>
              <a:t>Tipos </a:t>
            </a:r>
            <a:endPar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s-ES_tradnl" sz="1600" b="1" i="0" u="none" strike="noStrike" kern="1200" cap="none" spc="0" normalizeH="0" baseline="0" noProof="0" dirty="0">
                <a:ln>
                  <a:noFill/>
                </a:ln>
                <a:solidFill>
                  <a:srgbClr val="002355"/>
                </a:solidFill>
                <a:effectLst/>
                <a:uLnTx/>
                <a:uFillTx/>
                <a:latin typeface="Arial" panose="020B0604020202020204"/>
                <a:ea typeface="+mn-ea"/>
                <a:cs typeface="+mn-cs"/>
              </a:rPr>
              <a:t>Hidrogeles </a:t>
            </a:r>
            <a:endParaRPr kumimoji="0" lang="es-ES" sz="1600" b="1" i="0" u="none" strike="noStrike" kern="1200" cap="none" spc="0" normalizeH="0" baseline="0" noProof="0" dirty="0">
              <a:ln>
                <a:noFill/>
              </a:ln>
              <a:solidFill>
                <a:srgbClr val="002355"/>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Geles hidroalcohólicos: no grasos</a:t>
            </a:r>
            <a:r>
              <a:rPr kumimoji="0" lang="es-ES" sz="1600" b="0" i="0" u="none" strike="noStrike" kern="1200" cap="none" spc="0" normalizeH="0" baseline="30000" noProof="0" dirty="0">
                <a:ln>
                  <a:noFill/>
                </a:ln>
                <a:solidFill>
                  <a:srgbClr val="002355"/>
                </a:solidFill>
                <a:effectLst/>
                <a:uLnTx/>
                <a:uFillTx/>
                <a:latin typeface="Arial" panose="020B0604020202020204"/>
                <a:ea typeface="+mn-ea"/>
                <a:cs typeface="+mn-cs"/>
              </a:rPr>
              <a:t>1</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s-ES" sz="1600" b="0" i="0" u="none" strike="noStrike" kern="1200" cap="none" spc="0" normalizeH="0" baseline="30000" noProof="0" dirty="0">
              <a:ln>
                <a:noFill/>
              </a:ln>
              <a:solidFill>
                <a:srgbClr val="002355"/>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s-ES" sz="1600" b="0" i="0" u="none" strike="noStrike" kern="1200" cap="none" spc="0" normalizeH="0" baseline="30000" noProof="0" dirty="0">
              <a:ln>
                <a:noFill/>
              </a:ln>
              <a:solidFill>
                <a:srgbClr val="00235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s-ES_tradnl" sz="1600" b="1" i="0" u="none" strike="noStrike" kern="1200" cap="none" spc="0" normalizeH="0" baseline="0" noProof="0" dirty="0" err="1">
                <a:ln>
                  <a:noFill/>
                </a:ln>
                <a:solidFill>
                  <a:srgbClr val="002355"/>
                </a:solidFill>
                <a:effectLst/>
                <a:uLnTx/>
                <a:uFillTx/>
                <a:latin typeface="Arial" panose="020B0604020202020204"/>
                <a:ea typeface="+mn-ea"/>
                <a:cs typeface="+mn-cs"/>
              </a:rPr>
              <a:t>Lipogeles</a:t>
            </a:r>
            <a:r>
              <a:rPr kumimoji="0" lang="es-ES_tradnl" sz="1600" b="1" i="0" u="none" strike="noStrike" kern="1200" cap="none" spc="0" normalizeH="0" baseline="0" noProof="0" dirty="0">
                <a:ln>
                  <a:noFill/>
                </a:ln>
                <a:solidFill>
                  <a:srgbClr val="002355"/>
                </a:solidFill>
                <a:effectLst/>
                <a:uLnTx/>
                <a:uFillTx/>
                <a:latin typeface="Arial" panose="020B0604020202020204"/>
                <a:ea typeface="+mn-ea"/>
                <a:cs typeface="+mn-cs"/>
              </a:rPr>
              <a:t> </a:t>
            </a:r>
            <a:endParaRPr kumimoji="0" lang="es-ES" sz="1600" b="1" i="0" u="none" strike="noStrike" kern="1200" cap="none" spc="0" normalizeH="0" baseline="0" noProof="0" dirty="0">
              <a:ln>
                <a:noFill/>
              </a:ln>
              <a:solidFill>
                <a:srgbClr val="002355"/>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Geles de base siliconada: grasos</a:t>
            </a:r>
            <a:r>
              <a:rPr kumimoji="0" lang="es-ES" sz="1600" b="0" i="0" u="none" strike="noStrike" kern="1200" cap="none" spc="0" normalizeH="0" baseline="30000" noProof="0" dirty="0">
                <a:ln>
                  <a:noFill/>
                </a:ln>
                <a:solidFill>
                  <a:srgbClr val="002355"/>
                </a:solidFill>
                <a:effectLst/>
                <a:uLnTx/>
                <a:uFillTx/>
                <a:latin typeface="Arial" panose="020B0604020202020204"/>
                <a:ea typeface="+mn-ea"/>
                <a:cs typeface="+mn-cs"/>
              </a:rPr>
              <a:t>2</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s-ES" sz="1600" b="1" i="0" u="none" strike="noStrike" kern="1200" cap="none" spc="0" normalizeH="0" baseline="0" noProof="0" dirty="0">
              <a:ln>
                <a:noFill/>
              </a:ln>
              <a:solidFill>
                <a:srgbClr val="002355"/>
              </a:solidFill>
              <a:effectLst/>
              <a:uLnTx/>
              <a:uFillTx/>
              <a:latin typeface="Arial" panose="020B0604020202020204"/>
              <a:ea typeface="+mn-ea"/>
              <a:cs typeface="+mn-cs"/>
            </a:endParaRPr>
          </a:p>
        </p:txBody>
      </p:sp>
      <p:pic>
        <p:nvPicPr>
          <p:cNvPr id="13" name="Imagen 12">
            <a:extLst>
              <a:ext uri="{FF2B5EF4-FFF2-40B4-BE49-F238E27FC236}">
                <a16:creationId xmlns:a16="http://schemas.microsoft.com/office/drawing/2014/main" id="{95A9E4F6-66A7-39A7-0316-63F6F1CE8E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51497" y="3747513"/>
            <a:ext cx="989204" cy="1090173"/>
          </a:xfrm>
          <a:prstGeom prst="rect">
            <a:avLst/>
          </a:prstGeom>
        </p:spPr>
      </p:pic>
      <p:pic>
        <p:nvPicPr>
          <p:cNvPr id="14" name="Imagen 13" descr="Imagen que contiene taza, tabla, vidrio&#10;&#10;El contenido generado por IA puede ser incorrecto.">
            <a:extLst>
              <a:ext uri="{FF2B5EF4-FFF2-40B4-BE49-F238E27FC236}">
                <a16:creationId xmlns:a16="http://schemas.microsoft.com/office/drawing/2014/main" id="{0552D90D-4167-F6AA-C221-C783F01AB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2617" y="3631187"/>
            <a:ext cx="1193800" cy="1333500"/>
          </a:xfrm>
          <a:prstGeom prst="rect">
            <a:avLst/>
          </a:prstGeom>
        </p:spPr>
      </p:pic>
      <p:pic>
        <p:nvPicPr>
          <p:cNvPr id="15" name="Imagen 14" descr="Imagen que contiene taza, tabla, vidrio&#10;&#10;El contenido generado por IA puede ser incorrecto.">
            <a:extLst>
              <a:ext uri="{FF2B5EF4-FFF2-40B4-BE49-F238E27FC236}">
                <a16:creationId xmlns:a16="http://schemas.microsoft.com/office/drawing/2014/main" id="{CB6847BD-0EEC-73EA-7785-F44D40BED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3401" y="1892326"/>
            <a:ext cx="1206500" cy="1460500"/>
          </a:xfrm>
          <a:prstGeom prst="rect">
            <a:avLst/>
          </a:prstGeom>
        </p:spPr>
      </p:pic>
    </p:spTree>
    <p:extLst>
      <p:ext uri="{BB962C8B-B14F-4D97-AF65-F5344CB8AC3E}">
        <p14:creationId xmlns:p14="http://schemas.microsoft.com/office/powerpoint/2010/main" val="12499429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noFill/>
        </p:spPr>
        <p:txBody>
          <a:bodyPr>
            <a:normAutofit/>
          </a:bodyPr>
          <a:lstStyle/>
          <a:p>
            <a:r>
              <a:rPr lang="es-ES" dirty="0"/>
              <a:t>El excipiente gel no es un “gel de ducha” </a:t>
            </a:r>
          </a:p>
        </p:txBody>
      </p:sp>
      <p:pic>
        <p:nvPicPr>
          <p:cNvPr id="8" name="Marcador de contenido 7"/>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l="1679" t="4645" r="3187" b="2995"/>
          <a:stretch/>
        </p:blipFill>
        <p:spPr>
          <a:xfrm>
            <a:off x="5951603" y="1234093"/>
            <a:ext cx="5797485" cy="3890134"/>
          </a:xfrm>
          <a:prstGeom prst="rect">
            <a:avLst/>
          </a:prstGeom>
        </p:spPr>
      </p:pic>
      <p:sp>
        <p:nvSpPr>
          <p:cNvPr id="9" name="Rectángulo 8"/>
          <p:cNvSpPr/>
          <p:nvPr/>
        </p:nvSpPr>
        <p:spPr>
          <a:xfrm>
            <a:off x="731838" y="6136232"/>
            <a:ext cx="835292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https://www.youtube.com/watch?v=ITOps2LX-JA</a:t>
            </a:r>
          </a:p>
        </p:txBody>
      </p:sp>
      <p:pic>
        <p:nvPicPr>
          <p:cNvPr id="4" name="Imatge 3" descr="Imatge que conté a cobert, comandament, remot&#10;&#10;Descripció generada automàticament">
            <a:extLst>
              <a:ext uri="{FF2B5EF4-FFF2-40B4-BE49-F238E27FC236}">
                <a16:creationId xmlns:a16="http://schemas.microsoft.com/office/drawing/2014/main" id="{7A42EF2D-4C63-9CA3-757F-C908D0FE2E0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5325" y="1239623"/>
            <a:ext cx="4668527" cy="3880603"/>
          </a:xfrm>
          <a:prstGeom prst="rect">
            <a:avLst/>
          </a:prstGeom>
        </p:spPr>
      </p:pic>
      <p:sp>
        <p:nvSpPr>
          <p:cNvPr id="5" name="Rectángulo redondeado 4">
            <a:extLst>
              <a:ext uri="{FF2B5EF4-FFF2-40B4-BE49-F238E27FC236}">
                <a16:creationId xmlns:a16="http://schemas.microsoft.com/office/drawing/2014/main" id="{E62D6BD6-3F98-9F62-1ADE-C1DC70814971}"/>
              </a:ext>
            </a:extLst>
          </p:cNvPr>
          <p:cNvSpPr/>
          <p:nvPr/>
        </p:nvSpPr>
        <p:spPr>
          <a:xfrm>
            <a:off x="695324" y="5258831"/>
            <a:ext cx="11053763" cy="546657"/>
          </a:xfrm>
          <a:prstGeom prst="roundRect">
            <a:avLst>
              <a:gd name="adj" fmla="val 8117"/>
            </a:avLst>
          </a:prstGeom>
          <a:solidFill>
            <a:srgbClr val="0023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Cuando recetemos un excipiente gel explicar al paciente que no es un jabón</a:t>
            </a:r>
          </a:p>
        </p:txBody>
      </p:sp>
    </p:spTree>
    <p:extLst>
      <p:ext uri="{BB962C8B-B14F-4D97-AF65-F5344CB8AC3E}">
        <p14:creationId xmlns:p14="http://schemas.microsoft.com/office/powerpoint/2010/main" val="28118676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04045-A12B-8217-57F2-6B4810A5E7B3}"/>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885830FB-7518-63CB-7B21-95F10FE01F9C}"/>
              </a:ext>
            </a:extLst>
          </p:cNvPr>
          <p:cNvSpPr/>
          <p:nvPr/>
        </p:nvSpPr>
        <p:spPr>
          <a:xfrm>
            <a:off x="695325" y="1203422"/>
            <a:ext cx="11053763" cy="4559406"/>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ítulo 1">
            <a:extLst>
              <a:ext uri="{FF2B5EF4-FFF2-40B4-BE49-F238E27FC236}">
                <a16:creationId xmlns:a16="http://schemas.microsoft.com/office/drawing/2014/main" id="{064F4025-7E20-1E76-340F-768DFEAA2E2C}"/>
              </a:ext>
            </a:extLst>
          </p:cNvPr>
          <p:cNvSpPr>
            <a:spLocks noGrp="1"/>
          </p:cNvSpPr>
          <p:nvPr>
            <p:ph type="title"/>
          </p:nvPr>
        </p:nvSpPr>
        <p:spPr/>
        <p:txBody>
          <a:bodyPr/>
          <a:lstStyle/>
          <a:p>
            <a:r>
              <a:rPr lang="es-ES" b="1" dirty="0">
                <a:latin typeface="+mn-lt"/>
              </a:rPr>
              <a:t>Excipientes</a:t>
            </a:r>
          </a:p>
        </p:txBody>
      </p:sp>
      <p:sp>
        <p:nvSpPr>
          <p:cNvPr id="4" name="Marcador de contenido 3">
            <a:extLst>
              <a:ext uri="{FF2B5EF4-FFF2-40B4-BE49-F238E27FC236}">
                <a16:creationId xmlns:a16="http://schemas.microsoft.com/office/drawing/2014/main" id="{09721832-9DAE-C8C2-E365-E4005BD75D74}"/>
              </a:ext>
            </a:extLst>
          </p:cNvPr>
          <p:cNvSpPr>
            <a:spLocks noGrp="1"/>
          </p:cNvSpPr>
          <p:nvPr>
            <p:ph idx="4294967295"/>
          </p:nvPr>
        </p:nvSpPr>
        <p:spPr>
          <a:xfrm>
            <a:off x="4023920" y="1923494"/>
            <a:ext cx="4548187" cy="3519488"/>
          </a:xfrm>
        </p:spPr>
        <p:txBody>
          <a:bodyPr>
            <a:normAutofit/>
          </a:bodyPr>
          <a:lstStyle/>
          <a:p>
            <a:r>
              <a:rPr lang="es-ES_tradnl" sz="1600" dirty="0"/>
              <a:t>Pomadas anhidras</a:t>
            </a:r>
            <a:r>
              <a:rPr lang="es-ES" sz="1600" dirty="0"/>
              <a:t> - Ungüento</a:t>
            </a:r>
          </a:p>
          <a:p>
            <a:r>
              <a:rPr lang="es-ES" sz="1600" dirty="0"/>
              <a:t>Pastas grasas</a:t>
            </a:r>
          </a:p>
          <a:p>
            <a:r>
              <a:rPr lang="es-ES" sz="1600" b="1" dirty="0" err="1"/>
              <a:t>Lipogeles</a:t>
            </a:r>
            <a:r>
              <a:rPr lang="es-ES" sz="1600" b="1" dirty="0"/>
              <a:t> / </a:t>
            </a:r>
            <a:r>
              <a:rPr lang="es-ES" sz="1600" b="1" dirty="0" err="1"/>
              <a:t>Oleogeles</a:t>
            </a:r>
            <a:endParaRPr lang="es-ES" sz="1600" b="1" dirty="0"/>
          </a:p>
          <a:p>
            <a:r>
              <a:rPr lang="es-ES" sz="1600" b="1" dirty="0"/>
              <a:t>Emulsión W/O  - Pomadas</a:t>
            </a:r>
          </a:p>
          <a:p>
            <a:r>
              <a:rPr lang="es-ES" sz="1600" b="1" dirty="0"/>
              <a:t>Emulsión O/W - Cremas</a:t>
            </a:r>
          </a:p>
          <a:p>
            <a:r>
              <a:rPr lang="es-ES" sz="1600" dirty="0"/>
              <a:t>Emulsión W/S</a:t>
            </a:r>
          </a:p>
          <a:p>
            <a:r>
              <a:rPr lang="es-ES" sz="1600" b="1" dirty="0"/>
              <a:t>Hidrogeles</a:t>
            </a:r>
          </a:p>
          <a:p>
            <a:r>
              <a:rPr lang="es-ES" sz="1600" dirty="0"/>
              <a:t>Soluciones </a:t>
            </a:r>
          </a:p>
          <a:p>
            <a:r>
              <a:rPr lang="es-ES" sz="1600" dirty="0"/>
              <a:t>Suspensiones</a:t>
            </a:r>
          </a:p>
          <a:p>
            <a:r>
              <a:rPr lang="es-ES" sz="1600" dirty="0"/>
              <a:t>Pastas al agua - Linimentos</a:t>
            </a:r>
          </a:p>
        </p:txBody>
      </p:sp>
      <p:sp>
        <p:nvSpPr>
          <p:cNvPr id="10" name="4 CuadroTexto">
            <a:extLst>
              <a:ext uri="{FF2B5EF4-FFF2-40B4-BE49-F238E27FC236}">
                <a16:creationId xmlns:a16="http://schemas.microsoft.com/office/drawing/2014/main" id="{92DE8B7D-47CD-7604-37B5-EBBC717D5632}"/>
              </a:ext>
            </a:extLst>
          </p:cNvPr>
          <p:cNvSpPr txBox="1"/>
          <p:nvPr/>
        </p:nvSpPr>
        <p:spPr>
          <a:xfrm>
            <a:off x="947738" y="3238828"/>
            <a:ext cx="25026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srgbClr val="002355"/>
                </a:solidFill>
                <a:effectLst/>
                <a:uLnTx/>
                <a:uFillTx/>
                <a:latin typeface="Arial" panose="020B0604020202020204"/>
                <a:ea typeface="+mn-ea"/>
                <a:cs typeface="+mn-cs"/>
              </a:rPr>
              <a:t>Clasificación </a:t>
            </a:r>
          </a:p>
        </p:txBody>
      </p:sp>
      <p:sp>
        <p:nvSpPr>
          <p:cNvPr id="11" name="5 Abrir llave">
            <a:extLst>
              <a:ext uri="{FF2B5EF4-FFF2-40B4-BE49-F238E27FC236}">
                <a16:creationId xmlns:a16="http://schemas.microsoft.com/office/drawing/2014/main" id="{1A280FFB-81BB-7908-5F14-16317D50F111}"/>
              </a:ext>
            </a:extLst>
          </p:cNvPr>
          <p:cNvSpPr/>
          <p:nvPr/>
        </p:nvSpPr>
        <p:spPr>
          <a:xfrm>
            <a:off x="3625557" y="1557339"/>
            <a:ext cx="316835" cy="4032250"/>
          </a:xfrm>
          <a:prstGeom prst="leftBrace">
            <a:avLst>
              <a:gd name="adj1" fmla="val 53685"/>
              <a:gd name="adj2" fmla="val 50000"/>
            </a:avLst>
          </a:prstGeom>
          <a:ln w="25400">
            <a:solidFill>
              <a:srgbClr val="00F2B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3" name="Grupo 22">
            <a:extLst>
              <a:ext uri="{FF2B5EF4-FFF2-40B4-BE49-F238E27FC236}">
                <a16:creationId xmlns:a16="http://schemas.microsoft.com/office/drawing/2014/main" id="{1E844A06-A535-758F-0CFD-EB284301BFC7}"/>
              </a:ext>
            </a:extLst>
          </p:cNvPr>
          <p:cNvGrpSpPr/>
          <p:nvPr/>
        </p:nvGrpSpPr>
        <p:grpSpPr>
          <a:xfrm>
            <a:off x="8808209" y="1578198"/>
            <a:ext cx="1901573" cy="4014067"/>
            <a:chOff x="8808209" y="1700213"/>
            <a:chExt cx="1901573" cy="4014067"/>
          </a:xfrm>
        </p:grpSpPr>
        <p:grpSp>
          <p:nvGrpSpPr>
            <p:cNvPr id="22" name="Grupo 21">
              <a:extLst>
                <a:ext uri="{FF2B5EF4-FFF2-40B4-BE49-F238E27FC236}">
                  <a16:creationId xmlns:a16="http://schemas.microsoft.com/office/drawing/2014/main" id="{7C990586-827A-BBE3-9AD6-80F12399E08B}"/>
                </a:ext>
              </a:extLst>
            </p:cNvPr>
            <p:cNvGrpSpPr/>
            <p:nvPr/>
          </p:nvGrpSpPr>
          <p:grpSpPr>
            <a:xfrm>
              <a:off x="9211917" y="2355488"/>
              <a:ext cx="1094156" cy="2703518"/>
              <a:chOff x="9190174" y="2384425"/>
              <a:chExt cx="1094156" cy="2703518"/>
            </a:xfrm>
          </p:grpSpPr>
          <p:cxnSp>
            <p:nvCxnSpPr>
              <p:cNvPr id="13" name="Conector recto de flecha 12">
                <a:extLst>
                  <a:ext uri="{FF2B5EF4-FFF2-40B4-BE49-F238E27FC236}">
                    <a16:creationId xmlns:a16="http://schemas.microsoft.com/office/drawing/2014/main" id="{FB4ECD52-1EEE-20E9-DE3A-5C674CE0EB2E}"/>
                  </a:ext>
                </a:extLst>
              </p:cNvPr>
              <p:cNvCxnSpPr>
                <a:cxnSpLocks/>
              </p:cNvCxnSpPr>
              <p:nvPr/>
            </p:nvCxnSpPr>
            <p:spPr>
              <a:xfrm>
                <a:off x="10284330" y="2384981"/>
                <a:ext cx="0" cy="2699782"/>
              </a:xfrm>
              <a:prstGeom prst="straightConnector1">
                <a:avLst/>
              </a:prstGeom>
              <a:ln w="44450">
                <a:solidFill>
                  <a:srgbClr val="00F2BE"/>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D740FAAE-D6B5-3D16-FF64-87ABB63AD2D3}"/>
                  </a:ext>
                </a:extLst>
              </p:cNvPr>
              <p:cNvCxnSpPr>
                <a:cxnSpLocks/>
              </p:cNvCxnSpPr>
              <p:nvPr/>
            </p:nvCxnSpPr>
            <p:spPr>
              <a:xfrm flipV="1">
                <a:off x="9190174" y="2384425"/>
                <a:ext cx="0" cy="2703518"/>
              </a:xfrm>
              <a:prstGeom prst="straightConnector1">
                <a:avLst/>
              </a:prstGeom>
              <a:ln w="44450">
                <a:solidFill>
                  <a:srgbClr val="00F2BE"/>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uadroTexto 19">
              <a:extLst>
                <a:ext uri="{FF2B5EF4-FFF2-40B4-BE49-F238E27FC236}">
                  <a16:creationId xmlns:a16="http://schemas.microsoft.com/office/drawing/2014/main" id="{E46C2F7D-B17B-A01D-50B4-7CE01D41D753}"/>
                </a:ext>
              </a:extLst>
            </p:cNvPr>
            <p:cNvSpPr txBox="1"/>
            <p:nvPr/>
          </p:nvSpPr>
          <p:spPr>
            <a:xfrm>
              <a:off x="8866186" y="5060617"/>
              <a:ext cx="178561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2355"/>
                  </a:solidFill>
                  <a:effectLst/>
                  <a:uLnTx/>
                  <a:uFillTx/>
                  <a:latin typeface="Arial" panose="020B0604020202020204"/>
                  <a:ea typeface="+mn-ea"/>
                  <a:cs typeface="+mn-cs"/>
                </a:rPr>
                <a:t>- Grasa              + Agua</a:t>
              </a:r>
            </a:p>
          </p:txBody>
        </p:sp>
        <p:sp>
          <p:nvSpPr>
            <p:cNvPr id="5" name="Rectángulo redondeado 4">
              <a:extLst>
                <a:ext uri="{FF2B5EF4-FFF2-40B4-BE49-F238E27FC236}">
                  <a16:creationId xmlns:a16="http://schemas.microsoft.com/office/drawing/2014/main" id="{7BC0561C-2855-9503-4F1E-1943999F4858}"/>
                </a:ext>
              </a:extLst>
            </p:cNvPr>
            <p:cNvSpPr/>
            <p:nvPr/>
          </p:nvSpPr>
          <p:spPr>
            <a:xfrm>
              <a:off x="8808209" y="1700213"/>
              <a:ext cx="1901573" cy="375054"/>
            </a:xfrm>
            <a:prstGeom prst="roundRect">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err="1">
                  <a:ln>
                    <a:noFill/>
                  </a:ln>
                  <a:solidFill>
                    <a:prstClr val="white"/>
                  </a:solidFill>
                  <a:effectLst/>
                  <a:uLnTx/>
                  <a:uFillTx/>
                  <a:latin typeface="Arial" panose="020B0604020202020204"/>
                  <a:ea typeface="+mn-ea"/>
                  <a:cs typeface="+mn-cs"/>
                </a:rPr>
                <a:t>Lipofilia</a:t>
              </a:r>
              <a:endParaRPr kumimoji="0" lang="ca-ES"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ángulo redondeado 5">
              <a:extLst>
                <a:ext uri="{FF2B5EF4-FFF2-40B4-BE49-F238E27FC236}">
                  <a16:creationId xmlns:a16="http://schemas.microsoft.com/office/drawing/2014/main" id="{930E12AF-453F-F7F1-AD85-4C0BE980CF08}"/>
                </a:ext>
              </a:extLst>
            </p:cNvPr>
            <p:cNvSpPr/>
            <p:nvPr/>
          </p:nvSpPr>
          <p:spPr>
            <a:xfrm>
              <a:off x="8808209" y="5339226"/>
              <a:ext cx="1901573" cy="375054"/>
            </a:xfrm>
            <a:prstGeom prst="roundRect">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Arial" panose="020B0604020202020204"/>
                  <a:ea typeface="+mn-ea"/>
                  <a:cs typeface="+mn-cs"/>
                </a:rPr>
                <a:t>Hidrofilia</a:t>
              </a:r>
              <a:endParaRPr kumimoji="0" lang="ca-ES"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 name="CuadroTexto 20">
              <a:extLst>
                <a:ext uri="{FF2B5EF4-FFF2-40B4-BE49-F238E27FC236}">
                  <a16:creationId xmlns:a16="http://schemas.microsoft.com/office/drawing/2014/main" id="{F7A6C1EC-BFEA-65B6-98FE-82E1399A5460}"/>
                </a:ext>
              </a:extLst>
            </p:cNvPr>
            <p:cNvSpPr txBox="1"/>
            <p:nvPr/>
          </p:nvSpPr>
          <p:spPr>
            <a:xfrm>
              <a:off x="8846950" y="2076878"/>
              <a:ext cx="182409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2355"/>
                  </a:solidFill>
                  <a:effectLst/>
                  <a:uLnTx/>
                  <a:uFillTx/>
                  <a:latin typeface="Arial" panose="020B0604020202020204"/>
                  <a:ea typeface="+mn-ea"/>
                  <a:cs typeface="+mn-cs"/>
                </a:rPr>
                <a:t>+ Grasa              - Agua</a:t>
              </a:r>
            </a:p>
          </p:txBody>
        </p:sp>
      </p:grpSp>
      <p:sp>
        <p:nvSpPr>
          <p:cNvPr id="12" name="CuadroTexto 11">
            <a:extLst>
              <a:ext uri="{FF2B5EF4-FFF2-40B4-BE49-F238E27FC236}">
                <a16:creationId xmlns:a16="http://schemas.microsoft.com/office/drawing/2014/main" id="{5EFDC0C1-C449-4DAF-E85A-22DF2F0B6F70}"/>
              </a:ext>
            </a:extLst>
          </p:cNvPr>
          <p:cNvSpPr txBox="1"/>
          <p:nvPr/>
        </p:nvSpPr>
        <p:spPr>
          <a:xfrm>
            <a:off x="695325" y="5805488"/>
            <a:ext cx="7017689" cy="217752"/>
          </a:xfrm>
          <a:prstGeom prst="rect">
            <a:avLst/>
          </a:prstGeom>
          <a:noFill/>
        </p:spPr>
        <p:txBody>
          <a:bodyPr wrap="square">
            <a:spAutoFit/>
          </a:bodyPr>
          <a:lstStyle/>
          <a:p>
            <a:pPr marL="0" marR="83820" lvl="0" indent="0" algn="l" defTabSz="914400" rtl="0" eaLnBrk="1" fontAlgn="auto" latinLnBrk="0" hangingPunct="1">
              <a:lnSpc>
                <a:spcPct val="130000"/>
              </a:lnSpc>
              <a:spcBef>
                <a:spcPts val="450"/>
              </a:spcBef>
              <a:spcAft>
                <a:spcPts val="450"/>
              </a:spcAft>
              <a:buClrTx/>
              <a:buSzTx/>
              <a:buFontTx/>
              <a:buNone/>
              <a:tabLst/>
              <a:defRPr/>
            </a:pPr>
            <a:r>
              <a:rPr kumimoji="0" lang="es-ES" sz="700" b="1" i="0" u="none" strike="noStrike" kern="1200" cap="none" spc="0" normalizeH="0" baseline="0" noProof="0" dirty="0">
                <a:ln>
                  <a:noFill/>
                </a:ln>
                <a:solidFill>
                  <a:srgbClr val="002355"/>
                </a:solidFill>
                <a:effectLst/>
                <a:uLnTx/>
                <a:uFillTx/>
                <a:latin typeface="Arial" panose="020B0604020202020204"/>
                <a:ea typeface="Noto Sans" panose="020B0502040504020204" pitchFamily="34"/>
                <a:cs typeface="Noto Sans" panose="020B0502040504020204" pitchFamily="34"/>
              </a:rPr>
              <a:t>Esquema de las diferentes formulaciones tópicas según la cantidad de agua y excipientes grasos. Adaptado de Ribera et al.</a:t>
            </a:r>
          </a:p>
        </p:txBody>
      </p:sp>
      <p:sp>
        <p:nvSpPr>
          <p:cNvPr id="15" name="3 CuadroTexto">
            <a:extLst>
              <a:ext uri="{FF2B5EF4-FFF2-40B4-BE49-F238E27FC236}">
                <a16:creationId xmlns:a16="http://schemas.microsoft.com/office/drawing/2014/main" id="{7761A40F-69AF-CD50-5DE3-95101327E446}"/>
              </a:ext>
            </a:extLst>
          </p:cNvPr>
          <p:cNvSpPr txBox="1"/>
          <p:nvPr/>
        </p:nvSpPr>
        <p:spPr>
          <a:xfrm>
            <a:off x="695325" y="6105431"/>
            <a:ext cx="92282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a:ea typeface="+mn-ea"/>
                <a:cs typeface="+mn-cs"/>
              </a:rPr>
              <a:t>Ribera M. Terapéutica dermatológica. En: Bielsa I ed. Ferrándiz. Dermatología Clínica. 6ª Ed. Barcelona, Elsevier,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a:ea typeface="+mn-ea"/>
                <a:cs typeface="+mn-cs"/>
              </a:rPr>
              <a:t>Salleras M, Llambí F, Iglesias M, Umbert P. La formulación magistral en la dermatología.actual. 3ª ed. Aulamédica . Madrid. 2021</a:t>
            </a:r>
          </a:p>
        </p:txBody>
      </p:sp>
      <p:sp>
        <p:nvSpPr>
          <p:cNvPr id="16" name="Rectángulo redondeado 15">
            <a:extLst>
              <a:ext uri="{FF2B5EF4-FFF2-40B4-BE49-F238E27FC236}">
                <a16:creationId xmlns:a16="http://schemas.microsoft.com/office/drawing/2014/main" id="{FE039B87-2C94-C764-FDCC-AC5DDEB15105}"/>
              </a:ext>
            </a:extLst>
          </p:cNvPr>
          <p:cNvSpPr/>
          <p:nvPr/>
        </p:nvSpPr>
        <p:spPr>
          <a:xfrm>
            <a:off x="8772073" y="3342581"/>
            <a:ext cx="1901573" cy="375054"/>
          </a:xfrm>
          <a:prstGeom prst="roundRect">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F2BE"/>
                </a:solidFill>
                <a:effectLst/>
                <a:uLnTx/>
                <a:uFillTx/>
                <a:latin typeface="Arial" panose="020B0604020202020204"/>
                <a:ea typeface="+mn-ea"/>
                <a:cs typeface="+mn-cs"/>
              </a:rPr>
              <a:t>¿………….?</a:t>
            </a:r>
            <a:endParaRPr kumimoji="0" lang="ca-ES" sz="1400" b="1" i="0" u="none" strike="noStrike" kern="1200" cap="none" spc="0" normalizeH="0" baseline="0" noProof="0" dirty="0">
              <a:ln>
                <a:noFill/>
              </a:ln>
              <a:solidFill>
                <a:srgbClr val="00F2B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00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EA6C0-C3E6-7A09-000F-45B64E324BB3}"/>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1F7380B2-D2B4-6704-F0B8-31A56E62A952}"/>
              </a:ext>
            </a:extLst>
          </p:cNvPr>
          <p:cNvSpPr/>
          <p:nvPr/>
        </p:nvSpPr>
        <p:spPr>
          <a:xfrm>
            <a:off x="695325" y="1203422"/>
            <a:ext cx="11053763" cy="4559406"/>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ítulo 1">
            <a:extLst>
              <a:ext uri="{FF2B5EF4-FFF2-40B4-BE49-F238E27FC236}">
                <a16:creationId xmlns:a16="http://schemas.microsoft.com/office/drawing/2014/main" id="{456A1B7A-2F74-F1A6-9486-52713F28EF68}"/>
              </a:ext>
            </a:extLst>
          </p:cNvPr>
          <p:cNvSpPr>
            <a:spLocks noGrp="1"/>
          </p:cNvSpPr>
          <p:nvPr>
            <p:ph type="title"/>
          </p:nvPr>
        </p:nvSpPr>
        <p:spPr/>
        <p:txBody>
          <a:bodyPr/>
          <a:lstStyle/>
          <a:p>
            <a:r>
              <a:rPr lang="es-ES" b="1" dirty="0">
                <a:latin typeface="+mn-lt"/>
              </a:rPr>
              <a:t>Excipientes</a:t>
            </a:r>
          </a:p>
        </p:txBody>
      </p:sp>
      <p:sp>
        <p:nvSpPr>
          <p:cNvPr id="4" name="Marcador de contenido 3">
            <a:extLst>
              <a:ext uri="{FF2B5EF4-FFF2-40B4-BE49-F238E27FC236}">
                <a16:creationId xmlns:a16="http://schemas.microsoft.com/office/drawing/2014/main" id="{0FD8899F-C60D-338B-8033-C57D044EE6AE}"/>
              </a:ext>
            </a:extLst>
          </p:cNvPr>
          <p:cNvSpPr>
            <a:spLocks noGrp="1"/>
          </p:cNvSpPr>
          <p:nvPr>
            <p:ph idx="4294967295"/>
          </p:nvPr>
        </p:nvSpPr>
        <p:spPr>
          <a:xfrm>
            <a:off x="4023920" y="1923494"/>
            <a:ext cx="4548187" cy="3519488"/>
          </a:xfrm>
        </p:spPr>
        <p:txBody>
          <a:bodyPr>
            <a:normAutofit/>
          </a:bodyPr>
          <a:lstStyle/>
          <a:p>
            <a:r>
              <a:rPr lang="es-ES_tradnl" sz="1600" dirty="0"/>
              <a:t>Pomadas anhidras</a:t>
            </a:r>
            <a:r>
              <a:rPr lang="es-ES" sz="1600" dirty="0"/>
              <a:t> - Ungüento</a:t>
            </a:r>
          </a:p>
          <a:p>
            <a:r>
              <a:rPr lang="es-ES" sz="1600" dirty="0"/>
              <a:t>Pastas grasas</a:t>
            </a:r>
          </a:p>
          <a:p>
            <a:r>
              <a:rPr lang="es-ES" sz="1600" b="1" dirty="0" err="1"/>
              <a:t>Lipogeles</a:t>
            </a:r>
            <a:r>
              <a:rPr lang="es-ES" sz="1600" b="1" dirty="0"/>
              <a:t> / </a:t>
            </a:r>
            <a:r>
              <a:rPr lang="es-ES" sz="1600" b="1" dirty="0" err="1"/>
              <a:t>Oleogeles</a:t>
            </a:r>
            <a:endParaRPr lang="es-ES" sz="1600" b="1" dirty="0"/>
          </a:p>
          <a:p>
            <a:r>
              <a:rPr lang="es-ES" sz="1600" b="1" dirty="0"/>
              <a:t>Emulsión W/O  - Pomadas</a:t>
            </a:r>
          </a:p>
          <a:p>
            <a:r>
              <a:rPr lang="es-ES" sz="1600" b="1" dirty="0"/>
              <a:t>Emulsión O/W - Cremas</a:t>
            </a:r>
          </a:p>
          <a:p>
            <a:r>
              <a:rPr lang="es-ES" sz="1600" dirty="0"/>
              <a:t>Emulsión W/S</a:t>
            </a:r>
          </a:p>
          <a:p>
            <a:r>
              <a:rPr lang="es-ES" sz="1600" b="1" dirty="0"/>
              <a:t>Hidrogeles</a:t>
            </a:r>
          </a:p>
          <a:p>
            <a:r>
              <a:rPr lang="es-ES" sz="1600" dirty="0"/>
              <a:t>Soluciones </a:t>
            </a:r>
          </a:p>
          <a:p>
            <a:r>
              <a:rPr lang="es-ES" sz="1600" dirty="0"/>
              <a:t>Suspensiones</a:t>
            </a:r>
          </a:p>
          <a:p>
            <a:r>
              <a:rPr lang="es-ES" sz="1600" dirty="0"/>
              <a:t>Pastas al agua - Linimentos</a:t>
            </a:r>
          </a:p>
        </p:txBody>
      </p:sp>
      <p:sp>
        <p:nvSpPr>
          <p:cNvPr id="10" name="4 CuadroTexto">
            <a:extLst>
              <a:ext uri="{FF2B5EF4-FFF2-40B4-BE49-F238E27FC236}">
                <a16:creationId xmlns:a16="http://schemas.microsoft.com/office/drawing/2014/main" id="{AD4A1C8C-A386-3410-FDC4-C8ADBE161E2B}"/>
              </a:ext>
            </a:extLst>
          </p:cNvPr>
          <p:cNvSpPr txBox="1"/>
          <p:nvPr/>
        </p:nvSpPr>
        <p:spPr>
          <a:xfrm>
            <a:off x="947738" y="3238828"/>
            <a:ext cx="25026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srgbClr val="002355"/>
                </a:solidFill>
                <a:effectLst/>
                <a:uLnTx/>
                <a:uFillTx/>
                <a:latin typeface="Arial" panose="020B0604020202020204"/>
                <a:ea typeface="+mn-ea"/>
                <a:cs typeface="+mn-cs"/>
              </a:rPr>
              <a:t>Clasificación </a:t>
            </a:r>
          </a:p>
        </p:txBody>
      </p:sp>
      <p:sp>
        <p:nvSpPr>
          <p:cNvPr id="11" name="5 Abrir llave">
            <a:extLst>
              <a:ext uri="{FF2B5EF4-FFF2-40B4-BE49-F238E27FC236}">
                <a16:creationId xmlns:a16="http://schemas.microsoft.com/office/drawing/2014/main" id="{E594072B-9C47-A3EE-0D79-CD0F12A54CDD}"/>
              </a:ext>
            </a:extLst>
          </p:cNvPr>
          <p:cNvSpPr/>
          <p:nvPr/>
        </p:nvSpPr>
        <p:spPr>
          <a:xfrm>
            <a:off x="3625557" y="1557339"/>
            <a:ext cx="316835" cy="4032250"/>
          </a:xfrm>
          <a:prstGeom prst="leftBrace">
            <a:avLst>
              <a:gd name="adj1" fmla="val 53685"/>
              <a:gd name="adj2" fmla="val 50000"/>
            </a:avLst>
          </a:prstGeom>
          <a:ln w="25400">
            <a:solidFill>
              <a:srgbClr val="00F2B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3" name="Grupo 22">
            <a:extLst>
              <a:ext uri="{FF2B5EF4-FFF2-40B4-BE49-F238E27FC236}">
                <a16:creationId xmlns:a16="http://schemas.microsoft.com/office/drawing/2014/main" id="{B6814961-42EF-7818-52AD-AC2C89206F90}"/>
              </a:ext>
            </a:extLst>
          </p:cNvPr>
          <p:cNvGrpSpPr/>
          <p:nvPr/>
        </p:nvGrpSpPr>
        <p:grpSpPr>
          <a:xfrm>
            <a:off x="8808209" y="1578198"/>
            <a:ext cx="1901573" cy="4014067"/>
            <a:chOff x="8808209" y="1700213"/>
            <a:chExt cx="1901573" cy="4014067"/>
          </a:xfrm>
        </p:grpSpPr>
        <p:grpSp>
          <p:nvGrpSpPr>
            <p:cNvPr id="22" name="Grupo 21">
              <a:extLst>
                <a:ext uri="{FF2B5EF4-FFF2-40B4-BE49-F238E27FC236}">
                  <a16:creationId xmlns:a16="http://schemas.microsoft.com/office/drawing/2014/main" id="{A970A191-5F1E-5316-DF6B-1295A086FB3E}"/>
                </a:ext>
              </a:extLst>
            </p:cNvPr>
            <p:cNvGrpSpPr/>
            <p:nvPr/>
          </p:nvGrpSpPr>
          <p:grpSpPr>
            <a:xfrm>
              <a:off x="9211917" y="2355488"/>
              <a:ext cx="1094156" cy="2703518"/>
              <a:chOff x="9190174" y="2384425"/>
              <a:chExt cx="1094156" cy="2703518"/>
            </a:xfrm>
          </p:grpSpPr>
          <p:cxnSp>
            <p:nvCxnSpPr>
              <p:cNvPr id="13" name="Conector recto de flecha 12">
                <a:extLst>
                  <a:ext uri="{FF2B5EF4-FFF2-40B4-BE49-F238E27FC236}">
                    <a16:creationId xmlns:a16="http://schemas.microsoft.com/office/drawing/2014/main" id="{00963F79-C1E7-6FE7-2C4B-FC016E694A32}"/>
                  </a:ext>
                </a:extLst>
              </p:cNvPr>
              <p:cNvCxnSpPr>
                <a:cxnSpLocks/>
              </p:cNvCxnSpPr>
              <p:nvPr/>
            </p:nvCxnSpPr>
            <p:spPr>
              <a:xfrm>
                <a:off x="10284330" y="2384981"/>
                <a:ext cx="0" cy="2699782"/>
              </a:xfrm>
              <a:prstGeom prst="straightConnector1">
                <a:avLst/>
              </a:prstGeom>
              <a:ln w="44450">
                <a:solidFill>
                  <a:srgbClr val="00F2BE"/>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39ECD98C-8EB9-302D-6B93-BD493004B502}"/>
                  </a:ext>
                </a:extLst>
              </p:cNvPr>
              <p:cNvCxnSpPr>
                <a:cxnSpLocks/>
              </p:cNvCxnSpPr>
              <p:nvPr/>
            </p:nvCxnSpPr>
            <p:spPr>
              <a:xfrm flipV="1">
                <a:off x="9190174" y="2384425"/>
                <a:ext cx="0" cy="2703518"/>
              </a:xfrm>
              <a:prstGeom prst="straightConnector1">
                <a:avLst/>
              </a:prstGeom>
              <a:ln w="44450">
                <a:solidFill>
                  <a:srgbClr val="00F2BE"/>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uadroTexto 19">
              <a:extLst>
                <a:ext uri="{FF2B5EF4-FFF2-40B4-BE49-F238E27FC236}">
                  <a16:creationId xmlns:a16="http://schemas.microsoft.com/office/drawing/2014/main" id="{F372F058-F864-05DE-5DF1-A7454D0232A2}"/>
                </a:ext>
              </a:extLst>
            </p:cNvPr>
            <p:cNvSpPr txBox="1"/>
            <p:nvPr/>
          </p:nvSpPr>
          <p:spPr>
            <a:xfrm>
              <a:off x="8866186" y="5060617"/>
              <a:ext cx="178561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2355"/>
                  </a:solidFill>
                  <a:effectLst/>
                  <a:uLnTx/>
                  <a:uFillTx/>
                  <a:latin typeface="Arial" panose="020B0604020202020204"/>
                  <a:ea typeface="+mn-ea"/>
                  <a:cs typeface="+mn-cs"/>
                </a:rPr>
                <a:t>- Grasa              + Agua</a:t>
              </a:r>
            </a:p>
          </p:txBody>
        </p:sp>
        <p:sp>
          <p:nvSpPr>
            <p:cNvPr id="5" name="Rectángulo redondeado 4">
              <a:extLst>
                <a:ext uri="{FF2B5EF4-FFF2-40B4-BE49-F238E27FC236}">
                  <a16:creationId xmlns:a16="http://schemas.microsoft.com/office/drawing/2014/main" id="{0113833A-A372-0658-3842-2C924200DB79}"/>
                </a:ext>
              </a:extLst>
            </p:cNvPr>
            <p:cNvSpPr/>
            <p:nvPr/>
          </p:nvSpPr>
          <p:spPr>
            <a:xfrm>
              <a:off x="8808209" y="1700213"/>
              <a:ext cx="1901573" cy="375054"/>
            </a:xfrm>
            <a:prstGeom prst="roundRect">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err="1">
                  <a:ln>
                    <a:noFill/>
                  </a:ln>
                  <a:solidFill>
                    <a:prstClr val="white"/>
                  </a:solidFill>
                  <a:effectLst/>
                  <a:uLnTx/>
                  <a:uFillTx/>
                  <a:latin typeface="Arial" panose="020B0604020202020204"/>
                  <a:ea typeface="+mn-ea"/>
                  <a:cs typeface="+mn-cs"/>
                </a:rPr>
                <a:t>Lipofilia</a:t>
              </a:r>
              <a:endParaRPr kumimoji="0" lang="ca-ES"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ángulo redondeado 5">
              <a:extLst>
                <a:ext uri="{FF2B5EF4-FFF2-40B4-BE49-F238E27FC236}">
                  <a16:creationId xmlns:a16="http://schemas.microsoft.com/office/drawing/2014/main" id="{71335801-377E-5A0F-C507-D8A91C4C5E3F}"/>
                </a:ext>
              </a:extLst>
            </p:cNvPr>
            <p:cNvSpPr/>
            <p:nvPr/>
          </p:nvSpPr>
          <p:spPr>
            <a:xfrm>
              <a:off x="8808209" y="5339226"/>
              <a:ext cx="1901573" cy="375054"/>
            </a:xfrm>
            <a:prstGeom prst="roundRect">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Arial" panose="020B0604020202020204"/>
                  <a:ea typeface="+mn-ea"/>
                  <a:cs typeface="+mn-cs"/>
                </a:rPr>
                <a:t>Hidrofilia</a:t>
              </a:r>
              <a:endParaRPr kumimoji="0" lang="ca-ES"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 name="CuadroTexto 20">
              <a:extLst>
                <a:ext uri="{FF2B5EF4-FFF2-40B4-BE49-F238E27FC236}">
                  <a16:creationId xmlns:a16="http://schemas.microsoft.com/office/drawing/2014/main" id="{5B1E93A9-B89D-63F1-4FA8-A559CA621D5C}"/>
                </a:ext>
              </a:extLst>
            </p:cNvPr>
            <p:cNvSpPr txBox="1"/>
            <p:nvPr/>
          </p:nvSpPr>
          <p:spPr>
            <a:xfrm>
              <a:off x="8846950" y="2076878"/>
              <a:ext cx="182409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2355"/>
                  </a:solidFill>
                  <a:effectLst/>
                  <a:uLnTx/>
                  <a:uFillTx/>
                  <a:latin typeface="Arial" panose="020B0604020202020204"/>
                  <a:ea typeface="+mn-ea"/>
                  <a:cs typeface="+mn-cs"/>
                </a:rPr>
                <a:t>+ Grasa              - Agua</a:t>
              </a:r>
            </a:p>
          </p:txBody>
        </p:sp>
      </p:grpSp>
      <p:sp>
        <p:nvSpPr>
          <p:cNvPr id="12" name="CuadroTexto 11">
            <a:extLst>
              <a:ext uri="{FF2B5EF4-FFF2-40B4-BE49-F238E27FC236}">
                <a16:creationId xmlns:a16="http://schemas.microsoft.com/office/drawing/2014/main" id="{A9C09B69-313B-1372-16EF-6CC9794718C5}"/>
              </a:ext>
            </a:extLst>
          </p:cNvPr>
          <p:cNvSpPr txBox="1"/>
          <p:nvPr/>
        </p:nvSpPr>
        <p:spPr>
          <a:xfrm>
            <a:off x="695325" y="5805488"/>
            <a:ext cx="7017689" cy="217752"/>
          </a:xfrm>
          <a:prstGeom prst="rect">
            <a:avLst/>
          </a:prstGeom>
          <a:noFill/>
        </p:spPr>
        <p:txBody>
          <a:bodyPr wrap="square">
            <a:spAutoFit/>
          </a:bodyPr>
          <a:lstStyle/>
          <a:p>
            <a:pPr marL="0" marR="83820" lvl="0" indent="0" algn="l" defTabSz="914400" rtl="0" eaLnBrk="1" fontAlgn="auto" latinLnBrk="0" hangingPunct="1">
              <a:lnSpc>
                <a:spcPct val="130000"/>
              </a:lnSpc>
              <a:spcBef>
                <a:spcPts val="450"/>
              </a:spcBef>
              <a:spcAft>
                <a:spcPts val="450"/>
              </a:spcAft>
              <a:buClrTx/>
              <a:buSzTx/>
              <a:buFontTx/>
              <a:buNone/>
              <a:tabLst/>
              <a:defRPr/>
            </a:pPr>
            <a:r>
              <a:rPr kumimoji="0" lang="es-ES" sz="700" b="1" i="0" u="none" strike="noStrike" kern="1200" cap="none" spc="0" normalizeH="0" baseline="0" noProof="0" dirty="0">
                <a:ln>
                  <a:noFill/>
                </a:ln>
                <a:solidFill>
                  <a:srgbClr val="002355"/>
                </a:solidFill>
                <a:effectLst/>
                <a:uLnTx/>
                <a:uFillTx/>
                <a:latin typeface="Arial" panose="020B0604020202020204"/>
                <a:ea typeface="Noto Sans" panose="020B0502040504020204" pitchFamily="34"/>
                <a:cs typeface="Noto Sans" panose="020B0502040504020204" pitchFamily="34"/>
              </a:rPr>
              <a:t>Esquema de las diferentes formulaciones tópicas según la cantidad de agua y excipientes grasos. Adaptado de Ribera et al.</a:t>
            </a:r>
          </a:p>
        </p:txBody>
      </p:sp>
      <p:sp>
        <p:nvSpPr>
          <p:cNvPr id="15" name="3 CuadroTexto">
            <a:extLst>
              <a:ext uri="{FF2B5EF4-FFF2-40B4-BE49-F238E27FC236}">
                <a16:creationId xmlns:a16="http://schemas.microsoft.com/office/drawing/2014/main" id="{09CF0725-6D4E-D026-F9D6-8F6101430765}"/>
              </a:ext>
            </a:extLst>
          </p:cNvPr>
          <p:cNvSpPr txBox="1"/>
          <p:nvPr/>
        </p:nvSpPr>
        <p:spPr>
          <a:xfrm>
            <a:off x="695325" y="6105431"/>
            <a:ext cx="92282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a:ea typeface="+mn-ea"/>
                <a:cs typeface="+mn-cs"/>
              </a:rPr>
              <a:t>Ribera M. Terapéutica dermatológica. En: Bielsa I ed. Ferrándiz. Dermatología Clínica. 6ª Ed. Barcelona, Elsevier,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a:ea typeface="+mn-ea"/>
                <a:cs typeface="+mn-cs"/>
              </a:rPr>
              <a:t>Salleras M, Llambí F, Iglesias M, Umbert P. La formulación magistral en la dermatología.actual. 3ª ed. Aulamédica . Madrid. 2021</a:t>
            </a:r>
          </a:p>
        </p:txBody>
      </p:sp>
      <p:sp>
        <p:nvSpPr>
          <p:cNvPr id="8" name="Rectángulo redondeado 7">
            <a:extLst>
              <a:ext uri="{FF2B5EF4-FFF2-40B4-BE49-F238E27FC236}">
                <a16:creationId xmlns:a16="http://schemas.microsoft.com/office/drawing/2014/main" id="{6E05CA3B-6FE9-BBB1-2DC8-EDEBEE041CA1}"/>
              </a:ext>
            </a:extLst>
          </p:cNvPr>
          <p:cNvSpPr/>
          <p:nvPr/>
        </p:nvSpPr>
        <p:spPr>
          <a:xfrm>
            <a:off x="8772073" y="3342581"/>
            <a:ext cx="1901573" cy="375054"/>
          </a:xfrm>
          <a:prstGeom prst="roundRect">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F2BE"/>
                </a:solidFill>
                <a:effectLst/>
                <a:uLnTx/>
                <a:uFillTx/>
                <a:latin typeface="Arial" panose="020B0604020202020204"/>
                <a:ea typeface="+mn-ea"/>
                <a:cs typeface="+mn-cs"/>
              </a:rPr>
              <a:t>¿Espumas?</a:t>
            </a:r>
            <a:endParaRPr kumimoji="0" lang="ca-ES" sz="1400" b="1" i="0" u="none" strike="noStrike" kern="1200" cap="none" spc="0" normalizeH="0" baseline="0" noProof="0" dirty="0">
              <a:ln>
                <a:noFill/>
              </a:ln>
              <a:solidFill>
                <a:srgbClr val="00F2B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9811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21016" y="1536619"/>
            <a:ext cx="1623938" cy="3374746"/>
          </a:xfrm>
          <a:prstGeom prst="rect">
            <a:avLst/>
          </a:prstGeom>
        </p:spPr>
      </p:pic>
      <p:sp>
        <p:nvSpPr>
          <p:cNvPr id="4" name="Rectángulo redondeado 3">
            <a:extLst>
              <a:ext uri="{FF2B5EF4-FFF2-40B4-BE49-F238E27FC236}">
                <a16:creationId xmlns:a16="http://schemas.microsoft.com/office/drawing/2014/main" id="{4222AC00-CA67-5C19-97F7-CECD1F52349B}"/>
              </a:ext>
            </a:extLst>
          </p:cNvPr>
          <p:cNvSpPr/>
          <p:nvPr/>
        </p:nvSpPr>
        <p:spPr>
          <a:xfrm>
            <a:off x="695325" y="1319753"/>
            <a:ext cx="11053763" cy="3949832"/>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1 Título"/>
          <p:cNvSpPr>
            <a:spLocks noGrp="1"/>
          </p:cNvSpPr>
          <p:nvPr>
            <p:ph type="title"/>
          </p:nvPr>
        </p:nvSpPr>
        <p:spPr/>
        <p:txBody>
          <a:bodyPr/>
          <a:lstStyle/>
          <a:p>
            <a:r>
              <a:rPr lang="es-ES" b="1" dirty="0"/>
              <a:t>Excipientes</a:t>
            </a:r>
          </a:p>
        </p:txBody>
      </p:sp>
      <p:sp>
        <p:nvSpPr>
          <p:cNvPr id="5" name="4 CuadroTexto">
            <a:extLst>
              <a:ext uri="{FF2B5EF4-FFF2-40B4-BE49-F238E27FC236}">
                <a16:creationId xmlns:a16="http://schemas.microsoft.com/office/drawing/2014/main" id="{FA7C2F08-A51A-4177-927B-5FDB7F068C55}"/>
              </a:ext>
            </a:extLst>
          </p:cNvPr>
          <p:cNvSpPr txBox="1"/>
          <p:nvPr/>
        </p:nvSpPr>
        <p:spPr>
          <a:xfrm>
            <a:off x="695325" y="6211172"/>
            <a:ext cx="922820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Ribera M. Terapéutica dermatológica. En: Bielsa I ed. Ferrándiz. Dermatología Clínica. 6ª Ed. Barcelona, Elsevier, 2025</a:t>
            </a:r>
          </a:p>
        </p:txBody>
      </p:sp>
      <p:sp>
        <p:nvSpPr>
          <p:cNvPr id="6" name="CuadroTexto 5">
            <a:extLst>
              <a:ext uri="{FF2B5EF4-FFF2-40B4-BE49-F238E27FC236}">
                <a16:creationId xmlns:a16="http://schemas.microsoft.com/office/drawing/2014/main" id="{ED0E51B3-1AEA-F0BD-B40B-B6C818DCC2CB}"/>
              </a:ext>
            </a:extLst>
          </p:cNvPr>
          <p:cNvSpPr txBox="1"/>
          <p:nvPr/>
        </p:nvSpPr>
        <p:spPr>
          <a:xfrm>
            <a:off x="2116662" y="2158447"/>
            <a:ext cx="5028856" cy="22313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_tradnl" sz="2200" b="1" i="0" u="none" strike="noStrike" kern="1200" cap="none" spc="0" normalizeH="0" baseline="0" noProof="0" dirty="0">
                <a:ln>
                  <a:noFill/>
                </a:ln>
                <a:solidFill>
                  <a:srgbClr val="002355"/>
                </a:solidFill>
                <a:effectLst/>
                <a:uLnTx/>
                <a:uFillTx/>
                <a:latin typeface="Arial" panose="020B0604020202020204"/>
                <a:ea typeface="+mn-ea"/>
                <a:cs typeface="+mn-cs"/>
              </a:rPr>
              <a:t>Espumas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93663" marR="0" lvl="0" indent="-93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Cremas, pomadas, geles u otros excipientes a los que ha añadido un propelente en forma de gas1</a:t>
            </a:r>
          </a:p>
          <a:p>
            <a:pPr marL="93663" marR="0" lvl="0" indent="-93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93663" marR="0" lvl="0" indent="-93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Su </a:t>
            </a:r>
            <a:r>
              <a:rPr kumimoji="0" lang="es-ES" sz="1600" b="1" i="0" u="none" strike="noStrike" kern="1200" cap="none" spc="0" normalizeH="0" baseline="0" noProof="0" dirty="0">
                <a:ln>
                  <a:noFill/>
                </a:ln>
                <a:solidFill>
                  <a:srgbClr val="002355"/>
                </a:solidFill>
                <a:effectLst/>
                <a:uLnTx/>
                <a:uFillTx/>
                <a:latin typeface="Arial" panose="020B0604020202020204"/>
                <a:ea typeface="+mn-ea"/>
                <a:cs typeface="+mn-cs"/>
              </a:rPr>
              <a:t>textura</a:t>
            </a: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 depende del excipiente de base usado</a:t>
            </a:r>
          </a:p>
          <a:p>
            <a:pPr marL="319088" marR="0" lvl="1" indent="-93663"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30175" algn="l"/>
                <a:tab pos="309563" algn="l"/>
              </a:tabLst>
              <a:defRPr/>
            </a:pPr>
            <a:r>
              <a:rPr kumimoji="0" lang="es-ES" sz="1600" b="1" i="0" u="none" strike="noStrike" kern="1200" cap="none" spc="0" normalizeH="0" baseline="0" noProof="0" dirty="0">
                <a:ln>
                  <a:noFill/>
                </a:ln>
                <a:solidFill>
                  <a:srgbClr val="002355"/>
                </a:solidFill>
                <a:effectLst/>
                <a:uLnTx/>
                <a:uFillTx/>
                <a:latin typeface="Arial" panose="020B0604020202020204"/>
                <a:ea typeface="+mn-ea"/>
                <a:cs typeface="+mn-cs"/>
              </a:rPr>
              <a:t>Espumas grasas no acuosas </a:t>
            </a: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o anhidras</a:t>
            </a:r>
          </a:p>
          <a:p>
            <a:pPr marL="319088" marR="0" lvl="1" indent="-93663"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30175" algn="l"/>
                <a:tab pos="309563" algn="l"/>
              </a:tabLst>
              <a:defRPr/>
            </a:pPr>
            <a:r>
              <a:rPr kumimoji="0" lang="es-ES" sz="1600" b="1" i="0" u="none" strike="noStrike" kern="1200" cap="none" spc="0" normalizeH="0" baseline="0" noProof="0" dirty="0">
                <a:ln>
                  <a:noFill/>
                </a:ln>
                <a:solidFill>
                  <a:srgbClr val="002355"/>
                </a:solidFill>
                <a:effectLst/>
                <a:uLnTx/>
                <a:uFillTx/>
                <a:latin typeface="Arial" panose="020B0604020202020204"/>
                <a:ea typeface="+mn-ea"/>
                <a:cs typeface="+mn-cs"/>
              </a:rPr>
              <a:t>Espumas no grasas </a:t>
            </a: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o hidroalcohólicas </a:t>
            </a:r>
          </a:p>
        </p:txBody>
      </p:sp>
    </p:spTree>
    <p:extLst>
      <p:ext uri="{BB962C8B-B14F-4D97-AF65-F5344CB8AC3E}">
        <p14:creationId xmlns:p14="http://schemas.microsoft.com/office/powerpoint/2010/main" val="4074591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D2B7470F-7CDB-0D12-0B65-F04A8A4117FB}"/>
              </a:ext>
            </a:extLst>
          </p:cNvPr>
          <p:cNvSpPr/>
          <p:nvPr/>
        </p:nvSpPr>
        <p:spPr>
          <a:xfrm>
            <a:off x="695325" y="1203422"/>
            <a:ext cx="11053763" cy="4559406"/>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1 Título"/>
          <p:cNvSpPr>
            <a:spLocks noGrp="1"/>
          </p:cNvSpPr>
          <p:nvPr>
            <p:ph type="title"/>
          </p:nvPr>
        </p:nvSpPr>
        <p:spPr/>
        <p:txBody>
          <a:bodyPr>
            <a:normAutofit/>
          </a:bodyPr>
          <a:lstStyle/>
          <a:p>
            <a:r>
              <a:rPr lang="es-ES" dirty="0"/>
              <a:t>Excipientes de las combinaciones de CAL/BDP</a:t>
            </a:r>
          </a:p>
        </p:txBody>
      </p:sp>
      <p:graphicFrame>
        <p:nvGraphicFramePr>
          <p:cNvPr id="4" name="Table 6">
            <a:extLst>
              <a:ext uri="{FF2B5EF4-FFF2-40B4-BE49-F238E27FC236}">
                <a16:creationId xmlns:a16="http://schemas.microsoft.com/office/drawing/2014/main" id="{5FE39F22-D20B-4EB7-B640-F0877F9427EA}"/>
              </a:ext>
            </a:extLst>
          </p:cNvPr>
          <p:cNvGraphicFramePr>
            <a:graphicFrameLocks noGrp="1"/>
          </p:cNvGraphicFramePr>
          <p:nvPr/>
        </p:nvGraphicFramePr>
        <p:xfrm>
          <a:off x="947738" y="1468257"/>
          <a:ext cx="10505830" cy="4104113"/>
        </p:xfrm>
        <a:graphic>
          <a:graphicData uri="http://schemas.openxmlformats.org/drawingml/2006/table">
            <a:tbl>
              <a:tblPr firstRow="1" bandRow="1">
                <a:tableStyleId>{9DCAF9ED-07DC-4A11-8D7F-57B35C25682E}</a:tableStyleId>
              </a:tblPr>
              <a:tblGrid>
                <a:gridCol w="1634366">
                  <a:extLst>
                    <a:ext uri="{9D8B030D-6E8A-4147-A177-3AD203B41FA5}">
                      <a16:colId xmlns:a16="http://schemas.microsoft.com/office/drawing/2014/main" val="2343864790"/>
                    </a:ext>
                  </a:extLst>
                </a:gridCol>
                <a:gridCol w="2743115">
                  <a:extLst>
                    <a:ext uri="{9D8B030D-6E8A-4147-A177-3AD203B41FA5}">
                      <a16:colId xmlns:a16="http://schemas.microsoft.com/office/drawing/2014/main" val="2213868557"/>
                    </a:ext>
                  </a:extLst>
                </a:gridCol>
                <a:gridCol w="2027688">
                  <a:extLst>
                    <a:ext uri="{9D8B030D-6E8A-4147-A177-3AD203B41FA5}">
                      <a16:colId xmlns:a16="http://schemas.microsoft.com/office/drawing/2014/main" val="4207362855"/>
                    </a:ext>
                  </a:extLst>
                </a:gridCol>
                <a:gridCol w="2102178">
                  <a:extLst>
                    <a:ext uri="{9D8B030D-6E8A-4147-A177-3AD203B41FA5}">
                      <a16:colId xmlns:a16="http://schemas.microsoft.com/office/drawing/2014/main" val="368669719"/>
                    </a:ext>
                  </a:extLst>
                </a:gridCol>
                <a:gridCol w="1998483">
                  <a:extLst>
                    <a:ext uri="{9D8B030D-6E8A-4147-A177-3AD203B41FA5}">
                      <a16:colId xmlns:a16="http://schemas.microsoft.com/office/drawing/2014/main" val="2205897158"/>
                    </a:ext>
                  </a:extLst>
                </a:gridCol>
              </a:tblGrid>
              <a:tr h="427394">
                <a:tc>
                  <a:txBody>
                    <a:bodyPr/>
                    <a:lstStyle/>
                    <a:p>
                      <a:pPr algn="ctr"/>
                      <a:r>
                        <a:rPr lang="es-ES_tradnl" sz="1100" b="1" dirty="0">
                          <a:solidFill>
                            <a:schemeClr val="bg1"/>
                          </a:solidFill>
                        </a:rPr>
                        <a:t>FICHA TÉCNICA</a:t>
                      </a:r>
                      <a:endParaRPr lang="es-ES" sz="1100" b="1" dirty="0">
                        <a:solidFill>
                          <a:schemeClr val="bg1"/>
                        </a:solidFill>
                      </a:endParaRPr>
                    </a:p>
                  </a:txBody>
                  <a:tcPr marL="78854" marR="78854" marT="39426" marB="39426" anchor="ctr">
                    <a:lnL w="12700" cmpd="sng">
                      <a:noFill/>
                    </a:lnL>
                    <a:lnR w="12700" cap="flat" cmpd="sng" algn="ctr">
                      <a:solidFill>
                        <a:srgbClr val="00235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355"/>
                    </a:solidFill>
                  </a:tcPr>
                </a:tc>
                <a:tc>
                  <a:txBody>
                    <a:bodyPr/>
                    <a:lstStyle/>
                    <a:p>
                      <a:pPr algn="ctr"/>
                      <a:r>
                        <a:rPr lang="en-US" sz="1100" dirty="0">
                          <a:solidFill>
                            <a:schemeClr val="bg1"/>
                          </a:solidFill>
                        </a:rPr>
                        <a:t>Crema CAL/BDP</a:t>
                      </a:r>
                      <a:endParaRPr lang="es-ES" sz="1100" dirty="0">
                        <a:solidFill>
                          <a:schemeClr val="bg1"/>
                        </a:solidFill>
                      </a:endParaRPr>
                    </a:p>
                  </a:txBody>
                  <a:tcPr marL="78854" marR="78854" marT="39426" marB="39426" anchor="ctr">
                    <a:lnL w="12700" cap="flat" cmpd="sng" algn="ctr">
                      <a:solidFill>
                        <a:srgbClr val="002355"/>
                      </a:solidFill>
                      <a:prstDash val="solid"/>
                      <a:round/>
                      <a:headEnd type="none" w="med" len="med"/>
                      <a:tailEnd type="none" w="med" len="med"/>
                    </a:lnL>
                    <a:lnR w="12700" cap="flat" cmpd="sng" algn="ctr">
                      <a:solidFill>
                        <a:srgbClr val="00235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355"/>
                    </a:solidFill>
                  </a:tcPr>
                </a:tc>
                <a:tc>
                  <a:txBody>
                    <a:bodyPr/>
                    <a:lstStyle/>
                    <a:p>
                      <a:pPr algn="ctr"/>
                      <a:r>
                        <a:rPr lang="es-ES_tradnl" sz="1100" dirty="0">
                          <a:solidFill>
                            <a:schemeClr val="bg1"/>
                          </a:solidFill>
                        </a:rPr>
                        <a:t>E</a:t>
                      </a:r>
                      <a:r>
                        <a:rPr lang="en-US" sz="1100" dirty="0" err="1">
                          <a:solidFill>
                            <a:schemeClr val="bg1"/>
                          </a:solidFill>
                        </a:rPr>
                        <a:t>spuma</a:t>
                      </a:r>
                      <a:r>
                        <a:rPr lang="en-US" sz="1100" dirty="0">
                          <a:solidFill>
                            <a:schemeClr val="bg1"/>
                          </a:solidFill>
                        </a:rPr>
                        <a:t> CAL/BDP</a:t>
                      </a:r>
                      <a:endParaRPr lang="es-ES" sz="1100" dirty="0">
                        <a:solidFill>
                          <a:schemeClr val="bg1"/>
                        </a:solidFill>
                      </a:endParaRPr>
                    </a:p>
                  </a:txBody>
                  <a:tcPr marL="78854" marR="78854" marT="39426" marB="39426" anchor="ctr">
                    <a:lnL w="12700" cap="flat" cmpd="sng" algn="ctr">
                      <a:solidFill>
                        <a:srgbClr val="002355"/>
                      </a:solidFill>
                      <a:prstDash val="solid"/>
                      <a:round/>
                      <a:headEnd type="none" w="med" len="med"/>
                      <a:tailEnd type="none" w="med" len="med"/>
                    </a:lnL>
                    <a:lnR w="12700" cap="flat" cmpd="sng" algn="ctr">
                      <a:solidFill>
                        <a:srgbClr val="00235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355"/>
                    </a:solidFill>
                  </a:tcPr>
                </a:tc>
                <a:tc>
                  <a:txBody>
                    <a:bodyPr/>
                    <a:lstStyle/>
                    <a:p>
                      <a:pPr algn="ctr"/>
                      <a:r>
                        <a:rPr lang="es-ES_tradnl" sz="1100" dirty="0">
                          <a:solidFill>
                            <a:schemeClr val="bg1"/>
                          </a:solidFill>
                        </a:rPr>
                        <a:t>Pomada CAL/BDP</a:t>
                      </a:r>
                      <a:endParaRPr lang="es-ES" sz="1100" dirty="0">
                        <a:solidFill>
                          <a:schemeClr val="bg1"/>
                        </a:solidFill>
                      </a:endParaRPr>
                    </a:p>
                  </a:txBody>
                  <a:tcPr marL="78854" marR="78854" marT="39426" marB="39426" anchor="ctr">
                    <a:lnL w="12700" cap="flat" cmpd="sng" algn="ctr">
                      <a:solidFill>
                        <a:srgbClr val="002355"/>
                      </a:solidFill>
                      <a:prstDash val="solid"/>
                      <a:round/>
                      <a:headEnd type="none" w="med" len="med"/>
                      <a:tailEnd type="none" w="med" len="med"/>
                    </a:lnL>
                    <a:lnR w="12700" cap="flat" cmpd="sng" algn="ctr">
                      <a:solidFill>
                        <a:srgbClr val="00235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355"/>
                    </a:solidFill>
                  </a:tcPr>
                </a:tc>
                <a:tc>
                  <a:txBody>
                    <a:bodyPr/>
                    <a:lstStyle/>
                    <a:p>
                      <a:pPr algn="ctr"/>
                      <a:r>
                        <a:rPr lang="es-ES_tradnl" sz="1100" dirty="0">
                          <a:solidFill>
                            <a:schemeClr val="bg1"/>
                          </a:solidFill>
                        </a:rPr>
                        <a:t>Gel CAL/BDP</a:t>
                      </a:r>
                      <a:endParaRPr lang="es-ES" sz="1100" dirty="0">
                        <a:solidFill>
                          <a:schemeClr val="bg1"/>
                        </a:solidFill>
                      </a:endParaRPr>
                    </a:p>
                  </a:txBody>
                  <a:tcPr marL="78854" marR="78854" marT="39426" marB="39426" anchor="ctr">
                    <a:lnL w="12700" cap="flat" cmpd="sng" algn="ctr">
                      <a:solidFill>
                        <a:srgbClr val="002355"/>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2355"/>
                    </a:solidFill>
                  </a:tcPr>
                </a:tc>
                <a:extLst>
                  <a:ext uri="{0D108BD9-81ED-4DB2-BD59-A6C34878D82A}">
                    <a16:rowId xmlns:a16="http://schemas.microsoft.com/office/drawing/2014/main" val="3131004062"/>
                  </a:ext>
                </a:extLst>
              </a:tr>
              <a:tr h="3676719">
                <a:tc>
                  <a:txBody>
                    <a:bodyPr/>
                    <a:lstStyle/>
                    <a:p>
                      <a:pPr marL="0" algn="ctr" defTabSz="685800" rtl="0" eaLnBrk="1" latinLnBrk="0" hangingPunct="1"/>
                      <a:r>
                        <a:rPr lang="es-ES" sz="1050" b="1" kern="1200" dirty="0">
                          <a:solidFill>
                            <a:srgbClr val="002355"/>
                          </a:solidFill>
                        </a:rPr>
                        <a:t>Componentes</a:t>
                      </a:r>
                      <a:endParaRPr lang="es-ES" sz="1050" b="1" kern="1200" dirty="0">
                        <a:solidFill>
                          <a:srgbClr val="002355"/>
                        </a:solidFill>
                        <a:latin typeface="+mn-lt"/>
                        <a:ea typeface="+mn-ea"/>
                        <a:cs typeface="+mn-cs"/>
                      </a:endParaRPr>
                    </a:p>
                  </a:txBody>
                  <a:tcPr marL="78854" marR="78854" marT="39426" marB="39426" anchor="ctr">
                    <a:lnL w="12700" cmpd="sng">
                      <a:noFill/>
                    </a:lnL>
                    <a:lnR w="12700" cap="flat" cmpd="sng" algn="ctr">
                      <a:solidFill>
                        <a:srgbClr val="00235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355">
                        <a:alpha val="10000"/>
                      </a:srgbClr>
                    </a:solidFill>
                  </a:tcPr>
                </a:tc>
                <a:tc>
                  <a:txBody>
                    <a:bodyPr/>
                    <a:lstStyle/>
                    <a:p>
                      <a:pPr algn="ctr">
                        <a:spcAft>
                          <a:spcPts val="400"/>
                        </a:spcAft>
                      </a:pPr>
                      <a:r>
                        <a:rPr lang="es-ES" sz="1050" kern="1200" noProof="1">
                          <a:solidFill>
                            <a:srgbClr val="002355"/>
                          </a:solidFill>
                        </a:rPr>
                        <a:t>Miristato de isopropilo</a:t>
                      </a:r>
                    </a:p>
                    <a:p>
                      <a:pPr algn="ctr">
                        <a:spcAft>
                          <a:spcPts val="400"/>
                        </a:spcAft>
                      </a:pPr>
                      <a:r>
                        <a:rPr lang="es-ES" sz="1050" kern="1200" noProof="1">
                          <a:solidFill>
                            <a:srgbClr val="002355"/>
                          </a:solidFill>
                        </a:rPr>
                        <a:t>Parafina líquida</a:t>
                      </a:r>
                    </a:p>
                    <a:p>
                      <a:pPr algn="ctr">
                        <a:spcAft>
                          <a:spcPts val="400"/>
                        </a:spcAft>
                      </a:pPr>
                      <a:r>
                        <a:rPr lang="es-ES" sz="1050" kern="1200" noProof="1">
                          <a:solidFill>
                            <a:srgbClr val="002355"/>
                          </a:solidFill>
                        </a:rPr>
                        <a:t>Triglicéridos de cadena media</a:t>
                      </a:r>
                    </a:p>
                    <a:p>
                      <a:pPr algn="ctr">
                        <a:spcAft>
                          <a:spcPts val="400"/>
                        </a:spcAft>
                      </a:pPr>
                      <a:r>
                        <a:rPr lang="es-ES" sz="1050" kern="1200" noProof="1">
                          <a:solidFill>
                            <a:srgbClr val="002355"/>
                          </a:solidFill>
                        </a:rPr>
                        <a:t>Isopropanol</a:t>
                      </a:r>
                    </a:p>
                    <a:p>
                      <a:pPr algn="ctr">
                        <a:spcAft>
                          <a:spcPts val="400"/>
                        </a:spcAft>
                      </a:pPr>
                      <a:r>
                        <a:rPr lang="es-ES" sz="1050" kern="1200" noProof="1">
                          <a:solidFill>
                            <a:srgbClr val="002355"/>
                          </a:solidFill>
                        </a:rPr>
                        <a:t>Éter laurílico de macrogol</a:t>
                      </a:r>
                    </a:p>
                    <a:p>
                      <a:pPr algn="ctr">
                        <a:spcAft>
                          <a:spcPts val="400"/>
                        </a:spcAft>
                      </a:pPr>
                      <a:r>
                        <a:rPr lang="es-ES" sz="1050" kern="1200" noProof="1">
                          <a:solidFill>
                            <a:srgbClr val="002355"/>
                          </a:solidFill>
                        </a:rPr>
                        <a:t>Poloxámero</a:t>
                      </a:r>
                    </a:p>
                    <a:p>
                      <a:pPr algn="ctr">
                        <a:spcAft>
                          <a:spcPts val="400"/>
                        </a:spcAft>
                      </a:pPr>
                      <a:r>
                        <a:rPr lang="es-ES" sz="1050" kern="1200" noProof="1">
                          <a:solidFill>
                            <a:srgbClr val="002355"/>
                          </a:solidFill>
                        </a:rPr>
                        <a:t>Hidroxiestearato de macrogolglicerol</a:t>
                      </a:r>
                    </a:p>
                    <a:p>
                      <a:pPr algn="ctr">
                        <a:spcAft>
                          <a:spcPts val="400"/>
                        </a:spcAft>
                      </a:pPr>
                      <a:r>
                        <a:rPr lang="es-ES" sz="1050" kern="1200" noProof="1">
                          <a:solidFill>
                            <a:srgbClr val="002355"/>
                          </a:solidFill>
                        </a:rPr>
                        <a:t>Interpolímero de carbómero</a:t>
                      </a:r>
                    </a:p>
                    <a:p>
                      <a:pPr algn="ctr">
                        <a:spcAft>
                          <a:spcPts val="400"/>
                        </a:spcAft>
                      </a:pPr>
                      <a:r>
                        <a:rPr lang="es-ES" sz="1050" kern="1200" noProof="1">
                          <a:solidFill>
                            <a:srgbClr val="002355"/>
                          </a:solidFill>
                        </a:rPr>
                        <a:t>Butilhidroxianisol (E320)</a:t>
                      </a:r>
                    </a:p>
                    <a:p>
                      <a:pPr algn="ctr">
                        <a:spcAft>
                          <a:spcPts val="400"/>
                        </a:spcAft>
                      </a:pPr>
                      <a:r>
                        <a:rPr lang="es-ES" sz="1050" kern="1200" noProof="1">
                          <a:solidFill>
                            <a:srgbClr val="002355"/>
                          </a:solidFill>
                        </a:rPr>
                        <a:t>Trolamina</a:t>
                      </a:r>
                    </a:p>
                    <a:p>
                      <a:pPr algn="ctr">
                        <a:spcAft>
                          <a:spcPts val="400"/>
                        </a:spcAft>
                      </a:pPr>
                      <a:r>
                        <a:rPr lang="es-ES" sz="1050" kern="1200" noProof="1">
                          <a:solidFill>
                            <a:srgbClr val="002355"/>
                          </a:solidFill>
                        </a:rPr>
                        <a:t>Fosfato de sodio dibásico heptahidrato</a:t>
                      </a:r>
                    </a:p>
                    <a:p>
                      <a:pPr algn="ctr">
                        <a:spcAft>
                          <a:spcPts val="400"/>
                        </a:spcAft>
                      </a:pPr>
                      <a:r>
                        <a:rPr lang="es-ES" sz="1050" kern="1200" noProof="1">
                          <a:solidFill>
                            <a:srgbClr val="002355"/>
                          </a:solidFill>
                        </a:rPr>
                        <a:t>Dihidrógenofosfato de sodio monohidrato</a:t>
                      </a:r>
                    </a:p>
                    <a:p>
                      <a:pPr algn="ctr">
                        <a:spcAft>
                          <a:spcPts val="400"/>
                        </a:spcAft>
                      </a:pPr>
                      <a:r>
                        <a:rPr lang="es-ES" sz="1050" kern="1200" noProof="1">
                          <a:solidFill>
                            <a:srgbClr val="002355"/>
                          </a:solidFill>
                        </a:rPr>
                        <a:t>All-rac-α-tocoferol</a:t>
                      </a:r>
                    </a:p>
                    <a:p>
                      <a:pPr algn="ctr">
                        <a:spcAft>
                          <a:spcPts val="400"/>
                        </a:spcAft>
                      </a:pPr>
                      <a:r>
                        <a:rPr lang="es-ES" sz="1050" kern="1200" noProof="1">
                          <a:solidFill>
                            <a:srgbClr val="002355"/>
                          </a:solidFill>
                        </a:rPr>
                        <a:t>Agua purificada</a:t>
                      </a:r>
                      <a:endParaRPr lang="es-ES" sz="1050" b="0" kern="1200" noProof="1">
                        <a:solidFill>
                          <a:srgbClr val="002355"/>
                        </a:solidFill>
                        <a:latin typeface="+mn-lt"/>
                        <a:ea typeface="+mn-ea"/>
                        <a:cs typeface="+mn-cs"/>
                      </a:endParaRPr>
                    </a:p>
                  </a:txBody>
                  <a:tcPr marL="78854" marR="78854" marT="39426" marB="39426">
                    <a:lnL w="12700" cap="flat" cmpd="sng" algn="ctr">
                      <a:solidFill>
                        <a:srgbClr val="002355"/>
                      </a:solidFill>
                      <a:prstDash val="solid"/>
                      <a:round/>
                      <a:headEnd type="none" w="med" len="med"/>
                      <a:tailEnd type="none" w="med" len="med"/>
                    </a:lnL>
                    <a:lnR w="12700" cap="flat" cmpd="sng" algn="ctr">
                      <a:solidFill>
                        <a:srgbClr val="00235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spcAft>
                          <a:spcPts val="400"/>
                        </a:spcAft>
                      </a:pPr>
                      <a:r>
                        <a:rPr lang="es-ES" sz="1050" b="1" kern="1200" noProof="1">
                          <a:solidFill>
                            <a:srgbClr val="002355"/>
                          </a:solidFill>
                        </a:rPr>
                        <a:t>Parafina líquida</a:t>
                      </a:r>
                    </a:p>
                    <a:p>
                      <a:pPr algn="ctr">
                        <a:spcAft>
                          <a:spcPts val="400"/>
                        </a:spcAft>
                      </a:pPr>
                      <a:r>
                        <a:rPr lang="es-ES" sz="1050" b="1" i="0" kern="1200" noProof="1">
                          <a:solidFill>
                            <a:srgbClr val="002355"/>
                          </a:solidFill>
                        </a:rPr>
                        <a:t>Polioxipropilén estearil éter</a:t>
                      </a:r>
                    </a:p>
                    <a:p>
                      <a:pPr algn="ctr">
                        <a:spcAft>
                          <a:spcPts val="400"/>
                        </a:spcAft>
                      </a:pPr>
                      <a:r>
                        <a:rPr lang="es-ES" sz="1050" b="1" i="0" kern="1200" noProof="1">
                          <a:solidFill>
                            <a:srgbClr val="002355"/>
                          </a:solidFill>
                        </a:rPr>
                        <a:t>Todo-rac-α-tocoferol</a:t>
                      </a:r>
                    </a:p>
                    <a:p>
                      <a:pPr algn="ctr">
                        <a:spcAft>
                          <a:spcPts val="400"/>
                        </a:spcAft>
                      </a:pPr>
                      <a:r>
                        <a:rPr lang="es-ES" sz="1050" b="1" i="0" kern="1200" noProof="1">
                          <a:solidFill>
                            <a:srgbClr val="002355"/>
                          </a:solidFill>
                        </a:rPr>
                        <a:t>Vaselina blanca</a:t>
                      </a:r>
                    </a:p>
                    <a:p>
                      <a:pPr algn="ctr">
                        <a:spcAft>
                          <a:spcPts val="400"/>
                        </a:spcAft>
                      </a:pPr>
                      <a:r>
                        <a:rPr lang="es-ES" sz="1050" b="1" i="0" kern="1200" noProof="1">
                          <a:solidFill>
                            <a:srgbClr val="002355"/>
                          </a:solidFill>
                        </a:rPr>
                        <a:t>Butilhidroxitolueno (E321)</a:t>
                      </a:r>
                    </a:p>
                    <a:p>
                      <a:pPr algn="ctr">
                        <a:spcAft>
                          <a:spcPts val="400"/>
                        </a:spcAft>
                      </a:pPr>
                      <a:r>
                        <a:rPr lang="es-ES" sz="1050" b="1" kern="1200" noProof="1">
                          <a:solidFill>
                            <a:srgbClr val="00F2BE"/>
                          </a:solidFill>
                        </a:rPr>
                        <a:t>Butano</a:t>
                      </a:r>
                    </a:p>
                    <a:p>
                      <a:pPr algn="ctr">
                        <a:spcAft>
                          <a:spcPts val="400"/>
                        </a:spcAft>
                      </a:pPr>
                      <a:r>
                        <a:rPr lang="es-ES" sz="1050" b="1" kern="1200" noProof="1">
                          <a:solidFill>
                            <a:srgbClr val="00F2BE"/>
                          </a:solidFill>
                        </a:rPr>
                        <a:t>Dimetiléter</a:t>
                      </a:r>
                      <a:endParaRPr lang="es-ES" sz="1050" b="1" kern="1200" noProof="1">
                        <a:solidFill>
                          <a:srgbClr val="00F2BE"/>
                        </a:solidFill>
                        <a:latin typeface="+mn-lt"/>
                        <a:ea typeface="+mn-ea"/>
                        <a:cs typeface="+mn-cs"/>
                      </a:endParaRPr>
                    </a:p>
                  </a:txBody>
                  <a:tcPr marL="78854" marR="78854" marT="39426" marB="39426">
                    <a:lnL w="12700" cap="flat" cmpd="sng" algn="ctr">
                      <a:solidFill>
                        <a:srgbClr val="002355"/>
                      </a:solidFill>
                      <a:prstDash val="solid"/>
                      <a:round/>
                      <a:headEnd type="none" w="med" len="med"/>
                      <a:tailEnd type="none" w="med" len="med"/>
                    </a:lnL>
                    <a:lnR w="12700" cap="flat" cmpd="sng" algn="ctr">
                      <a:solidFill>
                        <a:srgbClr val="00235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spcAft>
                          <a:spcPts val="400"/>
                        </a:spcAft>
                      </a:pPr>
                      <a:r>
                        <a:rPr lang="es-ES" sz="1050" b="1" kern="1200" noProof="1">
                          <a:solidFill>
                            <a:srgbClr val="002355"/>
                          </a:solidFill>
                        </a:rPr>
                        <a:t>Parafina líquida</a:t>
                      </a:r>
                    </a:p>
                    <a:p>
                      <a:pPr algn="ctr">
                        <a:spcAft>
                          <a:spcPts val="400"/>
                        </a:spcAft>
                      </a:pPr>
                      <a:r>
                        <a:rPr lang="es-ES" sz="1050" b="1" kern="1200" noProof="1">
                          <a:solidFill>
                            <a:srgbClr val="002355"/>
                          </a:solidFill>
                        </a:rPr>
                        <a:t>Polioxipropilén estearil éter</a:t>
                      </a:r>
                    </a:p>
                    <a:p>
                      <a:pPr algn="ctr">
                        <a:spcAft>
                          <a:spcPts val="400"/>
                        </a:spcAft>
                      </a:pPr>
                      <a:r>
                        <a:rPr lang="es-ES" sz="1050" b="1" kern="1200" noProof="1">
                          <a:solidFill>
                            <a:srgbClr val="002355"/>
                          </a:solidFill>
                        </a:rPr>
                        <a:t>Todo-rac-α-tocoferol</a:t>
                      </a:r>
                    </a:p>
                    <a:p>
                      <a:pPr algn="ctr">
                        <a:spcAft>
                          <a:spcPts val="400"/>
                        </a:spcAft>
                      </a:pPr>
                      <a:r>
                        <a:rPr lang="es-ES" sz="1050" b="1" kern="1200" noProof="1">
                          <a:solidFill>
                            <a:srgbClr val="002355"/>
                          </a:solidFill>
                        </a:rPr>
                        <a:t>Vaselina blanca</a:t>
                      </a:r>
                    </a:p>
                    <a:p>
                      <a:pPr algn="ctr">
                        <a:spcAft>
                          <a:spcPts val="400"/>
                        </a:spcAft>
                      </a:pPr>
                      <a:r>
                        <a:rPr lang="es-ES" sz="1050" b="1" kern="1200" noProof="1">
                          <a:solidFill>
                            <a:srgbClr val="002355"/>
                          </a:solidFill>
                        </a:rPr>
                        <a:t>Butilhidroxitolueno (E321)</a:t>
                      </a:r>
                      <a:endParaRPr lang="es-ES" sz="1050" b="1" kern="1200" noProof="1">
                        <a:solidFill>
                          <a:srgbClr val="002355"/>
                        </a:solidFill>
                        <a:latin typeface="+mn-lt"/>
                        <a:ea typeface="+mn-ea"/>
                        <a:cs typeface="+mn-cs"/>
                      </a:endParaRPr>
                    </a:p>
                  </a:txBody>
                  <a:tcPr marL="78854" marR="78854" marT="39426" marB="39426">
                    <a:lnL w="12700" cap="flat" cmpd="sng" algn="ctr">
                      <a:solidFill>
                        <a:srgbClr val="002355"/>
                      </a:solidFill>
                      <a:prstDash val="solid"/>
                      <a:round/>
                      <a:headEnd type="none" w="med" len="med"/>
                      <a:tailEnd type="none" w="med" len="med"/>
                    </a:lnL>
                    <a:lnR w="12700" cap="flat" cmpd="sng" algn="ctr">
                      <a:solidFill>
                        <a:srgbClr val="00235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spcAft>
                          <a:spcPts val="400"/>
                        </a:spcAft>
                      </a:pPr>
                      <a:r>
                        <a:rPr lang="es-ES" sz="1050" kern="1200" noProof="1">
                          <a:solidFill>
                            <a:srgbClr val="002355"/>
                          </a:solidFill>
                        </a:rPr>
                        <a:t>Parafina líquida</a:t>
                      </a:r>
                    </a:p>
                    <a:p>
                      <a:pPr algn="ctr">
                        <a:spcAft>
                          <a:spcPts val="400"/>
                        </a:spcAft>
                      </a:pPr>
                      <a:r>
                        <a:rPr lang="es-ES" sz="1050" kern="1200" noProof="1">
                          <a:solidFill>
                            <a:srgbClr val="002355"/>
                          </a:solidFill>
                        </a:rPr>
                        <a:t>Polioxipropilén estearil éter</a:t>
                      </a:r>
                    </a:p>
                    <a:p>
                      <a:pPr algn="ctr">
                        <a:spcAft>
                          <a:spcPts val="400"/>
                        </a:spcAft>
                      </a:pPr>
                      <a:r>
                        <a:rPr lang="es-ES" sz="1050" kern="1200" noProof="1">
                          <a:solidFill>
                            <a:srgbClr val="002355"/>
                          </a:solidFill>
                        </a:rPr>
                        <a:t>Aceite de ricino hidrogenado</a:t>
                      </a:r>
                    </a:p>
                    <a:p>
                      <a:pPr algn="ctr">
                        <a:spcAft>
                          <a:spcPts val="400"/>
                        </a:spcAft>
                      </a:pPr>
                      <a:r>
                        <a:rPr lang="es-ES" sz="1050" kern="1200" noProof="1">
                          <a:solidFill>
                            <a:srgbClr val="002355"/>
                          </a:solidFill>
                        </a:rPr>
                        <a:t>Butilhidroxitolueno (E321)</a:t>
                      </a:r>
                    </a:p>
                    <a:p>
                      <a:pPr algn="ctr">
                        <a:spcAft>
                          <a:spcPts val="400"/>
                        </a:spcAft>
                      </a:pPr>
                      <a:r>
                        <a:rPr lang="es-ES" sz="1050" kern="1200" noProof="1">
                          <a:solidFill>
                            <a:srgbClr val="002355"/>
                          </a:solidFill>
                        </a:rPr>
                        <a:t>Todo-rac-α-tocoferol</a:t>
                      </a:r>
                      <a:endParaRPr lang="es-ES" sz="1050" b="0" kern="1200" noProof="1">
                        <a:solidFill>
                          <a:srgbClr val="002355"/>
                        </a:solidFill>
                        <a:latin typeface="+mn-lt"/>
                        <a:ea typeface="+mn-ea"/>
                        <a:cs typeface="+mn-cs"/>
                      </a:endParaRPr>
                    </a:p>
                  </a:txBody>
                  <a:tcPr marL="78854" marR="78854" marT="39426" marB="39426">
                    <a:lnL w="12700" cap="flat" cmpd="sng" algn="ctr">
                      <a:solidFill>
                        <a:srgbClr val="002355"/>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3381196"/>
                  </a:ext>
                </a:extLst>
              </a:tr>
            </a:tbl>
          </a:graphicData>
        </a:graphic>
      </p:graphicFrame>
      <p:sp>
        <p:nvSpPr>
          <p:cNvPr id="6" name="3 CuadroTexto">
            <a:extLst>
              <a:ext uri="{FF2B5EF4-FFF2-40B4-BE49-F238E27FC236}">
                <a16:creationId xmlns:a16="http://schemas.microsoft.com/office/drawing/2014/main" id="{FA7C2F08-A51A-4177-927B-5FDB7F068C55}"/>
              </a:ext>
            </a:extLst>
          </p:cNvPr>
          <p:cNvSpPr txBox="1"/>
          <p:nvPr/>
        </p:nvSpPr>
        <p:spPr>
          <a:xfrm>
            <a:off x="731838" y="5869153"/>
            <a:ext cx="92282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Ficha Técnica de Wynzora® “Agencia Española del Medicamento y Productos Sanitarios [Autorizado  Agosto 2021]. Disponible en: https://cima.aemps.es/cima/pdfs/es/ft/86088/FT_86088.pdf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Ficha Técnica de Enstilar® “Agencia Española del Medicamento y Productos Sanitarios [Autorizado  Junio 2016]. Disponible en: https://cima.aemps.es/cima/pdfs/es/ft/80896/FT_80896.pdf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Ficha técnica de Daivobet® gel “Agencia Española del Medicamento y Productos Sanitarios [Autorizado  Octubre 2008. Disponible en: https://cima.aemps.es/cima/pdfs/es/ft/70191/FT_70191.pdf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Ficha técnica de Daivobet® pomada “Agencia Española del Medicamento y Productos Sanitarios [Autorizado  Febrero 2002]. Disponible en: https://cima.aemps.es/cima/pdfs/es/ft/64543/FT_64543.pdf </a:t>
            </a:r>
          </a:p>
        </p:txBody>
      </p:sp>
      <p:sp>
        <p:nvSpPr>
          <p:cNvPr id="3" name="Rectangle 2">
            <a:extLst>
              <a:ext uri="{FF2B5EF4-FFF2-40B4-BE49-F238E27FC236}">
                <a16:creationId xmlns:a16="http://schemas.microsoft.com/office/drawing/2014/main" id="{AB5C8550-A108-ACFF-A158-5341A071BD1E}"/>
              </a:ext>
            </a:extLst>
          </p:cNvPr>
          <p:cNvSpPr/>
          <p:nvPr/>
        </p:nvSpPr>
        <p:spPr>
          <a:xfrm>
            <a:off x="5353382" y="1480265"/>
            <a:ext cx="4100774" cy="2020173"/>
          </a:xfrm>
          <a:prstGeom prst="rect">
            <a:avLst/>
          </a:prstGeom>
          <a:noFill/>
          <a:ln w="38100">
            <a:solidFill>
              <a:srgbClr val="00F2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230369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idor de contingut 4">
            <a:extLst>
              <a:ext uri="{FF2B5EF4-FFF2-40B4-BE49-F238E27FC236}">
                <a16:creationId xmlns:a16="http://schemas.microsoft.com/office/drawing/2014/main" id="{C6F7B906-7B25-8568-4B98-3791B82E04C9}"/>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l="4784" t="19442" r="4298" b="7483"/>
          <a:stretch/>
        </p:blipFill>
        <p:spPr>
          <a:xfrm>
            <a:off x="695325" y="867266"/>
            <a:ext cx="10880790" cy="5090852"/>
          </a:xfrm>
        </p:spPr>
      </p:pic>
      <p:sp>
        <p:nvSpPr>
          <p:cNvPr id="3" name="QuadreDeText 2">
            <a:extLst>
              <a:ext uri="{FF2B5EF4-FFF2-40B4-BE49-F238E27FC236}">
                <a16:creationId xmlns:a16="http://schemas.microsoft.com/office/drawing/2014/main" id="{DD887E0E-B00E-5A41-C984-958C878FCB79}"/>
              </a:ext>
            </a:extLst>
          </p:cNvPr>
          <p:cNvSpPr txBox="1"/>
          <p:nvPr/>
        </p:nvSpPr>
        <p:spPr>
          <a:xfrm>
            <a:off x="685785" y="6094023"/>
            <a:ext cx="850535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García N,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Guiró</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P, Galván J, et al..</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Sensory</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properties</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analysis</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of</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calcipotriol</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and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betamethasone</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dipropionate</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cream</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vehicle</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formulated</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with</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an</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innovative PAD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Technology</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for</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the</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treatment</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of</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plaque psoriasis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on</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the</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skin and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scalp</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Drugs</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Context</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2023; 12:2023-2-8</a:t>
            </a:r>
          </a:p>
        </p:txBody>
      </p:sp>
      <p:sp>
        <p:nvSpPr>
          <p:cNvPr id="6" name="CuadroTexto 5">
            <a:extLst>
              <a:ext uri="{FF2B5EF4-FFF2-40B4-BE49-F238E27FC236}">
                <a16:creationId xmlns:a16="http://schemas.microsoft.com/office/drawing/2014/main" id="{56CF2A91-FA2D-7E2B-8721-0B622177584D}"/>
              </a:ext>
            </a:extLst>
          </p:cNvPr>
          <p:cNvSpPr txBox="1"/>
          <p:nvPr/>
        </p:nvSpPr>
        <p:spPr>
          <a:xfrm>
            <a:off x="871979" y="1016000"/>
            <a:ext cx="3520912" cy="57708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prstClr val="white"/>
                </a:solidFill>
                <a:effectLst/>
                <a:uLnTx/>
                <a:uFillTx/>
                <a:latin typeface="Arial" panose="020B0604020202020204"/>
                <a:ea typeface="+mn-ea"/>
                <a:cs typeface="+mn-cs"/>
              </a:rPr>
              <a:t>Figure 2. Almirall R&amp;D </a:t>
            </a:r>
            <a:r>
              <a:rPr kumimoji="0" lang="es-ES" sz="1050" b="1" i="0" u="none" strike="noStrike" kern="1200" cap="none" spc="0" normalizeH="0" baseline="0" noProof="0" dirty="0" err="1">
                <a:ln>
                  <a:noFill/>
                </a:ln>
                <a:solidFill>
                  <a:prstClr val="white"/>
                </a:solidFill>
                <a:effectLst/>
                <a:uLnTx/>
                <a:uFillTx/>
                <a:latin typeface="Arial" panose="020B0604020202020204"/>
                <a:ea typeface="+mn-ea"/>
                <a:cs typeface="+mn-cs"/>
              </a:rPr>
              <a:t>room</a:t>
            </a:r>
            <a:r>
              <a:rPr kumimoji="0" lang="es-ES" sz="1050" b="1" i="0" u="none" strike="noStrike" kern="1200" cap="none" spc="0" normalizeH="0" baseline="0" noProof="0" dirty="0">
                <a:ln>
                  <a:noFill/>
                </a:ln>
                <a:solidFill>
                  <a:prstClr val="white"/>
                </a:solidFill>
                <a:effectLst/>
                <a:uLnTx/>
                <a:uFillTx/>
                <a:latin typeface="Arial" panose="020B0604020202020204"/>
                <a:ea typeface="+mn-ea"/>
                <a:cs typeface="+mn-cs"/>
              </a:rPr>
              <a:t> set up as </a:t>
            </a:r>
            <a:r>
              <a:rPr kumimoji="0" lang="es-ES" sz="1050" b="1" i="0" u="none" strike="noStrike" kern="1200" cap="none" spc="0" normalizeH="0" baseline="0" noProof="0" dirty="0" err="1">
                <a:ln>
                  <a:noFill/>
                </a:ln>
                <a:solidFill>
                  <a:prstClr val="white"/>
                </a:solidFill>
                <a:effectLst/>
                <a:uLnTx/>
                <a:uFillTx/>
                <a:latin typeface="Arial" panose="020B0604020202020204"/>
                <a:ea typeface="+mn-ea"/>
                <a:cs typeface="+mn-cs"/>
              </a:rPr>
              <a:t>sensory</a:t>
            </a:r>
            <a:r>
              <a:rPr kumimoji="0" lang="es-ES" sz="1050" b="1" i="0" u="none" strike="noStrike" kern="1200" cap="none" spc="0" normalizeH="0" baseline="0" noProof="0" dirty="0">
                <a:ln>
                  <a:noFill/>
                </a:ln>
                <a:solidFill>
                  <a:prstClr val="white"/>
                </a:solidFill>
                <a:effectLst/>
                <a:uLnTx/>
                <a:uFillTx/>
                <a:latin typeface="Arial" panose="020B0604020202020204"/>
                <a:ea typeface="+mn-ea"/>
                <a:cs typeface="+mn-cs"/>
              </a:rPr>
              <a:t> panel </a:t>
            </a:r>
            <a:r>
              <a:rPr kumimoji="0" lang="es-ES" sz="1050" b="1" i="0" u="none" strike="noStrike" kern="1200" cap="none" spc="0" normalizeH="0" baseline="0" noProof="0" dirty="0" err="1">
                <a:ln>
                  <a:noFill/>
                </a:ln>
                <a:solidFill>
                  <a:prstClr val="white"/>
                </a:solidFill>
                <a:effectLst/>
                <a:uLnTx/>
                <a:uFillTx/>
                <a:latin typeface="Arial" panose="020B0604020202020204"/>
                <a:ea typeface="+mn-ea"/>
                <a:cs typeface="+mn-cs"/>
              </a:rPr>
              <a:t>laboratory</a:t>
            </a:r>
            <a:r>
              <a:rPr kumimoji="0" lang="es-ES" sz="105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prstClr val="white"/>
                </a:solidFill>
                <a:effectLst/>
                <a:uLnTx/>
                <a:uFillTx/>
                <a:latin typeface="Arial" panose="020B0604020202020204"/>
                <a:ea typeface="+mn-ea"/>
                <a:cs typeface="+mn-cs"/>
              </a:rPr>
              <a:t>that</a:t>
            </a:r>
            <a:r>
              <a:rPr kumimoji="0" lang="es-ES" sz="105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prstClr val="white"/>
                </a:solidFill>
                <a:effectLst/>
                <a:uLnTx/>
                <a:uFillTx/>
                <a:latin typeface="Arial" panose="020B0604020202020204"/>
                <a:ea typeface="+mn-ea"/>
                <a:cs typeface="+mn-cs"/>
              </a:rPr>
              <a:t>complies</a:t>
            </a:r>
            <a:r>
              <a:rPr kumimoji="0" lang="es-ES" sz="105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prstClr val="white"/>
                </a:solidFill>
                <a:effectLst/>
                <a:uLnTx/>
                <a:uFillTx/>
                <a:latin typeface="Arial" panose="020B0604020202020204"/>
                <a:ea typeface="+mn-ea"/>
                <a:cs typeface="+mn-cs"/>
              </a:rPr>
              <a:t>all</a:t>
            </a:r>
            <a:r>
              <a:rPr kumimoji="0" lang="es-ES" sz="105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prstClr val="white"/>
                </a:solidFill>
                <a:effectLst/>
                <a:uLnTx/>
                <a:uFillTx/>
                <a:latin typeface="Arial" panose="020B0604020202020204"/>
                <a:ea typeface="+mn-ea"/>
                <a:cs typeface="+mn-cs"/>
              </a:rPr>
              <a:t>the</a:t>
            </a:r>
            <a:r>
              <a:rPr kumimoji="0" lang="es-ES" sz="105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Arial" panose="020B0604020202020204"/>
                <a:ea typeface="+mn-ea"/>
                <a:cs typeface="+mn-cs"/>
              </a:rPr>
              <a:t>requirements</a:t>
            </a:r>
            <a:r>
              <a:rPr kumimoji="0" lang="es-ES" sz="105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prstClr val="white"/>
                </a:solidFill>
                <a:effectLst/>
                <a:uLnTx/>
                <a:uFillTx/>
                <a:latin typeface="Arial" panose="020B0604020202020204"/>
                <a:ea typeface="+mn-ea"/>
                <a:cs typeface="+mn-cs"/>
              </a:rPr>
              <a:t>for</a:t>
            </a:r>
            <a:r>
              <a:rPr kumimoji="0" lang="es-ES" sz="105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prstClr val="white"/>
                </a:solidFill>
                <a:effectLst/>
                <a:uLnTx/>
                <a:uFillTx/>
                <a:latin typeface="Arial" panose="020B0604020202020204"/>
                <a:ea typeface="+mn-ea"/>
                <a:cs typeface="+mn-cs"/>
              </a:rPr>
              <a:t>sensory</a:t>
            </a:r>
            <a:r>
              <a:rPr kumimoji="0" lang="es-ES" sz="105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prstClr val="white"/>
                </a:solidFill>
                <a:effectLst/>
                <a:uLnTx/>
                <a:uFillTx/>
                <a:latin typeface="Arial" panose="020B0604020202020204"/>
                <a:ea typeface="+mn-ea"/>
                <a:cs typeface="+mn-cs"/>
              </a:rPr>
              <a:t>evaluations</a:t>
            </a:r>
            <a:r>
              <a:rPr kumimoji="0" lang="es-ES" sz="105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prstClr val="white"/>
                </a:solidFill>
                <a:effectLst/>
                <a:uLnTx/>
                <a:uFillTx/>
                <a:latin typeface="Arial" panose="020B0604020202020204"/>
                <a:ea typeface="+mn-ea"/>
                <a:cs typeface="+mn-cs"/>
              </a:rPr>
              <a:t>according</a:t>
            </a:r>
            <a:r>
              <a:rPr kumimoji="0" lang="es-ES" sz="105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prstClr val="white"/>
                </a:solidFill>
                <a:effectLst/>
                <a:uLnTx/>
                <a:uFillTx/>
                <a:latin typeface="Arial" panose="020B0604020202020204"/>
                <a:ea typeface="+mn-ea"/>
                <a:cs typeface="+mn-cs"/>
              </a:rPr>
              <a:t>to</a:t>
            </a:r>
            <a:r>
              <a:rPr kumimoji="0" lang="es-ES" sz="105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prstClr val="white"/>
                </a:solidFill>
                <a:effectLst/>
                <a:uLnTx/>
                <a:uFillTx/>
                <a:latin typeface="Arial" panose="020B0604020202020204"/>
                <a:ea typeface="+mn-ea"/>
                <a:cs typeface="+mn-cs"/>
              </a:rPr>
              <a:t>Meilgaard</a:t>
            </a:r>
            <a:r>
              <a:rPr kumimoji="0" lang="es-ES" sz="1050" b="1" i="0" u="none" strike="noStrike" kern="1200" cap="none" spc="0" normalizeH="0" baseline="0" noProof="0" dirty="0">
                <a:ln>
                  <a:noFill/>
                </a:ln>
                <a:solidFill>
                  <a:prstClr val="white"/>
                </a:solidFill>
                <a:effectLst/>
                <a:uLnTx/>
                <a:uFillTx/>
                <a:latin typeface="Arial" panose="020B0604020202020204"/>
                <a:ea typeface="+mn-ea"/>
                <a:cs typeface="+mn-cs"/>
              </a:rPr>
              <a:t> et al.</a:t>
            </a:r>
            <a:r>
              <a:rPr kumimoji="0" lang="es-ES" sz="1050" b="1" i="0" u="none" strike="noStrike" kern="1200" cap="none" spc="0" normalizeH="0" baseline="30000" noProof="0" dirty="0">
                <a:ln>
                  <a:noFill/>
                </a:ln>
                <a:solidFill>
                  <a:prstClr val="white"/>
                </a:solidFill>
                <a:effectLst/>
                <a:uLnTx/>
                <a:uFillTx/>
                <a:latin typeface="Arial" panose="020B0604020202020204"/>
                <a:ea typeface="+mn-ea"/>
                <a:cs typeface="+mn-cs"/>
              </a:rPr>
              <a:t>17</a:t>
            </a:r>
            <a:endParaRPr kumimoji="0" lang="es-ES" sz="1050" b="0" i="0" u="none" strike="noStrike" kern="1200" cap="none" spc="0" normalizeH="0" baseline="3000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02816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idor de contingut 4">
            <a:extLst>
              <a:ext uri="{FF2B5EF4-FFF2-40B4-BE49-F238E27FC236}">
                <a16:creationId xmlns:a16="http://schemas.microsoft.com/office/drawing/2014/main" id="{819CB309-BEC4-BDA6-B2DC-AEA0BF3F1D0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l="2429" t="13707" r="2910" b="3821"/>
          <a:stretch/>
        </p:blipFill>
        <p:spPr>
          <a:xfrm>
            <a:off x="584462" y="614536"/>
            <a:ext cx="8466540" cy="5429682"/>
          </a:xfrm>
        </p:spPr>
      </p:pic>
      <p:sp>
        <p:nvSpPr>
          <p:cNvPr id="6" name="QuadreDeText 5">
            <a:extLst>
              <a:ext uri="{FF2B5EF4-FFF2-40B4-BE49-F238E27FC236}">
                <a16:creationId xmlns:a16="http://schemas.microsoft.com/office/drawing/2014/main" id="{415B3C68-EAFB-03D8-F1B7-FE996FB30353}"/>
              </a:ext>
            </a:extLst>
          </p:cNvPr>
          <p:cNvSpPr txBox="1"/>
          <p:nvPr/>
        </p:nvSpPr>
        <p:spPr>
          <a:xfrm>
            <a:off x="6683991" y="948685"/>
            <a:ext cx="1234525" cy="323165"/>
          </a:xfrm>
          <a:prstGeom prst="rect">
            <a:avLst/>
          </a:prstGeom>
          <a:solidFill>
            <a:schemeClr val="bg1"/>
          </a:solid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srgbClr val="002355"/>
                </a:solidFill>
                <a:effectLst/>
                <a:uLnTx/>
                <a:uFillTx/>
                <a:latin typeface="Arial" panose="020B0604020202020204" pitchFamily="34" charset="0"/>
                <a:ea typeface="Calibri" panose="020F0502020204030204" pitchFamily="34" charset="0"/>
                <a:cs typeface="Arial" panose="020B0604020202020204" pitchFamily="34" charset="0"/>
              </a:rPr>
              <a:t>A</a:t>
            </a:r>
            <a:r>
              <a:rPr kumimoji="0" lang="es-ES" sz="1050" b="1" i="0" u="none" strike="noStrike" kern="1200" cap="none" spc="0" normalizeH="0" baseline="0" noProof="0" dirty="0" err="1">
                <a:ln>
                  <a:noFill/>
                </a:ln>
                <a:solidFill>
                  <a:srgbClr val="002355"/>
                </a:solidFill>
                <a:effectLst/>
                <a:uLnTx/>
                <a:uFillTx/>
                <a:latin typeface="Arial" panose="020B0604020202020204" pitchFamily="34" charset="0"/>
                <a:ea typeface="Calibri" panose="020F0502020204030204" pitchFamily="34" charset="0"/>
                <a:cs typeface="Arial" panose="020B0604020202020204" pitchFamily="34" charset="0"/>
              </a:rPr>
              <a:t>pariencia</a:t>
            </a:r>
            <a:r>
              <a:rPr kumimoji="0" lang="es-ES" sz="1050" b="1" i="0" u="none" strike="noStrike" kern="1200" cap="none" spc="0" normalizeH="0" baseline="0" noProof="0" dirty="0">
                <a:ln>
                  <a:noFill/>
                </a:ln>
                <a:solidFill>
                  <a:srgbClr val="002355"/>
                </a:solidFill>
                <a:effectLst/>
                <a:uLnTx/>
                <a:uFillTx/>
                <a:latin typeface="Arial" panose="020B0604020202020204" pitchFamily="34" charset="0"/>
                <a:ea typeface="Calibri" panose="020F0502020204030204" pitchFamily="34" charset="0"/>
                <a:cs typeface="Arial" panose="020B0604020202020204" pitchFamily="34" charset="0"/>
              </a:rPr>
              <a:t> </a:t>
            </a:r>
            <a:br>
              <a:rPr kumimoji="0" lang="es-ES" sz="1050" b="1" i="0" u="none" strike="noStrike" kern="1200" cap="none" spc="0" normalizeH="0" baseline="0" noProof="0" dirty="0">
                <a:ln>
                  <a:noFill/>
                </a:ln>
                <a:solidFill>
                  <a:srgbClr val="002355"/>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s-ES" sz="1050" b="1" i="0" u="none" strike="noStrike" kern="1200" cap="none" spc="0" normalizeH="0" baseline="0" noProof="0" dirty="0">
                <a:ln>
                  <a:noFill/>
                </a:ln>
                <a:solidFill>
                  <a:srgbClr val="002355"/>
                </a:solidFill>
                <a:effectLst/>
                <a:uLnTx/>
                <a:uFillTx/>
                <a:latin typeface="Arial" panose="020B0604020202020204" pitchFamily="34" charset="0"/>
                <a:ea typeface="Calibri" panose="020F0502020204030204" pitchFamily="34" charset="0"/>
                <a:cs typeface="Arial" panose="020B0604020202020204" pitchFamily="34" charset="0"/>
              </a:rPr>
              <a:t>(1-3)</a:t>
            </a:r>
            <a:endParaRPr kumimoji="0" lang="ca-ES" sz="1050" b="1" i="0" u="none" strike="noStrike" kern="1200" cap="none" spc="0" normalizeH="0" baseline="0" noProof="0" dirty="0">
              <a:ln>
                <a:noFill/>
              </a:ln>
              <a:solidFill>
                <a:srgbClr val="002355"/>
              </a:solidFill>
              <a:effectLst/>
              <a:uLnTx/>
              <a:uFillTx/>
              <a:latin typeface="Aptos" panose="02110004020202020204"/>
              <a:ea typeface="+mn-ea"/>
              <a:cs typeface="+mn-cs"/>
            </a:endParaRPr>
          </a:p>
        </p:txBody>
      </p:sp>
      <p:sp>
        <p:nvSpPr>
          <p:cNvPr id="9" name="QuadreDeText 8">
            <a:extLst>
              <a:ext uri="{FF2B5EF4-FFF2-40B4-BE49-F238E27FC236}">
                <a16:creationId xmlns:a16="http://schemas.microsoft.com/office/drawing/2014/main" id="{45786CDA-3625-2F24-371E-065FB6E0F91E}"/>
              </a:ext>
            </a:extLst>
          </p:cNvPr>
          <p:cNvSpPr txBox="1"/>
          <p:nvPr/>
        </p:nvSpPr>
        <p:spPr>
          <a:xfrm>
            <a:off x="7447175" y="1921823"/>
            <a:ext cx="810705" cy="323165"/>
          </a:xfrm>
          <a:prstGeom prst="rect">
            <a:avLst/>
          </a:prstGeom>
          <a:solidFill>
            <a:schemeClr val="bg1"/>
          </a:solid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srgbClr val="002355"/>
                </a:solidFill>
                <a:effectLst/>
                <a:uLnTx/>
                <a:uFillTx/>
                <a:latin typeface="Arial" panose="020B0604020202020204" pitchFamily="34" charset="0"/>
                <a:ea typeface="Calibri" panose="020F0502020204030204" pitchFamily="34" charset="0"/>
                <a:cs typeface="Arial" panose="020B0604020202020204" pitchFamily="34" charset="0"/>
              </a:rPr>
              <a:t>A</a:t>
            </a:r>
            <a:r>
              <a:rPr kumimoji="0" lang="es-ES" sz="1050" b="1" i="0" u="none" strike="noStrike" kern="1200" cap="none" spc="0" normalizeH="0" baseline="0" noProof="0" dirty="0" err="1">
                <a:ln>
                  <a:noFill/>
                </a:ln>
                <a:solidFill>
                  <a:srgbClr val="002355"/>
                </a:solidFill>
                <a:effectLst/>
                <a:uLnTx/>
                <a:uFillTx/>
                <a:latin typeface="Arial" panose="020B0604020202020204" pitchFamily="34" charset="0"/>
                <a:ea typeface="Calibri" panose="020F0502020204030204" pitchFamily="34" charset="0"/>
                <a:cs typeface="Arial" panose="020B0604020202020204" pitchFamily="34" charset="0"/>
              </a:rPr>
              <a:t>plicación</a:t>
            </a:r>
            <a:r>
              <a:rPr kumimoji="0" lang="es-ES" sz="1050" b="1" i="0" u="none" strike="noStrike" kern="1200" cap="none" spc="0" normalizeH="0" baseline="0" noProof="0" dirty="0">
                <a:ln>
                  <a:noFill/>
                </a:ln>
                <a:solidFill>
                  <a:srgbClr val="002355"/>
                </a:solidFill>
                <a:effectLst/>
                <a:uLnTx/>
                <a:uFillTx/>
                <a:latin typeface="Arial" panose="020B0604020202020204" pitchFamily="34" charset="0"/>
                <a:ea typeface="Calibri" panose="020F0502020204030204" pitchFamily="34" charset="0"/>
                <a:cs typeface="Arial" panose="020B0604020202020204" pitchFamily="34" charset="0"/>
              </a:rPr>
              <a:t> (4-7) </a:t>
            </a:r>
            <a:endParaRPr kumimoji="0" lang="ca-ES" sz="1050" b="1" i="0" u="none" strike="noStrike" kern="1200" cap="none" spc="0" normalizeH="0" baseline="0" noProof="0" dirty="0">
              <a:ln>
                <a:noFill/>
              </a:ln>
              <a:solidFill>
                <a:srgbClr val="002355"/>
              </a:solidFill>
              <a:effectLst/>
              <a:uLnTx/>
              <a:uFillTx/>
              <a:latin typeface="Aptos" panose="02110004020202020204"/>
              <a:ea typeface="+mn-ea"/>
              <a:cs typeface="+mn-cs"/>
            </a:endParaRPr>
          </a:p>
        </p:txBody>
      </p:sp>
      <p:sp>
        <p:nvSpPr>
          <p:cNvPr id="12" name="QuadreDeText 11">
            <a:extLst>
              <a:ext uri="{FF2B5EF4-FFF2-40B4-BE49-F238E27FC236}">
                <a16:creationId xmlns:a16="http://schemas.microsoft.com/office/drawing/2014/main" id="{62EA145B-D105-D237-FA24-AD9877C1FAD5}"/>
              </a:ext>
            </a:extLst>
          </p:cNvPr>
          <p:cNvSpPr txBox="1"/>
          <p:nvPr/>
        </p:nvSpPr>
        <p:spPr>
          <a:xfrm>
            <a:off x="7107811" y="4137222"/>
            <a:ext cx="805493" cy="323165"/>
          </a:xfrm>
          <a:prstGeom prst="rect">
            <a:avLst/>
          </a:prstGeom>
          <a:solidFill>
            <a:schemeClr val="bg1"/>
          </a:solid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srgbClr val="002355"/>
                </a:solidFill>
                <a:effectLst/>
                <a:uLnTx/>
                <a:uFillTx/>
                <a:latin typeface="Arial" panose="020B0604020202020204" pitchFamily="34" charset="0"/>
                <a:ea typeface="Calibri" panose="020F0502020204030204" pitchFamily="34" charset="0"/>
                <a:cs typeface="Arial" panose="020B0604020202020204" pitchFamily="34" charset="0"/>
              </a:rPr>
              <a:t>F</a:t>
            </a:r>
            <a:r>
              <a:rPr kumimoji="0" lang="es-ES" sz="1050" b="1" i="0" u="none" strike="noStrike" kern="1200" cap="none" spc="0" normalizeH="0" baseline="0" noProof="0" dirty="0" err="1">
                <a:ln>
                  <a:noFill/>
                </a:ln>
                <a:solidFill>
                  <a:srgbClr val="002355"/>
                </a:solidFill>
                <a:effectLst/>
                <a:uLnTx/>
                <a:uFillTx/>
                <a:latin typeface="Arial" panose="020B0604020202020204" pitchFamily="34" charset="0"/>
                <a:ea typeface="Calibri" panose="020F0502020204030204" pitchFamily="34" charset="0"/>
                <a:cs typeface="Arial" panose="020B0604020202020204" pitchFamily="34" charset="0"/>
              </a:rPr>
              <a:t>rotamiento</a:t>
            </a:r>
            <a:r>
              <a:rPr kumimoji="0" lang="es-ES" sz="1050" b="1" i="0" u="none" strike="noStrike" kern="1200" cap="none" spc="0" normalizeH="0" baseline="0" noProof="0" dirty="0">
                <a:ln>
                  <a:noFill/>
                </a:ln>
                <a:solidFill>
                  <a:srgbClr val="002355"/>
                </a:solidFill>
                <a:effectLst/>
                <a:uLnTx/>
                <a:uFillTx/>
                <a:latin typeface="Arial" panose="020B0604020202020204" pitchFamily="34" charset="0"/>
                <a:ea typeface="Calibri" panose="020F0502020204030204" pitchFamily="34" charset="0"/>
                <a:cs typeface="Arial" panose="020B0604020202020204" pitchFamily="34" charset="0"/>
              </a:rPr>
              <a:t> (8-12) </a:t>
            </a:r>
            <a:endParaRPr kumimoji="0" lang="ca-ES" sz="1050" b="1" i="0" u="none" strike="noStrike" kern="1200" cap="none" spc="0" normalizeH="0" baseline="0" noProof="0" dirty="0">
              <a:ln>
                <a:noFill/>
              </a:ln>
              <a:solidFill>
                <a:srgbClr val="002355"/>
              </a:solidFill>
              <a:effectLst/>
              <a:uLnTx/>
              <a:uFillTx/>
              <a:latin typeface="Aptos" panose="02110004020202020204"/>
              <a:ea typeface="+mn-ea"/>
              <a:cs typeface="+mn-cs"/>
            </a:endParaRPr>
          </a:p>
        </p:txBody>
      </p:sp>
      <p:sp>
        <p:nvSpPr>
          <p:cNvPr id="14" name="QuadreDeText 13">
            <a:extLst>
              <a:ext uri="{FF2B5EF4-FFF2-40B4-BE49-F238E27FC236}">
                <a16:creationId xmlns:a16="http://schemas.microsoft.com/office/drawing/2014/main" id="{41461812-5972-23AF-0DAB-694BA231B456}"/>
              </a:ext>
            </a:extLst>
          </p:cNvPr>
          <p:cNvSpPr txBox="1"/>
          <p:nvPr/>
        </p:nvSpPr>
        <p:spPr>
          <a:xfrm>
            <a:off x="1310420" y="985883"/>
            <a:ext cx="838892" cy="484748"/>
          </a:xfrm>
          <a:prstGeom prst="rect">
            <a:avLst/>
          </a:prstGeom>
          <a:solidFill>
            <a:schemeClr val="bg1"/>
          </a:solid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srgbClr val="002355"/>
                </a:solidFill>
                <a:effectLst/>
                <a:uLnTx/>
                <a:uFillTx/>
                <a:latin typeface="Arial" panose="020B0604020202020204" pitchFamily="34" charset="0"/>
                <a:ea typeface="Calibri" panose="020F0502020204030204" pitchFamily="34" charset="0"/>
                <a:cs typeface="Arial" panose="020B0604020202020204" pitchFamily="34" charset="0"/>
              </a:rPr>
              <a:t>S</a:t>
            </a:r>
            <a:r>
              <a:rPr kumimoji="0" lang="es-ES" sz="1050" b="1" i="0" u="none" strike="noStrike" kern="1200" cap="none" spc="0" normalizeH="0" baseline="0" noProof="0" dirty="0" err="1">
                <a:ln>
                  <a:noFill/>
                </a:ln>
                <a:solidFill>
                  <a:srgbClr val="002355"/>
                </a:solidFill>
                <a:effectLst/>
                <a:uLnTx/>
                <a:uFillTx/>
                <a:latin typeface="Arial" panose="020B0604020202020204" pitchFamily="34" charset="0"/>
                <a:ea typeface="Calibri" panose="020F0502020204030204" pitchFamily="34" charset="0"/>
                <a:cs typeface="Arial" panose="020B0604020202020204" pitchFamily="34" charset="0"/>
              </a:rPr>
              <a:t>ensación</a:t>
            </a:r>
            <a:r>
              <a:rPr kumimoji="0" lang="es-ES" sz="1050" b="1" i="0" u="none" strike="noStrike" kern="1200" cap="none" spc="0" normalizeH="0" baseline="0" noProof="0" dirty="0">
                <a:ln>
                  <a:noFill/>
                </a:ln>
                <a:solidFill>
                  <a:srgbClr val="002355"/>
                </a:solidFill>
                <a:effectLst/>
                <a:uLnTx/>
                <a:uFillTx/>
                <a:latin typeface="Arial" panose="020B0604020202020204" pitchFamily="34" charset="0"/>
                <a:ea typeface="Calibri" panose="020F0502020204030204" pitchFamily="34" charset="0"/>
                <a:cs typeface="Arial" panose="020B0604020202020204" pitchFamily="34" charset="0"/>
              </a:rPr>
              <a:t> posterior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srgbClr val="002355"/>
                </a:solidFill>
                <a:effectLst/>
                <a:uLnTx/>
                <a:uFillTx/>
                <a:latin typeface="Arial" panose="020B0604020202020204" pitchFamily="34" charset="0"/>
                <a:ea typeface="Calibri" panose="020F0502020204030204" pitchFamily="34" charset="0"/>
                <a:cs typeface="Arial" panose="020B0604020202020204" pitchFamily="34" charset="0"/>
              </a:rPr>
              <a:t>(13-20)</a:t>
            </a:r>
            <a:endParaRPr kumimoji="0" lang="ca-ES" sz="1050" b="1" i="0" u="none" strike="noStrike" kern="1200" cap="none" spc="0" normalizeH="0" baseline="0" noProof="0" dirty="0">
              <a:ln>
                <a:noFill/>
              </a:ln>
              <a:solidFill>
                <a:srgbClr val="002355"/>
              </a:solidFill>
              <a:effectLst/>
              <a:uLnTx/>
              <a:uFillTx/>
              <a:latin typeface="Aptos" panose="02110004020202020204"/>
              <a:ea typeface="+mn-ea"/>
              <a:cs typeface="+mn-cs"/>
            </a:endParaRPr>
          </a:p>
        </p:txBody>
      </p:sp>
      <p:sp>
        <p:nvSpPr>
          <p:cNvPr id="2" name="QuadreDeText 1">
            <a:extLst>
              <a:ext uri="{FF2B5EF4-FFF2-40B4-BE49-F238E27FC236}">
                <a16:creationId xmlns:a16="http://schemas.microsoft.com/office/drawing/2014/main" id="{8E975BF3-CB06-40AA-004A-2E42197C255B}"/>
              </a:ext>
            </a:extLst>
          </p:cNvPr>
          <p:cNvSpPr txBox="1"/>
          <p:nvPr/>
        </p:nvSpPr>
        <p:spPr>
          <a:xfrm>
            <a:off x="695325" y="6089716"/>
            <a:ext cx="811873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García N,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Guiró</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P, Galván J, et al..</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Sensory</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properties</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analysis</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of</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calcipotriol</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and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betamethasone</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dipropionate</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cream</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vehicle</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formulated</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with</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an</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innovative PAD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Technology</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for</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the</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treatment</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of</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plaque psoriasis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on</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the</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skin and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scalp</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Drugs</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002355"/>
                </a:solidFill>
                <a:effectLst/>
                <a:uLnTx/>
                <a:uFillTx/>
                <a:latin typeface="Arial" panose="020B0604020202020204"/>
                <a:ea typeface="+mn-ea"/>
                <a:cs typeface="+mn-cs"/>
              </a:rPr>
              <a:t>Context</a:t>
            </a:r>
            <a:r>
              <a:rPr kumimoji="0" lang="es-ES" sz="700" b="0" i="0" u="none" strike="noStrike" kern="1200" cap="none" spc="0" normalizeH="0" baseline="0" noProof="0" dirty="0">
                <a:ln>
                  <a:noFill/>
                </a:ln>
                <a:solidFill>
                  <a:srgbClr val="002355"/>
                </a:solidFill>
                <a:effectLst/>
                <a:uLnTx/>
                <a:uFillTx/>
                <a:latin typeface="Arial" panose="020B0604020202020204"/>
                <a:ea typeface="+mn-ea"/>
                <a:cs typeface="+mn-cs"/>
              </a:rPr>
              <a:t>. 2023; 12:2023-2-8</a:t>
            </a:r>
          </a:p>
        </p:txBody>
      </p:sp>
      <p:sp>
        <p:nvSpPr>
          <p:cNvPr id="7" name="CuadroTexto 6">
            <a:extLst>
              <a:ext uri="{FF2B5EF4-FFF2-40B4-BE49-F238E27FC236}">
                <a16:creationId xmlns:a16="http://schemas.microsoft.com/office/drawing/2014/main" id="{8073AC5F-8B2D-B90E-75BA-2429DE4007E4}"/>
              </a:ext>
            </a:extLst>
          </p:cNvPr>
          <p:cNvSpPr txBox="1"/>
          <p:nvPr/>
        </p:nvSpPr>
        <p:spPr>
          <a:xfrm>
            <a:off x="9092152" y="4176074"/>
            <a:ext cx="2656936" cy="1061829"/>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Figure 3. Radar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diagram</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of</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the</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sensory</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evaluation</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of</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CAL/BDP PAD-</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cream</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vehicle</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1" u="none" strike="noStrike" kern="1200" cap="none" spc="0" normalizeH="0" baseline="0" noProof="0" dirty="0">
                <a:ln>
                  <a:noFill/>
                </a:ln>
                <a:solidFill>
                  <a:srgbClr val="002355"/>
                </a:solidFill>
                <a:effectLst/>
                <a:uLnTx/>
                <a:uFillTx/>
                <a:latin typeface="Arial" panose="020B0604020202020204"/>
                <a:ea typeface="+mn-ea"/>
                <a:cs typeface="+mn-cs"/>
              </a:rPr>
              <a:t>versus</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petrolatum</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ointment</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and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an</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oleogel</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regarding</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parameters</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including</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in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the</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terms</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of</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appearance</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pick up,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rub</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out</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 and </a:t>
            </a:r>
            <a:r>
              <a:rPr kumimoji="0" lang="es-ES" sz="1050" b="1" i="0" u="none" strike="noStrike" kern="1200" cap="none" spc="0" normalizeH="0" baseline="0" noProof="0" dirty="0" err="1">
                <a:ln>
                  <a:noFill/>
                </a:ln>
                <a:solidFill>
                  <a:srgbClr val="002355"/>
                </a:solidFill>
                <a:effectLst/>
                <a:uLnTx/>
                <a:uFillTx/>
                <a:latin typeface="Arial" panose="020B0604020202020204"/>
                <a:ea typeface="+mn-ea"/>
                <a:cs typeface="+mn-cs"/>
              </a:rPr>
              <a:t>afterfeel</a:t>
            </a:r>
            <a:r>
              <a:rPr kumimoji="0" lang="es-ES" sz="1050" b="1" i="0" u="none" strike="noStrike" kern="1200" cap="none" spc="0" normalizeH="0" baseline="0" noProof="0" dirty="0">
                <a:ln>
                  <a:noFill/>
                </a:ln>
                <a:solidFill>
                  <a:srgbClr val="002355"/>
                </a:solidFill>
                <a:effectLst/>
                <a:uLnTx/>
                <a:uFillTx/>
                <a:latin typeface="Arial" panose="020B0604020202020204"/>
                <a:ea typeface="+mn-ea"/>
                <a:cs typeface="+mn-cs"/>
              </a:rPr>
              <a:t>.</a:t>
            </a:r>
            <a:endParaRPr kumimoji="0" lang="es-ES" sz="1050" b="0" i="0" u="none" strike="noStrike" kern="1200" cap="none" spc="0" normalizeH="0" baseline="30000" noProof="0" dirty="0">
              <a:ln>
                <a:noFill/>
              </a:ln>
              <a:solidFill>
                <a:srgbClr val="0023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090959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76A33-95A3-E064-062F-CCD8CB2ACBFD}"/>
            </a:ext>
          </a:extLst>
        </p:cNvPr>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474EA365-98DB-41D4-9E24-67B3542B0DBF}"/>
              </a:ext>
            </a:extLst>
          </p:cNvPr>
          <p:cNvSpPr/>
          <p:nvPr/>
        </p:nvSpPr>
        <p:spPr>
          <a:xfrm>
            <a:off x="695325" y="1376363"/>
            <a:ext cx="11053763" cy="3930928"/>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7890" name="Rectangle 2">
            <a:extLst>
              <a:ext uri="{FF2B5EF4-FFF2-40B4-BE49-F238E27FC236}">
                <a16:creationId xmlns:a16="http://schemas.microsoft.com/office/drawing/2014/main" id="{F7E0D880-11D5-DAAF-1A41-D89D734AD984}"/>
              </a:ext>
            </a:extLst>
          </p:cNvPr>
          <p:cNvSpPr>
            <a:spLocks noGrp="1" noChangeArrowheads="1"/>
          </p:cNvSpPr>
          <p:nvPr>
            <p:ph type="title"/>
          </p:nvPr>
        </p:nvSpPr>
        <p:spPr/>
        <p:txBody>
          <a:bodyPr>
            <a:normAutofit/>
          </a:bodyPr>
          <a:lstStyle/>
          <a:p>
            <a:pPr eaLnBrk="1" hangingPunct="1">
              <a:lnSpc>
                <a:spcPct val="80000"/>
              </a:lnSpc>
            </a:pPr>
            <a:r>
              <a:rPr lang="es-ES_tradnl" altLang="es-ES" b="1" dirty="0"/>
              <a:t>Tratamiento tópico</a:t>
            </a:r>
            <a:endParaRPr lang="es-ES" altLang="es-ES" b="1" dirty="0"/>
          </a:p>
        </p:txBody>
      </p:sp>
      <p:sp>
        <p:nvSpPr>
          <p:cNvPr id="9" name="Rectángulo 5">
            <a:extLst>
              <a:ext uri="{FF2B5EF4-FFF2-40B4-BE49-F238E27FC236}">
                <a16:creationId xmlns:a16="http://schemas.microsoft.com/office/drawing/2014/main" id="{1F09F223-EA51-A31D-F09F-6AF92ED288C8}"/>
              </a:ext>
            </a:extLst>
          </p:cNvPr>
          <p:cNvSpPr/>
          <p:nvPr/>
        </p:nvSpPr>
        <p:spPr>
          <a:xfrm>
            <a:off x="695325" y="5489560"/>
            <a:ext cx="2185214" cy="20005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Opinión de experto: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
        <p:nvSpPr>
          <p:cNvPr id="2" name="Fletxa: avall 1">
            <a:extLst>
              <a:ext uri="{FF2B5EF4-FFF2-40B4-BE49-F238E27FC236}">
                <a16:creationId xmlns:a16="http://schemas.microsoft.com/office/drawing/2014/main" id="{747B5752-F63F-5FE7-F691-5BAC3F5C3DBC}"/>
              </a:ext>
            </a:extLst>
          </p:cNvPr>
          <p:cNvSpPr/>
          <p:nvPr/>
        </p:nvSpPr>
        <p:spPr>
          <a:xfrm rot="16200000">
            <a:off x="5699601" y="2630115"/>
            <a:ext cx="1258957" cy="1025114"/>
          </a:xfrm>
          <a:prstGeom prst="downArrow">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ángulo redondeado 9">
            <a:extLst>
              <a:ext uri="{FF2B5EF4-FFF2-40B4-BE49-F238E27FC236}">
                <a16:creationId xmlns:a16="http://schemas.microsoft.com/office/drawing/2014/main" id="{AABA8430-1B3A-7D0F-D2D6-AF82FBD36843}"/>
              </a:ext>
            </a:extLst>
          </p:cNvPr>
          <p:cNvSpPr/>
          <p:nvPr/>
        </p:nvSpPr>
        <p:spPr>
          <a:xfrm>
            <a:off x="1036950" y="2265837"/>
            <a:ext cx="4251487" cy="2026763"/>
          </a:xfrm>
          <a:prstGeom prst="roundRect">
            <a:avLst>
              <a:gd name="adj" fmla="val 4574"/>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189" marR="0" lvl="0" indent="-457189" algn="l" defTabSz="914400" rtl="0" eaLnBrk="1" fontAlgn="auto" latinLnBrk="0" hangingPunct="1">
              <a:lnSpc>
                <a:spcPct val="90000"/>
              </a:lnSpc>
              <a:spcBef>
                <a:spcPct val="20000"/>
              </a:spcBef>
              <a:spcAft>
                <a:spcPts val="0"/>
              </a:spcAft>
              <a:buClrTx/>
              <a:buSzTx/>
              <a:buFontTx/>
              <a:buNone/>
              <a:tabLst/>
              <a:defRPr/>
            </a:pPr>
            <a:r>
              <a:rPr kumimoji="0" lang="es-ES_tradnl" sz="2400" b="1" i="0" u="none" strike="noStrike" kern="1200" cap="none" spc="0" normalizeH="0" baseline="0" noProof="0" dirty="0">
                <a:ln>
                  <a:noFill/>
                </a:ln>
                <a:solidFill>
                  <a:prstClr val="white"/>
                </a:solidFill>
                <a:effectLst/>
                <a:uLnTx/>
                <a:uFillTx/>
                <a:latin typeface="Arial" panose="020B0604020202020204"/>
                <a:ea typeface="+mn-ea"/>
                <a:cs typeface="+mn-cs"/>
              </a:rPr>
              <a:t>Objetivo</a:t>
            </a:r>
          </a:p>
          <a:p>
            <a:pPr marL="457189" marR="0" lvl="0" indent="-457189" algn="l" defTabSz="914400" rtl="0" eaLnBrk="1" fontAlgn="auto" latinLnBrk="0" hangingPunct="1">
              <a:lnSpc>
                <a:spcPct val="90000"/>
              </a:lnSpc>
              <a:spcBef>
                <a:spcPct val="20000"/>
              </a:spcBef>
              <a:spcAft>
                <a:spcPts val="0"/>
              </a:spcAft>
              <a:buClrTx/>
              <a:buSzTx/>
              <a:buFontTx/>
              <a:buNone/>
              <a:tabLst/>
              <a:defRPr/>
            </a:pPr>
            <a:endParaRPr kumimoji="0" lang="es-ES_tradnl" sz="24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177800" marR="0" lvl="0" indent="-169863"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s-ES_tradnl" sz="1800" b="0" i="0" u="none" strike="noStrike" kern="1200" cap="none" spc="0" normalizeH="0" baseline="0" noProof="0" dirty="0">
                <a:ln>
                  <a:noFill/>
                </a:ln>
                <a:solidFill>
                  <a:prstClr val="white"/>
                </a:solidFill>
                <a:effectLst/>
                <a:uLnTx/>
                <a:uFillTx/>
                <a:latin typeface="Arial" panose="020B0604020202020204"/>
                <a:ea typeface="+mn-ea"/>
                <a:cs typeface="+mn-cs"/>
              </a:rPr>
              <a:t>Eficacia</a:t>
            </a:r>
          </a:p>
          <a:p>
            <a:pPr marL="177800" marR="0" lvl="0" indent="-169863"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s-ES_tradnl" sz="1800" b="0" i="0" u="none" strike="noStrike" kern="1200" cap="none" spc="0" normalizeH="0" baseline="0" noProof="0" dirty="0">
                <a:ln>
                  <a:noFill/>
                </a:ln>
                <a:solidFill>
                  <a:prstClr val="white"/>
                </a:solidFill>
                <a:effectLst/>
                <a:uLnTx/>
                <a:uFillTx/>
                <a:latin typeface="Arial" panose="020B0604020202020204"/>
                <a:ea typeface="+mn-ea"/>
                <a:cs typeface="+mn-cs"/>
              </a:rPr>
              <a:t>Eficiencia / Ahorro de medicamento</a:t>
            </a:r>
          </a:p>
          <a:p>
            <a:pPr marL="177800" marR="0" lvl="0" indent="-169863"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s-ES_tradnl" sz="1800" b="0" i="0" u="none" strike="noStrike" kern="1200" cap="none" spc="0" normalizeH="0" baseline="0" noProof="0" dirty="0">
                <a:ln>
                  <a:noFill/>
                </a:ln>
                <a:solidFill>
                  <a:prstClr val="white"/>
                </a:solidFill>
                <a:effectLst/>
                <a:uLnTx/>
                <a:uFillTx/>
                <a:latin typeface="Arial" panose="020B0604020202020204"/>
                <a:ea typeface="+mn-ea"/>
                <a:cs typeface="+mn-cs"/>
              </a:rPr>
              <a:t>Adherencia</a:t>
            </a:r>
          </a:p>
        </p:txBody>
      </p:sp>
      <p:sp>
        <p:nvSpPr>
          <p:cNvPr id="11" name="Rectángulo redondeado 10">
            <a:extLst>
              <a:ext uri="{FF2B5EF4-FFF2-40B4-BE49-F238E27FC236}">
                <a16:creationId xmlns:a16="http://schemas.microsoft.com/office/drawing/2014/main" id="{E50476B9-D0F1-0245-9710-AC346EC56EF6}"/>
              </a:ext>
            </a:extLst>
          </p:cNvPr>
          <p:cNvSpPr/>
          <p:nvPr/>
        </p:nvSpPr>
        <p:spPr>
          <a:xfrm>
            <a:off x="7369723" y="2265837"/>
            <a:ext cx="3839615" cy="2026763"/>
          </a:xfrm>
          <a:prstGeom prst="roundRect">
            <a:avLst>
              <a:gd name="adj" fmla="val 4574"/>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5425" marR="0" lvl="0" indent="-225425"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s-ES_tradnl" sz="2000" b="1" i="0" u="none" strike="noStrike" kern="1200" cap="none" spc="0" normalizeH="0" baseline="0" noProof="0" dirty="0">
                <a:ln>
                  <a:noFill/>
                </a:ln>
                <a:solidFill>
                  <a:prstClr val="white"/>
                </a:solidFill>
                <a:effectLst/>
                <a:uLnTx/>
                <a:uFillTx/>
                <a:latin typeface="Arial" panose="020B0604020202020204"/>
                <a:ea typeface="+mn-ea"/>
                <a:cs typeface="+mn-cs"/>
              </a:rPr>
              <a:t>Elección del excipiente adecuado</a:t>
            </a:r>
            <a:br>
              <a:rPr kumimoji="0" lang="es-ES_tradnl" sz="2000" b="1" i="0" u="none" strike="noStrike" kern="1200" cap="none" spc="0" normalizeH="0" baseline="0" noProof="0" dirty="0">
                <a:ln>
                  <a:noFill/>
                </a:ln>
                <a:solidFill>
                  <a:prstClr val="white"/>
                </a:solidFill>
                <a:effectLst/>
                <a:uLnTx/>
                <a:uFillTx/>
                <a:latin typeface="Arial" panose="020B0604020202020204"/>
                <a:ea typeface="+mn-ea"/>
                <a:cs typeface="+mn-cs"/>
              </a:rPr>
            </a:br>
            <a:endParaRPr kumimoji="0" lang="es-ES_tradnl" sz="20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225425" marR="0" lvl="0" indent="-225425"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s-ES_tradnl" sz="2000" b="1" i="0" u="none" strike="noStrike" kern="1200" cap="none" spc="0" normalizeH="0" baseline="0" noProof="0" dirty="0">
                <a:ln>
                  <a:noFill/>
                </a:ln>
                <a:solidFill>
                  <a:prstClr val="white"/>
                </a:solidFill>
                <a:effectLst/>
                <a:uLnTx/>
                <a:uFillTx/>
                <a:latin typeface="Arial" panose="020B0604020202020204"/>
                <a:ea typeface="+mn-ea"/>
                <a:cs typeface="+mn-cs"/>
              </a:rPr>
              <a:t>Aplicación correcta del tratamiento tópico</a:t>
            </a:r>
          </a:p>
        </p:txBody>
      </p:sp>
    </p:spTree>
    <p:extLst>
      <p:ext uri="{BB962C8B-B14F-4D97-AF65-F5344CB8AC3E}">
        <p14:creationId xmlns:p14="http://schemas.microsoft.com/office/powerpoint/2010/main" val="277224184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K:\1 XARLES ACTIVES\Formació Xarxa de Vendes Almirall\Fig.1. PSORIASIS EN PLACAS 2.JPG"/>
          <p:cNvPicPr>
            <a:picLocks noGrp="1" noChangeAspect="1" noChangeArrowheads="1"/>
          </p:cNvPicPr>
          <p:nvPr>
            <p:ph idx="4294967295"/>
          </p:nvPr>
        </p:nvPicPr>
        <p:blipFill>
          <a:blip r:embed="rId2" cstate="screen">
            <a:extLst>
              <a:ext uri="{28A0092B-C50C-407E-A947-70E740481C1C}">
                <a14:useLocalDpi xmlns:a14="http://schemas.microsoft.com/office/drawing/2010/main" val="0"/>
              </a:ext>
            </a:extLst>
          </a:blip>
          <a:srcRect/>
          <a:stretch>
            <a:fillRect/>
          </a:stretch>
        </p:blipFill>
        <p:spPr bwMode="auto">
          <a:xfrm rot="5400000">
            <a:off x="838301" y="1272601"/>
            <a:ext cx="5398244" cy="4915306"/>
          </a:xfrm>
          <a:prstGeom prst="rect">
            <a:avLst/>
          </a:prstGeom>
          <a:noFill/>
        </p:spPr>
      </p:pic>
      <p:pic>
        <p:nvPicPr>
          <p:cNvPr id="4" name="Picture 2" descr="K:\1 XARLES ACTIVES\Formació Xarxa de Vendes Almirall\Fig.1. PSORIASIS EN PLACAS 3.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400000">
            <a:off x="6203814" y="1320791"/>
            <a:ext cx="5402848" cy="4814322"/>
          </a:xfrm>
          <a:prstGeom prst="rect">
            <a:avLst/>
          </a:prstGeom>
          <a:noFill/>
        </p:spPr>
      </p:pic>
      <p:sp>
        <p:nvSpPr>
          <p:cNvPr id="6" name="Rectángulo 5"/>
          <p:cNvSpPr/>
          <p:nvPr/>
        </p:nvSpPr>
        <p:spPr>
          <a:xfrm>
            <a:off x="7278930" y="6429376"/>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2" name="Rectangle 2">
            <a:extLst>
              <a:ext uri="{FF2B5EF4-FFF2-40B4-BE49-F238E27FC236}">
                <a16:creationId xmlns:a16="http://schemas.microsoft.com/office/drawing/2014/main" id="{5E89C2B8-1CC0-6253-ABF7-2F56156EB829}"/>
              </a:ext>
            </a:extLst>
          </p:cNvPr>
          <p:cNvSpPr txBox="1">
            <a:spLocks noChangeArrowheads="1"/>
          </p:cNvSpPr>
          <p:nvPr/>
        </p:nvSpPr>
        <p:spPr>
          <a:xfrm>
            <a:off x="1079770" y="313885"/>
            <a:ext cx="10972800" cy="10541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altLang="es-ES" sz="3200" b="1" dirty="0">
                <a:latin typeface="+mn-lt"/>
              </a:rPr>
              <a:t>Psoriasis en </a:t>
            </a:r>
            <a:r>
              <a:rPr lang="ca-ES" altLang="es-ES" sz="3200" b="1" dirty="0" err="1">
                <a:latin typeface="+mn-lt"/>
              </a:rPr>
              <a:t>placas</a:t>
            </a:r>
            <a:endParaRPr lang="es-ES" altLang="es-ES" sz="3200" b="1" dirty="0">
              <a:latin typeface="+mn-lt"/>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C0C9C-253A-07C6-8643-D4963EF11013}"/>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BDE69C57-B34F-193D-69EA-CD0F9E9D78C3}"/>
              </a:ext>
            </a:extLst>
          </p:cNvPr>
          <p:cNvSpPr/>
          <p:nvPr/>
        </p:nvSpPr>
        <p:spPr>
          <a:xfrm>
            <a:off x="695325" y="1203422"/>
            <a:ext cx="11053763" cy="4746528"/>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5 Abrir llave">
            <a:extLst>
              <a:ext uri="{FF2B5EF4-FFF2-40B4-BE49-F238E27FC236}">
                <a16:creationId xmlns:a16="http://schemas.microsoft.com/office/drawing/2014/main" id="{5D3B0678-1CFF-47B1-2C73-FBB8D27A0A72}"/>
              </a:ext>
            </a:extLst>
          </p:cNvPr>
          <p:cNvSpPr/>
          <p:nvPr/>
        </p:nvSpPr>
        <p:spPr>
          <a:xfrm>
            <a:off x="2916600" y="1557338"/>
            <a:ext cx="316835" cy="4032250"/>
          </a:xfrm>
          <a:prstGeom prst="leftBrace">
            <a:avLst>
              <a:gd name="adj1" fmla="val 53685"/>
              <a:gd name="adj2" fmla="val 50000"/>
            </a:avLst>
          </a:prstGeom>
          <a:ln w="25400">
            <a:solidFill>
              <a:srgbClr val="00F2B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 name="1 Título">
            <a:extLst>
              <a:ext uri="{FF2B5EF4-FFF2-40B4-BE49-F238E27FC236}">
                <a16:creationId xmlns:a16="http://schemas.microsoft.com/office/drawing/2014/main" id="{60ADCF5B-7CC3-EE16-AD9C-98A5DA5CA80E}"/>
              </a:ext>
            </a:extLst>
          </p:cNvPr>
          <p:cNvSpPr>
            <a:spLocks noGrp="1"/>
          </p:cNvSpPr>
          <p:nvPr>
            <p:ph type="title"/>
          </p:nvPr>
        </p:nvSpPr>
        <p:spPr/>
        <p:txBody>
          <a:bodyPr>
            <a:normAutofit/>
          </a:bodyPr>
          <a:lstStyle/>
          <a:p>
            <a:r>
              <a:rPr lang="es-ES" b="1" dirty="0"/>
              <a:t>Elección del excipiente </a:t>
            </a:r>
          </a:p>
        </p:txBody>
      </p:sp>
      <p:sp>
        <p:nvSpPr>
          <p:cNvPr id="5" name="CuadroTexto 6">
            <a:extLst>
              <a:ext uri="{FF2B5EF4-FFF2-40B4-BE49-F238E27FC236}">
                <a16:creationId xmlns:a16="http://schemas.microsoft.com/office/drawing/2014/main" id="{968B7F27-1C48-B8AE-8FAE-327AEEF2839B}"/>
              </a:ext>
            </a:extLst>
          </p:cNvPr>
          <p:cNvSpPr txBox="1"/>
          <p:nvPr/>
        </p:nvSpPr>
        <p:spPr>
          <a:xfrm>
            <a:off x="695325" y="5696612"/>
            <a:ext cx="9339370" cy="217752"/>
          </a:xfrm>
          <a:prstGeom prst="rect">
            <a:avLst/>
          </a:prstGeom>
          <a:noFill/>
        </p:spPr>
        <p:txBody>
          <a:bodyPr wrap="square">
            <a:spAutoFit/>
          </a:bodyPr>
          <a:lstStyle/>
          <a:p>
            <a:pPr marL="0" marR="83820" lvl="0" indent="0" algn="l" defTabSz="914400" rtl="0" eaLnBrk="1" fontAlgn="auto" latinLnBrk="0" hangingPunct="1">
              <a:lnSpc>
                <a:spcPct val="130000"/>
              </a:lnSpc>
              <a:spcBef>
                <a:spcPts val="450"/>
              </a:spcBef>
              <a:spcAft>
                <a:spcPts val="450"/>
              </a:spcAft>
              <a:buClrTx/>
              <a:buSzTx/>
              <a:buFontTx/>
              <a:buNone/>
              <a:tabLst/>
              <a:defRPr/>
            </a:pPr>
            <a:r>
              <a:rPr kumimoji="0" lang="es-ES" sz="700" b="1" i="0" u="none" strike="noStrike" kern="1200" cap="none" spc="0" normalizeH="0" baseline="0" noProof="0" dirty="0">
                <a:ln>
                  <a:noFill/>
                </a:ln>
                <a:solidFill>
                  <a:srgbClr val="002355"/>
                </a:solidFill>
                <a:effectLst/>
                <a:uLnTx/>
                <a:uFillTx/>
                <a:latin typeface="Arial" panose="020B0604020202020204" pitchFamily="34" charset="0"/>
                <a:ea typeface="Noto Sans" panose="020B0502040504020204" pitchFamily="34"/>
                <a:cs typeface="Arial" panose="020B0604020202020204" pitchFamily="34" charset="0"/>
              </a:rPr>
              <a:t>Esquema de elección de la formulación en base al grado de inflamación/humedad de la lesión, de la localización y de la absorción deseada. Adaptado de Ribera et al.</a:t>
            </a:r>
          </a:p>
        </p:txBody>
      </p:sp>
      <p:sp>
        <p:nvSpPr>
          <p:cNvPr id="9" name="3 CuadroTexto">
            <a:extLst>
              <a:ext uri="{FF2B5EF4-FFF2-40B4-BE49-F238E27FC236}">
                <a16:creationId xmlns:a16="http://schemas.microsoft.com/office/drawing/2014/main" id="{80B4011F-A934-CB14-234C-C6A8E243A27E}"/>
              </a:ext>
            </a:extLst>
          </p:cNvPr>
          <p:cNvSpPr txBox="1"/>
          <p:nvPr/>
        </p:nvSpPr>
        <p:spPr>
          <a:xfrm>
            <a:off x="685898" y="6203327"/>
            <a:ext cx="922820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1">
                <a:ln>
                  <a:noFill/>
                </a:ln>
                <a:solidFill>
                  <a:srgbClr val="002355"/>
                </a:solidFill>
                <a:effectLst/>
                <a:uLnTx/>
                <a:uFillTx/>
                <a:latin typeface="Arial" panose="020B0604020202020204" pitchFamily="34" charset="0"/>
                <a:ea typeface="+mn-ea"/>
                <a:cs typeface="Arial" panose="020B0604020202020204" pitchFamily="34" charset="0"/>
              </a:rPr>
              <a:t>Ribera M. Terapéutica dermatológica. En: Bielsa I ed. Ferrándiz. Dermatología Clínica. 6ª Ed. Barcelona, Elsevier, 2025</a:t>
            </a:r>
          </a:p>
        </p:txBody>
      </p:sp>
      <p:sp>
        <p:nvSpPr>
          <p:cNvPr id="10" name="4 CuadroTexto">
            <a:extLst>
              <a:ext uri="{FF2B5EF4-FFF2-40B4-BE49-F238E27FC236}">
                <a16:creationId xmlns:a16="http://schemas.microsoft.com/office/drawing/2014/main" id="{E37F3989-EA73-EB49-2EA4-E7657BA24A73}"/>
              </a:ext>
            </a:extLst>
          </p:cNvPr>
          <p:cNvSpPr txBox="1"/>
          <p:nvPr/>
        </p:nvSpPr>
        <p:spPr>
          <a:xfrm>
            <a:off x="1221115" y="3373408"/>
            <a:ext cx="158088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Dermatosis</a:t>
            </a:r>
          </a:p>
        </p:txBody>
      </p:sp>
      <p:sp>
        <p:nvSpPr>
          <p:cNvPr id="6" name="Rectangle 3">
            <a:extLst>
              <a:ext uri="{FF2B5EF4-FFF2-40B4-BE49-F238E27FC236}">
                <a16:creationId xmlns:a16="http://schemas.microsoft.com/office/drawing/2014/main" id="{2D01D655-0570-4BA5-DBFC-2637A5E6B193}"/>
              </a:ext>
            </a:extLst>
          </p:cNvPr>
          <p:cNvSpPr txBox="1">
            <a:spLocks noChangeArrowheads="1"/>
          </p:cNvSpPr>
          <p:nvPr/>
        </p:nvSpPr>
        <p:spPr>
          <a:xfrm>
            <a:off x="3428753" y="1600962"/>
            <a:ext cx="7647741" cy="37989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DB8C5"/>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DB8C5"/>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DB8C5"/>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DB8C5"/>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DB8C5"/>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marR="0" lvl="0" indent="-358775" algn="l" defTabSz="914400" rtl="0" eaLnBrk="1" fontAlgn="auto" latinLnBrk="0" hangingPunct="1">
              <a:lnSpc>
                <a:spcPct val="80000"/>
              </a:lnSpc>
              <a:spcBef>
                <a:spcPts val="1000"/>
              </a:spcBef>
              <a:spcAft>
                <a:spcPts val="0"/>
              </a:spcAft>
              <a:buClr>
                <a:srgbClr val="2DB8C5"/>
              </a:buClr>
              <a:buSzTx/>
              <a:buFontTx/>
              <a:buNone/>
              <a:tabLst/>
              <a:defRPr/>
            </a:pPr>
            <a:r>
              <a:rPr kumimoji="0" lang="es-ES_tradnl"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1. </a:t>
            </a:r>
            <a:r>
              <a:rPr kumimoji="0" lang="es-ES_tradnl"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GRADO DE INFLAMACIÓN / HUMEDAD DE LA LESIÓN</a:t>
            </a:r>
          </a:p>
          <a:p>
            <a:pPr marL="225425" marR="0" lvl="1" indent="103188" algn="l" defTabSz="914400" rtl="0" eaLnBrk="1" fontAlgn="auto" latinLnBrk="0" hangingPunct="1">
              <a:lnSpc>
                <a:spcPct val="80000"/>
              </a:lnSpc>
              <a:spcBef>
                <a:spcPts val="500"/>
              </a:spcBef>
              <a:spcAft>
                <a:spcPts val="0"/>
              </a:spcAft>
              <a:buClr>
                <a:srgbClr val="002355"/>
              </a:buClr>
              <a:buSzTx/>
              <a:buFont typeface="Arial" panose="020B0604020202020204" pitchFamily="34" charset="0"/>
              <a:buChar char="•"/>
              <a:tabLst/>
              <a:defRPr/>
            </a:pPr>
            <a:r>
              <a:rPr kumimoji="0" lang="es-ES_tradnl"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AGUDA-HÚMEDA: soluciones, pasta al agua, linimentos</a:t>
            </a:r>
          </a:p>
          <a:p>
            <a:pPr marL="225425" marR="0" lvl="1" indent="103188" algn="l" defTabSz="914400" rtl="0" eaLnBrk="1" fontAlgn="auto" latinLnBrk="0" hangingPunct="1">
              <a:lnSpc>
                <a:spcPct val="80000"/>
              </a:lnSpc>
              <a:spcBef>
                <a:spcPts val="500"/>
              </a:spcBef>
              <a:spcAft>
                <a:spcPts val="0"/>
              </a:spcAft>
              <a:buClr>
                <a:srgbClr val="002355"/>
              </a:buClr>
              <a:buSzTx/>
              <a:buFont typeface="Arial" panose="020B0604020202020204" pitchFamily="34" charset="0"/>
              <a:buChar char="•"/>
              <a:tabLst/>
              <a:defRPr/>
            </a:pPr>
            <a:r>
              <a:rPr kumimoji="0" lang="es-ES_tradnl"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SUBAGUDA: cremas</a:t>
            </a:r>
          </a:p>
          <a:p>
            <a:pPr marL="225425" marR="0" lvl="1" indent="103188" algn="l" defTabSz="914400" rtl="0" eaLnBrk="1" fontAlgn="auto" latinLnBrk="0" hangingPunct="1">
              <a:lnSpc>
                <a:spcPct val="80000"/>
              </a:lnSpc>
              <a:spcBef>
                <a:spcPts val="500"/>
              </a:spcBef>
              <a:spcAft>
                <a:spcPts val="0"/>
              </a:spcAft>
              <a:buClr>
                <a:srgbClr val="002355"/>
              </a:buClr>
              <a:buSzTx/>
              <a:buFont typeface="Arial" panose="020B0604020202020204" pitchFamily="34" charset="0"/>
              <a:buChar char="•"/>
              <a:tabLst/>
              <a:defRPr/>
            </a:pPr>
            <a:r>
              <a:rPr kumimoji="0" lang="es-ES_tradnl"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CRÓNICA-SECA: </a:t>
            </a:r>
            <a:r>
              <a:rPr kumimoji="0" lang="es-ES_tradnl" sz="10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oleogeles</a:t>
            </a:r>
            <a:r>
              <a:rPr kumimoji="0" lang="es-ES_tradnl"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pomadas, ungüentos, cremas</a:t>
            </a:r>
          </a:p>
          <a:p>
            <a:pPr marL="139700" marR="0" lvl="0" indent="-139700" algn="l" defTabSz="914400" rtl="0" eaLnBrk="1" fontAlgn="auto" latinLnBrk="0" hangingPunct="1">
              <a:lnSpc>
                <a:spcPct val="80000"/>
              </a:lnSpc>
              <a:spcBef>
                <a:spcPts val="1800"/>
              </a:spcBef>
              <a:spcAft>
                <a:spcPts val="0"/>
              </a:spcAft>
              <a:buClr>
                <a:srgbClr val="002355"/>
              </a:buClr>
              <a:buSzTx/>
              <a:buFontTx/>
              <a:buNone/>
              <a:tabLst/>
              <a:defRPr/>
            </a:pPr>
            <a:r>
              <a:rPr kumimoji="0" lang="es-ES_tradnl"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2. </a:t>
            </a:r>
            <a:r>
              <a:rPr kumimoji="0" lang="es-ES_tradnl"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LOCALIZACIÓN DE LA LESIÓN</a:t>
            </a:r>
          </a:p>
          <a:p>
            <a:pPr marL="357188" marR="0" lvl="1" indent="-131763" algn="l" defTabSz="914400" rtl="0" eaLnBrk="1" fontAlgn="auto" latinLnBrk="0" hangingPunct="1">
              <a:lnSpc>
                <a:spcPct val="80000"/>
              </a:lnSpc>
              <a:spcBef>
                <a:spcPts val="500"/>
              </a:spcBef>
              <a:spcAft>
                <a:spcPts val="0"/>
              </a:spcAft>
              <a:buClr>
                <a:srgbClr val="002355"/>
              </a:buClr>
              <a:buSzTx/>
              <a:buFont typeface="Arial" panose="020B0604020202020204" pitchFamily="34" charset="0"/>
              <a:buChar char="•"/>
              <a:tabLst/>
              <a:defRPr/>
            </a:pPr>
            <a:r>
              <a:rPr kumimoji="0" lang="es-ES_tradnl"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CUERO CABELLUDO: lociones, hidrogeles, cremas</a:t>
            </a:r>
          </a:p>
          <a:p>
            <a:pPr marL="357188" marR="0" lvl="1" indent="-131763" algn="l" defTabSz="914400" rtl="0" eaLnBrk="1" fontAlgn="auto" latinLnBrk="0" hangingPunct="1">
              <a:lnSpc>
                <a:spcPct val="80000"/>
              </a:lnSpc>
              <a:spcBef>
                <a:spcPts val="500"/>
              </a:spcBef>
              <a:spcAft>
                <a:spcPts val="0"/>
              </a:spcAft>
              <a:buClr>
                <a:srgbClr val="002355"/>
              </a:buClr>
              <a:buSzTx/>
              <a:buFont typeface="Arial" panose="020B0604020202020204" pitchFamily="34" charset="0"/>
              <a:buChar char="•"/>
              <a:tabLst/>
              <a:defRPr/>
            </a:pPr>
            <a:r>
              <a:rPr kumimoji="0" lang="es-ES_tradnl"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PLIEGUES: pastas, polvos, cremas</a:t>
            </a:r>
          </a:p>
          <a:p>
            <a:pPr marL="357188" marR="0" lvl="1" indent="-131763" algn="l" defTabSz="914400" rtl="0" eaLnBrk="1" fontAlgn="auto" latinLnBrk="0" hangingPunct="1">
              <a:lnSpc>
                <a:spcPct val="80000"/>
              </a:lnSpc>
              <a:spcBef>
                <a:spcPts val="500"/>
              </a:spcBef>
              <a:spcAft>
                <a:spcPts val="0"/>
              </a:spcAft>
              <a:buClr>
                <a:srgbClr val="002355"/>
              </a:buClr>
              <a:buSzTx/>
              <a:buFont typeface="Arial" panose="020B0604020202020204" pitchFamily="34" charset="0"/>
              <a:buChar char="•"/>
              <a:tabLst/>
              <a:defRPr/>
            </a:pPr>
            <a:r>
              <a:rPr kumimoji="0" lang="es-ES_tradnl"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CARA: cremas, lociones</a:t>
            </a:r>
          </a:p>
          <a:p>
            <a:pPr marL="357188" marR="0" lvl="1" indent="-131763" algn="l" defTabSz="914400" rtl="0" eaLnBrk="1" fontAlgn="auto" latinLnBrk="0" hangingPunct="1">
              <a:lnSpc>
                <a:spcPct val="80000"/>
              </a:lnSpc>
              <a:spcBef>
                <a:spcPts val="500"/>
              </a:spcBef>
              <a:spcAft>
                <a:spcPts val="0"/>
              </a:spcAft>
              <a:buClr>
                <a:srgbClr val="002355"/>
              </a:buClr>
              <a:buSzTx/>
              <a:buFont typeface="Arial" panose="020B0604020202020204" pitchFamily="34" charset="0"/>
              <a:buChar char="•"/>
              <a:tabLst/>
              <a:defRPr/>
            </a:pPr>
            <a:r>
              <a:rPr kumimoji="0" lang="es-ES_tradnl"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PALMAS Y PLANTAS: pomadas, cremas, ungüentos</a:t>
            </a:r>
          </a:p>
          <a:p>
            <a:pPr marL="139700" marR="0" lvl="0" indent="-139700" algn="l" defTabSz="914400" rtl="0" eaLnBrk="1" fontAlgn="auto" latinLnBrk="0" hangingPunct="1">
              <a:lnSpc>
                <a:spcPct val="80000"/>
              </a:lnSpc>
              <a:spcBef>
                <a:spcPts val="1800"/>
              </a:spcBef>
              <a:spcAft>
                <a:spcPts val="0"/>
              </a:spcAft>
              <a:buClr>
                <a:srgbClr val="002355"/>
              </a:buClr>
              <a:buSzTx/>
              <a:buFontTx/>
              <a:buNone/>
              <a:tabLst/>
              <a:defRPr/>
            </a:pPr>
            <a:r>
              <a:rPr kumimoji="0" lang="es-ES_tradnl"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3. </a:t>
            </a:r>
            <a:r>
              <a:rPr kumimoji="0" lang="es-ES_tradnl"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ABSORCIÓN DESEADA DEL PRINCIPIO ACTIVO</a:t>
            </a:r>
            <a:r>
              <a:rPr kumimoji="0" lang="es-ES_tradnl"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p>
          <a:p>
            <a:pPr marL="357188" marR="0" lvl="1" indent="-131763" algn="l" defTabSz="914400" rtl="0" eaLnBrk="1" fontAlgn="auto" latinLnBrk="0" hangingPunct="1">
              <a:lnSpc>
                <a:spcPct val="80000"/>
              </a:lnSpc>
              <a:spcBef>
                <a:spcPts val="500"/>
              </a:spcBef>
              <a:spcAft>
                <a:spcPts val="0"/>
              </a:spcAft>
              <a:buClr>
                <a:srgbClr val="002355"/>
              </a:buClr>
              <a:buSzTx/>
              <a:buFont typeface="Arial" panose="020B0604020202020204" pitchFamily="34" charset="0"/>
              <a:buChar char="•"/>
              <a:tabLst/>
              <a:defRPr/>
            </a:pPr>
            <a:r>
              <a:rPr kumimoji="0" lang="es-ES_tradnl"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BAJA: lociones, soluciones</a:t>
            </a:r>
          </a:p>
          <a:p>
            <a:pPr marL="357188" marR="0" lvl="1" indent="-131763" algn="l" defTabSz="914400" rtl="0" eaLnBrk="1" fontAlgn="auto" latinLnBrk="0" hangingPunct="1">
              <a:lnSpc>
                <a:spcPct val="80000"/>
              </a:lnSpc>
              <a:spcBef>
                <a:spcPts val="500"/>
              </a:spcBef>
              <a:spcAft>
                <a:spcPts val="0"/>
              </a:spcAft>
              <a:buClr>
                <a:srgbClr val="002355"/>
              </a:buClr>
              <a:buSzTx/>
              <a:buFont typeface="Arial" panose="020B0604020202020204" pitchFamily="34" charset="0"/>
              <a:buChar char="•"/>
              <a:tabLst/>
              <a:defRPr/>
            </a:pPr>
            <a:r>
              <a:rPr kumimoji="0" lang="es-ES_tradnl"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MEDIA: cremas</a:t>
            </a:r>
          </a:p>
          <a:p>
            <a:pPr marL="357188" marR="0" lvl="1" indent="-131763" algn="l" defTabSz="914400" rtl="0" eaLnBrk="1" fontAlgn="auto" latinLnBrk="0" hangingPunct="1">
              <a:lnSpc>
                <a:spcPct val="80000"/>
              </a:lnSpc>
              <a:spcBef>
                <a:spcPts val="500"/>
              </a:spcBef>
              <a:spcAft>
                <a:spcPts val="0"/>
              </a:spcAft>
              <a:buClr>
                <a:srgbClr val="002355"/>
              </a:buClr>
              <a:buSzTx/>
              <a:buFont typeface="Arial" panose="020B0604020202020204" pitchFamily="34" charset="0"/>
              <a:buChar char="•"/>
              <a:tabLst/>
              <a:defRPr/>
            </a:pPr>
            <a:r>
              <a:rPr kumimoji="0" lang="es-ES_tradnl"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ALTA: pomadas, ungüentos </a:t>
            </a:r>
          </a:p>
          <a:p>
            <a:pPr marL="139700" marR="0" lvl="0" indent="-139700" algn="l" defTabSz="914400" rtl="0" eaLnBrk="1" fontAlgn="auto" latinLnBrk="0" hangingPunct="1">
              <a:lnSpc>
                <a:spcPct val="80000"/>
              </a:lnSpc>
              <a:spcBef>
                <a:spcPts val="1000"/>
              </a:spcBef>
              <a:spcAft>
                <a:spcPts val="0"/>
              </a:spcAft>
              <a:buClr>
                <a:srgbClr val="002355"/>
              </a:buClr>
              <a:buSzTx/>
              <a:buFontTx/>
              <a:buNone/>
              <a:tabLst/>
              <a:defRPr/>
            </a:pPr>
            <a:r>
              <a:rPr kumimoji="0" lang="es-ES_tradnl"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4. </a:t>
            </a:r>
            <a:r>
              <a:rPr kumimoji="0" lang="es-ES_tradnl"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ADHERENCIA AL TRATAMIENTO</a:t>
            </a:r>
          </a:p>
          <a:p>
            <a:pPr marL="357188" marR="0" lvl="2" indent="-131763" algn="l" defTabSz="914400" rtl="0" eaLnBrk="1" fontAlgn="auto" latinLnBrk="0" hangingPunct="1">
              <a:lnSpc>
                <a:spcPct val="80000"/>
              </a:lnSpc>
              <a:spcBef>
                <a:spcPts val="500"/>
              </a:spcBef>
              <a:spcAft>
                <a:spcPts val="0"/>
              </a:spcAft>
              <a:buClr>
                <a:srgbClr val="002355"/>
              </a:buClr>
              <a:buSzTx/>
              <a:buFont typeface="Arial" panose="020B0604020202020204" pitchFamily="34" charset="0"/>
              <a:buChar char="•"/>
              <a:tabLst/>
              <a:defRPr/>
            </a:pPr>
            <a:r>
              <a:rPr kumimoji="0" lang="es-ES_tradnl"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BAJA: Ungüentos, pomada, </a:t>
            </a:r>
            <a:r>
              <a:rPr kumimoji="0" lang="es-ES_tradnl" sz="10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oleogeles</a:t>
            </a:r>
            <a:r>
              <a:rPr kumimoji="0" lang="es-ES_tradnl"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espumas grasas</a:t>
            </a:r>
          </a:p>
          <a:p>
            <a:pPr marL="357188" marR="0" lvl="2" indent="-131763" algn="l" defTabSz="914400" rtl="0" eaLnBrk="1" fontAlgn="auto" latinLnBrk="0" hangingPunct="1">
              <a:lnSpc>
                <a:spcPct val="80000"/>
              </a:lnSpc>
              <a:spcBef>
                <a:spcPts val="500"/>
              </a:spcBef>
              <a:spcAft>
                <a:spcPts val="0"/>
              </a:spcAft>
              <a:buClr>
                <a:srgbClr val="002355"/>
              </a:buClr>
              <a:buSzTx/>
              <a:buFont typeface="Arial" panose="020B0604020202020204" pitchFamily="34" charset="0"/>
              <a:buChar char="•"/>
              <a:tabLst/>
              <a:defRPr/>
            </a:pPr>
            <a:r>
              <a:rPr kumimoji="0" lang="es-ES_tradnl"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MEDIA: Cremas</a:t>
            </a:r>
          </a:p>
          <a:p>
            <a:pPr marL="357188" marR="0" lvl="2" indent="-131763" algn="l" defTabSz="914400" rtl="0" eaLnBrk="1" fontAlgn="auto" latinLnBrk="0" hangingPunct="1">
              <a:lnSpc>
                <a:spcPct val="80000"/>
              </a:lnSpc>
              <a:spcBef>
                <a:spcPts val="500"/>
              </a:spcBef>
              <a:spcAft>
                <a:spcPts val="0"/>
              </a:spcAft>
              <a:buClr>
                <a:srgbClr val="002355"/>
              </a:buClr>
              <a:buSzTx/>
              <a:buFont typeface="Arial" panose="020B0604020202020204" pitchFamily="34" charset="0"/>
              <a:buChar char="•"/>
              <a:tabLst/>
              <a:defRPr/>
            </a:pPr>
            <a:r>
              <a:rPr kumimoji="0" lang="es-ES_tradnl"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ALTA: Lociones, hidrogeles, espumas no grasas </a:t>
            </a:r>
            <a:endParaRPr kumimoji="0" lang="es-ES" sz="10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889027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AF33E-E7C5-CC48-03E1-8CBD8CFFECC5}"/>
            </a:ext>
          </a:extLst>
        </p:cNvPr>
        <p:cNvGrpSpPr/>
        <p:nvPr/>
      </p:nvGrpSpPr>
      <p:grpSpPr>
        <a:xfrm>
          <a:off x="0" y="0"/>
          <a:ext cx="0" cy="0"/>
          <a:chOff x="0" y="0"/>
          <a:chExt cx="0" cy="0"/>
        </a:xfrm>
      </p:grpSpPr>
      <p:sp>
        <p:nvSpPr>
          <p:cNvPr id="2" name="1 Título">
            <a:extLst>
              <a:ext uri="{FF2B5EF4-FFF2-40B4-BE49-F238E27FC236}">
                <a16:creationId xmlns:a16="http://schemas.microsoft.com/office/drawing/2014/main" id="{13CD0B55-D5F1-D617-9718-92573B7F29EA}"/>
              </a:ext>
            </a:extLst>
          </p:cNvPr>
          <p:cNvSpPr>
            <a:spLocks noGrp="1"/>
          </p:cNvSpPr>
          <p:nvPr>
            <p:ph type="title"/>
          </p:nvPr>
        </p:nvSpPr>
        <p:spPr/>
        <p:txBody>
          <a:bodyPr/>
          <a:lstStyle/>
          <a:p>
            <a:r>
              <a:rPr lang="es-ES"/>
              <a:t>Elección del excipiente </a:t>
            </a:r>
            <a:endParaRPr lang="es-ES" dirty="0"/>
          </a:p>
        </p:txBody>
      </p:sp>
      <p:sp>
        <p:nvSpPr>
          <p:cNvPr id="4" name="Rectangle 2">
            <a:extLst>
              <a:ext uri="{FF2B5EF4-FFF2-40B4-BE49-F238E27FC236}">
                <a16:creationId xmlns:a16="http://schemas.microsoft.com/office/drawing/2014/main" id="{FC0EC437-4E22-6A09-6CDD-198597F25E68}"/>
              </a:ext>
            </a:extLst>
          </p:cNvPr>
          <p:cNvSpPr>
            <a:spLocks noGrp="1" noChangeArrowheads="1"/>
          </p:cNvSpPr>
          <p:nvPr>
            <p:ph idx="4294967295"/>
          </p:nvPr>
        </p:nvSpPr>
        <p:spPr>
          <a:xfrm>
            <a:off x="695324" y="2462017"/>
            <a:ext cx="11053763" cy="1638300"/>
          </a:xfrm>
        </p:spPr>
        <p:txBody>
          <a:bodyPr>
            <a:noAutofit/>
          </a:bodyPr>
          <a:lstStyle/>
          <a:p>
            <a:pPr marL="0" indent="0" algn="ctr">
              <a:lnSpc>
                <a:spcPct val="100000"/>
              </a:lnSpc>
              <a:buNone/>
            </a:pPr>
            <a:r>
              <a:rPr lang="es-ES" sz="4000" b="1" dirty="0"/>
              <a:t>¿Los médicos saben la textura de los tratamientos tópicos que prescriben?</a:t>
            </a:r>
          </a:p>
        </p:txBody>
      </p:sp>
    </p:spTree>
    <p:extLst>
      <p:ext uri="{BB962C8B-B14F-4D97-AF65-F5344CB8AC3E}">
        <p14:creationId xmlns:p14="http://schemas.microsoft.com/office/powerpoint/2010/main" val="292921634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16A76-1DB0-1B3A-71C7-7817414169D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C86B27E-D96C-DBAA-0C7C-3A067A9146B3}"/>
              </a:ext>
            </a:extLst>
          </p:cNvPr>
          <p:cNvSpPr>
            <a:spLocks noGrp="1" noChangeArrowheads="1"/>
          </p:cNvSpPr>
          <p:nvPr>
            <p:ph idx="4294967295"/>
          </p:nvPr>
        </p:nvSpPr>
        <p:spPr>
          <a:xfrm>
            <a:off x="695324" y="2600325"/>
            <a:ext cx="11053763" cy="1509762"/>
          </a:xfrm>
        </p:spPr>
        <p:txBody>
          <a:bodyPr>
            <a:noAutofit/>
          </a:bodyPr>
          <a:lstStyle/>
          <a:p>
            <a:pPr marL="0" indent="0" algn="ctr">
              <a:lnSpc>
                <a:spcPct val="100000"/>
              </a:lnSpc>
              <a:buNone/>
            </a:pPr>
            <a:r>
              <a:rPr lang="es-ES" sz="7200" b="1" dirty="0"/>
              <a:t>NO</a:t>
            </a:r>
          </a:p>
        </p:txBody>
      </p:sp>
      <p:sp>
        <p:nvSpPr>
          <p:cNvPr id="5" name="CuadroTexto 4">
            <a:extLst>
              <a:ext uri="{FF2B5EF4-FFF2-40B4-BE49-F238E27FC236}">
                <a16:creationId xmlns:a16="http://schemas.microsoft.com/office/drawing/2014/main" id="{F0B27CE8-DB47-E620-D178-BAD2532439A6}"/>
              </a:ext>
            </a:extLst>
          </p:cNvPr>
          <p:cNvSpPr txBox="1"/>
          <p:nvPr/>
        </p:nvSpPr>
        <p:spPr>
          <a:xfrm>
            <a:off x="695325" y="5949950"/>
            <a:ext cx="194575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1" i="0" u="none" strike="noStrike" kern="1200" cap="none" spc="0" normalizeH="0" baseline="0" noProof="0" dirty="0">
                <a:ln>
                  <a:noFill/>
                </a:ln>
                <a:solidFill>
                  <a:srgbClr val="002060"/>
                </a:solidFill>
                <a:effectLst/>
                <a:uLnTx/>
                <a:uFillTx/>
                <a:latin typeface="Aptos" panose="02110004020202020204"/>
                <a:ea typeface="+mn-ea"/>
                <a:cs typeface="+mn-cs"/>
              </a:rPr>
              <a:t>Opinión del autor</a:t>
            </a:r>
            <a:endParaRPr kumimoji="0" lang="es-ES" sz="7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15641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57B38-7BAD-0DF7-719C-083F0E68CAA6}"/>
            </a:ext>
          </a:extLst>
        </p:cNvPr>
        <p:cNvGrpSpPr/>
        <p:nvPr/>
      </p:nvGrpSpPr>
      <p:grpSpPr>
        <a:xfrm>
          <a:off x="0" y="0"/>
          <a:ext cx="0" cy="0"/>
          <a:chOff x="0" y="0"/>
          <a:chExt cx="0" cy="0"/>
        </a:xfrm>
      </p:grpSpPr>
      <p:sp>
        <p:nvSpPr>
          <p:cNvPr id="3" name="1 Título">
            <a:extLst>
              <a:ext uri="{FF2B5EF4-FFF2-40B4-BE49-F238E27FC236}">
                <a16:creationId xmlns:a16="http://schemas.microsoft.com/office/drawing/2014/main" id="{8F9EC0B1-BCFB-CD0D-EDCE-5106E195E925}"/>
              </a:ext>
            </a:extLst>
          </p:cNvPr>
          <p:cNvSpPr>
            <a:spLocks noGrp="1"/>
          </p:cNvSpPr>
          <p:nvPr>
            <p:ph type="title"/>
          </p:nvPr>
        </p:nvSpPr>
        <p:spPr/>
        <p:txBody>
          <a:bodyPr/>
          <a:lstStyle/>
          <a:p>
            <a:r>
              <a:rPr lang="es-ES" dirty="0"/>
              <a:t>Elección del excipiente </a:t>
            </a:r>
          </a:p>
        </p:txBody>
      </p:sp>
      <p:sp>
        <p:nvSpPr>
          <p:cNvPr id="4" name="Rectangle 2">
            <a:extLst>
              <a:ext uri="{FF2B5EF4-FFF2-40B4-BE49-F238E27FC236}">
                <a16:creationId xmlns:a16="http://schemas.microsoft.com/office/drawing/2014/main" id="{78891CD3-D566-E02B-9A70-B07EF7463AB4}"/>
              </a:ext>
            </a:extLst>
          </p:cNvPr>
          <p:cNvSpPr>
            <a:spLocks noGrp="1" noChangeArrowheads="1"/>
          </p:cNvSpPr>
          <p:nvPr>
            <p:ph idx="4294967295"/>
          </p:nvPr>
        </p:nvSpPr>
        <p:spPr>
          <a:xfrm>
            <a:off x="695325" y="2603500"/>
            <a:ext cx="11053763" cy="2303463"/>
          </a:xfrm>
        </p:spPr>
        <p:txBody>
          <a:bodyPr>
            <a:noAutofit/>
          </a:bodyPr>
          <a:lstStyle/>
          <a:p>
            <a:pPr marL="0" indent="0" algn="ctr">
              <a:lnSpc>
                <a:spcPct val="100000"/>
              </a:lnSpc>
              <a:buNone/>
            </a:pPr>
            <a:r>
              <a:rPr lang="es-ES" sz="4000" b="1" dirty="0"/>
              <a:t>¿Tenemos en cuenta la opinión y preferencias del paciente? </a:t>
            </a:r>
          </a:p>
        </p:txBody>
      </p:sp>
    </p:spTree>
    <p:extLst>
      <p:ext uri="{BB962C8B-B14F-4D97-AF65-F5344CB8AC3E}">
        <p14:creationId xmlns:p14="http://schemas.microsoft.com/office/powerpoint/2010/main" val="38112209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10B24-0B34-110D-2C8A-41EB2DABC3F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DD4DCDF-78D1-ABF3-B9BB-47DC717D93A8}"/>
              </a:ext>
            </a:extLst>
          </p:cNvPr>
          <p:cNvSpPr>
            <a:spLocks noGrp="1" noChangeArrowheads="1"/>
          </p:cNvSpPr>
          <p:nvPr>
            <p:ph idx="4294967295"/>
          </p:nvPr>
        </p:nvSpPr>
        <p:spPr>
          <a:xfrm>
            <a:off x="695325" y="2581275"/>
            <a:ext cx="11053763" cy="1085850"/>
          </a:xfrm>
        </p:spPr>
        <p:txBody>
          <a:bodyPr>
            <a:noAutofit/>
          </a:bodyPr>
          <a:lstStyle/>
          <a:p>
            <a:pPr marL="0" indent="0" algn="ctr">
              <a:lnSpc>
                <a:spcPct val="100000"/>
              </a:lnSpc>
              <a:spcAft>
                <a:spcPts val="3000"/>
              </a:spcAft>
              <a:buNone/>
            </a:pPr>
            <a:r>
              <a:rPr lang="es-ES" sz="7200" b="1" dirty="0"/>
              <a:t>NO</a:t>
            </a:r>
          </a:p>
        </p:txBody>
      </p:sp>
      <p:sp>
        <p:nvSpPr>
          <p:cNvPr id="5" name="CuadroTexto 4">
            <a:extLst>
              <a:ext uri="{FF2B5EF4-FFF2-40B4-BE49-F238E27FC236}">
                <a16:creationId xmlns:a16="http://schemas.microsoft.com/office/drawing/2014/main" id="{3630DCB5-71F0-A078-C655-38171191B9A8}"/>
              </a:ext>
            </a:extLst>
          </p:cNvPr>
          <p:cNvSpPr txBox="1"/>
          <p:nvPr/>
        </p:nvSpPr>
        <p:spPr>
          <a:xfrm>
            <a:off x="695325" y="5949950"/>
            <a:ext cx="194575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1" i="0" u="none" strike="noStrike" kern="1200" cap="none" spc="0" normalizeH="0" baseline="0" noProof="0" dirty="0">
                <a:ln>
                  <a:noFill/>
                </a:ln>
                <a:solidFill>
                  <a:srgbClr val="002060"/>
                </a:solidFill>
                <a:effectLst/>
                <a:uLnTx/>
                <a:uFillTx/>
                <a:latin typeface="Aptos" panose="02110004020202020204"/>
                <a:ea typeface="+mn-ea"/>
                <a:cs typeface="+mn-cs"/>
              </a:rPr>
              <a:t>Opinión del autor</a:t>
            </a:r>
            <a:endParaRPr kumimoji="0" lang="es-ES" sz="7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992274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60F2A-5AFA-D43D-C470-0D059493E42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817EDCB-4E28-C79D-C304-D8636CC2FBF9}"/>
              </a:ext>
            </a:extLst>
          </p:cNvPr>
          <p:cNvSpPr>
            <a:spLocks noGrp="1" noChangeArrowheads="1"/>
          </p:cNvSpPr>
          <p:nvPr>
            <p:ph idx="4294967295"/>
          </p:nvPr>
        </p:nvSpPr>
        <p:spPr>
          <a:xfrm>
            <a:off x="695324" y="2327275"/>
            <a:ext cx="11053763" cy="1603375"/>
          </a:xfrm>
        </p:spPr>
        <p:txBody>
          <a:bodyPr>
            <a:noAutofit/>
          </a:bodyPr>
          <a:lstStyle/>
          <a:p>
            <a:pPr marL="0" indent="0" algn="ctr">
              <a:lnSpc>
                <a:spcPct val="100000"/>
              </a:lnSpc>
              <a:buNone/>
            </a:pPr>
            <a:r>
              <a:rPr lang="es-ES" sz="4000" b="1" dirty="0"/>
              <a:t>¿Los pacientes se aplican bien los tratamientos tópicos?</a:t>
            </a:r>
            <a:br>
              <a:rPr lang="es-ES" sz="4000" b="1" dirty="0"/>
            </a:br>
            <a:endParaRPr lang="es-ES" sz="4000" b="1" dirty="0"/>
          </a:p>
        </p:txBody>
      </p:sp>
    </p:spTree>
    <p:extLst>
      <p:ext uri="{BB962C8B-B14F-4D97-AF65-F5344CB8AC3E}">
        <p14:creationId xmlns:p14="http://schemas.microsoft.com/office/powerpoint/2010/main" val="7085999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1BEE8-450D-2D35-85C6-EBBE1E948BB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A7A361E-3C1D-7454-D1F8-13B397FFC274}"/>
              </a:ext>
            </a:extLst>
          </p:cNvPr>
          <p:cNvSpPr>
            <a:spLocks noGrp="1" noChangeArrowheads="1"/>
          </p:cNvSpPr>
          <p:nvPr>
            <p:ph idx="4294967295"/>
          </p:nvPr>
        </p:nvSpPr>
        <p:spPr>
          <a:xfrm>
            <a:off x="695325" y="2581275"/>
            <a:ext cx="11053763" cy="1085850"/>
          </a:xfrm>
        </p:spPr>
        <p:txBody>
          <a:bodyPr>
            <a:noAutofit/>
          </a:bodyPr>
          <a:lstStyle/>
          <a:p>
            <a:pPr marL="0" indent="0" algn="ctr">
              <a:lnSpc>
                <a:spcPct val="120000"/>
              </a:lnSpc>
              <a:spcAft>
                <a:spcPts val="3000"/>
              </a:spcAft>
              <a:buNone/>
            </a:pPr>
            <a:r>
              <a:rPr lang="es-ES" sz="6000" b="1" dirty="0"/>
              <a:t>NO</a:t>
            </a:r>
            <a:endParaRPr lang="es-ES" sz="4400" b="1" dirty="0"/>
          </a:p>
        </p:txBody>
      </p:sp>
      <p:sp>
        <p:nvSpPr>
          <p:cNvPr id="2" name="CuadroTexto 1">
            <a:extLst>
              <a:ext uri="{FF2B5EF4-FFF2-40B4-BE49-F238E27FC236}">
                <a16:creationId xmlns:a16="http://schemas.microsoft.com/office/drawing/2014/main" id="{DBE05590-DE44-E187-B4DD-F61B189D18B0}"/>
              </a:ext>
            </a:extLst>
          </p:cNvPr>
          <p:cNvSpPr txBox="1"/>
          <p:nvPr/>
        </p:nvSpPr>
        <p:spPr>
          <a:xfrm>
            <a:off x="695325" y="5949950"/>
            <a:ext cx="194575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1" i="0" u="none" strike="noStrike" kern="1200" cap="none" spc="0" normalizeH="0" baseline="0" noProof="0" dirty="0">
                <a:ln>
                  <a:noFill/>
                </a:ln>
                <a:solidFill>
                  <a:srgbClr val="002060"/>
                </a:solidFill>
                <a:effectLst/>
                <a:uLnTx/>
                <a:uFillTx/>
                <a:latin typeface="Aptos" panose="02110004020202020204"/>
                <a:ea typeface="+mn-ea"/>
                <a:cs typeface="+mn-cs"/>
              </a:rPr>
              <a:t>Opinión del autor</a:t>
            </a:r>
            <a:endParaRPr kumimoji="0" lang="es-ES" sz="7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88106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BEDA1-3A24-F2F0-7A0F-AE274896970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7922CA5-6176-2246-18CE-CF25555472E5}"/>
              </a:ext>
            </a:extLst>
          </p:cNvPr>
          <p:cNvSpPr>
            <a:spLocks noGrp="1" noChangeArrowheads="1"/>
          </p:cNvSpPr>
          <p:nvPr>
            <p:ph idx="4294967295"/>
          </p:nvPr>
        </p:nvSpPr>
        <p:spPr>
          <a:xfrm>
            <a:off x="695325" y="2627313"/>
            <a:ext cx="11053763" cy="1603375"/>
          </a:xfrm>
        </p:spPr>
        <p:txBody>
          <a:bodyPr>
            <a:noAutofit/>
          </a:bodyPr>
          <a:lstStyle/>
          <a:p>
            <a:pPr marL="0" indent="0" algn="ctr">
              <a:lnSpc>
                <a:spcPct val="100000"/>
              </a:lnSpc>
              <a:buNone/>
            </a:pPr>
            <a:r>
              <a:rPr lang="es-ES" sz="4000" b="1" dirty="0"/>
              <a:t>¿Les explicamos a los pacientes como aplicarse un tratamiento tópico?</a:t>
            </a:r>
            <a:br>
              <a:rPr lang="es-ES" sz="4000" b="1" dirty="0"/>
            </a:br>
            <a:endParaRPr lang="es-ES" sz="4000" b="1" dirty="0"/>
          </a:p>
        </p:txBody>
      </p:sp>
    </p:spTree>
    <p:extLst>
      <p:ext uri="{BB962C8B-B14F-4D97-AF65-F5344CB8AC3E}">
        <p14:creationId xmlns:p14="http://schemas.microsoft.com/office/powerpoint/2010/main" val="21296624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8F2BF-66FD-5F1A-383A-4E7800BDAF3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B789067-9AB4-7B1A-D959-F72D7BD3BD8E}"/>
              </a:ext>
            </a:extLst>
          </p:cNvPr>
          <p:cNvSpPr>
            <a:spLocks noGrp="1" noChangeArrowheads="1"/>
          </p:cNvSpPr>
          <p:nvPr>
            <p:ph idx="4294967295"/>
          </p:nvPr>
        </p:nvSpPr>
        <p:spPr>
          <a:xfrm>
            <a:off x="744718" y="3030538"/>
            <a:ext cx="11004370" cy="877887"/>
          </a:xfrm>
        </p:spPr>
        <p:txBody>
          <a:bodyPr>
            <a:noAutofit/>
          </a:bodyPr>
          <a:lstStyle/>
          <a:p>
            <a:pPr marL="0" indent="0" algn="ctr">
              <a:lnSpc>
                <a:spcPct val="120000"/>
              </a:lnSpc>
              <a:spcAft>
                <a:spcPts val="3000"/>
              </a:spcAft>
              <a:buNone/>
            </a:pPr>
            <a:r>
              <a:rPr lang="es-ES" sz="5400" b="1" dirty="0"/>
              <a:t>NO</a:t>
            </a:r>
          </a:p>
        </p:txBody>
      </p:sp>
      <p:sp>
        <p:nvSpPr>
          <p:cNvPr id="5" name="CuadroTexto 4">
            <a:extLst>
              <a:ext uri="{FF2B5EF4-FFF2-40B4-BE49-F238E27FC236}">
                <a16:creationId xmlns:a16="http://schemas.microsoft.com/office/drawing/2014/main" id="{6249770C-D9B2-9790-A605-D8F351AC77C6}"/>
              </a:ext>
            </a:extLst>
          </p:cNvPr>
          <p:cNvSpPr txBox="1"/>
          <p:nvPr/>
        </p:nvSpPr>
        <p:spPr>
          <a:xfrm>
            <a:off x="695325" y="5949950"/>
            <a:ext cx="194575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00" b="1" i="0" u="none" strike="noStrike" kern="1200" cap="none" spc="0" normalizeH="0" baseline="0" noProof="0" dirty="0">
                <a:ln>
                  <a:noFill/>
                </a:ln>
                <a:solidFill>
                  <a:srgbClr val="002060"/>
                </a:solidFill>
                <a:effectLst/>
                <a:uLnTx/>
                <a:uFillTx/>
                <a:latin typeface="Aptos" panose="02110004020202020204"/>
                <a:ea typeface="+mn-ea"/>
                <a:cs typeface="+mn-cs"/>
              </a:rPr>
              <a:t>Opinión del autor</a:t>
            </a:r>
            <a:endParaRPr kumimoji="0" lang="es-ES" sz="7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36599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27530-301A-9954-25FA-4897FF57A4B4}"/>
            </a:ext>
          </a:extLst>
        </p:cNvPr>
        <p:cNvGrpSpPr/>
        <p:nvPr/>
      </p:nvGrpSpPr>
      <p:grpSpPr>
        <a:xfrm>
          <a:off x="0" y="0"/>
          <a:ext cx="0" cy="0"/>
          <a:chOff x="0" y="0"/>
          <a:chExt cx="0" cy="0"/>
        </a:xfrm>
      </p:grpSpPr>
      <p:pic>
        <p:nvPicPr>
          <p:cNvPr id="4" name="Imagen 3" descr="Interfaz de usuario gráfica&#10;&#10;El contenido generado por IA puede ser incorrecto.">
            <a:extLst>
              <a:ext uri="{FF2B5EF4-FFF2-40B4-BE49-F238E27FC236}">
                <a16:creationId xmlns:a16="http://schemas.microsoft.com/office/drawing/2014/main" id="{2C84E750-C6A6-AA51-A9FA-B52230F6B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680" y="1332319"/>
            <a:ext cx="8998015" cy="3681006"/>
          </a:xfrm>
          <a:prstGeom prst="rect">
            <a:avLst/>
          </a:prstGeom>
        </p:spPr>
      </p:pic>
    </p:spTree>
    <p:extLst>
      <p:ext uri="{BB962C8B-B14F-4D97-AF65-F5344CB8AC3E}">
        <p14:creationId xmlns:p14="http://schemas.microsoft.com/office/powerpoint/2010/main" val="2327199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K:\1 XARLES ACTIVES\Formació Xarxa de Vendes Almirall\Fig.1. PSORIASIS EN PLACAS 1.JPG"/>
          <p:cNvPicPr>
            <a:picLocks noGrp="1" noChangeAspect="1" noChangeArrowheads="1"/>
          </p:cNvPicPr>
          <p:nvPr>
            <p:ph sz="half" idx="4294967295"/>
          </p:nvPr>
        </p:nvPicPr>
        <p:blipFill>
          <a:blip r:embed="rId2" cstate="screen">
            <a:extLst>
              <a:ext uri="{28A0092B-C50C-407E-A947-70E740481C1C}">
                <a14:useLocalDpi xmlns:a14="http://schemas.microsoft.com/office/drawing/2010/main" val="0"/>
              </a:ext>
            </a:extLst>
          </a:blip>
          <a:stretch>
            <a:fillRect/>
          </a:stretch>
        </p:blipFill>
        <p:spPr bwMode="auto">
          <a:xfrm>
            <a:off x="0" y="1508125"/>
            <a:ext cx="5830888" cy="4375150"/>
          </a:xfrm>
          <a:prstGeom prst="rect">
            <a:avLst/>
          </a:prstGeom>
          <a:noFill/>
        </p:spPr>
      </p:pic>
      <p:pic>
        <p:nvPicPr>
          <p:cNvPr id="2051" name="Picture 3" descr="D:\FOTOS PSORIASIS 30 JULIOL 2021\Leo Fotos ENSTILAR\Selecció ENSTILAR\IGA (1).JPG"/>
          <p:cNvPicPr>
            <a:picLocks noGrp="1" noChangeAspect="1" noChangeArrowheads="1"/>
          </p:cNvPicPr>
          <p:nvPr>
            <p:ph sz="half" idx="4294967295"/>
          </p:nvPr>
        </p:nvPicPr>
        <p:blipFill>
          <a:blip r:embed="rId3" cstate="screen">
            <a:extLst>
              <a:ext uri="{28A0092B-C50C-407E-A947-70E740481C1C}">
                <a14:useLocalDpi xmlns:a14="http://schemas.microsoft.com/office/drawing/2010/main" val="0"/>
              </a:ext>
            </a:extLst>
          </a:blip>
          <a:srcRect/>
          <a:stretch>
            <a:fillRect/>
          </a:stretch>
        </p:blipFill>
        <p:spPr bwMode="auto">
          <a:xfrm>
            <a:off x="6361113" y="1508125"/>
            <a:ext cx="5830887" cy="4375150"/>
          </a:xfrm>
          <a:prstGeom prst="rect">
            <a:avLst/>
          </a:prstGeom>
          <a:noFill/>
        </p:spPr>
      </p:pic>
      <p:sp>
        <p:nvSpPr>
          <p:cNvPr id="6" name="Rectángulo 5"/>
          <p:cNvSpPr/>
          <p:nvPr/>
        </p:nvSpPr>
        <p:spPr>
          <a:xfrm>
            <a:off x="7940410" y="6509187"/>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2" name="Rectangle 2">
            <a:extLst>
              <a:ext uri="{FF2B5EF4-FFF2-40B4-BE49-F238E27FC236}">
                <a16:creationId xmlns:a16="http://schemas.microsoft.com/office/drawing/2014/main" id="{45294F55-18A4-5A25-F080-CFB33344BC15}"/>
              </a:ext>
            </a:extLst>
          </p:cNvPr>
          <p:cNvSpPr txBox="1">
            <a:spLocks noChangeArrowheads="1"/>
          </p:cNvSpPr>
          <p:nvPr/>
        </p:nvSpPr>
        <p:spPr>
          <a:xfrm>
            <a:off x="1079770" y="440344"/>
            <a:ext cx="10972800" cy="10541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altLang="es-ES" sz="3200" b="1" dirty="0">
                <a:latin typeface="+mn-lt"/>
              </a:rPr>
              <a:t>Psoriasis en </a:t>
            </a:r>
            <a:r>
              <a:rPr lang="ca-ES" altLang="es-ES" sz="3200" b="1" dirty="0" err="1">
                <a:latin typeface="+mn-lt"/>
              </a:rPr>
              <a:t>placas</a:t>
            </a:r>
            <a:endParaRPr lang="es-ES" altLang="es-ES" sz="3200" b="1" dirty="0">
              <a:latin typeface="+mn-lt"/>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0DBB7-C99C-2AE9-5E9B-4C65492C5936}"/>
            </a:ext>
          </a:extLst>
        </p:cNvPr>
        <p:cNvGrpSpPr/>
        <p:nvPr/>
      </p:nvGrpSpPr>
      <p:grpSpPr>
        <a:xfrm>
          <a:off x="0" y="0"/>
          <a:ext cx="0" cy="0"/>
          <a:chOff x="0" y="0"/>
          <a:chExt cx="0" cy="0"/>
        </a:xfrm>
      </p:grpSpPr>
      <p:pic>
        <p:nvPicPr>
          <p:cNvPr id="38915" name="Picture 3" descr="Aplicació de crema01">
            <a:extLst>
              <a:ext uri="{FF2B5EF4-FFF2-40B4-BE49-F238E27FC236}">
                <a16:creationId xmlns:a16="http://schemas.microsoft.com/office/drawing/2014/main" id="{26831F0A-123B-FC95-A488-B46E953B437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09626" y="556419"/>
            <a:ext cx="8393554" cy="5456237"/>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3378528F-75EC-A093-D18F-CB1202E023D3}"/>
              </a:ext>
            </a:extLst>
          </p:cNvPr>
          <p:cNvSpPr/>
          <p:nvPr/>
        </p:nvSpPr>
        <p:spPr>
          <a:xfrm rot="21144934">
            <a:off x="2421730" y="2336146"/>
            <a:ext cx="1833329" cy="41288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A1472ED7-DCD5-F08F-BD24-F0B0D6C9DCE2}"/>
              </a:ext>
            </a:extLst>
          </p:cNvPr>
          <p:cNvSpPr txBox="1"/>
          <p:nvPr/>
        </p:nvSpPr>
        <p:spPr>
          <a:xfrm>
            <a:off x="1430616" y="6012656"/>
            <a:ext cx="2651190" cy="2000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Imágenes cedidas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15940767"/>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24E99-585C-6E91-240A-625A1F8BCE01}"/>
            </a:ext>
          </a:extLst>
        </p:cNvPr>
        <p:cNvGrpSpPr/>
        <p:nvPr/>
      </p:nvGrpSpPr>
      <p:grpSpPr>
        <a:xfrm>
          <a:off x="0" y="0"/>
          <a:ext cx="0" cy="0"/>
          <a:chOff x="0" y="0"/>
          <a:chExt cx="0" cy="0"/>
        </a:xfrm>
      </p:grpSpPr>
      <p:pic>
        <p:nvPicPr>
          <p:cNvPr id="38914" name="Picture 2" descr="Aplicació de crema02">
            <a:extLst>
              <a:ext uri="{FF2B5EF4-FFF2-40B4-BE49-F238E27FC236}">
                <a16:creationId xmlns:a16="http://schemas.microsoft.com/office/drawing/2014/main" id="{127B34CC-9FA5-5AA7-9DAC-6D809067C80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 b="1504"/>
          <a:stretch/>
        </p:blipFill>
        <p:spPr bwMode="auto">
          <a:xfrm>
            <a:off x="5943583" y="576705"/>
            <a:ext cx="3879148" cy="2617166"/>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pic>
        <p:nvPicPr>
          <p:cNvPr id="38915" name="Picture 3" descr="Aplicació de crema01">
            <a:extLst>
              <a:ext uri="{FF2B5EF4-FFF2-40B4-BE49-F238E27FC236}">
                <a16:creationId xmlns:a16="http://schemas.microsoft.com/office/drawing/2014/main" id="{18004169-6C1A-35A5-D10C-F426E9C60D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31850" y="576704"/>
            <a:ext cx="3793915" cy="2623468"/>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pic>
        <p:nvPicPr>
          <p:cNvPr id="38916" name="Picture 4" descr="Aplicació de crema06">
            <a:extLst>
              <a:ext uri="{FF2B5EF4-FFF2-40B4-BE49-F238E27FC236}">
                <a16:creationId xmlns:a16="http://schemas.microsoft.com/office/drawing/2014/main" id="{D38BBA2B-2B3F-7BE1-0AB3-8FC910091CB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582" y="3297639"/>
            <a:ext cx="3888575" cy="2652311"/>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pic>
        <p:nvPicPr>
          <p:cNvPr id="38917" name="Picture 5" descr="Aplicació de crema04">
            <a:extLst>
              <a:ext uri="{FF2B5EF4-FFF2-40B4-BE49-F238E27FC236}">
                <a16:creationId xmlns:a16="http://schemas.microsoft.com/office/drawing/2014/main" id="{DF97520D-D4DB-594C-99C9-68EF4405AD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31850" y="3297639"/>
            <a:ext cx="3793915" cy="2652311"/>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cxnSp>
        <p:nvCxnSpPr>
          <p:cNvPr id="9" name="8 Conector recto">
            <a:extLst>
              <a:ext uri="{FF2B5EF4-FFF2-40B4-BE49-F238E27FC236}">
                <a16:creationId xmlns:a16="http://schemas.microsoft.com/office/drawing/2014/main" id="{965BAC54-38DE-CE0A-66BB-1D7DBB91F117}"/>
              </a:ext>
            </a:extLst>
          </p:cNvPr>
          <p:cNvCxnSpPr>
            <a:cxnSpLocks/>
          </p:cNvCxnSpPr>
          <p:nvPr/>
        </p:nvCxnSpPr>
        <p:spPr>
          <a:xfrm>
            <a:off x="2026763" y="601483"/>
            <a:ext cx="3789576" cy="259238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9 Conector recto">
            <a:extLst>
              <a:ext uri="{FF2B5EF4-FFF2-40B4-BE49-F238E27FC236}">
                <a16:creationId xmlns:a16="http://schemas.microsoft.com/office/drawing/2014/main" id="{57914C3B-AC1A-1432-89BB-0AFC79C6C85C}"/>
              </a:ext>
            </a:extLst>
          </p:cNvPr>
          <p:cNvCxnSpPr>
            <a:cxnSpLocks/>
          </p:cNvCxnSpPr>
          <p:nvPr/>
        </p:nvCxnSpPr>
        <p:spPr>
          <a:xfrm flipH="1">
            <a:off x="1979629" y="606917"/>
            <a:ext cx="3864990" cy="258695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7A8A9024-923F-455D-F780-E5C4E587988B}"/>
              </a:ext>
            </a:extLst>
          </p:cNvPr>
          <p:cNvSpPr txBox="1"/>
          <p:nvPr/>
        </p:nvSpPr>
        <p:spPr>
          <a:xfrm>
            <a:off x="1939664" y="5979101"/>
            <a:ext cx="2651190" cy="2000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Imágenes cedidas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20483216"/>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idor de contingut 7" descr="Imatge que conté persona, paret, dit, ungla&#10;&#10;Pot ser que el contingut generat amb IA no sigui correcte.">
            <a:extLst>
              <a:ext uri="{FF2B5EF4-FFF2-40B4-BE49-F238E27FC236}">
                <a16:creationId xmlns:a16="http://schemas.microsoft.com/office/drawing/2014/main" id="{FADA2979-CE13-9B48-AB88-83892F774395}"/>
              </a:ext>
            </a:extLst>
          </p:cNvPr>
          <p:cNvPicPr>
            <a:picLocks noGrp="1" noChangeAspect="1"/>
          </p:cNvPicPr>
          <p:nvPr>
            <p:ph sz="half" idx="4294967295"/>
          </p:nvPr>
        </p:nvPicPr>
        <p:blipFill>
          <a:blip r:embed="rId2" cstate="screen">
            <a:extLst>
              <a:ext uri="{BEBA8EAE-BF5A-486C-A8C5-ECC9F3942E4B}">
                <a14:imgProps xmlns:a14="http://schemas.microsoft.com/office/drawing/2010/main">
                  <a14:imgLayer r:embed="rId3">
                    <a14:imgEffect>
                      <a14:saturation sat="33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731838" y="1376363"/>
            <a:ext cx="5344998" cy="3667125"/>
          </a:xfrm>
          <a:ln>
            <a:solidFill>
              <a:srgbClr val="00F2BE"/>
            </a:solidFill>
          </a:ln>
        </p:spPr>
      </p:pic>
      <p:pic>
        <p:nvPicPr>
          <p:cNvPr id="10" name="Contenidor de contingut 9" descr="Imatge que conté persona, pentinat, Accessori de moda, Cara humana&#10;&#10;Pot ser que el contingut generat amb IA no sigui correcte.">
            <a:extLst>
              <a:ext uri="{FF2B5EF4-FFF2-40B4-BE49-F238E27FC236}">
                <a16:creationId xmlns:a16="http://schemas.microsoft.com/office/drawing/2014/main" id="{E1C4149F-FF68-3264-EA18-C9F7CC9868EB}"/>
              </a:ext>
            </a:extLst>
          </p:cNvPr>
          <p:cNvPicPr>
            <a:picLocks noGrp="1" noChangeAspect="1"/>
          </p:cNvPicPr>
          <p:nvPr>
            <p:ph sz="half" idx="4294967295"/>
          </p:nvPr>
        </p:nvPicPr>
        <p:blipFill>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l="1929"/>
          <a:stretch/>
        </p:blipFill>
        <p:spPr>
          <a:xfrm>
            <a:off x="6231118" y="1376363"/>
            <a:ext cx="5517970" cy="3667125"/>
          </a:xfrm>
          <a:ln>
            <a:solidFill>
              <a:srgbClr val="00F2BE"/>
            </a:solidFill>
          </a:ln>
        </p:spPr>
      </p:pic>
      <p:sp>
        <p:nvSpPr>
          <p:cNvPr id="4" name="CuadroTexto 3">
            <a:extLst>
              <a:ext uri="{FF2B5EF4-FFF2-40B4-BE49-F238E27FC236}">
                <a16:creationId xmlns:a16="http://schemas.microsoft.com/office/drawing/2014/main" id="{F822A34B-3787-5A7C-F26F-7462CF8F23F7}"/>
              </a:ext>
            </a:extLst>
          </p:cNvPr>
          <p:cNvSpPr txBox="1"/>
          <p:nvPr/>
        </p:nvSpPr>
        <p:spPr>
          <a:xfrm>
            <a:off x="695325" y="5083554"/>
            <a:ext cx="2651190" cy="2000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Imágenes cedidas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7827356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CBFD2-BCFD-4622-4416-8E6D134C00AB}"/>
            </a:ext>
          </a:extLst>
        </p:cNvPr>
        <p:cNvGrpSpPr/>
        <p:nvPr/>
      </p:nvGrpSpPr>
      <p:grpSpPr>
        <a:xfrm>
          <a:off x="0" y="0"/>
          <a:ext cx="0" cy="0"/>
          <a:chOff x="0" y="0"/>
          <a:chExt cx="0" cy="0"/>
        </a:xfrm>
      </p:grpSpPr>
      <p:pic>
        <p:nvPicPr>
          <p:cNvPr id="9" name="Contenidor de contingut 7" descr="Imatge que conté persona, paret, dit, ungla&#10;&#10;Pot ser que el contingut generat amb IA no sigui correcte.">
            <a:extLst>
              <a:ext uri="{FF2B5EF4-FFF2-40B4-BE49-F238E27FC236}">
                <a16:creationId xmlns:a16="http://schemas.microsoft.com/office/drawing/2014/main" id="{B0CAA24C-3C04-0426-5FD4-475E60B99A3F}"/>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33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731838" y="1376363"/>
            <a:ext cx="5344998" cy="3667125"/>
          </a:xfrm>
          <a:prstGeom prst="rect">
            <a:avLst/>
          </a:prstGeom>
          <a:ln>
            <a:solidFill>
              <a:srgbClr val="00F2BE"/>
            </a:solidFill>
          </a:ln>
        </p:spPr>
      </p:pic>
      <p:pic>
        <p:nvPicPr>
          <p:cNvPr id="11" name="Contenidor de contingut 9" descr="Imatge que conté persona, pentinat, Accessori de moda, Cara humana&#10;&#10;Pot ser que el contingut generat amb IA no sigui correcte.">
            <a:extLst>
              <a:ext uri="{FF2B5EF4-FFF2-40B4-BE49-F238E27FC236}">
                <a16:creationId xmlns:a16="http://schemas.microsoft.com/office/drawing/2014/main" id="{6BC53D3E-8828-D956-3120-2CA680EB9F44}"/>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l="1929"/>
          <a:stretch/>
        </p:blipFill>
        <p:spPr>
          <a:xfrm>
            <a:off x="6231118" y="1376363"/>
            <a:ext cx="5517970" cy="3667125"/>
          </a:xfrm>
          <a:prstGeom prst="rect">
            <a:avLst/>
          </a:prstGeom>
          <a:ln>
            <a:solidFill>
              <a:srgbClr val="00F2BE"/>
            </a:solidFill>
          </a:ln>
        </p:spPr>
      </p:pic>
      <p:cxnSp>
        <p:nvCxnSpPr>
          <p:cNvPr id="4" name="Connector recte 3">
            <a:extLst>
              <a:ext uri="{FF2B5EF4-FFF2-40B4-BE49-F238E27FC236}">
                <a16:creationId xmlns:a16="http://schemas.microsoft.com/office/drawing/2014/main" id="{9414B50C-F968-5E13-AD8A-69B85AEAC6B8}"/>
              </a:ext>
            </a:extLst>
          </p:cNvPr>
          <p:cNvCxnSpPr>
            <a:cxnSpLocks/>
          </p:cNvCxnSpPr>
          <p:nvPr/>
        </p:nvCxnSpPr>
        <p:spPr>
          <a:xfrm>
            <a:off x="731838" y="1376363"/>
            <a:ext cx="5329597" cy="3636962"/>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nector recte 6">
            <a:extLst>
              <a:ext uri="{FF2B5EF4-FFF2-40B4-BE49-F238E27FC236}">
                <a16:creationId xmlns:a16="http://schemas.microsoft.com/office/drawing/2014/main" id="{46DC6CAF-E186-8F57-8493-D7E8131C7682}"/>
              </a:ext>
            </a:extLst>
          </p:cNvPr>
          <p:cNvCxnSpPr>
            <a:cxnSpLocks/>
          </p:cNvCxnSpPr>
          <p:nvPr/>
        </p:nvCxnSpPr>
        <p:spPr>
          <a:xfrm flipV="1">
            <a:off x="731838" y="1376363"/>
            <a:ext cx="5320170" cy="3668813"/>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CuadroTexto 11">
            <a:extLst>
              <a:ext uri="{FF2B5EF4-FFF2-40B4-BE49-F238E27FC236}">
                <a16:creationId xmlns:a16="http://schemas.microsoft.com/office/drawing/2014/main" id="{C157A03D-E720-1441-C374-60E678AA9ECB}"/>
              </a:ext>
            </a:extLst>
          </p:cNvPr>
          <p:cNvSpPr txBox="1"/>
          <p:nvPr/>
        </p:nvSpPr>
        <p:spPr>
          <a:xfrm>
            <a:off x="695325" y="5083554"/>
            <a:ext cx="2651190" cy="2000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Imágenes cedidas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cxnSp>
        <p:nvCxnSpPr>
          <p:cNvPr id="17" name="Connector recte 3">
            <a:extLst>
              <a:ext uri="{FF2B5EF4-FFF2-40B4-BE49-F238E27FC236}">
                <a16:creationId xmlns:a16="http://schemas.microsoft.com/office/drawing/2014/main" id="{1D357FBB-F2B4-D7DB-CE8B-1F6ACEBBDDDA}"/>
              </a:ext>
            </a:extLst>
          </p:cNvPr>
          <p:cNvCxnSpPr>
            <a:cxnSpLocks/>
          </p:cNvCxnSpPr>
          <p:nvPr/>
        </p:nvCxnSpPr>
        <p:spPr>
          <a:xfrm>
            <a:off x="6240016" y="1376363"/>
            <a:ext cx="5509072" cy="3636962"/>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Connector recte 6">
            <a:extLst>
              <a:ext uri="{FF2B5EF4-FFF2-40B4-BE49-F238E27FC236}">
                <a16:creationId xmlns:a16="http://schemas.microsoft.com/office/drawing/2014/main" id="{C43645C0-91C1-EC66-6450-411DB2F6BB9E}"/>
              </a:ext>
            </a:extLst>
          </p:cNvPr>
          <p:cNvCxnSpPr>
            <a:cxnSpLocks/>
          </p:cNvCxnSpPr>
          <p:nvPr/>
        </p:nvCxnSpPr>
        <p:spPr>
          <a:xfrm flipV="1">
            <a:off x="6240016" y="1376363"/>
            <a:ext cx="5509072" cy="3668813"/>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56984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idor de contingut 7" descr="Imatge que conté pentinat, persona, cabells, dona&#10;&#10;Pot ser que el contingut generat amb IA no sigui correcte.">
            <a:extLst>
              <a:ext uri="{FF2B5EF4-FFF2-40B4-BE49-F238E27FC236}">
                <a16:creationId xmlns:a16="http://schemas.microsoft.com/office/drawing/2014/main" id="{6081FA22-D310-32D8-F7C8-77BA70A66954}"/>
              </a:ext>
            </a:extLst>
          </p:cNvPr>
          <p:cNvPicPr>
            <a:picLocks noGrp="1" noChangeAspect="1"/>
          </p:cNvPicPr>
          <p:nvPr>
            <p:ph sz="half" idx="4294967295"/>
          </p:nvPr>
        </p:nvPicPr>
        <p:blipFill>
          <a:blip r:embed="rId2" cstate="screen">
            <a:extLst>
              <a:ext uri="{28A0092B-C50C-407E-A947-70E740481C1C}">
                <a14:useLocalDpi xmlns:a14="http://schemas.microsoft.com/office/drawing/2010/main"/>
              </a:ext>
            </a:extLst>
          </a:blip>
          <a:srcRect l="3241" r="908"/>
          <a:stretch/>
        </p:blipFill>
        <p:spPr>
          <a:xfrm>
            <a:off x="5627688" y="3379215"/>
            <a:ext cx="4362294" cy="2570736"/>
          </a:xfrm>
          <a:ln>
            <a:solidFill>
              <a:srgbClr val="00F2BE"/>
            </a:solidFill>
          </a:ln>
        </p:spPr>
      </p:pic>
      <p:grpSp>
        <p:nvGrpSpPr>
          <p:cNvPr id="3" name="Grupo 2">
            <a:extLst>
              <a:ext uri="{FF2B5EF4-FFF2-40B4-BE49-F238E27FC236}">
                <a16:creationId xmlns:a16="http://schemas.microsoft.com/office/drawing/2014/main" id="{F058504D-5908-2D70-CEA7-5789DDDC82B9}"/>
              </a:ext>
            </a:extLst>
          </p:cNvPr>
          <p:cNvGrpSpPr/>
          <p:nvPr/>
        </p:nvGrpSpPr>
        <p:grpSpPr>
          <a:xfrm>
            <a:off x="1548323" y="620713"/>
            <a:ext cx="4017905" cy="5330105"/>
            <a:chOff x="731837" y="653047"/>
            <a:chExt cx="3993531" cy="5297771"/>
          </a:xfrm>
        </p:grpSpPr>
        <p:pic>
          <p:nvPicPr>
            <p:cNvPr id="9" name="Contenidor de contingut 5" descr="Imatge que conté persona, Cosmètics, pell, pentinat&#10;&#10;Pot ser que el contingut generat amb IA no sigui correcte.">
              <a:extLst>
                <a:ext uri="{FF2B5EF4-FFF2-40B4-BE49-F238E27FC236}">
                  <a16:creationId xmlns:a16="http://schemas.microsoft.com/office/drawing/2014/main" id="{6B253B57-3689-EFF3-41E2-DE3136050C56}"/>
                </a:ext>
              </a:extLst>
            </p:cNvPr>
            <p:cNvPicPr>
              <a:picLocks noChangeAspect="1"/>
            </p:cNvPicPr>
            <p:nvPr/>
          </p:nvPicPr>
          <p:blipFill>
            <a:blip r:embed="rId3" cstate="screen">
              <a:extLst>
                <a:ext uri="{28A0092B-C50C-407E-A947-70E740481C1C}">
                  <a14:useLocalDpi xmlns:a14="http://schemas.microsoft.com/office/drawing/2010/main"/>
                </a:ext>
              </a:extLst>
            </a:blip>
            <a:srcRect l="473" t="34" r="8535" b="-34"/>
            <a:stretch/>
          </p:blipFill>
          <p:spPr>
            <a:xfrm>
              <a:off x="731837" y="3392488"/>
              <a:ext cx="3993531" cy="2558330"/>
            </a:xfrm>
            <a:prstGeom prst="rect">
              <a:avLst/>
            </a:prstGeom>
            <a:ln>
              <a:solidFill>
                <a:srgbClr val="00F2BE"/>
              </a:solidFill>
            </a:ln>
          </p:spPr>
        </p:pic>
        <p:pic>
          <p:nvPicPr>
            <p:cNvPr id="12" name="Contenidor de contingut 7" descr="Imatge que conté persona, Saló de bellesa, barber, pentinat&#10;&#10;Pot ser que el contingut generat amb IA no sigui correcte.">
              <a:extLst>
                <a:ext uri="{FF2B5EF4-FFF2-40B4-BE49-F238E27FC236}">
                  <a16:creationId xmlns:a16="http://schemas.microsoft.com/office/drawing/2014/main" id="{77B45FEF-58FC-C293-D044-30EB7310AC2D}"/>
                </a:ext>
              </a:extLst>
            </p:cNvPr>
            <p:cNvPicPr>
              <a:picLocks noChangeAspect="1"/>
            </p:cNvPicPr>
            <p:nvPr/>
          </p:nvPicPr>
          <p:blipFill>
            <a:blip r:embed="rId4" cstate="screen">
              <a:extLst>
                <a:ext uri="{28A0092B-C50C-407E-A947-70E740481C1C}">
                  <a14:useLocalDpi xmlns:a14="http://schemas.microsoft.com/office/drawing/2010/main"/>
                </a:ext>
              </a:extLst>
            </a:blip>
            <a:srcRect r="7268"/>
            <a:stretch/>
          </p:blipFill>
          <p:spPr>
            <a:xfrm>
              <a:off x="731838" y="653047"/>
              <a:ext cx="3991691" cy="2704516"/>
            </a:xfrm>
            <a:prstGeom prst="rect">
              <a:avLst/>
            </a:prstGeom>
            <a:ln>
              <a:solidFill>
                <a:srgbClr val="00F2BE"/>
              </a:solidFill>
            </a:ln>
          </p:spPr>
        </p:pic>
      </p:grpSp>
      <p:pic>
        <p:nvPicPr>
          <p:cNvPr id="13" name="Contenidor de contingut 5" descr="Imatge que conté persona, text, a cobert, paret&#10;&#10;Pot ser que el contingut generat amb IA no sigui correcte.">
            <a:extLst>
              <a:ext uri="{FF2B5EF4-FFF2-40B4-BE49-F238E27FC236}">
                <a16:creationId xmlns:a16="http://schemas.microsoft.com/office/drawing/2014/main" id="{A9011A18-302F-BF06-6A8B-3074BE269136}"/>
              </a:ext>
            </a:extLst>
          </p:cNvPr>
          <p:cNvPicPr>
            <a:picLocks noChangeAspect="1"/>
          </p:cNvPicPr>
          <p:nvPr/>
        </p:nvPicPr>
        <p:blipFill>
          <a:blip r:embed="rId5" cstate="screen">
            <a:extLst>
              <a:ext uri="{28A0092B-C50C-407E-A947-70E740481C1C}">
                <a14:useLocalDpi xmlns:a14="http://schemas.microsoft.com/office/drawing/2010/main"/>
              </a:ext>
            </a:extLst>
          </a:blip>
          <a:srcRect l="522" r="1199"/>
          <a:stretch/>
        </p:blipFill>
        <p:spPr>
          <a:xfrm>
            <a:off x="5625715" y="633637"/>
            <a:ext cx="4347471" cy="2700337"/>
          </a:xfrm>
          <a:prstGeom prst="rect">
            <a:avLst/>
          </a:prstGeom>
          <a:ln>
            <a:solidFill>
              <a:srgbClr val="00F2BE"/>
            </a:solidFill>
          </a:ln>
        </p:spPr>
      </p:pic>
      <p:sp>
        <p:nvSpPr>
          <p:cNvPr id="5" name="CuadroTexto 4">
            <a:extLst>
              <a:ext uri="{FF2B5EF4-FFF2-40B4-BE49-F238E27FC236}">
                <a16:creationId xmlns:a16="http://schemas.microsoft.com/office/drawing/2014/main" id="{B7E6907B-C5E5-B5BF-01F8-0B43A7A10D4C}"/>
              </a:ext>
            </a:extLst>
          </p:cNvPr>
          <p:cNvSpPr txBox="1"/>
          <p:nvPr/>
        </p:nvSpPr>
        <p:spPr>
          <a:xfrm>
            <a:off x="1462242" y="5964698"/>
            <a:ext cx="2651190" cy="2000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Imágenes cedidas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155769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10173F-2A8C-13A2-7431-CF68AEF4D29E}"/>
              </a:ext>
            </a:extLst>
          </p:cNvPr>
          <p:cNvSpPr>
            <a:spLocks noGrp="1"/>
          </p:cNvSpPr>
          <p:nvPr>
            <p:ph type="title"/>
          </p:nvPr>
        </p:nvSpPr>
        <p:spPr/>
        <p:txBody>
          <a:bodyPr/>
          <a:lstStyle/>
          <a:p>
            <a:endParaRPr lang="es-ES" dirty="0"/>
          </a:p>
        </p:txBody>
      </p:sp>
      <p:sp>
        <p:nvSpPr>
          <p:cNvPr id="5" name="Contenidor de contingut 4">
            <a:extLst>
              <a:ext uri="{FF2B5EF4-FFF2-40B4-BE49-F238E27FC236}">
                <a16:creationId xmlns:a16="http://schemas.microsoft.com/office/drawing/2014/main" id="{B1686E02-7441-E079-F93F-CD69B329BD31}"/>
              </a:ext>
            </a:extLst>
          </p:cNvPr>
          <p:cNvSpPr>
            <a:spLocks noGrp="1"/>
          </p:cNvSpPr>
          <p:nvPr>
            <p:ph sz="half" idx="1"/>
          </p:nvPr>
        </p:nvSpPr>
        <p:spPr/>
        <p:txBody>
          <a:bodyPr>
            <a:normAutofit/>
          </a:bodyPr>
          <a:lstStyle/>
          <a:p>
            <a:r>
              <a:rPr lang="ca-ES" sz="3200" dirty="0"/>
              <a:t>Foto capa de crema</a:t>
            </a:r>
          </a:p>
        </p:txBody>
      </p:sp>
    </p:spTree>
    <p:extLst>
      <p:ext uri="{BB962C8B-B14F-4D97-AF65-F5344CB8AC3E}">
        <p14:creationId xmlns:p14="http://schemas.microsoft.com/office/powerpoint/2010/main" val="400638390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CADAC1E-D49F-1964-43B8-1A90ADA8C880}"/>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A866F425-3090-B01B-1086-ED339AE5872E}"/>
              </a:ext>
            </a:extLst>
          </p:cNvPr>
          <p:cNvSpPr>
            <a:spLocks noGrp="1"/>
          </p:cNvSpPr>
          <p:nvPr>
            <p:ph type="title"/>
          </p:nvPr>
        </p:nvSpPr>
        <p:spPr/>
        <p:txBody>
          <a:bodyPr/>
          <a:lstStyle/>
          <a:p>
            <a:endParaRPr lang="es-ES"/>
          </a:p>
        </p:txBody>
      </p:sp>
      <p:sp>
        <p:nvSpPr>
          <p:cNvPr id="5" name="Contenidor de contingut 4">
            <a:extLst>
              <a:ext uri="{FF2B5EF4-FFF2-40B4-BE49-F238E27FC236}">
                <a16:creationId xmlns:a16="http://schemas.microsoft.com/office/drawing/2014/main" id="{C16DC215-A63D-0C4E-C3AF-65B3D86F051F}"/>
              </a:ext>
            </a:extLst>
          </p:cNvPr>
          <p:cNvSpPr>
            <a:spLocks noGrp="1"/>
          </p:cNvSpPr>
          <p:nvPr>
            <p:ph sz="half" idx="1"/>
          </p:nvPr>
        </p:nvSpPr>
        <p:spPr>
          <a:xfrm>
            <a:off x="838200" y="1825625"/>
            <a:ext cx="3415748" cy="4351338"/>
          </a:xfrm>
        </p:spPr>
        <p:txBody>
          <a:bodyPr>
            <a:normAutofit/>
          </a:bodyPr>
          <a:lstStyle/>
          <a:p>
            <a:r>
              <a:rPr lang="ca-ES" sz="3200" dirty="0"/>
              <a:t>Foto </a:t>
            </a:r>
            <a:r>
              <a:rPr lang="ca-ES" sz="3200" dirty="0" err="1"/>
              <a:t>aplicación</a:t>
            </a:r>
            <a:r>
              <a:rPr lang="ca-ES" sz="3200" dirty="0"/>
              <a:t> con espàtula</a:t>
            </a:r>
          </a:p>
        </p:txBody>
      </p:sp>
      <p:sp>
        <p:nvSpPr>
          <p:cNvPr id="6" name="Contenidor de contingut 4">
            <a:extLst>
              <a:ext uri="{FF2B5EF4-FFF2-40B4-BE49-F238E27FC236}">
                <a16:creationId xmlns:a16="http://schemas.microsoft.com/office/drawing/2014/main" id="{64B76DBF-1A8C-9CF8-5668-50B69C3A3F0C}"/>
              </a:ext>
            </a:extLst>
          </p:cNvPr>
          <p:cNvSpPr txBox="1">
            <a:spLocks/>
          </p:cNvSpPr>
          <p:nvPr/>
        </p:nvSpPr>
        <p:spPr>
          <a:xfrm>
            <a:off x="4511824" y="1825625"/>
            <a:ext cx="34157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ca-ES" sz="32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Aplicació amb guants</a:t>
            </a:r>
          </a:p>
        </p:txBody>
      </p:sp>
      <p:sp>
        <p:nvSpPr>
          <p:cNvPr id="7" name="Contenidor de contingut 4">
            <a:extLst>
              <a:ext uri="{FF2B5EF4-FFF2-40B4-BE49-F238E27FC236}">
                <a16:creationId xmlns:a16="http://schemas.microsoft.com/office/drawing/2014/main" id="{8146628B-ACF9-723B-3CCE-8A0444A28296}"/>
              </a:ext>
            </a:extLst>
          </p:cNvPr>
          <p:cNvSpPr txBox="1">
            <a:spLocks/>
          </p:cNvSpPr>
          <p:nvPr/>
        </p:nvSpPr>
        <p:spPr>
          <a:xfrm>
            <a:off x="8112224" y="1825625"/>
            <a:ext cx="34157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ca-ES" sz="32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Foto </a:t>
            </a:r>
            <a:r>
              <a:rPr kumimoji="0" lang="ca-ES" sz="32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aplicación</a:t>
            </a:r>
            <a:r>
              <a:rPr kumimoji="0" lang="ca-ES" sz="32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con </a:t>
            </a:r>
            <a:r>
              <a:rPr kumimoji="0" lang="ca-ES" sz="32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gasas</a:t>
            </a:r>
            <a:endParaRPr kumimoji="0" lang="ca-ES" sz="32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344580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38CBA-7958-C41E-9DFA-A6AF3DCE0A72}"/>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4567EDCA-C24B-FEE7-873B-90B47E8272A1}"/>
              </a:ext>
            </a:extLst>
          </p:cNvPr>
          <p:cNvSpPr>
            <a:spLocks noGrp="1" noChangeArrowheads="1"/>
          </p:cNvSpPr>
          <p:nvPr>
            <p:ph type="title"/>
          </p:nvPr>
        </p:nvSpPr>
        <p:spPr/>
        <p:txBody>
          <a:bodyPr>
            <a:normAutofit/>
          </a:bodyPr>
          <a:lstStyle/>
          <a:p>
            <a:pPr eaLnBrk="1" hangingPunct="1">
              <a:lnSpc>
                <a:spcPct val="80000"/>
              </a:lnSpc>
            </a:pPr>
            <a:r>
              <a:rPr lang="es-ES_tradnl" altLang="es-ES" b="1" dirty="0"/>
              <a:t>Forma de aplicación del tratamiento tópico</a:t>
            </a:r>
            <a:endParaRPr lang="es-ES" altLang="es-ES" b="1" dirty="0"/>
          </a:p>
        </p:txBody>
      </p:sp>
      <p:sp>
        <p:nvSpPr>
          <p:cNvPr id="2" name="Rectángulo redondeado 1">
            <a:extLst>
              <a:ext uri="{FF2B5EF4-FFF2-40B4-BE49-F238E27FC236}">
                <a16:creationId xmlns:a16="http://schemas.microsoft.com/office/drawing/2014/main" id="{DCE4F2F6-CCFE-A4E8-B57E-6C3619D04C37}"/>
              </a:ext>
            </a:extLst>
          </p:cNvPr>
          <p:cNvSpPr/>
          <p:nvPr/>
        </p:nvSpPr>
        <p:spPr>
          <a:xfrm>
            <a:off x="695325" y="1311965"/>
            <a:ext cx="11053763" cy="844826"/>
          </a:xfrm>
          <a:prstGeom prst="roundRect">
            <a:avLst>
              <a:gd name="adj" fmla="val 8176"/>
            </a:avLst>
          </a:prstGeom>
          <a:solidFill>
            <a:srgbClr val="0023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7987" marR="0" lvl="0" indent="-507987" algn="ctr" defTabSz="914400" rtl="0" eaLnBrk="1" fontAlgn="auto" latinLnBrk="0" hangingPunct="1">
              <a:lnSpc>
                <a:spcPct val="9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s-ES_tradnl" sz="2000" b="1" i="0" u="none" strike="noStrike" kern="1200" cap="none" spc="0" normalizeH="0" baseline="0" noProof="0" dirty="0">
                <a:ln>
                  <a:noFill/>
                </a:ln>
                <a:solidFill>
                  <a:prstClr val="white"/>
                </a:solidFill>
                <a:effectLst/>
                <a:uLnTx/>
                <a:uFillTx/>
                <a:latin typeface="Aptos" panose="02110004020202020204"/>
                <a:ea typeface="+mn-ea"/>
                <a:cs typeface="+mn-cs"/>
              </a:rPr>
              <a:t>Sólo es efectivo el fármaco que se incorpora a la capa córnea</a:t>
            </a:r>
          </a:p>
        </p:txBody>
      </p:sp>
      <p:sp>
        <p:nvSpPr>
          <p:cNvPr id="3" name="Rectángulo redondeado 2">
            <a:extLst>
              <a:ext uri="{FF2B5EF4-FFF2-40B4-BE49-F238E27FC236}">
                <a16:creationId xmlns:a16="http://schemas.microsoft.com/office/drawing/2014/main" id="{E7A37DC6-817D-248F-4560-6EFEC39D0EC2}"/>
              </a:ext>
            </a:extLst>
          </p:cNvPr>
          <p:cNvSpPr/>
          <p:nvPr/>
        </p:nvSpPr>
        <p:spPr>
          <a:xfrm>
            <a:off x="695325" y="2280893"/>
            <a:ext cx="11053763" cy="2022750"/>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CuadroTexto 3">
            <a:extLst>
              <a:ext uri="{FF2B5EF4-FFF2-40B4-BE49-F238E27FC236}">
                <a16:creationId xmlns:a16="http://schemas.microsoft.com/office/drawing/2014/main" id="{85A35666-144B-AE71-B5F6-49FC8CDD2C5C}"/>
              </a:ext>
            </a:extLst>
          </p:cNvPr>
          <p:cNvSpPr txBox="1"/>
          <p:nvPr/>
        </p:nvSpPr>
        <p:spPr>
          <a:xfrm>
            <a:off x="6613930" y="3045420"/>
            <a:ext cx="170944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2355"/>
                </a:solidFill>
                <a:effectLst/>
                <a:uLnTx/>
                <a:uFillTx/>
                <a:latin typeface="Arial" panose="020B0604020202020204"/>
                <a:ea typeface="+mn-ea"/>
                <a:cs typeface="+mn-cs"/>
              </a:rPr>
              <a:t>Limpiar la que no se haya absorbido </a:t>
            </a:r>
          </a:p>
        </p:txBody>
      </p:sp>
      <p:sp>
        <p:nvSpPr>
          <p:cNvPr id="5" name="CuadroTexto 4">
            <a:extLst>
              <a:ext uri="{FF2B5EF4-FFF2-40B4-BE49-F238E27FC236}">
                <a16:creationId xmlns:a16="http://schemas.microsoft.com/office/drawing/2014/main" id="{EBAD9161-4AAA-C83F-3F74-37D248150E86}"/>
              </a:ext>
            </a:extLst>
          </p:cNvPr>
          <p:cNvSpPr txBox="1"/>
          <p:nvPr/>
        </p:nvSpPr>
        <p:spPr>
          <a:xfrm>
            <a:off x="4041584" y="3045421"/>
            <a:ext cx="210581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s-ES" sz="1800" b="0" i="0" u="none" strike="noStrike" kern="1200" cap="none" spc="0" normalizeH="0" baseline="0" noProof="0" dirty="0">
                <a:ln>
                  <a:noFill/>
                </a:ln>
                <a:solidFill>
                  <a:srgbClr val="002355"/>
                </a:solidFill>
                <a:effectLst/>
                <a:uLnTx/>
                <a:uFillTx/>
                <a:latin typeface="Arial" panose="020B0604020202020204"/>
                <a:ea typeface="+mn-ea"/>
                <a:cs typeface="+mn-cs"/>
              </a:rPr>
              <a:t>Esparcirla con un masaje hasta su total absorción</a:t>
            </a:r>
          </a:p>
        </p:txBody>
      </p:sp>
      <p:sp>
        <p:nvSpPr>
          <p:cNvPr id="8" name="CuadroTexto 7">
            <a:extLst>
              <a:ext uri="{FF2B5EF4-FFF2-40B4-BE49-F238E27FC236}">
                <a16:creationId xmlns:a16="http://schemas.microsoft.com/office/drawing/2014/main" id="{896B8A91-CF31-C969-DDCE-78414186C548}"/>
              </a:ext>
            </a:extLst>
          </p:cNvPr>
          <p:cNvSpPr txBox="1"/>
          <p:nvPr/>
        </p:nvSpPr>
        <p:spPr>
          <a:xfrm>
            <a:off x="1050977" y="3045421"/>
            <a:ext cx="252407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1800" b="0" i="0" u="none" strike="noStrike" kern="1200" cap="none" spc="0" normalizeH="0" baseline="0" noProof="0" dirty="0">
                <a:ln>
                  <a:noFill/>
                </a:ln>
                <a:solidFill>
                  <a:srgbClr val="002355"/>
                </a:solidFill>
                <a:effectLst/>
                <a:uLnTx/>
                <a:uFillTx/>
                <a:latin typeface="Arial" panose="020B0604020202020204"/>
                <a:ea typeface="+mn-ea"/>
                <a:cs typeface="+mn-cs"/>
              </a:rPr>
              <a:t>Aplicar poca cantidad en pequeños montoncitos </a:t>
            </a:r>
          </a:p>
        </p:txBody>
      </p:sp>
      <p:cxnSp>
        <p:nvCxnSpPr>
          <p:cNvPr id="10" name="Conector recto 9">
            <a:extLst>
              <a:ext uri="{FF2B5EF4-FFF2-40B4-BE49-F238E27FC236}">
                <a16:creationId xmlns:a16="http://schemas.microsoft.com/office/drawing/2014/main" id="{34FFDF7C-2F2A-D110-96A3-9E37D0C0542E}"/>
              </a:ext>
            </a:extLst>
          </p:cNvPr>
          <p:cNvCxnSpPr>
            <a:cxnSpLocks/>
          </p:cNvCxnSpPr>
          <p:nvPr/>
        </p:nvCxnSpPr>
        <p:spPr>
          <a:xfrm>
            <a:off x="3808317" y="3063000"/>
            <a:ext cx="0" cy="888172"/>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292EE3FB-70ED-B69A-2AE7-021FC6A062F1}"/>
              </a:ext>
            </a:extLst>
          </p:cNvPr>
          <p:cNvCxnSpPr>
            <a:cxnSpLocks/>
          </p:cNvCxnSpPr>
          <p:nvPr/>
        </p:nvCxnSpPr>
        <p:spPr>
          <a:xfrm>
            <a:off x="6380663" y="3063000"/>
            <a:ext cx="0" cy="888172"/>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650673D2-CFB1-0B48-B05B-C8EB7B42EC81}"/>
              </a:ext>
            </a:extLst>
          </p:cNvPr>
          <p:cNvSpPr txBox="1"/>
          <p:nvPr/>
        </p:nvSpPr>
        <p:spPr>
          <a:xfrm>
            <a:off x="8789911" y="3045420"/>
            <a:ext cx="270076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2355"/>
                </a:solidFill>
                <a:effectLst/>
                <a:uLnTx/>
                <a:uFillTx/>
                <a:latin typeface="Arial" panose="020B0604020202020204"/>
                <a:ea typeface="+mn-ea"/>
                <a:cs typeface="+mn-cs"/>
              </a:rPr>
              <a:t>Aplicar preferiblemente después del baño (capa córnea más permeable)</a:t>
            </a:r>
          </a:p>
        </p:txBody>
      </p:sp>
      <p:cxnSp>
        <p:nvCxnSpPr>
          <p:cNvPr id="13" name="Conector recto 12">
            <a:extLst>
              <a:ext uri="{FF2B5EF4-FFF2-40B4-BE49-F238E27FC236}">
                <a16:creationId xmlns:a16="http://schemas.microsoft.com/office/drawing/2014/main" id="{B36518E0-DD9A-7D7C-AD46-9FF7E4B0D8CA}"/>
              </a:ext>
            </a:extLst>
          </p:cNvPr>
          <p:cNvCxnSpPr>
            <a:cxnSpLocks/>
          </p:cNvCxnSpPr>
          <p:nvPr/>
        </p:nvCxnSpPr>
        <p:spPr>
          <a:xfrm>
            <a:off x="8556642" y="3063000"/>
            <a:ext cx="0" cy="888172"/>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
        <p:nvSpPr>
          <p:cNvPr id="14" name="QuadreDeText 4">
            <a:extLst>
              <a:ext uri="{FF2B5EF4-FFF2-40B4-BE49-F238E27FC236}">
                <a16:creationId xmlns:a16="http://schemas.microsoft.com/office/drawing/2014/main" id="{D8354CE0-613B-B83F-F195-BFBB22461DF5}"/>
              </a:ext>
            </a:extLst>
          </p:cNvPr>
          <p:cNvSpPr txBox="1"/>
          <p:nvPr/>
        </p:nvSpPr>
        <p:spPr>
          <a:xfrm>
            <a:off x="695324" y="4410498"/>
            <a:ext cx="2713797"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Opinión de experto: Dr. Miquel Ribera </a:t>
            </a:r>
            <a:r>
              <a:rPr kumimoji="0" lang="es-ES" sz="800" b="1" i="0" u="none" strike="noStrike" kern="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Pibernat</a:t>
            </a:r>
            <a:endPar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9623544"/>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D6F86-E79E-6F08-7D1E-9B90783B1867}"/>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84C60058-05C6-5EB4-BE4E-24BAB1A50963}"/>
              </a:ext>
            </a:extLst>
          </p:cNvPr>
          <p:cNvSpPr>
            <a:spLocks noGrp="1" noChangeArrowheads="1"/>
          </p:cNvSpPr>
          <p:nvPr>
            <p:ph type="title"/>
          </p:nvPr>
        </p:nvSpPr>
        <p:spPr/>
        <p:txBody>
          <a:bodyPr>
            <a:normAutofit/>
          </a:bodyPr>
          <a:lstStyle/>
          <a:p>
            <a:pPr eaLnBrk="1" hangingPunct="1">
              <a:lnSpc>
                <a:spcPct val="80000"/>
              </a:lnSpc>
            </a:pPr>
            <a:r>
              <a:rPr lang="es-ES_tradnl" altLang="es-ES" b="1" dirty="0"/>
              <a:t>Forma de aplicación del tratamiento tópico</a:t>
            </a:r>
            <a:endParaRPr lang="es-ES" altLang="es-ES" b="1" dirty="0"/>
          </a:p>
        </p:txBody>
      </p:sp>
      <p:sp>
        <p:nvSpPr>
          <p:cNvPr id="2" name="Rectángulo redondeado 1">
            <a:extLst>
              <a:ext uri="{FF2B5EF4-FFF2-40B4-BE49-F238E27FC236}">
                <a16:creationId xmlns:a16="http://schemas.microsoft.com/office/drawing/2014/main" id="{8CE87E0F-39A7-DBCF-8C79-5252DF6202C3}"/>
              </a:ext>
            </a:extLst>
          </p:cNvPr>
          <p:cNvSpPr/>
          <p:nvPr/>
        </p:nvSpPr>
        <p:spPr>
          <a:xfrm>
            <a:off x="695325" y="1888434"/>
            <a:ext cx="11053763" cy="2080315"/>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CuadroTexto 3">
            <a:extLst>
              <a:ext uri="{FF2B5EF4-FFF2-40B4-BE49-F238E27FC236}">
                <a16:creationId xmlns:a16="http://schemas.microsoft.com/office/drawing/2014/main" id="{8FACADA2-87D6-1C2B-F813-902F30A1E4A8}"/>
              </a:ext>
            </a:extLst>
          </p:cNvPr>
          <p:cNvSpPr txBox="1"/>
          <p:nvPr/>
        </p:nvSpPr>
        <p:spPr>
          <a:xfrm>
            <a:off x="6062955" y="2466925"/>
            <a:ext cx="13118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2355"/>
                </a:solidFill>
                <a:effectLst/>
                <a:uLnTx/>
                <a:uFillTx/>
                <a:latin typeface="Arial" panose="020B0604020202020204"/>
                <a:ea typeface="+mn-ea"/>
                <a:cs typeface="+mn-cs"/>
              </a:rPr>
              <a:t>Lavarse las manos</a:t>
            </a:r>
          </a:p>
        </p:txBody>
      </p:sp>
      <p:sp>
        <p:nvSpPr>
          <p:cNvPr id="12" name="CuadroTexto 11">
            <a:extLst>
              <a:ext uri="{FF2B5EF4-FFF2-40B4-BE49-F238E27FC236}">
                <a16:creationId xmlns:a16="http://schemas.microsoft.com/office/drawing/2014/main" id="{5490C4ED-1EA5-D0C5-1AD0-094F58F1B397}"/>
              </a:ext>
            </a:extLst>
          </p:cNvPr>
          <p:cNvSpPr txBox="1"/>
          <p:nvPr/>
        </p:nvSpPr>
        <p:spPr>
          <a:xfrm>
            <a:off x="3810801" y="2466926"/>
            <a:ext cx="210581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s-ES" sz="1800" b="0" i="0" u="none" strike="noStrike" kern="1200" cap="none" spc="0" normalizeH="0" baseline="0" noProof="0" dirty="0">
                <a:ln>
                  <a:noFill/>
                </a:ln>
                <a:solidFill>
                  <a:srgbClr val="002355"/>
                </a:solidFill>
                <a:effectLst/>
                <a:uLnTx/>
                <a:uFillTx/>
                <a:latin typeface="Arial" panose="020B0604020202020204"/>
                <a:ea typeface="+mn-ea"/>
                <a:cs typeface="+mn-cs"/>
              </a:rPr>
              <a:t>Esparcir y masajear hasta la total absorción</a:t>
            </a:r>
          </a:p>
        </p:txBody>
      </p:sp>
      <p:sp>
        <p:nvSpPr>
          <p:cNvPr id="13" name="CuadroTexto 12">
            <a:extLst>
              <a:ext uri="{FF2B5EF4-FFF2-40B4-BE49-F238E27FC236}">
                <a16:creationId xmlns:a16="http://schemas.microsoft.com/office/drawing/2014/main" id="{A7CB9366-9920-C999-F70F-F2A9EC69FC52}"/>
              </a:ext>
            </a:extLst>
          </p:cNvPr>
          <p:cNvSpPr txBox="1"/>
          <p:nvPr/>
        </p:nvSpPr>
        <p:spPr>
          <a:xfrm>
            <a:off x="1050977" y="2466926"/>
            <a:ext cx="2524073" cy="923330"/>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1800"/>
              </a:spcAft>
              <a:buClr>
                <a:srgbClr val="002355"/>
              </a:buClr>
              <a:buSzTx/>
              <a:buFontTx/>
              <a:buNone/>
              <a:tabLst/>
              <a:defRPr/>
            </a:pPr>
            <a:r>
              <a:rPr kumimoji="0" lang="es-ES" sz="180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Aplicar el tratamiento tópico con las manos, con o sin guantes</a:t>
            </a:r>
          </a:p>
        </p:txBody>
      </p:sp>
      <p:cxnSp>
        <p:nvCxnSpPr>
          <p:cNvPr id="14" name="Conector recto 13">
            <a:extLst>
              <a:ext uri="{FF2B5EF4-FFF2-40B4-BE49-F238E27FC236}">
                <a16:creationId xmlns:a16="http://schemas.microsoft.com/office/drawing/2014/main" id="{DD1B87C9-3B50-0D6B-2C2C-86B88BADE99A}"/>
              </a:ext>
            </a:extLst>
          </p:cNvPr>
          <p:cNvCxnSpPr>
            <a:cxnSpLocks/>
          </p:cNvCxnSpPr>
          <p:nvPr/>
        </p:nvCxnSpPr>
        <p:spPr>
          <a:xfrm>
            <a:off x="3575050" y="2484505"/>
            <a:ext cx="0" cy="888172"/>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6500FD16-5E6C-AF8F-1C89-E09C4171B8E8}"/>
              </a:ext>
            </a:extLst>
          </p:cNvPr>
          <p:cNvCxnSpPr>
            <a:cxnSpLocks/>
          </p:cNvCxnSpPr>
          <p:nvPr/>
        </p:nvCxnSpPr>
        <p:spPr>
          <a:xfrm>
            <a:off x="5916613" y="2484505"/>
            <a:ext cx="0" cy="888172"/>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
        <p:nvSpPr>
          <p:cNvPr id="16" name="Rectángulo redondeado 15">
            <a:extLst>
              <a:ext uri="{FF2B5EF4-FFF2-40B4-BE49-F238E27FC236}">
                <a16:creationId xmlns:a16="http://schemas.microsoft.com/office/drawing/2014/main" id="{02A58021-175F-D1D2-760B-73C5AEAB2D38}"/>
              </a:ext>
            </a:extLst>
          </p:cNvPr>
          <p:cNvSpPr/>
          <p:nvPr/>
        </p:nvSpPr>
        <p:spPr>
          <a:xfrm>
            <a:off x="7732643" y="2285999"/>
            <a:ext cx="3508513" cy="1182757"/>
          </a:xfrm>
          <a:prstGeom prst="roundRect">
            <a:avLst>
              <a:gd name="adj" fmla="val 5363"/>
            </a:avLst>
          </a:prstGeom>
          <a:solidFill>
            <a:srgbClr val="0023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3">
            <a:extLst>
              <a:ext uri="{FF2B5EF4-FFF2-40B4-BE49-F238E27FC236}">
                <a16:creationId xmlns:a16="http://schemas.microsoft.com/office/drawing/2014/main" id="{3E1EED1D-A3DC-9C7D-AC77-AD3491FFB39D}"/>
              </a:ext>
            </a:extLst>
          </p:cNvPr>
          <p:cNvSpPr txBox="1">
            <a:spLocks noChangeArrowheads="1"/>
          </p:cNvSpPr>
          <p:nvPr/>
        </p:nvSpPr>
        <p:spPr>
          <a:xfrm>
            <a:off x="7813158" y="2581378"/>
            <a:ext cx="1738345" cy="5919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808038" algn="l"/>
              </a:tabLst>
              <a:defRPr/>
            </a:pPr>
            <a:r>
              <a:rPr kumimoji="0" lang="es-ES" sz="18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No aplicar con espátulas</a:t>
            </a:r>
          </a:p>
        </p:txBody>
      </p:sp>
      <p:sp>
        <p:nvSpPr>
          <p:cNvPr id="19" name="CuadroTexto 18">
            <a:extLst>
              <a:ext uri="{FF2B5EF4-FFF2-40B4-BE49-F238E27FC236}">
                <a16:creationId xmlns:a16="http://schemas.microsoft.com/office/drawing/2014/main" id="{94920B30-61F1-8137-03FC-CC8BCDC2BF57}"/>
              </a:ext>
            </a:extLst>
          </p:cNvPr>
          <p:cNvSpPr txBox="1"/>
          <p:nvPr/>
        </p:nvSpPr>
        <p:spPr>
          <a:xfrm>
            <a:off x="9654002" y="2581110"/>
            <a:ext cx="1498738" cy="592535"/>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tab pos="808038" algn="l"/>
              </a:tabLst>
              <a:defRPr/>
            </a:pPr>
            <a:r>
              <a:rPr kumimoji="0" lang="es-ES" sz="1800" b="1" i="0" u="none" strike="noStrike" kern="1200" cap="none" spc="0" normalizeH="0" baseline="0" noProof="0" dirty="0">
                <a:ln>
                  <a:noFill/>
                </a:ln>
                <a:solidFill>
                  <a:prstClr val="white"/>
                </a:solidFill>
                <a:effectLst/>
                <a:uLnTx/>
                <a:uFillTx/>
                <a:latin typeface="Aptos" panose="02110004020202020204"/>
                <a:ea typeface="+mn-ea"/>
                <a:cs typeface="+mn-cs"/>
              </a:rPr>
              <a:t>No aplicar con gasas</a:t>
            </a:r>
            <a:endParaRPr kumimoji="0" lang="es-ES_tradnl" sz="1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QuadreDeText 4">
            <a:extLst>
              <a:ext uri="{FF2B5EF4-FFF2-40B4-BE49-F238E27FC236}">
                <a16:creationId xmlns:a16="http://schemas.microsoft.com/office/drawing/2014/main" id="{C7C6DA43-ED8B-600B-3473-057C0D012594}"/>
              </a:ext>
            </a:extLst>
          </p:cNvPr>
          <p:cNvSpPr txBox="1"/>
          <p:nvPr/>
        </p:nvSpPr>
        <p:spPr>
          <a:xfrm>
            <a:off x="695324" y="4052689"/>
            <a:ext cx="2713797"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Opinión de experto: Dr. Miquel Ribera </a:t>
            </a:r>
            <a:r>
              <a:rPr kumimoji="0" lang="es-ES" sz="800" b="1" i="0" u="none" strike="noStrike" kern="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Pibernat</a:t>
            </a:r>
            <a:endPar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cxnSp>
        <p:nvCxnSpPr>
          <p:cNvPr id="21" name="Conector recto 20">
            <a:extLst>
              <a:ext uri="{FF2B5EF4-FFF2-40B4-BE49-F238E27FC236}">
                <a16:creationId xmlns:a16="http://schemas.microsoft.com/office/drawing/2014/main" id="{5C219E9F-8119-8F54-7791-E696617CE3AB}"/>
              </a:ext>
            </a:extLst>
          </p:cNvPr>
          <p:cNvCxnSpPr>
            <a:cxnSpLocks/>
          </p:cNvCxnSpPr>
          <p:nvPr/>
        </p:nvCxnSpPr>
        <p:spPr>
          <a:xfrm>
            <a:off x="9623374" y="2469391"/>
            <a:ext cx="0" cy="88817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064185"/>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07B353DF-894D-D41F-08BF-E758AB362BB0}"/>
              </a:ext>
            </a:extLst>
          </p:cNvPr>
          <p:cNvSpPr/>
          <p:nvPr/>
        </p:nvSpPr>
        <p:spPr>
          <a:xfrm>
            <a:off x="695325" y="1888434"/>
            <a:ext cx="11053763" cy="2080315"/>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ítulo 1">
            <a:extLst>
              <a:ext uri="{FF2B5EF4-FFF2-40B4-BE49-F238E27FC236}">
                <a16:creationId xmlns:a16="http://schemas.microsoft.com/office/drawing/2014/main" id="{2ED5875F-3F45-D543-832D-9B26716EE5CE}"/>
              </a:ext>
            </a:extLst>
          </p:cNvPr>
          <p:cNvSpPr>
            <a:spLocks noGrp="1"/>
          </p:cNvSpPr>
          <p:nvPr>
            <p:ph type="title"/>
          </p:nvPr>
        </p:nvSpPr>
        <p:spPr/>
        <p:txBody>
          <a:bodyPr/>
          <a:lstStyle/>
          <a:p>
            <a:r>
              <a:rPr lang="es-ES" dirty="0"/>
              <a:t>Conclusiones</a:t>
            </a:r>
          </a:p>
        </p:txBody>
      </p:sp>
      <p:grpSp>
        <p:nvGrpSpPr>
          <p:cNvPr id="19" name="Grupo 18">
            <a:extLst>
              <a:ext uri="{FF2B5EF4-FFF2-40B4-BE49-F238E27FC236}">
                <a16:creationId xmlns:a16="http://schemas.microsoft.com/office/drawing/2014/main" id="{94B16FCB-D4FA-B498-5BF7-7F951659B75A}"/>
              </a:ext>
            </a:extLst>
          </p:cNvPr>
          <p:cNvGrpSpPr/>
          <p:nvPr/>
        </p:nvGrpSpPr>
        <p:grpSpPr>
          <a:xfrm>
            <a:off x="1050977" y="2466926"/>
            <a:ext cx="10518171" cy="923330"/>
            <a:chOff x="1050977" y="2375321"/>
            <a:chExt cx="10518171" cy="923330"/>
          </a:xfrm>
        </p:grpSpPr>
        <p:sp>
          <p:nvSpPr>
            <p:cNvPr id="4" name="CuadroTexto 3">
              <a:extLst>
                <a:ext uri="{FF2B5EF4-FFF2-40B4-BE49-F238E27FC236}">
                  <a16:creationId xmlns:a16="http://schemas.microsoft.com/office/drawing/2014/main" id="{80219CB1-2627-CF1F-0462-8CC8AF6B9C27}"/>
                </a:ext>
              </a:extLst>
            </p:cNvPr>
            <p:cNvSpPr txBox="1"/>
            <p:nvPr/>
          </p:nvSpPr>
          <p:spPr>
            <a:xfrm>
              <a:off x="5247946" y="2375321"/>
              <a:ext cx="2272748" cy="923330"/>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1800"/>
                </a:spcAft>
                <a:buClr>
                  <a:srgbClr val="002355"/>
                </a:buClr>
                <a:buSzTx/>
                <a:buFontTx/>
                <a:buNone/>
                <a:tabLst/>
                <a:defRPr/>
              </a:pPr>
              <a:r>
                <a:rPr kumimoji="0" 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Deberíamos preguntar la opinión del paciente</a:t>
              </a:r>
            </a:p>
          </p:txBody>
        </p:sp>
        <p:sp>
          <p:nvSpPr>
            <p:cNvPr id="5" name="CuadroTexto 4">
              <a:extLst>
                <a:ext uri="{FF2B5EF4-FFF2-40B4-BE49-F238E27FC236}">
                  <a16:creationId xmlns:a16="http://schemas.microsoft.com/office/drawing/2014/main" id="{B8530C9C-8118-B553-A7D5-0517CDE9BCC3}"/>
                </a:ext>
              </a:extLst>
            </p:cNvPr>
            <p:cNvSpPr txBox="1"/>
            <p:nvPr/>
          </p:nvSpPr>
          <p:spPr>
            <a:xfrm>
              <a:off x="7779796" y="2375321"/>
              <a:ext cx="1806249" cy="923330"/>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1800"/>
                </a:spcAft>
                <a:buClr>
                  <a:srgbClr val="002355"/>
                </a:buClr>
                <a:buSzTx/>
                <a:buFontTx/>
                <a:buNone/>
                <a:tabLst/>
                <a:defRPr/>
              </a:pPr>
              <a:r>
                <a:rPr kumimoji="0" 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Deberíamos dejar escoger a los pacientes </a:t>
              </a:r>
            </a:p>
          </p:txBody>
        </p:sp>
        <p:sp>
          <p:nvSpPr>
            <p:cNvPr id="6" name="CuadroTexto 5">
              <a:extLst>
                <a:ext uri="{FF2B5EF4-FFF2-40B4-BE49-F238E27FC236}">
                  <a16:creationId xmlns:a16="http://schemas.microsoft.com/office/drawing/2014/main" id="{FBA64A5A-CB4F-4738-4AD0-216A7C132B86}"/>
                </a:ext>
              </a:extLst>
            </p:cNvPr>
            <p:cNvSpPr txBox="1"/>
            <p:nvPr/>
          </p:nvSpPr>
          <p:spPr>
            <a:xfrm>
              <a:off x="9845150" y="2394551"/>
              <a:ext cx="1723998" cy="646331"/>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1800"/>
                </a:spcAft>
                <a:buClr>
                  <a:srgbClr val="002355"/>
                </a:buClr>
                <a:buSzTx/>
                <a:buFontTx/>
                <a:buNone/>
                <a:tabLst/>
                <a:defRPr/>
              </a:pPr>
              <a:r>
                <a:rPr kumimoji="0" 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El excipiente sí importa</a:t>
              </a:r>
            </a:p>
          </p:txBody>
        </p:sp>
        <p:cxnSp>
          <p:nvCxnSpPr>
            <p:cNvPr id="7" name="Conector recto 6">
              <a:extLst>
                <a:ext uri="{FF2B5EF4-FFF2-40B4-BE49-F238E27FC236}">
                  <a16:creationId xmlns:a16="http://schemas.microsoft.com/office/drawing/2014/main" id="{2BA1B38D-5FDB-E297-4B8A-B924F9CEF279}"/>
                </a:ext>
              </a:extLst>
            </p:cNvPr>
            <p:cNvCxnSpPr>
              <a:cxnSpLocks/>
            </p:cNvCxnSpPr>
            <p:nvPr/>
          </p:nvCxnSpPr>
          <p:spPr>
            <a:xfrm>
              <a:off x="7650245" y="2392900"/>
              <a:ext cx="0" cy="888172"/>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D653BD63-FE19-B9D4-5D82-EDD2CA31BA9B}"/>
                </a:ext>
              </a:extLst>
            </p:cNvPr>
            <p:cNvCxnSpPr>
              <a:cxnSpLocks/>
            </p:cNvCxnSpPr>
            <p:nvPr/>
          </p:nvCxnSpPr>
          <p:spPr>
            <a:xfrm>
              <a:off x="9715596" y="2392900"/>
              <a:ext cx="0" cy="888172"/>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A3402204-2768-B72E-0C20-3BC0BF942767}"/>
                </a:ext>
              </a:extLst>
            </p:cNvPr>
            <p:cNvSpPr txBox="1"/>
            <p:nvPr/>
          </p:nvSpPr>
          <p:spPr>
            <a:xfrm>
              <a:off x="2883032" y="2375321"/>
              <a:ext cx="2105812" cy="923330"/>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1800"/>
                </a:spcAft>
                <a:buClr>
                  <a:srgbClr val="002355"/>
                </a:buClr>
                <a:buSzTx/>
                <a:buFontTx/>
                <a:buNone/>
                <a:tabLst/>
                <a:defRPr/>
              </a:pPr>
              <a:r>
                <a:rPr kumimoji="0" 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Deberíamos dar más explicaciones a los pacientes</a:t>
              </a:r>
            </a:p>
          </p:txBody>
        </p:sp>
        <p:sp>
          <p:nvSpPr>
            <p:cNvPr id="11" name="CuadroTexto 10">
              <a:extLst>
                <a:ext uri="{FF2B5EF4-FFF2-40B4-BE49-F238E27FC236}">
                  <a16:creationId xmlns:a16="http://schemas.microsoft.com/office/drawing/2014/main" id="{77F4DBB9-955B-D781-7619-1E13169E5A4F}"/>
                </a:ext>
              </a:extLst>
            </p:cNvPr>
            <p:cNvSpPr txBox="1"/>
            <p:nvPr/>
          </p:nvSpPr>
          <p:spPr>
            <a:xfrm>
              <a:off x="1050977" y="2375321"/>
              <a:ext cx="1572953" cy="923330"/>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1800"/>
                </a:spcAft>
                <a:buClr>
                  <a:srgbClr val="002355"/>
                </a:buClr>
                <a:buSzTx/>
                <a:buFontTx/>
                <a:buNone/>
                <a:tabLst/>
                <a:defRPr/>
              </a:pPr>
              <a:r>
                <a:rPr kumimoji="0" 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Deberíamos probar lo que recetamos</a:t>
              </a:r>
            </a:p>
          </p:txBody>
        </p:sp>
        <p:cxnSp>
          <p:nvCxnSpPr>
            <p:cNvPr id="12" name="Conector recto 11">
              <a:extLst>
                <a:ext uri="{FF2B5EF4-FFF2-40B4-BE49-F238E27FC236}">
                  <a16:creationId xmlns:a16="http://schemas.microsoft.com/office/drawing/2014/main" id="{0CEB7F4A-788E-A0D7-7DE4-E06ED9CF96A2}"/>
                </a:ext>
              </a:extLst>
            </p:cNvPr>
            <p:cNvCxnSpPr>
              <a:cxnSpLocks/>
            </p:cNvCxnSpPr>
            <p:nvPr/>
          </p:nvCxnSpPr>
          <p:spPr>
            <a:xfrm>
              <a:off x="2753481" y="2392900"/>
              <a:ext cx="0" cy="888172"/>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58437B6E-4D93-B825-6954-B2661FB906DD}"/>
                </a:ext>
              </a:extLst>
            </p:cNvPr>
            <p:cNvCxnSpPr>
              <a:cxnSpLocks/>
            </p:cNvCxnSpPr>
            <p:nvPr/>
          </p:nvCxnSpPr>
          <p:spPr>
            <a:xfrm>
              <a:off x="5118395" y="2392900"/>
              <a:ext cx="0" cy="888172"/>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264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D:\FOTOS PSORIASIS 30 JULIOL 2021\LEO FOTOS DEFINITIVES\Fotos LEO abans de classificar\Antonio Perez Aria5 NHC 192896 PSORIASIS.JPG"/>
          <p:cNvPicPr>
            <a:picLocks noGrp="1" noChangeAspect="1" noChangeArrowheads="1"/>
          </p:cNvPicPr>
          <p:nvPr>
            <p:ph idx="4294967295"/>
          </p:nvPr>
        </p:nvPicPr>
        <p:blipFill>
          <a:blip r:embed="rId2" cstate="screen">
            <a:extLst>
              <a:ext uri="{28A0092B-C50C-407E-A947-70E740481C1C}">
                <a14:useLocalDpi xmlns:a14="http://schemas.microsoft.com/office/drawing/2010/main" val="0"/>
              </a:ext>
            </a:extLst>
          </a:blip>
          <a:srcRect/>
          <a:stretch>
            <a:fillRect/>
          </a:stretch>
        </p:blipFill>
        <p:spPr bwMode="auto">
          <a:xfrm>
            <a:off x="1770434" y="1322184"/>
            <a:ext cx="6290756" cy="4716058"/>
          </a:xfrm>
          <a:prstGeom prst="rect">
            <a:avLst/>
          </a:prstGeom>
          <a:noFill/>
        </p:spPr>
      </p:pic>
      <p:sp>
        <p:nvSpPr>
          <p:cNvPr id="4" name="Rectángulo 5"/>
          <p:cNvSpPr/>
          <p:nvPr/>
        </p:nvSpPr>
        <p:spPr>
          <a:xfrm>
            <a:off x="8184065" y="6509187"/>
            <a:ext cx="3959738"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Imagen cedida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2" name="Rectangle 2">
            <a:extLst>
              <a:ext uri="{FF2B5EF4-FFF2-40B4-BE49-F238E27FC236}">
                <a16:creationId xmlns:a16="http://schemas.microsoft.com/office/drawing/2014/main" id="{DE03DBF9-7374-1C54-390B-546187C0BB0B}"/>
              </a:ext>
            </a:extLst>
          </p:cNvPr>
          <p:cNvSpPr txBox="1">
            <a:spLocks noChangeArrowheads="1"/>
          </p:cNvSpPr>
          <p:nvPr/>
        </p:nvSpPr>
        <p:spPr>
          <a:xfrm>
            <a:off x="1079770" y="440344"/>
            <a:ext cx="10972800" cy="10541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altLang="es-ES" sz="3200" b="1" dirty="0">
                <a:latin typeface="+mn-lt"/>
              </a:rPr>
              <a:t>Psoriasis en </a:t>
            </a:r>
            <a:r>
              <a:rPr lang="ca-ES" altLang="es-ES" sz="3200" b="1" dirty="0" err="1">
                <a:latin typeface="+mn-lt"/>
              </a:rPr>
              <a:t>placas</a:t>
            </a:r>
            <a:endParaRPr lang="es-ES" altLang="es-ES" sz="3200" b="1" dirty="0">
              <a:latin typeface="+mn-lt"/>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B36E8CCB-1E48-EE09-18AD-C4BB78813B0A}"/>
              </a:ext>
            </a:extLst>
          </p:cNvPr>
          <p:cNvGrpSpPr/>
          <p:nvPr/>
        </p:nvGrpSpPr>
        <p:grpSpPr>
          <a:xfrm>
            <a:off x="2405726" y="1870764"/>
            <a:ext cx="7380547" cy="2714217"/>
            <a:chOff x="2405726" y="1056507"/>
            <a:chExt cx="7380547" cy="2714217"/>
          </a:xfrm>
        </p:grpSpPr>
        <p:sp>
          <p:nvSpPr>
            <p:cNvPr id="2" name="CuadroTexto 1">
              <a:extLst>
                <a:ext uri="{FF2B5EF4-FFF2-40B4-BE49-F238E27FC236}">
                  <a16:creationId xmlns:a16="http://schemas.microsoft.com/office/drawing/2014/main" id="{ECC89A9E-2BF5-541C-A4D5-19E4419886C4}"/>
                </a:ext>
              </a:extLst>
            </p:cNvPr>
            <p:cNvSpPr txBox="1"/>
            <p:nvPr/>
          </p:nvSpPr>
          <p:spPr>
            <a:xfrm>
              <a:off x="3584363" y="2447285"/>
              <a:ext cx="5023275" cy="132343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Dr. Miquel Ribera </a:t>
              </a:r>
              <a:r>
                <a:rPr kumimoji="0" lang="es-ES_tradnl"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Pibernat</a:t>
              </a:r>
              <a:endParaRPr kumimoji="0" lang="es-ES_tradnl"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Jefe de </a:t>
              </a:r>
              <a:r>
                <a:rPr kumimoji="0" lang="es-ES_tradnl"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Secció</a:t>
              </a:r>
              <a:r>
                <a:rPr kumimoji="0" lang="es-ES_tradnl"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 </a:t>
              </a:r>
              <a:r>
                <a:rPr kumimoji="0" lang="es-ES_tradnl"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Dermatologia</a:t>
              </a:r>
              <a:r>
                <a:rPr kumimoji="0" lang="es-ES_tradnl"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del Hospital </a:t>
              </a:r>
              <a:r>
                <a:rPr kumimoji="0" lang="es-ES_tradnl"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Universitari</a:t>
              </a:r>
              <a:r>
                <a:rPr kumimoji="0" lang="es-ES_tradnl"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_tradnl"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Parc</a:t>
              </a:r>
              <a:r>
                <a:rPr kumimoji="0" lang="es-ES_tradnl"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_tradnl"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Taulí</a:t>
              </a:r>
              <a:r>
                <a:rPr kumimoji="0" lang="es-ES_tradnl"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 Sabadell. Profesor titular de </a:t>
              </a:r>
              <a:r>
                <a:rPr kumimoji="0" lang="es-ES_tradnl"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Dermatologia</a:t>
              </a:r>
              <a:r>
                <a:rPr kumimoji="0" lang="es-ES_tradnl"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 la </a:t>
              </a:r>
              <a:r>
                <a:rPr kumimoji="0" lang="es-ES_tradnl"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Universitat</a:t>
              </a:r>
              <a:r>
                <a:rPr kumimoji="0" lang="es-ES_tradnl"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_tradnl"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Autònoma</a:t>
              </a:r>
              <a:r>
                <a:rPr kumimoji="0" lang="es-ES_tradnl"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 Barcelona</a:t>
              </a:r>
            </a:p>
          </p:txBody>
        </p:sp>
        <p:sp>
          <p:nvSpPr>
            <p:cNvPr id="3" name="CuadroTexto 2">
              <a:extLst>
                <a:ext uri="{FF2B5EF4-FFF2-40B4-BE49-F238E27FC236}">
                  <a16:creationId xmlns:a16="http://schemas.microsoft.com/office/drawing/2014/main" id="{287EBB08-D178-EA79-2047-1E2E89DD4588}"/>
                </a:ext>
              </a:extLst>
            </p:cNvPr>
            <p:cNvSpPr txBox="1"/>
            <p:nvPr/>
          </p:nvSpPr>
          <p:spPr>
            <a:xfrm>
              <a:off x="2405726" y="1056507"/>
              <a:ext cx="7380547" cy="1323439"/>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8000" b="0" i="0" u="none" strike="noStrike" kern="1200" cap="none" spc="-300" normalizeH="0" baseline="0" noProof="0" dirty="0">
                  <a:ln w="0"/>
                  <a:solidFill>
                    <a:srgbClr val="00F1BE"/>
                  </a:solidFill>
                  <a:effectLst/>
                  <a:uLnTx/>
                  <a:uFillTx/>
                  <a:latin typeface="Arial" panose="020B0604020202020204" pitchFamily="34" charset="0"/>
                  <a:ea typeface="+mn-ea"/>
                  <a:cs typeface="Arial" panose="020B0604020202020204" pitchFamily="34" charset="0"/>
                </a:rPr>
                <a:t>¡Muchas gracias!</a:t>
              </a:r>
              <a:endParaRPr kumimoji="0" lang="es-ES" sz="8000" b="0" i="0" u="none" strike="noStrike" kern="1200" cap="none" spc="-300" normalizeH="0" baseline="0" noProof="0" dirty="0">
                <a:ln w="0"/>
                <a:solidFill>
                  <a:srgbClr val="00F1BE"/>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721947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psoriasi_0206_506075 (1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373549" y="1201708"/>
            <a:ext cx="7227651" cy="4800861"/>
          </a:xfrm>
          <a:prstGeom prst="rect">
            <a:avLst/>
          </a:prstGeom>
          <a:noFill/>
        </p:spPr>
      </p:pic>
      <p:sp>
        <p:nvSpPr>
          <p:cNvPr id="3" name="Rectángulo 5"/>
          <p:cNvSpPr/>
          <p:nvPr/>
        </p:nvSpPr>
        <p:spPr>
          <a:xfrm>
            <a:off x="8184065" y="6509187"/>
            <a:ext cx="3959738"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Imagen cedida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2" name="Rectangle 2">
            <a:extLst>
              <a:ext uri="{FF2B5EF4-FFF2-40B4-BE49-F238E27FC236}">
                <a16:creationId xmlns:a16="http://schemas.microsoft.com/office/drawing/2014/main" id="{6331813F-0F70-65E0-F798-E7D6E239B8E5}"/>
              </a:ext>
            </a:extLst>
          </p:cNvPr>
          <p:cNvSpPr txBox="1">
            <a:spLocks noChangeArrowheads="1"/>
          </p:cNvSpPr>
          <p:nvPr/>
        </p:nvSpPr>
        <p:spPr>
          <a:xfrm>
            <a:off x="1079770" y="440344"/>
            <a:ext cx="10972800" cy="10541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altLang="es-ES" sz="3200" b="1" dirty="0">
                <a:latin typeface="+mn-lt"/>
              </a:rPr>
              <a:t>Psoriasis en </a:t>
            </a:r>
            <a:r>
              <a:rPr lang="ca-ES" altLang="es-ES" sz="3200" b="1" dirty="0" err="1">
                <a:latin typeface="+mn-lt"/>
              </a:rPr>
              <a:t>placas</a:t>
            </a:r>
            <a:endParaRPr lang="es-ES" altLang="es-ES" sz="3200" b="1" dirty="0">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1618" name="Picture 2" descr="24b"/>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68020" y="1086350"/>
            <a:ext cx="6032586" cy="4059848"/>
          </a:xfrm>
          <a:prstGeom prst="rect">
            <a:avLst/>
          </a:prstGeom>
          <a:noFill/>
        </p:spPr>
      </p:pic>
      <p:pic>
        <p:nvPicPr>
          <p:cNvPr id="6" name="Picture 2" descr="K:\1 XARLES ACTIVES\Formació Xarxa de Vendes Almirall\Fig.2. PSORIASIS EN GOTAS.JPG"/>
          <p:cNvPicPr>
            <a:picLocks noGrp="1" noChangeAspect="1" noChangeArrowheads="1"/>
          </p:cNvPicPr>
          <p:nvPr>
            <p:ph sz="half" idx="4294967295"/>
          </p:nvPr>
        </p:nvPicPr>
        <p:blipFill>
          <a:blip r:embed="rId3" cstate="screen">
            <a:extLst>
              <a:ext uri="{28A0092B-C50C-407E-A947-70E740481C1C}">
                <a14:useLocalDpi xmlns:a14="http://schemas.microsoft.com/office/drawing/2010/main" val="0"/>
              </a:ext>
            </a:extLst>
          </a:blip>
          <a:stretch>
            <a:fillRect/>
          </a:stretch>
        </p:blipFill>
        <p:spPr bwMode="auto">
          <a:xfrm>
            <a:off x="6655494" y="1086350"/>
            <a:ext cx="5397076" cy="4048570"/>
          </a:xfrm>
          <a:prstGeom prst="rect">
            <a:avLst/>
          </a:prstGeom>
          <a:noFill/>
        </p:spPr>
      </p:pic>
      <p:sp>
        <p:nvSpPr>
          <p:cNvPr id="5" name="4 Rectángulo"/>
          <p:cNvSpPr/>
          <p:nvPr/>
        </p:nvSpPr>
        <p:spPr>
          <a:xfrm>
            <a:off x="527382" y="5219661"/>
            <a:ext cx="11137237" cy="1200329"/>
          </a:xfrm>
          <a:prstGeom prst="rect">
            <a:avLst/>
          </a:prstGeom>
        </p:spPr>
        <p:txBody>
          <a:bodyPr wrap="square">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b="1" i="0" u="none" strike="noStrike" kern="1200" cap="none" spc="0" normalizeH="0" baseline="0" noProof="0" dirty="0">
                <a:ln>
                  <a:noFill/>
                </a:ln>
                <a:solidFill>
                  <a:prstClr val="black"/>
                </a:solidFill>
                <a:effectLst/>
                <a:uLnTx/>
                <a:uFillTx/>
                <a:latin typeface="Aptos" panose="02110004020202020204"/>
                <a:ea typeface="+mn-ea"/>
                <a:cs typeface="+mn-cs"/>
              </a:rPr>
              <a:t>Placas de pequeño tamaño (&lt; 1 cm)</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b="0" i="0" u="none" strike="noStrike" kern="1200" cap="none" spc="0" normalizeH="0" baseline="0" noProof="0" dirty="0">
                <a:ln>
                  <a:noFill/>
                </a:ln>
                <a:solidFill>
                  <a:prstClr val="black"/>
                </a:solidFill>
                <a:effectLst/>
                <a:uLnTx/>
                <a:uFillTx/>
                <a:latin typeface="Aptos" panose="02110004020202020204"/>
                <a:ea typeface="+mn-ea"/>
                <a:cs typeface="+mn-cs"/>
              </a:rPr>
              <a:t>Forma de inicio en la edad infantil y adolescentes </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b="0" i="0" u="none" strike="noStrike" kern="1200" cap="none" spc="0" normalizeH="0" baseline="0" noProof="0" dirty="0">
                <a:ln>
                  <a:noFill/>
                </a:ln>
                <a:solidFill>
                  <a:prstClr val="black"/>
                </a:solidFill>
                <a:effectLst/>
                <a:uLnTx/>
                <a:uFillTx/>
                <a:latin typeface="Aptos" panose="02110004020202020204"/>
                <a:ea typeface="+mn-ea"/>
                <a:cs typeface="+mn-cs"/>
              </a:rPr>
              <a:t>Desencadenante: infección amigdalar estreptocócica</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b="0" i="0" u="none" strike="noStrike" kern="1200" cap="none" spc="0" normalizeH="0" baseline="0" noProof="0" dirty="0">
                <a:ln>
                  <a:noFill/>
                </a:ln>
                <a:solidFill>
                  <a:prstClr val="black"/>
                </a:solidFill>
                <a:effectLst/>
                <a:uLnTx/>
                <a:uFillTx/>
                <a:latin typeface="Aptos" panose="02110004020202020204"/>
                <a:ea typeface="+mn-ea"/>
                <a:cs typeface="+mn-cs"/>
              </a:rPr>
              <a:t>Remite en 2-3 meses, pueden haber brotes recurrente</a:t>
            </a:r>
          </a:p>
        </p:txBody>
      </p:sp>
      <p:sp>
        <p:nvSpPr>
          <p:cNvPr id="9" name="Rectángulo 5"/>
          <p:cNvSpPr/>
          <p:nvPr/>
        </p:nvSpPr>
        <p:spPr>
          <a:xfrm>
            <a:off x="7940410" y="6509187"/>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2" name="Rectangle 2">
            <a:extLst>
              <a:ext uri="{FF2B5EF4-FFF2-40B4-BE49-F238E27FC236}">
                <a16:creationId xmlns:a16="http://schemas.microsoft.com/office/drawing/2014/main" id="{7BB7E0F2-7F6B-DC2A-0327-CED186BD1D42}"/>
              </a:ext>
            </a:extLst>
          </p:cNvPr>
          <p:cNvSpPr txBox="1">
            <a:spLocks noChangeArrowheads="1"/>
          </p:cNvSpPr>
          <p:nvPr/>
        </p:nvSpPr>
        <p:spPr>
          <a:xfrm>
            <a:off x="1079770" y="440344"/>
            <a:ext cx="10972800" cy="10541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altLang="es-ES" sz="3200" b="1" dirty="0">
                <a:latin typeface="+mn-lt"/>
              </a:rPr>
              <a:t>Psoriasis en </a:t>
            </a:r>
            <a:r>
              <a:rPr lang="ca-ES" altLang="es-ES" sz="3200" b="1" dirty="0" err="1">
                <a:latin typeface="+mn-lt"/>
              </a:rPr>
              <a:t>gotas</a:t>
            </a:r>
            <a:endParaRPr lang="es-ES" altLang="es-ES" sz="3200" b="1" dirty="0">
              <a:latin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314DE0C-91C1-762C-F9B7-BE5CAEE553B6}"/>
              </a:ext>
            </a:extLst>
          </p:cNvPr>
          <p:cNvSpPr txBox="1"/>
          <p:nvPr/>
        </p:nvSpPr>
        <p:spPr>
          <a:xfrm>
            <a:off x="2015204" y="1173821"/>
            <a:ext cx="816159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00F1BD"/>
                </a:solidFill>
                <a:effectLst/>
                <a:uLnTx/>
                <a:uFillTx/>
                <a:latin typeface="Arial" panose="020B0604020202020204" pitchFamily="34" charset="0"/>
                <a:ea typeface="+mn-ea"/>
                <a:cs typeface="Arial" panose="020B0604020202020204" pitchFamily="34" charset="0"/>
              </a:rPr>
              <a:t>Psoriasis y dermatitis atópica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00F1BD"/>
                </a:solidFill>
                <a:effectLst/>
                <a:uLnTx/>
                <a:uFillTx/>
                <a:latin typeface="Arial" panose="020B0604020202020204" pitchFamily="34" charset="0"/>
                <a:ea typeface="+mn-ea"/>
                <a:cs typeface="Arial" panose="020B0604020202020204" pitchFamily="34" charset="0"/>
              </a:rPr>
              <a:t>Diagnóstico y tratamiento en atención primaria</a:t>
            </a:r>
          </a:p>
        </p:txBody>
      </p:sp>
      <p:sp>
        <p:nvSpPr>
          <p:cNvPr id="5" name="Subtítol 2">
            <a:extLst>
              <a:ext uri="{FF2B5EF4-FFF2-40B4-BE49-F238E27FC236}">
                <a16:creationId xmlns:a16="http://schemas.microsoft.com/office/drawing/2014/main" id="{D7CB0A44-211B-A219-812D-766AE54A8B86}"/>
              </a:ext>
            </a:extLst>
          </p:cNvPr>
          <p:cNvSpPr txBox="1">
            <a:spLocks/>
          </p:cNvSpPr>
          <p:nvPr/>
        </p:nvSpPr>
        <p:spPr>
          <a:xfrm>
            <a:off x="1076324" y="3429000"/>
            <a:ext cx="10039350" cy="2997250"/>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a-ES" sz="3200" b="1" i="0" u="none" strike="noStrike" kern="1200" cap="none" spc="0" normalizeH="0" baseline="0" noProof="0" dirty="0">
                <a:ln>
                  <a:noFill/>
                </a:ln>
                <a:solidFill>
                  <a:prstClr val="white"/>
                </a:solidFill>
                <a:effectLst/>
                <a:uLnTx/>
                <a:uFillTx/>
                <a:latin typeface="Calibri" panose="020F0502020204030204"/>
                <a:ea typeface="+mn-ea"/>
                <a:cs typeface="+mn-cs"/>
              </a:rPr>
              <a:t>Miquel Ribera Pibernat</a:t>
            </a:r>
            <a:endParaRPr kumimoji="0" lang="ca-ES" sz="20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a-ES" sz="2400" u="none" strike="noStrike" kern="1200" cap="none" spc="0" normalizeH="0" baseline="0" noProof="0" dirty="0" err="1">
                <a:ln>
                  <a:noFill/>
                </a:ln>
                <a:solidFill>
                  <a:schemeClr val="bg1"/>
                </a:solidFill>
                <a:effectLst/>
                <a:uLnTx/>
                <a:uFillTx/>
                <a:latin typeface="Calibri" panose="020F0502020204030204"/>
                <a:ea typeface="+mn-ea"/>
                <a:cs typeface="+mn-cs"/>
              </a:rPr>
              <a:t>Jefe</a:t>
            </a:r>
            <a:r>
              <a:rPr kumimoji="0" lang="ca-ES" sz="2400" u="none" strike="noStrike" kern="1200" cap="none" spc="0" normalizeH="0" baseline="0" noProof="0" dirty="0">
                <a:ln>
                  <a:noFill/>
                </a:ln>
                <a:solidFill>
                  <a:schemeClr val="bg1"/>
                </a:solidFill>
                <a:effectLst/>
                <a:uLnTx/>
                <a:uFillTx/>
                <a:latin typeface="Calibri" panose="020F0502020204030204"/>
                <a:ea typeface="+mn-ea"/>
                <a:cs typeface="+mn-cs"/>
              </a:rPr>
              <a:t> de Secció de Dermatologia del Hospital Universitari Parc Taulí de Sabadell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a-ES" sz="2400" u="none" strike="noStrike" kern="1200" cap="none" spc="0" normalizeH="0" baseline="0" noProof="0" dirty="0" err="1">
                <a:ln>
                  <a:noFill/>
                </a:ln>
                <a:solidFill>
                  <a:schemeClr val="bg1"/>
                </a:solidFill>
                <a:effectLst/>
                <a:uLnTx/>
                <a:uFillTx/>
                <a:latin typeface="Calibri" panose="020F0502020204030204"/>
                <a:ea typeface="+mn-ea"/>
                <a:cs typeface="+mn-cs"/>
              </a:rPr>
              <a:t>Profesor</a:t>
            </a:r>
            <a:r>
              <a:rPr kumimoji="0" lang="ca-ES" sz="2400" u="none" strike="noStrike" kern="1200" cap="none" spc="0" normalizeH="0" baseline="0" noProof="0" dirty="0">
                <a:ln>
                  <a:noFill/>
                </a:ln>
                <a:solidFill>
                  <a:schemeClr val="bg1"/>
                </a:solidFill>
                <a:effectLst/>
                <a:uLnTx/>
                <a:uFillTx/>
                <a:latin typeface="Calibri" panose="020F0502020204030204"/>
                <a:ea typeface="+mn-ea"/>
                <a:cs typeface="+mn-cs"/>
              </a:rPr>
              <a:t> titular de Dermatologia de la Universitat Autònoma de Barcelona</a:t>
            </a:r>
          </a:p>
        </p:txBody>
      </p:sp>
    </p:spTree>
    <p:extLst>
      <p:ext uri="{BB962C8B-B14F-4D97-AF65-F5344CB8AC3E}">
        <p14:creationId xmlns:p14="http://schemas.microsoft.com/office/powerpoint/2010/main" val="2308435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0787" name="Rectangle 3"/>
          <p:cNvSpPr>
            <a:spLocks noGrp="1" noChangeArrowheads="1"/>
          </p:cNvSpPr>
          <p:nvPr>
            <p:ph type="title" idx="4294967295"/>
          </p:nvPr>
        </p:nvSpPr>
        <p:spPr>
          <a:xfrm>
            <a:off x="1219200" y="343637"/>
            <a:ext cx="10972800" cy="593387"/>
          </a:xfrm>
          <a:prstGeom prst="rect">
            <a:avLst/>
          </a:prstGeom>
        </p:spPr>
        <p:txBody>
          <a:bodyPr>
            <a:normAutofit/>
          </a:bodyPr>
          <a:lstStyle/>
          <a:p>
            <a:pPr>
              <a:defRPr/>
            </a:pPr>
            <a:r>
              <a:rPr lang="es-ES_tradnl" sz="3200" b="1" dirty="0">
                <a:latin typeface="+mn-lt"/>
              </a:rPr>
              <a:t>Psoriasis invertida</a:t>
            </a:r>
            <a:endParaRPr lang="en-US" sz="3200" b="1" dirty="0">
              <a:latin typeface="+mn-lt"/>
            </a:endParaRPr>
          </a:p>
        </p:txBody>
      </p:sp>
      <p:pic>
        <p:nvPicPr>
          <p:cNvPr id="9" name="Picture 2" descr="K:\1 XARLES ACTIVES\Formació Xarxa de Vendes Almirall\Fig.3. PSORIASIS INVERSA.JPG"/>
          <p:cNvPicPr>
            <a:picLocks noGrp="1" noChangeAspect="1" noChangeArrowheads="1"/>
          </p:cNvPicPr>
          <p:nvPr>
            <p:ph sz="half" idx="4294967295"/>
          </p:nvPr>
        </p:nvPicPr>
        <p:blipFill>
          <a:blip r:embed="rId3" cstate="screen">
            <a:extLst>
              <a:ext uri="{28A0092B-C50C-407E-A947-70E740481C1C}">
                <a14:useLocalDpi xmlns:a14="http://schemas.microsoft.com/office/drawing/2010/main" val="0"/>
              </a:ext>
            </a:extLst>
          </a:blip>
          <a:srcRect/>
          <a:stretch>
            <a:fillRect/>
          </a:stretch>
        </p:blipFill>
        <p:spPr bwMode="auto">
          <a:xfrm>
            <a:off x="5951538" y="1028700"/>
            <a:ext cx="5762162" cy="4322722"/>
          </a:xfrm>
          <a:prstGeom prst="rect">
            <a:avLst/>
          </a:prstGeom>
          <a:noFill/>
        </p:spPr>
      </p:pic>
      <p:pic>
        <p:nvPicPr>
          <p:cNvPr id="10" name="Picture 3" descr="Ps"/>
          <p:cNvPicPr>
            <a:picLocks noGrp="1" noChangeAspect="1" noChangeArrowheads="1"/>
          </p:cNvPicPr>
          <p:nvPr>
            <p:ph sz="half" idx="4294967295"/>
          </p:nvPr>
        </p:nvPicPr>
        <p:blipFill>
          <a:blip r:embed="rId4" cstate="screen">
            <a:extLst>
              <a:ext uri="{28A0092B-C50C-407E-A947-70E740481C1C}">
                <a14:useLocalDpi xmlns:a14="http://schemas.microsoft.com/office/drawing/2010/main" val="0"/>
              </a:ext>
            </a:extLst>
          </a:blip>
          <a:srcRect/>
          <a:stretch>
            <a:fillRect/>
          </a:stretch>
        </p:blipFill>
        <p:spPr bwMode="auto">
          <a:xfrm>
            <a:off x="478300" y="1028700"/>
            <a:ext cx="5282738" cy="4311785"/>
          </a:xfrm>
          <a:prstGeom prst="rect">
            <a:avLst/>
          </a:prstGeom>
          <a:noFill/>
          <a:ln w="9525">
            <a:noFill/>
            <a:miter lim="800000"/>
            <a:headEnd/>
            <a:tailEnd/>
          </a:ln>
        </p:spPr>
      </p:pic>
      <p:sp>
        <p:nvSpPr>
          <p:cNvPr id="6" name="Rectángulo 5"/>
          <p:cNvSpPr/>
          <p:nvPr/>
        </p:nvSpPr>
        <p:spPr>
          <a:xfrm>
            <a:off x="7940410" y="6509187"/>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7" name="6 Rectángulo"/>
          <p:cNvSpPr/>
          <p:nvPr/>
        </p:nvSpPr>
        <p:spPr>
          <a:xfrm>
            <a:off x="912159" y="5432161"/>
            <a:ext cx="11233248" cy="1015663"/>
          </a:xfrm>
          <a:prstGeom prst="rect">
            <a:avLst/>
          </a:prstGeom>
        </p:spPr>
        <p:txBody>
          <a:bodyPr wrap="square">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2000" b="0" i="0" u="none" strike="noStrike" kern="1200" cap="none" spc="0" normalizeH="0" baseline="0" noProof="0" dirty="0">
                <a:ln>
                  <a:noFill/>
                </a:ln>
                <a:solidFill>
                  <a:prstClr val="black"/>
                </a:solidFill>
                <a:effectLst/>
                <a:uLnTx/>
                <a:uFillTx/>
                <a:latin typeface="Aptos" panose="02110004020202020204"/>
                <a:ea typeface="+mn-ea"/>
                <a:cs typeface="+mn-cs"/>
              </a:rPr>
              <a:t>Grandes pliegues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2000" b="0" i="0" u="none" strike="noStrike" kern="1200" cap="none" spc="0" normalizeH="0" baseline="0" noProof="0" dirty="0">
                <a:ln>
                  <a:noFill/>
                </a:ln>
                <a:solidFill>
                  <a:prstClr val="black"/>
                </a:solidFill>
                <a:effectLst/>
                <a:uLnTx/>
                <a:uFillTx/>
                <a:latin typeface="Aptos" panose="02110004020202020204"/>
                <a:ea typeface="+mn-ea"/>
                <a:cs typeface="+mn-cs"/>
              </a:rPr>
              <a:t>Sin o mínima descamación</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2000" b="0" i="0" u="none" strike="noStrike" kern="1200" cap="none" spc="0" normalizeH="0" baseline="0" noProof="0" dirty="0">
                <a:ln>
                  <a:noFill/>
                </a:ln>
                <a:solidFill>
                  <a:prstClr val="black"/>
                </a:solidFill>
                <a:effectLst/>
                <a:uLnTx/>
                <a:uFillTx/>
                <a:latin typeface="Aptos" panose="02110004020202020204"/>
                <a:ea typeface="+mn-ea"/>
                <a:cs typeface="+mn-cs"/>
              </a:rPr>
              <a:t>Eritema intenso</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1546698" y="281385"/>
            <a:ext cx="10972800" cy="663575"/>
          </a:xfrm>
          <a:prstGeom prst="rect">
            <a:avLst/>
          </a:prstGeom>
        </p:spPr>
        <p:txBody>
          <a:bodyPr anchor="b" anchorCtr="0">
            <a:normAutofit/>
          </a:bodyPr>
          <a:lstStyle/>
          <a:p>
            <a:pPr eaLnBrk="1" hangingPunct="1"/>
            <a:r>
              <a:rPr lang="es-ES_tradnl" altLang="es-ES" sz="3200" b="1" dirty="0">
                <a:latin typeface="+mn-lt"/>
              </a:rPr>
              <a:t>Psoriasis ungueal</a:t>
            </a:r>
            <a:endParaRPr lang="es-ES_tradnl" altLang="es-ES" sz="3200" b="1" dirty="0">
              <a:solidFill>
                <a:srgbClr val="000000"/>
              </a:solidFill>
              <a:latin typeface="+mn-lt"/>
            </a:endParaRPr>
          </a:p>
        </p:txBody>
      </p:sp>
      <p:sp>
        <p:nvSpPr>
          <p:cNvPr id="66563" name="Rectangle 3"/>
          <p:cNvSpPr>
            <a:spLocks noGrp="1" noChangeArrowheads="1"/>
          </p:cNvSpPr>
          <p:nvPr>
            <p:ph type="body" idx="4294967295"/>
          </p:nvPr>
        </p:nvSpPr>
        <p:spPr>
          <a:xfrm>
            <a:off x="1004144" y="1479629"/>
            <a:ext cx="10417175" cy="2927002"/>
          </a:xfrm>
          <a:prstGeom prst="rect">
            <a:avLst/>
          </a:prstGeom>
        </p:spPr>
        <p:txBody>
          <a:bodyPr>
            <a:normAutofit lnSpcReduction="10000"/>
          </a:bodyPr>
          <a:lstStyle/>
          <a:p>
            <a:pPr eaLnBrk="1" hangingPunct="1"/>
            <a:r>
              <a:rPr lang="es-ES_tradnl" altLang="es-ES" sz="3200" dirty="0"/>
              <a:t>Formas clínicas</a:t>
            </a:r>
            <a:endParaRPr lang="es-ES_tradnl" altLang="es-ES" sz="3733" dirty="0"/>
          </a:p>
          <a:p>
            <a:pPr lvl="1" eaLnBrk="1" hangingPunct="1">
              <a:spcBef>
                <a:spcPts val="1800"/>
              </a:spcBef>
            </a:pPr>
            <a:r>
              <a:rPr lang="es-ES_tradnl" altLang="es-ES" sz="2800" dirty="0"/>
              <a:t>Piqueteado de la lámina</a:t>
            </a:r>
          </a:p>
          <a:p>
            <a:pPr lvl="1" eaLnBrk="1" hangingPunct="1"/>
            <a:r>
              <a:rPr lang="es-ES_tradnl" altLang="es-ES" sz="2800" dirty="0"/>
              <a:t>Decoloración de la uña en “mancha de aceite”</a:t>
            </a:r>
          </a:p>
          <a:p>
            <a:pPr lvl="1" eaLnBrk="1" hangingPunct="1"/>
            <a:r>
              <a:rPr lang="es-ES_tradnl" altLang="es-ES" sz="2800" dirty="0" err="1"/>
              <a:t>Onicodistrofia</a:t>
            </a:r>
            <a:r>
              <a:rPr lang="es-ES_tradnl" altLang="es-ES" sz="2800" dirty="0"/>
              <a:t> importante</a:t>
            </a:r>
          </a:p>
          <a:p>
            <a:pPr lvl="1" eaLnBrk="1" hangingPunct="1"/>
            <a:r>
              <a:rPr lang="es-ES_tradnl" altLang="es-ES" sz="2800" dirty="0" err="1"/>
              <a:t>Hiperqueratosis</a:t>
            </a:r>
            <a:r>
              <a:rPr lang="es-ES_tradnl" altLang="es-ES" sz="2800" dirty="0"/>
              <a:t> subungueal</a:t>
            </a:r>
          </a:p>
          <a:p>
            <a:pPr lvl="1" eaLnBrk="1" hangingPunct="1"/>
            <a:r>
              <a:rPr lang="es-ES_tradnl" altLang="es-ES" sz="2800" dirty="0" err="1"/>
              <a:t>Onicólisis</a:t>
            </a:r>
            <a:endParaRPr lang="es-ES_tradnl" altLang="es-ES" sz="2800" dirty="0"/>
          </a:p>
        </p:txBody>
      </p:sp>
      <p:cxnSp>
        <p:nvCxnSpPr>
          <p:cNvPr id="5" name="4 Conector recto"/>
          <p:cNvCxnSpPr/>
          <p:nvPr/>
        </p:nvCxnSpPr>
        <p:spPr>
          <a:xfrm>
            <a:off x="335360" y="1124744"/>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2881" name="Rectangle 1"/>
          <p:cNvSpPr>
            <a:spLocks noChangeArrowheads="1"/>
          </p:cNvSpPr>
          <p:nvPr/>
        </p:nvSpPr>
        <p:spPr bwMode="auto">
          <a:xfrm>
            <a:off x="587479" y="5779423"/>
            <a:ext cx="8225781" cy="461665"/>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s-ES" sz="1100" b="0" i="0" u="none" strike="noStrike" kern="1200" cap="none" spc="0" normalizeH="0" baseline="0" noProof="0" dirty="0" err="1">
                <a:ln>
                  <a:noFill/>
                </a:ln>
                <a:solidFill>
                  <a:prstClr val="black"/>
                </a:solidFill>
                <a:effectLst/>
                <a:uLnTx/>
                <a:uFillTx/>
                <a:latin typeface="Aptos" panose="02110004020202020204"/>
                <a:ea typeface="+mn-ea"/>
                <a:cs typeface="+mn-cs"/>
              </a:rPr>
              <a:t>Kaeley</a:t>
            </a:r>
            <a:r>
              <a:rPr kumimoji="0" lang="es-ES" sz="1100" b="0" i="0" u="none" strike="noStrike" kern="1200" cap="none" spc="0" normalizeH="0" baseline="0" noProof="0" dirty="0">
                <a:ln>
                  <a:noFill/>
                </a:ln>
                <a:solidFill>
                  <a:prstClr val="black"/>
                </a:solidFill>
                <a:effectLst/>
                <a:uLnTx/>
                <a:uFillTx/>
                <a:latin typeface="Aptos" panose="02110004020202020204"/>
                <a:ea typeface="+mn-ea"/>
                <a:cs typeface="+mn-cs"/>
              </a:rPr>
              <a:t> GS, </a:t>
            </a:r>
            <a:r>
              <a:rPr kumimoji="0" lang="es-ES" sz="1100" b="0" i="0" u="none" strike="noStrike" kern="1200" cap="none" spc="0" normalizeH="0" baseline="0" noProof="0" dirty="0" err="1">
                <a:ln>
                  <a:noFill/>
                </a:ln>
                <a:solidFill>
                  <a:prstClr val="black"/>
                </a:solidFill>
                <a:effectLst/>
                <a:uLnTx/>
                <a:uFillTx/>
                <a:latin typeface="Aptos" panose="02110004020202020204"/>
                <a:ea typeface="+mn-ea"/>
                <a:cs typeface="+mn-cs"/>
              </a:rPr>
              <a:t>Eder</a:t>
            </a:r>
            <a:r>
              <a:rPr kumimoji="0" lang="es-ES" sz="1100" b="0" i="0" u="none" strike="noStrike" kern="1200" cap="none" spc="0" normalizeH="0" baseline="0" noProof="0" dirty="0">
                <a:ln>
                  <a:noFill/>
                </a:ln>
                <a:solidFill>
                  <a:prstClr val="black"/>
                </a:solidFill>
                <a:effectLst/>
                <a:uLnTx/>
                <a:uFillTx/>
                <a:latin typeface="Aptos" panose="02110004020202020204"/>
                <a:ea typeface="+mn-ea"/>
                <a:cs typeface="+mn-cs"/>
              </a:rPr>
              <a:t> L </a:t>
            </a:r>
            <a:r>
              <a:rPr kumimoji="0" lang="es-ES" sz="1100" b="0" i="0" u="none" strike="noStrike" kern="1200" cap="none" spc="0" normalizeH="0" baseline="0" noProof="0" dirty="0" err="1">
                <a:ln>
                  <a:noFill/>
                </a:ln>
                <a:solidFill>
                  <a:prstClr val="black"/>
                </a:solidFill>
                <a:effectLst/>
                <a:uLnTx/>
                <a:uFillTx/>
                <a:latin typeface="Aptos" panose="02110004020202020204"/>
                <a:ea typeface="+mn-ea"/>
                <a:cs typeface="+mn-cs"/>
              </a:rPr>
              <a:t>Aydin</a:t>
            </a:r>
            <a:r>
              <a:rPr kumimoji="0" lang="es-ES" sz="1100" b="0" i="0" u="none" strike="noStrike" kern="1200" cap="none" spc="0" normalizeH="0" baseline="0" noProof="0" dirty="0">
                <a:ln>
                  <a:noFill/>
                </a:ln>
                <a:solidFill>
                  <a:prstClr val="black"/>
                </a:solidFill>
                <a:effectLst/>
                <a:uLnTx/>
                <a:uFillTx/>
                <a:latin typeface="Aptos" panose="02110004020202020204"/>
                <a:ea typeface="+mn-ea"/>
                <a:cs typeface="+mn-cs"/>
              </a:rPr>
              <a:t> SZ, </a:t>
            </a:r>
            <a:r>
              <a:rPr kumimoji="0" lang="es-ES" sz="1100" b="0" i="0" u="none" strike="noStrike" kern="1200" cap="none" spc="0" normalizeH="0" baseline="0" noProof="0" dirty="0" err="1">
                <a:ln>
                  <a:noFill/>
                </a:ln>
                <a:solidFill>
                  <a:prstClr val="black"/>
                </a:solidFill>
                <a:effectLst/>
                <a:uLnTx/>
                <a:uFillTx/>
                <a:latin typeface="Aptos" panose="02110004020202020204"/>
                <a:ea typeface="+mn-ea"/>
                <a:cs typeface="+mn-cs"/>
              </a:rPr>
              <a:t>Rich</a:t>
            </a:r>
            <a:r>
              <a:rPr kumimoji="0" lang="es-ES" sz="1100" b="0" i="0" u="none" strike="noStrike" kern="1200" cap="none" spc="0" normalizeH="0" baseline="0" noProof="0" dirty="0">
                <a:ln>
                  <a:noFill/>
                </a:ln>
                <a:solidFill>
                  <a:prstClr val="black"/>
                </a:solidFill>
                <a:effectLst/>
                <a:uLnTx/>
                <a:uFillTx/>
                <a:latin typeface="Aptos" panose="02110004020202020204"/>
                <a:ea typeface="+mn-ea"/>
                <a:cs typeface="+mn-cs"/>
              </a:rPr>
              <a:t> P, </a:t>
            </a:r>
            <a:r>
              <a:rPr kumimoji="0" lang="es-ES" sz="1100" b="0" i="0" u="none" strike="noStrike" kern="1200" cap="none" spc="0" normalizeH="0" baseline="0" noProof="0" dirty="0" err="1">
                <a:ln>
                  <a:noFill/>
                </a:ln>
                <a:solidFill>
                  <a:prstClr val="black"/>
                </a:solidFill>
                <a:effectLst/>
                <a:uLnTx/>
                <a:uFillTx/>
                <a:latin typeface="Aptos" panose="02110004020202020204"/>
                <a:ea typeface="+mn-ea"/>
                <a:cs typeface="+mn-cs"/>
              </a:rPr>
              <a:t>Bakewell</a:t>
            </a:r>
            <a:r>
              <a:rPr kumimoji="0" lang="es-ES" sz="1100" b="0" i="0" u="none" strike="noStrike" kern="1200" cap="none" spc="0" normalizeH="0" baseline="0" noProof="0" dirty="0">
                <a:ln>
                  <a:noFill/>
                </a:ln>
                <a:solidFill>
                  <a:prstClr val="black"/>
                </a:solidFill>
                <a:effectLst/>
                <a:uLnTx/>
                <a:uFillTx/>
                <a:latin typeface="Aptos" panose="02110004020202020204"/>
                <a:ea typeface="+mn-ea"/>
                <a:cs typeface="+mn-cs"/>
              </a:rPr>
              <a:t> CJ.  </a:t>
            </a:r>
            <a:r>
              <a:rPr kumimoji="0" lang="es-ES" sz="11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Nail</a:t>
            </a:r>
            <a:r>
              <a:rPr kumimoji="0" lang="es-ES" sz="11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Psoriasis: Diagnosis, </a:t>
            </a:r>
            <a:r>
              <a:rPr kumimoji="0" lang="es-ES" sz="11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Assessment</a:t>
            </a:r>
            <a:r>
              <a:rPr kumimoji="0" lang="es-ES" sz="11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es-ES" sz="11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Treatment</a:t>
            </a:r>
            <a:r>
              <a:rPr kumimoji="0" lang="es-ES" sz="11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es-ES" sz="11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Options</a:t>
            </a:r>
            <a:r>
              <a:rPr kumimoji="0" lang="es-ES" sz="11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and </a:t>
            </a:r>
            <a:r>
              <a:rPr kumimoji="0" lang="es-ES" sz="11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Unmet</a:t>
            </a:r>
            <a:r>
              <a:rPr kumimoji="0" lang="es-ES" sz="11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es-ES" sz="11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Clinical</a:t>
            </a:r>
            <a:r>
              <a:rPr kumimoji="0" lang="es-ES" sz="11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endParaRPr kumimoji="0" lang="es-ES_tradnl" sz="11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1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Needs</a:t>
            </a:r>
            <a:r>
              <a:rPr kumimoji="0" lang="es-ES" sz="11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fi-FI" sz="11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J Rheumatol . 2021;48(8):1208-1220.</a:t>
            </a:r>
            <a:r>
              <a:rPr kumimoji="0" lang="es-ES" sz="11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endParaRPr kumimoji="0" lang="es-ES" sz="11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4" descr="_826015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8618" y="1128409"/>
            <a:ext cx="6619544" cy="4829782"/>
          </a:xfrm>
          <a:prstGeom prst="rect">
            <a:avLst/>
          </a:prstGeom>
          <a:noFill/>
          <a:ln w="9525">
            <a:noFill/>
            <a:miter lim="800000"/>
            <a:headEnd/>
            <a:tailEnd/>
          </a:ln>
        </p:spPr>
      </p:pic>
      <p:pic>
        <p:nvPicPr>
          <p:cNvPr id="3" name="Picture 4" descr="_MG_979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0800000">
            <a:off x="7726252" y="1128409"/>
            <a:ext cx="3788867" cy="4829782"/>
          </a:xfrm>
          <a:prstGeom prst="rect">
            <a:avLst/>
          </a:prstGeom>
          <a:noFill/>
          <a:ln w="9525">
            <a:noFill/>
            <a:miter lim="800000"/>
            <a:headEnd/>
            <a:tailEnd/>
          </a:ln>
        </p:spPr>
      </p:pic>
      <p:sp>
        <p:nvSpPr>
          <p:cNvPr id="7" name="Rectángulo 5"/>
          <p:cNvSpPr/>
          <p:nvPr/>
        </p:nvSpPr>
        <p:spPr>
          <a:xfrm>
            <a:off x="7940410" y="6509187"/>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2" name="Rectangle 2">
            <a:extLst>
              <a:ext uri="{FF2B5EF4-FFF2-40B4-BE49-F238E27FC236}">
                <a16:creationId xmlns:a16="http://schemas.microsoft.com/office/drawing/2014/main" id="{A4A0B9E9-A6D5-D70C-6E6A-BBF8B7B70F64}"/>
              </a:ext>
            </a:extLst>
          </p:cNvPr>
          <p:cNvSpPr txBox="1">
            <a:spLocks noChangeArrowheads="1"/>
          </p:cNvSpPr>
          <p:nvPr/>
        </p:nvSpPr>
        <p:spPr>
          <a:xfrm>
            <a:off x="1546698" y="281385"/>
            <a:ext cx="10972800" cy="663575"/>
          </a:xfrm>
          <a:prstGeom prst="rect">
            <a:avLst/>
          </a:prstGeom>
        </p:spPr>
        <p:txBody>
          <a:bodyPr anchor="b"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altLang="es-ES" sz="3200" b="1">
                <a:latin typeface="+mn-lt"/>
              </a:rPr>
              <a:t>Psoriasis ungueal</a:t>
            </a:r>
            <a:endParaRPr lang="es-ES_tradnl" altLang="es-ES" sz="3200" b="1" dirty="0">
              <a:solidFill>
                <a:srgbClr val="000000"/>
              </a:solidFill>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p:blipFill>
        <p:spPr>
          <a:xfrm rot="5400000">
            <a:off x="3776771" y="-1695412"/>
            <a:ext cx="4838003" cy="10587728"/>
          </a:xfrm>
          <a:prstGeom prst="rect">
            <a:avLst/>
          </a:prstGeom>
        </p:spPr>
      </p:pic>
      <p:sp>
        <p:nvSpPr>
          <p:cNvPr id="3" name="Rectángulo 5">
            <a:extLst>
              <a:ext uri="{FF2B5EF4-FFF2-40B4-BE49-F238E27FC236}">
                <a16:creationId xmlns:a16="http://schemas.microsoft.com/office/drawing/2014/main" id="{6E78538E-9564-DBEA-F825-C58F3357005B}"/>
              </a:ext>
            </a:extLst>
          </p:cNvPr>
          <p:cNvSpPr/>
          <p:nvPr/>
        </p:nvSpPr>
        <p:spPr>
          <a:xfrm>
            <a:off x="7940410" y="6509187"/>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5" name="Rectangle 2">
            <a:extLst>
              <a:ext uri="{FF2B5EF4-FFF2-40B4-BE49-F238E27FC236}">
                <a16:creationId xmlns:a16="http://schemas.microsoft.com/office/drawing/2014/main" id="{C9D97034-1E31-5219-DFB2-3AC43052FDC4}"/>
              </a:ext>
            </a:extLst>
          </p:cNvPr>
          <p:cNvSpPr txBox="1">
            <a:spLocks noChangeArrowheads="1"/>
          </p:cNvSpPr>
          <p:nvPr/>
        </p:nvSpPr>
        <p:spPr>
          <a:xfrm>
            <a:off x="1546698" y="281385"/>
            <a:ext cx="10972800" cy="663575"/>
          </a:xfrm>
          <a:prstGeom prst="rect">
            <a:avLst/>
          </a:prstGeom>
        </p:spPr>
        <p:txBody>
          <a:bodyPr anchor="b"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altLang="es-ES" sz="3200" b="1" dirty="0">
                <a:latin typeface="+mn-lt"/>
              </a:rPr>
              <a:t>Psoriasis ungueal</a:t>
            </a:r>
            <a:endParaRPr lang="es-ES_tradnl" altLang="es-ES" sz="3200" b="1" dirty="0">
              <a:solidFill>
                <a:srgbClr val="000000"/>
              </a:solidFill>
              <a:latin typeface="+mn-lt"/>
            </a:endParaRPr>
          </a:p>
        </p:txBody>
      </p:sp>
    </p:spTree>
    <p:extLst>
      <p:ext uri="{BB962C8B-B14F-4D97-AF65-F5344CB8AC3E}">
        <p14:creationId xmlns:p14="http://schemas.microsoft.com/office/powerpoint/2010/main" val="1030722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4" descr="_MG_842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86882" y="1358595"/>
            <a:ext cx="5416962" cy="4137012"/>
          </a:xfrm>
          <a:prstGeom prst="rect">
            <a:avLst/>
          </a:prstGeom>
          <a:noFill/>
          <a:ln w="9525">
            <a:noFill/>
            <a:miter lim="800000"/>
            <a:headEnd/>
            <a:tailEnd/>
          </a:ln>
        </p:spPr>
      </p:pic>
      <p:pic>
        <p:nvPicPr>
          <p:cNvPr id="63491" name="Picture 6" descr="_MG_801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39355" y="1362392"/>
            <a:ext cx="5765155" cy="4133215"/>
          </a:xfrm>
          <a:prstGeom prst="rect">
            <a:avLst/>
          </a:prstGeom>
          <a:noFill/>
          <a:ln w="9525">
            <a:noFill/>
            <a:miter lim="800000"/>
            <a:headEnd/>
            <a:tailEnd/>
          </a:ln>
        </p:spPr>
      </p:pic>
      <p:sp>
        <p:nvSpPr>
          <p:cNvPr id="5" name="4 Título"/>
          <p:cNvSpPr txBox="1">
            <a:spLocks/>
          </p:cNvSpPr>
          <p:nvPr/>
        </p:nvSpPr>
        <p:spPr>
          <a:xfrm>
            <a:off x="609600" y="242458"/>
            <a:ext cx="10972800" cy="836712"/>
          </a:xfrm>
          <a:prstGeom prst="rect">
            <a:avLst/>
          </a:prstGeom>
        </p:spPr>
        <p:txBody>
          <a:bodyPr>
            <a:normAutofit fontScale="97500"/>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mn-cs"/>
              </a:rPr>
              <a:t>Psoriasis de </a:t>
            </a:r>
            <a:r>
              <a:rPr kumimoji="0" lang="en-US" sz="3200" b="1" i="0" u="none" strike="noStrike" kern="1200" cap="none" spc="0" normalizeH="0" baseline="0" noProof="0" dirty="0" err="1">
                <a:ln>
                  <a:noFill/>
                </a:ln>
                <a:solidFill>
                  <a:prstClr val="black"/>
                </a:solidFill>
                <a:effectLst/>
                <a:uLnTx/>
                <a:uFillTx/>
                <a:ea typeface="+mn-ea"/>
                <a:cs typeface="+mn-cs"/>
              </a:rPr>
              <a:t>cuero</a:t>
            </a:r>
            <a:r>
              <a:rPr kumimoji="0" lang="en-US" sz="3200" b="1" i="0" u="none" strike="noStrike" kern="1200" cap="none" spc="0" normalizeH="0" baseline="0" noProof="0" dirty="0">
                <a:ln>
                  <a:noFill/>
                </a:ln>
                <a:solidFill>
                  <a:prstClr val="black"/>
                </a:solidFill>
                <a:effectLst/>
                <a:uLnTx/>
                <a:uFillTx/>
                <a:ea typeface="+mn-ea"/>
                <a:cs typeface="+mn-cs"/>
              </a:rPr>
              <a:t> </a:t>
            </a:r>
            <a:r>
              <a:rPr kumimoji="0" lang="en-US" sz="3200" b="1" i="0" u="none" strike="noStrike" kern="1200" cap="none" spc="0" normalizeH="0" baseline="0" noProof="0" dirty="0" err="1">
                <a:ln>
                  <a:noFill/>
                </a:ln>
                <a:solidFill>
                  <a:prstClr val="black"/>
                </a:solidFill>
                <a:effectLst/>
                <a:uLnTx/>
                <a:uFillTx/>
                <a:ea typeface="+mn-ea"/>
                <a:cs typeface="+mn-cs"/>
              </a:rPr>
              <a:t>cabelludo</a:t>
            </a:r>
            <a:endParaRPr kumimoji="0" lang="es-ES_tradnl" sz="3200" b="0" i="0" u="none" strike="noStrike" kern="1200" cap="none" spc="0" normalizeH="0" baseline="0" noProof="0" dirty="0">
              <a:ln>
                <a:noFill/>
              </a:ln>
              <a:solidFill>
                <a:prstClr val="black"/>
              </a:solidFill>
              <a:effectLst/>
              <a:uLnTx/>
              <a:uFillTx/>
              <a:ea typeface="+mn-ea"/>
              <a:cs typeface="+mn-cs"/>
            </a:endParaRPr>
          </a:p>
        </p:txBody>
      </p:sp>
      <p:sp>
        <p:nvSpPr>
          <p:cNvPr id="7" name="Rectángulo 5"/>
          <p:cNvSpPr/>
          <p:nvPr/>
        </p:nvSpPr>
        <p:spPr>
          <a:xfrm>
            <a:off x="7940410" y="6509187"/>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D:\FOTOS DERMATOLOGIA 30 JULIOL 2021\Arxiu fotos Casa - Can Ruti fins Juliol 2009\P\PSORIASIS\casos psoriasis\JUAN JOSE SORIAS FERNANDEZ NHC 541439 PSORIASIS + RAPTIVA (7).JPG"/>
          <p:cNvPicPr>
            <a:picLocks noGrp="1" noChangeAspect="1" noChangeArrowheads="1"/>
          </p:cNvPicPr>
          <p:nvPr>
            <p:ph idx="4294967295"/>
          </p:nvPr>
        </p:nvPicPr>
        <p:blipFill>
          <a:blip r:embed="rId2" cstate="screen">
            <a:extLst>
              <a:ext uri="{28A0092B-C50C-407E-A947-70E740481C1C}">
                <a14:useLocalDpi xmlns:a14="http://schemas.microsoft.com/office/drawing/2010/main" val="0"/>
              </a:ext>
            </a:extLst>
          </a:blip>
          <a:srcRect/>
          <a:stretch>
            <a:fillRect/>
          </a:stretch>
        </p:blipFill>
        <p:spPr bwMode="auto">
          <a:xfrm rot="16200000">
            <a:off x="1520277" y="556248"/>
            <a:ext cx="3810342" cy="5533125"/>
          </a:xfrm>
          <a:prstGeom prst="rect">
            <a:avLst/>
          </a:prstGeom>
          <a:noFill/>
        </p:spPr>
      </p:pic>
      <p:pic>
        <p:nvPicPr>
          <p:cNvPr id="4" name="Picture 2" descr="D:\FOTOS DERMATOLOGIA 30 JULIOL 2021\Arxiu fotos Casa - Can Ruti fins Juliol 2009\P\PSORIASIS\casos psoriasis\MANUEL ESCOLA SANJUANES NHC 226503 (17).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79397" y="1417639"/>
            <a:ext cx="5673254" cy="3816212"/>
          </a:xfrm>
          <a:prstGeom prst="rect">
            <a:avLst/>
          </a:prstGeom>
          <a:noFill/>
        </p:spPr>
      </p:pic>
      <p:sp>
        <p:nvSpPr>
          <p:cNvPr id="5" name="4 Rectángulo"/>
          <p:cNvSpPr/>
          <p:nvPr/>
        </p:nvSpPr>
        <p:spPr>
          <a:xfrm>
            <a:off x="518757" y="5256185"/>
            <a:ext cx="1152128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prstClr val="black"/>
                </a:solidFill>
                <a:effectLst/>
                <a:uLnTx/>
                <a:uFillTx/>
                <a:latin typeface="Aptos" panose="02110004020202020204"/>
                <a:ea typeface="+mn-ea"/>
                <a:cs typeface="+mn-cs"/>
              </a:rPr>
              <a:t>Las lesiones se extienden más allá de la línea de implantación del cabello hasta </a:t>
            </a:r>
            <a:r>
              <a:rPr kumimoji="0" lang="es-ES_tradnl" sz="2000" b="1" i="0" u="none" strike="noStrike" kern="1200" cap="none" spc="0" normalizeH="0" baseline="0" noProof="0" dirty="0">
                <a:ln>
                  <a:noFill/>
                </a:ln>
                <a:solidFill>
                  <a:prstClr val="black"/>
                </a:solidFill>
                <a:effectLst/>
                <a:uLnTx/>
                <a:uFillTx/>
                <a:latin typeface="Aptos" panose="02110004020202020204"/>
                <a:ea typeface="+mn-ea"/>
                <a:cs typeface="+mn-cs"/>
              </a:rPr>
              <a:t>la frente</a:t>
            </a:r>
            <a:r>
              <a:rPr kumimoji="0" lang="es-ES_tradnl" sz="2000" b="0" i="0" u="none" strike="noStrike" kern="1200" cap="none" spc="0" normalizeH="0" baseline="0" noProof="0" dirty="0">
                <a:ln>
                  <a:noFill/>
                </a:ln>
                <a:solidFill>
                  <a:prstClr val="black"/>
                </a:solidFill>
                <a:effectLst/>
                <a:uLnTx/>
                <a:uFillTx/>
                <a:latin typeface="Aptos" panose="02110004020202020204"/>
                <a:ea typeface="+mn-ea"/>
                <a:cs typeface="+mn-cs"/>
              </a:rPr>
              <a:t>, la región occipital y alrededor de las orejas.</a:t>
            </a:r>
          </a:p>
        </p:txBody>
      </p:sp>
      <p:sp>
        <p:nvSpPr>
          <p:cNvPr id="7" name="Rectángulo 5"/>
          <p:cNvSpPr/>
          <p:nvPr/>
        </p:nvSpPr>
        <p:spPr>
          <a:xfrm>
            <a:off x="7940410" y="6509187"/>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3" name="4 Título">
            <a:extLst>
              <a:ext uri="{FF2B5EF4-FFF2-40B4-BE49-F238E27FC236}">
                <a16:creationId xmlns:a16="http://schemas.microsoft.com/office/drawing/2014/main" id="{1AE5CA8A-70FD-7319-E7F7-D7D0E70728EA}"/>
              </a:ext>
            </a:extLst>
          </p:cNvPr>
          <p:cNvSpPr txBox="1">
            <a:spLocks/>
          </p:cNvSpPr>
          <p:nvPr/>
        </p:nvSpPr>
        <p:spPr>
          <a:xfrm>
            <a:off x="623392" y="164637"/>
            <a:ext cx="10972800" cy="892062"/>
          </a:xfrm>
          <a:prstGeom prst="rect">
            <a:avLst/>
          </a:prstGeom>
        </p:spPr>
        <p:txBody>
          <a:bodyPr>
            <a:normAutofit fontScale="97500"/>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mn-cs"/>
              </a:rPr>
              <a:t>Psoriasis de </a:t>
            </a:r>
            <a:r>
              <a:rPr kumimoji="0" lang="en-US" sz="3200" b="1" i="0" u="none" strike="noStrike" kern="1200" cap="none" spc="0" normalizeH="0" baseline="0" noProof="0" dirty="0" err="1">
                <a:ln>
                  <a:noFill/>
                </a:ln>
                <a:solidFill>
                  <a:prstClr val="black"/>
                </a:solidFill>
                <a:effectLst/>
                <a:uLnTx/>
                <a:uFillTx/>
                <a:ea typeface="+mn-ea"/>
                <a:cs typeface="+mn-cs"/>
              </a:rPr>
              <a:t>cuero</a:t>
            </a:r>
            <a:r>
              <a:rPr kumimoji="0" lang="en-US" sz="3200" b="1" i="0" u="none" strike="noStrike" kern="1200" cap="none" spc="0" normalizeH="0" baseline="0" noProof="0" dirty="0">
                <a:ln>
                  <a:noFill/>
                </a:ln>
                <a:solidFill>
                  <a:prstClr val="black"/>
                </a:solidFill>
                <a:effectLst/>
                <a:uLnTx/>
                <a:uFillTx/>
                <a:ea typeface="+mn-ea"/>
                <a:cs typeface="+mn-cs"/>
              </a:rPr>
              <a:t> </a:t>
            </a:r>
            <a:r>
              <a:rPr kumimoji="0" lang="en-US" sz="3200" b="1" i="0" u="none" strike="noStrike" kern="1200" cap="none" spc="0" normalizeH="0" baseline="0" noProof="0" dirty="0" err="1">
                <a:ln>
                  <a:noFill/>
                </a:ln>
                <a:solidFill>
                  <a:prstClr val="black"/>
                </a:solidFill>
                <a:effectLst/>
                <a:uLnTx/>
                <a:uFillTx/>
                <a:ea typeface="+mn-ea"/>
                <a:cs typeface="+mn-cs"/>
              </a:rPr>
              <a:t>cabelludo</a:t>
            </a:r>
            <a:endParaRPr kumimoji="0" lang="es-ES_tradnl" sz="3200" b="0" i="0" u="none" strike="noStrike" kern="1200" cap="none" spc="0" normalizeH="0" baseline="0" noProof="0" dirty="0">
              <a:ln>
                <a:noFill/>
              </a:ln>
              <a:solidFill>
                <a:prstClr val="black"/>
              </a:solidFill>
              <a:effectLst/>
              <a:uLnTx/>
              <a:uFillTx/>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K:\1 XARLES ACTIVES\Formació Xarxa de Vendes Almirall\Fig.7. PSORIASIS EN EL CUERO CABELLUDO 2.JPG"/>
          <p:cNvPicPr>
            <a:picLocks noGrp="1" noChangeAspect="1" noChangeArrowheads="1"/>
          </p:cNvPicPr>
          <p:nvPr>
            <p:ph idx="4294967295"/>
          </p:nvPr>
        </p:nvPicPr>
        <p:blipFill>
          <a:blip r:embed="rId2" cstate="screen">
            <a:extLst>
              <a:ext uri="{28A0092B-C50C-407E-A947-70E740481C1C}">
                <a14:useLocalDpi xmlns:a14="http://schemas.microsoft.com/office/drawing/2010/main" val="0"/>
              </a:ext>
            </a:extLst>
          </a:blip>
          <a:srcRect/>
          <a:stretch>
            <a:fillRect/>
          </a:stretch>
        </p:blipFill>
        <p:spPr bwMode="auto">
          <a:xfrm>
            <a:off x="6013781" y="982044"/>
            <a:ext cx="5905863" cy="4613622"/>
          </a:xfrm>
          <a:prstGeom prst="rect">
            <a:avLst/>
          </a:prstGeom>
          <a:noFill/>
        </p:spPr>
      </p:pic>
      <p:pic>
        <p:nvPicPr>
          <p:cNvPr id="3" name="Picture 2" descr="D:\FOTOS DERMATOLOGIA 30 JULIOL 2021\Arxiu fotos Casa - Can Ruti fins Juliol 2009\P\PSORIASIS\casos psoriasis\LAURA CAMPS RUEDA 537834 (7).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27381" y="1001349"/>
            <a:ext cx="5207294" cy="4594317"/>
          </a:xfrm>
          <a:prstGeom prst="rect">
            <a:avLst/>
          </a:prstGeom>
          <a:noFill/>
          <a:ln w="9525">
            <a:noFill/>
            <a:miter lim="800000"/>
            <a:headEnd/>
            <a:tailEnd/>
          </a:ln>
        </p:spPr>
      </p:pic>
      <p:sp>
        <p:nvSpPr>
          <p:cNvPr id="5" name="Rectángulo 5"/>
          <p:cNvSpPr/>
          <p:nvPr/>
        </p:nvSpPr>
        <p:spPr>
          <a:xfrm>
            <a:off x="7940410" y="6509187"/>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6" name="3 Marcador de contenido"/>
          <p:cNvSpPr txBox="1">
            <a:spLocks/>
          </p:cNvSpPr>
          <p:nvPr/>
        </p:nvSpPr>
        <p:spPr>
          <a:xfrm>
            <a:off x="527381" y="5683794"/>
            <a:ext cx="10972800" cy="680940"/>
          </a:xfrm>
          <a:prstGeom prst="rect">
            <a:avLst/>
          </a:prstGeom>
        </p:spPr>
        <p:txBody>
          <a:bodyPr vert="horz" lIns="121920" tIns="60960" rIns="121920" bIns="60960" rtlCol="0">
            <a:normAutofit fontScale="92500" lnSpcReduction="10000"/>
          </a:bodyPr>
          <a:lstStyle/>
          <a:p>
            <a:pPr marL="457189" marR="0" lvl="0" indent="-457189"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000" b="0" i="0" u="none" strike="noStrike" kern="1200" cap="none" spc="0" normalizeH="0" baseline="0" noProof="0" dirty="0">
                <a:ln>
                  <a:noFill/>
                </a:ln>
                <a:solidFill>
                  <a:prstClr val="black"/>
                </a:solidFill>
                <a:effectLst/>
                <a:uLnTx/>
                <a:uFillTx/>
                <a:latin typeface="Aptos" panose="02110004020202020204"/>
                <a:ea typeface="+mn-ea"/>
                <a:cs typeface="+mn-cs"/>
              </a:rPr>
              <a:t>El rascamiento y </a:t>
            </a:r>
            <a:r>
              <a:rPr kumimoji="0" lang="es-ES" sz="2000" b="0" i="0" u="none" strike="noStrike" kern="1200" cap="none" spc="0" normalizeH="0" baseline="0" noProof="0" dirty="0" err="1">
                <a:ln>
                  <a:noFill/>
                </a:ln>
                <a:solidFill>
                  <a:prstClr val="black"/>
                </a:solidFill>
                <a:effectLst/>
                <a:uLnTx/>
                <a:uFillTx/>
                <a:latin typeface="Aptos" panose="02110004020202020204"/>
                <a:ea typeface="+mn-ea"/>
                <a:cs typeface="+mn-cs"/>
              </a:rPr>
              <a:t>arr</a:t>
            </a:r>
            <a:r>
              <a:rPr kumimoji="0" lang="es-ES_tradnl" sz="2000" b="0" i="0" u="none" strike="noStrike" kern="1200" cap="none" spc="0" normalizeH="0" baseline="0" noProof="0" dirty="0">
                <a:ln>
                  <a:noFill/>
                </a:ln>
                <a:solidFill>
                  <a:prstClr val="black"/>
                </a:solidFill>
                <a:effectLst/>
                <a:uLnTx/>
                <a:uFillTx/>
                <a:latin typeface="Aptos" panose="02110004020202020204"/>
                <a:ea typeface="+mn-ea"/>
                <a:cs typeface="+mn-cs"/>
              </a:rPr>
              <a:t>ancarse las escamas </a:t>
            </a:r>
            <a:r>
              <a:rPr kumimoji="0" lang="es-ES" sz="2000" b="0" i="0" u="none" strike="noStrike" kern="1200" cap="none" spc="0" normalizeH="0" baseline="0" noProof="0" dirty="0">
                <a:ln>
                  <a:noFill/>
                </a:ln>
                <a:solidFill>
                  <a:prstClr val="black"/>
                </a:solidFill>
                <a:effectLst/>
                <a:uLnTx/>
                <a:uFillTx/>
                <a:latin typeface="Aptos" panose="02110004020202020204"/>
                <a:ea typeface="+mn-ea"/>
                <a:cs typeface="+mn-cs"/>
              </a:rPr>
              <a:t> puede producir heridas que pueden </a:t>
            </a:r>
            <a:r>
              <a:rPr kumimoji="0" lang="es-ES" sz="2000" b="0" i="0" u="none" strike="noStrike" kern="1200" cap="none" spc="0" normalizeH="0" baseline="0" noProof="0" dirty="0" err="1">
                <a:ln>
                  <a:noFill/>
                </a:ln>
                <a:solidFill>
                  <a:prstClr val="black"/>
                </a:solidFill>
                <a:effectLst/>
                <a:uLnTx/>
                <a:uFillTx/>
                <a:latin typeface="Aptos" panose="02110004020202020204"/>
                <a:ea typeface="+mn-ea"/>
                <a:cs typeface="+mn-cs"/>
              </a:rPr>
              <a:t>sobreinfectarse</a:t>
            </a:r>
            <a:r>
              <a:rPr kumimoji="0" lang="es-ES" sz="2000" b="0" i="0" u="none" strike="noStrike" kern="1200" cap="none" spc="0" normalizeH="0" baseline="0" noProof="0" dirty="0">
                <a:ln>
                  <a:noFill/>
                </a:ln>
                <a:solidFill>
                  <a:prstClr val="black"/>
                </a:solidFill>
                <a:effectLst/>
                <a:uLnTx/>
                <a:uFillTx/>
                <a:latin typeface="Aptos" panose="02110004020202020204"/>
                <a:ea typeface="+mn-ea"/>
                <a:cs typeface="+mn-cs"/>
              </a:rPr>
              <a:t> y por el </a:t>
            </a:r>
            <a:r>
              <a:rPr kumimoji="0" lang="es-ES_tradnl" sz="2000" b="0" i="0" u="none" strike="noStrike" kern="1200" cap="none" spc="0" normalizeH="0" baseline="0" noProof="0" dirty="0">
                <a:ln>
                  <a:noFill/>
                </a:ln>
                <a:solidFill>
                  <a:prstClr val="black"/>
                </a:solidFill>
                <a:effectLst/>
                <a:uLnTx/>
                <a:uFillTx/>
                <a:latin typeface="Aptos" panose="02110004020202020204"/>
                <a:ea typeface="+mn-ea"/>
                <a:cs typeface="+mn-cs"/>
              </a:rPr>
              <a:t>efecto de </a:t>
            </a:r>
            <a:r>
              <a:rPr kumimoji="0" lang="es-ES_tradnl" sz="2000" b="0" i="0" u="none" strike="noStrike" kern="1200" cap="none" spc="0" normalizeH="0" baseline="0" noProof="0" dirty="0" err="1">
                <a:ln>
                  <a:noFill/>
                </a:ln>
                <a:solidFill>
                  <a:prstClr val="black"/>
                </a:solidFill>
                <a:effectLst/>
                <a:uLnTx/>
                <a:uFillTx/>
                <a:latin typeface="Aptos" panose="02110004020202020204"/>
                <a:ea typeface="+mn-ea"/>
                <a:cs typeface="+mn-cs"/>
              </a:rPr>
              <a:t>Koebner</a:t>
            </a:r>
            <a:r>
              <a:rPr kumimoji="0" lang="es-ES_tradnl" sz="2000" b="0" i="0" u="none" strike="noStrike" kern="1200" cap="none" spc="0" normalizeH="0" baseline="0" noProof="0" dirty="0">
                <a:ln>
                  <a:noFill/>
                </a:ln>
                <a:solidFill>
                  <a:prstClr val="black"/>
                </a:solidFill>
                <a:effectLst/>
                <a:uLnTx/>
                <a:uFillTx/>
                <a:latin typeface="Aptos" panose="02110004020202020204"/>
                <a:ea typeface="+mn-ea"/>
                <a:cs typeface="+mn-cs"/>
              </a:rPr>
              <a:t> puede perpetuar las placas existentes.</a:t>
            </a:r>
          </a:p>
          <a:p>
            <a:pPr marL="457189" marR="0" lvl="0" indent="-457189" algn="l" defTabSz="1219170" rtl="0" eaLnBrk="1" fontAlgn="auto" latinLnBrk="0" hangingPunct="1">
              <a:lnSpc>
                <a:spcPct val="100000"/>
              </a:lnSpc>
              <a:spcBef>
                <a:spcPct val="20000"/>
              </a:spcBef>
              <a:spcAft>
                <a:spcPts val="0"/>
              </a:spcAft>
              <a:buClrTx/>
              <a:buSzTx/>
              <a:buFont typeface="Arial"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4 Título">
            <a:extLst>
              <a:ext uri="{FF2B5EF4-FFF2-40B4-BE49-F238E27FC236}">
                <a16:creationId xmlns:a16="http://schemas.microsoft.com/office/drawing/2014/main" id="{E7AC2884-BD50-9930-6521-D5C922BDC71B}"/>
              </a:ext>
            </a:extLst>
          </p:cNvPr>
          <p:cNvSpPr txBox="1">
            <a:spLocks/>
          </p:cNvSpPr>
          <p:nvPr/>
        </p:nvSpPr>
        <p:spPr>
          <a:xfrm>
            <a:off x="623392" y="164637"/>
            <a:ext cx="10972800" cy="836712"/>
          </a:xfrm>
          <a:prstGeom prst="rect">
            <a:avLst/>
          </a:prstGeom>
        </p:spPr>
        <p:txBody>
          <a:bodyPr>
            <a:normAutofit fontScale="97500"/>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mn-cs"/>
              </a:rPr>
              <a:t>Psoriasis de </a:t>
            </a:r>
            <a:r>
              <a:rPr kumimoji="0" lang="en-US" sz="3200" b="1" i="0" u="none" strike="noStrike" kern="1200" cap="none" spc="0" normalizeH="0" baseline="0" noProof="0" dirty="0" err="1">
                <a:ln>
                  <a:noFill/>
                </a:ln>
                <a:solidFill>
                  <a:prstClr val="black"/>
                </a:solidFill>
                <a:effectLst/>
                <a:uLnTx/>
                <a:uFillTx/>
                <a:ea typeface="+mn-ea"/>
                <a:cs typeface="+mn-cs"/>
              </a:rPr>
              <a:t>cuero</a:t>
            </a:r>
            <a:r>
              <a:rPr kumimoji="0" lang="en-US" sz="3200" b="1" i="0" u="none" strike="noStrike" kern="1200" cap="none" spc="0" normalizeH="0" baseline="0" noProof="0" dirty="0">
                <a:ln>
                  <a:noFill/>
                </a:ln>
                <a:solidFill>
                  <a:prstClr val="black"/>
                </a:solidFill>
                <a:effectLst/>
                <a:uLnTx/>
                <a:uFillTx/>
                <a:ea typeface="+mn-ea"/>
                <a:cs typeface="+mn-cs"/>
              </a:rPr>
              <a:t> </a:t>
            </a:r>
            <a:r>
              <a:rPr kumimoji="0" lang="en-US" sz="3200" b="1" i="0" u="none" strike="noStrike" kern="1200" cap="none" spc="0" normalizeH="0" baseline="0" noProof="0" dirty="0" err="1">
                <a:ln>
                  <a:noFill/>
                </a:ln>
                <a:solidFill>
                  <a:prstClr val="black"/>
                </a:solidFill>
                <a:effectLst/>
                <a:uLnTx/>
                <a:uFillTx/>
                <a:ea typeface="+mn-ea"/>
                <a:cs typeface="+mn-cs"/>
              </a:rPr>
              <a:t>cabelludo</a:t>
            </a:r>
            <a:endParaRPr kumimoji="0" lang="es-ES_tradnl" sz="3200" b="0" i="0" u="none" strike="noStrike" kern="1200" cap="none" spc="0" normalizeH="0" baseline="0" noProof="0" dirty="0">
              <a:ln>
                <a:noFill/>
              </a:ln>
              <a:solidFill>
                <a:prstClr val="black"/>
              </a:solidFill>
              <a:effectLst/>
              <a:uLnTx/>
              <a:uFillTx/>
              <a:ea typeface="+mn-ea"/>
              <a:cs typeface="+mn-cs"/>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4 Título"/>
          <p:cNvSpPr>
            <a:spLocks noGrp="1"/>
          </p:cNvSpPr>
          <p:nvPr>
            <p:ph type="title" idx="4294967295"/>
          </p:nvPr>
        </p:nvSpPr>
        <p:spPr>
          <a:xfrm>
            <a:off x="736601" y="462402"/>
            <a:ext cx="10515600" cy="1325563"/>
          </a:xfrm>
          <a:prstGeom prst="rect">
            <a:avLst/>
          </a:prstGeom>
        </p:spPr>
        <p:txBody>
          <a:bodyPr>
            <a:normAutofit/>
          </a:bodyPr>
          <a:lstStyle/>
          <a:p>
            <a:r>
              <a:rPr lang="es-ES_tradnl" sz="3200" b="1" dirty="0">
                <a:latin typeface="+mn-lt"/>
              </a:rPr>
              <a:t>Psoriasis palmo-plantar</a:t>
            </a:r>
          </a:p>
        </p:txBody>
      </p:sp>
      <p:pic>
        <p:nvPicPr>
          <p:cNvPr id="7170" name="Picture 2" descr="K:\1 XARLES ACTIVES\Formació Xarxa de Vendes Almirall\Fig.5. PSORIASIS EN LAS PALMAS .JPG"/>
          <p:cNvPicPr>
            <a:picLocks noGrp="1" noChangeAspect="1" noChangeArrowheads="1"/>
          </p:cNvPicPr>
          <p:nvPr>
            <p:ph sz="half" idx="4294967295"/>
          </p:nvPr>
        </p:nvPicPr>
        <p:blipFill>
          <a:blip r:embed="rId2" cstate="screen">
            <a:extLst>
              <a:ext uri="{28A0092B-C50C-407E-A947-70E740481C1C}">
                <a14:useLocalDpi xmlns:a14="http://schemas.microsoft.com/office/drawing/2010/main" val="0"/>
              </a:ext>
            </a:extLst>
          </a:blip>
          <a:stretch>
            <a:fillRect/>
          </a:stretch>
        </p:blipFill>
        <p:spPr bwMode="auto">
          <a:xfrm>
            <a:off x="520338" y="1604963"/>
            <a:ext cx="5620111" cy="4212177"/>
          </a:xfrm>
          <a:prstGeom prst="rect">
            <a:avLst/>
          </a:prstGeom>
          <a:noFill/>
        </p:spPr>
      </p:pic>
      <p:pic>
        <p:nvPicPr>
          <p:cNvPr id="7" name="Picture 2" descr="00033"/>
          <p:cNvPicPr>
            <a:picLocks noGrp="1" noChangeAspect="1" noChangeArrowheads="1"/>
          </p:cNvPicPr>
          <p:nvPr>
            <p:ph sz="half" idx="4294967295"/>
          </p:nvPr>
        </p:nvPicPr>
        <p:blipFill>
          <a:blip r:embed="rId3" cstate="screen">
            <a:lum contrast="6000"/>
            <a:extLst>
              <a:ext uri="{28A0092B-C50C-407E-A947-70E740481C1C}">
                <a14:useLocalDpi xmlns:a14="http://schemas.microsoft.com/office/drawing/2010/main" val="0"/>
              </a:ext>
            </a:extLst>
          </a:blip>
          <a:srcRect/>
          <a:stretch>
            <a:fillRect/>
          </a:stretch>
        </p:blipFill>
        <p:spPr bwMode="auto">
          <a:xfrm>
            <a:off x="6197600" y="1604963"/>
            <a:ext cx="5486437" cy="4212177"/>
          </a:xfrm>
          <a:prstGeom prst="rect">
            <a:avLst/>
          </a:prstGeom>
          <a:noFill/>
          <a:ln w="9525">
            <a:noFill/>
            <a:miter lim="800000"/>
            <a:headEnd/>
            <a:tailEnd/>
          </a:ln>
        </p:spPr>
      </p:pic>
      <p:sp>
        <p:nvSpPr>
          <p:cNvPr id="8" name="Rectángulo 5"/>
          <p:cNvSpPr/>
          <p:nvPr/>
        </p:nvSpPr>
        <p:spPr>
          <a:xfrm>
            <a:off x="7940410" y="6509187"/>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923925" y="365125"/>
            <a:ext cx="10515600" cy="1325563"/>
          </a:xfrm>
          <a:prstGeom prst="rect">
            <a:avLst/>
          </a:prstGeom>
        </p:spPr>
        <p:txBody>
          <a:bodyPr>
            <a:normAutofit/>
          </a:bodyPr>
          <a:lstStyle/>
          <a:p>
            <a:r>
              <a:rPr lang="es-ES_tradnl" sz="3200" b="1" dirty="0">
                <a:latin typeface="+mn-lt"/>
              </a:rPr>
              <a:t>Psoriasis </a:t>
            </a:r>
            <a:r>
              <a:rPr lang="es-ES_tradnl" sz="3200" b="1" dirty="0" err="1">
                <a:latin typeface="+mn-lt"/>
              </a:rPr>
              <a:t>eritrodérmica</a:t>
            </a:r>
            <a:endParaRPr lang="es-ES_tradnl" sz="3200" b="1" dirty="0">
              <a:latin typeface="+mn-lt"/>
            </a:endParaRPr>
          </a:p>
        </p:txBody>
      </p:sp>
      <p:pic>
        <p:nvPicPr>
          <p:cNvPr id="7172" name="Picture 4"/>
          <p:cNvPicPr>
            <a:picLocks noGrp="1" noChangeAspect="1" noChangeArrowheads="1"/>
          </p:cNvPicPr>
          <p:nvPr>
            <p:ph sz="half" idx="4294967295"/>
          </p:nvPr>
        </p:nvPicPr>
        <p:blipFill>
          <a:blip r:embed="rId2" cstate="screen">
            <a:extLst>
              <a:ext uri="{28A0092B-C50C-407E-A947-70E740481C1C}">
                <a14:useLocalDpi xmlns:a14="http://schemas.microsoft.com/office/drawing/2010/main" val="0"/>
              </a:ext>
            </a:extLst>
          </a:blip>
          <a:srcRect/>
          <a:stretch>
            <a:fillRect/>
          </a:stretch>
        </p:blipFill>
        <p:spPr bwMode="auto">
          <a:xfrm>
            <a:off x="6288088" y="1528764"/>
            <a:ext cx="5488439" cy="4093824"/>
          </a:xfrm>
          <a:prstGeom prst="rect">
            <a:avLst/>
          </a:prstGeom>
          <a:noFill/>
          <a:ln w="9525">
            <a:noFill/>
            <a:miter lim="800000"/>
            <a:headEnd/>
            <a:tailEnd/>
          </a:ln>
          <a:effectLst/>
        </p:spPr>
      </p:pic>
      <p:pic>
        <p:nvPicPr>
          <p:cNvPr id="7173" name="Picture 5"/>
          <p:cNvPicPr>
            <a:picLocks noGrp="1" noChangeAspect="1" noChangeArrowheads="1"/>
          </p:cNvPicPr>
          <p:nvPr>
            <p:ph sz="half" idx="4294967295"/>
          </p:nvPr>
        </p:nvPicPr>
        <p:blipFill>
          <a:blip r:embed="rId3" cstate="screen">
            <a:extLst>
              <a:ext uri="{28A0092B-C50C-407E-A947-70E740481C1C}">
                <a14:useLocalDpi xmlns:a14="http://schemas.microsoft.com/office/drawing/2010/main" val="0"/>
              </a:ext>
            </a:extLst>
          </a:blip>
          <a:srcRect/>
          <a:stretch>
            <a:fillRect/>
          </a:stretch>
        </p:blipFill>
        <p:spPr bwMode="auto">
          <a:xfrm>
            <a:off x="435023" y="1528764"/>
            <a:ext cx="5746702" cy="4093824"/>
          </a:xfrm>
          <a:prstGeom prst="rect">
            <a:avLst/>
          </a:prstGeom>
          <a:noFill/>
          <a:ln w="9525">
            <a:noFill/>
            <a:miter lim="800000"/>
            <a:headEnd/>
            <a:tailEnd/>
          </a:ln>
          <a:effectLst/>
        </p:spPr>
      </p:pic>
      <p:sp>
        <p:nvSpPr>
          <p:cNvPr id="5" name="Rectángulo 5"/>
          <p:cNvSpPr/>
          <p:nvPr/>
        </p:nvSpPr>
        <p:spPr>
          <a:xfrm>
            <a:off x="7940410" y="6509187"/>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Título"/>
          <p:cNvSpPr>
            <a:spLocks noGrp="1"/>
          </p:cNvSpPr>
          <p:nvPr>
            <p:ph type="title" idx="4294967295"/>
          </p:nvPr>
        </p:nvSpPr>
        <p:spPr>
          <a:xfrm>
            <a:off x="1335932" y="280987"/>
            <a:ext cx="10972800" cy="933450"/>
          </a:xfrm>
          <a:prstGeom prst="rect">
            <a:avLst/>
          </a:prstGeom>
        </p:spPr>
        <p:txBody>
          <a:bodyPr>
            <a:normAutofit/>
          </a:bodyPr>
          <a:lstStyle/>
          <a:p>
            <a:r>
              <a:rPr lang="es-ES_tradnl" sz="3200" b="1" dirty="0">
                <a:solidFill>
                  <a:prstClr val="black"/>
                </a:solidFill>
                <a:latin typeface="+mn-lt"/>
                <a:ea typeface="+mn-ea"/>
                <a:cs typeface="+mn-cs"/>
              </a:rPr>
              <a:t>Psoriasis pustulosa</a:t>
            </a:r>
            <a:endParaRPr lang="es-ES_tradnl" sz="3200" b="1" dirty="0">
              <a:latin typeface="+mn-lt"/>
            </a:endParaRPr>
          </a:p>
        </p:txBody>
      </p:sp>
      <p:pic>
        <p:nvPicPr>
          <p:cNvPr id="6146" name="Picture 2" descr="K:\1 XARLES ACTIVES\Formació Xarxa de Vendes Almirall\Fig.4. PSORIASIS PUSTULAR .JPG"/>
          <p:cNvPicPr>
            <a:picLocks noGrp="1" noChangeAspect="1" noChangeArrowheads="1"/>
          </p:cNvPicPr>
          <p:nvPr>
            <p:ph sz="half" idx="4294967295"/>
          </p:nvPr>
        </p:nvPicPr>
        <p:blipFill>
          <a:blip r:embed="rId2" cstate="screen">
            <a:extLst>
              <a:ext uri="{28A0092B-C50C-407E-A947-70E740481C1C}">
                <a14:useLocalDpi xmlns:a14="http://schemas.microsoft.com/office/drawing/2010/main" val="0"/>
              </a:ext>
            </a:extLst>
          </a:blip>
          <a:stretch>
            <a:fillRect/>
          </a:stretch>
        </p:blipFill>
        <p:spPr bwMode="auto">
          <a:xfrm>
            <a:off x="423507" y="1605063"/>
            <a:ext cx="5385156" cy="4038499"/>
          </a:xfrm>
          <a:prstGeom prst="rect">
            <a:avLst/>
          </a:prstGeom>
          <a:noFill/>
        </p:spPr>
      </p:pic>
      <p:pic>
        <p:nvPicPr>
          <p:cNvPr id="3" name="Picture 5" descr="CIMG197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903980" y="1598746"/>
            <a:ext cx="5837644" cy="4038499"/>
          </a:xfrm>
          <a:prstGeom prst="rect">
            <a:avLst/>
          </a:prstGeom>
          <a:noFill/>
          <a:ln w="9525">
            <a:noFill/>
            <a:miter lim="800000"/>
            <a:headEnd/>
            <a:tailEnd/>
          </a:ln>
        </p:spPr>
      </p:pic>
      <p:sp>
        <p:nvSpPr>
          <p:cNvPr id="6" name="Rectángulo 5"/>
          <p:cNvSpPr/>
          <p:nvPr/>
        </p:nvSpPr>
        <p:spPr>
          <a:xfrm>
            <a:off x="7940410" y="6509187"/>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F0AF8-BC0A-3139-4F45-D1F83EF38127}"/>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0D74DC4C-A941-1238-8E7E-2AA6763D71AF}"/>
              </a:ext>
            </a:extLst>
          </p:cNvPr>
          <p:cNvSpPr txBox="1"/>
          <p:nvPr/>
        </p:nvSpPr>
        <p:spPr>
          <a:xfrm>
            <a:off x="742007" y="1029188"/>
            <a:ext cx="103866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00F0BE"/>
                </a:solidFill>
                <a:effectLst/>
                <a:uLnTx/>
                <a:uFillTx/>
                <a:latin typeface="Arial" panose="020B0604020202020204" pitchFamily="34" charset="0"/>
                <a:ea typeface="+mn-ea"/>
                <a:cs typeface="Arial" panose="020B0604020202020204" pitchFamily="34" charset="0"/>
              </a:rPr>
              <a:t>Exoneración de responsabilidad y uso de la presentación </a:t>
            </a:r>
          </a:p>
        </p:txBody>
      </p:sp>
      <p:sp>
        <p:nvSpPr>
          <p:cNvPr id="3" name="CuadroTexto 2">
            <a:extLst>
              <a:ext uri="{FF2B5EF4-FFF2-40B4-BE49-F238E27FC236}">
                <a16:creationId xmlns:a16="http://schemas.microsoft.com/office/drawing/2014/main" id="{6FB910C9-9C5D-7B25-D19D-F8CC915F77C7}"/>
              </a:ext>
            </a:extLst>
          </p:cNvPr>
          <p:cNvSpPr txBox="1"/>
          <p:nvPr/>
        </p:nvSpPr>
        <p:spPr>
          <a:xfrm>
            <a:off x="742007" y="1717165"/>
            <a:ext cx="10493222" cy="36009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2654"/>
                </a:solidFill>
                <a:effectLst/>
                <a:uLnTx/>
                <a:uFillTx/>
                <a:latin typeface="Arial"/>
                <a:ea typeface="Arial"/>
                <a:cs typeface="Arial"/>
                <a:sym typeface="Arial"/>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endParaRPr kumimoji="0" lang="es-ES" sz="1200" b="0" i="0" u="none" strike="noStrike" kern="1200" cap="none" spc="0" normalizeH="0" baseline="0" noProof="0" dirty="0">
              <a:ln>
                <a:noFill/>
              </a:ln>
              <a:solidFill>
                <a:srgbClr val="002654"/>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srgbClr val="002654"/>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2654"/>
                </a:solidFill>
                <a:effectLst/>
                <a:uLnTx/>
                <a:uFillTx/>
                <a:latin typeface="Arial"/>
                <a:ea typeface="Arial"/>
                <a:cs typeface="Arial"/>
                <a:sym typeface="Arial"/>
              </a:rPr>
              <a:t>Almirall no otorga, ni implícita ni explícitamente, ninguna garantía de imparcialidad, precisión, integridad o exactitud de la información, opinión y declaraciones expresadas en dicha Presentación o en discusiones que puedan tener lugar durante su utilización.</a:t>
            </a:r>
            <a:endParaRPr kumimoji="0" lang="es-ES" sz="1200" b="0" i="0" u="none" strike="noStrike" kern="1200" cap="none" spc="0" normalizeH="0" baseline="0" noProof="0" dirty="0">
              <a:ln>
                <a:noFill/>
              </a:ln>
              <a:solidFill>
                <a:srgbClr val="002654"/>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srgbClr val="002654"/>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2654"/>
                </a:solidFill>
                <a:effectLst/>
                <a:uLnTx/>
                <a:uFillTx/>
                <a:latin typeface="Arial"/>
                <a:ea typeface="Arial"/>
                <a:cs typeface="Arial"/>
                <a:sym typeface="Arial"/>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 </a:t>
            </a:r>
            <a:endParaRPr kumimoji="0" lang="es-ES" sz="1200" b="0" i="0" u="none" strike="noStrike" kern="1200" cap="none" spc="0" normalizeH="0" baseline="0" noProof="0" dirty="0">
              <a:ln>
                <a:noFill/>
              </a:ln>
              <a:solidFill>
                <a:srgbClr val="002654"/>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srgbClr val="002654"/>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2654"/>
                </a:solidFill>
                <a:effectLst/>
                <a:uLnTx/>
                <a:uFillTx/>
                <a:latin typeface="Arial"/>
                <a:ea typeface="Arial"/>
                <a:cs typeface="Arial"/>
                <a:sym typeface="Arial"/>
              </a:rPr>
              <a:t>Igualmente, todos los nombres comerciales, marcas o signos distintivos de cualquier clase contenidos en la Presentación están protegidos por la Ley.</a:t>
            </a:r>
            <a:endParaRPr kumimoji="0" lang="es-ES" sz="1200" b="0" i="0" u="none" strike="noStrike" kern="1200" cap="none" spc="0" normalizeH="0" baseline="0" noProof="0" dirty="0">
              <a:ln>
                <a:noFill/>
              </a:ln>
              <a:solidFill>
                <a:srgbClr val="002654"/>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srgbClr val="002654"/>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2654"/>
                </a:solidFill>
                <a:effectLst/>
                <a:uLnTx/>
                <a:uFillTx/>
                <a:latin typeface="Arial"/>
                <a:ea typeface="Arial"/>
                <a:cs typeface="Arial"/>
                <a:sym typeface="Arial"/>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a Almirall como fuente titular del contenido.</a:t>
            </a:r>
          </a:p>
        </p:txBody>
      </p:sp>
    </p:spTree>
    <p:extLst>
      <p:ext uri="{BB962C8B-B14F-4D97-AF65-F5344CB8AC3E}">
        <p14:creationId xmlns:p14="http://schemas.microsoft.com/office/powerpoint/2010/main" val="1706072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44736238-4750-1FE0-DA17-1CB5681A551C}"/>
              </a:ext>
            </a:extLst>
          </p:cNvPr>
          <p:cNvSpPr>
            <a:spLocks noGrp="1"/>
          </p:cNvSpPr>
          <p:nvPr>
            <p:ph type="title" idx="4294967295"/>
          </p:nvPr>
        </p:nvSpPr>
        <p:spPr>
          <a:xfrm>
            <a:off x="1536970" y="197728"/>
            <a:ext cx="10515600" cy="968375"/>
          </a:xfrm>
          <a:prstGeom prst="rect">
            <a:avLst/>
          </a:prstGeom>
        </p:spPr>
        <p:txBody>
          <a:bodyPr/>
          <a:lstStyle/>
          <a:p>
            <a:r>
              <a:rPr lang="ca-ES" sz="3200" b="1" dirty="0">
                <a:latin typeface="+mn-lt"/>
              </a:rPr>
              <a:t>Psoriasi pustulosa generalitzada</a:t>
            </a:r>
          </a:p>
        </p:txBody>
      </p:sp>
      <p:pic>
        <p:nvPicPr>
          <p:cNvPr id="4" name="image1.png">
            <a:extLst>
              <a:ext uri="{FF2B5EF4-FFF2-40B4-BE49-F238E27FC236}">
                <a16:creationId xmlns:a16="http://schemas.microsoft.com/office/drawing/2014/main" id="{C44430AB-D530-DBC1-CE20-9DEF2642074E}"/>
              </a:ext>
            </a:extLst>
          </p:cNvPr>
          <p:cNvPicPr>
            <a:picLocks noGrp="1"/>
          </p:cNvPicPr>
          <p:nvPr>
            <p:ph idx="4294967295"/>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4815" b="11349"/>
          <a:stretch/>
        </p:blipFill>
        <p:spPr>
          <a:xfrm>
            <a:off x="5386084" y="1049371"/>
            <a:ext cx="5946639" cy="4913684"/>
          </a:xfrm>
          <a:prstGeom prst="rect">
            <a:avLst/>
          </a:prstGeom>
          <a:ln/>
        </p:spPr>
      </p:pic>
      <p:pic>
        <p:nvPicPr>
          <p:cNvPr id="7" name="Contenidor de contingut 6" descr="Imatge que conté text, verdura&#10;&#10;Descripció generada automàticament">
            <a:extLst>
              <a:ext uri="{FF2B5EF4-FFF2-40B4-BE49-F238E27FC236}">
                <a16:creationId xmlns:a16="http://schemas.microsoft.com/office/drawing/2014/main" id="{586714D4-6616-B098-7339-0DF55FDAF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9376" y="1687336"/>
            <a:ext cx="4963234" cy="3687308"/>
          </a:xfrm>
          <a:prstGeom prst="rect">
            <a:avLst/>
          </a:prstGeom>
        </p:spPr>
      </p:pic>
      <p:sp>
        <p:nvSpPr>
          <p:cNvPr id="3" name="Rectángulo 5">
            <a:extLst>
              <a:ext uri="{FF2B5EF4-FFF2-40B4-BE49-F238E27FC236}">
                <a16:creationId xmlns:a16="http://schemas.microsoft.com/office/drawing/2014/main" id="{A1FDCA33-F1DE-E239-CF8D-29D4F9498A4B}"/>
              </a:ext>
            </a:extLst>
          </p:cNvPr>
          <p:cNvSpPr/>
          <p:nvPr/>
        </p:nvSpPr>
        <p:spPr>
          <a:xfrm>
            <a:off x="7940410" y="6509187"/>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4516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Título"/>
          <p:cNvSpPr>
            <a:spLocks noGrp="1"/>
          </p:cNvSpPr>
          <p:nvPr>
            <p:ph type="title" idx="4294967295"/>
          </p:nvPr>
        </p:nvSpPr>
        <p:spPr>
          <a:xfrm>
            <a:off x="2247089" y="110183"/>
            <a:ext cx="10972800" cy="960438"/>
          </a:xfrm>
          <a:prstGeom prst="rect">
            <a:avLst/>
          </a:prstGeom>
        </p:spPr>
        <p:txBody>
          <a:bodyPr>
            <a:noAutofit/>
          </a:bodyPr>
          <a:lstStyle/>
          <a:p>
            <a:r>
              <a:rPr lang="es-ES_tradnl" sz="3200" b="1" dirty="0">
                <a:latin typeface="+mn-lt"/>
              </a:rPr>
              <a:t>Psoriasis</a:t>
            </a:r>
            <a:br>
              <a:rPr lang="es-ES_tradnl" sz="3200" b="1" dirty="0">
                <a:latin typeface="+mn-lt"/>
              </a:rPr>
            </a:br>
            <a:r>
              <a:rPr lang="es-ES_tradnl" sz="3200" b="1" dirty="0">
                <a:latin typeface="+mn-lt"/>
              </a:rPr>
              <a:t>Diagnóstico</a:t>
            </a:r>
          </a:p>
        </p:txBody>
      </p:sp>
      <p:sp>
        <p:nvSpPr>
          <p:cNvPr id="5" name="4 Marcador de contenido"/>
          <p:cNvSpPr>
            <a:spLocks noGrp="1"/>
          </p:cNvSpPr>
          <p:nvPr>
            <p:ph idx="4294967295"/>
          </p:nvPr>
        </p:nvSpPr>
        <p:spPr>
          <a:xfrm>
            <a:off x="753616" y="1445635"/>
            <a:ext cx="10972800" cy="4032250"/>
          </a:xfrm>
          <a:prstGeom prst="rect">
            <a:avLst/>
          </a:prstGeom>
        </p:spPr>
        <p:txBody>
          <a:bodyPr>
            <a:normAutofit lnSpcReduction="10000"/>
          </a:bodyPr>
          <a:lstStyle/>
          <a:p>
            <a:pPr algn="ctr">
              <a:buNone/>
            </a:pPr>
            <a:r>
              <a:rPr lang="es-ES_tradnl" sz="3200" b="1" dirty="0"/>
              <a:t>El diagnóstico clínico de la psoriasis es fácil</a:t>
            </a:r>
          </a:p>
          <a:p>
            <a:pPr algn="ctr">
              <a:buNone/>
            </a:pPr>
            <a:endParaRPr lang="es-ES_tradnl" b="1" dirty="0"/>
          </a:p>
          <a:p>
            <a:pPr lvl="1"/>
            <a:r>
              <a:rPr lang="es-ES_tradnl" dirty="0"/>
              <a:t>Reconocer las lesiones</a:t>
            </a:r>
          </a:p>
          <a:p>
            <a:pPr lvl="1"/>
            <a:r>
              <a:rPr lang="es-ES_tradnl" dirty="0"/>
              <a:t>Explorar las localizaciones típicas</a:t>
            </a:r>
          </a:p>
          <a:p>
            <a:pPr lvl="1"/>
            <a:endParaRPr lang="es-ES_tradnl" dirty="0"/>
          </a:p>
          <a:p>
            <a:pPr lvl="1"/>
            <a:r>
              <a:rPr lang="es-ES_tradnl" dirty="0"/>
              <a:t>Rascado metódico de </a:t>
            </a:r>
            <a:r>
              <a:rPr lang="es-ES_tradnl" dirty="0" err="1"/>
              <a:t>Brocq</a:t>
            </a:r>
            <a:endParaRPr lang="es-ES_tradnl" dirty="0"/>
          </a:p>
          <a:p>
            <a:pPr lvl="1"/>
            <a:r>
              <a:rPr lang="es-ES_tradnl" dirty="0"/>
              <a:t>Fenómeno de </a:t>
            </a:r>
            <a:r>
              <a:rPr lang="es-ES_tradnl" dirty="0" err="1"/>
              <a:t>Koebner</a:t>
            </a:r>
            <a:endParaRPr lang="es-ES_tradnl" dirty="0"/>
          </a:p>
          <a:p>
            <a:pPr lvl="1"/>
            <a:endParaRPr lang="es-ES_tradnl" dirty="0"/>
          </a:p>
          <a:p>
            <a:pPr lvl="1"/>
            <a:r>
              <a:rPr lang="es-ES_tradnl" b="1" dirty="0"/>
              <a:t>Clasificar la enfermedad en leve, moderada </a:t>
            </a:r>
          </a:p>
          <a:p>
            <a:pPr marL="457200" lvl="1" indent="0">
              <a:buNone/>
            </a:pPr>
            <a:r>
              <a:rPr lang="es-ES_tradnl" b="1" dirty="0"/>
              <a:t>y grave</a:t>
            </a:r>
          </a:p>
        </p:txBody>
      </p:sp>
      <p:cxnSp>
        <p:nvCxnSpPr>
          <p:cNvPr id="6" name="5 Conector recto"/>
          <p:cNvCxnSpPr/>
          <p:nvPr/>
        </p:nvCxnSpPr>
        <p:spPr>
          <a:xfrm>
            <a:off x="335360" y="122075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753617" y="5933545"/>
            <a:ext cx="668804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Raychaudhuri</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SK,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Maverakis</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E,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Raychaudhuri</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SP. Diagnosis and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classification</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of psoriasis.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Autoimmun</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Rev. 2014;13(4-5):490-5</a:t>
            </a:r>
          </a:p>
        </p:txBody>
      </p:sp>
      <p:sp>
        <p:nvSpPr>
          <p:cNvPr id="13" name="Rectángulo 5">
            <a:extLst>
              <a:ext uri="{FF2B5EF4-FFF2-40B4-BE49-F238E27FC236}">
                <a16:creationId xmlns:a16="http://schemas.microsoft.com/office/drawing/2014/main" id="{0027EBDD-FB7C-1868-AC65-C249E2008976}"/>
              </a:ext>
            </a:extLst>
          </p:cNvPr>
          <p:cNvSpPr/>
          <p:nvPr/>
        </p:nvSpPr>
        <p:spPr>
          <a:xfrm>
            <a:off x="8184065" y="6509187"/>
            <a:ext cx="3959738"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Imagen cedida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pic>
        <p:nvPicPr>
          <p:cNvPr id="3" name="Imatge 2" descr="Imatge que conté silueta, esbós, art, il·lustració&#10;&#10;Pot ser que el contingut generat amb IA no sigui correcte.">
            <a:extLst>
              <a:ext uri="{FF2B5EF4-FFF2-40B4-BE49-F238E27FC236}">
                <a16:creationId xmlns:a16="http://schemas.microsoft.com/office/drawing/2014/main" id="{D8BF4B70-05BD-8972-5363-A69FDB0B8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695" y="2107303"/>
            <a:ext cx="3486084" cy="3948096"/>
          </a:xfrm>
          <a:prstGeom prst="rect">
            <a:avLst/>
          </a:prstGeom>
        </p:spPr>
      </p:pic>
      <p:sp>
        <p:nvSpPr>
          <p:cNvPr id="8" name="6 Elipse">
            <a:extLst>
              <a:ext uri="{FF2B5EF4-FFF2-40B4-BE49-F238E27FC236}">
                <a16:creationId xmlns:a16="http://schemas.microsoft.com/office/drawing/2014/main" id="{CE0C4BB8-7E04-45F3-40E3-D44DD029CC91}"/>
              </a:ext>
            </a:extLst>
          </p:cNvPr>
          <p:cNvSpPr/>
          <p:nvPr/>
        </p:nvSpPr>
        <p:spPr>
          <a:xfrm>
            <a:off x="9950220" y="4100014"/>
            <a:ext cx="96011"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14 Elipse">
            <a:extLst>
              <a:ext uri="{FF2B5EF4-FFF2-40B4-BE49-F238E27FC236}">
                <a16:creationId xmlns:a16="http://schemas.microsoft.com/office/drawing/2014/main" id="{50336B2E-BE78-9AF2-334D-C878B649792F}"/>
              </a:ext>
            </a:extLst>
          </p:cNvPr>
          <p:cNvSpPr/>
          <p:nvPr/>
        </p:nvSpPr>
        <p:spPr>
          <a:xfrm>
            <a:off x="10877189" y="2527273"/>
            <a:ext cx="192021" cy="192021"/>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15 Elipse">
            <a:extLst>
              <a:ext uri="{FF2B5EF4-FFF2-40B4-BE49-F238E27FC236}">
                <a16:creationId xmlns:a16="http://schemas.microsoft.com/office/drawing/2014/main" id="{8D7B1FF6-BDBB-8C37-3FC0-CCD054DCD222}"/>
              </a:ext>
            </a:extLst>
          </p:cNvPr>
          <p:cNvSpPr/>
          <p:nvPr/>
        </p:nvSpPr>
        <p:spPr>
          <a:xfrm>
            <a:off x="9159316" y="3700008"/>
            <a:ext cx="192021" cy="192021"/>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16 Elipse">
            <a:extLst>
              <a:ext uri="{FF2B5EF4-FFF2-40B4-BE49-F238E27FC236}">
                <a16:creationId xmlns:a16="http://schemas.microsoft.com/office/drawing/2014/main" id="{872C8EEC-5346-5CF3-0015-4376B7F55FDA}"/>
              </a:ext>
            </a:extLst>
          </p:cNvPr>
          <p:cNvSpPr/>
          <p:nvPr/>
        </p:nvSpPr>
        <p:spPr>
          <a:xfrm>
            <a:off x="10449555" y="3608490"/>
            <a:ext cx="192021" cy="192021"/>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17 Elipse">
            <a:extLst>
              <a:ext uri="{FF2B5EF4-FFF2-40B4-BE49-F238E27FC236}">
                <a16:creationId xmlns:a16="http://schemas.microsoft.com/office/drawing/2014/main" id="{198BC037-5863-3126-D974-47C1C5EAA6D1}"/>
              </a:ext>
            </a:extLst>
          </p:cNvPr>
          <p:cNvSpPr/>
          <p:nvPr/>
        </p:nvSpPr>
        <p:spPr>
          <a:xfrm>
            <a:off x="11231431" y="3512480"/>
            <a:ext cx="192021" cy="192021"/>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18 Elipse">
            <a:extLst>
              <a:ext uri="{FF2B5EF4-FFF2-40B4-BE49-F238E27FC236}">
                <a16:creationId xmlns:a16="http://schemas.microsoft.com/office/drawing/2014/main" id="{9A6A717F-E134-BB0B-930A-6222B4414771}"/>
              </a:ext>
            </a:extLst>
          </p:cNvPr>
          <p:cNvSpPr/>
          <p:nvPr/>
        </p:nvSpPr>
        <p:spPr>
          <a:xfrm>
            <a:off x="10886119" y="3980001"/>
            <a:ext cx="192021" cy="192021"/>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19 Elipse">
            <a:extLst>
              <a:ext uri="{FF2B5EF4-FFF2-40B4-BE49-F238E27FC236}">
                <a16:creationId xmlns:a16="http://schemas.microsoft.com/office/drawing/2014/main" id="{5DB18DD6-72DA-BD0B-40D5-08CCB64CF844}"/>
              </a:ext>
            </a:extLst>
          </p:cNvPr>
          <p:cNvSpPr/>
          <p:nvPr/>
        </p:nvSpPr>
        <p:spPr>
          <a:xfrm>
            <a:off x="8967098" y="4725560"/>
            <a:ext cx="192021" cy="192021"/>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20 Elipse">
            <a:extLst>
              <a:ext uri="{FF2B5EF4-FFF2-40B4-BE49-F238E27FC236}">
                <a16:creationId xmlns:a16="http://schemas.microsoft.com/office/drawing/2014/main" id="{2640B459-BC26-5AFA-3F11-0255F5C1857B}"/>
              </a:ext>
            </a:extLst>
          </p:cNvPr>
          <p:cNvSpPr/>
          <p:nvPr/>
        </p:nvSpPr>
        <p:spPr>
          <a:xfrm>
            <a:off x="9323556" y="4748086"/>
            <a:ext cx="192021" cy="192021"/>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21 Elipse">
            <a:extLst>
              <a:ext uri="{FF2B5EF4-FFF2-40B4-BE49-F238E27FC236}">
                <a16:creationId xmlns:a16="http://schemas.microsoft.com/office/drawing/2014/main" id="{8D4E05F2-A460-98BE-9955-AA760B1343DE}"/>
              </a:ext>
            </a:extLst>
          </p:cNvPr>
          <p:cNvSpPr/>
          <p:nvPr/>
        </p:nvSpPr>
        <p:spPr>
          <a:xfrm>
            <a:off x="9182134" y="2232395"/>
            <a:ext cx="192021" cy="192021"/>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Marcador de contenido 7">
            <a:extLst>
              <a:ext uri="{FF2B5EF4-FFF2-40B4-BE49-F238E27FC236}">
                <a16:creationId xmlns:a16="http://schemas.microsoft.com/office/drawing/2014/main" id="{04A61DED-AFE3-43FF-B20D-C2FEA618747E}"/>
              </a:ext>
            </a:extLst>
          </p:cNvPr>
          <p:cNvPicPr>
            <a:picLocks noGrp="1" noChangeAspect="1"/>
          </p:cNvPicPr>
          <p:nvPr>
            <p:ph sz="half" idx="4294967295"/>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rot="5400000">
            <a:off x="1702344" y="1388202"/>
            <a:ext cx="3885137" cy="3579564"/>
          </a:xfrm>
          <a:prstGeom prst="rect">
            <a:avLst/>
          </a:prstGeom>
        </p:spPr>
      </p:pic>
      <p:pic>
        <p:nvPicPr>
          <p:cNvPr id="10" name="Marcador de contenido 9">
            <a:extLst>
              <a:ext uri="{FF2B5EF4-FFF2-40B4-BE49-F238E27FC236}">
                <a16:creationId xmlns:a16="http://schemas.microsoft.com/office/drawing/2014/main" id="{9C17AAB5-A6DD-4FE1-B688-2698F883A460}"/>
              </a:ext>
            </a:extLst>
          </p:cNvPr>
          <p:cNvPicPr>
            <a:picLocks noGrp="1" noChangeAspect="1"/>
          </p:cNvPicPr>
          <p:nvPr>
            <p:ph sz="half" idx="4294967295"/>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rot="5400000">
            <a:off x="6165623" y="1464890"/>
            <a:ext cx="3730285" cy="3503224"/>
          </a:xfrm>
          <a:prstGeom prst="rect">
            <a:avLst/>
          </a:prstGeom>
        </p:spPr>
      </p:pic>
      <p:pic>
        <p:nvPicPr>
          <p:cNvPr id="12" name="Marcador de contenido 7">
            <a:extLst>
              <a:ext uri="{FF2B5EF4-FFF2-40B4-BE49-F238E27FC236}">
                <a16:creationId xmlns:a16="http://schemas.microsoft.com/office/drawing/2014/main" id="{5BD67370-41FB-4F91-A8A2-28C04FE7EB45}"/>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rot="5400000">
            <a:off x="6361599" y="1574315"/>
            <a:ext cx="3730081" cy="3283521"/>
          </a:xfrm>
          <a:prstGeom prst="rect">
            <a:avLst/>
          </a:prstGeom>
        </p:spPr>
      </p:pic>
      <p:sp>
        <p:nvSpPr>
          <p:cNvPr id="6" name="Text Box 4"/>
          <p:cNvSpPr txBox="1">
            <a:spLocks noChangeArrowheads="1"/>
          </p:cNvSpPr>
          <p:nvPr/>
        </p:nvSpPr>
        <p:spPr bwMode="auto">
          <a:xfrm>
            <a:off x="239349" y="5231450"/>
            <a:ext cx="11713301" cy="707886"/>
          </a:xfrm>
          <a:prstGeom prst="rect">
            <a:avLst/>
          </a:prstGeom>
          <a:noFill/>
          <a:ln w="12700">
            <a:noFill/>
            <a:miter lim="800000"/>
            <a:headEnd type="none" w="sm" len="sm"/>
            <a:tailEnd type="none" w="sm" len="sm"/>
          </a:ln>
        </p:spPr>
        <p:txBody>
          <a:bodyPr wrap="square">
            <a:spAutoFit/>
          </a:bodyPr>
          <a:lstStyle/>
          <a:p>
            <a:pPr marL="0" marR="0" lvl="0" indent="0" algn="l" defTabSz="1015975" rtl="0" eaLnBrk="1" fontAlgn="auto" latinLnBrk="0" hangingPunct="1">
              <a:lnSpc>
                <a:spcPct val="100000"/>
              </a:lnSpc>
              <a:spcBef>
                <a:spcPts val="0"/>
              </a:spcBef>
              <a:spcAft>
                <a:spcPts val="0"/>
              </a:spcAft>
              <a:buClrTx/>
              <a:buSzTx/>
              <a:buFontTx/>
              <a:buNone/>
              <a:tabLst/>
              <a:defRPr/>
            </a:pPr>
            <a:r>
              <a:rPr kumimoji="0" lang="es-ES_tradnl" altLang="es-ES" sz="2000" b="0" i="0" u="none" strike="noStrike" kern="1200" cap="none" spc="0" normalizeH="0" baseline="0" noProof="0" dirty="0">
                <a:ln>
                  <a:noFill/>
                </a:ln>
                <a:solidFill>
                  <a:srgbClr val="000000"/>
                </a:solidFill>
                <a:effectLst/>
                <a:uLnTx/>
                <a:uFillTx/>
                <a:latin typeface="Aptos" panose="02110004020202020204"/>
                <a:ea typeface="+mn-ea"/>
                <a:cs typeface="+mn-cs"/>
              </a:rPr>
              <a:t>Signo de la m</a:t>
            </a:r>
            <a:r>
              <a:rPr kumimoji="0" lang="es-ES_tradnl" altLang="es-ES" sz="2000" b="0" i="1" u="none" strike="noStrike" kern="1200" cap="none" spc="0" normalizeH="0" baseline="0" noProof="0" dirty="0">
                <a:ln>
                  <a:noFill/>
                </a:ln>
                <a:solidFill>
                  <a:srgbClr val="000000"/>
                </a:solidFill>
                <a:effectLst/>
                <a:uLnTx/>
                <a:uFillTx/>
                <a:latin typeface="Aptos" panose="02110004020202020204"/>
                <a:ea typeface="+mn-ea"/>
                <a:cs typeface="+mn-cs"/>
              </a:rPr>
              <a:t>a</a:t>
            </a:r>
            <a:r>
              <a:rPr kumimoji="0" lang="es-ES_tradnl" altLang="es-ES" sz="2000" b="0" i="0" u="none" strike="noStrike" kern="1200" cap="none" spc="0" normalizeH="0" baseline="0" noProof="0" dirty="0">
                <a:ln>
                  <a:noFill/>
                </a:ln>
                <a:solidFill>
                  <a:srgbClr val="000000"/>
                </a:solidFill>
                <a:effectLst/>
                <a:uLnTx/>
                <a:uFillTx/>
                <a:latin typeface="Aptos" panose="02110004020202020204"/>
                <a:ea typeface="+mn-ea"/>
                <a:cs typeface="+mn-cs"/>
              </a:rPr>
              <a:t>ncha de cera o de la bujía / Fenómeno de la membrana epidérmica / Signo de </a:t>
            </a:r>
            <a:r>
              <a:rPr kumimoji="0" lang="es-ES_tradnl" altLang="es-ES" sz="2000" b="0" i="0" u="none" strike="noStrike" kern="1200" cap="none" spc="0" normalizeH="0" baseline="0" noProof="0" dirty="0" err="1">
                <a:ln>
                  <a:noFill/>
                </a:ln>
                <a:solidFill>
                  <a:srgbClr val="000000"/>
                </a:solidFill>
                <a:effectLst/>
                <a:uLnTx/>
                <a:uFillTx/>
                <a:latin typeface="Aptos" panose="02110004020202020204"/>
                <a:ea typeface="+mn-ea"/>
                <a:cs typeface="+mn-cs"/>
              </a:rPr>
              <a:t>Auspitz</a:t>
            </a:r>
            <a:r>
              <a:rPr kumimoji="0" lang="es-ES_tradnl" altLang="es-ES" sz="2000" b="0" i="0" u="none" strike="noStrike" kern="1200" cap="none" spc="0" normalizeH="0" baseline="0" noProof="0" dirty="0">
                <a:ln>
                  <a:noFill/>
                </a:ln>
                <a:solidFill>
                  <a:srgbClr val="000000"/>
                </a:solidFill>
                <a:effectLst/>
                <a:uLnTx/>
                <a:uFillTx/>
                <a:latin typeface="Aptos" panose="02110004020202020204"/>
                <a:ea typeface="+mn-ea"/>
                <a:cs typeface="+mn-cs"/>
              </a:rPr>
              <a:t> o signo del rocío sangrante</a:t>
            </a:r>
          </a:p>
        </p:txBody>
      </p:sp>
      <p:sp>
        <p:nvSpPr>
          <p:cNvPr id="7" name="6 Rectángulo"/>
          <p:cNvSpPr/>
          <p:nvPr/>
        </p:nvSpPr>
        <p:spPr>
          <a:xfrm>
            <a:off x="2855757" y="229588"/>
            <a:ext cx="5034327" cy="584775"/>
          </a:xfrm>
          <a:prstGeom prst="rect">
            <a:avLst/>
          </a:prstGeom>
        </p:spPr>
        <p:txBody>
          <a:bodyPr wrap="none">
            <a:spAutoFit/>
          </a:bodyPr>
          <a:lstStyle/>
          <a:p>
            <a:pPr marL="0" marR="0" lvl="0" indent="0" algn="l" defTabSz="1015975" rtl="0" eaLnBrk="1" fontAlgn="auto" latinLnBrk="0" hangingPunct="1">
              <a:lnSpc>
                <a:spcPct val="100000"/>
              </a:lnSpc>
              <a:spcBef>
                <a:spcPts val="0"/>
              </a:spcBef>
              <a:spcAft>
                <a:spcPts val="0"/>
              </a:spcAft>
              <a:buClrTx/>
              <a:buSzTx/>
              <a:buFontTx/>
              <a:buNone/>
              <a:tabLst/>
              <a:defRPr/>
            </a:pPr>
            <a:r>
              <a:rPr kumimoji="0" lang="es-ES_tradnl" altLang="es-ES" sz="3200" b="1" i="0" u="none" strike="noStrike" kern="1200" cap="none" spc="0" normalizeH="0" baseline="0" noProof="0" dirty="0">
                <a:ln>
                  <a:noFill/>
                </a:ln>
                <a:solidFill>
                  <a:srgbClr val="000000"/>
                </a:solidFill>
                <a:effectLst/>
                <a:uLnTx/>
                <a:uFillTx/>
                <a:ea typeface="+mn-ea"/>
                <a:cs typeface="+mn-cs"/>
              </a:rPr>
              <a:t>Raspado metódico de </a:t>
            </a:r>
            <a:r>
              <a:rPr kumimoji="0" lang="es-ES_tradnl" altLang="es-ES" sz="3200" b="1" i="0" u="none" strike="noStrike" kern="1200" cap="none" spc="0" normalizeH="0" baseline="0" noProof="0" dirty="0" err="1">
                <a:ln>
                  <a:noFill/>
                </a:ln>
                <a:solidFill>
                  <a:srgbClr val="000000"/>
                </a:solidFill>
                <a:effectLst/>
                <a:uLnTx/>
                <a:uFillTx/>
                <a:ea typeface="+mn-ea"/>
                <a:cs typeface="+mn-cs"/>
              </a:rPr>
              <a:t>Brocq</a:t>
            </a:r>
            <a:r>
              <a:rPr kumimoji="0" lang="es-ES_tradnl" altLang="es-ES" sz="3200" b="0" i="0" u="none" strike="noStrike" kern="1200" cap="none" spc="0" normalizeH="0" baseline="0" noProof="0" dirty="0">
                <a:ln>
                  <a:noFill/>
                </a:ln>
                <a:solidFill>
                  <a:srgbClr val="000000"/>
                </a:solidFill>
                <a:effectLst/>
                <a:uLnTx/>
                <a:uFillTx/>
                <a:ea typeface="+mn-ea"/>
                <a:cs typeface="+mn-cs"/>
              </a:rPr>
              <a:t> </a:t>
            </a:r>
          </a:p>
        </p:txBody>
      </p:sp>
      <p:sp>
        <p:nvSpPr>
          <p:cNvPr id="145409" name="Rectangle 1"/>
          <p:cNvSpPr>
            <a:spLocks noChangeArrowheads="1"/>
          </p:cNvSpPr>
          <p:nvPr/>
        </p:nvSpPr>
        <p:spPr bwMode="auto">
          <a:xfrm>
            <a:off x="494739" y="6089141"/>
            <a:ext cx="11202519" cy="292388"/>
          </a:xfrm>
          <a:prstGeom prst="rect">
            <a:avLst/>
          </a:prstGeom>
          <a:noFill/>
          <a:ln w="9525">
            <a:noFill/>
            <a:miter lim="800000"/>
            <a:headEnd/>
            <a:tailEnd/>
          </a:ln>
          <a:effectLst/>
        </p:spPr>
        <p:txBody>
          <a:bodyPr vert="horz" wrap="square" lIns="304704" tIns="60960" rIns="121920" bIns="60960" numCol="1" anchor="ctr"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 typeface="Arial" pitchFamily="34" charset="0"/>
              <a:buChar char="•"/>
              <a:tabLst/>
              <a:defRPr/>
            </a:pPr>
            <a:r>
              <a:rPr kumimoji="0" lang="es-ES" sz="1100" b="0" i="0" u="none" strike="noStrike" kern="1200" cap="none" spc="0" normalizeH="0" baseline="0" noProof="0" dirty="0" err="1">
                <a:ln>
                  <a:noFill/>
                </a:ln>
                <a:solidFill>
                  <a:prstClr val="black"/>
                </a:solidFill>
                <a:effectLst/>
                <a:uLnTx/>
                <a:uFillTx/>
                <a:latin typeface="Aptos" panose="02110004020202020204"/>
                <a:ea typeface="Times New Roman" pitchFamily="18" charset="0"/>
                <a:cs typeface="Arial" pitchFamily="34" charset="0"/>
              </a:rPr>
              <a:t>Auspitz</a:t>
            </a:r>
            <a:r>
              <a:rPr kumimoji="0" lang="es-ES" sz="1100" b="0" i="0" u="none" strike="noStrike" kern="1200" cap="none" spc="0" normalizeH="0" baseline="0" noProof="0" dirty="0">
                <a:ln>
                  <a:noFill/>
                </a:ln>
                <a:solidFill>
                  <a:prstClr val="black"/>
                </a:solidFill>
                <a:effectLst/>
                <a:uLnTx/>
                <a:uFillTx/>
                <a:latin typeface="Aptos" panose="02110004020202020204"/>
                <a:ea typeface="Times New Roman" pitchFamily="18" charset="0"/>
                <a:cs typeface="Arial" pitchFamily="34" charset="0"/>
              </a:rPr>
              <a:t>, H. </a:t>
            </a:r>
            <a:r>
              <a:rPr kumimoji="0" lang="es-ES" sz="1100" b="0" i="0" u="none" strike="noStrike" kern="1200" cap="none" spc="0" normalizeH="0" baseline="0" noProof="0" dirty="0" err="1">
                <a:ln>
                  <a:noFill/>
                </a:ln>
                <a:solidFill>
                  <a:prstClr val="black"/>
                </a:solidFill>
                <a:effectLst/>
                <a:uLnTx/>
                <a:uFillTx/>
                <a:latin typeface="Aptos" panose="02110004020202020204"/>
                <a:ea typeface="Times New Roman" pitchFamily="18" charset="0"/>
                <a:cs typeface="Arial" pitchFamily="34" charset="0"/>
              </a:rPr>
              <a:t>Ueber</a:t>
            </a:r>
            <a:r>
              <a:rPr kumimoji="0" lang="es-ES" sz="1100" b="0" i="0" u="none" strike="noStrike" kern="1200" cap="none" spc="0" normalizeH="0" baseline="0" noProof="0" dirty="0">
                <a:ln>
                  <a:noFill/>
                </a:ln>
                <a:solidFill>
                  <a:prstClr val="black"/>
                </a:solidFill>
                <a:effectLst/>
                <a:uLnTx/>
                <a:uFillTx/>
                <a:latin typeface="Aptos" panose="02110004020202020204"/>
                <a:ea typeface="Times New Roman" pitchFamily="18" charset="0"/>
                <a:cs typeface="Arial" pitchFamily="34" charset="0"/>
              </a:rPr>
              <a:t> das </a:t>
            </a:r>
            <a:r>
              <a:rPr kumimoji="0" lang="es-ES" sz="1100" b="0" i="0" u="none" strike="noStrike" kern="1200" cap="none" spc="0" normalizeH="0" baseline="0" noProof="0" dirty="0" err="1">
                <a:ln>
                  <a:noFill/>
                </a:ln>
                <a:solidFill>
                  <a:prstClr val="black"/>
                </a:solidFill>
                <a:effectLst/>
                <a:uLnTx/>
                <a:uFillTx/>
                <a:latin typeface="Aptos" panose="02110004020202020204"/>
                <a:ea typeface="Times New Roman" pitchFamily="18" charset="0"/>
                <a:cs typeface="Arial" pitchFamily="34" charset="0"/>
              </a:rPr>
              <a:t>verhaltniss</a:t>
            </a:r>
            <a:r>
              <a:rPr kumimoji="0" lang="es-ES" sz="1100" b="0" i="0" u="none" strike="noStrike" kern="1200" cap="none" spc="0" normalizeH="0" baseline="0" noProof="0" dirty="0">
                <a:ln>
                  <a:noFill/>
                </a:ln>
                <a:solidFill>
                  <a:prstClr val="black"/>
                </a:solidFill>
                <a:effectLst/>
                <a:uLnTx/>
                <a:uFillTx/>
                <a:latin typeface="Aptos" panose="02110004020202020204"/>
                <a:ea typeface="Times New Roman" pitchFamily="18" charset="0"/>
                <a:cs typeface="Arial" pitchFamily="34" charset="0"/>
              </a:rPr>
              <a:t> der </a:t>
            </a:r>
            <a:r>
              <a:rPr kumimoji="0" lang="es-ES" sz="1100" b="0" i="0" u="none" strike="noStrike" kern="1200" cap="none" spc="0" normalizeH="0" baseline="0" noProof="0" dirty="0" err="1">
                <a:ln>
                  <a:noFill/>
                </a:ln>
                <a:solidFill>
                  <a:prstClr val="black"/>
                </a:solidFill>
                <a:effectLst/>
                <a:uLnTx/>
                <a:uFillTx/>
                <a:latin typeface="Aptos" panose="02110004020202020204"/>
                <a:ea typeface="Times New Roman" pitchFamily="18" charset="0"/>
                <a:cs typeface="Arial" pitchFamily="34" charset="0"/>
              </a:rPr>
              <a:t>oberhaut</a:t>
            </a:r>
            <a:r>
              <a:rPr kumimoji="0" lang="es-ES" sz="1100" b="0" i="0" u="none" strike="noStrike" kern="1200" cap="none" spc="0" normalizeH="0" baseline="0" noProof="0" dirty="0">
                <a:ln>
                  <a:noFill/>
                </a:ln>
                <a:solidFill>
                  <a:prstClr val="black"/>
                </a:solidFill>
                <a:effectLst/>
                <a:uLnTx/>
                <a:uFillTx/>
                <a:latin typeface="Aptos" panose="02110004020202020204"/>
                <a:ea typeface="Times New Roman" pitchFamily="18" charset="0"/>
                <a:cs typeface="Arial" pitchFamily="34" charset="0"/>
              </a:rPr>
              <a:t> </a:t>
            </a:r>
            <a:r>
              <a:rPr kumimoji="0" lang="es-ES" sz="1100" b="0" i="0" u="none" strike="noStrike" kern="1200" cap="none" spc="0" normalizeH="0" baseline="0" noProof="0" dirty="0" err="1">
                <a:ln>
                  <a:noFill/>
                </a:ln>
                <a:solidFill>
                  <a:prstClr val="black"/>
                </a:solidFill>
                <a:effectLst/>
                <a:uLnTx/>
                <a:uFillTx/>
                <a:latin typeface="Aptos" panose="02110004020202020204"/>
                <a:ea typeface="Times New Roman" pitchFamily="18" charset="0"/>
                <a:cs typeface="Arial" pitchFamily="34" charset="0"/>
              </a:rPr>
              <a:t>zur</a:t>
            </a:r>
            <a:r>
              <a:rPr kumimoji="0" lang="es-ES" sz="1100" b="0" i="0" u="none" strike="noStrike" kern="1200" cap="none" spc="0" normalizeH="0" baseline="0" noProof="0" dirty="0">
                <a:ln>
                  <a:noFill/>
                </a:ln>
                <a:solidFill>
                  <a:prstClr val="black"/>
                </a:solidFill>
                <a:effectLst/>
                <a:uLnTx/>
                <a:uFillTx/>
                <a:latin typeface="Aptos" panose="02110004020202020204"/>
                <a:ea typeface="Times New Roman" pitchFamily="18" charset="0"/>
                <a:cs typeface="Arial" pitchFamily="34" charset="0"/>
              </a:rPr>
              <a:t> </a:t>
            </a:r>
            <a:r>
              <a:rPr kumimoji="0" lang="es-ES" sz="1100" b="0" i="0" u="none" strike="noStrike" kern="1200" cap="none" spc="0" normalizeH="0" baseline="0" noProof="0" dirty="0" err="1">
                <a:ln>
                  <a:noFill/>
                </a:ln>
                <a:solidFill>
                  <a:prstClr val="black"/>
                </a:solidFill>
                <a:effectLst/>
                <a:uLnTx/>
                <a:uFillTx/>
                <a:latin typeface="Aptos" panose="02110004020202020204"/>
                <a:ea typeface="Times New Roman" pitchFamily="18" charset="0"/>
                <a:cs typeface="Arial" pitchFamily="34" charset="0"/>
              </a:rPr>
              <a:t>papillarschicht</a:t>
            </a:r>
            <a:r>
              <a:rPr kumimoji="0" lang="es-ES" sz="1100" b="0" i="0" u="none" strike="noStrike" kern="1200" cap="none" spc="0" normalizeH="0" baseline="0" noProof="0" dirty="0">
                <a:ln>
                  <a:noFill/>
                </a:ln>
                <a:solidFill>
                  <a:prstClr val="black"/>
                </a:solidFill>
                <a:effectLst/>
                <a:uLnTx/>
                <a:uFillTx/>
                <a:latin typeface="Aptos" panose="02110004020202020204"/>
                <a:ea typeface="Times New Roman" pitchFamily="18" charset="0"/>
                <a:cs typeface="Arial" pitchFamily="34" charset="0"/>
              </a:rPr>
              <a:t>. </a:t>
            </a:r>
            <a:r>
              <a:rPr kumimoji="0" lang="es-ES" sz="1100" b="0" i="0" u="none" strike="noStrike" kern="1200" cap="none" spc="0" normalizeH="0" baseline="0" noProof="0" dirty="0" err="1">
                <a:ln>
                  <a:noFill/>
                </a:ln>
                <a:solidFill>
                  <a:prstClr val="black"/>
                </a:solidFill>
                <a:effectLst/>
                <a:uLnTx/>
                <a:uFillTx/>
                <a:latin typeface="Aptos" panose="02110004020202020204"/>
                <a:ea typeface="Times New Roman" pitchFamily="18" charset="0"/>
                <a:cs typeface="Arial" pitchFamily="34" charset="0"/>
              </a:rPr>
              <a:t>Arch</a:t>
            </a:r>
            <a:r>
              <a:rPr kumimoji="0" lang="es-ES" sz="1100" b="0" i="0" u="none" strike="noStrike" kern="1200" cap="none" spc="0" normalizeH="0" baseline="0" noProof="0" dirty="0">
                <a:ln>
                  <a:noFill/>
                </a:ln>
                <a:solidFill>
                  <a:prstClr val="black"/>
                </a:solidFill>
                <a:effectLst/>
                <a:uLnTx/>
                <a:uFillTx/>
                <a:latin typeface="Aptos" panose="02110004020202020204"/>
                <a:ea typeface="Times New Roman" pitchFamily="18" charset="0"/>
                <a:cs typeface="Arial" pitchFamily="34" charset="0"/>
              </a:rPr>
              <a:t>. </a:t>
            </a:r>
            <a:r>
              <a:rPr kumimoji="0" lang="es-ES" sz="1100" b="0" i="0" u="none" strike="noStrike" kern="1200" cap="none" spc="0" normalizeH="0" baseline="0" noProof="0" dirty="0" err="1">
                <a:ln>
                  <a:noFill/>
                </a:ln>
                <a:solidFill>
                  <a:prstClr val="black"/>
                </a:solidFill>
                <a:effectLst/>
                <a:uLnTx/>
                <a:uFillTx/>
                <a:latin typeface="Aptos" panose="02110004020202020204"/>
                <a:ea typeface="Times New Roman" pitchFamily="18" charset="0"/>
                <a:cs typeface="Arial" pitchFamily="34" charset="0"/>
              </a:rPr>
              <a:t>Dermatol</a:t>
            </a:r>
            <a:r>
              <a:rPr kumimoji="0" lang="es-ES" sz="1100" b="0" i="0" u="none" strike="noStrike" kern="1200" cap="none" spc="0" normalizeH="0" baseline="0" noProof="0" dirty="0">
                <a:ln>
                  <a:noFill/>
                </a:ln>
                <a:solidFill>
                  <a:prstClr val="black"/>
                </a:solidFill>
                <a:effectLst/>
                <a:uLnTx/>
                <a:uFillTx/>
                <a:latin typeface="Aptos" panose="02110004020202020204"/>
                <a:ea typeface="Times New Roman" pitchFamily="18" charset="0"/>
                <a:cs typeface="Arial" pitchFamily="34" charset="0"/>
              </a:rPr>
              <a:t>. </a:t>
            </a:r>
            <a:r>
              <a:rPr kumimoji="0" lang="es-ES" sz="1100" b="0" i="0" u="none" strike="noStrike" kern="1200" cap="none" spc="0" normalizeH="0" baseline="0" noProof="0" dirty="0" err="1">
                <a:ln>
                  <a:noFill/>
                </a:ln>
                <a:solidFill>
                  <a:prstClr val="black"/>
                </a:solidFill>
                <a:effectLst/>
                <a:uLnTx/>
                <a:uFillTx/>
                <a:latin typeface="Aptos" panose="02110004020202020204"/>
                <a:ea typeface="Times New Roman" pitchFamily="18" charset="0"/>
                <a:cs typeface="Arial" pitchFamily="34" charset="0"/>
              </a:rPr>
              <a:t>Syph</a:t>
            </a:r>
            <a:r>
              <a:rPr kumimoji="0" lang="es-ES" sz="1100" b="0" i="0" u="none" strike="noStrike" kern="1200" cap="none" spc="0" normalizeH="0" baseline="0" noProof="0" dirty="0">
                <a:ln>
                  <a:noFill/>
                </a:ln>
                <a:solidFill>
                  <a:prstClr val="black"/>
                </a:solidFill>
                <a:effectLst/>
                <a:uLnTx/>
                <a:uFillTx/>
                <a:latin typeface="Aptos" panose="02110004020202020204"/>
                <a:ea typeface="Times New Roman" pitchFamily="18" charset="0"/>
                <a:cs typeface="Arial" pitchFamily="34" charset="0"/>
              </a:rPr>
              <a:t>. 1870;2:24–57. </a:t>
            </a:r>
            <a:endParaRPr kumimoji="0" lang="es-ES" sz="11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endParaRPr>
          </a:p>
        </p:txBody>
      </p:sp>
      <p:sp>
        <p:nvSpPr>
          <p:cNvPr id="9" name="Rectángulo 5"/>
          <p:cNvSpPr/>
          <p:nvPr/>
        </p:nvSpPr>
        <p:spPr>
          <a:xfrm>
            <a:off x="7940410" y="6509187"/>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190906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3383182" y="175098"/>
            <a:ext cx="4046492" cy="58477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3200" b="1" i="0" u="none" strike="noStrike" kern="1200" cap="none" spc="0" normalizeH="0" baseline="0" noProof="0" dirty="0">
                <a:ln>
                  <a:noFill/>
                </a:ln>
                <a:solidFill>
                  <a:srgbClr val="000000"/>
                </a:solidFill>
                <a:effectLst/>
                <a:uLnTx/>
                <a:uFillTx/>
                <a:ea typeface="+mn-ea"/>
                <a:cs typeface="+mn-cs"/>
              </a:rPr>
              <a:t>Fenómeno de </a:t>
            </a:r>
            <a:r>
              <a:rPr kumimoji="0" lang="es-ES" altLang="es-ES" sz="3200" b="1" i="0" u="none" strike="noStrike" kern="1200" cap="none" spc="0" normalizeH="0" baseline="0" noProof="0" dirty="0" err="1">
                <a:ln>
                  <a:noFill/>
                </a:ln>
                <a:solidFill>
                  <a:srgbClr val="000000"/>
                </a:solidFill>
                <a:effectLst/>
                <a:uLnTx/>
                <a:uFillTx/>
                <a:ea typeface="+mn-ea"/>
                <a:cs typeface="+mn-cs"/>
              </a:rPr>
              <a:t>Koebner</a:t>
            </a:r>
            <a:endParaRPr kumimoji="0" lang="es-ES" altLang="es-ES" sz="3200" b="1" i="0" u="none" strike="noStrike" kern="1200" cap="none" spc="0" normalizeH="0" baseline="0" noProof="0" dirty="0">
              <a:ln>
                <a:noFill/>
              </a:ln>
              <a:solidFill>
                <a:srgbClr val="000000"/>
              </a:solidFill>
              <a:effectLst/>
              <a:uLnTx/>
              <a:uFillTx/>
              <a:ea typeface="+mn-ea"/>
              <a:cs typeface="+mn-cs"/>
            </a:endParaRPr>
          </a:p>
        </p:txBody>
      </p:sp>
      <p:pic>
        <p:nvPicPr>
          <p:cNvPr id="41988" name="Picture 4" descr="_903004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400000">
            <a:off x="3222528" y="-390286"/>
            <a:ext cx="4544088" cy="7389912"/>
          </a:xfrm>
          <a:prstGeom prst="rect">
            <a:avLst/>
          </a:prstGeom>
          <a:noFill/>
          <a:ln w="9525">
            <a:noFill/>
            <a:miter lim="800000"/>
            <a:headEnd/>
            <a:tailEnd/>
          </a:ln>
        </p:spPr>
      </p:pic>
      <p:sp>
        <p:nvSpPr>
          <p:cNvPr id="5" name="4 Rectángulo"/>
          <p:cNvSpPr/>
          <p:nvPr/>
        </p:nvSpPr>
        <p:spPr>
          <a:xfrm>
            <a:off x="746939" y="5833608"/>
            <a:ext cx="856904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mn-cs"/>
              </a:rPr>
              <a:t>Ji</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YZ, Liu SR. </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mn-cs"/>
              </a:rPr>
              <a:t>Koebner</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phenomenon leading to the formation of new psoriatic lesions: Evidences and mechanisms. </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mn-cs"/>
              </a:rPr>
              <a:t>Biosci</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Rep . 2019 Dec 20;39(12):BSR20193266</a:t>
            </a:r>
            <a:endPar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Rectángulo 5"/>
          <p:cNvSpPr/>
          <p:nvPr/>
        </p:nvSpPr>
        <p:spPr>
          <a:xfrm>
            <a:off x="8184065" y="6509187"/>
            <a:ext cx="3959738"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Imagen cedida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81DD39C-0E2F-7C66-F540-59ED10BC7C69}"/>
              </a:ext>
            </a:extLst>
          </p:cNvPr>
          <p:cNvSpPr>
            <a:spLocks noGrp="1"/>
          </p:cNvSpPr>
          <p:nvPr>
            <p:ph type="title" idx="4294967295"/>
          </p:nvPr>
        </p:nvSpPr>
        <p:spPr>
          <a:xfrm>
            <a:off x="1468876" y="197627"/>
            <a:ext cx="10515600" cy="1325563"/>
          </a:xfrm>
          <a:prstGeom prst="rect">
            <a:avLst/>
          </a:prstGeom>
        </p:spPr>
        <p:txBody>
          <a:bodyPr>
            <a:normAutofit/>
          </a:bodyPr>
          <a:lstStyle/>
          <a:p>
            <a:r>
              <a:rPr lang="es-ES" altLang="es-ES" sz="3200" b="1" dirty="0">
                <a:latin typeface="+mn-lt"/>
                <a:cs typeface="Arial" panose="020B0604020202020204" pitchFamily="34" charset="0"/>
              </a:rPr>
              <a:t>Psoriasis </a:t>
            </a:r>
            <a:br>
              <a:rPr lang="es-ES" altLang="es-ES" sz="3200" b="1" dirty="0">
                <a:latin typeface="+mn-lt"/>
                <a:cs typeface="Arial" panose="020B0604020202020204" pitchFamily="34" charset="0"/>
              </a:rPr>
            </a:br>
            <a:r>
              <a:rPr lang="es-ES" altLang="es-ES" sz="3200" b="1" dirty="0">
                <a:latin typeface="+mn-lt"/>
                <a:cs typeface="Arial" panose="020B0604020202020204" pitchFamily="34" charset="0"/>
              </a:rPr>
              <a:t>Diagnóstico diferencial</a:t>
            </a:r>
            <a:endParaRPr lang="ca-ES" sz="3200" dirty="0">
              <a:latin typeface="+mn-lt"/>
              <a:cs typeface="Arial" panose="020B0604020202020204" pitchFamily="34" charset="0"/>
            </a:endParaRPr>
          </a:p>
        </p:txBody>
      </p:sp>
      <p:graphicFrame>
        <p:nvGraphicFramePr>
          <p:cNvPr id="4" name="Contenidor de contingut 3">
            <a:extLst>
              <a:ext uri="{FF2B5EF4-FFF2-40B4-BE49-F238E27FC236}">
                <a16:creationId xmlns:a16="http://schemas.microsoft.com/office/drawing/2014/main" id="{738C61F7-00C7-16EC-F6C0-DBE094761D8F}"/>
              </a:ext>
            </a:extLst>
          </p:cNvPr>
          <p:cNvGraphicFramePr>
            <a:graphicFrameLocks noGrp="1"/>
          </p:cNvGraphicFramePr>
          <p:nvPr>
            <p:ph sz="half" idx="4294967295"/>
            <p:extLst>
              <p:ext uri="{D42A27DB-BD31-4B8C-83A1-F6EECF244321}">
                <p14:modId xmlns:p14="http://schemas.microsoft.com/office/powerpoint/2010/main" val="1631209652"/>
              </p:ext>
            </p:extLst>
          </p:nvPr>
        </p:nvGraphicFramePr>
        <p:xfrm>
          <a:off x="1186775" y="1793267"/>
          <a:ext cx="5181600" cy="4351338"/>
        </p:xfrm>
        <a:graphic>
          <a:graphicData uri="http://schemas.openxmlformats.org/drawingml/2006/table">
            <a:tbl>
              <a:tblPr/>
              <a:tblGrid>
                <a:gridCol w="5181600">
                  <a:extLst>
                    <a:ext uri="{9D8B030D-6E8A-4147-A177-3AD203B41FA5}">
                      <a16:colId xmlns:a16="http://schemas.microsoft.com/office/drawing/2014/main" val="4003711097"/>
                    </a:ext>
                  </a:extLst>
                </a:gridCol>
              </a:tblGrid>
              <a:tr h="4351338">
                <a:tc>
                  <a:txBody>
                    <a:bodyPr/>
                    <a:lstStyle/>
                    <a:p>
                      <a:pPr marL="0" marR="0" lvl="0" indent="0" algn="l" defTabSz="914400" rtl="0" eaLnBrk="1" fontAlgn="base" latinLnBrk="0" hangingPunct="1">
                        <a:lnSpc>
                          <a:spcPct val="100000"/>
                        </a:lnSpc>
                        <a:spcBef>
                          <a:spcPts val="1125"/>
                        </a:spcBef>
                        <a:spcAft>
                          <a:spcPts val="1125"/>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prstClr val="black"/>
                          </a:solidFill>
                          <a:effectLst/>
                          <a:uLnTx/>
                          <a:uFillTx/>
                          <a:latin typeface="+mn-lt"/>
                          <a:ea typeface="+mn-ea"/>
                          <a:cs typeface="+mn-cs"/>
                        </a:rPr>
                        <a:t>Dermatitis seborreica</a:t>
                      </a:r>
                    </a:p>
                    <a:p>
                      <a:pPr marL="0" marR="0" lvl="0" indent="0" algn="l" defTabSz="914400" rtl="0" eaLnBrk="1" fontAlgn="base" latinLnBrk="0" hangingPunct="1">
                        <a:lnSpc>
                          <a:spcPct val="100000"/>
                        </a:lnSpc>
                        <a:spcBef>
                          <a:spcPts val="1125"/>
                        </a:spcBef>
                        <a:spcAft>
                          <a:spcPts val="1125"/>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prstClr val="black"/>
                          </a:solidFill>
                          <a:effectLst/>
                          <a:uLnTx/>
                          <a:uFillTx/>
                          <a:latin typeface="+mn-lt"/>
                          <a:ea typeface="+mn-ea"/>
                          <a:cs typeface="+mn-cs"/>
                        </a:rPr>
                        <a:t>Dermatitis atópica</a:t>
                      </a:r>
                    </a:p>
                    <a:p>
                      <a:pPr marL="0" marR="0" lvl="0" indent="0" algn="l" defTabSz="914400" rtl="0" eaLnBrk="1" fontAlgn="base" latinLnBrk="0" hangingPunct="1">
                        <a:lnSpc>
                          <a:spcPct val="100000"/>
                        </a:lnSpc>
                        <a:spcBef>
                          <a:spcPts val="1125"/>
                        </a:spcBef>
                        <a:spcAft>
                          <a:spcPts val="1125"/>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prstClr val="black"/>
                          </a:solidFill>
                          <a:effectLst/>
                          <a:uLnTx/>
                          <a:uFillTx/>
                          <a:latin typeface="+mn-lt"/>
                          <a:ea typeface="+mn-ea"/>
                          <a:cs typeface="+mn-cs"/>
                        </a:rPr>
                        <a:t>Liquen simple crónico</a:t>
                      </a:r>
                    </a:p>
                    <a:p>
                      <a:pPr marL="0" marR="0" lvl="0" indent="0" algn="l" defTabSz="914400" rtl="0" eaLnBrk="1" fontAlgn="base" latinLnBrk="0" hangingPunct="1">
                        <a:lnSpc>
                          <a:spcPct val="100000"/>
                        </a:lnSpc>
                        <a:spcBef>
                          <a:spcPts val="1125"/>
                        </a:spcBef>
                        <a:spcAft>
                          <a:spcPts val="1125"/>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prstClr val="black"/>
                          </a:solidFill>
                          <a:effectLst/>
                          <a:uLnTx/>
                          <a:uFillTx/>
                          <a:latin typeface="+mn-lt"/>
                          <a:ea typeface="+mn-ea"/>
                          <a:cs typeface="+mn-cs"/>
                        </a:rPr>
                        <a:t>Pitiriasis rosada de Gibert</a:t>
                      </a:r>
                    </a:p>
                    <a:p>
                      <a:pPr marL="0" marR="0" lvl="0" indent="0" algn="l" defTabSz="914400" rtl="0" eaLnBrk="1" fontAlgn="base" latinLnBrk="0" hangingPunct="1">
                        <a:lnSpc>
                          <a:spcPct val="100000"/>
                        </a:lnSpc>
                        <a:spcBef>
                          <a:spcPts val="1125"/>
                        </a:spcBef>
                        <a:spcAft>
                          <a:spcPts val="1125"/>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prstClr val="black"/>
                          </a:solidFill>
                          <a:effectLst/>
                          <a:uLnTx/>
                          <a:uFillTx/>
                          <a:latin typeface="+mn-lt"/>
                          <a:ea typeface="+mn-ea"/>
                          <a:cs typeface="+mn-cs"/>
                        </a:rPr>
                        <a:t>Lesiones eccematosas</a:t>
                      </a:r>
                    </a:p>
                  </a:txBody>
                  <a:tcPr marL="80184" marR="80184" marT="80184" marB="80184">
                    <a:lnL>
                      <a:noFill/>
                    </a:lnL>
                    <a:lnR>
                      <a:noFill/>
                    </a:lnR>
                    <a:lnT>
                      <a:noFill/>
                    </a:lnT>
                    <a:lnB>
                      <a:noFill/>
                    </a:lnB>
                    <a:solidFill>
                      <a:srgbClr val="FFFFFF"/>
                    </a:solidFill>
                  </a:tcPr>
                </a:tc>
                <a:extLst>
                  <a:ext uri="{0D108BD9-81ED-4DB2-BD59-A6C34878D82A}">
                    <a16:rowId xmlns:a16="http://schemas.microsoft.com/office/drawing/2014/main" val="4078911681"/>
                  </a:ext>
                </a:extLst>
              </a:tr>
            </a:tbl>
          </a:graphicData>
        </a:graphic>
      </p:graphicFrame>
      <p:sp>
        <p:nvSpPr>
          <p:cNvPr id="3" name="Contenidor de contingut 2">
            <a:extLst>
              <a:ext uri="{FF2B5EF4-FFF2-40B4-BE49-F238E27FC236}">
                <a16:creationId xmlns:a16="http://schemas.microsoft.com/office/drawing/2014/main" id="{AD06E9C1-D363-E375-8919-0907960DCE42}"/>
              </a:ext>
            </a:extLst>
          </p:cNvPr>
          <p:cNvSpPr>
            <a:spLocks noGrp="1"/>
          </p:cNvSpPr>
          <p:nvPr>
            <p:ph sz="half" idx="4294967295"/>
          </p:nvPr>
        </p:nvSpPr>
        <p:spPr>
          <a:xfrm>
            <a:off x="6096000" y="1793267"/>
            <a:ext cx="5181600" cy="4023873"/>
          </a:xfrm>
          <a:prstGeom prst="rect">
            <a:avLst/>
          </a:prstGeom>
        </p:spPr>
        <p:txBody>
          <a:bodyPr>
            <a:normAutofit/>
          </a:bodyPr>
          <a:lstStyle/>
          <a:p>
            <a:pPr marL="0" marR="0" lvl="0" indent="0" algn="l" defTabSz="914400" rtl="0" eaLnBrk="1" fontAlgn="base" latinLnBrk="0" hangingPunct="1">
              <a:lnSpc>
                <a:spcPct val="100000"/>
              </a:lnSpc>
              <a:spcBef>
                <a:spcPts val="1125"/>
              </a:spcBef>
              <a:spcAft>
                <a:spcPts val="1125"/>
              </a:spcAft>
              <a:buClrTx/>
              <a:buSzTx/>
              <a:buFont typeface="Arial" panose="020B0604020202020204" pitchFamily="34" charset="0"/>
              <a:buChar char="•"/>
              <a:tabLst/>
              <a:defRPr/>
            </a:pPr>
            <a:r>
              <a:rPr kumimoji="0" lang="es-ES" b="0" i="0" u="none" strike="noStrike" kern="1200" cap="none" spc="0" normalizeH="0" baseline="0" noProof="0" dirty="0">
                <a:ln>
                  <a:noFill/>
                </a:ln>
                <a:solidFill>
                  <a:prstClr val="black"/>
                </a:solidFill>
                <a:effectLst/>
                <a:uLnTx/>
                <a:uFillTx/>
                <a:latin typeface="Aptos" panose="02110004020202020204"/>
                <a:ea typeface="+mn-ea"/>
                <a:cs typeface="+mn-cs"/>
              </a:rPr>
              <a:t>Micosis superficiales</a:t>
            </a:r>
          </a:p>
          <a:p>
            <a:pPr marL="0" marR="0" lvl="0" indent="0" algn="l" defTabSz="914400" rtl="0" eaLnBrk="1" fontAlgn="base" latinLnBrk="0" hangingPunct="1">
              <a:lnSpc>
                <a:spcPct val="100000"/>
              </a:lnSpc>
              <a:spcBef>
                <a:spcPts val="1125"/>
              </a:spcBef>
              <a:spcAft>
                <a:spcPts val="1125"/>
              </a:spcAft>
              <a:buClrTx/>
              <a:buSzTx/>
              <a:buFont typeface="Arial" panose="020B0604020202020204" pitchFamily="34" charset="0"/>
              <a:buChar char="•"/>
              <a:tabLst/>
              <a:defRPr/>
            </a:pPr>
            <a:r>
              <a:rPr kumimoji="0" lang="es-ES" b="0" i="1" u="none" strike="noStrike" kern="1200" cap="none" spc="0" normalizeH="0" baseline="0" noProof="0" dirty="0">
                <a:ln>
                  <a:noFill/>
                </a:ln>
                <a:solidFill>
                  <a:prstClr val="black"/>
                </a:solidFill>
                <a:effectLst/>
                <a:uLnTx/>
                <a:uFillTx/>
                <a:latin typeface="Aptos" panose="02110004020202020204"/>
                <a:ea typeface="+mn-ea"/>
                <a:cs typeface="+mn-cs"/>
              </a:rPr>
              <a:t>Pitiriasis rubra </a:t>
            </a:r>
            <a:r>
              <a:rPr kumimoji="0" lang="es-ES" b="0" i="1" u="none" strike="noStrike" kern="1200" cap="none" spc="0" normalizeH="0" baseline="0" noProof="0" dirty="0" err="1">
                <a:ln>
                  <a:noFill/>
                </a:ln>
                <a:solidFill>
                  <a:prstClr val="black"/>
                </a:solidFill>
                <a:effectLst/>
                <a:uLnTx/>
                <a:uFillTx/>
                <a:latin typeface="Aptos" panose="02110004020202020204"/>
                <a:ea typeface="+mn-ea"/>
                <a:cs typeface="+mn-cs"/>
              </a:rPr>
              <a:t>pilaris</a:t>
            </a:r>
            <a:endParaRPr kumimoji="0" lang="es-ES"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base" latinLnBrk="0" hangingPunct="1">
              <a:lnSpc>
                <a:spcPct val="100000"/>
              </a:lnSpc>
              <a:spcBef>
                <a:spcPts val="1125"/>
              </a:spcBef>
              <a:spcAft>
                <a:spcPts val="1125"/>
              </a:spcAft>
              <a:buClrTx/>
              <a:buSzTx/>
              <a:buFont typeface="Arial" panose="020B0604020202020204" pitchFamily="34" charset="0"/>
              <a:buChar char="•"/>
              <a:tabLst/>
              <a:defRPr/>
            </a:pPr>
            <a:r>
              <a:rPr kumimoji="0" lang="es-ES" b="0" i="0" u="none" strike="noStrike" kern="1200" cap="none" spc="0" normalizeH="0" baseline="0" noProof="0" dirty="0">
                <a:ln>
                  <a:noFill/>
                </a:ln>
                <a:solidFill>
                  <a:prstClr val="black"/>
                </a:solidFill>
                <a:effectLst/>
                <a:uLnTx/>
                <a:uFillTx/>
                <a:latin typeface="Aptos" panose="02110004020202020204"/>
                <a:ea typeface="+mn-ea"/>
                <a:cs typeface="+mn-cs"/>
              </a:rPr>
              <a:t>Lupus cutáneo eritematoso subagudo</a:t>
            </a:r>
          </a:p>
          <a:p>
            <a:pPr marL="0" marR="0" lvl="0" indent="0" algn="l" defTabSz="914400" rtl="0" eaLnBrk="1" fontAlgn="base" latinLnBrk="0" hangingPunct="1">
              <a:lnSpc>
                <a:spcPct val="100000"/>
              </a:lnSpc>
              <a:spcBef>
                <a:spcPts val="1125"/>
              </a:spcBef>
              <a:spcAft>
                <a:spcPts val="1125"/>
              </a:spcAft>
              <a:buClrTx/>
              <a:buSzTx/>
              <a:buFont typeface="Arial" panose="020B0604020202020204" pitchFamily="34" charset="0"/>
              <a:buChar char="•"/>
              <a:tabLst/>
              <a:defRPr/>
            </a:pPr>
            <a:r>
              <a:rPr kumimoji="0" lang="es-ES" b="0" i="0" u="none" strike="noStrike" kern="1200" cap="none" spc="0" normalizeH="0" baseline="0" noProof="0" dirty="0">
                <a:ln>
                  <a:noFill/>
                </a:ln>
                <a:solidFill>
                  <a:prstClr val="black"/>
                </a:solidFill>
                <a:effectLst/>
                <a:uLnTx/>
                <a:uFillTx/>
                <a:latin typeface="Aptos" panose="02110004020202020204"/>
                <a:ea typeface="+mn-ea"/>
                <a:cs typeface="+mn-cs"/>
              </a:rPr>
              <a:t>Linfoma linfocítico T cutáneo</a:t>
            </a:r>
            <a:endParaRPr kumimoji="0" lang="es-E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5" name="5 Conector recto">
            <a:extLst>
              <a:ext uri="{FF2B5EF4-FFF2-40B4-BE49-F238E27FC236}">
                <a16:creationId xmlns:a16="http://schemas.microsoft.com/office/drawing/2014/main" id="{CA6CBC82-9007-1ABE-2D71-652F466CD8B5}"/>
              </a:ext>
            </a:extLst>
          </p:cNvPr>
          <p:cNvCxnSpPr/>
          <p:nvPr/>
        </p:nvCxnSpPr>
        <p:spPr>
          <a:xfrm>
            <a:off x="335360" y="122075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857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982494" y="374650"/>
            <a:ext cx="10515600" cy="1325563"/>
          </a:xfrm>
          <a:prstGeom prst="rect">
            <a:avLst/>
          </a:prstGeom>
        </p:spPr>
        <p:txBody>
          <a:bodyPr>
            <a:normAutofit/>
          </a:bodyPr>
          <a:lstStyle/>
          <a:p>
            <a:r>
              <a:rPr lang="es-ES_tradnl" sz="3200" b="1" dirty="0">
                <a:latin typeface="+mn-lt"/>
              </a:rPr>
              <a:t>Dermatitis seborreica</a:t>
            </a:r>
          </a:p>
        </p:txBody>
      </p:sp>
      <p:pic>
        <p:nvPicPr>
          <p:cNvPr id="4098" name="Picture 2" descr="D:\FOTOS DERMATOLOGIA 30 JULIOL 2021\Arxiu fotos Casa - Can Ruti fins Juliol 2009\P\PSORIASIS\casos psoriasis\JOSE Mª MARCHENA no nhc (10).JPG"/>
          <p:cNvPicPr>
            <a:picLocks noGrp="1" noChangeAspect="1" noChangeArrowheads="1"/>
          </p:cNvPicPr>
          <p:nvPr>
            <p:ph sz="half" idx="4294967295"/>
          </p:nvPr>
        </p:nvPicPr>
        <p:blipFill>
          <a:blip r:embed="rId2" cstate="screen">
            <a:extLst>
              <a:ext uri="{28A0092B-C50C-407E-A947-70E740481C1C}">
                <a14:useLocalDpi xmlns:a14="http://schemas.microsoft.com/office/drawing/2010/main" val="0"/>
              </a:ext>
            </a:extLst>
          </a:blip>
          <a:stretch>
            <a:fillRect/>
          </a:stretch>
        </p:blipFill>
        <p:spPr bwMode="auto">
          <a:xfrm>
            <a:off x="5755566" y="1700213"/>
            <a:ext cx="6124327" cy="3636182"/>
          </a:xfrm>
          <a:prstGeom prst="rect">
            <a:avLst/>
          </a:prstGeom>
          <a:noFill/>
        </p:spPr>
      </p:pic>
      <p:pic>
        <p:nvPicPr>
          <p:cNvPr id="3" name="Content Placeholder 2" descr="D:\FOTOS PSORIASIS 30 JULIOL 2021\LEO FOTOS DEFINITIVES\Psoriasis-Daivobet abans de seleccionar\003-ARP\_MG_0325.JPG"/>
          <p:cNvPicPr>
            <a:picLocks noGrp="1" noChangeAspect="1" noChangeArrowheads="1"/>
          </p:cNvPicPr>
          <p:nvPr>
            <p:ph sz="half" idx="4294967295"/>
          </p:nvPr>
        </p:nvPicPr>
        <p:blipFill>
          <a:blip r:embed="rId3" cstate="screen">
            <a:extLst>
              <a:ext uri="{28A0092B-C50C-407E-A947-70E740481C1C}">
                <a14:useLocalDpi xmlns:a14="http://schemas.microsoft.com/office/drawing/2010/main" val="0"/>
              </a:ext>
            </a:extLst>
          </a:blip>
          <a:srcRect/>
          <a:stretch>
            <a:fillRect/>
          </a:stretch>
        </p:blipFill>
        <p:spPr bwMode="auto">
          <a:xfrm>
            <a:off x="517930" y="1700213"/>
            <a:ext cx="5043083" cy="3636182"/>
          </a:xfrm>
          <a:prstGeom prst="rect">
            <a:avLst/>
          </a:prstGeom>
          <a:noFill/>
        </p:spPr>
      </p:pic>
      <p:sp>
        <p:nvSpPr>
          <p:cNvPr id="5" name="Rectángulo 5"/>
          <p:cNvSpPr/>
          <p:nvPr/>
        </p:nvSpPr>
        <p:spPr>
          <a:xfrm>
            <a:off x="7940410" y="6509187"/>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3557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992221" y="394308"/>
            <a:ext cx="10515600" cy="1325563"/>
          </a:xfrm>
          <a:prstGeom prst="rect">
            <a:avLst/>
          </a:prstGeom>
        </p:spPr>
        <p:txBody>
          <a:bodyPr>
            <a:normAutofit/>
          </a:bodyPr>
          <a:lstStyle/>
          <a:p>
            <a:r>
              <a:rPr lang="es-ES_tradnl" sz="3200" b="1" dirty="0">
                <a:latin typeface="+mn-lt"/>
              </a:rPr>
              <a:t>Dermatitis seborreica</a:t>
            </a:r>
          </a:p>
        </p:txBody>
      </p:sp>
      <p:pic>
        <p:nvPicPr>
          <p:cNvPr id="36866" name="Picture 2" descr="D:\FOTOS DERMATOLOGIA 30 JULIOL 2021\Arxiu fotos Casa - Can Ruti fins Juliol 2009\D\DERMATITIS SEBORREICA\FRANCISCO GORRIZ LORENTE NHC301285 DERMATITIS SEBORREICA (2).JPG"/>
          <p:cNvPicPr>
            <a:picLocks noGrp="1" noChangeAspect="1" noChangeArrowheads="1"/>
          </p:cNvPicPr>
          <p:nvPr>
            <p:ph idx="4294967295"/>
          </p:nvPr>
        </p:nvPicPr>
        <p:blipFill>
          <a:blip r:embed="rId2" cstate="screen">
            <a:extLst>
              <a:ext uri="{28A0092B-C50C-407E-A947-70E740481C1C}">
                <a14:useLocalDpi xmlns:a14="http://schemas.microsoft.com/office/drawing/2010/main" val="0"/>
              </a:ext>
            </a:extLst>
          </a:blip>
          <a:srcRect/>
          <a:stretch>
            <a:fillRect/>
          </a:stretch>
        </p:blipFill>
        <p:spPr bwMode="auto">
          <a:xfrm>
            <a:off x="7791113" y="1719871"/>
            <a:ext cx="3808862" cy="4225317"/>
          </a:xfrm>
          <a:prstGeom prst="rect">
            <a:avLst/>
          </a:prstGeom>
          <a:noFill/>
        </p:spPr>
      </p:pic>
      <p:pic>
        <p:nvPicPr>
          <p:cNvPr id="5" name="Picture 2" descr="D:\FOTOS DERMATOLOGIA 30 JULIOL 2021\Arxiu fotos Casa - Can Ruti fins Juliol 2009\D\DERMATITIS SEBORREICA\FRANCISCO GORRIZ LORENTE NHC301285 DERMATITIS SEBORREICA.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809" y="1719871"/>
            <a:ext cx="6984956" cy="3919879"/>
          </a:xfrm>
          <a:prstGeom prst="rect">
            <a:avLst/>
          </a:prstGeom>
          <a:noFill/>
        </p:spPr>
      </p:pic>
      <p:sp>
        <p:nvSpPr>
          <p:cNvPr id="6" name="Rectángulo 5"/>
          <p:cNvSpPr/>
          <p:nvPr/>
        </p:nvSpPr>
        <p:spPr>
          <a:xfrm>
            <a:off x="7940410" y="6509187"/>
            <a:ext cx="4204997"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panose="020F0502020204030204" pitchFamily="34" charset="0"/>
                <a:ea typeface="+mn-ea"/>
                <a:cs typeface="+mn-cs"/>
              </a:rPr>
              <a:t>Imágenes cedidas por el Dr. Miquel Ribera </a:t>
            </a:r>
            <a:r>
              <a:rPr kumimoji="0" lang="es-ES" sz="1467" b="1" i="0" u="none" strike="noStrike" kern="0" cap="none" spc="0" normalizeH="0" baseline="0" noProof="0" dirty="0" err="1">
                <a:ln>
                  <a:noFill/>
                </a:ln>
                <a:solidFill>
                  <a:srgbClr val="201F1E"/>
                </a:solidFill>
                <a:effectLst/>
                <a:uLnTx/>
                <a:uFillTx/>
                <a:latin typeface="Calibri" panose="020F0502020204030204" pitchFamily="34" charset="0"/>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120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p:cNvSpPr/>
          <p:nvPr/>
        </p:nvSpPr>
        <p:spPr>
          <a:xfrm>
            <a:off x="397986" y="1849366"/>
            <a:ext cx="5568951" cy="2888003"/>
          </a:xfrm>
          <a:prstGeom prst="rect">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E97132"/>
              </a:solidFill>
              <a:effectLst/>
              <a:uLnTx/>
              <a:uFillTx/>
              <a:latin typeface="Aptos" panose="02110004020202020204"/>
              <a:ea typeface="+mn-ea"/>
              <a:cs typeface="+mn-cs"/>
            </a:endParaRPr>
          </a:p>
        </p:txBody>
      </p:sp>
      <p:sp>
        <p:nvSpPr>
          <p:cNvPr id="117763" name="Title 1"/>
          <p:cNvSpPr>
            <a:spLocks noGrp="1"/>
          </p:cNvSpPr>
          <p:nvPr>
            <p:ph type="title" idx="4294967295"/>
          </p:nvPr>
        </p:nvSpPr>
        <p:spPr>
          <a:xfrm>
            <a:off x="1079297" y="266611"/>
            <a:ext cx="11560175" cy="1119188"/>
          </a:xfrm>
          <a:prstGeom prst="rect">
            <a:avLst/>
          </a:prstGeom>
        </p:spPr>
        <p:txBody>
          <a:bodyPr>
            <a:noAutofit/>
          </a:bodyPr>
          <a:lstStyle/>
          <a:p>
            <a:pPr eaLnBrk="1" hangingPunct="1"/>
            <a:r>
              <a:rPr lang="en-GB" altLang="es-ES" sz="3600" b="1" dirty="0">
                <a:latin typeface="+mn-lt"/>
              </a:rPr>
              <a:t>Psoriasis</a:t>
            </a:r>
            <a:br>
              <a:rPr lang="en-GB" altLang="es-ES" sz="3867" b="1" dirty="0">
                <a:latin typeface="+mn-lt"/>
              </a:rPr>
            </a:br>
            <a:r>
              <a:rPr lang="en-GB" altLang="es-ES" sz="2800" b="1" dirty="0" err="1">
                <a:latin typeface="+mn-lt"/>
              </a:rPr>
              <a:t>Herramientas</a:t>
            </a:r>
            <a:r>
              <a:rPr lang="en-GB" altLang="es-ES" sz="2800" b="1" dirty="0">
                <a:latin typeface="+mn-lt"/>
              </a:rPr>
              <a:t> de </a:t>
            </a:r>
            <a:r>
              <a:rPr lang="en-GB" altLang="es-ES" sz="2800" b="1" dirty="0" err="1">
                <a:latin typeface="+mn-lt"/>
              </a:rPr>
              <a:t>evaluación</a:t>
            </a:r>
            <a:r>
              <a:rPr lang="en-GB" altLang="es-ES" sz="2800" b="1" dirty="0">
                <a:latin typeface="+mn-lt"/>
              </a:rPr>
              <a:t> </a:t>
            </a:r>
            <a:r>
              <a:rPr lang="es-ES_tradnl" altLang="es-ES" sz="2800" b="1" dirty="0">
                <a:latin typeface="+mn-lt"/>
              </a:rPr>
              <a:t>de la gravedad/intensidad de la psoriasis </a:t>
            </a:r>
            <a:endParaRPr lang="en-GB" altLang="es-ES" sz="3867" b="1" dirty="0">
              <a:latin typeface="+mn-lt"/>
            </a:endParaRPr>
          </a:p>
        </p:txBody>
      </p:sp>
      <p:grpSp>
        <p:nvGrpSpPr>
          <p:cNvPr id="2" name="Group 13"/>
          <p:cNvGrpSpPr/>
          <p:nvPr/>
        </p:nvGrpSpPr>
        <p:grpSpPr>
          <a:xfrm>
            <a:off x="149523" y="1839856"/>
            <a:ext cx="5856650" cy="3600399"/>
            <a:chOff x="107504" y="2132856"/>
            <a:chExt cx="4392488" cy="3600399"/>
          </a:xfrm>
          <a:noFill/>
        </p:grpSpPr>
        <p:sp>
          <p:nvSpPr>
            <p:cNvPr id="8" name="Rectangle 7"/>
            <p:cNvSpPr/>
            <p:nvPr/>
          </p:nvSpPr>
          <p:spPr>
            <a:xfrm>
              <a:off x="539552" y="2132856"/>
              <a:ext cx="3960440" cy="36003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Content Placeholder 9"/>
            <p:cNvSpPr txBox="1">
              <a:spLocks/>
            </p:cNvSpPr>
            <p:nvPr/>
          </p:nvSpPr>
          <p:spPr bwMode="gray">
            <a:xfrm>
              <a:off x="107504" y="2827898"/>
              <a:ext cx="4320480" cy="2286199"/>
            </a:xfrm>
            <a:prstGeom prst="rect">
              <a:avLst/>
            </a:prstGeom>
            <a:grpFill/>
            <a:ln w="9525">
              <a:noFill/>
              <a:miter lim="800000"/>
              <a:headEnd/>
              <a:tailEnd/>
            </a:ln>
          </p:spPr>
          <p:txBody>
            <a:bodyPr/>
            <a:lstStyle>
              <a:lvl1pPr marL="233363" indent="-233363" algn="l" rtl="0" eaLnBrk="1" fontAlgn="base" hangingPunct="1">
                <a:lnSpc>
                  <a:spcPct val="95000"/>
                </a:lnSpc>
                <a:spcBef>
                  <a:spcPct val="75000"/>
                </a:spcBef>
                <a:spcAft>
                  <a:spcPct val="0"/>
                </a:spcAft>
                <a:buClr>
                  <a:schemeClr val="accent1"/>
                </a:buClr>
                <a:buSzPct val="110000"/>
                <a:buFont typeface="Wingdings" pitchFamily="2" charset="2"/>
                <a:buChar char="§"/>
                <a:defRPr sz="2800">
                  <a:solidFill>
                    <a:schemeClr val="accent6"/>
                  </a:solidFill>
                  <a:latin typeface="+mn-lt"/>
                  <a:ea typeface="+mn-ea"/>
                  <a:cs typeface="+mn-cs"/>
                </a:defRPr>
              </a:lvl1pPr>
              <a:lvl2pPr marL="398463" indent="-163513" algn="l" rtl="0" eaLnBrk="1" fontAlgn="base" hangingPunct="1">
                <a:lnSpc>
                  <a:spcPct val="95000"/>
                </a:lnSpc>
                <a:spcBef>
                  <a:spcPct val="40000"/>
                </a:spcBef>
                <a:spcAft>
                  <a:spcPct val="0"/>
                </a:spcAft>
                <a:buClr>
                  <a:srgbClr val="917B69"/>
                </a:buClr>
                <a:buFont typeface="Arial" charset="0"/>
                <a:buChar char="•"/>
                <a:defRPr sz="2400">
                  <a:solidFill>
                    <a:schemeClr val="accent6"/>
                  </a:solidFill>
                  <a:latin typeface="+mn-lt"/>
                </a:defRPr>
              </a:lvl2pPr>
              <a:lvl3pPr marL="577850" indent="-177800" algn="l" rtl="0" eaLnBrk="1" fontAlgn="base" hangingPunct="1">
                <a:lnSpc>
                  <a:spcPct val="95000"/>
                </a:lnSpc>
                <a:spcBef>
                  <a:spcPct val="30000"/>
                </a:spcBef>
                <a:spcAft>
                  <a:spcPct val="0"/>
                </a:spcAft>
                <a:buClrTx/>
                <a:buFont typeface="Arial" charset="0"/>
                <a:buChar char="-"/>
                <a:defRPr sz="2000">
                  <a:solidFill>
                    <a:schemeClr val="accent6"/>
                  </a:solidFill>
                  <a:latin typeface="+mn-lt"/>
                </a:defRPr>
              </a:lvl3pPr>
              <a:lvl4pPr marL="752475" indent="-173038" algn="l" rtl="0" eaLnBrk="1" fontAlgn="base" hangingPunct="1">
                <a:lnSpc>
                  <a:spcPct val="95000"/>
                </a:lnSpc>
                <a:spcBef>
                  <a:spcPct val="20000"/>
                </a:spcBef>
                <a:spcAft>
                  <a:spcPct val="0"/>
                </a:spcAft>
                <a:buClrTx/>
                <a:buFont typeface="Arial" charset="0"/>
                <a:buChar char="•"/>
                <a:defRPr sz="1800">
                  <a:solidFill>
                    <a:schemeClr val="accent6"/>
                  </a:solidFill>
                  <a:latin typeface="+mn-lt"/>
                </a:defRPr>
              </a:lvl4pPr>
              <a:lvl5pPr marL="917575" indent="-163513" algn="l" rtl="0" eaLnBrk="1" fontAlgn="base" hangingPunct="1">
                <a:spcBef>
                  <a:spcPct val="20000"/>
                </a:spcBef>
                <a:spcAft>
                  <a:spcPct val="0"/>
                </a:spcAft>
                <a:buChar char="»"/>
                <a:defRPr sz="1800">
                  <a:solidFill>
                    <a:schemeClr val="accent6"/>
                  </a:solidFill>
                  <a:latin typeface="+mn-lt"/>
                </a:defRPr>
              </a:lvl5pPr>
              <a:lvl6pPr marL="1374775" indent="-163513" algn="l" rtl="0" eaLnBrk="1" fontAlgn="base" hangingPunct="1">
                <a:spcBef>
                  <a:spcPct val="20000"/>
                </a:spcBef>
                <a:spcAft>
                  <a:spcPct val="0"/>
                </a:spcAft>
                <a:buChar char="»"/>
                <a:defRPr sz="1800">
                  <a:solidFill>
                    <a:schemeClr val="tx1"/>
                  </a:solidFill>
                  <a:latin typeface="+mn-lt"/>
                </a:defRPr>
              </a:lvl6pPr>
              <a:lvl7pPr marL="1831975" indent="-163513" algn="l" rtl="0" eaLnBrk="1" fontAlgn="base" hangingPunct="1">
                <a:spcBef>
                  <a:spcPct val="20000"/>
                </a:spcBef>
                <a:spcAft>
                  <a:spcPct val="0"/>
                </a:spcAft>
                <a:buChar char="»"/>
                <a:defRPr sz="1800">
                  <a:solidFill>
                    <a:schemeClr val="tx1"/>
                  </a:solidFill>
                  <a:latin typeface="+mn-lt"/>
                </a:defRPr>
              </a:lvl7pPr>
              <a:lvl8pPr marL="2289175" indent="-163513" algn="l" rtl="0" eaLnBrk="1" fontAlgn="base" hangingPunct="1">
                <a:spcBef>
                  <a:spcPct val="20000"/>
                </a:spcBef>
                <a:spcAft>
                  <a:spcPct val="0"/>
                </a:spcAft>
                <a:buChar char="»"/>
                <a:defRPr sz="1800">
                  <a:solidFill>
                    <a:schemeClr val="tx1"/>
                  </a:solidFill>
                  <a:latin typeface="+mn-lt"/>
                </a:defRPr>
              </a:lvl8pPr>
              <a:lvl9pPr marL="2746375" indent="-163513" algn="l" rtl="0" eaLnBrk="1" fontAlgn="base" hangingPunct="1">
                <a:spcBef>
                  <a:spcPct val="20000"/>
                </a:spcBef>
                <a:spcAft>
                  <a:spcPct val="0"/>
                </a:spcAft>
                <a:buChar char="»"/>
                <a:defRPr sz="1800">
                  <a:solidFill>
                    <a:schemeClr val="tx1"/>
                  </a:solidFill>
                  <a:latin typeface="+mn-lt"/>
                </a:defRPr>
              </a:lvl9pPr>
            </a:lstStyle>
            <a:p>
              <a:pPr marL="398463" marR="0" lvl="1" indent="-163513" algn="l" defTabSz="914400" rtl="0" eaLnBrk="1" fontAlgn="base" latinLnBrk="0" hangingPunct="1">
                <a:lnSpc>
                  <a:spcPct val="95000"/>
                </a:lnSpc>
                <a:spcBef>
                  <a:spcPct val="40000"/>
                </a:spcBef>
                <a:spcAft>
                  <a:spcPts val="533"/>
                </a:spcAft>
                <a:buClr>
                  <a:srgbClr val="E97132"/>
                </a:buClr>
                <a:buSzTx/>
                <a:buFont typeface="Arial" charset="0"/>
                <a:buChar char="•"/>
                <a:tabLst/>
                <a:defRPr/>
              </a:pPr>
              <a:r>
                <a:rPr kumimoji="0" lang="es-ES" sz="2400" b="0" i="0" u="none" strike="noStrike" kern="1200" cap="none" spc="0" normalizeH="0" baseline="0" noProof="0" dirty="0">
                  <a:ln>
                    <a:noFill/>
                  </a:ln>
                  <a:solidFill>
                    <a:prstClr val="black"/>
                  </a:solidFill>
                  <a:effectLst/>
                  <a:uLnTx/>
                  <a:uFillTx/>
                  <a:latin typeface="Aptos" panose="02110004020202020204"/>
                  <a:ea typeface="+mn-ea"/>
                  <a:cs typeface="+mn-cs"/>
                </a:rPr>
                <a:t>Índice de intensidad y extensión de la psoriasis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(PASI)</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2</a:t>
              </a:r>
            </a:p>
            <a:p>
              <a:pPr marL="398463" marR="0" lvl="1" indent="-163513" algn="l" defTabSz="914400" rtl="0" eaLnBrk="1" fontAlgn="base" latinLnBrk="0" hangingPunct="1">
                <a:lnSpc>
                  <a:spcPct val="95000"/>
                </a:lnSpc>
                <a:spcBef>
                  <a:spcPct val="40000"/>
                </a:spcBef>
                <a:spcAft>
                  <a:spcPts val="533"/>
                </a:spcAft>
                <a:buClr>
                  <a:srgbClr val="E97132"/>
                </a:buClr>
                <a:buSzTx/>
                <a:buFont typeface="Arial" charset="0"/>
                <a:buChar char="•"/>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Superficie corporal </a:t>
              </a:r>
              <a:r>
                <a:rPr kumimoji="0" lang="en-US" sz="2400" b="1" i="0" u="none" strike="noStrike" kern="1200" cap="none" spc="0" normalizeH="0" baseline="0" noProof="0" dirty="0" err="1">
                  <a:ln>
                    <a:noFill/>
                  </a:ln>
                  <a:solidFill>
                    <a:prstClr val="black"/>
                  </a:solidFill>
                  <a:effectLst/>
                  <a:uLnTx/>
                  <a:uFillTx/>
                  <a:latin typeface="Aptos" panose="02110004020202020204"/>
                  <a:ea typeface="+mn-ea"/>
                  <a:cs typeface="+mn-cs"/>
                </a:rPr>
                <a:t>afectada</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(BSA)</a:t>
              </a:r>
              <a:r>
                <a:rPr kumimoji="0" lang="en-US" sz="2400" b="1" i="0" u="none" strike="noStrike" kern="1200" cap="none" spc="0" normalizeH="0" baseline="30000" noProof="0" dirty="0">
                  <a:ln>
                    <a:noFill/>
                  </a:ln>
                  <a:solidFill>
                    <a:prstClr val="black"/>
                  </a:solidFill>
                  <a:effectLst/>
                  <a:uLnTx/>
                  <a:uFillTx/>
                  <a:latin typeface="Aptos" panose="02110004020202020204"/>
                  <a:ea typeface="+mn-ea"/>
                  <a:cs typeface="+mn-cs"/>
                </a:rPr>
                <a:t>3</a:t>
              </a:r>
            </a:p>
            <a:p>
              <a:pPr marL="398463" marR="0" lvl="1" indent="-163513" algn="l" defTabSz="914400" rtl="0" eaLnBrk="1" fontAlgn="base" latinLnBrk="0" hangingPunct="1">
                <a:lnSpc>
                  <a:spcPct val="95000"/>
                </a:lnSpc>
                <a:spcBef>
                  <a:spcPct val="40000"/>
                </a:spcBef>
                <a:spcAft>
                  <a:spcPts val="533"/>
                </a:spcAft>
                <a:buClr>
                  <a:srgbClr val="E97132"/>
                </a:buClr>
                <a:buSzTx/>
                <a:buFont typeface="Arial" charset="0"/>
                <a:buChar char="•"/>
                <a:tabLst/>
                <a:defRPr/>
              </a:pPr>
              <a:r>
                <a:rPr kumimoji="0" lang="es-ES" sz="2400" b="0" i="0" u="none" strike="noStrike" kern="1200" cap="none" spc="0" normalizeH="0" baseline="0" noProof="0" dirty="0">
                  <a:ln>
                    <a:noFill/>
                  </a:ln>
                  <a:solidFill>
                    <a:prstClr val="black"/>
                  </a:solidFill>
                  <a:effectLst/>
                  <a:uLnTx/>
                  <a:uFillTx/>
                  <a:latin typeface="Aptos" panose="02110004020202020204"/>
                  <a:ea typeface="+mn-ea"/>
                  <a:cs typeface="+mn-cs"/>
                </a:rPr>
                <a:t>Evaluación global del médico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(PGA)</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2</a:t>
              </a:r>
            </a:p>
            <a:p>
              <a:pPr marL="577850" marR="0" lvl="2" indent="-177800" algn="l" defTabSz="914400" rtl="0" eaLnBrk="1" fontAlgn="base" latinLnBrk="0" hangingPunct="1">
                <a:lnSpc>
                  <a:spcPct val="95000"/>
                </a:lnSpc>
                <a:spcBef>
                  <a:spcPct val="30000"/>
                </a:spcBef>
                <a:spcAft>
                  <a:spcPts val="533"/>
                </a:spcAft>
                <a:buClrTx/>
                <a:buSzTx/>
                <a:buFont typeface="Arial" charset="0"/>
                <a:buChar char="-"/>
                <a:tabLst/>
                <a:defRPr/>
              </a:pPr>
              <a:endParaRPr kumimoji="0" lang="en-US" sz="2667" b="1" i="0" u="none" strike="noStrike" kern="1200" cap="none" spc="0" normalizeH="0" baseline="30000" noProof="0" dirty="0">
                <a:ln>
                  <a:noFill/>
                </a:ln>
                <a:solidFill>
                  <a:srgbClr val="000000"/>
                </a:solidFill>
                <a:effectLst/>
                <a:uLnTx/>
                <a:uFillTx/>
                <a:latin typeface="Aptos" panose="02110004020202020204"/>
                <a:ea typeface="+mn-ea"/>
                <a:cs typeface="+mn-cs"/>
              </a:endParaRPr>
            </a:p>
            <a:p>
              <a:pPr marL="233363" marR="0" lvl="0" indent="-233363" algn="l" defTabSz="914400" rtl="0" eaLnBrk="1" fontAlgn="base" latinLnBrk="0" hangingPunct="1">
                <a:lnSpc>
                  <a:spcPct val="95000"/>
                </a:lnSpc>
                <a:spcBef>
                  <a:spcPct val="75000"/>
                </a:spcBef>
                <a:spcAft>
                  <a:spcPct val="0"/>
                </a:spcAft>
                <a:buClr>
                  <a:srgbClr val="FCAF17"/>
                </a:buClr>
                <a:buSzPct val="110000"/>
                <a:buFont typeface="Wingdings" pitchFamily="2" charset="2"/>
                <a:buChar char="§"/>
                <a:tabLst/>
                <a:defRPr/>
              </a:pPr>
              <a:endParaRPr kumimoji="0" lang="en-GB" sz="2667" b="0"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7" name="TextBox 6"/>
            <p:cNvSpPr txBox="1"/>
            <p:nvPr/>
          </p:nvSpPr>
          <p:spPr>
            <a:xfrm>
              <a:off x="996389" y="2284119"/>
              <a:ext cx="3081565" cy="502766"/>
            </a:xfrm>
            <a:prstGeom prst="rect">
              <a:avLst/>
            </a:prstGeom>
            <a:grp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err="1">
                  <a:ln>
                    <a:noFill/>
                  </a:ln>
                  <a:solidFill>
                    <a:srgbClr val="156082"/>
                  </a:solidFill>
                  <a:effectLst/>
                  <a:uLnTx/>
                  <a:uFillTx/>
                  <a:latin typeface="Aptos" panose="02110004020202020204"/>
                  <a:ea typeface="+mn-ea"/>
                  <a:cs typeface="+mn-cs"/>
                </a:rPr>
                <a:t>Dermatólogo</a:t>
              </a:r>
              <a:r>
                <a:rPr kumimoji="0" lang="en-GB" sz="2667" b="1" i="0" u="none" strike="noStrike" kern="1200" cap="none" spc="0" normalizeH="0" baseline="0" noProof="0" dirty="0">
                  <a:ln>
                    <a:noFill/>
                  </a:ln>
                  <a:solidFill>
                    <a:srgbClr val="156082"/>
                  </a:solidFill>
                  <a:effectLst/>
                  <a:uLnTx/>
                  <a:uFillTx/>
                  <a:latin typeface="Aptos" panose="02110004020202020204"/>
                  <a:ea typeface="+mn-ea"/>
                  <a:cs typeface="+mn-cs"/>
                </a:rPr>
                <a:t> / </a:t>
              </a:r>
              <a:r>
                <a:rPr kumimoji="0" lang="en-GB" sz="2667" b="1" i="0" u="none" strike="noStrike" kern="1200" cap="none" spc="0" normalizeH="0" baseline="0" noProof="0" dirty="0" err="1">
                  <a:ln>
                    <a:noFill/>
                  </a:ln>
                  <a:solidFill>
                    <a:srgbClr val="156082"/>
                  </a:solidFill>
                  <a:effectLst/>
                  <a:uLnTx/>
                  <a:uFillTx/>
                  <a:latin typeface="Aptos" panose="02110004020202020204"/>
                  <a:ea typeface="+mn-ea"/>
                  <a:cs typeface="+mn-cs"/>
                </a:rPr>
                <a:t>Enfermera</a:t>
              </a:r>
              <a:endParaRPr kumimoji="0" lang="en-GB" sz="2667" b="1" i="0" u="none" strike="noStrike" kern="1200" cap="none" spc="0" normalizeH="0" baseline="0" noProof="0" dirty="0">
                <a:ln>
                  <a:noFill/>
                </a:ln>
                <a:solidFill>
                  <a:srgbClr val="156082"/>
                </a:solidFill>
                <a:effectLst/>
                <a:uLnTx/>
                <a:uFillTx/>
                <a:latin typeface="Aptos" panose="02110004020202020204"/>
                <a:ea typeface="+mn-ea"/>
                <a:cs typeface="+mn-cs"/>
              </a:endParaRPr>
            </a:p>
          </p:txBody>
        </p:sp>
      </p:grpSp>
      <p:sp>
        <p:nvSpPr>
          <p:cNvPr id="117766" name="Content Placeholder 2"/>
          <p:cNvSpPr txBox="1">
            <a:spLocks/>
          </p:cNvSpPr>
          <p:nvPr/>
        </p:nvSpPr>
        <p:spPr bwMode="gray">
          <a:xfrm>
            <a:off x="455713" y="5541235"/>
            <a:ext cx="11535833" cy="6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3463">
              <a:defRPr>
                <a:solidFill>
                  <a:schemeClr val="tx1"/>
                </a:solidFill>
                <a:latin typeface="Arial" panose="020B0604020202020204" pitchFamily="34" charset="0"/>
              </a:defRPr>
            </a:lvl1pPr>
            <a:lvl2pPr marL="742950" indent="-285750" defTabSz="1033463">
              <a:defRPr>
                <a:solidFill>
                  <a:schemeClr val="tx1"/>
                </a:solidFill>
                <a:latin typeface="Arial" panose="020B0604020202020204" pitchFamily="34" charset="0"/>
              </a:defRPr>
            </a:lvl2pPr>
            <a:lvl3pPr marL="1143000" indent="-228600" defTabSz="1033463">
              <a:defRPr>
                <a:solidFill>
                  <a:schemeClr val="tx1"/>
                </a:solidFill>
                <a:latin typeface="Arial" panose="020B0604020202020204" pitchFamily="34" charset="0"/>
              </a:defRPr>
            </a:lvl3pPr>
            <a:lvl4pPr marL="1600200" indent="-228600" defTabSz="1033463">
              <a:defRPr>
                <a:solidFill>
                  <a:schemeClr val="tx1"/>
                </a:solidFill>
                <a:latin typeface="Arial" panose="020B0604020202020204" pitchFamily="34" charset="0"/>
              </a:defRPr>
            </a:lvl4pPr>
            <a:lvl5pPr marL="2057400" indent="-228600" defTabSz="1033463">
              <a:defRPr>
                <a:solidFill>
                  <a:schemeClr val="tx1"/>
                </a:solidFill>
                <a:latin typeface="Arial" panose="020B0604020202020204" pitchFamily="34" charset="0"/>
              </a:defRPr>
            </a:lvl5pPr>
            <a:lvl6pPr marL="2514600" indent="-228600" defTabSz="1033463" fontAlgn="base">
              <a:spcBef>
                <a:spcPct val="0"/>
              </a:spcBef>
              <a:spcAft>
                <a:spcPct val="0"/>
              </a:spcAft>
              <a:defRPr>
                <a:solidFill>
                  <a:schemeClr val="tx1"/>
                </a:solidFill>
                <a:latin typeface="Arial" panose="020B0604020202020204" pitchFamily="34" charset="0"/>
              </a:defRPr>
            </a:lvl6pPr>
            <a:lvl7pPr marL="2971800" indent="-228600" defTabSz="1033463" fontAlgn="base">
              <a:spcBef>
                <a:spcPct val="0"/>
              </a:spcBef>
              <a:spcAft>
                <a:spcPct val="0"/>
              </a:spcAft>
              <a:defRPr>
                <a:solidFill>
                  <a:schemeClr val="tx1"/>
                </a:solidFill>
                <a:latin typeface="Arial" panose="020B0604020202020204" pitchFamily="34" charset="0"/>
              </a:defRPr>
            </a:lvl7pPr>
            <a:lvl8pPr marL="3429000" indent="-228600" defTabSz="1033463" fontAlgn="base">
              <a:spcBef>
                <a:spcPct val="0"/>
              </a:spcBef>
              <a:spcAft>
                <a:spcPct val="0"/>
              </a:spcAft>
              <a:defRPr>
                <a:solidFill>
                  <a:schemeClr val="tx1"/>
                </a:solidFill>
                <a:latin typeface="Arial" panose="020B0604020202020204" pitchFamily="34" charset="0"/>
              </a:defRPr>
            </a:lvl8pPr>
            <a:lvl9pPr marL="3886200" indent="-228600" defTabSz="1033463" fontAlgn="base">
              <a:spcBef>
                <a:spcPct val="0"/>
              </a:spcBef>
              <a:spcAft>
                <a:spcPct val="0"/>
              </a:spcAft>
              <a:defRPr>
                <a:solidFill>
                  <a:schemeClr val="tx1"/>
                </a:solidFill>
                <a:latin typeface="Arial" panose="020B0604020202020204" pitchFamily="34" charset="0"/>
              </a:defRPr>
            </a:lvl9pPr>
          </a:lstStyle>
          <a:p>
            <a:pPr marL="0" marR="0" lvl="0" indent="0" algn="l" defTabSz="1033463" rtl="0" eaLnBrk="1" fontAlgn="auto" latinLnBrk="0" hangingPunct="1">
              <a:lnSpc>
                <a:spcPct val="100000"/>
              </a:lnSpc>
              <a:spcBef>
                <a:spcPts val="0"/>
              </a:spcBef>
              <a:spcAft>
                <a:spcPts val="0"/>
              </a:spcAft>
              <a:buClr>
                <a:srgbClr val="000000"/>
              </a:buClr>
              <a:buSzPct val="110000"/>
              <a:buFont typeface="Wingdings" panose="05000000000000000000" pitchFamily="2" charset="2"/>
              <a:buNone/>
              <a:tabLst/>
              <a:defRPr/>
            </a:pPr>
            <a:r>
              <a:rPr kumimoji="0" lang="en-US" altLang="es-ES" sz="1100" b="0" i="0" u="none" strike="noStrike" kern="1200" cap="none" spc="0" normalizeH="0" baseline="0" noProof="0" dirty="0">
                <a:ln>
                  <a:noFill/>
                </a:ln>
                <a:solidFill>
                  <a:srgbClr val="161617"/>
                </a:solidFill>
                <a:effectLst/>
                <a:uLnTx/>
                <a:uFillTx/>
                <a:ea typeface="MS PGothic" panose="020B0600070205080204" pitchFamily="34" charset="-128"/>
              </a:rPr>
              <a:t>Pariser DM </a:t>
            </a:r>
            <a:r>
              <a:rPr kumimoji="0" lang="en-US" altLang="es-ES" sz="1100" b="0" i="1" u="none" strike="noStrike" kern="1200" cap="none" spc="0" normalizeH="0" baseline="0" noProof="0" dirty="0">
                <a:ln>
                  <a:noFill/>
                </a:ln>
                <a:solidFill>
                  <a:srgbClr val="161617"/>
                </a:solidFill>
                <a:effectLst/>
                <a:uLnTx/>
                <a:uFillTx/>
                <a:ea typeface="MS PGothic" panose="020B0600070205080204" pitchFamily="34" charset="-128"/>
              </a:rPr>
              <a:t>et al</a:t>
            </a:r>
            <a:r>
              <a:rPr kumimoji="0" lang="en-US" altLang="es-ES" sz="1100" b="0" i="0" u="none" strike="noStrike" kern="1200" cap="none" spc="0" normalizeH="0" baseline="0" noProof="0" dirty="0">
                <a:ln>
                  <a:noFill/>
                </a:ln>
                <a:solidFill>
                  <a:srgbClr val="161617"/>
                </a:solidFill>
                <a:effectLst/>
                <a:uLnTx/>
                <a:uFillTx/>
                <a:ea typeface="MS PGothic" panose="020B0600070205080204" pitchFamily="34" charset="-128"/>
              </a:rPr>
              <a:t>. </a:t>
            </a:r>
            <a:r>
              <a:rPr kumimoji="0" lang="de-DE" altLang="es-ES" sz="1100" b="0" i="1" u="none" strike="noStrike" kern="1200" cap="none" spc="0" normalizeH="0" baseline="0" noProof="0" dirty="0">
                <a:ln>
                  <a:noFill/>
                </a:ln>
                <a:solidFill>
                  <a:srgbClr val="161617"/>
                </a:solidFill>
                <a:effectLst/>
                <a:uLnTx/>
                <a:uFillTx/>
                <a:ea typeface="MS PGothic" panose="020B0600070205080204" pitchFamily="34" charset="-128"/>
              </a:rPr>
              <a:t>Arch Dermatol</a:t>
            </a:r>
            <a:r>
              <a:rPr kumimoji="0" lang="de-DE" altLang="es-ES" sz="1100" b="0" i="0" u="none" strike="noStrike" kern="1200" cap="none" spc="0" normalizeH="0" baseline="0" noProof="0" dirty="0">
                <a:ln>
                  <a:noFill/>
                </a:ln>
                <a:solidFill>
                  <a:srgbClr val="161617"/>
                </a:solidFill>
                <a:effectLst/>
                <a:uLnTx/>
                <a:uFillTx/>
                <a:ea typeface="MS PGothic" panose="020B0600070205080204" pitchFamily="34" charset="-128"/>
              </a:rPr>
              <a:t> 2007;143:239</a:t>
            </a:r>
          </a:p>
          <a:p>
            <a:pPr marL="0" marR="0" lvl="0" indent="0" algn="l" defTabSz="1033463" rtl="0" eaLnBrk="1" fontAlgn="auto" latinLnBrk="0" hangingPunct="1">
              <a:lnSpc>
                <a:spcPct val="100000"/>
              </a:lnSpc>
              <a:spcBef>
                <a:spcPts val="0"/>
              </a:spcBef>
              <a:spcAft>
                <a:spcPts val="0"/>
              </a:spcAft>
              <a:buClr>
                <a:srgbClr val="000000"/>
              </a:buClr>
              <a:buSzPct val="110000"/>
              <a:buFont typeface="Wingdings" panose="05000000000000000000" pitchFamily="2" charset="2"/>
              <a:buNone/>
              <a:tabLst/>
              <a:defRPr/>
            </a:pPr>
            <a:r>
              <a:rPr kumimoji="0" lang="en-US" altLang="es-ES" sz="1100" b="0" i="0" u="none" strike="noStrike" kern="1200" cap="none" spc="0" normalizeH="0" baseline="0" noProof="0" dirty="0">
                <a:ln>
                  <a:noFill/>
                </a:ln>
                <a:solidFill>
                  <a:srgbClr val="161617"/>
                </a:solidFill>
                <a:effectLst/>
                <a:uLnTx/>
                <a:uFillTx/>
                <a:ea typeface="MS PGothic" panose="020B0600070205080204" pitchFamily="34" charset="-128"/>
              </a:rPr>
              <a:t>Langley RG, </a:t>
            </a:r>
            <a:r>
              <a:rPr kumimoji="0" lang="en-US" altLang="es-ES" sz="1100" b="0" i="1" u="none" strike="noStrike" kern="1200" cap="none" spc="0" normalizeH="0" baseline="0" noProof="0" dirty="0">
                <a:ln>
                  <a:noFill/>
                </a:ln>
                <a:solidFill>
                  <a:srgbClr val="161617"/>
                </a:solidFill>
                <a:effectLst/>
                <a:uLnTx/>
                <a:uFillTx/>
                <a:ea typeface="MS PGothic" panose="020B0600070205080204" pitchFamily="34" charset="-128"/>
              </a:rPr>
              <a:t>et al</a:t>
            </a:r>
            <a:r>
              <a:rPr kumimoji="0" lang="en-US" altLang="es-ES" sz="1100" b="0" i="0" u="none" strike="noStrike" kern="1200" cap="none" spc="0" normalizeH="0" baseline="0" noProof="0" dirty="0">
                <a:ln>
                  <a:noFill/>
                </a:ln>
                <a:solidFill>
                  <a:srgbClr val="161617"/>
                </a:solidFill>
                <a:effectLst/>
                <a:uLnTx/>
                <a:uFillTx/>
                <a:ea typeface="MS PGothic" panose="020B0600070205080204" pitchFamily="34" charset="-128"/>
              </a:rPr>
              <a:t>. </a:t>
            </a:r>
            <a:r>
              <a:rPr kumimoji="0" lang="en-US" altLang="es-ES" sz="1100" b="0" i="1" u="none" strike="noStrike" kern="1200" cap="none" spc="0" normalizeH="0" baseline="0" noProof="0" dirty="0">
                <a:ln>
                  <a:noFill/>
                </a:ln>
                <a:solidFill>
                  <a:srgbClr val="161617"/>
                </a:solidFill>
                <a:effectLst/>
                <a:uLnTx/>
                <a:uFillTx/>
                <a:ea typeface="MS PGothic" panose="020B0600070205080204" pitchFamily="34" charset="-128"/>
              </a:rPr>
              <a:t>JAAD</a:t>
            </a:r>
            <a:r>
              <a:rPr kumimoji="0" lang="en-US" altLang="es-ES" sz="1100" b="0" i="0" u="none" strike="noStrike" kern="1200" cap="none" spc="0" normalizeH="0" baseline="0" noProof="0" dirty="0">
                <a:ln>
                  <a:noFill/>
                </a:ln>
                <a:solidFill>
                  <a:srgbClr val="161617"/>
                </a:solidFill>
                <a:effectLst/>
                <a:uLnTx/>
                <a:uFillTx/>
                <a:ea typeface="MS PGothic" panose="020B0600070205080204" pitchFamily="34" charset="-128"/>
              </a:rPr>
              <a:t> 2004;51:563; </a:t>
            </a:r>
          </a:p>
          <a:p>
            <a:pPr marL="0" marR="0" lvl="0" indent="0" algn="l" defTabSz="1033463" rtl="0" eaLnBrk="1" fontAlgn="auto" latinLnBrk="0" hangingPunct="1">
              <a:lnSpc>
                <a:spcPct val="100000"/>
              </a:lnSpc>
              <a:spcBef>
                <a:spcPts val="0"/>
              </a:spcBef>
              <a:spcAft>
                <a:spcPts val="0"/>
              </a:spcAft>
              <a:buClr>
                <a:srgbClr val="000000"/>
              </a:buClr>
              <a:buSzPct val="110000"/>
              <a:buFont typeface="Wingdings" panose="05000000000000000000" pitchFamily="2" charset="2"/>
              <a:buNone/>
              <a:tabLst/>
              <a:defRPr/>
            </a:pPr>
            <a:r>
              <a:rPr kumimoji="0" lang="en-GB" altLang="es-ES" sz="1100" b="0" i="0" u="none" strike="noStrike" kern="1200" cap="none" spc="0" normalizeH="0" baseline="0" noProof="0" dirty="0">
                <a:ln>
                  <a:noFill/>
                </a:ln>
                <a:solidFill>
                  <a:srgbClr val="161617"/>
                </a:solidFill>
                <a:effectLst/>
                <a:uLnTx/>
                <a:uFillTx/>
                <a:ea typeface="MS PGothic" panose="020B0600070205080204" pitchFamily="34" charset="-128"/>
              </a:rPr>
              <a:t>Thomas CL, Finlay AY. </a:t>
            </a:r>
            <a:r>
              <a:rPr kumimoji="0" lang="en-GB" altLang="es-ES" sz="1100" b="0" i="1" u="none" strike="noStrike" kern="1200" cap="none" spc="0" normalizeH="0" baseline="0" noProof="0" dirty="0">
                <a:ln>
                  <a:noFill/>
                </a:ln>
                <a:solidFill>
                  <a:srgbClr val="161617"/>
                </a:solidFill>
                <a:effectLst/>
                <a:uLnTx/>
                <a:uFillTx/>
                <a:ea typeface="MS PGothic" panose="020B0600070205080204" pitchFamily="34" charset="-128"/>
              </a:rPr>
              <a:t>BJD</a:t>
            </a:r>
            <a:r>
              <a:rPr kumimoji="0" lang="en-GB" altLang="es-ES" sz="1100" b="0" i="0" u="none" strike="noStrike" kern="1200" cap="none" spc="0" normalizeH="0" baseline="0" noProof="0" dirty="0">
                <a:ln>
                  <a:noFill/>
                </a:ln>
                <a:solidFill>
                  <a:srgbClr val="161617"/>
                </a:solidFill>
                <a:effectLst/>
                <a:uLnTx/>
                <a:uFillTx/>
                <a:ea typeface="MS PGothic" panose="020B0600070205080204" pitchFamily="34" charset="-128"/>
              </a:rPr>
              <a:t> 2007;157:1080</a:t>
            </a:r>
            <a:endParaRPr lang="de-DE" altLang="es-ES" sz="1100" dirty="0">
              <a:solidFill>
                <a:srgbClr val="161617"/>
              </a:solidFill>
              <a:ea typeface="MS PGothic" panose="020B0600070205080204" pitchFamily="34" charset="-128"/>
            </a:endParaRPr>
          </a:p>
          <a:p>
            <a:pPr marL="0" marR="0" lvl="0" indent="0" algn="l" defTabSz="1033463" rtl="0" eaLnBrk="1" fontAlgn="auto" latinLnBrk="0" hangingPunct="1">
              <a:lnSpc>
                <a:spcPct val="100000"/>
              </a:lnSpc>
              <a:spcBef>
                <a:spcPts val="0"/>
              </a:spcBef>
              <a:spcAft>
                <a:spcPts val="0"/>
              </a:spcAft>
              <a:buClr>
                <a:srgbClr val="000000"/>
              </a:buClr>
              <a:buSzPct val="110000"/>
              <a:buFont typeface="Wingdings" panose="05000000000000000000" pitchFamily="2" charset="2"/>
              <a:buNone/>
              <a:tabLst/>
              <a:defRPr/>
            </a:pPr>
            <a:r>
              <a:rPr kumimoji="0" lang="de-DE" altLang="es-ES" sz="1100" b="0" i="0" u="none" strike="noStrike" kern="1200" cap="none" spc="0" normalizeH="0" baseline="0" noProof="0" dirty="0">
                <a:ln>
                  <a:noFill/>
                </a:ln>
                <a:solidFill>
                  <a:srgbClr val="161617"/>
                </a:solidFill>
                <a:effectLst/>
                <a:uLnTx/>
                <a:uFillTx/>
                <a:ea typeface="MS PGothic" panose="020B0600070205080204" pitchFamily="34" charset="-128"/>
              </a:rPr>
              <a:t> </a:t>
            </a:r>
            <a:r>
              <a:rPr kumimoji="0" lang="en-GB" altLang="es-ES" sz="1100" b="0" i="0" u="none" strike="noStrike" kern="1200" cap="none" spc="0" normalizeH="0" baseline="0" noProof="0" dirty="0">
                <a:ln>
                  <a:noFill/>
                </a:ln>
                <a:solidFill>
                  <a:srgbClr val="161617"/>
                </a:solidFill>
                <a:effectLst/>
                <a:uLnTx/>
                <a:uFillTx/>
                <a:ea typeface="MS PGothic" panose="020B0600070205080204" pitchFamily="34" charset="-128"/>
              </a:rPr>
              <a:t>Ashcroft DM </a:t>
            </a:r>
            <a:r>
              <a:rPr kumimoji="0" lang="en-US" altLang="es-ES" sz="1100" b="0" i="1" u="none" strike="noStrike" kern="1200" cap="none" spc="0" normalizeH="0" baseline="0" noProof="0" dirty="0">
                <a:ln>
                  <a:noFill/>
                </a:ln>
                <a:solidFill>
                  <a:srgbClr val="161617"/>
                </a:solidFill>
                <a:effectLst/>
                <a:uLnTx/>
                <a:uFillTx/>
                <a:ea typeface="MS PGothic" panose="020B0600070205080204" pitchFamily="34" charset="-128"/>
              </a:rPr>
              <a:t>et al</a:t>
            </a:r>
            <a:r>
              <a:rPr kumimoji="0" lang="en-GB" altLang="es-ES" sz="1100" b="0" i="0" u="none" strike="noStrike" kern="1200" cap="none" spc="0" normalizeH="0" baseline="0" noProof="0" dirty="0">
                <a:ln>
                  <a:noFill/>
                </a:ln>
                <a:solidFill>
                  <a:srgbClr val="161617"/>
                </a:solidFill>
                <a:effectLst/>
                <a:uLnTx/>
                <a:uFillTx/>
                <a:ea typeface="MS PGothic" panose="020B0600070205080204" pitchFamily="34" charset="-128"/>
              </a:rPr>
              <a:t>. </a:t>
            </a:r>
            <a:r>
              <a:rPr kumimoji="0" lang="en-GB" altLang="es-ES" sz="1100" b="0" i="1" u="none" strike="noStrike" kern="1200" cap="none" spc="0" normalizeH="0" baseline="0" noProof="0" dirty="0">
                <a:ln>
                  <a:noFill/>
                </a:ln>
                <a:solidFill>
                  <a:srgbClr val="161617"/>
                </a:solidFill>
                <a:effectLst/>
                <a:uLnTx/>
                <a:uFillTx/>
                <a:ea typeface="MS PGothic" panose="020B0600070205080204" pitchFamily="34" charset="-128"/>
              </a:rPr>
              <a:t>J </a:t>
            </a:r>
            <a:r>
              <a:rPr kumimoji="0" lang="en-GB" altLang="es-ES" sz="1100" b="0" i="1" u="none" strike="noStrike" kern="1200" cap="none" spc="0" normalizeH="0" baseline="0" noProof="0" dirty="0" err="1">
                <a:ln>
                  <a:noFill/>
                </a:ln>
                <a:solidFill>
                  <a:srgbClr val="161617"/>
                </a:solidFill>
                <a:effectLst/>
                <a:uLnTx/>
                <a:uFillTx/>
                <a:ea typeface="MS PGothic" panose="020B0600070205080204" pitchFamily="34" charset="-128"/>
              </a:rPr>
              <a:t>Clin</a:t>
            </a:r>
            <a:r>
              <a:rPr kumimoji="0" lang="en-GB" altLang="es-ES" sz="1100" b="0" i="1" u="none" strike="noStrike" kern="1200" cap="none" spc="0" normalizeH="0" baseline="0" noProof="0" dirty="0">
                <a:ln>
                  <a:noFill/>
                </a:ln>
                <a:solidFill>
                  <a:srgbClr val="161617"/>
                </a:solidFill>
                <a:effectLst/>
                <a:uLnTx/>
                <a:uFillTx/>
                <a:ea typeface="MS PGothic" panose="020B0600070205080204" pitchFamily="34" charset="-128"/>
              </a:rPr>
              <a:t> </a:t>
            </a:r>
            <a:r>
              <a:rPr kumimoji="0" lang="en-GB" altLang="es-ES" sz="1100" b="0" i="1" u="none" strike="noStrike" kern="1200" cap="none" spc="0" normalizeH="0" baseline="0" noProof="0" dirty="0" err="1">
                <a:ln>
                  <a:noFill/>
                </a:ln>
                <a:solidFill>
                  <a:srgbClr val="161617"/>
                </a:solidFill>
                <a:effectLst/>
                <a:uLnTx/>
                <a:uFillTx/>
                <a:ea typeface="MS PGothic" panose="020B0600070205080204" pitchFamily="34" charset="-128"/>
              </a:rPr>
              <a:t>Pharm</a:t>
            </a:r>
            <a:r>
              <a:rPr kumimoji="0" lang="en-GB" altLang="es-ES" sz="1100" b="0" i="1" u="none" strike="noStrike" kern="1200" cap="none" spc="0" normalizeH="0" baseline="0" noProof="0" dirty="0">
                <a:ln>
                  <a:noFill/>
                </a:ln>
                <a:solidFill>
                  <a:srgbClr val="161617"/>
                </a:solidFill>
                <a:effectLst/>
                <a:uLnTx/>
                <a:uFillTx/>
                <a:ea typeface="MS PGothic" panose="020B0600070205080204" pitchFamily="34" charset="-128"/>
              </a:rPr>
              <a:t> </a:t>
            </a:r>
            <a:r>
              <a:rPr kumimoji="0" lang="en-GB" altLang="es-ES" sz="1100" b="0" i="1" u="none" strike="noStrike" kern="1200" cap="none" spc="0" normalizeH="0" baseline="0" noProof="0" dirty="0" err="1">
                <a:ln>
                  <a:noFill/>
                </a:ln>
                <a:solidFill>
                  <a:srgbClr val="161617"/>
                </a:solidFill>
                <a:effectLst/>
                <a:uLnTx/>
                <a:uFillTx/>
                <a:ea typeface="MS PGothic" panose="020B0600070205080204" pitchFamily="34" charset="-128"/>
              </a:rPr>
              <a:t>Ther</a:t>
            </a:r>
            <a:r>
              <a:rPr kumimoji="0" lang="en-GB" altLang="es-ES" sz="1100" b="0" i="0" u="none" strike="noStrike" kern="1200" cap="none" spc="0" normalizeH="0" baseline="0" noProof="0" dirty="0">
                <a:ln>
                  <a:noFill/>
                </a:ln>
                <a:solidFill>
                  <a:srgbClr val="161617"/>
                </a:solidFill>
                <a:effectLst/>
                <a:uLnTx/>
                <a:uFillTx/>
                <a:ea typeface="MS PGothic" panose="020B0600070205080204" pitchFamily="34" charset="-128"/>
              </a:rPr>
              <a:t> 1998;23:391</a:t>
            </a:r>
            <a:endParaRPr kumimoji="0" lang="en-US" altLang="es-ES" sz="1100" b="0" i="0" u="none" strike="noStrike" kern="1200" cap="none" spc="0" normalizeH="0" baseline="0" noProof="0" dirty="0">
              <a:ln>
                <a:noFill/>
              </a:ln>
              <a:solidFill>
                <a:srgbClr val="161617"/>
              </a:solidFill>
              <a:effectLst/>
              <a:uLnTx/>
              <a:uFillTx/>
              <a:ea typeface="MS PGothic" panose="020B0600070205080204" pitchFamily="34" charset="-128"/>
            </a:endParaRPr>
          </a:p>
        </p:txBody>
      </p:sp>
      <p:sp>
        <p:nvSpPr>
          <p:cNvPr id="18" name="Rectangle 12"/>
          <p:cNvSpPr/>
          <p:nvPr/>
        </p:nvSpPr>
        <p:spPr>
          <a:xfrm>
            <a:off x="6006173" y="1849366"/>
            <a:ext cx="5850467" cy="28880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41294" marR="0" lvl="3" indent="-120648" algn="ctr" defTabSz="914400" rtl="0" eaLnBrk="1" fontAlgn="auto" latinLnBrk="0" hangingPunct="1">
              <a:lnSpc>
                <a:spcPct val="100000"/>
              </a:lnSpc>
              <a:spcBef>
                <a:spcPts val="0"/>
              </a:spcBef>
              <a:spcAft>
                <a:spcPts val="533"/>
              </a:spcAft>
              <a:buClrTx/>
              <a:buSzTx/>
              <a:buFontTx/>
              <a:buNone/>
              <a:tabLst/>
              <a:defRPr/>
            </a:pPr>
            <a:endParaRPr kumimoji="0" lang="en-GB" sz="2400" b="1" i="0" u="none" strike="noStrike" kern="1200" cap="none" spc="0" normalizeH="0" baseline="0" noProof="0" dirty="0">
              <a:ln>
                <a:noFill/>
              </a:ln>
              <a:solidFill>
                <a:srgbClr val="0070C0"/>
              </a:solidFill>
              <a:effectLst/>
              <a:uLnTx/>
              <a:uFillTx/>
              <a:latin typeface="Arial"/>
              <a:ea typeface="ＭＳ Ｐゴシック" charset="-128"/>
              <a:cs typeface="+mn-cs"/>
            </a:endParaRPr>
          </a:p>
          <a:p>
            <a:pPr marL="241294" marR="0" lvl="3" indent="-120648" algn="ctr" defTabSz="914400" rtl="0" eaLnBrk="1" fontAlgn="auto" latinLnBrk="0" hangingPunct="1">
              <a:lnSpc>
                <a:spcPct val="100000"/>
              </a:lnSpc>
              <a:spcBef>
                <a:spcPts val="0"/>
              </a:spcBef>
              <a:spcAft>
                <a:spcPts val="533"/>
              </a:spcAft>
              <a:buClrTx/>
              <a:buSzTx/>
              <a:buFontTx/>
              <a:buNone/>
              <a:tabLst/>
              <a:defRPr/>
            </a:pPr>
            <a:endParaRPr lang="en-GB" sz="2400" b="1" dirty="0">
              <a:solidFill>
                <a:srgbClr val="0070C0"/>
              </a:solidFill>
              <a:latin typeface="Arial"/>
              <a:ea typeface="ＭＳ Ｐゴシック" charset="-128"/>
            </a:endParaRPr>
          </a:p>
          <a:p>
            <a:pPr marL="241294" marR="0" lvl="3" indent="-120648" algn="ctr" defTabSz="914400" rtl="0" eaLnBrk="1" fontAlgn="auto" latinLnBrk="0" hangingPunct="1">
              <a:lnSpc>
                <a:spcPct val="100000"/>
              </a:lnSpc>
              <a:spcBef>
                <a:spcPts val="0"/>
              </a:spcBef>
              <a:spcAft>
                <a:spcPts val="533"/>
              </a:spcAft>
              <a:buClrTx/>
              <a:buSzTx/>
              <a:buFontTx/>
              <a:buNone/>
              <a:tabLst/>
              <a:defRPr/>
            </a:pPr>
            <a:r>
              <a:rPr lang="en-GB" sz="2667" b="1" dirty="0" err="1">
                <a:solidFill>
                  <a:srgbClr val="156082"/>
                </a:solidFill>
                <a:latin typeface="Aptos" panose="02110004020202020204"/>
              </a:rPr>
              <a:t>Paciente</a:t>
            </a:r>
            <a:endParaRPr lang="en-GB" sz="2667" b="1" dirty="0">
              <a:solidFill>
                <a:srgbClr val="156082"/>
              </a:solidFill>
              <a:latin typeface="Aptos" panose="02110004020202020204"/>
            </a:endParaRPr>
          </a:p>
          <a:p>
            <a:pPr marL="241294" marR="0" lvl="3" indent="-120648" algn="ctr" defTabSz="914400" rtl="0" eaLnBrk="1" fontAlgn="auto" latinLnBrk="0" hangingPunct="1">
              <a:lnSpc>
                <a:spcPct val="100000"/>
              </a:lnSpc>
              <a:spcBef>
                <a:spcPts val="0"/>
              </a:spcBef>
              <a:spcAft>
                <a:spcPts val="533"/>
              </a:spcAft>
              <a:buClrTx/>
              <a:buSzTx/>
              <a:buFontTx/>
              <a:buNone/>
              <a:tabLst/>
              <a:defRPr/>
            </a:pPr>
            <a:endParaRPr kumimoji="0" lang="en-GB" sz="2400" b="1" i="0" u="none" strike="noStrike" kern="1200" cap="none" spc="0" normalizeH="0" baseline="0" noProof="0" dirty="0">
              <a:ln>
                <a:noFill/>
              </a:ln>
              <a:solidFill>
                <a:srgbClr val="0070C0"/>
              </a:solidFill>
              <a:effectLst/>
              <a:uLnTx/>
              <a:uFillTx/>
              <a:latin typeface="Arial"/>
              <a:ea typeface="ＭＳ Ｐゴシック" charset="-128"/>
              <a:cs typeface="+mn-cs"/>
            </a:endParaRPr>
          </a:p>
          <a:p>
            <a:pPr marL="479988" marR="0" lvl="3" indent="-191995" algn="l" defTabSz="914400" rtl="0" eaLnBrk="1" fontAlgn="auto" latinLnBrk="0" hangingPunct="1">
              <a:lnSpc>
                <a:spcPct val="100000"/>
              </a:lnSpc>
              <a:spcBef>
                <a:spcPts val="0"/>
              </a:spcBef>
              <a:spcAft>
                <a:spcPts val="533"/>
              </a:spcAft>
              <a:buClr>
                <a:srgbClr val="FC91A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Dermatology Life Quality Index (DLQI)</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4</a:t>
            </a:r>
          </a:p>
          <a:p>
            <a:pPr marL="479988" marR="0" lvl="3" indent="-191995" algn="l" defTabSz="914400" rtl="0" eaLnBrk="1" fontAlgn="auto" latinLnBrk="0" hangingPunct="1">
              <a:lnSpc>
                <a:spcPct val="100000"/>
              </a:lnSpc>
              <a:spcBef>
                <a:spcPts val="0"/>
              </a:spcBef>
              <a:spcAft>
                <a:spcPts val="533"/>
              </a:spcAft>
              <a:buClr>
                <a:srgbClr val="FC91A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El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prurito</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Visual Analogue Scale (VAS)</a:t>
            </a:r>
            <a:endParaRPr kumimoji="0" lang="en-US" sz="2133" b="0" i="0" u="none" strike="noStrike" kern="1200" cap="none" spc="0" normalizeH="0" baseline="30000" noProof="0" dirty="0">
              <a:ln>
                <a:noFill/>
              </a:ln>
              <a:solidFill>
                <a:prstClr val="black"/>
              </a:solidFill>
              <a:effectLst/>
              <a:uLnTx/>
              <a:uFillTx/>
              <a:latin typeface="Aptos" panose="02110004020202020204"/>
              <a:ea typeface="+mn-ea"/>
              <a:cs typeface="+mn-cs"/>
            </a:endParaRPr>
          </a:p>
          <a:p>
            <a:pPr marL="1371600" marR="0" lvl="3" indent="0" algn="l" defTabSz="914400" rtl="0" eaLnBrk="1" fontAlgn="auto" latinLnBrk="0" hangingPunct="1">
              <a:lnSpc>
                <a:spcPct val="100000"/>
              </a:lnSpc>
              <a:spcBef>
                <a:spcPts val="0"/>
              </a:spcBef>
              <a:spcAft>
                <a:spcPts val="533"/>
              </a:spcAft>
              <a:buClrTx/>
              <a:buSzTx/>
              <a:buFontTx/>
              <a:buNone/>
              <a:tabLst/>
              <a:defRPr/>
            </a:pPr>
            <a:endParaRPr kumimoji="0" lang="en-US" sz="1600" b="0" i="0" u="none" strike="noStrike" kern="1200" cap="none" spc="0" normalizeH="0" baseline="0" noProof="0" dirty="0">
              <a:ln>
                <a:noFill/>
              </a:ln>
              <a:solidFill>
                <a:srgbClr val="595959"/>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2" name="11 Conector recto"/>
          <p:cNvCxnSpPr/>
          <p:nvPr/>
        </p:nvCxnSpPr>
        <p:spPr>
          <a:xfrm>
            <a:off x="431371" y="131676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6"/>
          <p:cNvSpPr>
            <a:spLocks noChangeArrowheads="1"/>
          </p:cNvSpPr>
          <p:nvPr/>
        </p:nvSpPr>
        <p:spPr bwMode="auto">
          <a:xfrm>
            <a:off x="616748" y="1487647"/>
            <a:ext cx="10944712" cy="892572"/>
          </a:xfrm>
          <a:prstGeom prst="rect">
            <a:avLst/>
          </a:prstGeom>
          <a:solidFill>
            <a:schemeClr val="tx2">
              <a:lumMod val="10000"/>
              <a:lumOff val="90000"/>
            </a:schemeClr>
          </a:solidFill>
          <a:ln w="9525">
            <a:noFill/>
            <a:miter lim="800000"/>
            <a:headEnd/>
            <a:tailEnd/>
          </a:ln>
        </p:spPr>
        <p:txBody>
          <a:bodyPr lIns="91436" tIns="45719" rIns="91436" bIns="45719"/>
          <a:lstStyle/>
          <a:p>
            <a:pPr marR="0" lvl="0" algn="ctr" defTabSz="914400" rtl="0" eaLnBrk="0" fontAlgn="base" latinLnBrk="0" hangingPunct="0">
              <a:lnSpc>
                <a:spcPct val="90000"/>
              </a:lnSpc>
              <a:spcBef>
                <a:spcPts val="500"/>
              </a:spcBef>
              <a:spcAft>
                <a:spcPct val="0"/>
              </a:spcAft>
              <a:buClr>
                <a:srgbClr val="000000"/>
              </a:buClr>
              <a:buSzPct val="76000"/>
              <a:tabLst/>
              <a:defRPr/>
            </a:pPr>
            <a:r>
              <a:rPr kumimoji="0" lang="es-ES_tradnl" altLang="es-ES" sz="2400" b="1" i="0" u="none" strike="noStrike" kern="1200" cap="none" spc="0" normalizeH="0" baseline="0" noProof="0" dirty="0">
                <a:ln>
                  <a:noFill/>
                </a:ln>
                <a:solidFill>
                  <a:srgbClr val="000000"/>
                </a:solidFill>
                <a:effectLst/>
                <a:uLnTx/>
                <a:uFillTx/>
                <a:latin typeface="Aptos" panose="02110004020202020204"/>
                <a:ea typeface="+mn-ea"/>
                <a:cs typeface="+mn-cs"/>
              </a:rPr>
              <a:t>Superficie corporal afectada calculada teniendo en cuenta que la palma de la mano supone el 1% de la superficie corporal</a:t>
            </a:r>
            <a:endParaRPr kumimoji="0" lang="es-ES" altLang="es-ES" sz="24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10" name="Rectangle 2"/>
          <p:cNvSpPr>
            <a:spLocks noGrp="1" noChangeArrowheads="1"/>
          </p:cNvSpPr>
          <p:nvPr>
            <p:ph type="title" idx="4294967295"/>
          </p:nvPr>
        </p:nvSpPr>
        <p:spPr>
          <a:xfrm>
            <a:off x="1433385" y="248645"/>
            <a:ext cx="10972800" cy="646112"/>
          </a:xfrm>
          <a:prstGeom prst="rect">
            <a:avLst/>
          </a:prstGeom>
        </p:spPr>
        <p:txBody>
          <a:bodyPr>
            <a:noAutofit/>
          </a:bodyPr>
          <a:lstStyle/>
          <a:p>
            <a:pPr>
              <a:defRPr/>
            </a:pPr>
            <a:r>
              <a:rPr kumimoji="0" lang="en-US" sz="3200" b="1" i="0" u="none" strike="noStrike" kern="1200" cap="none" spc="0" normalizeH="0" baseline="0" noProof="0" dirty="0">
                <a:ln>
                  <a:noFill/>
                </a:ln>
                <a:solidFill>
                  <a:prstClr val="black"/>
                </a:solidFill>
                <a:effectLst/>
                <a:uLnTx/>
                <a:uFillTx/>
                <a:latin typeface="+mn-lt"/>
                <a:ea typeface="+mn-ea"/>
                <a:cs typeface="+mn-cs"/>
              </a:rPr>
              <a:t>Superficie corporal </a:t>
            </a:r>
            <a:r>
              <a:rPr kumimoji="0" lang="en-US" sz="3200" b="1" i="0" u="none" strike="noStrike" kern="1200" cap="none" spc="0" normalizeH="0" baseline="0" noProof="0" dirty="0" err="1">
                <a:ln>
                  <a:noFill/>
                </a:ln>
                <a:solidFill>
                  <a:prstClr val="black"/>
                </a:solidFill>
                <a:effectLst/>
                <a:uLnTx/>
                <a:uFillTx/>
                <a:latin typeface="+mn-lt"/>
                <a:ea typeface="+mn-ea"/>
                <a:cs typeface="+mn-cs"/>
              </a:rPr>
              <a:t>afectada</a:t>
            </a:r>
            <a:r>
              <a:rPr kumimoji="0" lang="en-US" sz="3200" b="1" i="0" u="none" strike="noStrike" kern="1200" cap="none" spc="0" normalizeH="0" baseline="0" noProof="0" dirty="0">
                <a:ln>
                  <a:noFill/>
                </a:ln>
                <a:solidFill>
                  <a:prstClr val="black"/>
                </a:solidFill>
                <a:effectLst/>
                <a:uLnTx/>
                <a:uFillTx/>
                <a:latin typeface="+mn-lt"/>
                <a:ea typeface="+mn-ea"/>
                <a:cs typeface="+mn-cs"/>
              </a:rPr>
              <a:t> </a:t>
            </a:r>
            <a:br>
              <a:rPr kumimoji="0" lang="en-US" sz="3200" b="1" i="0" u="none" strike="noStrike" kern="1200" cap="none" spc="0" normalizeH="0" baseline="0" noProof="0" dirty="0">
                <a:ln>
                  <a:noFill/>
                </a:ln>
                <a:solidFill>
                  <a:prstClr val="black"/>
                </a:solidFill>
                <a:effectLst/>
                <a:uLnTx/>
                <a:uFillTx/>
                <a:latin typeface="+mn-lt"/>
                <a:ea typeface="+mn-ea"/>
                <a:cs typeface="+mn-cs"/>
              </a:rPr>
            </a:br>
            <a:r>
              <a:rPr lang="es-ES_tradnl" sz="3200" b="1" dirty="0">
                <a:latin typeface="+mn-lt"/>
              </a:rPr>
              <a:t>BSA (</a:t>
            </a:r>
            <a:r>
              <a:rPr lang="es-ES_tradnl" sz="3200" b="1" i="1" dirty="0" err="1">
                <a:latin typeface="+mn-lt"/>
              </a:rPr>
              <a:t>Body</a:t>
            </a:r>
            <a:r>
              <a:rPr lang="es-ES_tradnl" sz="3200" b="1" i="1" dirty="0">
                <a:latin typeface="+mn-lt"/>
              </a:rPr>
              <a:t> </a:t>
            </a:r>
            <a:r>
              <a:rPr lang="es-ES_tradnl" sz="3200" b="1" i="1" dirty="0" err="1">
                <a:latin typeface="+mn-lt"/>
              </a:rPr>
              <a:t>surface</a:t>
            </a:r>
            <a:r>
              <a:rPr lang="es-ES_tradnl" sz="3200" b="1" i="1" dirty="0">
                <a:latin typeface="+mn-lt"/>
              </a:rPr>
              <a:t> </a:t>
            </a:r>
            <a:r>
              <a:rPr lang="es-ES_tradnl" sz="3200" b="1" i="1" dirty="0" err="1">
                <a:latin typeface="+mn-lt"/>
              </a:rPr>
              <a:t>area</a:t>
            </a:r>
            <a:r>
              <a:rPr lang="es-ES_tradnl" sz="3200" b="1" i="1" dirty="0">
                <a:latin typeface="+mn-lt"/>
              </a:rPr>
              <a:t>)</a:t>
            </a:r>
            <a:endParaRPr lang="en-US" sz="3200" b="1" i="1" dirty="0">
              <a:latin typeface="+mn-lt"/>
            </a:endParaRPr>
          </a:p>
        </p:txBody>
      </p:sp>
      <p:pic>
        <p:nvPicPr>
          <p:cNvPr id="38917" name="Picture 8" descr="Hand"/>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12729" y="2466004"/>
            <a:ext cx="2807056" cy="2945818"/>
          </a:xfrm>
          <a:prstGeom prst="rect">
            <a:avLst/>
          </a:prstGeom>
          <a:noFill/>
          <a:ln w="9525">
            <a:noFill/>
            <a:miter lim="800000"/>
            <a:headEnd/>
            <a:tailEnd/>
          </a:ln>
        </p:spPr>
      </p:pic>
      <p:sp>
        <p:nvSpPr>
          <p:cNvPr id="38918" name="Rectángulo 3"/>
          <p:cNvSpPr>
            <a:spLocks noChangeArrowheads="1"/>
          </p:cNvSpPr>
          <p:nvPr/>
        </p:nvSpPr>
        <p:spPr bwMode="auto">
          <a:xfrm>
            <a:off x="543856" y="6108801"/>
            <a:ext cx="11329259" cy="261608"/>
          </a:xfrm>
          <a:prstGeom prst="rect">
            <a:avLst/>
          </a:prstGeom>
          <a:noFill/>
          <a:ln w="9525">
            <a:noFill/>
            <a:miter lim="800000"/>
            <a:headEnd/>
            <a:tailEnd/>
          </a:ln>
        </p:spPr>
        <p:txBody>
          <a:bodyPr wrap="square" lIns="91436" tIns="45719" rIns="91436" bIns="45719">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a-ES" sz="1100" b="0" i="0" u="none" strike="noStrike" kern="1200" cap="none" spc="0" normalizeH="0" baseline="0" noProof="0" dirty="0">
                <a:ln>
                  <a:noFill/>
                </a:ln>
                <a:solidFill>
                  <a:prstClr val="black"/>
                </a:solidFill>
                <a:effectLst/>
                <a:uLnTx/>
                <a:uFillTx/>
                <a:latin typeface="Aptos" panose="02110004020202020204"/>
                <a:ea typeface="+mn-ea"/>
                <a:cs typeface="+mn-cs"/>
              </a:rPr>
              <a:t>Long C C, </a:t>
            </a:r>
            <a:r>
              <a:rPr kumimoji="0" lang="ca-ES" sz="1100" b="0" i="0" u="none" strike="noStrike" kern="1200" cap="none" spc="0" normalizeH="0" baseline="0" noProof="0" dirty="0" err="1">
                <a:ln>
                  <a:noFill/>
                </a:ln>
                <a:solidFill>
                  <a:prstClr val="black"/>
                </a:solidFill>
                <a:effectLst/>
                <a:uLnTx/>
                <a:uFillTx/>
                <a:latin typeface="Aptos" panose="02110004020202020204"/>
                <a:ea typeface="+mn-ea"/>
                <a:cs typeface="+mn-cs"/>
              </a:rPr>
              <a:t>Finlay</a:t>
            </a:r>
            <a:r>
              <a:rPr kumimoji="0" lang="ca-ES" sz="1100" b="0" i="0" u="none" strike="noStrike" kern="1200" cap="none" spc="0" normalizeH="0" baseline="0" noProof="0" dirty="0">
                <a:ln>
                  <a:noFill/>
                </a:ln>
                <a:solidFill>
                  <a:prstClr val="black"/>
                </a:solidFill>
                <a:effectLst/>
                <a:uLnTx/>
                <a:uFillTx/>
                <a:latin typeface="Aptos" panose="02110004020202020204"/>
                <a:ea typeface="+mn-ea"/>
                <a:cs typeface="+mn-cs"/>
              </a:rPr>
              <a:t> A Y, </a:t>
            </a:r>
            <a:r>
              <a:rPr kumimoji="0" lang="ca-ES" sz="1100" b="0" i="0" u="none" strike="noStrike" kern="1200" cap="none" spc="0" normalizeH="0" baseline="0" noProof="0" dirty="0" err="1">
                <a:ln>
                  <a:noFill/>
                </a:ln>
                <a:solidFill>
                  <a:prstClr val="black"/>
                </a:solidFill>
                <a:effectLst/>
                <a:uLnTx/>
                <a:uFillTx/>
                <a:latin typeface="Aptos" panose="02110004020202020204"/>
                <a:ea typeface="+mn-ea"/>
                <a:cs typeface="+mn-cs"/>
              </a:rPr>
              <a:t>Averill</a:t>
            </a:r>
            <a:r>
              <a:rPr kumimoji="0" lang="ca-ES" sz="1100" b="0" i="0" u="none" strike="noStrike" kern="1200" cap="none" spc="0" normalizeH="0" baseline="0" noProof="0" dirty="0">
                <a:ln>
                  <a:noFill/>
                </a:ln>
                <a:solidFill>
                  <a:prstClr val="black"/>
                </a:solidFill>
                <a:effectLst/>
                <a:uLnTx/>
                <a:uFillTx/>
                <a:latin typeface="Aptos" panose="02110004020202020204"/>
                <a:ea typeface="+mn-ea"/>
                <a:cs typeface="+mn-cs"/>
              </a:rPr>
              <a:t> R W. The </a:t>
            </a:r>
            <a:r>
              <a:rPr kumimoji="0" lang="ca-ES" sz="1100" b="0" i="0" u="none" strike="noStrike" kern="1200" cap="none" spc="0" normalizeH="0" baseline="0" noProof="0" dirty="0" err="1">
                <a:ln>
                  <a:noFill/>
                </a:ln>
                <a:solidFill>
                  <a:prstClr val="black"/>
                </a:solidFill>
                <a:effectLst/>
                <a:uLnTx/>
                <a:uFillTx/>
                <a:latin typeface="Aptos" panose="02110004020202020204"/>
                <a:ea typeface="+mn-ea"/>
                <a:cs typeface="+mn-cs"/>
              </a:rPr>
              <a:t>rule</a:t>
            </a:r>
            <a:r>
              <a:rPr kumimoji="0" lang="ca-ES" sz="1100" b="0" i="0" u="none" strike="noStrike" kern="1200" cap="none" spc="0" normalizeH="0" baseline="0" noProof="0" dirty="0">
                <a:ln>
                  <a:noFill/>
                </a:ln>
                <a:solidFill>
                  <a:prstClr val="black"/>
                </a:solidFill>
                <a:effectLst/>
                <a:uLnTx/>
                <a:uFillTx/>
                <a:latin typeface="Aptos" panose="02110004020202020204"/>
                <a:ea typeface="+mn-ea"/>
                <a:cs typeface="+mn-cs"/>
              </a:rPr>
              <a:t> of </a:t>
            </a:r>
            <a:r>
              <a:rPr kumimoji="0" lang="ca-ES" sz="1100" b="0" i="0" u="none" strike="noStrike" kern="1200" cap="none" spc="0" normalizeH="0" baseline="0" noProof="0" dirty="0" err="1">
                <a:ln>
                  <a:noFill/>
                </a:ln>
                <a:solidFill>
                  <a:prstClr val="black"/>
                </a:solidFill>
                <a:effectLst/>
                <a:uLnTx/>
                <a:uFillTx/>
                <a:latin typeface="Aptos" panose="02110004020202020204"/>
                <a:ea typeface="+mn-ea"/>
                <a:cs typeface="+mn-cs"/>
              </a:rPr>
              <a:t>hand</a:t>
            </a:r>
            <a:r>
              <a:rPr kumimoji="0" lang="ca-ES" sz="1100" b="0" i="0" u="none" strike="noStrike" kern="1200" cap="none" spc="0" normalizeH="0" baseline="0" noProof="0" dirty="0">
                <a:ln>
                  <a:noFill/>
                </a:ln>
                <a:solidFill>
                  <a:prstClr val="black"/>
                </a:solidFill>
                <a:effectLst/>
                <a:uLnTx/>
                <a:uFillTx/>
                <a:latin typeface="Aptos" panose="02110004020202020204"/>
                <a:ea typeface="+mn-ea"/>
                <a:cs typeface="+mn-cs"/>
              </a:rPr>
              <a:t>: 4 </a:t>
            </a:r>
            <a:r>
              <a:rPr kumimoji="0" lang="ca-ES" sz="1100" b="0" i="0" u="none" strike="noStrike" kern="1200" cap="none" spc="0" normalizeH="0" baseline="0" noProof="0" dirty="0" err="1">
                <a:ln>
                  <a:noFill/>
                </a:ln>
                <a:solidFill>
                  <a:prstClr val="black"/>
                </a:solidFill>
                <a:effectLst/>
                <a:uLnTx/>
                <a:uFillTx/>
                <a:latin typeface="Aptos" panose="02110004020202020204"/>
                <a:ea typeface="+mn-ea"/>
                <a:cs typeface="+mn-cs"/>
              </a:rPr>
              <a:t>hand</a:t>
            </a:r>
            <a:r>
              <a:rPr kumimoji="0" lang="ca-ES" sz="1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ca-ES" sz="1100" b="0" i="0" u="none" strike="noStrike" kern="1200" cap="none" spc="0" normalizeH="0" baseline="0" noProof="0" dirty="0" err="1">
                <a:ln>
                  <a:noFill/>
                </a:ln>
                <a:solidFill>
                  <a:prstClr val="black"/>
                </a:solidFill>
                <a:effectLst/>
                <a:uLnTx/>
                <a:uFillTx/>
                <a:latin typeface="Aptos" panose="02110004020202020204"/>
                <a:ea typeface="+mn-ea"/>
                <a:cs typeface="+mn-cs"/>
              </a:rPr>
              <a:t>areas</a:t>
            </a:r>
            <a:r>
              <a:rPr kumimoji="0" lang="ca-ES" sz="1100" b="0" i="0" u="none" strike="noStrike" kern="1200" cap="none" spc="0" normalizeH="0" baseline="0" noProof="0" dirty="0">
                <a:ln>
                  <a:noFill/>
                </a:ln>
                <a:solidFill>
                  <a:prstClr val="black"/>
                </a:solidFill>
                <a:effectLst/>
                <a:uLnTx/>
                <a:uFillTx/>
                <a:latin typeface="Aptos" panose="02110004020202020204"/>
                <a:ea typeface="+mn-ea"/>
                <a:cs typeface="+mn-cs"/>
              </a:rPr>
              <a:t> = 2 FTU = 1 g. </a:t>
            </a:r>
            <a:r>
              <a:rPr kumimoji="0" lang="ca-ES" sz="1100" b="0" i="0" u="none" strike="noStrike" kern="1200" cap="none" spc="0" normalizeH="0" baseline="0" noProof="0" dirty="0" err="1">
                <a:ln>
                  <a:noFill/>
                </a:ln>
                <a:solidFill>
                  <a:prstClr val="black"/>
                </a:solidFill>
                <a:effectLst/>
                <a:uLnTx/>
                <a:uFillTx/>
                <a:latin typeface="Aptos" panose="02110004020202020204"/>
                <a:ea typeface="+mn-ea"/>
                <a:cs typeface="+mn-cs"/>
              </a:rPr>
              <a:t>Arch</a:t>
            </a:r>
            <a:r>
              <a:rPr kumimoji="0" lang="ca-ES" sz="1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ca-ES" sz="1100" b="0" i="0" u="none" strike="noStrike" kern="1200" cap="none" spc="0" normalizeH="0" baseline="0" noProof="0" dirty="0" err="1">
                <a:ln>
                  <a:noFill/>
                </a:ln>
                <a:solidFill>
                  <a:prstClr val="black"/>
                </a:solidFill>
                <a:effectLst/>
                <a:uLnTx/>
                <a:uFillTx/>
                <a:latin typeface="Aptos" panose="02110004020202020204"/>
                <a:ea typeface="+mn-ea"/>
                <a:cs typeface="+mn-cs"/>
              </a:rPr>
              <a:t>Dermatol</a:t>
            </a:r>
            <a:r>
              <a:rPr kumimoji="0" lang="ca-ES" sz="1100" b="0" i="0" u="none" strike="noStrike" kern="1200" cap="none" spc="0" normalizeH="0" baseline="0" noProof="0" dirty="0">
                <a:ln>
                  <a:noFill/>
                </a:ln>
                <a:solidFill>
                  <a:prstClr val="black"/>
                </a:solidFill>
                <a:effectLst/>
                <a:uLnTx/>
                <a:uFillTx/>
                <a:latin typeface="Aptos" panose="02110004020202020204"/>
                <a:ea typeface="+mn-ea"/>
                <a:cs typeface="+mn-cs"/>
              </a:rPr>
              <a:t>. 1992;128(8):1129-30.</a:t>
            </a:r>
            <a:endPar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7" name="6 Conector recto"/>
          <p:cNvCxnSpPr/>
          <p:nvPr/>
        </p:nvCxnSpPr>
        <p:spPr>
          <a:xfrm>
            <a:off x="335360" y="122075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tangle 6">
            <a:extLst>
              <a:ext uri="{FF2B5EF4-FFF2-40B4-BE49-F238E27FC236}">
                <a16:creationId xmlns:a16="http://schemas.microsoft.com/office/drawing/2014/main" id="{FDA0AE46-018C-1E92-C954-B7B27BEB1896}"/>
              </a:ext>
            </a:extLst>
          </p:cNvPr>
          <p:cNvSpPr>
            <a:spLocks noChangeArrowheads="1"/>
          </p:cNvSpPr>
          <p:nvPr/>
        </p:nvSpPr>
        <p:spPr bwMode="auto">
          <a:xfrm>
            <a:off x="543856" y="5609508"/>
            <a:ext cx="10959008" cy="455495"/>
          </a:xfrm>
          <a:prstGeom prst="rect">
            <a:avLst/>
          </a:prstGeom>
          <a:solidFill>
            <a:schemeClr val="tx2">
              <a:lumMod val="10000"/>
              <a:lumOff val="90000"/>
            </a:schemeClr>
          </a:solidFill>
          <a:ln w="9525">
            <a:noFill/>
            <a:miter lim="800000"/>
            <a:headEnd/>
            <a:tailEnd/>
          </a:ln>
        </p:spPr>
        <p:txBody>
          <a:bodyPr lIns="91436" tIns="45719" rIns="91436" bIns="45719"/>
          <a:lstStyle/>
          <a:p>
            <a:pPr marR="0" lvl="0" algn="ctr" defTabSz="914400" rtl="0" eaLnBrk="0" fontAlgn="base" latinLnBrk="0" hangingPunct="0">
              <a:lnSpc>
                <a:spcPct val="90000"/>
              </a:lnSpc>
              <a:spcBef>
                <a:spcPts val="500"/>
              </a:spcBef>
              <a:spcAft>
                <a:spcPct val="0"/>
              </a:spcAft>
              <a:buClr>
                <a:srgbClr val="000000"/>
              </a:buClr>
              <a:buSzPct val="76000"/>
              <a:tabLst/>
              <a:defRPr/>
            </a:pPr>
            <a:r>
              <a:rPr lang="es-ES_tradnl" altLang="es-ES" sz="2400" b="1" dirty="0">
                <a:solidFill>
                  <a:srgbClr val="000000"/>
                </a:solidFill>
                <a:latin typeface="Aptos" panose="02110004020202020204"/>
              </a:rPr>
              <a:t>Hay que explorar al paciente desnudo</a:t>
            </a:r>
            <a:endParaRPr kumimoji="0" lang="es-ES" altLang="es-ES" sz="24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1" hidden="1"/>
          <p:cNvSpPr>
            <a:spLocks noGrp="1"/>
          </p:cNvSpPr>
          <p:nvPr>
            <p:ph type="title" idx="4294967295"/>
          </p:nvPr>
        </p:nvSpPr>
        <p:spPr>
          <a:xfrm>
            <a:off x="1878013" y="254000"/>
            <a:ext cx="10313987" cy="1143000"/>
          </a:xfrm>
          <a:prstGeom prst="rect">
            <a:avLst/>
          </a:prstGeom>
        </p:spPr>
        <p:txBody>
          <a:bodyPr>
            <a:normAutofit fontScale="90000"/>
          </a:bodyPr>
          <a:lstStyle/>
          <a:p>
            <a:r>
              <a:rPr lang="en-US" altLang="en-US"/>
              <a:t>Psoriasis Severity and Impact on </a:t>
            </a:r>
            <a:br>
              <a:rPr lang="en-US" altLang="en-US"/>
            </a:br>
            <a:r>
              <a:rPr lang="en-US" altLang="en-US"/>
              <a:t>QoL</a:t>
            </a:r>
          </a:p>
        </p:txBody>
      </p:sp>
      <p:sp>
        <p:nvSpPr>
          <p:cNvPr id="4" name="Text Box 2"/>
          <p:cNvSpPr txBox="1">
            <a:spLocks noChangeArrowheads="1"/>
          </p:cNvSpPr>
          <p:nvPr/>
        </p:nvSpPr>
        <p:spPr bwMode="auto">
          <a:xfrm>
            <a:off x="431372" y="144469"/>
            <a:ext cx="11219297" cy="980279"/>
          </a:xfrm>
          <a:prstGeom prst="rect">
            <a:avLst/>
          </a:prstGeom>
          <a:noFill/>
        </p:spPr>
        <p:txBody>
          <a:bodyPr lIns="90483" tIns="44451" rIns="90483" bIns="44451" anchor="ctr"/>
          <a:lstStyle>
            <a:defPPr>
              <a:defRPr lang="en-US"/>
            </a:defPPr>
            <a:lvl1pPr algn="ctr" defTabSz="914400">
              <a:lnSpc>
                <a:spcPct val="90000"/>
              </a:lnSpc>
              <a:spcBef>
                <a:spcPct val="0"/>
              </a:spcBef>
              <a:defRPr sz="2800" b="1">
                <a:solidFill>
                  <a:schemeClr val="accent1">
                    <a:lumMod val="75000"/>
                  </a:schemeClr>
                </a:solidFill>
                <a:ea typeface="+mj-ea"/>
                <a:cs typeface="+mj-cs"/>
              </a:defRPr>
            </a:lvl1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s-ES_tradnl" sz="3200" b="1" i="0" u="none" strike="noStrike" kern="1200" cap="none" spc="0" normalizeH="0" baseline="0" noProof="0" dirty="0">
                <a:ln>
                  <a:noFill/>
                </a:ln>
                <a:solidFill>
                  <a:prstClr val="black"/>
                </a:solidFill>
                <a:effectLst/>
                <a:uLnTx/>
                <a:uFillTx/>
                <a:latin typeface="Calibri"/>
                <a:ea typeface="+mj-ea"/>
                <a:cs typeface="+mj-cs"/>
              </a:rPr>
              <a:t>Tratamiento de la psoriasis</a:t>
            </a:r>
            <a:endParaRPr kumimoji="0" lang="es-ES" sz="3200" b="1" i="0" u="none" strike="noStrike" kern="1200" cap="none" spc="31" normalizeH="0" baseline="0" noProof="0" dirty="0">
              <a:ln>
                <a:noFill/>
              </a:ln>
              <a:solidFill>
                <a:prstClr val="black"/>
              </a:solidFill>
              <a:effectLst/>
              <a:uLnTx/>
              <a:uFillTx/>
              <a:latin typeface="Calibri"/>
              <a:ea typeface="+mj-ea"/>
              <a:cs typeface="+mj-cs"/>
            </a:endParaRPr>
          </a:p>
        </p:txBody>
      </p:sp>
      <p:sp>
        <p:nvSpPr>
          <p:cNvPr id="15" name="Rectángulo 5"/>
          <p:cNvSpPr/>
          <p:nvPr/>
        </p:nvSpPr>
        <p:spPr>
          <a:xfrm>
            <a:off x="8184065" y="6509187"/>
            <a:ext cx="3959738" cy="31810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Calibri"/>
                <a:ea typeface="+mn-ea"/>
                <a:cs typeface="+mn-cs"/>
              </a:rPr>
              <a:t>Imagen cedida por el Dr. Miquel Ribera </a:t>
            </a:r>
            <a:r>
              <a:rPr kumimoji="0" lang="es-ES" sz="1467" b="1" i="0" u="none" strike="noStrike" kern="0" cap="none" spc="0" normalizeH="0" baseline="0" noProof="0" dirty="0" err="1">
                <a:ln>
                  <a:noFill/>
                </a:ln>
                <a:solidFill>
                  <a:srgbClr val="201F1E"/>
                </a:solidFill>
                <a:effectLst/>
                <a:uLnTx/>
                <a:uFillTx/>
                <a:latin typeface="Calibri"/>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31747"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95467" y="3813040"/>
            <a:ext cx="9698037" cy="672077"/>
          </a:xfrm>
          <a:prstGeom prst="rect">
            <a:avLst/>
          </a:prstGeom>
          <a:noFill/>
          <a:ln w="9525">
            <a:noFill/>
            <a:miter lim="800000"/>
            <a:headEnd/>
            <a:tailEnd/>
          </a:ln>
        </p:spPr>
      </p:pic>
      <p:sp>
        <p:nvSpPr>
          <p:cNvPr id="5" name="4 CuadroTexto"/>
          <p:cNvSpPr txBox="1"/>
          <p:nvPr/>
        </p:nvSpPr>
        <p:spPr>
          <a:xfrm>
            <a:off x="2688895" y="3752616"/>
            <a:ext cx="660758" cy="379656"/>
          </a:xfrm>
          <a:prstGeom prst="rect">
            <a:avLst/>
          </a:prstGeom>
          <a:solidFill>
            <a:schemeClr val="bg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_tradnl" sz="1867" b="1" i="0" u="none" strike="noStrike" kern="1200" cap="none" spc="0" normalizeH="0" baseline="0" noProof="0" dirty="0">
                <a:ln>
                  <a:noFill/>
                </a:ln>
                <a:solidFill>
                  <a:prstClr val="black"/>
                </a:solidFill>
                <a:effectLst/>
                <a:uLnTx/>
                <a:uFillTx/>
                <a:latin typeface="Calibri"/>
                <a:ea typeface="+mn-ea"/>
                <a:cs typeface="+mn-cs"/>
              </a:rPr>
              <a:t>LEVE</a:t>
            </a:r>
          </a:p>
        </p:txBody>
      </p:sp>
      <p:sp>
        <p:nvSpPr>
          <p:cNvPr id="6" name="5 CuadroTexto"/>
          <p:cNvSpPr txBox="1"/>
          <p:nvPr/>
        </p:nvSpPr>
        <p:spPr>
          <a:xfrm>
            <a:off x="5473205" y="3752616"/>
            <a:ext cx="1395703" cy="379656"/>
          </a:xfrm>
          <a:prstGeom prst="rect">
            <a:avLst/>
          </a:prstGeom>
          <a:solidFill>
            <a:schemeClr val="bg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_tradnl" sz="1867" b="1" i="0" u="none" strike="noStrike" kern="1200" cap="none" spc="0" normalizeH="0" baseline="0" noProof="0" dirty="0">
                <a:ln>
                  <a:noFill/>
                </a:ln>
                <a:solidFill>
                  <a:prstClr val="black"/>
                </a:solidFill>
                <a:effectLst/>
                <a:uLnTx/>
                <a:uFillTx/>
                <a:latin typeface="Calibri"/>
                <a:ea typeface="+mn-ea"/>
                <a:cs typeface="+mn-cs"/>
              </a:rPr>
              <a:t>MODERADA</a:t>
            </a:r>
          </a:p>
        </p:txBody>
      </p:sp>
      <p:sp>
        <p:nvSpPr>
          <p:cNvPr id="7" name="6 CuadroTexto"/>
          <p:cNvSpPr txBox="1"/>
          <p:nvPr/>
        </p:nvSpPr>
        <p:spPr>
          <a:xfrm>
            <a:off x="8929589" y="3752616"/>
            <a:ext cx="863313" cy="379656"/>
          </a:xfrm>
          <a:prstGeom prst="rect">
            <a:avLst/>
          </a:prstGeom>
          <a:solidFill>
            <a:schemeClr val="bg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_tradnl" sz="1867" b="1" i="0" u="none" strike="noStrike" kern="1200" cap="none" spc="0" normalizeH="0" baseline="0" noProof="0" dirty="0">
                <a:ln>
                  <a:noFill/>
                </a:ln>
                <a:solidFill>
                  <a:prstClr val="black"/>
                </a:solidFill>
                <a:effectLst/>
                <a:uLnTx/>
                <a:uFillTx/>
                <a:latin typeface="Calibri"/>
                <a:ea typeface="+mn-ea"/>
                <a:cs typeface="+mn-cs"/>
              </a:rPr>
              <a:t>GRAVE</a:t>
            </a:r>
          </a:p>
        </p:txBody>
      </p:sp>
      <p:sp>
        <p:nvSpPr>
          <p:cNvPr id="10" name="9 CuadroTexto"/>
          <p:cNvSpPr txBox="1"/>
          <p:nvPr/>
        </p:nvSpPr>
        <p:spPr>
          <a:xfrm>
            <a:off x="2735632" y="1220755"/>
            <a:ext cx="603050" cy="379656"/>
          </a:xfrm>
          <a:prstGeom prst="rect">
            <a:avLst/>
          </a:prstGeom>
          <a:solidFill>
            <a:schemeClr val="bg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_tradnl" sz="1867" b="1" i="0" u="none" strike="noStrike" kern="1200" cap="none" spc="0" normalizeH="0" baseline="0" noProof="0" dirty="0">
                <a:ln>
                  <a:noFill/>
                </a:ln>
                <a:solidFill>
                  <a:prstClr val="black"/>
                </a:solidFill>
                <a:effectLst/>
                <a:uLnTx/>
                <a:uFillTx/>
                <a:latin typeface="Calibri"/>
                <a:ea typeface="+mn-ea"/>
                <a:cs typeface="+mn-cs"/>
              </a:rPr>
              <a:t>80%</a:t>
            </a:r>
          </a:p>
        </p:txBody>
      </p:sp>
      <p:sp>
        <p:nvSpPr>
          <p:cNvPr id="11" name="10 CuadroTexto"/>
          <p:cNvSpPr txBox="1"/>
          <p:nvPr/>
        </p:nvSpPr>
        <p:spPr>
          <a:xfrm>
            <a:off x="7440155" y="1220755"/>
            <a:ext cx="603050" cy="379656"/>
          </a:xfrm>
          <a:prstGeom prst="rect">
            <a:avLst/>
          </a:prstGeom>
          <a:solidFill>
            <a:schemeClr val="bg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_tradnl" sz="1867" b="1" i="0" u="none" strike="noStrike" kern="1200" cap="none" spc="0" normalizeH="0" baseline="0" noProof="0" dirty="0">
                <a:ln>
                  <a:noFill/>
                </a:ln>
                <a:solidFill>
                  <a:prstClr val="black"/>
                </a:solidFill>
                <a:effectLst/>
                <a:uLnTx/>
                <a:uFillTx/>
                <a:latin typeface="Calibri"/>
                <a:ea typeface="+mn-ea"/>
                <a:cs typeface="+mn-cs"/>
              </a:rPr>
              <a:t>20%</a:t>
            </a:r>
          </a:p>
        </p:txBody>
      </p:sp>
      <p:cxnSp>
        <p:nvCxnSpPr>
          <p:cNvPr id="13" name="12 Conector recto"/>
          <p:cNvCxnSpPr/>
          <p:nvPr/>
        </p:nvCxnSpPr>
        <p:spPr>
          <a:xfrm>
            <a:off x="1487488" y="1604795"/>
            <a:ext cx="307234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4655840" y="1604795"/>
            <a:ext cx="624069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Picture 3" descr="D:\FOTOS PSORIASIS 30 JULIOL 2021\Leo Fotos ENSTILAR\Selecció ENSTILAR\IGA (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87488" y="1700808"/>
            <a:ext cx="2970741" cy="2112235"/>
          </a:xfrm>
          <a:prstGeom prst="rect">
            <a:avLst/>
          </a:prstGeom>
          <a:noFill/>
        </p:spPr>
      </p:pic>
      <p:pic>
        <p:nvPicPr>
          <p:cNvPr id="17" name="Picture 2" descr="psoriasi_0206_506075 (1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824192" y="1700805"/>
            <a:ext cx="3072341" cy="2136768"/>
          </a:xfrm>
          <a:prstGeom prst="rect">
            <a:avLst/>
          </a:prstGeom>
          <a:noFill/>
        </p:spPr>
      </p:pic>
      <p:pic>
        <p:nvPicPr>
          <p:cNvPr id="18" name="Picture 3" descr="D:\FOTOS PSORIASIS 30 JULIOL 2021\Fotos psoriasis Leo Dinamarca\Angel Capdevila Ros\_MG_2148.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5400000">
            <a:off x="5166043" y="1190605"/>
            <a:ext cx="2112237" cy="3132643"/>
          </a:xfrm>
          <a:prstGeom prst="rect">
            <a:avLst/>
          </a:prstGeom>
          <a:noFill/>
        </p:spPr>
      </p:pic>
      <p:sp>
        <p:nvSpPr>
          <p:cNvPr id="20" name="19 Rectángulo"/>
          <p:cNvSpPr/>
          <p:nvPr/>
        </p:nvSpPr>
        <p:spPr>
          <a:xfrm>
            <a:off x="1571625" y="4594245"/>
            <a:ext cx="9324908" cy="461665"/>
          </a:xfrm>
          <a:prstGeom prst="rect">
            <a:avLst/>
          </a:prstGeom>
          <a:solidFill>
            <a:schemeClr val="accent6">
              <a:lumMod val="20000"/>
              <a:lumOff val="80000"/>
            </a:schemeClr>
          </a:solidFill>
        </p:spPr>
        <p:txBody>
          <a:bodyPr wrap="square">
            <a:spAutoFit/>
          </a:bodyPr>
          <a:lstStyle/>
          <a:p>
            <a:pPr marL="135463" marR="0" lvl="0" indent="-135463" algn="l" defTabSz="1219170" rtl="0" eaLnBrk="0" fontAlgn="base" latinLnBrk="0" hangingPunct="0">
              <a:lnSpc>
                <a:spcPct val="100000"/>
              </a:lnSpc>
              <a:spcBef>
                <a:spcPct val="10000"/>
              </a:spcBef>
              <a:spcAft>
                <a:spcPct val="10000"/>
              </a:spcAft>
              <a:buClr>
                <a:srgbClr val="0099CC"/>
              </a:buClr>
              <a:buSzTx/>
              <a:buFontTx/>
              <a:buNone/>
              <a:tabLst/>
              <a:defRPr/>
            </a:pPr>
            <a:r>
              <a:rPr kumimoji="0" lang="en-US" altLang="en-US" sz="2400" b="1" i="0" u="none" strike="noStrike" kern="1200" cap="none" spc="0" normalizeH="0" baseline="0" noProof="0" dirty="0" err="1">
                <a:ln>
                  <a:noFill/>
                </a:ln>
                <a:solidFill>
                  <a:srgbClr val="C00000"/>
                </a:solidFill>
                <a:effectLst/>
                <a:uLnTx/>
                <a:uFillTx/>
                <a:latin typeface="Verdana" pitchFamily="34" charset="0"/>
                <a:ea typeface="ヒラギノ角ゴ Pro W3" pitchFamily="-16" charset="-128"/>
                <a:cs typeface="+mn-cs"/>
              </a:rPr>
              <a:t>Tópicos</a:t>
            </a:r>
            <a:endParaRPr kumimoji="0" lang="en-US" altLang="en-US" sz="2400" b="1" i="0" u="none" strike="noStrike" kern="1200" cap="none" spc="0" normalizeH="0" baseline="0" noProof="0" dirty="0">
              <a:ln>
                <a:noFill/>
              </a:ln>
              <a:solidFill>
                <a:srgbClr val="C00000"/>
              </a:solidFill>
              <a:effectLst/>
              <a:uLnTx/>
              <a:uFillTx/>
              <a:latin typeface="Verdana" pitchFamily="34" charset="0"/>
              <a:ea typeface="ヒラギノ角ゴ Pro W3" pitchFamily="-16" charset="-128"/>
              <a:cs typeface="+mn-cs"/>
            </a:endParaRPr>
          </a:p>
        </p:txBody>
      </p:sp>
      <p:sp>
        <p:nvSpPr>
          <p:cNvPr id="21" name="20 Rectángulo"/>
          <p:cNvSpPr/>
          <p:nvPr/>
        </p:nvSpPr>
        <p:spPr>
          <a:xfrm>
            <a:off x="4655839" y="5165038"/>
            <a:ext cx="4855513" cy="461665"/>
          </a:xfrm>
          <a:prstGeom prst="rect">
            <a:avLst/>
          </a:prstGeom>
          <a:solidFill>
            <a:schemeClr val="accent2">
              <a:lumMod val="40000"/>
              <a:lumOff val="60000"/>
            </a:schemeClr>
          </a:solidFill>
        </p:spPr>
        <p:txBody>
          <a:bodyPr wrap="square">
            <a:spAutoFit/>
          </a:bodyPr>
          <a:lstStyle/>
          <a:p>
            <a:pPr marL="135463" marR="0" lvl="0" indent="-135463" algn="l" defTabSz="1219170" rtl="0" eaLnBrk="0" fontAlgn="base" latinLnBrk="0" hangingPunct="0">
              <a:lnSpc>
                <a:spcPct val="100000"/>
              </a:lnSpc>
              <a:spcBef>
                <a:spcPct val="10000"/>
              </a:spcBef>
              <a:spcAft>
                <a:spcPct val="10000"/>
              </a:spcAft>
              <a:buClr>
                <a:srgbClr val="0099CC"/>
              </a:buClr>
              <a:buSzTx/>
              <a:buFontTx/>
              <a:buNone/>
              <a:tabLst/>
              <a:defRPr/>
            </a:pPr>
            <a:r>
              <a:rPr kumimoji="0" lang="en-US" altLang="en-US" sz="2400" b="1" i="0" u="none" strike="noStrike" kern="1200" cap="none" spc="0" normalizeH="0" baseline="0" noProof="0" dirty="0" err="1">
                <a:ln>
                  <a:noFill/>
                </a:ln>
                <a:solidFill>
                  <a:srgbClr val="C00000"/>
                </a:solidFill>
                <a:effectLst/>
                <a:uLnTx/>
                <a:uFillTx/>
                <a:latin typeface="Verdana" pitchFamily="34" charset="0"/>
                <a:ea typeface="ヒラギノ角ゴ Pro W3" pitchFamily="-16" charset="-128"/>
                <a:cs typeface="+mn-cs"/>
              </a:rPr>
              <a:t>Fototerapia</a:t>
            </a:r>
            <a:endParaRPr kumimoji="0" lang="en-US" altLang="en-US" sz="2400" b="1" i="0" u="none" strike="noStrike" kern="1200" cap="none" spc="0" normalizeH="0" baseline="0" noProof="0" dirty="0">
              <a:ln>
                <a:noFill/>
              </a:ln>
              <a:solidFill>
                <a:srgbClr val="C00000"/>
              </a:solidFill>
              <a:effectLst/>
              <a:uLnTx/>
              <a:uFillTx/>
              <a:latin typeface="Verdana" pitchFamily="34" charset="0"/>
              <a:ea typeface="ヒラギノ角ゴ Pro W3" pitchFamily="-16" charset="-128"/>
              <a:cs typeface="+mn-cs"/>
            </a:endParaRPr>
          </a:p>
        </p:txBody>
      </p:sp>
      <p:sp>
        <p:nvSpPr>
          <p:cNvPr id="22" name="21 Rectángulo"/>
          <p:cNvSpPr/>
          <p:nvPr/>
        </p:nvSpPr>
        <p:spPr>
          <a:xfrm>
            <a:off x="6041020" y="5782839"/>
            <a:ext cx="4855513" cy="461665"/>
          </a:xfrm>
          <a:prstGeom prst="rect">
            <a:avLst/>
          </a:prstGeom>
          <a:solidFill>
            <a:schemeClr val="accent2">
              <a:lumMod val="60000"/>
              <a:lumOff val="40000"/>
            </a:schemeClr>
          </a:solid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C00000"/>
                </a:solidFill>
                <a:effectLst/>
                <a:uLnTx/>
                <a:uFillTx/>
                <a:latin typeface="Verdana" pitchFamily="34" charset="0"/>
                <a:ea typeface="ヒラギノ角ゴ Pro W3" pitchFamily="-16" charset="-128"/>
                <a:cs typeface="+mn-cs"/>
              </a:rPr>
              <a:t>Sistémicos</a:t>
            </a:r>
            <a:endParaRPr kumimoji="0" lang="es-ES_tradnl" sz="2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9" name="18 Conector recto"/>
          <p:cNvCxnSpPr/>
          <p:nvPr/>
        </p:nvCxnSpPr>
        <p:spPr>
          <a:xfrm>
            <a:off x="431371" y="1028733"/>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25B21-6B20-4E60-2847-FE8D5FE06CCF}"/>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B85A419D-0CE9-692D-A617-6D6BECCA086E}"/>
              </a:ext>
            </a:extLst>
          </p:cNvPr>
          <p:cNvSpPr txBox="1"/>
          <p:nvPr/>
        </p:nvSpPr>
        <p:spPr>
          <a:xfrm>
            <a:off x="742007" y="1029188"/>
            <a:ext cx="103866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00F0BE"/>
                </a:solidFill>
                <a:effectLst/>
                <a:uLnTx/>
                <a:uFillTx/>
                <a:latin typeface="Arial" panose="020B0604020202020204" pitchFamily="34" charset="0"/>
                <a:ea typeface="+mn-ea"/>
                <a:cs typeface="Arial" panose="020B0604020202020204" pitchFamily="34" charset="0"/>
              </a:rPr>
              <a:t>Conflictos de interés</a:t>
            </a:r>
          </a:p>
        </p:txBody>
      </p:sp>
      <p:sp>
        <p:nvSpPr>
          <p:cNvPr id="3" name="CuadroTexto 2">
            <a:extLst>
              <a:ext uri="{FF2B5EF4-FFF2-40B4-BE49-F238E27FC236}">
                <a16:creationId xmlns:a16="http://schemas.microsoft.com/office/drawing/2014/main" id="{4EF507D4-5327-8DF9-55FC-FB622560F6FC}"/>
              </a:ext>
            </a:extLst>
          </p:cNvPr>
          <p:cNvSpPr txBox="1"/>
          <p:nvPr/>
        </p:nvSpPr>
        <p:spPr>
          <a:xfrm>
            <a:off x="742006" y="2119876"/>
            <a:ext cx="9805677" cy="1631216"/>
          </a:xfrm>
          <a:prstGeom prst="rect">
            <a:avLst/>
          </a:prstGeom>
          <a:noFill/>
        </p:spPr>
        <p:txBody>
          <a:bodyPr wrap="square">
            <a:spAutoFit/>
          </a:bodyPr>
          <a:lstStyle/>
          <a:p>
            <a:pPr marL="6350" marR="0" lvl="1"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s-ES" sz="2000" dirty="0">
                <a:solidFill>
                  <a:srgbClr val="002654"/>
                </a:solidFill>
                <a:latin typeface="Arial" panose="020B0604020202020204" pitchFamily="34" charset="0"/>
                <a:ea typeface="Arial"/>
                <a:cs typeface="Arial" panose="020B0604020202020204" pitchFamily="34" charset="0"/>
                <a:sym typeface="Arial"/>
              </a:rPr>
              <a:t>El</a:t>
            </a:r>
            <a:r>
              <a:rPr kumimoji="0" lang="es-ES" sz="2000" b="0" i="0" u="none" strike="noStrike" kern="1200" cap="none" spc="0" normalizeH="0" baseline="0" noProof="0" dirty="0">
                <a:ln>
                  <a:noFill/>
                </a:ln>
                <a:solidFill>
                  <a:srgbClr val="002654"/>
                </a:solidFill>
                <a:effectLst/>
                <a:uLnTx/>
                <a:uFillTx/>
                <a:latin typeface="Arial" panose="020B0604020202020204" pitchFamily="34" charset="0"/>
                <a:ea typeface="Arial"/>
                <a:cs typeface="Arial" panose="020B0604020202020204" pitchFamily="34" charset="0"/>
                <a:sym typeface="Arial"/>
              </a:rPr>
              <a:t> </a:t>
            </a:r>
            <a:r>
              <a:rPr kumimoji="0" lang="es-ES" sz="2000" b="1" i="0" u="none" strike="noStrike" kern="1200" cap="none" spc="0" normalizeH="0" baseline="0" noProof="0" dirty="0">
                <a:ln>
                  <a:noFill/>
                </a:ln>
                <a:solidFill>
                  <a:srgbClr val="002654"/>
                </a:solidFill>
                <a:effectLst/>
                <a:uLnTx/>
                <a:uFillTx/>
                <a:latin typeface="Arial" panose="020B0604020202020204" pitchFamily="34" charset="0"/>
                <a:ea typeface="Arial"/>
                <a:cs typeface="Arial" panose="020B0604020202020204" pitchFamily="34" charset="0"/>
                <a:sym typeface="Arial"/>
              </a:rPr>
              <a:t>Dr. Miquel Ribera Pibernat </a:t>
            </a:r>
            <a:r>
              <a:rPr kumimoji="0" lang="es-ES" sz="2000" b="0" i="0" u="none" strike="noStrike" kern="1200" cap="none" spc="0" normalizeH="0" baseline="0" noProof="0" dirty="0">
                <a:ln>
                  <a:noFill/>
                </a:ln>
                <a:solidFill>
                  <a:srgbClr val="002654"/>
                </a:solidFill>
                <a:effectLst/>
                <a:uLnTx/>
                <a:uFillTx/>
                <a:latin typeface="Arial" panose="020B0604020202020204" pitchFamily="34" charset="0"/>
                <a:ea typeface="Arial"/>
                <a:cs typeface="Arial" panose="020B0604020202020204" pitchFamily="34" charset="0"/>
                <a:sym typeface="Arial"/>
              </a:rPr>
              <a:t>ha proporcionado asesoramiento científico y/o ha participado en reuniones médicas organizadas y/o ha recibido pagos por presentaciones y asesoría de </a:t>
            </a:r>
            <a:r>
              <a:rPr kumimoji="0" lang="es-ES"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de</a:t>
            </a:r>
            <a:r>
              <a:rPr kumimoji="0" lang="es-E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las siguientes compañías: Abbvie, Almirall, Amgen, BMS, </a:t>
            </a:r>
            <a:r>
              <a:rPr kumimoji="0" lang="es-ES"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Celgene</a:t>
            </a:r>
            <a:r>
              <a:rPr kumimoji="0" lang="es-E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Elsevier, </a:t>
            </a:r>
            <a:r>
              <a:rPr kumimoji="0" lang="es-ES"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Gebro</a:t>
            </a:r>
            <a:r>
              <a:rPr kumimoji="0" lang="es-E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a:t>
            </a:r>
            <a:r>
              <a:rPr kumimoji="0" lang="es-ES"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Pharma</a:t>
            </a:r>
            <a:r>
              <a:rPr kumimoji="0" lang="es-E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a:t>
            </a:r>
            <a:r>
              <a:rPr kumimoji="0" lang="es-ES"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Incyte</a:t>
            </a:r>
            <a:r>
              <a:rPr kumimoji="0" lang="es-E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Janssen, Leo </a:t>
            </a:r>
            <a:r>
              <a:rPr kumimoji="0" lang="es-ES" sz="20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Pharma</a:t>
            </a:r>
            <a:r>
              <a:rPr kumimoji="0" lang="es-E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Lilly, Novartis, Pfizer, Pierre-Fabre, Sandoz, UCB y Viñas.</a:t>
            </a:r>
            <a:endParaRPr kumimoji="0" lang="es-ES" sz="2000" b="0" i="0" u="none" strike="noStrike" kern="1200" cap="none" spc="0" normalizeH="0" baseline="0" noProof="0" dirty="0">
              <a:ln>
                <a:noFill/>
              </a:ln>
              <a:solidFill>
                <a:srgbClr val="002654"/>
              </a:solidFill>
              <a:effectLst/>
              <a:uLnTx/>
              <a:uFillTx/>
              <a:latin typeface="Arial" panose="020B0604020202020204" pitchFamily="34" charset="0"/>
              <a:ea typeface="+mn-ea"/>
              <a:cs typeface="Arial" panose="020B0604020202020204" pitchFamily="34" charset="0"/>
            </a:endParaRPr>
          </a:p>
        </p:txBody>
      </p:sp>
      <p:sp>
        <p:nvSpPr>
          <p:cNvPr id="2" name="Google Shape;56;p38">
            <a:extLst>
              <a:ext uri="{FF2B5EF4-FFF2-40B4-BE49-F238E27FC236}">
                <a16:creationId xmlns:a16="http://schemas.microsoft.com/office/drawing/2014/main" id="{8CED8C7A-89C0-A6A7-19F3-DCA7BB0B588A}"/>
              </a:ext>
            </a:extLst>
          </p:cNvPr>
          <p:cNvSpPr/>
          <p:nvPr/>
        </p:nvSpPr>
        <p:spPr>
          <a:xfrm>
            <a:off x="742006" y="4436133"/>
            <a:ext cx="9725968" cy="1015622"/>
          </a:xfrm>
          <a:prstGeom prst="rect">
            <a:avLst/>
          </a:prstGeom>
          <a:noFill/>
          <a:ln>
            <a:noFill/>
          </a:ln>
        </p:spPr>
        <p:txBody>
          <a:bodyPr spcFirstLastPara="1" wrap="square" lIns="91425" tIns="45700" rIns="91425" bIns="45700" anchor="t" anchorCtr="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654"/>
                </a:solidFill>
                <a:effectLst/>
                <a:uLnTx/>
                <a:uFillTx/>
                <a:latin typeface="Arial"/>
                <a:ea typeface="Arial"/>
                <a:cs typeface="Arial"/>
                <a:sym typeface="Arial"/>
              </a:rPr>
              <a:t>Recibo honorarios de Elsevier como </a:t>
            </a:r>
            <a:r>
              <a:rPr lang="es-ES" sz="2000" b="1" dirty="0">
                <a:solidFill>
                  <a:srgbClr val="002654"/>
                </a:solidFill>
                <a:latin typeface="Arial"/>
                <a:ea typeface="Arial"/>
                <a:cs typeface="Arial"/>
                <a:sym typeface="Arial"/>
              </a:rPr>
              <a:t>Editor de la revista PIEL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0" normalizeH="0" baseline="0" noProof="0" dirty="0">
              <a:ln>
                <a:noFill/>
              </a:ln>
              <a:solidFill>
                <a:srgbClr val="00265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654"/>
                </a:solidFill>
                <a:effectLst/>
                <a:uLnTx/>
                <a:uFillTx/>
                <a:latin typeface="Arial"/>
                <a:ea typeface="Arial"/>
                <a:cs typeface="Arial"/>
                <a:sym typeface="Arial"/>
              </a:rPr>
              <a:t>Recibe honorarios por esta presentación.</a:t>
            </a:r>
            <a:endParaRPr kumimoji="0" sz="2400" b="0" i="0" u="none" strike="noStrike" kern="1200" cap="none" spc="0" normalizeH="0" baseline="0" noProof="0" dirty="0">
              <a:ln>
                <a:noFill/>
              </a:ln>
              <a:solidFill>
                <a:srgbClr val="00265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921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2626" name="Rectangle 2"/>
          <p:cNvSpPr>
            <a:spLocks noGrp="1" noChangeArrowheads="1"/>
          </p:cNvSpPr>
          <p:nvPr>
            <p:ph type="title" idx="4294967295"/>
          </p:nvPr>
        </p:nvSpPr>
        <p:spPr>
          <a:xfrm>
            <a:off x="1219200" y="404469"/>
            <a:ext cx="10972800" cy="644524"/>
          </a:xfrm>
          <a:prstGeom prst="rect">
            <a:avLst/>
          </a:prstGeom>
        </p:spPr>
        <p:txBody>
          <a:bodyPr>
            <a:normAutofit/>
          </a:bodyPr>
          <a:lstStyle/>
          <a:p>
            <a:pPr>
              <a:lnSpc>
                <a:spcPct val="80000"/>
              </a:lnSpc>
            </a:pPr>
            <a:r>
              <a:rPr lang="es-ES_tradnl" sz="3200" b="1" dirty="0">
                <a:latin typeface="+mn-lt"/>
              </a:rPr>
              <a:t>Psoriasis  /  Intensidad</a:t>
            </a:r>
          </a:p>
        </p:txBody>
      </p:sp>
      <p:sp>
        <p:nvSpPr>
          <p:cNvPr id="282627" name="Rectangle 3"/>
          <p:cNvSpPr>
            <a:spLocks noGrp="1" noChangeArrowheads="1"/>
          </p:cNvSpPr>
          <p:nvPr>
            <p:ph type="body" idx="4294967295"/>
          </p:nvPr>
        </p:nvSpPr>
        <p:spPr>
          <a:xfrm>
            <a:off x="624317" y="1458235"/>
            <a:ext cx="7644194" cy="4705350"/>
          </a:xfrm>
          <a:prstGeom prst="rect">
            <a:avLst/>
          </a:prstGeom>
        </p:spPr>
        <p:txBody>
          <a:bodyPr>
            <a:normAutofit/>
          </a:bodyPr>
          <a:lstStyle/>
          <a:p>
            <a:pPr>
              <a:lnSpc>
                <a:spcPct val="80000"/>
              </a:lnSpc>
            </a:pPr>
            <a:r>
              <a:rPr lang="es-ES_tradnl" sz="2667" b="1" dirty="0"/>
              <a:t>PSORIASIS LEVE: &lt;</a:t>
            </a:r>
            <a:r>
              <a:rPr lang="es-ES_tradnl" sz="2400" b="1" dirty="0"/>
              <a:t> 3%-5% superficie corporal</a:t>
            </a:r>
            <a:r>
              <a:rPr lang="es-ES_tradnl" sz="2667" b="1" dirty="0"/>
              <a:t> </a:t>
            </a:r>
            <a:endParaRPr lang="es-ES_tradnl" sz="2667" dirty="0"/>
          </a:p>
          <a:p>
            <a:pPr>
              <a:lnSpc>
                <a:spcPct val="80000"/>
              </a:lnSpc>
            </a:pPr>
            <a:endParaRPr lang="es-ES_tradnl" sz="1600" b="1" dirty="0"/>
          </a:p>
          <a:p>
            <a:pPr>
              <a:lnSpc>
                <a:spcPct val="80000"/>
              </a:lnSpc>
            </a:pPr>
            <a:r>
              <a:rPr lang="es-ES_tradnl" sz="2667" b="1" dirty="0"/>
              <a:t>PSORIASIS MODERADO: </a:t>
            </a:r>
            <a:r>
              <a:rPr lang="es-ES_tradnl" sz="2400" b="1" dirty="0"/>
              <a:t>3%-5%-10% superficie corporal</a:t>
            </a:r>
            <a:r>
              <a:rPr lang="es-ES_tradnl" sz="2667" b="1" dirty="0"/>
              <a:t> </a:t>
            </a:r>
          </a:p>
          <a:p>
            <a:pPr>
              <a:lnSpc>
                <a:spcPct val="80000"/>
              </a:lnSpc>
              <a:buFontTx/>
              <a:buNone/>
            </a:pPr>
            <a:endParaRPr lang="es-ES_tradnl" sz="1400" b="1" dirty="0"/>
          </a:p>
          <a:p>
            <a:pPr>
              <a:lnSpc>
                <a:spcPct val="80000"/>
              </a:lnSpc>
            </a:pPr>
            <a:r>
              <a:rPr lang="es-ES_tradnl" sz="2667" b="1" dirty="0"/>
              <a:t>PSORIASIS GRAVE:  &gt;</a:t>
            </a:r>
            <a:r>
              <a:rPr lang="es-ES_tradnl" sz="2400" b="1" dirty="0"/>
              <a:t> 10% superficie corporal</a:t>
            </a:r>
            <a:endParaRPr lang="es-ES_tradnl" sz="2667" b="1" dirty="0"/>
          </a:p>
          <a:p>
            <a:pPr lvl="1">
              <a:lnSpc>
                <a:spcPct val="80000"/>
              </a:lnSpc>
            </a:pPr>
            <a:r>
              <a:rPr lang="es-ES_tradnl" dirty="0"/>
              <a:t>Psoriasis en placas recalcitrantes</a:t>
            </a:r>
          </a:p>
          <a:p>
            <a:pPr lvl="1">
              <a:lnSpc>
                <a:spcPct val="80000"/>
              </a:lnSpc>
            </a:pPr>
            <a:r>
              <a:rPr lang="es-ES_tradnl" dirty="0"/>
              <a:t>Áreas </a:t>
            </a:r>
            <a:r>
              <a:rPr lang="es-ES_tradnl" dirty="0" err="1"/>
              <a:t>incapacitantes</a:t>
            </a:r>
            <a:r>
              <a:rPr lang="es-ES_tradnl" dirty="0"/>
              <a:t>: cara, pliegues, palmas y plantas</a:t>
            </a:r>
          </a:p>
          <a:p>
            <a:pPr lvl="1">
              <a:lnSpc>
                <a:spcPct val="80000"/>
              </a:lnSpc>
            </a:pPr>
            <a:r>
              <a:rPr lang="es-ES_tradnl" dirty="0"/>
              <a:t>Psoriasis </a:t>
            </a:r>
            <a:r>
              <a:rPr lang="es-ES_tradnl" dirty="0" err="1"/>
              <a:t>eritrodermica</a:t>
            </a:r>
            <a:endParaRPr lang="es-ES_tradnl" dirty="0"/>
          </a:p>
          <a:p>
            <a:pPr lvl="1">
              <a:lnSpc>
                <a:spcPct val="80000"/>
              </a:lnSpc>
            </a:pPr>
            <a:r>
              <a:rPr lang="es-ES_tradnl" dirty="0"/>
              <a:t>Psoriasis pustulosa generalizada</a:t>
            </a:r>
          </a:p>
          <a:p>
            <a:pPr lvl="1">
              <a:lnSpc>
                <a:spcPct val="80000"/>
              </a:lnSpc>
            </a:pPr>
            <a:r>
              <a:rPr lang="es-ES_tradnl" dirty="0"/>
              <a:t>Artritis psoriásica</a:t>
            </a:r>
          </a:p>
          <a:p>
            <a:pPr lvl="1">
              <a:lnSpc>
                <a:spcPct val="80000"/>
              </a:lnSpc>
            </a:pPr>
            <a:r>
              <a:rPr lang="es-ES_tradnl" dirty="0"/>
              <a:t>Psoriasis infantil</a:t>
            </a:r>
            <a:endParaRPr lang="es-ES_tradnl" sz="2133" dirty="0"/>
          </a:p>
        </p:txBody>
      </p:sp>
      <p:sp>
        <p:nvSpPr>
          <p:cNvPr id="5" name="Text Box 4"/>
          <p:cNvSpPr txBox="1">
            <a:spLocks noChangeArrowheads="1"/>
          </p:cNvSpPr>
          <p:nvPr/>
        </p:nvSpPr>
        <p:spPr bwMode="auto">
          <a:xfrm>
            <a:off x="477972" y="6115553"/>
            <a:ext cx="10513484" cy="153312"/>
          </a:xfrm>
          <a:prstGeom prst="rect">
            <a:avLst/>
          </a:prstGeom>
          <a:noFill/>
          <a:ln w="9525" algn="ctr">
            <a:noFill/>
            <a:miter lim="800000"/>
            <a:headEnd/>
            <a:tailEnd/>
          </a:ln>
        </p:spPr>
        <p:txBody>
          <a:bodyPr lIns="0" tIns="0" rIns="0" bIns="0" anchor="b">
            <a:spAutoFit/>
          </a:bodyPr>
          <a:lstStyle/>
          <a:p>
            <a:pPr marL="304792" marR="0" lvl="0" indent="-304792" algn="l" defTabSz="914400" rtl="0" eaLnBrk="0" fontAlgn="auto" latinLnBrk="0" hangingPunct="0">
              <a:lnSpc>
                <a:spcPct val="90000"/>
              </a:lnSpc>
              <a:spcBef>
                <a:spcPts val="0"/>
              </a:spcBef>
              <a:spcAft>
                <a:spcPts val="0"/>
              </a:spcAft>
              <a:buClrTx/>
              <a:buSzTx/>
              <a:buFont typeface="Arial"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National Psoriasis Foundation: </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hlinkClick r:id="rId2"/>
              </a:rPr>
              <a:t>www.psoriasis.org/about/stats</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mn-cs"/>
              </a:rPr>
              <a:t>acceso</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11/11/2021) </a:t>
            </a:r>
          </a:p>
        </p:txBody>
      </p:sp>
      <p:cxnSp>
        <p:nvCxnSpPr>
          <p:cNvPr id="6" name="5 Conector recto"/>
          <p:cNvCxnSpPr/>
          <p:nvPr/>
        </p:nvCxnSpPr>
        <p:spPr>
          <a:xfrm>
            <a:off x="335360" y="122075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9360363" y="1508787"/>
            <a:ext cx="2400266" cy="707886"/>
          </a:xfrm>
          <a:prstGeom prst="rect">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2000" b="1" i="0" u="none" strike="noStrike" kern="1200" cap="none" spc="0" normalizeH="0" baseline="0" noProof="0" dirty="0">
                <a:ln>
                  <a:noFill/>
                </a:ln>
                <a:solidFill>
                  <a:prstClr val="white"/>
                </a:solidFill>
                <a:effectLst/>
                <a:uLnTx/>
                <a:uFillTx/>
                <a:latin typeface="Aptos" panose="02110004020202020204"/>
                <a:ea typeface="+mn-ea"/>
                <a:cs typeface="+mn-cs"/>
              </a:rPr>
              <a:t>La que responde al tratamiento tópico</a:t>
            </a:r>
            <a:endParaRPr kumimoji="0" lang="es-ES_tradnl" sz="20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7 Rectángulo"/>
          <p:cNvSpPr/>
          <p:nvPr/>
        </p:nvSpPr>
        <p:spPr>
          <a:xfrm>
            <a:off x="9360363" y="3621021"/>
            <a:ext cx="2400265" cy="1015663"/>
          </a:xfrm>
          <a:prstGeom prst="rect">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2000" b="1" i="0" u="none" strike="noStrike" kern="1200" cap="none" spc="0" normalizeH="0" baseline="0" noProof="0" dirty="0">
                <a:ln>
                  <a:noFill/>
                </a:ln>
                <a:solidFill>
                  <a:prstClr val="white"/>
                </a:solidFill>
                <a:effectLst/>
                <a:uLnTx/>
                <a:uFillTx/>
                <a:latin typeface="Aptos" panose="02110004020202020204"/>
                <a:ea typeface="+mn-ea"/>
                <a:cs typeface="+mn-cs"/>
              </a:rPr>
              <a:t>La que no se controla con el  tratamiento tópico</a:t>
            </a:r>
            <a:endParaRPr kumimoji="0" lang="es-ES_tradnl" sz="20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9" name="8 Conector recto"/>
          <p:cNvCxnSpPr>
            <a:cxnSpLocks/>
          </p:cNvCxnSpPr>
          <p:nvPr/>
        </p:nvCxnSpPr>
        <p:spPr>
          <a:xfrm flipV="1">
            <a:off x="8916191" y="1508787"/>
            <a:ext cx="0" cy="144016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a:cxnSpLocks/>
          </p:cNvCxnSpPr>
          <p:nvPr/>
        </p:nvCxnSpPr>
        <p:spPr>
          <a:xfrm flipV="1">
            <a:off x="9072331" y="2564904"/>
            <a:ext cx="0" cy="336037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a:cxnSpLocks/>
          </p:cNvCxnSpPr>
          <p:nvPr/>
        </p:nvCxnSpPr>
        <p:spPr>
          <a:xfrm>
            <a:off x="8880310" y="1892829"/>
            <a:ext cx="48005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9072331" y="4197085"/>
            <a:ext cx="28803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273040" y="209432"/>
            <a:ext cx="11522075" cy="898525"/>
          </a:xfrm>
          <a:prstGeom prst="rect">
            <a:avLst/>
          </a:prstGeom>
        </p:spPr>
        <p:txBody>
          <a:bodyPr>
            <a:normAutofit fontScale="90000"/>
          </a:bodyPr>
          <a:lstStyle/>
          <a:p>
            <a:pPr>
              <a:lnSpc>
                <a:spcPct val="100000"/>
              </a:lnSpc>
              <a:spcBef>
                <a:spcPts val="0"/>
              </a:spcBef>
              <a:defRPr/>
            </a:pPr>
            <a:r>
              <a:rPr lang="en-US" sz="3200" b="1" dirty="0" err="1">
                <a:solidFill>
                  <a:prstClr val="black"/>
                </a:solidFill>
                <a:latin typeface="+mn-lt"/>
                <a:ea typeface="+mn-ea"/>
                <a:cs typeface="+mn-cs"/>
              </a:rPr>
              <a:t>Enfermedad</a:t>
            </a:r>
            <a:r>
              <a:rPr lang="en-US" sz="3200" b="1" dirty="0">
                <a:solidFill>
                  <a:prstClr val="black"/>
                </a:solidFill>
                <a:latin typeface="+mn-lt"/>
                <a:ea typeface="+mn-ea"/>
                <a:cs typeface="+mn-cs"/>
              </a:rPr>
              <a:t> psoriásica</a:t>
            </a:r>
            <a:br>
              <a:rPr lang="en-US" sz="3200" dirty="0">
                <a:solidFill>
                  <a:prstClr val="black"/>
                </a:solidFill>
                <a:latin typeface="+mn-lt"/>
                <a:ea typeface="+mn-ea"/>
                <a:cs typeface="+mn-cs"/>
              </a:rPr>
            </a:br>
            <a:r>
              <a:rPr lang="es-ES" altLang="es-ES" sz="3200" dirty="0">
                <a:solidFill>
                  <a:srgbClr val="0070C0"/>
                </a:solidFill>
                <a:latin typeface="+mn-lt"/>
              </a:rPr>
              <a:t>Repercusiones</a:t>
            </a:r>
            <a:r>
              <a:rPr lang="es-ES" altLang="es-ES" sz="3200" dirty="0">
                <a:solidFill>
                  <a:prstClr val="black"/>
                </a:solidFill>
                <a:latin typeface="+mn-lt"/>
              </a:rPr>
              <a:t> de la psoriasis sobre la salud física y </a:t>
            </a:r>
            <a:r>
              <a:rPr lang="es-ES" altLang="es-ES" sz="3200" dirty="0">
                <a:solidFill>
                  <a:srgbClr val="0070C0"/>
                </a:solidFill>
                <a:latin typeface="+mn-lt"/>
              </a:rPr>
              <a:t>mental</a:t>
            </a:r>
            <a:endParaRPr lang="es-ES_tradnl" sz="3200" dirty="0">
              <a:solidFill>
                <a:srgbClr val="0070C0"/>
              </a:solidFill>
              <a:latin typeface="+mn-lt"/>
            </a:endParaRPr>
          </a:p>
        </p:txBody>
      </p:sp>
      <p:sp>
        <p:nvSpPr>
          <p:cNvPr id="4" name="Título 1"/>
          <p:cNvSpPr txBox="1">
            <a:spLocks/>
          </p:cNvSpPr>
          <p:nvPr/>
        </p:nvSpPr>
        <p:spPr bwMode="auto">
          <a:xfrm>
            <a:off x="719404" y="1266861"/>
            <a:ext cx="5088565" cy="864096"/>
          </a:xfrm>
          <a:prstGeom prst="rect">
            <a:avLst/>
          </a:prstGeom>
          <a:solidFill>
            <a:schemeClr val="bg1"/>
          </a:solidFill>
          <a:ln w="9525">
            <a:noFill/>
            <a:miter lim="800000"/>
            <a:headEnd/>
            <a:tailEnd/>
          </a:ln>
        </p:spPr>
        <p:txBody>
          <a:bodyPr vert="horz" wrap="square" lIns="91439" tIns="45719" rIns="91439" bIns="45719" numCol="1" anchor="ctr" anchorCtr="0" compatLnSpc="1">
            <a:prstTxWarp prst="textNoShape">
              <a:avLst/>
            </a:prstTxWarp>
            <a:normAutofit fontScale="97500"/>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s-ES" altLang="es-ES" sz="2400" b="1" i="0" u="none" strike="noStrike" kern="1200" cap="none" spc="0" normalizeH="0" baseline="0" noProof="0" dirty="0">
                <a:ln>
                  <a:noFill/>
                </a:ln>
                <a:solidFill>
                  <a:prstClr val="black"/>
                </a:solidFill>
                <a:effectLst/>
                <a:uLnTx/>
                <a:uFillTx/>
                <a:latin typeface="Aptos" panose="02110004020202020204"/>
                <a:ea typeface="+mn-ea"/>
                <a:cs typeface="+mn-cs"/>
              </a:rPr>
              <a:t>La psoriasis afecta negativamente a la calidad de vida del paciente</a:t>
            </a:r>
            <a:endParaRPr kumimoji="0" lang="es-ES" altLang="es-ES" sz="2400" b="1"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pic>
        <p:nvPicPr>
          <p:cNvPr id="5" name="Imagen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384032" y="1570730"/>
            <a:ext cx="4704523" cy="4258537"/>
          </a:xfrm>
          <a:prstGeom prst="rect">
            <a:avLst/>
          </a:prstGeom>
          <a:noFill/>
          <a:ln w="9525">
            <a:solidFill>
              <a:srgbClr val="0070C0"/>
            </a:solidFill>
            <a:miter lim="800000"/>
            <a:headEnd/>
            <a:tailEnd/>
          </a:ln>
        </p:spPr>
      </p:pic>
      <p:sp>
        <p:nvSpPr>
          <p:cNvPr id="6" name="Rectángulo 4"/>
          <p:cNvSpPr>
            <a:spLocks noChangeArrowheads="1"/>
          </p:cNvSpPr>
          <p:nvPr/>
        </p:nvSpPr>
        <p:spPr bwMode="auto">
          <a:xfrm>
            <a:off x="509195" y="5829267"/>
            <a:ext cx="8654262" cy="877161"/>
          </a:xfrm>
          <a:prstGeom prst="rect">
            <a:avLst/>
          </a:prstGeom>
          <a:noFill/>
          <a:ln w="9525">
            <a:noFill/>
            <a:miter lim="800000"/>
            <a:headEnd/>
            <a:tailEnd/>
          </a:ln>
        </p:spPr>
        <p:txBody>
          <a:bodyPr wrap="square" lIns="91436" tIns="45719" rIns="91436" bIns="45719">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altLang="es-ES" sz="1000" b="0" i="0" u="none" strike="noStrike" kern="1200" cap="none" spc="0" normalizeH="0" baseline="0" noProof="0" dirty="0">
                <a:ln>
                  <a:noFill/>
                </a:ln>
                <a:solidFill>
                  <a:srgbClr val="333333"/>
                </a:solidFill>
                <a:effectLst/>
                <a:uLnTx/>
                <a:uFillTx/>
                <a:latin typeface="Aptos" panose="020B0004020202020204" pitchFamily="34" charset="0"/>
              </a:rPr>
              <a:t>World Health Organization. (‎2016)‎. Global report on psoriasis. World Health Organization.  </a:t>
            </a:r>
            <a:r>
              <a:rPr kumimoji="0" lang="en-US" altLang="es-ES" sz="1000" b="0" i="0" u="none" strike="noStrike" kern="1200" cap="none" spc="0" normalizeH="0" baseline="0" noProof="0" dirty="0">
                <a:ln>
                  <a:noFill/>
                </a:ln>
                <a:solidFill>
                  <a:srgbClr val="008DC9"/>
                </a:solidFill>
                <a:effectLst/>
                <a:uLnTx/>
                <a:uFillTx/>
                <a:latin typeface="Aptos" panose="020B0004020202020204" pitchFamily="34" charset="0"/>
                <a:hlinkClick r:id="rId3"/>
              </a:rPr>
              <a:t>http://www.who.int/iris/handle/10665/204417</a:t>
            </a:r>
            <a:endParaRPr kumimoji="0" lang="en-US" altLang="es-ES" sz="1000" b="0" i="0" u="none" strike="noStrike" kern="1200" cap="none" spc="0" normalizeH="0" baseline="0" noProof="0" dirty="0">
              <a:ln>
                <a:noFill/>
              </a:ln>
              <a:solidFill>
                <a:srgbClr val="008DC9"/>
              </a:solidFill>
              <a:effectLst/>
              <a:uLnTx/>
              <a:uFillTx/>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s-ES" altLang="es-ES" sz="1000" b="0" i="1" u="none" strike="noStrike" kern="1200" cap="none" spc="0" normalizeH="0" baseline="0" noProof="0" dirty="0" err="1">
                <a:ln>
                  <a:noFill/>
                </a:ln>
                <a:solidFill>
                  <a:srgbClr val="000000"/>
                </a:solidFill>
                <a:effectLst/>
                <a:uLnTx/>
                <a:uFillTx/>
                <a:latin typeface="Aptos" panose="020B0004020202020204" pitchFamily="34" charset="0"/>
              </a:rPr>
              <a:t>Kimball</a:t>
            </a:r>
            <a:r>
              <a:rPr kumimoji="0" lang="es-ES" altLang="es-ES" sz="1000" b="0" i="1" u="none" strike="noStrike" kern="1200" cap="none" spc="0" normalizeH="0" baseline="0" noProof="0" dirty="0">
                <a:ln>
                  <a:noFill/>
                </a:ln>
                <a:solidFill>
                  <a:srgbClr val="000000"/>
                </a:solidFill>
                <a:effectLst/>
                <a:uLnTx/>
                <a:uFillTx/>
                <a:latin typeface="Aptos" panose="020B0004020202020204" pitchFamily="34" charset="0"/>
              </a:rPr>
              <a:t> AB, Jacobson C, </a:t>
            </a:r>
            <a:r>
              <a:rPr kumimoji="0" lang="es-ES" altLang="es-ES" sz="1000" b="0" i="1" u="none" strike="noStrike" kern="1200" cap="none" spc="0" normalizeH="0" baseline="0" noProof="0" dirty="0" err="1">
                <a:ln>
                  <a:noFill/>
                </a:ln>
                <a:solidFill>
                  <a:srgbClr val="000000"/>
                </a:solidFill>
                <a:effectLst/>
                <a:uLnTx/>
                <a:uFillTx/>
                <a:latin typeface="Aptos" panose="020B0004020202020204" pitchFamily="34" charset="0"/>
              </a:rPr>
              <a:t>Weiss</a:t>
            </a:r>
            <a:r>
              <a:rPr kumimoji="0" lang="es-ES" altLang="es-ES" sz="1000" b="0" i="1" u="none" strike="noStrike" kern="1200" cap="none" spc="0" normalizeH="0" baseline="0" noProof="0" dirty="0">
                <a:ln>
                  <a:noFill/>
                </a:ln>
                <a:solidFill>
                  <a:srgbClr val="000000"/>
                </a:solidFill>
                <a:effectLst/>
                <a:uLnTx/>
                <a:uFillTx/>
                <a:latin typeface="Aptos" panose="020B0004020202020204" pitchFamily="34" charset="0"/>
              </a:rPr>
              <a:t> S, </a:t>
            </a:r>
            <a:r>
              <a:rPr kumimoji="0" lang="es-ES" altLang="es-ES" sz="1000" b="0" i="1" u="none" strike="noStrike" kern="1200" cap="none" spc="0" normalizeH="0" baseline="0" noProof="0" dirty="0" err="1">
                <a:ln>
                  <a:noFill/>
                </a:ln>
                <a:solidFill>
                  <a:srgbClr val="000000"/>
                </a:solidFill>
                <a:effectLst/>
                <a:uLnTx/>
                <a:uFillTx/>
                <a:latin typeface="Aptos" panose="020B0004020202020204" pitchFamily="34" charset="0"/>
              </a:rPr>
              <a:t>Vreeland</a:t>
            </a:r>
            <a:r>
              <a:rPr kumimoji="0" lang="es-ES" altLang="es-ES" sz="1000" b="0" i="1" u="none" strike="noStrike" kern="1200" cap="none" spc="0" normalizeH="0" baseline="0" noProof="0" dirty="0">
                <a:ln>
                  <a:noFill/>
                </a:ln>
                <a:solidFill>
                  <a:srgbClr val="000000"/>
                </a:solidFill>
                <a:effectLst/>
                <a:uLnTx/>
                <a:uFillTx/>
                <a:latin typeface="Aptos" panose="020B0004020202020204" pitchFamily="34" charset="0"/>
              </a:rPr>
              <a:t> MG, </a:t>
            </a:r>
            <a:r>
              <a:rPr kumimoji="0" lang="es-ES" altLang="es-ES" sz="1000" b="0" i="1" u="none" strike="noStrike" kern="1200" cap="none" spc="0" normalizeH="0" baseline="0" noProof="0" dirty="0" err="1">
                <a:ln>
                  <a:noFill/>
                </a:ln>
                <a:solidFill>
                  <a:srgbClr val="000000"/>
                </a:solidFill>
                <a:effectLst/>
                <a:uLnTx/>
                <a:uFillTx/>
                <a:latin typeface="Aptos" panose="020B0004020202020204" pitchFamily="34" charset="0"/>
              </a:rPr>
              <a:t>Wu</a:t>
            </a:r>
            <a:r>
              <a:rPr kumimoji="0" lang="es-ES" altLang="es-ES" sz="1000" b="0" i="1" u="none" strike="noStrike" kern="1200" cap="none" spc="0" normalizeH="0" baseline="0" noProof="0" dirty="0">
                <a:ln>
                  <a:noFill/>
                </a:ln>
                <a:solidFill>
                  <a:srgbClr val="000000"/>
                </a:solidFill>
                <a:effectLst/>
                <a:uLnTx/>
                <a:uFillTx/>
                <a:latin typeface="Aptos" panose="020B0004020202020204" pitchFamily="34" charset="0"/>
              </a:rPr>
              <a:t> Y. </a:t>
            </a:r>
            <a:r>
              <a:rPr kumimoji="0" lang="es-ES" altLang="es-ES" sz="1000" b="0" i="1" u="none" strike="noStrike" kern="1200" cap="none" spc="0" normalizeH="0" baseline="0" noProof="0" dirty="0" err="1">
                <a:ln>
                  <a:noFill/>
                </a:ln>
                <a:solidFill>
                  <a:srgbClr val="000000"/>
                </a:solidFill>
                <a:effectLst/>
                <a:uLnTx/>
                <a:uFillTx/>
                <a:latin typeface="Aptos" panose="020B0004020202020204" pitchFamily="34" charset="0"/>
              </a:rPr>
              <a:t>The</a:t>
            </a:r>
            <a:r>
              <a:rPr kumimoji="0" lang="es-ES" altLang="es-ES" sz="1000" b="0" i="1" u="none" strike="noStrike" kern="1200" cap="none" spc="0" normalizeH="0" baseline="0" noProof="0" dirty="0">
                <a:ln>
                  <a:noFill/>
                </a:ln>
                <a:solidFill>
                  <a:srgbClr val="000000"/>
                </a:solidFill>
                <a:effectLst/>
                <a:uLnTx/>
                <a:uFillTx/>
                <a:latin typeface="Aptos" panose="020B0004020202020204" pitchFamily="34" charset="0"/>
              </a:rPr>
              <a:t> </a:t>
            </a:r>
            <a:r>
              <a:rPr kumimoji="0" lang="es-ES" altLang="es-ES" sz="1000" b="0" i="1" u="none" strike="noStrike" kern="1200" cap="none" spc="0" normalizeH="0" baseline="0" noProof="0" dirty="0" err="1">
                <a:ln>
                  <a:noFill/>
                </a:ln>
                <a:solidFill>
                  <a:srgbClr val="000000"/>
                </a:solidFill>
                <a:effectLst/>
                <a:uLnTx/>
                <a:uFillTx/>
                <a:latin typeface="Aptos" panose="020B0004020202020204" pitchFamily="34" charset="0"/>
              </a:rPr>
              <a:t>psychosocial</a:t>
            </a:r>
            <a:r>
              <a:rPr kumimoji="0" lang="es-ES" altLang="es-ES" sz="1000" b="0" i="1" u="none" strike="noStrike" kern="1200" cap="none" spc="0" normalizeH="0" baseline="0" noProof="0" dirty="0">
                <a:ln>
                  <a:noFill/>
                </a:ln>
                <a:solidFill>
                  <a:srgbClr val="000000"/>
                </a:solidFill>
                <a:effectLst/>
                <a:uLnTx/>
                <a:uFillTx/>
                <a:latin typeface="Aptos" panose="020B0004020202020204" pitchFamily="34" charset="0"/>
              </a:rPr>
              <a:t> </a:t>
            </a:r>
            <a:r>
              <a:rPr kumimoji="0" lang="es-ES" altLang="es-ES" sz="1000" b="0" i="1" u="none" strike="noStrike" kern="1200" cap="none" spc="0" normalizeH="0" baseline="0" noProof="0" dirty="0" err="1">
                <a:ln>
                  <a:noFill/>
                </a:ln>
                <a:solidFill>
                  <a:srgbClr val="000000"/>
                </a:solidFill>
                <a:effectLst/>
                <a:uLnTx/>
                <a:uFillTx/>
                <a:latin typeface="Aptos" panose="020B0004020202020204" pitchFamily="34" charset="0"/>
              </a:rPr>
              <a:t>burden</a:t>
            </a:r>
            <a:r>
              <a:rPr kumimoji="0" lang="es-ES" altLang="es-ES" sz="1000" b="0" i="1" u="none" strike="noStrike" kern="1200" cap="none" spc="0" normalizeH="0" baseline="0" noProof="0" dirty="0">
                <a:ln>
                  <a:noFill/>
                </a:ln>
                <a:solidFill>
                  <a:srgbClr val="000000"/>
                </a:solidFill>
                <a:effectLst/>
                <a:uLnTx/>
                <a:uFillTx/>
                <a:latin typeface="Aptos" panose="020B0004020202020204" pitchFamily="34" charset="0"/>
              </a:rPr>
              <a:t> </a:t>
            </a:r>
            <a:r>
              <a:rPr kumimoji="0" lang="es-ES" altLang="es-ES" sz="1000" b="0" i="1" u="none" strike="noStrike" kern="1200" cap="none" spc="0" normalizeH="0" baseline="0" noProof="0" dirty="0" err="1">
                <a:ln>
                  <a:noFill/>
                </a:ln>
                <a:solidFill>
                  <a:srgbClr val="000000"/>
                </a:solidFill>
                <a:effectLst/>
                <a:uLnTx/>
                <a:uFillTx/>
                <a:latin typeface="Aptos" panose="020B0004020202020204" pitchFamily="34" charset="0"/>
              </a:rPr>
              <a:t>of</a:t>
            </a:r>
            <a:r>
              <a:rPr kumimoji="0" lang="es-ES" altLang="es-ES" sz="1000" b="0" i="1" u="none" strike="noStrike" kern="1200" cap="none" spc="0" normalizeH="0" baseline="0" noProof="0" dirty="0">
                <a:ln>
                  <a:noFill/>
                </a:ln>
                <a:solidFill>
                  <a:srgbClr val="000000"/>
                </a:solidFill>
                <a:effectLst/>
                <a:uLnTx/>
                <a:uFillTx/>
                <a:latin typeface="Aptos" panose="020B0004020202020204" pitchFamily="34" charset="0"/>
              </a:rPr>
              <a:t> </a:t>
            </a:r>
            <a:r>
              <a:rPr kumimoji="0" lang="de-DE" altLang="es-ES" sz="1000" b="0" i="1" u="none" strike="noStrike" kern="1200" cap="none" spc="0" normalizeH="0" baseline="0" noProof="0" dirty="0">
                <a:ln>
                  <a:noFill/>
                </a:ln>
                <a:solidFill>
                  <a:srgbClr val="000000"/>
                </a:solidFill>
                <a:effectLst/>
                <a:uLnTx/>
                <a:uFillTx/>
                <a:latin typeface="Aptos" panose="020B0004020202020204" pitchFamily="34" charset="0"/>
              </a:rPr>
              <a:t>psoriasis. Am J Clin Dermatol. 2005;6:383-92.</a:t>
            </a:r>
            <a:r>
              <a:rPr kumimoji="0" lang="en-US" altLang="en-US" sz="1000" b="0" i="1" u="none" strike="noStrike" kern="1200" cap="none" spc="0" normalizeH="0" baseline="0" noProof="0" dirty="0">
                <a:ln>
                  <a:noFill/>
                </a:ln>
                <a:solidFill>
                  <a:srgbClr val="000000"/>
                </a:solidFill>
                <a:effectLst/>
                <a:uLnTx/>
                <a:uFillTx/>
                <a:latin typeface="Aptos" panose="020B0004020202020204" pitchFamily="34" charset="0"/>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s-ES" altLang="es-ES" sz="1000" b="0" i="1" u="none" strike="noStrike" kern="1200" cap="none" spc="0" normalizeH="0" baseline="0" noProof="0" dirty="0" err="1">
                <a:ln>
                  <a:noFill/>
                </a:ln>
                <a:solidFill>
                  <a:srgbClr val="404040"/>
                </a:solidFill>
                <a:effectLst/>
                <a:uLnTx/>
                <a:uFillTx/>
                <a:latin typeface="Aptos" panose="020B0004020202020204" pitchFamily="34" charset="0"/>
              </a:rPr>
              <a:t>Rapp</a:t>
            </a:r>
            <a:r>
              <a:rPr kumimoji="0" lang="es-ES" altLang="es-ES" sz="1000" b="0" i="1" u="none" strike="noStrike" kern="1200" cap="none" spc="0" normalizeH="0" baseline="0" noProof="0" dirty="0">
                <a:ln>
                  <a:noFill/>
                </a:ln>
                <a:solidFill>
                  <a:srgbClr val="404040"/>
                </a:solidFill>
                <a:effectLst/>
                <a:uLnTx/>
                <a:uFillTx/>
                <a:latin typeface="Aptos" panose="020B0004020202020204" pitchFamily="34" charset="0"/>
              </a:rPr>
              <a:t> SR, </a:t>
            </a:r>
            <a:r>
              <a:rPr kumimoji="0" lang="es-ES" altLang="es-ES" sz="1000" b="0" i="1" u="none" strike="noStrike" kern="1200" cap="none" spc="0" normalizeH="0" baseline="0" noProof="0" dirty="0" err="1">
                <a:ln>
                  <a:noFill/>
                </a:ln>
                <a:solidFill>
                  <a:srgbClr val="404040"/>
                </a:solidFill>
                <a:effectLst/>
                <a:uLnTx/>
                <a:uFillTx/>
                <a:latin typeface="Aptos" panose="020B0004020202020204" pitchFamily="34" charset="0"/>
              </a:rPr>
              <a:t>Feldman</a:t>
            </a:r>
            <a:r>
              <a:rPr kumimoji="0" lang="es-ES" altLang="es-ES" sz="1000" b="0" i="1" u="none" strike="noStrike" kern="1200" cap="none" spc="0" normalizeH="0" baseline="0" noProof="0" dirty="0">
                <a:ln>
                  <a:noFill/>
                </a:ln>
                <a:solidFill>
                  <a:srgbClr val="404040"/>
                </a:solidFill>
                <a:effectLst/>
                <a:uLnTx/>
                <a:uFillTx/>
                <a:latin typeface="Aptos" panose="020B0004020202020204" pitchFamily="34" charset="0"/>
              </a:rPr>
              <a:t> SR, </a:t>
            </a:r>
            <a:r>
              <a:rPr kumimoji="0" lang="es-ES" altLang="es-ES" sz="1000" b="0" i="1" u="none" strike="noStrike" kern="1200" cap="none" spc="0" normalizeH="0" baseline="0" noProof="0" dirty="0" err="1">
                <a:ln>
                  <a:noFill/>
                </a:ln>
                <a:solidFill>
                  <a:srgbClr val="404040"/>
                </a:solidFill>
                <a:effectLst/>
                <a:uLnTx/>
                <a:uFillTx/>
                <a:latin typeface="Aptos" panose="020B0004020202020204" pitchFamily="34" charset="0"/>
              </a:rPr>
              <a:t>Exum</a:t>
            </a:r>
            <a:r>
              <a:rPr kumimoji="0" lang="es-ES" altLang="es-ES" sz="1000" b="0" i="1" u="none" strike="noStrike" kern="1200" cap="none" spc="0" normalizeH="0" baseline="0" noProof="0" dirty="0">
                <a:ln>
                  <a:noFill/>
                </a:ln>
                <a:solidFill>
                  <a:srgbClr val="404040"/>
                </a:solidFill>
                <a:effectLst/>
                <a:uLnTx/>
                <a:uFillTx/>
                <a:latin typeface="Aptos" panose="020B0004020202020204" pitchFamily="34" charset="0"/>
              </a:rPr>
              <a:t> ML, </a:t>
            </a:r>
            <a:r>
              <a:rPr kumimoji="0" lang="es-ES" altLang="es-ES" sz="1000" b="0" i="1" u="none" strike="noStrike" kern="1200" cap="none" spc="0" normalizeH="0" baseline="0" noProof="0" dirty="0" err="1">
                <a:ln>
                  <a:noFill/>
                </a:ln>
                <a:solidFill>
                  <a:srgbClr val="404040"/>
                </a:solidFill>
                <a:effectLst/>
                <a:uLnTx/>
                <a:uFillTx/>
                <a:latin typeface="Aptos" panose="020B0004020202020204" pitchFamily="34" charset="0"/>
              </a:rPr>
              <a:t>Fleischer</a:t>
            </a:r>
            <a:r>
              <a:rPr kumimoji="0" lang="es-ES" altLang="es-ES" sz="1000" b="0" i="1" u="none" strike="noStrike" kern="1200" cap="none" spc="0" normalizeH="0" baseline="0" noProof="0" dirty="0">
                <a:ln>
                  <a:noFill/>
                </a:ln>
                <a:solidFill>
                  <a:srgbClr val="404040"/>
                </a:solidFill>
                <a:effectLst/>
                <a:uLnTx/>
                <a:uFillTx/>
                <a:latin typeface="Aptos" panose="020B0004020202020204" pitchFamily="34" charset="0"/>
              </a:rPr>
              <a:t> AB, Jr., </a:t>
            </a:r>
            <a:r>
              <a:rPr kumimoji="0" lang="es-ES" altLang="es-ES" sz="1000" b="0" i="1" u="none" strike="noStrike" kern="1200" cap="none" spc="0" normalizeH="0" baseline="0" noProof="0" dirty="0" err="1">
                <a:ln>
                  <a:noFill/>
                </a:ln>
                <a:solidFill>
                  <a:srgbClr val="404040"/>
                </a:solidFill>
                <a:effectLst/>
                <a:uLnTx/>
                <a:uFillTx/>
                <a:latin typeface="Aptos" panose="020B0004020202020204" pitchFamily="34" charset="0"/>
              </a:rPr>
              <a:t>Reboussin</a:t>
            </a:r>
            <a:r>
              <a:rPr kumimoji="0" lang="es-ES" altLang="es-ES" sz="1000" b="0" i="1" u="none" strike="noStrike" kern="1200" cap="none" spc="0" normalizeH="0" baseline="0" noProof="0" dirty="0">
                <a:ln>
                  <a:noFill/>
                </a:ln>
                <a:solidFill>
                  <a:srgbClr val="404040"/>
                </a:solidFill>
                <a:effectLst/>
                <a:uLnTx/>
                <a:uFillTx/>
                <a:latin typeface="Aptos" panose="020B0004020202020204" pitchFamily="34" charset="0"/>
              </a:rPr>
              <a:t> DM. Psoriasis causes as </a:t>
            </a:r>
            <a:r>
              <a:rPr kumimoji="0" lang="en-US" altLang="es-ES" sz="1000" b="0" i="1" u="none" strike="noStrike" kern="1200" cap="none" spc="0" normalizeH="0" baseline="0" noProof="0" dirty="0">
                <a:ln>
                  <a:noFill/>
                </a:ln>
                <a:solidFill>
                  <a:srgbClr val="404040"/>
                </a:solidFill>
                <a:effectLst/>
                <a:uLnTx/>
                <a:uFillTx/>
                <a:latin typeface="Aptos" panose="020B0004020202020204" pitchFamily="34" charset="0"/>
              </a:rPr>
              <a:t>much disability as other major medical diseases. J Am </a:t>
            </a:r>
            <a:r>
              <a:rPr kumimoji="0" lang="en-US" altLang="es-ES" sz="1000" b="0" i="1" u="none" strike="noStrike" kern="1200" cap="none" spc="0" normalizeH="0" baseline="0" noProof="0" dirty="0" err="1">
                <a:ln>
                  <a:noFill/>
                </a:ln>
                <a:solidFill>
                  <a:srgbClr val="404040"/>
                </a:solidFill>
                <a:effectLst/>
                <a:uLnTx/>
                <a:uFillTx/>
                <a:latin typeface="Aptos" panose="020B0004020202020204" pitchFamily="34" charset="0"/>
              </a:rPr>
              <a:t>Acad</a:t>
            </a:r>
            <a:r>
              <a:rPr kumimoji="0" lang="en-US" altLang="es-ES" sz="1000" b="0" i="1" u="none" strike="noStrike" kern="1200" cap="none" spc="0" normalizeH="0" baseline="0" noProof="0" dirty="0">
                <a:ln>
                  <a:noFill/>
                </a:ln>
                <a:solidFill>
                  <a:srgbClr val="404040"/>
                </a:solidFill>
                <a:effectLst/>
                <a:uLnTx/>
                <a:uFillTx/>
                <a:latin typeface="Aptos" panose="020B0004020202020204" pitchFamily="34" charset="0"/>
              </a:rPr>
              <a:t> </a:t>
            </a:r>
            <a:r>
              <a:rPr kumimoji="0" lang="en-US" altLang="es-ES" sz="1000" b="0" i="1" u="none" strike="noStrike" kern="1200" cap="none" spc="0" normalizeH="0" baseline="0" noProof="0" dirty="0" err="1">
                <a:ln>
                  <a:noFill/>
                </a:ln>
                <a:solidFill>
                  <a:srgbClr val="404040"/>
                </a:solidFill>
                <a:effectLst/>
                <a:uLnTx/>
                <a:uFillTx/>
                <a:latin typeface="Aptos" panose="020B0004020202020204" pitchFamily="34" charset="0"/>
              </a:rPr>
              <a:t>Dermatol</a:t>
            </a:r>
            <a:r>
              <a:rPr kumimoji="0" lang="en-US" altLang="es-ES" sz="1000" b="0" i="1" u="none" strike="noStrike" kern="1200" cap="none" spc="0" normalizeH="0" baseline="0" noProof="0" dirty="0">
                <a:ln>
                  <a:noFill/>
                </a:ln>
                <a:solidFill>
                  <a:srgbClr val="404040"/>
                </a:solidFill>
                <a:effectLst/>
                <a:uLnTx/>
                <a:uFillTx/>
                <a:latin typeface="Aptos" panose="020B0004020202020204" pitchFamily="34" charset="0"/>
              </a:rPr>
              <a:t>. 1999;41:401-7.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altLang="es-ES" sz="11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8" name="Rectangle 3"/>
          <p:cNvSpPr txBox="1">
            <a:spLocks noChangeArrowheads="1"/>
          </p:cNvSpPr>
          <p:nvPr/>
        </p:nvSpPr>
        <p:spPr bwMode="auto">
          <a:xfrm>
            <a:off x="958796" y="2314034"/>
            <a:ext cx="4936165" cy="3565657"/>
          </a:xfrm>
          <a:prstGeom prst="rect">
            <a:avLst/>
          </a:prstGeom>
          <a:noFill/>
          <a:ln w="9525">
            <a:noFill/>
            <a:miter lim="800000"/>
            <a:headEnd/>
            <a:tailEnd/>
          </a:ln>
        </p:spPr>
        <p:txBody>
          <a:bodyPr vert="horz" wrap="square" lIns="91439" tIns="45719" rIns="91439" bIns="45719" numCol="1" anchor="t" anchorCtr="0" compatLnSpc="1">
            <a:prstTxWarp prst="textNoShape">
              <a:avLst/>
            </a:prstTxWarp>
            <a:normAutofit fontScale="92500" lnSpcReduction="20000"/>
          </a:bodyPr>
          <a:lstStyle/>
          <a:p>
            <a:pPr marL="228589" marR="0" lvl="0" indent="-228589" algn="l" defTabSz="1219170" rtl="0" eaLnBrk="0" fontAlgn="base" latinLnBrk="0" hangingPunct="0">
              <a:lnSpc>
                <a:spcPct val="90000"/>
              </a:lnSpc>
              <a:spcBef>
                <a:spcPts val="1000"/>
              </a:spcBef>
              <a:spcAft>
                <a:spcPct val="0"/>
              </a:spcAft>
              <a:buClrTx/>
              <a:buSzTx/>
              <a:buFontTx/>
              <a:buChar char="•"/>
              <a:tabLst/>
              <a:defRPr/>
            </a:pPr>
            <a:r>
              <a:rPr kumimoji="0" lang="es-ES" sz="2667" b="0" i="0" u="none" strike="noStrike" kern="1200" cap="none" spc="0" normalizeH="0" baseline="0" noProof="0" dirty="0">
                <a:ln>
                  <a:noFill/>
                </a:ln>
                <a:solidFill>
                  <a:prstClr val="black"/>
                </a:solidFill>
                <a:effectLst/>
                <a:uLnTx/>
                <a:uFillTx/>
                <a:latin typeface="Aptos" panose="02110004020202020204"/>
                <a:ea typeface="+mn-ea"/>
                <a:cs typeface="+mn-cs"/>
              </a:rPr>
              <a:t>Físicas</a:t>
            </a:r>
          </a:p>
          <a:p>
            <a:pPr marL="685766" marR="0" lvl="1" indent="-228589" algn="l" defTabSz="1219170" rtl="0" eaLnBrk="0" fontAlgn="base" latinLnBrk="0" hangingPunct="0">
              <a:lnSpc>
                <a:spcPct val="90000"/>
              </a:lnSpc>
              <a:spcBef>
                <a:spcPts val="500"/>
              </a:spcBef>
              <a:spcAft>
                <a:spcPct val="0"/>
              </a:spcAft>
              <a:buClrTx/>
              <a:buSzTx/>
              <a:buFont typeface="Arial" charset="0"/>
              <a:buChar char="•"/>
              <a:tabLst/>
              <a:defRPr/>
            </a:pPr>
            <a:r>
              <a:rPr kumimoji="0" lang="es-ES" sz="2400" b="0" i="0" u="none" strike="noStrike" kern="1200" cap="none" spc="0" normalizeH="0" baseline="0" noProof="0" dirty="0">
                <a:ln>
                  <a:noFill/>
                </a:ln>
                <a:solidFill>
                  <a:prstClr val="black"/>
                </a:solidFill>
                <a:effectLst/>
                <a:uLnTx/>
                <a:uFillTx/>
                <a:latin typeface="Aptos" panose="02110004020202020204"/>
                <a:ea typeface="+mn-ea"/>
                <a:cs typeface="+mn-cs"/>
              </a:rPr>
              <a:t>Cutáneas</a:t>
            </a:r>
          </a:p>
          <a:p>
            <a:pPr marL="685766" marR="0" lvl="1" indent="-228589" algn="l" defTabSz="1219170" rtl="0" eaLnBrk="0" fontAlgn="base" latinLnBrk="0" hangingPunct="0">
              <a:lnSpc>
                <a:spcPct val="90000"/>
              </a:lnSpc>
              <a:spcBef>
                <a:spcPts val="500"/>
              </a:spcBef>
              <a:spcAft>
                <a:spcPct val="0"/>
              </a:spcAft>
              <a:buClrTx/>
              <a:buSzTx/>
              <a:buFont typeface="Arial" charset="0"/>
              <a:buChar char="•"/>
              <a:tabLst/>
              <a:defRPr/>
            </a:pPr>
            <a:r>
              <a:rPr kumimoji="0" lang="es-ES" sz="2400" b="1" i="0" u="none" strike="noStrike" kern="1200" cap="none" spc="0" normalizeH="0" baseline="0" noProof="0" dirty="0" err="1">
                <a:ln>
                  <a:noFill/>
                </a:ln>
                <a:solidFill>
                  <a:prstClr val="black"/>
                </a:solidFill>
                <a:effectLst/>
                <a:uLnTx/>
                <a:uFillTx/>
                <a:latin typeface="Aptos" panose="02110004020202020204"/>
                <a:ea typeface="+mn-ea"/>
                <a:cs typeface="+mn-cs"/>
              </a:rPr>
              <a:t>Extracutáneas</a:t>
            </a:r>
            <a:r>
              <a:rPr kumimoji="0" lang="es-ES" sz="2400" b="1" i="0" u="none" strike="noStrike" kern="1200" cap="none" spc="0" normalizeH="0" baseline="0" noProof="0" dirty="0">
                <a:ln>
                  <a:noFill/>
                </a:ln>
                <a:solidFill>
                  <a:prstClr val="black"/>
                </a:solidFill>
                <a:effectLst/>
                <a:uLnTx/>
                <a:uFillTx/>
                <a:latin typeface="Aptos" panose="02110004020202020204"/>
                <a:ea typeface="+mn-ea"/>
                <a:cs typeface="+mn-cs"/>
              </a:rPr>
              <a:t> - Sistémicas</a:t>
            </a:r>
          </a:p>
          <a:p>
            <a:pPr marL="228589" marR="0" lvl="0" indent="-228589" algn="l" defTabSz="1219170" rtl="0" eaLnBrk="0" fontAlgn="base" latinLnBrk="0" hangingPunct="0">
              <a:lnSpc>
                <a:spcPct val="90000"/>
              </a:lnSpc>
              <a:spcBef>
                <a:spcPts val="1000"/>
              </a:spcBef>
              <a:spcAft>
                <a:spcPct val="0"/>
              </a:spcAft>
              <a:buClrTx/>
              <a:buSzTx/>
              <a:buFontTx/>
              <a:buChar char="•"/>
              <a:tabLst/>
              <a:defRPr/>
            </a:pPr>
            <a:r>
              <a:rPr kumimoji="0" lang="es-ES" sz="2667" b="1" i="0" u="none" strike="noStrike" kern="1200" cap="none" spc="0" normalizeH="0" baseline="0" noProof="0" dirty="0">
                <a:ln>
                  <a:noFill/>
                </a:ln>
                <a:solidFill>
                  <a:prstClr val="black"/>
                </a:solidFill>
                <a:effectLst/>
                <a:uLnTx/>
                <a:uFillTx/>
                <a:latin typeface="Aptos" panose="02110004020202020204"/>
                <a:ea typeface="+mn-ea"/>
                <a:cs typeface="+mn-cs"/>
              </a:rPr>
              <a:t>Psicológicas</a:t>
            </a:r>
          </a:p>
          <a:p>
            <a:pPr marL="228589" marR="0" lvl="0" indent="-228589" algn="l" defTabSz="1219170" rtl="0" eaLnBrk="0" fontAlgn="base" latinLnBrk="0" hangingPunct="0">
              <a:lnSpc>
                <a:spcPct val="90000"/>
              </a:lnSpc>
              <a:spcBef>
                <a:spcPts val="1000"/>
              </a:spcBef>
              <a:spcAft>
                <a:spcPct val="0"/>
              </a:spcAft>
              <a:buClrTx/>
              <a:buSzTx/>
              <a:buFontTx/>
              <a:buChar char="•"/>
              <a:tabLst/>
              <a:defRPr/>
            </a:pPr>
            <a:r>
              <a:rPr kumimoji="0" lang="es-ES" sz="2667" b="0" i="0" u="none" strike="noStrike" kern="1200" cap="none" spc="0" normalizeH="0" baseline="0" noProof="0" dirty="0">
                <a:ln>
                  <a:noFill/>
                </a:ln>
                <a:solidFill>
                  <a:prstClr val="black"/>
                </a:solidFill>
                <a:effectLst/>
                <a:uLnTx/>
                <a:uFillTx/>
                <a:latin typeface="Aptos" panose="02110004020202020204"/>
                <a:ea typeface="+mn-ea"/>
                <a:cs typeface="+mn-cs"/>
              </a:rPr>
              <a:t>Familiares </a:t>
            </a:r>
          </a:p>
          <a:p>
            <a:pPr marL="228589" marR="0" lvl="0" indent="-228589" algn="l" defTabSz="1219170" rtl="0" eaLnBrk="0" fontAlgn="base" latinLnBrk="0" hangingPunct="0">
              <a:lnSpc>
                <a:spcPct val="90000"/>
              </a:lnSpc>
              <a:spcBef>
                <a:spcPts val="1000"/>
              </a:spcBef>
              <a:spcAft>
                <a:spcPct val="0"/>
              </a:spcAft>
              <a:buClrTx/>
              <a:buSzTx/>
              <a:buFontTx/>
              <a:buChar char="•"/>
              <a:tabLst/>
              <a:defRPr/>
            </a:pPr>
            <a:r>
              <a:rPr kumimoji="0" lang="es-ES" sz="2667" b="0" i="0" u="none" strike="noStrike" kern="1200" cap="none" spc="0" normalizeH="0" baseline="0" noProof="0" dirty="0">
                <a:ln>
                  <a:noFill/>
                </a:ln>
                <a:solidFill>
                  <a:prstClr val="black"/>
                </a:solidFill>
                <a:effectLst/>
                <a:uLnTx/>
                <a:uFillTx/>
                <a:latin typeface="Aptos" panose="02110004020202020204"/>
                <a:ea typeface="+mn-ea"/>
                <a:cs typeface="+mn-cs"/>
              </a:rPr>
              <a:t>Sociales</a:t>
            </a:r>
          </a:p>
          <a:p>
            <a:pPr marL="228589" marR="0" lvl="0" indent="-228589" algn="l" defTabSz="1219170" rtl="0" eaLnBrk="0" fontAlgn="base" latinLnBrk="0" hangingPunct="0">
              <a:lnSpc>
                <a:spcPct val="90000"/>
              </a:lnSpc>
              <a:spcBef>
                <a:spcPts val="1000"/>
              </a:spcBef>
              <a:spcAft>
                <a:spcPct val="0"/>
              </a:spcAft>
              <a:buClrTx/>
              <a:buSzTx/>
              <a:buFontTx/>
              <a:buChar char="•"/>
              <a:tabLst/>
              <a:defRPr/>
            </a:pPr>
            <a:r>
              <a:rPr kumimoji="0" lang="es-ES" sz="2667" b="0" i="0" u="none" strike="noStrike" kern="1200" cap="none" spc="0" normalizeH="0" baseline="0" noProof="0" dirty="0">
                <a:ln>
                  <a:noFill/>
                </a:ln>
                <a:solidFill>
                  <a:prstClr val="black"/>
                </a:solidFill>
                <a:effectLst/>
                <a:uLnTx/>
                <a:uFillTx/>
                <a:latin typeface="Aptos" panose="02110004020202020204"/>
                <a:ea typeface="+mn-ea"/>
                <a:cs typeface="+mn-cs"/>
              </a:rPr>
              <a:t>Laborales</a:t>
            </a:r>
          </a:p>
          <a:p>
            <a:pPr marL="228589" marR="0" lvl="0" indent="-228589" algn="l" defTabSz="1219170" rtl="0" eaLnBrk="0" fontAlgn="base" latinLnBrk="0" hangingPunct="0">
              <a:lnSpc>
                <a:spcPct val="90000"/>
              </a:lnSpc>
              <a:spcBef>
                <a:spcPts val="1000"/>
              </a:spcBef>
              <a:spcAft>
                <a:spcPct val="0"/>
              </a:spcAft>
              <a:buClrTx/>
              <a:buSzTx/>
              <a:buFontTx/>
              <a:buChar char="•"/>
              <a:tabLst/>
              <a:defRPr/>
            </a:pPr>
            <a:r>
              <a:rPr kumimoji="0" lang="es-ES" sz="2667" b="0" i="0" u="none" strike="noStrike" kern="1200" cap="none" spc="0" normalizeH="0" baseline="0" noProof="0" dirty="0">
                <a:ln>
                  <a:noFill/>
                </a:ln>
                <a:solidFill>
                  <a:prstClr val="black"/>
                </a:solidFill>
                <a:effectLst/>
                <a:uLnTx/>
                <a:uFillTx/>
                <a:latin typeface="Aptos" panose="02110004020202020204"/>
                <a:ea typeface="+mn-ea"/>
                <a:cs typeface="+mn-cs"/>
              </a:rPr>
              <a:t>Económicas</a:t>
            </a:r>
          </a:p>
          <a:p>
            <a:pPr marL="228589" marR="0" lvl="0" indent="-228589" algn="l" defTabSz="1219170" rtl="0" eaLnBrk="0" fontAlgn="base" latinLnBrk="0" hangingPunct="0">
              <a:lnSpc>
                <a:spcPct val="90000"/>
              </a:lnSpc>
              <a:spcBef>
                <a:spcPts val="1000"/>
              </a:spcBef>
              <a:spcAft>
                <a:spcPct val="0"/>
              </a:spcAft>
              <a:buClrTx/>
              <a:buSzTx/>
              <a:buFontTx/>
              <a:buChar char="•"/>
              <a:tabLst/>
              <a:defRPr/>
            </a:pPr>
            <a:r>
              <a:rPr kumimoji="0" lang="es-ES" sz="24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s-E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7" name="6 Conector recto"/>
          <p:cNvCxnSpPr/>
          <p:nvPr/>
        </p:nvCxnSpPr>
        <p:spPr>
          <a:xfrm>
            <a:off x="306952" y="113800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66A7F18-16D1-0F04-5440-FDC9654D564C}"/>
            </a:ext>
          </a:extLst>
        </p:cNvPr>
        <p:cNvGrpSpPr/>
        <p:nvPr/>
      </p:nvGrpSpPr>
      <p:grpSpPr>
        <a:xfrm>
          <a:off x="0" y="0"/>
          <a:ext cx="0" cy="0"/>
          <a:chOff x="0" y="0"/>
          <a:chExt cx="0" cy="0"/>
        </a:xfrm>
      </p:grpSpPr>
      <p:sp>
        <p:nvSpPr>
          <p:cNvPr id="18434" name="TextBox 131">
            <a:extLst>
              <a:ext uri="{FF2B5EF4-FFF2-40B4-BE49-F238E27FC236}">
                <a16:creationId xmlns:a16="http://schemas.microsoft.com/office/drawing/2014/main" id="{24527FC7-1970-2152-2739-98A8B9E08D68}"/>
              </a:ext>
            </a:extLst>
          </p:cNvPr>
          <p:cNvSpPr txBox="1">
            <a:spLocks noChangeArrowheads="1"/>
          </p:cNvSpPr>
          <p:nvPr/>
        </p:nvSpPr>
        <p:spPr bwMode="auto">
          <a:xfrm>
            <a:off x="601669" y="5215715"/>
            <a:ext cx="11098212" cy="318098"/>
          </a:xfrm>
          <a:prstGeom prst="rect">
            <a:avLst/>
          </a:prstGeom>
          <a:noFill/>
          <a:ln w="9525">
            <a:noFill/>
            <a:miter lim="800000"/>
            <a:headEnd/>
            <a:tailEnd/>
          </a:ln>
        </p:spPr>
        <p:txBody>
          <a:bodyPr lIns="91436" tIns="45719" rIns="91436" bIns="45719"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es-ES" sz="1467"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436" name="TextBox 195">
            <a:extLst>
              <a:ext uri="{FF2B5EF4-FFF2-40B4-BE49-F238E27FC236}">
                <a16:creationId xmlns:a16="http://schemas.microsoft.com/office/drawing/2014/main" id="{589E0E99-3BFC-5F54-BF26-E3BABE6710EC}"/>
              </a:ext>
            </a:extLst>
          </p:cNvPr>
          <p:cNvSpPr txBox="1">
            <a:spLocks noChangeArrowheads="1"/>
          </p:cNvSpPr>
          <p:nvPr/>
        </p:nvSpPr>
        <p:spPr bwMode="auto">
          <a:xfrm>
            <a:off x="294124" y="6001558"/>
            <a:ext cx="9443263" cy="707884"/>
          </a:xfrm>
          <a:prstGeom prst="rect">
            <a:avLst/>
          </a:prstGeom>
          <a:noFill/>
          <a:ln w="9525">
            <a:noFill/>
            <a:miter lim="800000"/>
            <a:headEnd/>
            <a:tailEnd/>
          </a:ln>
        </p:spPr>
        <p:txBody>
          <a:bodyPr wrap="square" lIns="91436" tIns="45719" rIns="91436" bIns="45719" anchor="b">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da-DK" altLang="es-ES" sz="1000" b="0" i="0" u="none" strike="noStrike" kern="1200" cap="none" spc="0" normalizeH="0" baseline="0" noProof="0" dirty="0">
                <a:ln>
                  <a:noFill/>
                </a:ln>
                <a:solidFill>
                  <a:prstClr val="black"/>
                </a:solidFill>
                <a:effectLst/>
                <a:uLnTx/>
                <a:uFillTx/>
                <a:latin typeface="Aptos" panose="020B0004020202020204" pitchFamily="34" charset="0"/>
              </a:rPr>
              <a:t>1.Boehncke WH, et al. </a:t>
            </a:r>
            <a:r>
              <a:rPr kumimoji="0" lang="da-DK" altLang="es-ES" sz="1000" b="0" i="1" u="none" strike="noStrike" kern="1200" cap="none" spc="0" normalizeH="0" baseline="0" noProof="0" dirty="0">
                <a:ln>
                  <a:noFill/>
                </a:ln>
                <a:solidFill>
                  <a:prstClr val="black"/>
                </a:solidFill>
                <a:effectLst/>
                <a:uLnTx/>
                <a:uFillTx/>
                <a:latin typeface="Aptos" panose="020B0004020202020204" pitchFamily="34" charset="0"/>
              </a:rPr>
              <a:t>Lancet. </a:t>
            </a:r>
            <a:r>
              <a:rPr kumimoji="0" lang="da-DK" altLang="es-ES" sz="1000" b="0" i="0" u="none" strike="noStrike" kern="1200" cap="none" spc="0" normalizeH="0" baseline="0" noProof="0" dirty="0">
                <a:ln>
                  <a:noFill/>
                </a:ln>
                <a:solidFill>
                  <a:prstClr val="black"/>
                </a:solidFill>
                <a:effectLst/>
                <a:uLnTx/>
                <a:uFillTx/>
                <a:latin typeface="Aptos" panose="020B0004020202020204" pitchFamily="34" charset="0"/>
              </a:rPr>
              <a:t>2015;386:983; 2. Augustin M, et al. </a:t>
            </a:r>
            <a:r>
              <a:rPr kumimoji="0" lang="da-DK" altLang="es-ES" sz="1000" b="0" i="1" u="none" strike="noStrike" kern="1200" cap="none" spc="0" normalizeH="0" baseline="0" noProof="0" dirty="0">
                <a:ln>
                  <a:noFill/>
                </a:ln>
                <a:solidFill>
                  <a:prstClr val="black"/>
                </a:solidFill>
                <a:effectLst/>
                <a:uLnTx/>
                <a:uFillTx/>
                <a:latin typeface="Aptos" panose="020B0004020202020204" pitchFamily="34" charset="0"/>
              </a:rPr>
              <a:t>Acta Derm Venereol. </a:t>
            </a:r>
            <a:r>
              <a:rPr kumimoji="0" lang="da-DK" altLang="es-ES" sz="1000" b="0" i="0" u="none" strike="noStrike" kern="1200" cap="none" spc="0" normalizeH="0" baseline="0" noProof="0" dirty="0">
                <a:ln>
                  <a:noFill/>
                </a:ln>
                <a:solidFill>
                  <a:prstClr val="black"/>
                </a:solidFill>
                <a:effectLst/>
                <a:uLnTx/>
                <a:uFillTx/>
                <a:latin typeface="Aptos" panose="020B0004020202020204" pitchFamily="34" charset="0"/>
              </a:rPr>
              <a:t>2010;90:147; 3. von Stebut E, et al. </a:t>
            </a:r>
            <a:r>
              <a:rPr kumimoji="0" lang="da-DK" altLang="es-ES" sz="1000" b="0" i="1" u="none" strike="noStrike" kern="1200" cap="none" spc="0" normalizeH="0" baseline="0" noProof="0" dirty="0">
                <a:ln>
                  <a:noFill/>
                </a:ln>
                <a:solidFill>
                  <a:prstClr val="black"/>
                </a:solidFill>
                <a:effectLst/>
                <a:uLnTx/>
                <a:uFillTx/>
                <a:latin typeface="Aptos" panose="020B0004020202020204" pitchFamily="34" charset="0"/>
              </a:rPr>
              <a:t>J Invest Dermatol.</a:t>
            </a:r>
            <a:r>
              <a:rPr kumimoji="0" lang="da-DK" altLang="es-ES" sz="1000" b="0" i="0" u="none" strike="noStrike" kern="1200" cap="none" spc="0" normalizeH="0" baseline="0" noProof="0" dirty="0">
                <a:ln>
                  <a:noFill/>
                </a:ln>
                <a:solidFill>
                  <a:prstClr val="black"/>
                </a:solidFill>
                <a:effectLst/>
                <a:uLnTx/>
                <a:uFillTx/>
                <a:latin typeface="Aptos" panose="020B0004020202020204" pitchFamily="34" charset="0"/>
              </a:rPr>
              <a:t> 2018; 139 (5), 1054-1062; 4. Cohen AD, et al. </a:t>
            </a:r>
            <a:r>
              <a:rPr kumimoji="0" lang="da-DK" altLang="es-ES" sz="1000" b="0" i="1" u="none" strike="noStrike" kern="1200" cap="none" spc="0" normalizeH="0" baseline="0" noProof="0" dirty="0">
                <a:ln>
                  <a:noFill/>
                </a:ln>
                <a:solidFill>
                  <a:prstClr val="black"/>
                </a:solidFill>
                <a:effectLst/>
                <a:uLnTx/>
                <a:uFillTx/>
                <a:latin typeface="Aptos" panose="020B0004020202020204" pitchFamily="34" charset="0"/>
              </a:rPr>
              <a:t>J Eur Acad Dermatol Venereol. </a:t>
            </a:r>
            <a:r>
              <a:rPr kumimoji="0" lang="da-DK" altLang="es-ES" sz="1000" b="0" i="0" u="none" strike="noStrike" kern="1200" cap="none" spc="0" normalizeH="0" baseline="0" noProof="0" dirty="0">
                <a:ln>
                  <a:noFill/>
                </a:ln>
                <a:solidFill>
                  <a:prstClr val="black"/>
                </a:solidFill>
                <a:effectLst/>
                <a:uLnTx/>
                <a:uFillTx/>
                <a:latin typeface="Aptos" panose="020B0004020202020204" pitchFamily="34" charset="0"/>
              </a:rPr>
              <a:t>2009;23:561; 5. Dowlatshahi, et al. </a:t>
            </a:r>
            <a:r>
              <a:rPr kumimoji="0" lang="da-DK" altLang="es-ES" sz="1000" b="0" i="1" u="none" strike="noStrike" kern="1200" cap="none" spc="0" normalizeH="0" baseline="0" noProof="0" dirty="0">
                <a:ln>
                  <a:noFill/>
                </a:ln>
                <a:solidFill>
                  <a:prstClr val="black"/>
                </a:solidFill>
                <a:effectLst/>
                <a:uLnTx/>
                <a:uFillTx/>
                <a:latin typeface="Aptos" panose="020B0004020202020204" pitchFamily="34" charset="0"/>
              </a:rPr>
              <a:t>J Invest Dermatol. </a:t>
            </a:r>
            <a:r>
              <a:rPr kumimoji="0" lang="da-DK" altLang="es-ES" sz="1000" b="0" i="0" u="none" strike="noStrike" kern="1200" cap="none" spc="0" normalizeH="0" baseline="0" noProof="0" dirty="0">
                <a:ln>
                  <a:noFill/>
                </a:ln>
                <a:solidFill>
                  <a:prstClr val="black"/>
                </a:solidFill>
                <a:effectLst/>
                <a:uLnTx/>
                <a:uFillTx/>
                <a:latin typeface="Aptos" panose="020B0004020202020204" pitchFamily="34" charset="0"/>
              </a:rPr>
              <a:t>2014;134:1542   6. </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Masson</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W,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Lobo</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M,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Molinero</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G. Psoriasis and Cardiovascular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Risk</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A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Comprehensive</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Review</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Adv</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Ther</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2020 May;37(5):2017-2033. doi: 10.1007/s12325-020-01346-6.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Epub</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2020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Apr</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20.  7.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Kimball</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AB, Guerin A,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Latremouille-Viau</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D,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Yu</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AP, Gupta S, Bao Y,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Mulani</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P.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Coronary</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heart</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disease</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and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stroke</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risk</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in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patients</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with</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psoriasis: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retrospective</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analysis</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Am J </a:t>
            </a:r>
            <a:r>
              <a:rPr kumimoji="0" lang="ca-ES" sz="1000" b="0" i="0" u="none" strike="noStrike" kern="1200" cap="none" spc="0" normalizeH="0" baseline="0" noProof="0" dirty="0" err="1">
                <a:ln>
                  <a:noFill/>
                </a:ln>
                <a:solidFill>
                  <a:prstClr val="black"/>
                </a:solidFill>
                <a:effectLst/>
                <a:uLnTx/>
                <a:uFillTx/>
                <a:latin typeface="Aptos" panose="020B0004020202020204" pitchFamily="34" charset="0"/>
                <a:cs typeface="Times New Roman" pitchFamily="18" charset="0"/>
              </a:rPr>
              <a:t>Med</a:t>
            </a:r>
            <a:r>
              <a:rPr kumimoji="0" lang="ca-ES" sz="1000" b="0" i="0" u="none" strike="noStrike" kern="1200" cap="none" spc="0" normalizeH="0" baseline="0" noProof="0" dirty="0">
                <a:ln>
                  <a:noFill/>
                </a:ln>
                <a:solidFill>
                  <a:prstClr val="black"/>
                </a:solidFill>
                <a:effectLst/>
                <a:uLnTx/>
                <a:uFillTx/>
                <a:latin typeface="Aptos" panose="020B0004020202020204" pitchFamily="34" charset="0"/>
                <a:cs typeface="Times New Roman" pitchFamily="18" charset="0"/>
              </a:rPr>
              <a:t>. 2010; 123:350-7</a:t>
            </a:r>
            <a:endParaRPr kumimoji="0" lang="es-ES" sz="10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18437" name="Rectangle 73">
            <a:extLst>
              <a:ext uri="{FF2B5EF4-FFF2-40B4-BE49-F238E27FC236}">
                <a16:creationId xmlns:a16="http://schemas.microsoft.com/office/drawing/2014/main" id="{D03C9FB8-D516-E671-0AB7-4726521413A4}"/>
              </a:ext>
            </a:extLst>
          </p:cNvPr>
          <p:cNvSpPr>
            <a:spLocks noChangeArrowheads="1"/>
          </p:cNvSpPr>
          <p:nvPr/>
        </p:nvSpPr>
        <p:spPr bwMode="auto">
          <a:xfrm>
            <a:off x="383365" y="1138005"/>
            <a:ext cx="11425269" cy="648124"/>
          </a:xfrm>
          <a:prstGeom prst="rect">
            <a:avLst/>
          </a:prstGeom>
          <a:solidFill>
            <a:schemeClr val="bg2"/>
          </a:solidFill>
          <a:ln w="9525">
            <a:noFill/>
            <a:miter lim="800000"/>
            <a:headEnd/>
            <a:tailEnd/>
          </a:ln>
        </p:spPr>
        <p:txBody>
          <a:bodyPr wrap="square" lIns="91436" tIns="45719" rIns="91436" bIns="45719">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0070C0"/>
                </a:solidFill>
                <a:effectLst/>
                <a:uLnTx/>
                <a:uFillTx/>
                <a:latin typeface="Aptos Display" panose="02110004020202020204"/>
                <a:ea typeface="+mj-ea"/>
                <a:cs typeface="+mj-cs"/>
              </a:rPr>
              <a:t>La psoriasis se asocia con un aumento del riesgo de mortalidad por todas las causas (de manera dosis-respuesta con la gravedad de la enfermedad) y por diversas causas</a:t>
            </a:r>
            <a:endParaRPr kumimoji="0" lang="ca-ES" sz="2000" b="1" i="0" u="none" strike="noStrike" kern="1200" cap="none" spc="0" normalizeH="0" baseline="0" noProof="0" dirty="0">
              <a:ln>
                <a:noFill/>
              </a:ln>
              <a:solidFill>
                <a:srgbClr val="0070C0"/>
              </a:solidFill>
              <a:effectLst/>
              <a:uLnTx/>
              <a:uFillTx/>
              <a:latin typeface="Aptos Display" panose="02110004020202020204"/>
              <a:ea typeface="+mj-ea"/>
              <a:cs typeface="+mj-cs"/>
            </a:endParaRPr>
          </a:p>
        </p:txBody>
      </p:sp>
      <p:sp>
        <p:nvSpPr>
          <p:cNvPr id="74" name="Title 1">
            <a:extLst>
              <a:ext uri="{FF2B5EF4-FFF2-40B4-BE49-F238E27FC236}">
                <a16:creationId xmlns:a16="http://schemas.microsoft.com/office/drawing/2014/main" id="{5B287A6D-A9D9-CBC8-863F-A022C5123873}"/>
              </a:ext>
            </a:extLst>
          </p:cNvPr>
          <p:cNvSpPr txBox="1">
            <a:spLocks/>
          </p:cNvSpPr>
          <p:nvPr/>
        </p:nvSpPr>
        <p:spPr bwMode="auto">
          <a:xfrm>
            <a:off x="1388368" y="203661"/>
            <a:ext cx="10803632" cy="907803"/>
          </a:xfrm>
          <a:prstGeom prst="rect">
            <a:avLst/>
          </a:prstGeom>
          <a:noFill/>
          <a:ln>
            <a:noFill/>
          </a:ln>
        </p:spPr>
        <p:txBody>
          <a:bodyPr lIns="91436" tIns="45719" rIns="91436" bIns="45719" anchor="ctr">
            <a:noAutofit/>
          </a:bodyPr>
          <a:lstStyle>
            <a:lvl1pPr algn="l" rtl="0" eaLnBrk="0" fontAlgn="base" hangingPunct="0">
              <a:lnSpc>
                <a:spcPct val="90000"/>
              </a:lnSpc>
              <a:spcBef>
                <a:spcPct val="0"/>
              </a:spcBef>
              <a:spcAft>
                <a:spcPct val="0"/>
              </a:spcAft>
              <a:defRPr sz="3300" b="1" kern="1200" baseline="0">
                <a:solidFill>
                  <a:schemeClr val="tx1"/>
                </a:solidFill>
                <a:latin typeface="+mj-lt"/>
                <a:ea typeface="+mj-ea"/>
                <a:cs typeface="+mj-cs"/>
              </a:defRPr>
            </a:lvl1pPr>
            <a:lvl2pPr algn="l" rtl="0" eaLnBrk="0" fontAlgn="base" hangingPunct="0">
              <a:lnSpc>
                <a:spcPct val="90000"/>
              </a:lnSpc>
              <a:spcBef>
                <a:spcPct val="0"/>
              </a:spcBef>
              <a:spcAft>
                <a:spcPct val="0"/>
              </a:spcAft>
              <a:defRPr sz="3300" b="1">
                <a:solidFill>
                  <a:srgbClr val="FF6100"/>
                </a:solidFill>
                <a:latin typeface="Calibri" panose="020F0502020204030204" pitchFamily="34" charset="0"/>
              </a:defRPr>
            </a:lvl2pPr>
            <a:lvl3pPr algn="l" rtl="0" eaLnBrk="0" fontAlgn="base" hangingPunct="0">
              <a:lnSpc>
                <a:spcPct val="90000"/>
              </a:lnSpc>
              <a:spcBef>
                <a:spcPct val="0"/>
              </a:spcBef>
              <a:spcAft>
                <a:spcPct val="0"/>
              </a:spcAft>
              <a:defRPr sz="3300" b="1">
                <a:solidFill>
                  <a:srgbClr val="FF6100"/>
                </a:solidFill>
                <a:latin typeface="Calibri" panose="020F0502020204030204" pitchFamily="34" charset="0"/>
              </a:defRPr>
            </a:lvl3pPr>
            <a:lvl4pPr algn="l" rtl="0" eaLnBrk="0" fontAlgn="base" hangingPunct="0">
              <a:lnSpc>
                <a:spcPct val="90000"/>
              </a:lnSpc>
              <a:spcBef>
                <a:spcPct val="0"/>
              </a:spcBef>
              <a:spcAft>
                <a:spcPct val="0"/>
              </a:spcAft>
              <a:defRPr sz="3300" b="1">
                <a:solidFill>
                  <a:srgbClr val="FF6100"/>
                </a:solidFill>
                <a:latin typeface="Calibri" panose="020F0502020204030204" pitchFamily="34" charset="0"/>
              </a:defRPr>
            </a:lvl4pPr>
            <a:lvl5pPr algn="l" rtl="0" eaLnBrk="0" fontAlgn="base" hangingPunct="0">
              <a:lnSpc>
                <a:spcPct val="90000"/>
              </a:lnSpc>
              <a:spcBef>
                <a:spcPct val="0"/>
              </a:spcBef>
              <a:spcAft>
                <a:spcPct val="0"/>
              </a:spcAft>
              <a:defRPr sz="3300" b="1">
                <a:solidFill>
                  <a:srgbClr val="FF6100"/>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n-lt"/>
                <a:ea typeface="+mj-ea"/>
                <a:cs typeface="+mj-cs"/>
              </a:rPr>
              <a:t>Enfermedad</a:t>
            </a:r>
            <a:r>
              <a:rPr kumimoji="0" lang="en-US" sz="2800" b="1" i="0" u="none" strike="noStrike" kern="1200" cap="none" spc="0" normalizeH="0" baseline="0" noProof="0" dirty="0">
                <a:ln>
                  <a:noFill/>
                </a:ln>
                <a:solidFill>
                  <a:prstClr val="black"/>
                </a:solidFill>
                <a:effectLst/>
                <a:uLnTx/>
                <a:uFillTx/>
                <a:latin typeface="+mn-lt"/>
                <a:ea typeface="+mj-ea"/>
                <a:cs typeface="+mj-cs"/>
              </a:rPr>
              <a:t> psoriásica</a:t>
            </a:r>
            <a:br>
              <a:rPr kumimoji="0" lang="en-US" sz="2800" b="1" i="0" u="none" strike="noStrike" kern="1200" cap="none" spc="0" normalizeH="0" baseline="0" noProof="0" dirty="0">
                <a:ln>
                  <a:noFill/>
                </a:ln>
                <a:solidFill>
                  <a:prstClr val="black"/>
                </a:solidFill>
                <a:effectLst/>
                <a:uLnTx/>
                <a:uFillTx/>
                <a:latin typeface="+mn-lt"/>
                <a:ea typeface="+mj-ea"/>
                <a:cs typeface="+mj-cs"/>
              </a:rPr>
            </a:br>
            <a:r>
              <a:rPr kumimoji="0" lang="en-US" sz="2800" b="1" i="0" u="none" strike="noStrike" kern="1200" cap="none" spc="0" normalizeH="0" baseline="0" noProof="0" dirty="0" err="1">
                <a:ln>
                  <a:noFill/>
                </a:ln>
                <a:solidFill>
                  <a:srgbClr val="0070C0"/>
                </a:solidFill>
                <a:effectLst/>
                <a:uLnTx/>
                <a:uFillTx/>
                <a:latin typeface="+mn-lt"/>
                <a:ea typeface="+mj-ea"/>
                <a:cs typeface="+mj-cs"/>
              </a:rPr>
              <a:t>Comorbilidades</a:t>
            </a:r>
            <a:endParaRPr kumimoji="0" lang="en-US" sz="2800" b="1" i="0" u="none" strike="noStrike" kern="1200" cap="none" spc="0" normalizeH="0" baseline="0" noProof="0" dirty="0">
              <a:ln>
                <a:noFill/>
              </a:ln>
              <a:solidFill>
                <a:srgbClr val="0070C0"/>
              </a:solidFill>
              <a:effectLst/>
              <a:uLnTx/>
              <a:uFillTx/>
              <a:latin typeface="+mn-lt"/>
              <a:ea typeface="+mj-ea"/>
              <a:cs typeface="+mj-cs"/>
            </a:endParaRPr>
          </a:p>
        </p:txBody>
      </p:sp>
      <p:cxnSp>
        <p:nvCxnSpPr>
          <p:cNvPr id="72" name="71 Conector recto">
            <a:extLst>
              <a:ext uri="{FF2B5EF4-FFF2-40B4-BE49-F238E27FC236}">
                <a16:creationId xmlns:a16="http://schemas.microsoft.com/office/drawing/2014/main" id="{42D37A84-1D30-4E1E-3A1A-E3B43DAEDF1F}"/>
              </a:ext>
            </a:extLst>
          </p:cNvPr>
          <p:cNvCxnSpPr/>
          <p:nvPr/>
        </p:nvCxnSpPr>
        <p:spPr>
          <a:xfrm>
            <a:off x="383365" y="113800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Contenidor de contingut 19">
            <a:extLst>
              <a:ext uri="{FF2B5EF4-FFF2-40B4-BE49-F238E27FC236}">
                <a16:creationId xmlns:a16="http://schemas.microsoft.com/office/drawing/2014/main" id="{1EC00434-16FB-EBA0-0947-DF9CF2B161BA}"/>
              </a:ext>
            </a:extLst>
          </p:cNvPr>
          <p:cNvSpPr>
            <a:spLocks noGrp="1"/>
          </p:cNvSpPr>
          <p:nvPr>
            <p:ph sz="half" idx="4294967295"/>
          </p:nvPr>
        </p:nvSpPr>
        <p:spPr>
          <a:xfrm>
            <a:off x="1215235" y="2001464"/>
            <a:ext cx="5181600" cy="4054475"/>
          </a:xfrm>
          <a:prstGeom prst="rect">
            <a:avLst/>
          </a:prstGeom>
        </p:spPr>
        <p:txBody>
          <a:bodyPr>
            <a:normAutofit fontScale="77500" lnSpcReduction="20000"/>
          </a:bodyPr>
          <a:lstStyle/>
          <a:p>
            <a:pPr algn="l" fontAlgn="base">
              <a:spcBef>
                <a:spcPts val="1125"/>
              </a:spcBef>
              <a:spcAft>
                <a:spcPts val="1125"/>
              </a:spcAft>
              <a:buFont typeface="Arial" panose="020B0604020202020204" pitchFamily="34" charset="0"/>
              <a:buChar char="•"/>
            </a:pPr>
            <a:r>
              <a:rPr lang="es-ES" b="1" i="0" dirty="0">
                <a:solidFill>
                  <a:srgbClr val="002855"/>
                </a:solidFill>
                <a:effectLst/>
                <a:latin typeface="Graphik Regular"/>
              </a:rPr>
              <a:t>Artritis psoriásica </a:t>
            </a:r>
          </a:p>
          <a:p>
            <a:pPr algn="l" fontAlgn="base">
              <a:spcBef>
                <a:spcPts val="1125"/>
              </a:spcBef>
              <a:spcAft>
                <a:spcPts val="1125"/>
              </a:spcAft>
              <a:buFont typeface="Arial" panose="020B0604020202020204" pitchFamily="34" charset="0"/>
              <a:buChar char="•"/>
            </a:pPr>
            <a:r>
              <a:rPr lang="es-ES" b="1" i="0" dirty="0">
                <a:solidFill>
                  <a:srgbClr val="002855"/>
                </a:solidFill>
                <a:effectLst/>
                <a:latin typeface="Graphik Regular"/>
              </a:rPr>
              <a:t>Síndrome metabólico</a:t>
            </a:r>
          </a:p>
          <a:p>
            <a:pPr algn="l" fontAlgn="base">
              <a:spcBef>
                <a:spcPts val="1125"/>
              </a:spcBef>
              <a:spcAft>
                <a:spcPts val="1125"/>
              </a:spcAft>
              <a:buFont typeface="Arial" panose="020B0604020202020204" pitchFamily="34" charset="0"/>
              <a:buChar char="•"/>
            </a:pPr>
            <a:r>
              <a:rPr lang="es-ES" b="1" i="0" dirty="0">
                <a:solidFill>
                  <a:srgbClr val="002855"/>
                </a:solidFill>
                <a:effectLst/>
                <a:latin typeface="Graphik Regular"/>
              </a:rPr>
              <a:t>Diabetes</a:t>
            </a:r>
          </a:p>
          <a:p>
            <a:pPr algn="l" fontAlgn="base">
              <a:spcBef>
                <a:spcPts val="1125"/>
              </a:spcBef>
              <a:spcAft>
                <a:spcPts val="1125"/>
              </a:spcAft>
              <a:buFont typeface="Arial" panose="020B0604020202020204" pitchFamily="34" charset="0"/>
              <a:buChar char="•"/>
            </a:pPr>
            <a:r>
              <a:rPr lang="es-ES" b="1" i="0" dirty="0">
                <a:solidFill>
                  <a:srgbClr val="002855"/>
                </a:solidFill>
                <a:effectLst/>
                <a:latin typeface="Graphik Regular"/>
              </a:rPr>
              <a:t>Hipertensión arterial</a:t>
            </a:r>
          </a:p>
          <a:p>
            <a:pPr algn="l" fontAlgn="base">
              <a:spcBef>
                <a:spcPts val="1125"/>
              </a:spcBef>
              <a:spcAft>
                <a:spcPts val="1125"/>
              </a:spcAft>
              <a:buFont typeface="Arial" panose="020B0604020202020204" pitchFamily="34" charset="0"/>
              <a:buChar char="•"/>
            </a:pPr>
            <a:r>
              <a:rPr lang="es-ES" b="1" i="0" dirty="0">
                <a:solidFill>
                  <a:srgbClr val="002855"/>
                </a:solidFill>
                <a:effectLst/>
                <a:latin typeface="Graphik Regular"/>
              </a:rPr>
              <a:t>Obesidad</a:t>
            </a:r>
          </a:p>
          <a:p>
            <a:pPr algn="l" fontAlgn="base">
              <a:spcBef>
                <a:spcPts val="1125"/>
              </a:spcBef>
              <a:spcAft>
                <a:spcPts val="1125"/>
              </a:spcAft>
              <a:buFont typeface="Arial" panose="020B0604020202020204" pitchFamily="34" charset="0"/>
              <a:buChar char="•"/>
            </a:pPr>
            <a:r>
              <a:rPr lang="es-ES" b="1" i="0" dirty="0">
                <a:solidFill>
                  <a:srgbClr val="002855"/>
                </a:solidFill>
                <a:effectLst/>
                <a:latin typeface="Graphik Regular"/>
              </a:rPr>
              <a:t>Enfermedades cardiovasculares</a:t>
            </a:r>
          </a:p>
          <a:p>
            <a:pPr algn="l" fontAlgn="base">
              <a:spcBef>
                <a:spcPts val="1125"/>
              </a:spcBef>
              <a:spcAft>
                <a:spcPts val="1125"/>
              </a:spcAft>
              <a:buFont typeface="Arial" panose="020B0604020202020204" pitchFamily="34" charset="0"/>
              <a:buChar char="•"/>
            </a:pPr>
            <a:r>
              <a:rPr lang="es-ES" b="1" i="0" dirty="0">
                <a:solidFill>
                  <a:srgbClr val="002855"/>
                </a:solidFill>
                <a:effectLst/>
                <a:latin typeface="Graphik Regular"/>
              </a:rPr>
              <a:t>Enfermedades autoinmunes (alopecia </a:t>
            </a:r>
            <a:r>
              <a:rPr lang="es-ES" b="1" i="0" dirty="0" err="1">
                <a:solidFill>
                  <a:srgbClr val="002855"/>
                </a:solidFill>
                <a:effectLst/>
                <a:latin typeface="Graphik Regular"/>
              </a:rPr>
              <a:t>areata</a:t>
            </a:r>
            <a:r>
              <a:rPr lang="es-ES" b="1" i="0" dirty="0">
                <a:solidFill>
                  <a:srgbClr val="002855"/>
                </a:solidFill>
                <a:effectLst/>
                <a:latin typeface="Graphik Regular"/>
              </a:rPr>
              <a:t>, enfermedad inflamatoria intestinal, enfermedad celíaca)</a:t>
            </a:r>
          </a:p>
          <a:p>
            <a:endParaRPr lang="ca-ES" dirty="0"/>
          </a:p>
        </p:txBody>
      </p:sp>
      <p:sp>
        <p:nvSpPr>
          <p:cNvPr id="22" name="Contenidor de contingut 21">
            <a:extLst>
              <a:ext uri="{FF2B5EF4-FFF2-40B4-BE49-F238E27FC236}">
                <a16:creationId xmlns:a16="http://schemas.microsoft.com/office/drawing/2014/main" id="{D4B6325E-ED9D-2B6A-3112-869016D9255E}"/>
              </a:ext>
            </a:extLst>
          </p:cNvPr>
          <p:cNvSpPr>
            <a:spLocks noGrp="1"/>
          </p:cNvSpPr>
          <p:nvPr>
            <p:ph sz="half" idx="4294967295"/>
          </p:nvPr>
        </p:nvSpPr>
        <p:spPr>
          <a:xfrm>
            <a:off x="6518281" y="2002681"/>
            <a:ext cx="5181600" cy="4054475"/>
          </a:xfrm>
          <a:prstGeom prst="rect">
            <a:avLst/>
          </a:prstGeom>
        </p:spPr>
        <p:txBody>
          <a:bodyPr>
            <a:normAutofit fontScale="70000" lnSpcReduction="20000"/>
          </a:bodyPr>
          <a:lstStyle/>
          <a:p>
            <a:pPr fontAlgn="base">
              <a:spcBef>
                <a:spcPts val="1125"/>
              </a:spcBef>
              <a:spcAft>
                <a:spcPts val="1125"/>
              </a:spcAft>
            </a:pPr>
            <a:r>
              <a:rPr lang="es-ES" dirty="0">
                <a:solidFill>
                  <a:srgbClr val="002855"/>
                </a:solidFill>
                <a:latin typeface="Graphik Regular"/>
              </a:rPr>
              <a:t>Cáncer (cutáneo no melanoma, linfoma)</a:t>
            </a:r>
          </a:p>
          <a:p>
            <a:pPr fontAlgn="base">
              <a:spcBef>
                <a:spcPts val="1125"/>
              </a:spcBef>
              <a:spcAft>
                <a:spcPts val="1125"/>
              </a:spcAft>
            </a:pPr>
            <a:r>
              <a:rPr lang="es-ES" dirty="0">
                <a:solidFill>
                  <a:srgbClr val="002855"/>
                </a:solidFill>
                <a:latin typeface="Graphik Regular"/>
              </a:rPr>
              <a:t>Ansiedad y depresión</a:t>
            </a:r>
          </a:p>
          <a:p>
            <a:pPr fontAlgn="base">
              <a:spcBef>
                <a:spcPts val="1125"/>
              </a:spcBef>
              <a:spcAft>
                <a:spcPts val="1125"/>
              </a:spcAft>
            </a:pPr>
            <a:r>
              <a:rPr lang="es-ES" dirty="0">
                <a:solidFill>
                  <a:srgbClr val="002855"/>
                </a:solidFill>
                <a:latin typeface="Graphik Regular"/>
              </a:rPr>
              <a:t>Insuficiencia renal crónica</a:t>
            </a:r>
          </a:p>
          <a:p>
            <a:pPr fontAlgn="base">
              <a:spcBef>
                <a:spcPts val="1125"/>
              </a:spcBef>
              <a:spcAft>
                <a:spcPts val="1125"/>
              </a:spcAft>
            </a:pPr>
            <a:r>
              <a:rPr lang="es-ES" dirty="0">
                <a:solidFill>
                  <a:srgbClr val="002855"/>
                </a:solidFill>
                <a:latin typeface="Graphik Regular"/>
              </a:rPr>
              <a:t>Enfermedad pulmonar obstructiva crónica</a:t>
            </a:r>
          </a:p>
          <a:p>
            <a:pPr fontAlgn="base">
              <a:spcBef>
                <a:spcPts val="1125"/>
              </a:spcBef>
              <a:spcAft>
                <a:spcPts val="1125"/>
              </a:spcAft>
            </a:pPr>
            <a:r>
              <a:rPr lang="es-ES" dirty="0">
                <a:solidFill>
                  <a:srgbClr val="002855"/>
                </a:solidFill>
                <a:latin typeface="Graphik Regular"/>
              </a:rPr>
              <a:t>Apnea obstructiva del sueño</a:t>
            </a:r>
          </a:p>
          <a:p>
            <a:pPr fontAlgn="base">
              <a:spcBef>
                <a:spcPts val="1125"/>
              </a:spcBef>
              <a:spcAft>
                <a:spcPts val="1125"/>
              </a:spcAft>
            </a:pPr>
            <a:r>
              <a:rPr lang="es-ES" dirty="0">
                <a:solidFill>
                  <a:srgbClr val="002855"/>
                </a:solidFill>
                <a:latin typeface="Graphik Regular"/>
              </a:rPr>
              <a:t>Osteoporosis</a:t>
            </a:r>
          </a:p>
          <a:p>
            <a:pPr fontAlgn="base">
              <a:spcBef>
                <a:spcPts val="1125"/>
              </a:spcBef>
              <a:spcAft>
                <a:spcPts val="1125"/>
              </a:spcAft>
            </a:pPr>
            <a:r>
              <a:rPr lang="es-ES" dirty="0">
                <a:solidFill>
                  <a:srgbClr val="002855"/>
                </a:solidFill>
                <a:latin typeface="Graphik Regular"/>
              </a:rPr>
              <a:t>Parkinson</a:t>
            </a:r>
          </a:p>
          <a:p>
            <a:pPr fontAlgn="base">
              <a:spcBef>
                <a:spcPts val="1125"/>
              </a:spcBef>
              <a:spcAft>
                <a:spcPts val="1125"/>
              </a:spcAft>
            </a:pPr>
            <a:r>
              <a:rPr lang="es-ES" dirty="0">
                <a:solidFill>
                  <a:srgbClr val="002855"/>
                </a:solidFill>
                <a:latin typeface="Graphik Regular"/>
              </a:rPr>
              <a:t>Migraña</a:t>
            </a:r>
          </a:p>
          <a:p>
            <a:endParaRPr lang="ca-ES" dirty="0"/>
          </a:p>
        </p:txBody>
      </p:sp>
    </p:spTree>
    <p:extLst>
      <p:ext uri="{BB962C8B-B14F-4D97-AF65-F5344CB8AC3E}">
        <p14:creationId xmlns:p14="http://schemas.microsoft.com/office/powerpoint/2010/main" val="2476334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Box 195"/>
          <p:cNvSpPr txBox="1">
            <a:spLocks noChangeArrowheads="1"/>
          </p:cNvSpPr>
          <p:nvPr/>
        </p:nvSpPr>
        <p:spPr bwMode="auto">
          <a:xfrm>
            <a:off x="271415" y="5912931"/>
            <a:ext cx="9495612" cy="646329"/>
          </a:xfrm>
          <a:prstGeom prst="rect">
            <a:avLst/>
          </a:prstGeom>
          <a:noFill/>
          <a:ln w="9525">
            <a:noFill/>
            <a:miter lim="800000"/>
            <a:headEnd/>
            <a:tailEnd/>
          </a:ln>
        </p:spPr>
        <p:txBody>
          <a:bodyPr wrap="square" lIns="91436" tIns="45719" rIns="91436" bIns="45719" anchor="b">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da-DK" altLang="es-ES" sz="900" b="0" i="0" u="none" strike="noStrike" kern="1200" cap="none" spc="0" normalizeH="0" baseline="0" noProof="0" dirty="0">
                <a:ln>
                  <a:noFill/>
                </a:ln>
                <a:solidFill>
                  <a:prstClr val="black"/>
                </a:solidFill>
                <a:effectLst/>
                <a:uLnTx/>
                <a:uFillTx/>
                <a:latin typeface="Aptos" panose="02110004020202020204"/>
                <a:ea typeface="+mn-ea"/>
                <a:cs typeface="+mn-cs"/>
              </a:rPr>
              <a:t>1.Boehncke WH, et al. </a:t>
            </a:r>
            <a:r>
              <a:rPr kumimoji="0" lang="da-DK" altLang="es-ES" sz="900" b="0" i="1" u="none" strike="noStrike" kern="1200" cap="none" spc="0" normalizeH="0" baseline="0" noProof="0" dirty="0">
                <a:ln>
                  <a:noFill/>
                </a:ln>
                <a:solidFill>
                  <a:prstClr val="black"/>
                </a:solidFill>
                <a:effectLst/>
                <a:uLnTx/>
                <a:uFillTx/>
                <a:latin typeface="Aptos" panose="02110004020202020204"/>
                <a:ea typeface="+mn-ea"/>
                <a:cs typeface="+mn-cs"/>
              </a:rPr>
              <a:t>Lancet. </a:t>
            </a:r>
            <a:r>
              <a:rPr kumimoji="0" lang="da-DK" altLang="es-ES" sz="900" b="0" i="0" u="none" strike="noStrike" kern="1200" cap="none" spc="0" normalizeH="0" baseline="0" noProof="0" dirty="0">
                <a:ln>
                  <a:noFill/>
                </a:ln>
                <a:solidFill>
                  <a:prstClr val="black"/>
                </a:solidFill>
                <a:effectLst/>
                <a:uLnTx/>
                <a:uFillTx/>
                <a:latin typeface="Aptos" panose="02110004020202020204"/>
                <a:ea typeface="+mn-ea"/>
                <a:cs typeface="+mn-cs"/>
              </a:rPr>
              <a:t>2015;386:983; 2. Augustin M, et al. </a:t>
            </a:r>
            <a:r>
              <a:rPr kumimoji="0" lang="da-DK" altLang="es-ES" sz="900" b="0" i="1" u="none" strike="noStrike" kern="1200" cap="none" spc="0" normalizeH="0" baseline="0" noProof="0" dirty="0">
                <a:ln>
                  <a:noFill/>
                </a:ln>
                <a:solidFill>
                  <a:prstClr val="black"/>
                </a:solidFill>
                <a:effectLst/>
                <a:uLnTx/>
                <a:uFillTx/>
                <a:latin typeface="Aptos" panose="02110004020202020204"/>
                <a:ea typeface="+mn-ea"/>
                <a:cs typeface="+mn-cs"/>
              </a:rPr>
              <a:t>Acta Derm Venereol. </a:t>
            </a:r>
            <a:r>
              <a:rPr kumimoji="0" lang="da-DK" altLang="es-ES" sz="900" b="0" i="0" u="none" strike="noStrike" kern="1200" cap="none" spc="0" normalizeH="0" baseline="0" noProof="0" dirty="0">
                <a:ln>
                  <a:noFill/>
                </a:ln>
                <a:solidFill>
                  <a:prstClr val="black"/>
                </a:solidFill>
                <a:effectLst/>
                <a:uLnTx/>
                <a:uFillTx/>
                <a:latin typeface="Aptos" panose="02110004020202020204"/>
                <a:ea typeface="+mn-ea"/>
                <a:cs typeface="+mn-cs"/>
              </a:rPr>
              <a:t>2010;90:147; 3. von Stebut E, et al. </a:t>
            </a:r>
            <a:r>
              <a:rPr kumimoji="0" lang="da-DK" altLang="es-ES" sz="900" b="0" i="1" u="none" strike="noStrike" kern="1200" cap="none" spc="0" normalizeH="0" baseline="0" noProof="0" dirty="0">
                <a:ln>
                  <a:noFill/>
                </a:ln>
                <a:solidFill>
                  <a:prstClr val="black"/>
                </a:solidFill>
                <a:effectLst/>
                <a:uLnTx/>
                <a:uFillTx/>
                <a:latin typeface="Aptos" panose="02110004020202020204"/>
                <a:ea typeface="+mn-ea"/>
                <a:cs typeface="+mn-cs"/>
              </a:rPr>
              <a:t>J Invest Dermatol.</a:t>
            </a:r>
            <a:r>
              <a:rPr kumimoji="0" lang="da-DK" altLang="es-ES" sz="900" b="0" i="0" u="none" strike="noStrike" kern="1200" cap="none" spc="0" normalizeH="0" baseline="0" noProof="0" dirty="0">
                <a:ln>
                  <a:noFill/>
                </a:ln>
                <a:solidFill>
                  <a:prstClr val="black"/>
                </a:solidFill>
                <a:effectLst/>
                <a:uLnTx/>
                <a:uFillTx/>
                <a:latin typeface="Aptos" panose="02110004020202020204"/>
                <a:ea typeface="+mn-ea"/>
                <a:cs typeface="+mn-cs"/>
              </a:rPr>
              <a:t> 2018; 139 (5), 1054-1062; 4. Cohen AD, et al. </a:t>
            </a:r>
            <a:r>
              <a:rPr kumimoji="0" lang="da-DK" altLang="es-ES" sz="900" b="0" i="1" u="none" strike="noStrike" kern="1200" cap="none" spc="0" normalizeH="0" baseline="0" noProof="0" dirty="0">
                <a:ln>
                  <a:noFill/>
                </a:ln>
                <a:solidFill>
                  <a:prstClr val="black"/>
                </a:solidFill>
                <a:effectLst/>
                <a:uLnTx/>
                <a:uFillTx/>
                <a:latin typeface="Aptos" panose="02110004020202020204"/>
                <a:ea typeface="+mn-ea"/>
                <a:cs typeface="+mn-cs"/>
              </a:rPr>
              <a:t>J Eur Acad Dermatol Venereol. </a:t>
            </a:r>
            <a:r>
              <a:rPr kumimoji="0" lang="da-DK" altLang="es-ES" sz="900" b="0" i="0" u="none" strike="noStrike" kern="1200" cap="none" spc="0" normalizeH="0" baseline="0" noProof="0" dirty="0">
                <a:ln>
                  <a:noFill/>
                </a:ln>
                <a:solidFill>
                  <a:prstClr val="black"/>
                </a:solidFill>
                <a:effectLst/>
                <a:uLnTx/>
                <a:uFillTx/>
                <a:latin typeface="Aptos" panose="02110004020202020204"/>
                <a:ea typeface="+mn-ea"/>
                <a:cs typeface="+mn-cs"/>
              </a:rPr>
              <a:t>2009;23:561; 5. Dowlatshahi, et al. </a:t>
            </a:r>
            <a:r>
              <a:rPr kumimoji="0" lang="da-DK" altLang="es-ES" sz="900" b="0" i="1" u="none" strike="noStrike" kern="1200" cap="none" spc="0" normalizeH="0" baseline="0" noProof="0" dirty="0">
                <a:ln>
                  <a:noFill/>
                </a:ln>
                <a:solidFill>
                  <a:prstClr val="black"/>
                </a:solidFill>
                <a:effectLst/>
                <a:uLnTx/>
                <a:uFillTx/>
                <a:latin typeface="Aptos" panose="02110004020202020204"/>
                <a:ea typeface="+mn-ea"/>
                <a:cs typeface="+mn-cs"/>
              </a:rPr>
              <a:t>J Invest Dermatol. </a:t>
            </a:r>
            <a:r>
              <a:rPr kumimoji="0" lang="da-DK" altLang="es-ES" sz="900" b="0" i="0" u="none" strike="noStrike" kern="1200" cap="none" spc="0" normalizeH="0" baseline="0" noProof="0" dirty="0">
                <a:ln>
                  <a:noFill/>
                </a:ln>
                <a:solidFill>
                  <a:prstClr val="black"/>
                </a:solidFill>
                <a:effectLst/>
                <a:uLnTx/>
                <a:uFillTx/>
                <a:latin typeface="Aptos" panose="02110004020202020204"/>
                <a:ea typeface="+mn-ea"/>
                <a:cs typeface="+mn-cs"/>
              </a:rPr>
              <a:t>2014;134:1542   6. </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Masson</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W,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Lobo</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M,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Molinero</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G. Psoriasis and Cardiovascular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Risk</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A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Comprehensive</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Review</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Adv</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Ther</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2020 May;37(5):2017-2033. doi: 10.1007/s12325-020-01346-6.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Epub</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2020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Apr</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20.  7.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Kimball</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AB, Guerin A,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Latremouille-Viau</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D,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Yu</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AP, Gupta S, Bao Y,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Mulani</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P.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Coronary</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heart</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disease</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and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stroke</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risk</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in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patients</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with</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psoriasis: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retrospective</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analysis</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Am J </a:t>
            </a:r>
            <a:r>
              <a:rPr kumimoji="0" lang="ca-ES" sz="900" b="0" i="0" u="none" strike="noStrike" kern="1200" cap="none" spc="0" normalizeH="0" baseline="0" noProof="0" dirty="0" err="1">
                <a:ln>
                  <a:noFill/>
                </a:ln>
                <a:solidFill>
                  <a:prstClr val="black"/>
                </a:solidFill>
                <a:effectLst/>
                <a:uLnTx/>
                <a:uFillTx/>
                <a:latin typeface="Trebuchet MS" pitchFamily="34" charset="0"/>
                <a:ea typeface="+mn-ea"/>
                <a:cs typeface="Times New Roman" pitchFamily="18" charset="0"/>
              </a:rPr>
              <a:t>Med</a:t>
            </a:r>
            <a:r>
              <a:rPr kumimoji="0" lang="ca-ES" sz="9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rPr>
              <a:t>. 2010; 123:350-7</a:t>
            </a:r>
            <a:endParaRPr kumimoji="0" lang="es-ES" sz="900" b="0" i="0" u="none" strike="noStrike" kern="1200" cap="none" spc="0" normalizeH="0" baseline="0" noProof="0" dirty="0">
              <a:ln>
                <a:noFill/>
              </a:ln>
              <a:solidFill>
                <a:prstClr val="black"/>
              </a:solidFill>
              <a:effectLst/>
              <a:uLnTx/>
              <a:uFillTx/>
              <a:latin typeface="Trebuchet MS" pitchFamily="34" charset="0"/>
              <a:ea typeface="+mn-ea"/>
              <a:cs typeface="+mn-cs"/>
            </a:endParaRPr>
          </a:p>
        </p:txBody>
      </p:sp>
      <p:sp>
        <p:nvSpPr>
          <p:cNvPr id="74" name="Title 1"/>
          <p:cNvSpPr txBox="1">
            <a:spLocks/>
          </p:cNvSpPr>
          <p:nvPr/>
        </p:nvSpPr>
        <p:spPr bwMode="auto">
          <a:xfrm>
            <a:off x="2116076" y="39456"/>
            <a:ext cx="10803632" cy="1138005"/>
          </a:xfrm>
          <a:prstGeom prst="rect">
            <a:avLst/>
          </a:prstGeom>
          <a:noFill/>
          <a:ln>
            <a:noFill/>
          </a:ln>
        </p:spPr>
        <p:txBody>
          <a:bodyPr lIns="91436" tIns="45719" rIns="91436" bIns="45719" anchor="ctr">
            <a:noAutofit/>
          </a:bodyPr>
          <a:lstStyle>
            <a:lvl1pPr algn="l" rtl="0" eaLnBrk="0" fontAlgn="base" hangingPunct="0">
              <a:lnSpc>
                <a:spcPct val="90000"/>
              </a:lnSpc>
              <a:spcBef>
                <a:spcPct val="0"/>
              </a:spcBef>
              <a:spcAft>
                <a:spcPct val="0"/>
              </a:spcAft>
              <a:defRPr sz="3300" b="1" kern="1200" baseline="0">
                <a:solidFill>
                  <a:schemeClr val="tx1"/>
                </a:solidFill>
                <a:latin typeface="+mj-lt"/>
                <a:ea typeface="+mj-ea"/>
                <a:cs typeface="+mj-cs"/>
              </a:defRPr>
            </a:lvl1pPr>
            <a:lvl2pPr algn="l" rtl="0" eaLnBrk="0" fontAlgn="base" hangingPunct="0">
              <a:lnSpc>
                <a:spcPct val="90000"/>
              </a:lnSpc>
              <a:spcBef>
                <a:spcPct val="0"/>
              </a:spcBef>
              <a:spcAft>
                <a:spcPct val="0"/>
              </a:spcAft>
              <a:defRPr sz="3300" b="1">
                <a:solidFill>
                  <a:srgbClr val="FF6100"/>
                </a:solidFill>
                <a:latin typeface="Calibri" panose="020F0502020204030204" pitchFamily="34" charset="0"/>
              </a:defRPr>
            </a:lvl2pPr>
            <a:lvl3pPr algn="l" rtl="0" eaLnBrk="0" fontAlgn="base" hangingPunct="0">
              <a:lnSpc>
                <a:spcPct val="90000"/>
              </a:lnSpc>
              <a:spcBef>
                <a:spcPct val="0"/>
              </a:spcBef>
              <a:spcAft>
                <a:spcPct val="0"/>
              </a:spcAft>
              <a:defRPr sz="3300" b="1">
                <a:solidFill>
                  <a:srgbClr val="FF6100"/>
                </a:solidFill>
                <a:latin typeface="Calibri" panose="020F0502020204030204" pitchFamily="34" charset="0"/>
              </a:defRPr>
            </a:lvl3pPr>
            <a:lvl4pPr algn="l" rtl="0" eaLnBrk="0" fontAlgn="base" hangingPunct="0">
              <a:lnSpc>
                <a:spcPct val="90000"/>
              </a:lnSpc>
              <a:spcBef>
                <a:spcPct val="0"/>
              </a:spcBef>
              <a:spcAft>
                <a:spcPct val="0"/>
              </a:spcAft>
              <a:defRPr sz="3300" b="1">
                <a:solidFill>
                  <a:srgbClr val="FF6100"/>
                </a:solidFill>
                <a:latin typeface="Calibri" panose="020F0502020204030204" pitchFamily="34" charset="0"/>
              </a:defRPr>
            </a:lvl4pPr>
            <a:lvl5pPr algn="l" rtl="0" eaLnBrk="0" fontAlgn="base" hangingPunct="0">
              <a:lnSpc>
                <a:spcPct val="90000"/>
              </a:lnSpc>
              <a:spcBef>
                <a:spcPct val="0"/>
              </a:spcBef>
              <a:spcAft>
                <a:spcPct val="0"/>
              </a:spcAft>
              <a:defRPr sz="3300" b="1">
                <a:solidFill>
                  <a:srgbClr val="FF6100"/>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mn-lt"/>
                <a:ea typeface="+mj-ea"/>
                <a:cs typeface="+mj-cs"/>
              </a:rPr>
              <a:t>Enfermedad</a:t>
            </a:r>
            <a:r>
              <a:rPr kumimoji="0" lang="en-US" sz="3200" b="1" i="0" u="none" strike="noStrike" kern="1200" cap="none" spc="0" normalizeH="0" baseline="0" noProof="0" dirty="0">
                <a:ln>
                  <a:noFill/>
                </a:ln>
                <a:solidFill>
                  <a:prstClr val="black"/>
                </a:solidFill>
                <a:effectLst/>
                <a:uLnTx/>
                <a:uFillTx/>
                <a:latin typeface="+mn-lt"/>
                <a:ea typeface="+mj-ea"/>
                <a:cs typeface="+mj-cs"/>
              </a:rPr>
              <a:t> </a:t>
            </a:r>
            <a:r>
              <a:rPr kumimoji="0" lang="en-US" sz="3200" b="1" i="0" u="none" strike="noStrike" kern="1200" cap="none" spc="0" normalizeH="0" baseline="0" noProof="0" dirty="0" err="1">
                <a:ln>
                  <a:noFill/>
                </a:ln>
                <a:solidFill>
                  <a:prstClr val="black"/>
                </a:solidFill>
                <a:effectLst/>
                <a:uLnTx/>
                <a:uFillTx/>
                <a:latin typeface="+mn-lt"/>
                <a:ea typeface="+mj-ea"/>
                <a:cs typeface="+mj-cs"/>
              </a:rPr>
              <a:t>psoriásica</a:t>
            </a:r>
            <a:endParaRPr kumimoji="0" lang="en-US" sz="3200" b="1" i="0" u="none" strike="noStrike" kern="1200" cap="none" spc="0" normalizeH="0" baseline="0" noProof="0" dirty="0">
              <a:ln>
                <a:noFill/>
              </a:ln>
              <a:solidFill>
                <a:prstClr val="black"/>
              </a:solidFill>
              <a:effectLst/>
              <a:uLnTx/>
              <a:uFillTx/>
              <a:latin typeface="+mn-lt"/>
              <a:ea typeface="+mj-ea"/>
              <a:cs typeface="+mj-cs"/>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mn-lt"/>
                <a:ea typeface="+mj-ea"/>
                <a:cs typeface="+mj-cs"/>
              </a:rPr>
              <a:t>Comorbilidades</a:t>
            </a:r>
            <a:endParaRPr kumimoji="0" lang="en-US" sz="3200" b="1" i="0" u="none" strike="noStrike" kern="1200" cap="none" spc="0" normalizeH="0" baseline="0" noProof="0" dirty="0">
              <a:ln>
                <a:noFill/>
              </a:ln>
              <a:solidFill>
                <a:prstClr val="black"/>
              </a:solidFill>
              <a:effectLst/>
              <a:uLnTx/>
              <a:uFillTx/>
              <a:latin typeface="+mn-lt"/>
              <a:ea typeface="+mj-ea"/>
              <a:cs typeface="+mj-cs"/>
            </a:endParaRPr>
          </a:p>
        </p:txBody>
      </p:sp>
      <p:pic>
        <p:nvPicPr>
          <p:cNvPr id="17" name="Imatge 16" descr="Imatge que conté silueta, esbós, dibuix, art&#10;&#10;Pot ser que el contingut generat amb IA no sigui correcte.">
            <a:extLst>
              <a:ext uri="{FF2B5EF4-FFF2-40B4-BE49-F238E27FC236}">
                <a16:creationId xmlns:a16="http://schemas.microsoft.com/office/drawing/2014/main" id="{8AB26DF6-213E-F6E5-259E-DDA5A1648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493" y="1172285"/>
            <a:ext cx="2246645" cy="4788665"/>
          </a:xfrm>
          <a:prstGeom prst="rect">
            <a:avLst/>
          </a:prstGeom>
        </p:spPr>
      </p:pic>
      <p:sp>
        <p:nvSpPr>
          <p:cNvPr id="18" name="TextBox 131"/>
          <p:cNvSpPr txBox="1">
            <a:spLocks noChangeArrowheads="1"/>
          </p:cNvSpPr>
          <p:nvPr/>
        </p:nvSpPr>
        <p:spPr bwMode="auto">
          <a:xfrm>
            <a:off x="601669" y="5277269"/>
            <a:ext cx="11098212" cy="256543"/>
          </a:xfrm>
          <a:prstGeom prst="rect">
            <a:avLst/>
          </a:prstGeom>
          <a:noFill/>
          <a:ln w="9525">
            <a:noFill/>
            <a:miter lim="800000"/>
            <a:headEnd/>
            <a:tailEnd/>
          </a:ln>
        </p:spPr>
        <p:txBody>
          <a:bodyPr lIns="91436" tIns="45719" rIns="91436" bIns="45719"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es-ES" sz="1067"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 name="TextBox 135"/>
          <p:cNvSpPr txBox="1"/>
          <p:nvPr/>
        </p:nvSpPr>
        <p:spPr bwMode="auto">
          <a:xfrm>
            <a:off x="9977014" y="2865472"/>
            <a:ext cx="1206156" cy="1191982"/>
          </a:xfrm>
          <a:prstGeom prst="ellipse">
            <a:avLst/>
          </a:prstGeom>
          <a:solidFill>
            <a:schemeClr val="accent1">
              <a:lumMod val="60000"/>
              <a:lumOff val="40000"/>
              <a:alpha val="10000"/>
            </a:schemeClr>
          </a:solidFill>
          <a:ln>
            <a:solidFill>
              <a:schemeClr val="bg1"/>
            </a:solidFill>
          </a:ln>
        </p:spPr>
        <p:txBody>
          <a:bodyPr wrap="none" lIns="0" tIns="0" rIns="0" bIns="0" anchor="ctr"/>
          <a:lstStyle>
            <a:defPPr>
              <a:defRPr lang="en-US"/>
            </a:defPPr>
            <a:lvl1pPr indent="0" algn="ctr">
              <a:lnSpc>
                <a:spcPct val="100000"/>
              </a:lnSpc>
              <a:spcBef>
                <a:spcPts val="0"/>
              </a:spcBef>
              <a:spcAft>
                <a:spcPts val="300"/>
              </a:spcAft>
              <a:buFont typeface="Arial" panose="020B0604020202020204" pitchFamily="34" charset="0"/>
              <a:buNone/>
              <a:defRPr sz="11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0" fontAlgn="base" latinLnBrk="0" hangingPunct="0">
              <a:lnSpc>
                <a:spcPct val="100000"/>
              </a:lnSpc>
              <a:spcBef>
                <a:spcPts val="0"/>
              </a:spcBef>
              <a:spcAft>
                <a:spcPts val="300"/>
              </a:spcAft>
              <a:buClrTx/>
              <a:buSzTx/>
              <a:buFont typeface="Arial" panose="020B0604020202020204" pitchFamily="34" charset="0"/>
              <a:buNone/>
              <a:tabLst/>
              <a:defRPr/>
            </a:pPr>
            <a:r>
              <a:rPr kumimoji="0" lang="en-GB" sz="1467"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Diabetes</a:t>
            </a:r>
            <a:r>
              <a:rPr kumimoji="0" lang="en-GB" sz="1467" b="0" i="0" u="none" strike="noStrike" kern="1200" cap="none" spc="0" normalizeH="0" baseline="30000" noProof="0" dirty="0">
                <a:ln>
                  <a:noFill/>
                </a:ln>
                <a:solidFill>
                  <a:prstClr val="black"/>
                </a:solidFill>
                <a:effectLst/>
                <a:uLnTx/>
                <a:uFillTx/>
                <a:latin typeface="Aptos" panose="02110004020202020204"/>
                <a:ea typeface="+mn-ea"/>
                <a:cs typeface="Arial" panose="020B0604020202020204" pitchFamily="34" charset="0"/>
              </a:rPr>
              <a:t>1,2</a:t>
            </a:r>
          </a:p>
        </p:txBody>
      </p:sp>
      <p:sp>
        <p:nvSpPr>
          <p:cNvPr id="20" name="TextBox 136"/>
          <p:cNvSpPr txBox="1"/>
          <p:nvPr/>
        </p:nvSpPr>
        <p:spPr bwMode="auto">
          <a:xfrm>
            <a:off x="1197778" y="3163619"/>
            <a:ext cx="2777395" cy="1393903"/>
          </a:xfrm>
          <a:prstGeom prst="ellipse">
            <a:avLst/>
          </a:prstGeom>
          <a:solidFill>
            <a:schemeClr val="accent1">
              <a:lumMod val="60000"/>
              <a:lumOff val="40000"/>
              <a:alpha val="10000"/>
            </a:schemeClr>
          </a:solidFill>
          <a:ln>
            <a:solidFill>
              <a:schemeClr val="bg1"/>
            </a:solidFill>
          </a:ln>
        </p:spPr>
        <p:txBody>
          <a:bodyPr wrap="none" lIns="0" tIns="160000" rIns="0" bIns="0" anchor="ctr"/>
          <a:lstStyle>
            <a:defPPr>
              <a:defRPr lang="en-US"/>
            </a:defPPr>
            <a:lvl1pPr indent="0" algn="ctr">
              <a:lnSpc>
                <a:spcPct val="100000"/>
              </a:lnSpc>
              <a:spcBef>
                <a:spcPts val="0"/>
              </a:spcBef>
              <a:spcAft>
                <a:spcPts val="300"/>
              </a:spcAft>
              <a:buFont typeface="Arial" panose="020B0604020202020204" pitchFamily="34" charset="0"/>
              <a:buNone/>
              <a:defRPr sz="11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0" fontAlgn="base" latinLnBrk="0" hangingPunct="0">
              <a:lnSpc>
                <a:spcPct val="100000"/>
              </a:lnSpc>
              <a:spcBef>
                <a:spcPts val="0"/>
              </a:spcBef>
              <a:spcAft>
                <a:spcPts val="300"/>
              </a:spcAft>
              <a:buClrTx/>
              <a:buSzTx/>
              <a:buFont typeface="Arial" panose="020B0604020202020204" pitchFamily="34" charset="0"/>
              <a:buNone/>
              <a:tabLst/>
              <a:defRPr/>
            </a:pPr>
            <a:r>
              <a:rPr kumimoji="0" lang="en-GB" sz="1467" b="1"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rPr>
              <a:t>Enfermedad cardiovascular</a:t>
            </a:r>
            <a:r>
              <a:rPr kumimoji="0" lang="en-GB" sz="1467" b="0" i="0" u="none" strike="noStrike" kern="1200" cap="none" spc="0" normalizeH="0" baseline="30000" noProof="0">
                <a:ln>
                  <a:noFill/>
                </a:ln>
                <a:solidFill>
                  <a:prstClr val="black"/>
                </a:solidFill>
                <a:effectLst/>
                <a:uLnTx/>
                <a:uFillTx/>
                <a:latin typeface="Aptos" panose="02110004020202020204"/>
                <a:ea typeface="+mn-ea"/>
                <a:cs typeface="Arial" panose="020B0604020202020204" pitchFamily="34" charset="0"/>
              </a:rPr>
              <a:t>,2,7</a:t>
            </a:r>
            <a:endParaRPr kumimoji="0" lang="en-GB" sz="1467" b="0" i="0" u="none" strike="noStrike" kern="1200" cap="none" spc="0" normalizeH="0" baseline="30000" noProof="0" dirty="0">
              <a:ln>
                <a:noFill/>
              </a:ln>
              <a:solidFill>
                <a:prstClr val="black"/>
              </a:solidFill>
              <a:effectLst/>
              <a:uLnTx/>
              <a:uFillTx/>
              <a:latin typeface="Aptos" panose="02110004020202020204"/>
              <a:ea typeface="+mn-ea"/>
              <a:cs typeface="Arial" panose="020B0604020202020204" pitchFamily="34" charset="0"/>
            </a:endParaRPr>
          </a:p>
        </p:txBody>
      </p:sp>
      <p:sp>
        <p:nvSpPr>
          <p:cNvPr id="21" name="TextBox 137"/>
          <p:cNvSpPr txBox="1"/>
          <p:nvPr/>
        </p:nvSpPr>
        <p:spPr bwMode="auto">
          <a:xfrm>
            <a:off x="9504993" y="1551933"/>
            <a:ext cx="2163038" cy="1258626"/>
          </a:xfrm>
          <a:prstGeom prst="ellipse">
            <a:avLst/>
          </a:prstGeom>
          <a:solidFill>
            <a:schemeClr val="accent1">
              <a:lumMod val="60000"/>
              <a:lumOff val="40000"/>
              <a:alpha val="10000"/>
            </a:schemeClr>
          </a:solidFill>
          <a:ln>
            <a:solidFill>
              <a:schemeClr val="bg1"/>
            </a:solidFill>
          </a:ln>
        </p:spPr>
        <p:txBody>
          <a:bodyPr wrap="none" lIns="0" rIns="0" bIns="0" anchor="ctr"/>
          <a:lstStyle>
            <a:defPPr>
              <a:defRPr lang="en-US"/>
            </a:defPPr>
            <a:lvl1pPr indent="0" algn="ctr">
              <a:lnSpc>
                <a:spcPct val="100000"/>
              </a:lnSpc>
              <a:spcBef>
                <a:spcPts val="0"/>
              </a:spcBef>
              <a:spcAft>
                <a:spcPts val="300"/>
              </a:spcAft>
              <a:buFont typeface="Arial" panose="020B0604020202020204" pitchFamily="34" charset="0"/>
              <a:buNone/>
              <a:defRPr sz="11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0" fontAlgn="base" latinLnBrk="0" hangingPunct="0">
              <a:lnSpc>
                <a:spcPct val="100000"/>
              </a:lnSpc>
              <a:spcBef>
                <a:spcPts val="0"/>
              </a:spcBef>
              <a:spcAft>
                <a:spcPts val="300"/>
              </a:spcAft>
              <a:buClrTx/>
              <a:buSzTx/>
              <a:buFont typeface="Arial" panose="020B0604020202020204" pitchFamily="34" charset="0"/>
              <a:buNone/>
              <a:tabLst/>
              <a:defRPr/>
            </a:pPr>
            <a:endParaRPr kumimoji="0" lang="en-GB" sz="1467" b="0" i="0" u="none" strike="noStrike" kern="1200" cap="none" spc="0" normalizeH="0" baseline="30000" noProof="0">
              <a:ln>
                <a:noFill/>
              </a:ln>
              <a:solidFill>
                <a:prstClr val="black"/>
              </a:solidFill>
              <a:effectLst/>
              <a:uLnTx/>
              <a:uFillTx/>
              <a:latin typeface="Aptos" panose="02110004020202020204"/>
              <a:ea typeface="+mn-ea"/>
              <a:cs typeface="Arial" panose="020B0604020202020204" pitchFamily="34" charset="0"/>
            </a:endParaRPr>
          </a:p>
        </p:txBody>
      </p:sp>
      <p:cxnSp>
        <p:nvCxnSpPr>
          <p:cNvPr id="22" name="Straight Connector 138"/>
          <p:cNvCxnSpPr>
            <a:cxnSpLocks/>
          </p:cNvCxnSpPr>
          <p:nvPr/>
        </p:nvCxnSpPr>
        <p:spPr bwMode="auto">
          <a:xfrm flipH="1">
            <a:off x="5097246" y="5470621"/>
            <a:ext cx="489132"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23" name="Group 140"/>
          <p:cNvGrpSpPr>
            <a:grpSpLocks/>
          </p:cNvGrpSpPr>
          <p:nvPr/>
        </p:nvGrpSpPr>
        <p:grpSpPr bwMode="auto">
          <a:xfrm>
            <a:off x="7239713" y="2198900"/>
            <a:ext cx="2477888" cy="581605"/>
            <a:chOff x="6323740" y="2513886"/>
            <a:chExt cx="2360703" cy="515373"/>
          </a:xfrm>
        </p:grpSpPr>
        <p:cxnSp>
          <p:nvCxnSpPr>
            <p:cNvPr id="25" name="Straight Connector 193"/>
            <p:cNvCxnSpPr>
              <a:cxnSpLocks/>
            </p:cNvCxnSpPr>
            <p:nvPr/>
          </p:nvCxnSpPr>
          <p:spPr>
            <a:xfrm flipH="1">
              <a:off x="6323108" y="2514272"/>
              <a:ext cx="531311" cy="51462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194"/>
            <p:cNvCxnSpPr>
              <a:cxnSpLocks/>
            </p:cNvCxnSpPr>
            <p:nvPr/>
          </p:nvCxnSpPr>
          <p:spPr>
            <a:xfrm flipH="1">
              <a:off x="6849123" y="2514272"/>
              <a:ext cx="183575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sp>
        <p:nvSpPr>
          <p:cNvPr id="28" name="TextBox 141"/>
          <p:cNvSpPr txBox="1"/>
          <p:nvPr/>
        </p:nvSpPr>
        <p:spPr bwMode="auto">
          <a:xfrm>
            <a:off x="8467439" y="3394571"/>
            <a:ext cx="1250621" cy="1233873"/>
          </a:xfrm>
          <a:prstGeom prst="ellipse">
            <a:avLst/>
          </a:prstGeom>
          <a:solidFill>
            <a:schemeClr val="accent1">
              <a:lumMod val="60000"/>
              <a:lumOff val="40000"/>
              <a:alpha val="10000"/>
            </a:schemeClr>
          </a:solidFill>
          <a:ln>
            <a:solidFill>
              <a:schemeClr val="bg1"/>
            </a:solidFill>
          </a:ln>
        </p:spPr>
        <p:txBody>
          <a:bodyPr wrap="none" lIns="0" rIns="0" bIns="0" anchor="ctr"/>
          <a:lstStyle>
            <a:defPPr>
              <a:defRPr lang="en-US"/>
            </a:defPPr>
            <a:lvl1pPr indent="0" algn="ctr">
              <a:lnSpc>
                <a:spcPct val="100000"/>
              </a:lnSpc>
              <a:spcBef>
                <a:spcPts val="0"/>
              </a:spcBef>
              <a:spcAft>
                <a:spcPts val="300"/>
              </a:spcAft>
              <a:buFont typeface="Arial" panose="020B0604020202020204" pitchFamily="34" charset="0"/>
              <a:buNone/>
              <a:defRPr sz="11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0" fontAlgn="base" latinLnBrk="0" hangingPunct="0">
              <a:lnSpc>
                <a:spcPct val="100000"/>
              </a:lnSpc>
              <a:spcBef>
                <a:spcPts val="0"/>
              </a:spcBef>
              <a:spcAft>
                <a:spcPts val="300"/>
              </a:spcAft>
              <a:buClrTx/>
              <a:buSzTx/>
              <a:buFont typeface="Arial" panose="020B0604020202020204" pitchFamily="34" charset="0"/>
              <a:buNone/>
              <a:tabLst/>
              <a:defRPr/>
            </a:pPr>
            <a:r>
              <a:rPr kumimoji="0" lang="en-GB" sz="1467"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Obesidad</a:t>
            </a:r>
            <a:r>
              <a:rPr kumimoji="0" lang="en-GB" sz="1467" b="1" i="0" u="none" strike="noStrike" kern="1200" cap="none" spc="0" normalizeH="0" baseline="30000" noProof="0" dirty="0">
                <a:ln>
                  <a:noFill/>
                </a:ln>
                <a:solidFill>
                  <a:prstClr val="black"/>
                </a:solidFill>
                <a:effectLst/>
                <a:uLnTx/>
                <a:uFillTx/>
                <a:latin typeface="Aptos" panose="02110004020202020204"/>
                <a:ea typeface="+mn-ea"/>
                <a:cs typeface="Arial" panose="020B0604020202020204" pitchFamily="34" charset="0"/>
              </a:rPr>
              <a:t>1,</a:t>
            </a:r>
            <a:r>
              <a:rPr kumimoji="0" lang="en-GB" sz="1467" b="0" i="0" u="none" strike="noStrike" kern="1200" cap="none" spc="0" normalizeH="0" baseline="30000" noProof="0" dirty="0">
                <a:ln>
                  <a:noFill/>
                </a:ln>
                <a:solidFill>
                  <a:prstClr val="black"/>
                </a:solidFill>
                <a:effectLst/>
                <a:uLnTx/>
                <a:uFillTx/>
                <a:latin typeface="Aptos" panose="02110004020202020204"/>
                <a:ea typeface="+mn-ea"/>
                <a:cs typeface="Arial" panose="020B0604020202020204" pitchFamily="34" charset="0"/>
              </a:rPr>
              <a:t>2</a:t>
            </a:r>
          </a:p>
        </p:txBody>
      </p:sp>
      <p:sp>
        <p:nvSpPr>
          <p:cNvPr id="29" name="TextBox 142"/>
          <p:cNvSpPr txBox="1"/>
          <p:nvPr/>
        </p:nvSpPr>
        <p:spPr bwMode="auto">
          <a:xfrm>
            <a:off x="8979730" y="4686122"/>
            <a:ext cx="2688298" cy="1233873"/>
          </a:xfrm>
          <a:prstGeom prst="ellipse">
            <a:avLst/>
          </a:prstGeom>
          <a:solidFill>
            <a:schemeClr val="accent1">
              <a:lumMod val="60000"/>
              <a:lumOff val="40000"/>
              <a:alpha val="10000"/>
            </a:schemeClr>
          </a:solidFill>
          <a:ln>
            <a:solidFill>
              <a:schemeClr val="bg1"/>
            </a:solidFill>
          </a:ln>
        </p:spPr>
        <p:txBody>
          <a:bodyPr wrap="none" lIns="0" rIns="0" bIns="0" anchor="ctr"/>
          <a:lstStyle>
            <a:defPPr>
              <a:defRPr lang="en-US"/>
            </a:defPPr>
            <a:lvl1pPr indent="0" algn="ctr">
              <a:lnSpc>
                <a:spcPct val="100000"/>
              </a:lnSpc>
              <a:spcBef>
                <a:spcPts val="0"/>
              </a:spcBef>
              <a:spcAft>
                <a:spcPts val="300"/>
              </a:spcAft>
              <a:buFont typeface="Arial" panose="020B0604020202020204" pitchFamily="34" charset="0"/>
              <a:buNone/>
              <a:defRPr sz="11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0" fontAlgn="base" latinLnBrk="0" hangingPunct="0">
              <a:lnSpc>
                <a:spcPct val="100000"/>
              </a:lnSpc>
              <a:spcBef>
                <a:spcPts val="0"/>
              </a:spcBef>
              <a:spcAft>
                <a:spcPts val="300"/>
              </a:spcAft>
              <a:buClrTx/>
              <a:buSzTx/>
              <a:buFont typeface="Arial" panose="020B0604020202020204" pitchFamily="34" charset="0"/>
              <a:buNone/>
              <a:tabLst/>
              <a:defRPr/>
            </a:pPr>
            <a:r>
              <a:rPr kumimoji="0" lang="en-GB" sz="1467"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Enfermedad </a:t>
            </a:r>
            <a:r>
              <a:rPr kumimoji="0" lang="en-GB" sz="1467" b="1"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inflamatoria</a:t>
            </a:r>
            <a:r>
              <a:rPr kumimoji="0" lang="en-GB" sz="1467"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a:t>
            </a:r>
          </a:p>
          <a:p>
            <a:pPr marL="0" marR="0" lvl="0" indent="0" algn="ctr" defTabSz="914400" rtl="0" eaLnBrk="0" fontAlgn="base" latinLnBrk="0" hangingPunct="0">
              <a:lnSpc>
                <a:spcPct val="100000"/>
              </a:lnSpc>
              <a:spcBef>
                <a:spcPts val="0"/>
              </a:spcBef>
              <a:spcAft>
                <a:spcPts val="300"/>
              </a:spcAft>
              <a:buClrTx/>
              <a:buSzTx/>
              <a:buFont typeface="Arial" panose="020B0604020202020204" pitchFamily="34" charset="0"/>
              <a:buNone/>
              <a:tabLst/>
              <a:defRPr/>
            </a:pPr>
            <a:r>
              <a:rPr kumimoji="0" lang="en-GB" sz="1467"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intestinal</a:t>
            </a:r>
            <a:r>
              <a:rPr kumimoji="0" lang="en-GB" sz="1467" b="1" i="0" u="none" strike="noStrike" kern="1200" cap="none" spc="0" normalizeH="0" baseline="30000" noProof="0" dirty="0">
                <a:ln>
                  <a:noFill/>
                </a:ln>
                <a:solidFill>
                  <a:prstClr val="black"/>
                </a:solidFill>
                <a:effectLst/>
                <a:uLnTx/>
                <a:uFillTx/>
                <a:latin typeface="Aptos" panose="02110004020202020204"/>
                <a:ea typeface="+mn-ea"/>
                <a:cs typeface="Arial" panose="020B0604020202020204" pitchFamily="34" charset="0"/>
              </a:rPr>
              <a:t>4</a:t>
            </a:r>
          </a:p>
        </p:txBody>
      </p:sp>
      <p:grpSp>
        <p:nvGrpSpPr>
          <p:cNvPr id="30" name="Group 189"/>
          <p:cNvGrpSpPr/>
          <p:nvPr/>
        </p:nvGrpSpPr>
        <p:grpSpPr bwMode="auto">
          <a:xfrm>
            <a:off x="2856285" y="3138917"/>
            <a:ext cx="130711" cy="175135"/>
            <a:chOff x="7356475" y="1863725"/>
            <a:chExt cx="631826" cy="787401"/>
          </a:xfrm>
          <a:solidFill>
            <a:schemeClr val="bg1"/>
          </a:solidFill>
          <a:effectLst>
            <a:outerShdw blurRad="63500" sx="102000" sy="102000" algn="ctr" rotWithShape="0">
              <a:schemeClr val="tx2">
                <a:alpha val="16000"/>
              </a:schemeClr>
            </a:outerShdw>
          </a:effectLst>
        </p:grpSpPr>
        <p:sp>
          <p:nvSpPr>
            <p:cNvPr id="31" name="Freeform 85"/>
            <p:cNvSpPr>
              <a:spLocks/>
            </p:cNvSpPr>
            <p:nvPr/>
          </p:nvSpPr>
          <p:spPr bwMode="auto">
            <a:xfrm>
              <a:off x="7356475" y="2106613"/>
              <a:ext cx="241300" cy="544513"/>
            </a:xfrm>
            <a:custGeom>
              <a:avLst/>
              <a:gdLst>
                <a:gd name="T0" fmla="*/ 139 w 317"/>
                <a:gd name="T1" fmla="*/ 632 h 716"/>
                <a:gd name="T2" fmla="*/ 317 w 317"/>
                <a:gd name="T3" fmla="*/ 529 h 716"/>
                <a:gd name="T4" fmla="*/ 252 w 317"/>
                <a:gd name="T5" fmla="*/ 238 h 716"/>
                <a:gd name="T6" fmla="*/ 220 w 317"/>
                <a:gd name="T7" fmla="*/ 10 h 716"/>
                <a:gd name="T8" fmla="*/ 121 w 317"/>
                <a:gd name="T9" fmla="*/ 78 h 716"/>
                <a:gd name="T10" fmla="*/ 157 w 317"/>
                <a:gd name="T11" fmla="*/ 182 h 716"/>
                <a:gd name="T12" fmla="*/ 121 w 317"/>
                <a:gd name="T13" fmla="*/ 361 h 716"/>
                <a:gd name="T14" fmla="*/ 36 w 317"/>
                <a:gd name="T15" fmla="*/ 716 h 716"/>
                <a:gd name="T16" fmla="*/ 139 w 317"/>
                <a:gd name="T17" fmla="*/ 632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716">
                  <a:moveTo>
                    <a:pt x="139" y="632"/>
                  </a:moveTo>
                  <a:cubicBezTo>
                    <a:pt x="237" y="593"/>
                    <a:pt x="317" y="529"/>
                    <a:pt x="317" y="529"/>
                  </a:cubicBezTo>
                  <a:cubicBezTo>
                    <a:pt x="317" y="529"/>
                    <a:pt x="232" y="350"/>
                    <a:pt x="252" y="238"/>
                  </a:cubicBezTo>
                  <a:cubicBezTo>
                    <a:pt x="271" y="127"/>
                    <a:pt x="261" y="20"/>
                    <a:pt x="220" y="10"/>
                  </a:cubicBezTo>
                  <a:cubicBezTo>
                    <a:pt x="179" y="0"/>
                    <a:pt x="111" y="5"/>
                    <a:pt x="121" y="78"/>
                  </a:cubicBezTo>
                  <a:cubicBezTo>
                    <a:pt x="121" y="78"/>
                    <a:pt x="184" y="97"/>
                    <a:pt x="157" y="182"/>
                  </a:cubicBezTo>
                  <a:cubicBezTo>
                    <a:pt x="130" y="267"/>
                    <a:pt x="111" y="331"/>
                    <a:pt x="121" y="361"/>
                  </a:cubicBezTo>
                  <a:cubicBezTo>
                    <a:pt x="121" y="361"/>
                    <a:pt x="0" y="541"/>
                    <a:pt x="36" y="716"/>
                  </a:cubicBezTo>
                  <a:cubicBezTo>
                    <a:pt x="36" y="716"/>
                    <a:pt x="49" y="668"/>
                    <a:pt x="139" y="632"/>
                  </a:cubicBezTo>
                  <a:close/>
                </a:path>
              </a:pathLst>
            </a:custGeom>
            <a:grpFill/>
            <a:ln>
              <a:noFill/>
            </a:ln>
          </p:spPr>
          <p:txBody>
            <a:bodyPr lIns="162560" tIns="81280" rIns="162560" bIns="8128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67" b="0" i="0" u="none" strike="noStrike" kern="1200" cap="none" spc="0" normalizeH="0" baseline="0" noProof="0" dirty="0">
                <a:ln>
                  <a:noFill/>
                </a:ln>
                <a:solidFill>
                  <a:prstClr val="black"/>
                </a:solidFill>
                <a:effectLst/>
                <a:uLnTx/>
                <a:uFillTx/>
                <a:latin typeface="Aptos" panose="02110004020202020204"/>
                <a:ea typeface="+mn-ea"/>
                <a:cs typeface="Arial" pitchFamily="34" charset="0"/>
              </a:endParaRPr>
            </a:p>
          </p:txBody>
        </p:sp>
        <p:sp>
          <p:nvSpPr>
            <p:cNvPr id="32" name="Freeform 86"/>
            <p:cNvSpPr>
              <a:spLocks/>
            </p:cNvSpPr>
            <p:nvPr/>
          </p:nvSpPr>
          <p:spPr bwMode="auto">
            <a:xfrm>
              <a:off x="7567613" y="1863725"/>
              <a:ext cx="420688" cy="611188"/>
            </a:xfrm>
            <a:custGeom>
              <a:avLst/>
              <a:gdLst>
                <a:gd name="T0" fmla="*/ 143 w 555"/>
                <a:gd name="T1" fmla="*/ 679 h 805"/>
                <a:gd name="T2" fmla="*/ 272 w 555"/>
                <a:gd name="T3" fmla="*/ 454 h 805"/>
                <a:gd name="T4" fmla="*/ 332 w 555"/>
                <a:gd name="T5" fmla="*/ 254 h 805"/>
                <a:gd name="T6" fmla="*/ 463 w 555"/>
                <a:gd name="T7" fmla="*/ 277 h 805"/>
                <a:gd name="T8" fmla="*/ 555 w 555"/>
                <a:gd name="T9" fmla="*/ 236 h 805"/>
                <a:gd name="T10" fmla="*/ 400 w 555"/>
                <a:gd name="T11" fmla="*/ 105 h 805"/>
                <a:gd name="T12" fmla="*/ 386 w 555"/>
                <a:gd name="T13" fmla="*/ 39 h 805"/>
                <a:gd name="T14" fmla="*/ 349 w 555"/>
                <a:gd name="T15" fmla="*/ 44 h 805"/>
                <a:gd name="T16" fmla="*/ 306 w 555"/>
                <a:gd name="T17" fmla="*/ 119 h 805"/>
                <a:gd name="T18" fmla="*/ 272 w 555"/>
                <a:gd name="T19" fmla="*/ 34 h 805"/>
                <a:gd name="T20" fmla="*/ 231 w 555"/>
                <a:gd name="T21" fmla="*/ 42 h 805"/>
                <a:gd name="T22" fmla="*/ 209 w 555"/>
                <a:gd name="T23" fmla="*/ 136 h 805"/>
                <a:gd name="T24" fmla="*/ 146 w 555"/>
                <a:gd name="T25" fmla="*/ 93 h 805"/>
                <a:gd name="T26" fmla="*/ 80 w 555"/>
                <a:gd name="T27" fmla="*/ 93 h 805"/>
                <a:gd name="T28" fmla="*/ 88 w 555"/>
                <a:gd name="T29" fmla="*/ 238 h 805"/>
                <a:gd name="T30" fmla="*/ 15 w 555"/>
                <a:gd name="T31" fmla="*/ 514 h 805"/>
                <a:gd name="T32" fmla="*/ 85 w 555"/>
                <a:gd name="T33" fmla="*/ 805 h 805"/>
                <a:gd name="T34" fmla="*/ 143 w 555"/>
                <a:gd name="T35" fmla="*/ 679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5" h="805">
                  <a:moveTo>
                    <a:pt x="143" y="679"/>
                  </a:moveTo>
                  <a:cubicBezTo>
                    <a:pt x="177" y="575"/>
                    <a:pt x="272" y="454"/>
                    <a:pt x="272" y="454"/>
                  </a:cubicBezTo>
                  <a:cubicBezTo>
                    <a:pt x="272" y="454"/>
                    <a:pt x="267" y="274"/>
                    <a:pt x="332" y="254"/>
                  </a:cubicBezTo>
                  <a:cubicBezTo>
                    <a:pt x="398" y="234"/>
                    <a:pt x="463" y="277"/>
                    <a:pt x="463" y="277"/>
                  </a:cubicBezTo>
                  <a:cubicBezTo>
                    <a:pt x="555" y="236"/>
                    <a:pt x="555" y="236"/>
                    <a:pt x="555" y="236"/>
                  </a:cubicBezTo>
                  <a:cubicBezTo>
                    <a:pt x="517" y="148"/>
                    <a:pt x="422" y="119"/>
                    <a:pt x="400" y="105"/>
                  </a:cubicBezTo>
                  <a:cubicBezTo>
                    <a:pt x="378" y="90"/>
                    <a:pt x="386" y="39"/>
                    <a:pt x="386" y="39"/>
                  </a:cubicBezTo>
                  <a:cubicBezTo>
                    <a:pt x="378" y="10"/>
                    <a:pt x="345" y="20"/>
                    <a:pt x="349" y="44"/>
                  </a:cubicBezTo>
                  <a:cubicBezTo>
                    <a:pt x="354" y="68"/>
                    <a:pt x="342" y="119"/>
                    <a:pt x="306" y="119"/>
                  </a:cubicBezTo>
                  <a:cubicBezTo>
                    <a:pt x="269" y="119"/>
                    <a:pt x="272" y="34"/>
                    <a:pt x="272" y="34"/>
                  </a:cubicBezTo>
                  <a:cubicBezTo>
                    <a:pt x="238" y="0"/>
                    <a:pt x="231" y="42"/>
                    <a:pt x="231" y="42"/>
                  </a:cubicBezTo>
                  <a:cubicBezTo>
                    <a:pt x="231" y="42"/>
                    <a:pt x="243" y="127"/>
                    <a:pt x="209" y="136"/>
                  </a:cubicBezTo>
                  <a:cubicBezTo>
                    <a:pt x="175" y="146"/>
                    <a:pt x="146" y="93"/>
                    <a:pt x="146" y="93"/>
                  </a:cubicBezTo>
                  <a:cubicBezTo>
                    <a:pt x="146" y="93"/>
                    <a:pt x="122" y="42"/>
                    <a:pt x="80" y="93"/>
                  </a:cubicBezTo>
                  <a:cubicBezTo>
                    <a:pt x="39" y="144"/>
                    <a:pt x="80" y="168"/>
                    <a:pt x="88" y="238"/>
                  </a:cubicBezTo>
                  <a:cubicBezTo>
                    <a:pt x="95" y="308"/>
                    <a:pt x="29" y="391"/>
                    <a:pt x="15" y="514"/>
                  </a:cubicBezTo>
                  <a:cubicBezTo>
                    <a:pt x="0" y="638"/>
                    <a:pt x="85" y="805"/>
                    <a:pt x="85" y="805"/>
                  </a:cubicBezTo>
                  <a:cubicBezTo>
                    <a:pt x="85" y="805"/>
                    <a:pt x="109" y="783"/>
                    <a:pt x="143" y="679"/>
                  </a:cubicBezTo>
                  <a:close/>
                </a:path>
              </a:pathLst>
            </a:custGeom>
            <a:grpFill/>
            <a:ln>
              <a:noFill/>
            </a:ln>
          </p:spPr>
          <p:txBody>
            <a:bodyPr lIns="162560" tIns="81280" rIns="162560" bIns="8128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67" b="0" i="0" u="none" strike="noStrike" kern="1200" cap="none" spc="0" normalizeH="0" baseline="0" noProof="0" dirty="0">
                <a:ln>
                  <a:noFill/>
                </a:ln>
                <a:solidFill>
                  <a:prstClr val="black"/>
                </a:solidFill>
                <a:effectLst/>
                <a:uLnTx/>
                <a:uFillTx/>
                <a:latin typeface="Aptos" panose="02110004020202020204"/>
                <a:ea typeface="+mn-ea"/>
                <a:cs typeface="Arial" pitchFamily="34" charset="0"/>
              </a:endParaRPr>
            </a:p>
          </p:txBody>
        </p:sp>
      </p:grpSp>
      <p:grpSp>
        <p:nvGrpSpPr>
          <p:cNvPr id="33" name="Graphic 226"/>
          <p:cNvGrpSpPr/>
          <p:nvPr/>
        </p:nvGrpSpPr>
        <p:grpSpPr bwMode="auto">
          <a:xfrm>
            <a:off x="9122003" y="3113680"/>
            <a:ext cx="167672" cy="311822"/>
            <a:chOff x="5919787" y="3124200"/>
            <a:chExt cx="352425" cy="609600"/>
          </a:xfrm>
          <a:solidFill>
            <a:schemeClr val="bg1"/>
          </a:solidFill>
        </p:grpSpPr>
        <p:sp>
          <p:nvSpPr>
            <p:cNvPr id="34" name="Freeform: Shape 228"/>
            <p:cNvSpPr/>
            <p:nvPr/>
          </p:nvSpPr>
          <p:spPr>
            <a:xfrm>
              <a:off x="5912639" y="3245442"/>
              <a:ext cx="361950" cy="485775"/>
            </a:xfrm>
            <a:custGeom>
              <a:avLst/>
              <a:gdLst>
                <a:gd name="connsiteX0" fmla="*/ 196124 w 361950"/>
                <a:gd name="connsiteY0" fmla="*/ 270616 h 485775"/>
                <a:gd name="connsiteX1" fmla="*/ 185170 w 361950"/>
                <a:gd name="connsiteY1" fmla="*/ 270616 h 485775"/>
                <a:gd name="connsiteX2" fmla="*/ 184599 w 361950"/>
                <a:gd name="connsiteY2" fmla="*/ 277569 h 485775"/>
                <a:gd name="connsiteX3" fmla="*/ 184504 w 361950"/>
                <a:gd name="connsiteY3" fmla="*/ 453496 h 485775"/>
                <a:gd name="connsiteX4" fmla="*/ 157929 w 361950"/>
                <a:gd name="connsiteY4" fmla="*/ 485310 h 485775"/>
                <a:gd name="connsiteX5" fmla="*/ 131354 w 361950"/>
                <a:gd name="connsiteY5" fmla="*/ 462259 h 485775"/>
                <a:gd name="connsiteX6" fmla="*/ 111637 w 361950"/>
                <a:gd name="connsiteY6" fmla="*/ 345387 h 485775"/>
                <a:gd name="connsiteX7" fmla="*/ 87730 w 361950"/>
                <a:gd name="connsiteY7" fmla="*/ 203751 h 485775"/>
                <a:gd name="connsiteX8" fmla="*/ 74395 w 361950"/>
                <a:gd name="connsiteY8" fmla="*/ 162793 h 485775"/>
                <a:gd name="connsiteX9" fmla="*/ 57726 w 361950"/>
                <a:gd name="connsiteY9" fmla="*/ 195654 h 485775"/>
                <a:gd name="connsiteX10" fmla="*/ 21531 w 361950"/>
                <a:gd name="connsiteY10" fmla="*/ 207084 h 485775"/>
                <a:gd name="connsiteX11" fmla="*/ 10768 w 361950"/>
                <a:gd name="connsiteY11" fmla="*/ 171461 h 485775"/>
                <a:gd name="connsiteX12" fmla="*/ 74299 w 361950"/>
                <a:gd name="connsiteY12" fmla="*/ 49065 h 485775"/>
                <a:gd name="connsiteX13" fmla="*/ 142022 w 361950"/>
                <a:gd name="connsiteY13" fmla="*/ 7250 h 485775"/>
                <a:gd name="connsiteX14" fmla="*/ 234605 w 361950"/>
                <a:gd name="connsiteY14" fmla="*/ 7155 h 485775"/>
                <a:gd name="connsiteX15" fmla="*/ 292136 w 361950"/>
                <a:gd name="connsiteY15" fmla="*/ 37730 h 485775"/>
                <a:gd name="connsiteX16" fmla="*/ 333665 w 361950"/>
                <a:gd name="connsiteY16" fmla="*/ 114978 h 485775"/>
                <a:gd name="connsiteX17" fmla="*/ 358144 w 361950"/>
                <a:gd name="connsiteY17" fmla="*/ 162603 h 485775"/>
                <a:gd name="connsiteX18" fmla="*/ 362240 w 361950"/>
                <a:gd name="connsiteY18" fmla="*/ 183367 h 485775"/>
                <a:gd name="connsiteX19" fmla="*/ 342619 w 361950"/>
                <a:gd name="connsiteY19" fmla="*/ 206799 h 485775"/>
                <a:gd name="connsiteX20" fmla="*/ 316520 w 361950"/>
                <a:gd name="connsiteY20" fmla="*/ 190892 h 485775"/>
                <a:gd name="connsiteX21" fmla="*/ 301947 w 361950"/>
                <a:gd name="connsiteY21" fmla="*/ 161269 h 485775"/>
                <a:gd name="connsiteX22" fmla="*/ 301852 w 361950"/>
                <a:gd name="connsiteY22" fmla="*/ 161174 h 485775"/>
                <a:gd name="connsiteX23" fmla="*/ 287278 w 361950"/>
                <a:gd name="connsiteY23" fmla="*/ 220896 h 485775"/>
                <a:gd name="connsiteX24" fmla="*/ 248988 w 361950"/>
                <a:gd name="connsiteY24" fmla="*/ 460640 h 485775"/>
                <a:gd name="connsiteX25" fmla="*/ 221461 w 361950"/>
                <a:gd name="connsiteY25" fmla="*/ 485214 h 485775"/>
                <a:gd name="connsiteX26" fmla="*/ 196124 w 361950"/>
                <a:gd name="connsiteY26" fmla="*/ 458449 h 485775"/>
                <a:gd name="connsiteX27" fmla="*/ 196219 w 361950"/>
                <a:gd name="connsiteY27" fmla="*/ 284808 h 485775"/>
                <a:gd name="connsiteX28" fmla="*/ 196124 w 361950"/>
                <a:gd name="connsiteY28" fmla="*/ 270616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1950" h="485775">
                  <a:moveTo>
                    <a:pt x="196124" y="270616"/>
                  </a:moveTo>
                  <a:cubicBezTo>
                    <a:pt x="191647" y="270616"/>
                    <a:pt x="188695" y="270616"/>
                    <a:pt x="185170" y="270616"/>
                  </a:cubicBezTo>
                  <a:cubicBezTo>
                    <a:pt x="184980" y="273188"/>
                    <a:pt x="184599" y="275379"/>
                    <a:pt x="184599" y="277569"/>
                  </a:cubicBezTo>
                  <a:cubicBezTo>
                    <a:pt x="184599" y="336243"/>
                    <a:pt x="184599" y="394917"/>
                    <a:pt x="184504" y="453496"/>
                  </a:cubicBezTo>
                  <a:cubicBezTo>
                    <a:pt x="184504" y="473308"/>
                    <a:pt x="174312" y="485119"/>
                    <a:pt x="157929" y="485310"/>
                  </a:cubicBezTo>
                  <a:cubicBezTo>
                    <a:pt x="143927" y="485405"/>
                    <a:pt x="133926" y="477309"/>
                    <a:pt x="131354" y="462259"/>
                  </a:cubicBezTo>
                  <a:cubicBezTo>
                    <a:pt x="124591" y="423302"/>
                    <a:pt x="118114" y="384345"/>
                    <a:pt x="111637" y="345387"/>
                  </a:cubicBezTo>
                  <a:cubicBezTo>
                    <a:pt x="103732" y="298143"/>
                    <a:pt x="96302" y="250804"/>
                    <a:pt x="87730" y="203751"/>
                  </a:cubicBezTo>
                  <a:cubicBezTo>
                    <a:pt x="85253" y="190035"/>
                    <a:pt x="79157" y="176890"/>
                    <a:pt x="74395" y="162793"/>
                  </a:cubicBezTo>
                  <a:cubicBezTo>
                    <a:pt x="68965" y="173652"/>
                    <a:pt x="63441" y="184701"/>
                    <a:pt x="57726" y="195654"/>
                  </a:cubicBezTo>
                  <a:cubicBezTo>
                    <a:pt x="49915" y="210704"/>
                    <a:pt x="36199" y="214990"/>
                    <a:pt x="21531" y="207084"/>
                  </a:cubicBezTo>
                  <a:cubicBezTo>
                    <a:pt x="7529" y="199560"/>
                    <a:pt x="3338" y="185748"/>
                    <a:pt x="10768" y="171461"/>
                  </a:cubicBezTo>
                  <a:cubicBezTo>
                    <a:pt x="31913" y="130694"/>
                    <a:pt x="53154" y="89927"/>
                    <a:pt x="74299" y="49065"/>
                  </a:cubicBezTo>
                  <a:cubicBezTo>
                    <a:pt x="88492" y="21537"/>
                    <a:pt x="110685" y="7155"/>
                    <a:pt x="142022" y="7250"/>
                  </a:cubicBezTo>
                  <a:cubicBezTo>
                    <a:pt x="172883" y="7440"/>
                    <a:pt x="203744" y="7631"/>
                    <a:pt x="234605" y="7155"/>
                  </a:cubicBezTo>
                  <a:cubicBezTo>
                    <a:pt x="259656" y="6774"/>
                    <a:pt x="279563" y="16489"/>
                    <a:pt x="292136" y="37730"/>
                  </a:cubicBezTo>
                  <a:cubicBezTo>
                    <a:pt x="306995" y="62876"/>
                    <a:pt x="319949" y="89165"/>
                    <a:pt x="333665" y="114978"/>
                  </a:cubicBezTo>
                  <a:cubicBezTo>
                    <a:pt x="342047" y="130789"/>
                    <a:pt x="350620" y="146410"/>
                    <a:pt x="358144" y="162603"/>
                  </a:cubicBezTo>
                  <a:cubicBezTo>
                    <a:pt x="361002" y="168889"/>
                    <a:pt x="362716" y="176509"/>
                    <a:pt x="362240" y="183367"/>
                  </a:cubicBezTo>
                  <a:cubicBezTo>
                    <a:pt x="361383" y="196702"/>
                    <a:pt x="353477" y="204989"/>
                    <a:pt x="342619" y="206799"/>
                  </a:cubicBezTo>
                  <a:cubicBezTo>
                    <a:pt x="331951" y="208704"/>
                    <a:pt x="322616" y="203084"/>
                    <a:pt x="316520" y="190892"/>
                  </a:cubicBezTo>
                  <a:cubicBezTo>
                    <a:pt x="311567" y="181081"/>
                    <a:pt x="306805" y="171175"/>
                    <a:pt x="301947" y="161269"/>
                  </a:cubicBezTo>
                  <a:cubicBezTo>
                    <a:pt x="301661" y="160793"/>
                    <a:pt x="300709" y="160602"/>
                    <a:pt x="301852" y="161174"/>
                  </a:cubicBezTo>
                  <a:cubicBezTo>
                    <a:pt x="296994" y="180795"/>
                    <a:pt x="290612" y="200607"/>
                    <a:pt x="287278" y="220896"/>
                  </a:cubicBezTo>
                  <a:cubicBezTo>
                    <a:pt x="274039" y="300715"/>
                    <a:pt x="261561" y="380725"/>
                    <a:pt x="248988" y="460640"/>
                  </a:cubicBezTo>
                  <a:cubicBezTo>
                    <a:pt x="246511" y="476451"/>
                    <a:pt x="236605" y="485691"/>
                    <a:pt x="221461" y="485214"/>
                  </a:cubicBezTo>
                  <a:cubicBezTo>
                    <a:pt x="206887" y="484833"/>
                    <a:pt x="196219" y="474356"/>
                    <a:pt x="196124" y="458449"/>
                  </a:cubicBezTo>
                  <a:cubicBezTo>
                    <a:pt x="195838" y="400537"/>
                    <a:pt x="196124" y="342720"/>
                    <a:pt x="196219" y="284808"/>
                  </a:cubicBezTo>
                  <a:cubicBezTo>
                    <a:pt x="196124" y="280427"/>
                    <a:pt x="196124" y="275950"/>
                    <a:pt x="196124" y="270616"/>
                  </a:cubicBezTo>
                  <a:close/>
                </a:path>
              </a:pathLst>
            </a:custGeom>
            <a:grpFill/>
            <a:ln w="9525" cap="flat">
              <a:noFill/>
              <a:prstDash val="solid"/>
              <a:miter/>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67" b="0" i="0" u="none" strike="noStrike" kern="1200" cap="none" spc="0" normalizeH="0" baseline="0" noProof="0" dirty="0">
                <a:ln>
                  <a:noFill/>
                </a:ln>
                <a:solidFill>
                  <a:prstClr val="black"/>
                </a:solidFill>
                <a:effectLst/>
                <a:uLnTx/>
                <a:uFillTx/>
                <a:latin typeface="Aptos" panose="02110004020202020204"/>
                <a:ea typeface="+mn-ea"/>
                <a:cs typeface="Arial" pitchFamily="34" charset="0"/>
              </a:endParaRPr>
            </a:p>
          </p:txBody>
        </p:sp>
        <p:sp>
          <p:nvSpPr>
            <p:cNvPr id="35" name="Freeform: Shape 229"/>
            <p:cNvSpPr/>
            <p:nvPr/>
          </p:nvSpPr>
          <p:spPr>
            <a:xfrm>
              <a:off x="6047795" y="3117055"/>
              <a:ext cx="104775" cy="104775"/>
            </a:xfrm>
            <a:custGeom>
              <a:avLst/>
              <a:gdLst>
                <a:gd name="connsiteX0" fmla="*/ 54396 w 104775"/>
                <a:gd name="connsiteY0" fmla="*/ 102300 h 104775"/>
                <a:gd name="connsiteX1" fmla="*/ 7152 w 104775"/>
                <a:gd name="connsiteY1" fmla="*/ 53913 h 104775"/>
                <a:gd name="connsiteX2" fmla="*/ 54872 w 104775"/>
                <a:gd name="connsiteY2" fmla="*/ 7145 h 104775"/>
                <a:gd name="connsiteX3" fmla="*/ 102116 w 104775"/>
                <a:gd name="connsiteY3" fmla="*/ 54389 h 104775"/>
                <a:gd name="connsiteX4" fmla="*/ 54396 w 104775"/>
                <a:gd name="connsiteY4" fmla="*/ 102300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4396" y="102300"/>
                  </a:moveTo>
                  <a:cubicBezTo>
                    <a:pt x="28011" y="102109"/>
                    <a:pt x="6675" y="80297"/>
                    <a:pt x="7152" y="53913"/>
                  </a:cubicBezTo>
                  <a:cubicBezTo>
                    <a:pt x="7723" y="27910"/>
                    <a:pt x="29059" y="6955"/>
                    <a:pt x="54872" y="7145"/>
                  </a:cubicBezTo>
                  <a:cubicBezTo>
                    <a:pt x="80780" y="7240"/>
                    <a:pt x="102021" y="28481"/>
                    <a:pt x="102116" y="54389"/>
                  </a:cubicBezTo>
                  <a:cubicBezTo>
                    <a:pt x="102211" y="80773"/>
                    <a:pt x="80685" y="102395"/>
                    <a:pt x="54396" y="102300"/>
                  </a:cubicBezTo>
                  <a:close/>
                </a:path>
              </a:pathLst>
            </a:custGeom>
            <a:grpFill/>
            <a:ln w="9525" cap="flat">
              <a:noFill/>
              <a:prstDash val="solid"/>
              <a:miter/>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67" b="0" i="0" u="none" strike="noStrike" kern="1200" cap="none" spc="0" normalizeH="0" baseline="0" noProof="0" dirty="0">
                <a:ln>
                  <a:noFill/>
                </a:ln>
                <a:solidFill>
                  <a:prstClr val="black"/>
                </a:solidFill>
                <a:effectLst/>
                <a:uLnTx/>
                <a:uFillTx/>
                <a:latin typeface="Aptos" panose="02110004020202020204"/>
                <a:ea typeface="+mn-ea"/>
                <a:cs typeface="Arial" pitchFamily="34" charset="0"/>
              </a:endParaRPr>
            </a:p>
          </p:txBody>
        </p:sp>
      </p:grpSp>
      <p:pic>
        <p:nvPicPr>
          <p:cNvPr id="36" name="Graphic 6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50178" y="4734582"/>
            <a:ext cx="169645" cy="298461"/>
          </a:xfrm>
          <a:prstGeom prst="rect">
            <a:avLst/>
          </a:prstGeom>
          <a:noFill/>
          <a:ln w="9525">
            <a:noFill/>
            <a:miter lim="800000"/>
            <a:headEnd/>
            <a:tailEnd/>
          </a:ln>
        </p:spPr>
      </p:pic>
      <p:sp>
        <p:nvSpPr>
          <p:cNvPr id="37" name="Freeform: Shape 158"/>
          <p:cNvSpPr>
            <a:spLocks/>
          </p:cNvSpPr>
          <p:nvPr/>
        </p:nvSpPr>
        <p:spPr bwMode="auto">
          <a:xfrm>
            <a:off x="9880863" y="4563362"/>
            <a:ext cx="253974" cy="278869"/>
          </a:xfrm>
          <a:custGeom>
            <a:avLst/>
            <a:gdLst>
              <a:gd name="T0" fmla="*/ 91973 w 447675"/>
              <a:gd name="T1" fmla="*/ 42684 h 457200"/>
              <a:gd name="T2" fmla="*/ 94355 w 447675"/>
              <a:gd name="T3" fmla="*/ 36184 h 457200"/>
              <a:gd name="T4" fmla="*/ 93890 w 447675"/>
              <a:gd name="T5" fmla="*/ 23003 h 457200"/>
              <a:gd name="T6" fmla="*/ 90540 w 447675"/>
              <a:gd name="T7" fmla="*/ 16199 h 457200"/>
              <a:gd name="T8" fmla="*/ 90620 w 447675"/>
              <a:gd name="T9" fmla="*/ 7599 h 457200"/>
              <a:gd name="T10" fmla="*/ 76611 w 447675"/>
              <a:gd name="T11" fmla="*/ 2855 h 457200"/>
              <a:gd name="T12" fmla="*/ 64983 w 447675"/>
              <a:gd name="T13" fmla="*/ 3986 h 457200"/>
              <a:gd name="T14" fmla="*/ 56383 w 447675"/>
              <a:gd name="T15" fmla="*/ 11637 h 457200"/>
              <a:gd name="T16" fmla="*/ 53335 w 447675"/>
              <a:gd name="T17" fmla="*/ 15008 h 457200"/>
              <a:gd name="T18" fmla="*/ 49257 w 447675"/>
              <a:gd name="T19" fmla="*/ 14967 h 457200"/>
              <a:gd name="T20" fmla="*/ 45340 w 447675"/>
              <a:gd name="T21" fmla="*/ 16543 h 457200"/>
              <a:gd name="T22" fmla="*/ 41121 w 447675"/>
              <a:gd name="T23" fmla="*/ 14504 h 457200"/>
              <a:gd name="T24" fmla="*/ 33188 w 447675"/>
              <a:gd name="T25" fmla="*/ 10849 h 457200"/>
              <a:gd name="T26" fmla="*/ 25698 w 447675"/>
              <a:gd name="T27" fmla="*/ 9275 h 457200"/>
              <a:gd name="T28" fmla="*/ 15161 w 447675"/>
              <a:gd name="T29" fmla="*/ 4188 h 457200"/>
              <a:gd name="T30" fmla="*/ 1514 w 447675"/>
              <a:gd name="T31" fmla="*/ 23911 h 457200"/>
              <a:gd name="T32" fmla="*/ 3553 w 447675"/>
              <a:gd name="T33" fmla="*/ 30169 h 457200"/>
              <a:gd name="T34" fmla="*/ 1514 w 447675"/>
              <a:gd name="T35" fmla="*/ 36447 h 457200"/>
              <a:gd name="T36" fmla="*/ 1514 w 447675"/>
              <a:gd name="T37" fmla="*/ 48599 h 457200"/>
              <a:gd name="T38" fmla="*/ 3593 w 447675"/>
              <a:gd name="T39" fmla="*/ 54878 h 457200"/>
              <a:gd name="T40" fmla="*/ 1514 w 447675"/>
              <a:gd name="T41" fmla="*/ 61035 h 457200"/>
              <a:gd name="T42" fmla="*/ 21701 w 447675"/>
              <a:gd name="T43" fmla="*/ 60934 h 457200"/>
              <a:gd name="T44" fmla="*/ 21701 w 447675"/>
              <a:gd name="T45" fmla="*/ 48801 h 457200"/>
              <a:gd name="T46" fmla="*/ 19602 w 447675"/>
              <a:gd name="T47" fmla="*/ 42442 h 457200"/>
              <a:gd name="T48" fmla="*/ 19602 w 447675"/>
              <a:gd name="T49" fmla="*/ 30087 h 457200"/>
              <a:gd name="T50" fmla="*/ 22004 w 447675"/>
              <a:gd name="T51" fmla="*/ 27585 h 457200"/>
              <a:gd name="T52" fmla="*/ 29958 w 447675"/>
              <a:gd name="T53" fmla="*/ 29179 h 457200"/>
              <a:gd name="T54" fmla="*/ 36620 w 447675"/>
              <a:gd name="T55" fmla="*/ 34145 h 457200"/>
              <a:gd name="T56" fmla="*/ 52689 w 447675"/>
              <a:gd name="T57" fmla="*/ 34832 h 457200"/>
              <a:gd name="T58" fmla="*/ 68091 w 447675"/>
              <a:gd name="T59" fmla="*/ 28069 h 457200"/>
              <a:gd name="T60" fmla="*/ 72210 w 447675"/>
              <a:gd name="T61" fmla="*/ 21791 h 457200"/>
              <a:gd name="T62" fmla="*/ 73784 w 447675"/>
              <a:gd name="T63" fmla="*/ 24758 h 457200"/>
              <a:gd name="T64" fmla="*/ 74167 w 447675"/>
              <a:gd name="T65" fmla="*/ 35842 h 457200"/>
              <a:gd name="T66" fmla="*/ 75883 w 447675"/>
              <a:gd name="T67" fmla="*/ 41816 h 457200"/>
              <a:gd name="T68" fmla="*/ 73522 w 447675"/>
              <a:gd name="T69" fmla="*/ 47631 h 457200"/>
              <a:gd name="T70" fmla="*/ 71826 w 447675"/>
              <a:gd name="T71" fmla="*/ 58269 h 457200"/>
              <a:gd name="T72" fmla="*/ 70029 w 447675"/>
              <a:gd name="T73" fmla="*/ 61600 h 457200"/>
              <a:gd name="T74" fmla="*/ 65831 w 447675"/>
              <a:gd name="T75" fmla="*/ 59218 h 457200"/>
              <a:gd name="T76" fmla="*/ 54082 w 447675"/>
              <a:gd name="T77" fmla="*/ 55403 h 457200"/>
              <a:gd name="T78" fmla="*/ 33551 w 447675"/>
              <a:gd name="T79" fmla="*/ 57038 h 457200"/>
              <a:gd name="T80" fmla="*/ 31492 w 447675"/>
              <a:gd name="T81" fmla="*/ 71815 h 457200"/>
              <a:gd name="T82" fmla="*/ 32057 w 447675"/>
              <a:gd name="T83" fmla="*/ 81081 h 457200"/>
              <a:gd name="T84" fmla="*/ 36983 w 447675"/>
              <a:gd name="T85" fmla="*/ 85724 h 457200"/>
              <a:gd name="T86" fmla="*/ 44069 w 447675"/>
              <a:gd name="T87" fmla="*/ 96181 h 457200"/>
              <a:gd name="T88" fmla="*/ 51074 w 447675"/>
              <a:gd name="T89" fmla="*/ 75206 h 457200"/>
              <a:gd name="T90" fmla="*/ 60037 w 447675"/>
              <a:gd name="T91" fmla="*/ 78537 h 457200"/>
              <a:gd name="T92" fmla="*/ 68152 w 447675"/>
              <a:gd name="T93" fmla="*/ 77710 h 457200"/>
              <a:gd name="T94" fmla="*/ 77943 w 447675"/>
              <a:gd name="T95" fmla="*/ 80051 h 457200"/>
              <a:gd name="T96" fmla="*/ 91488 w 447675"/>
              <a:gd name="T97" fmla="*/ 63174 h 457200"/>
              <a:gd name="T98" fmla="*/ 90620 w 447675"/>
              <a:gd name="T99" fmla="*/ 55786 h 457200"/>
              <a:gd name="T100" fmla="*/ 93669 w 447675"/>
              <a:gd name="T101" fmla="*/ 49386 h 4572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47675" h="457200">
                <a:moveTo>
                  <a:pt x="441960" y="233023"/>
                </a:moveTo>
                <a:cubicBezTo>
                  <a:pt x="443198" y="221403"/>
                  <a:pt x="440055" y="210354"/>
                  <a:pt x="433959" y="201400"/>
                </a:cubicBezTo>
                <a:cubicBezTo>
                  <a:pt x="440912" y="193209"/>
                  <a:pt x="445103" y="182541"/>
                  <a:pt x="445199" y="171016"/>
                </a:cubicBezTo>
                <a:lnTo>
                  <a:pt x="445199" y="170730"/>
                </a:lnTo>
                <a:cubicBezTo>
                  <a:pt x="445389" y="159109"/>
                  <a:pt x="441389" y="148441"/>
                  <a:pt x="434626" y="140059"/>
                </a:cubicBezTo>
                <a:cubicBezTo>
                  <a:pt x="440817" y="131201"/>
                  <a:pt x="444056" y="120152"/>
                  <a:pt x="443008" y="108532"/>
                </a:cubicBezTo>
                <a:lnTo>
                  <a:pt x="442913" y="107579"/>
                </a:lnTo>
                <a:cubicBezTo>
                  <a:pt x="441770" y="95006"/>
                  <a:pt x="435864" y="84052"/>
                  <a:pt x="427196" y="76432"/>
                </a:cubicBezTo>
                <a:cubicBezTo>
                  <a:pt x="432911" y="64526"/>
                  <a:pt x="433673" y="50334"/>
                  <a:pt x="428149" y="37189"/>
                </a:cubicBezTo>
                <a:cubicBezTo>
                  <a:pt x="428054" y="36999"/>
                  <a:pt x="427673" y="35951"/>
                  <a:pt x="427577" y="35856"/>
                </a:cubicBezTo>
                <a:cubicBezTo>
                  <a:pt x="417100" y="11853"/>
                  <a:pt x="389382" y="1185"/>
                  <a:pt x="365379" y="11567"/>
                </a:cubicBezTo>
                <a:cubicBezTo>
                  <a:pt x="364046" y="12139"/>
                  <a:pt x="362712" y="12805"/>
                  <a:pt x="361474" y="13472"/>
                </a:cubicBezTo>
                <a:cubicBezTo>
                  <a:pt x="344615" y="3757"/>
                  <a:pt x="322707" y="5090"/>
                  <a:pt x="306991" y="18425"/>
                </a:cubicBezTo>
                <a:lnTo>
                  <a:pt x="306610" y="18806"/>
                </a:lnTo>
                <a:cubicBezTo>
                  <a:pt x="297942" y="26045"/>
                  <a:pt x="292418" y="35665"/>
                  <a:pt x="290322" y="45952"/>
                </a:cubicBezTo>
                <a:cubicBezTo>
                  <a:pt x="281845" y="46619"/>
                  <a:pt x="273463" y="49572"/>
                  <a:pt x="266033" y="54906"/>
                </a:cubicBezTo>
                <a:cubicBezTo>
                  <a:pt x="265938" y="55001"/>
                  <a:pt x="265367" y="55382"/>
                  <a:pt x="265176" y="55573"/>
                </a:cubicBezTo>
                <a:cubicBezTo>
                  <a:pt x="259461" y="59764"/>
                  <a:pt x="254889" y="65002"/>
                  <a:pt x="251651" y="70813"/>
                </a:cubicBezTo>
                <a:cubicBezTo>
                  <a:pt x="246221" y="69574"/>
                  <a:pt x="240411" y="69384"/>
                  <a:pt x="234506" y="70241"/>
                </a:cubicBezTo>
                <a:cubicBezTo>
                  <a:pt x="234125" y="70336"/>
                  <a:pt x="232791" y="70527"/>
                  <a:pt x="232410" y="70622"/>
                </a:cubicBezTo>
                <a:lnTo>
                  <a:pt x="232315" y="70622"/>
                </a:lnTo>
                <a:cubicBezTo>
                  <a:pt x="225552" y="71860"/>
                  <a:pt x="219361" y="74432"/>
                  <a:pt x="213931" y="78052"/>
                </a:cubicBezTo>
                <a:cubicBezTo>
                  <a:pt x="208502" y="73670"/>
                  <a:pt x="202025" y="70336"/>
                  <a:pt x="194786" y="68622"/>
                </a:cubicBezTo>
                <a:lnTo>
                  <a:pt x="194024" y="68431"/>
                </a:lnTo>
                <a:cubicBezTo>
                  <a:pt x="186881" y="66717"/>
                  <a:pt x="179642" y="66717"/>
                  <a:pt x="172879" y="68146"/>
                </a:cubicBezTo>
                <a:cubicBezTo>
                  <a:pt x="169069" y="61478"/>
                  <a:pt x="163640" y="55573"/>
                  <a:pt x="156591" y="51191"/>
                </a:cubicBezTo>
                <a:lnTo>
                  <a:pt x="156686" y="50905"/>
                </a:lnTo>
                <a:cubicBezTo>
                  <a:pt x="145828" y="43666"/>
                  <a:pt x="133160" y="41476"/>
                  <a:pt x="121253" y="43762"/>
                </a:cubicBezTo>
                <a:cubicBezTo>
                  <a:pt x="112205" y="27283"/>
                  <a:pt x="93821" y="17282"/>
                  <a:pt x="74009" y="19473"/>
                </a:cubicBezTo>
                <a:lnTo>
                  <a:pt x="71533" y="19759"/>
                </a:lnTo>
                <a:cubicBezTo>
                  <a:pt x="46292" y="23569"/>
                  <a:pt x="28385" y="46429"/>
                  <a:pt x="30861" y="71575"/>
                </a:cubicBezTo>
                <a:cubicBezTo>
                  <a:pt x="16669" y="79861"/>
                  <a:pt x="7144" y="95197"/>
                  <a:pt x="7144" y="112818"/>
                </a:cubicBezTo>
                <a:lnTo>
                  <a:pt x="7144" y="113770"/>
                </a:lnTo>
                <a:cubicBezTo>
                  <a:pt x="7144" y="124534"/>
                  <a:pt x="10763" y="134440"/>
                  <a:pt x="16764" y="142345"/>
                </a:cubicBezTo>
                <a:cubicBezTo>
                  <a:pt x="10763" y="150251"/>
                  <a:pt x="7144" y="160252"/>
                  <a:pt x="7144" y="171016"/>
                </a:cubicBezTo>
                <a:lnTo>
                  <a:pt x="7144" y="171968"/>
                </a:lnTo>
                <a:cubicBezTo>
                  <a:pt x="7144" y="182731"/>
                  <a:pt x="10763" y="192637"/>
                  <a:pt x="16764" y="200543"/>
                </a:cubicBezTo>
                <a:cubicBezTo>
                  <a:pt x="10763" y="208544"/>
                  <a:pt x="7144" y="218450"/>
                  <a:pt x="7144" y="229309"/>
                </a:cubicBezTo>
                <a:lnTo>
                  <a:pt x="7144" y="230261"/>
                </a:lnTo>
                <a:cubicBezTo>
                  <a:pt x="7144" y="241024"/>
                  <a:pt x="10859" y="250930"/>
                  <a:pt x="16955" y="258931"/>
                </a:cubicBezTo>
                <a:cubicBezTo>
                  <a:pt x="10859" y="266837"/>
                  <a:pt x="7144" y="276743"/>
                  <a:pt x="7144" y="287506"/>
                </a:cubicBezTo>
                <a:lnTo>
                  <a:pt x="7144" y="287983"/>
                </a:lnTo>
                <a:cubicBezTo>
                  <a:pt x="7144" y="314272"/>
                  <a:pt x="28480" y="335417"/>
                  <a:pt x="54769" y="335417"/>
                </a:cubicBezTo>
                <a:cubicBezTo>
                  <a:pt x="81058" y="335417"/>
                  <a:pt x="102394" y="313891"/>
                  <a:pt x="102394" y="287506"/>
                </a:cubicBezTo>
                <a:cubicBezTo>
                  <a:pt x="102394" y="276743"/>
                  <a:pt x="98679" y="266837"/>
                  <a:pt x="92583" y="258836"/>
                </a:cubicBezTo>
                <a:cubicBezTo>
                  <a:pt x="98679" y="250930"/>
                  <a:pt x="102394" y="241024"/>
                  <a:pt x="102394" y="230261"/>
                </a:cubicBezTo>
                <a:lnTo>
                  <a:pt x="102394" y="229309"/>
                </a:lnTo>
                <a:cubicBezTo>
                  <a:pt x="102394" y="218355"/>
                  <a:pt x="98679" y="208354"/>
                  <a:pt x="92488" y="200257"/>
                </a:cubicBezTo>
                <a:cubicBezTo>
                  <a:pt x="98679" y="192066"/>
                  <a:pt x="102394" y="181969"/>
                  <a:pt x="102394" y="171016"/>
                </a:cubicBezTo>
                <a:cubicBezTo>
                  <a:pt x="102394" y="160062"/>
                  <a:pt x="98679" y="149965"/>
                  <a:pt x="92488" y="141964"/>
                </a:cubicBezTo>
                <a:cubicBezTo>
                  <a:pt x="95822" y="137583"/>
                  <a:pt x="98393" y="132725"/>
                  <a:pt x="100108" y="127391"/>
                </a:cubicBezTo>
                <a:cubicBezTo>
                  <a:pt x="101251" y="128344"/>
                  <a:pt x="102489" y="129296"/>
                  <a:pt x="103823" y="130153"/>
                </a:cubicBezTo>
                <a:lnTo>
                  <a:pt x="105918" y="131487"/>
                </a:lnTo>
                <a:cubicBezTo>
                  <a:pt x="116872" y="138250"/>
                  <a:pt x="129635" y="140155"/>
                  <a:pt x="141351" y="137678"/>
                </a:cubicBezTo>
                <a:cubicBezTo>
                  <a:pt x="147542" y="148918"/>
                  <a:pt x="158306" y="157585"/>
                  <a:pt x="171736" y="160824"/>
                </a:cubicBezTo>
                <a:lnTo>
                  <a:pt x="172784" y="161110"/>
                </a:lnTo>
                <a:cubicBezTo>
                  <a:pt x="186214" y="164348"/>
                  <a:pt x="199739" y="161491"/>
                  <a:pt x="210312" y="154347"/>
                </a:cubicBezTo>
                <a:cubicBezTo>
                  <a:pt x="220599" y="162824"/>
                  <a:pt x="234410" y="166825"/>
                  <a:pt x="248603" y="164348"/>
                </a:cubicBezTo>
                <a:cubicBezTo>
                  <a:pt x="263747" y="162062"/>
                  <a:pt x="276225" y="152918"/>
                  <a:pt x="283178" y="140440"/>
                </a:cubicBezTo>
                <a:cubicBezTo>
                  <a:pt x="295942" y="143203"/>
                  <a:pt x="309848" y="140726"/>
                  <a:pt x="321278" y="132439"/>
                </a:cubicBezTo>
                <a:lnTo>
                  <a:pt x="322040" y="131868"/>
                </a:lnTo>
                <a:cubicBezTo>
                  <a:pt x="332042" y="124534"/>
                  <a:pt x="338423" y="114056"/>
                  <a:pt x="340709" y="102817"/>
                </a:cubicBezTo>
                <a:cubicBezTo>
                  <a:pt x="343567" y="102626"/>
                  <a:pt x="346520" y="102055"/>
                  <a:pt x="349282" y="101293"/>
                </a:cubicBezTo>
                <a:cubicBezTo>
                  <a:pt x="348044" y="106246"/>
                  <a:pt x="347663" y="111484"/>
                  <a:pt x="348139" y="116818"/>
                </a:cubicBezTo>
                <a:cubicBezTo>
                  <a:pt x="348996" y="126629"/>
                  <a:pt x="352806" y="135487"/>
                  <a:pt x="358521" y="142536"/>
                </a:cubicBezTo>
                <a:cubicBezTo>
                  <a:pt x="353187" y="150061"/>
                  <a:pt x="350044" y="159205"/>
                  <a:pt x="349949" y="169111"/>
                </a:cubicBezTo>
                <a:cubicBezTo>
                  <a:pt x="349949" y="169301"/>
                  <a:pt x="349949" y="170539"/>
                  <a:pt x="349949" y="170730"/>
                </a:cubicBezTo>
                <a:cubicBezTo>
                  <a:pt x="349949" y="180636"/>
                  <a:pt x="352901" y="189780"/>
                  <a:pt x="358045" y="197305"/>
                </a:cubicBezTo>
                <a:cubicBezTo>
                  <a:pt x="352139" y="204353"/>
                  <a:pt x="348139" y="213211"/>
                  <a:pt x="347091" y="223117"/>
                </a:cubicBezTo>
                <a:lnTo>
                  <a:pt x="346900" y="224737"/>
                </a:lnTo>
                <a:cubicBezTo>
                  <a:pt x="346043" y="234357"/>
                  <a:pt x="348139" y="243596"/>
                  <a:pt x="352425" y="251502"/>
                </a:cubicBezTo>
                <a:cubicBezTo>
                  <a:pt x="345948" y="257693"/>
                  <a:pt x="341186" y="265694"/>
                  <a:pt x="338900" y="274933"/>
                </a:cubicBezTo>
                <a:cubicBezTo>
                  <a:pt x="337852" y="279029"/>
                  <a:pt x="337375" y="283220"/>
                  <a:pt x="337471" y="287316"/>
                </a:cubicBezTo>
                <a:cubicBezTo>
                  <a:pt x="334994" y="288268"/>
                  <a:pt x="332613" y="289316"/>
                  <a:pt x="330422" y="290650"/>
                </a:cubicBezTo>
                <a:cubicBezTo>
                  <a:pt x="325279" y="285792"/>
                  <a:pt x="318992" y="281982"/>
                  <a:pt x="311753" y="279791"/>
                </a:cubicBezTo>
                <a:lnTo>
                  <a:pt x="310610" y="279410"/>
                </a:lnTo>
                <a:cubicBezTo>
                  <a:pt x="300704" y="276457"/>
                  <a:pt x="290608" y="276743"/>
                  <a:pt x="281464" y="279886"/>
                </a:cubicBezTo>
                <a:cubicBezTo>
                  <a:pt x="275368" y="271123"/>
                  <a:pt x="266224" y="264456"/>
                  <a:pt x="255175" y="261408"/>
                </a:cubicBezTo>
                <a:cubicBezTo>
                  <a:pt x="240221" y="256836"/>
                  <a:pt x="224695" y="260074"/>
                  <a:pt x="213074" y="268742"/>
                </a:cubicBezTo>
                <a:cubicBezTo>
                  <a:pt x="196977" y="257598"/>
                  <a:pt x="175069" y="257122"/>
                  <a:pt x="158306" y="269123"/>
                </a:cubicBezTo>
                <a:cubicBezTo>
                  <a:pt x="157067" y="269980"/>
                  <a:pt x="155924" y="270838"/>
                  <a:pt x="154781" y="271790"/>
                </a:cubicBezTo>
                <a:cubicBezTo>
                  <a:pt x="134588" y="288554"/>
                  <a:pt x="131731" y="318653"/>
                  <a:pt x="148590" y="338846"/>
                </a:cubicBezTo>
                <a:cubicBezTo>
                  <a:pt x="149066" y="339323"/>
                  <a:pt x="149447" y="339894"/>
                  <a:pt x="149924" y="340370"/>
                </a:cubicBezTo>
                <a:cubicBezTo>
                  <a:pt x="144018" y="353419"/>
                  <a:pt x="143923" y="368945"/>
                  <a:pt x="151257" y="382566"/>
                </a:cubicBezTo>
                <a:cubicBezTo>
                  <a:pt x="151352" y="382756"/>
                  <a:pt x="151924" y="383804"/>
                  <a:pt x="152019" y="383900"/>
                </a:cubicBezTo>
                <a:cubicBezTo>
                  <a:pt x="157258" y="393425"/>
                  <a:pt x="165259" y="400378"/>
                  <a:pt x="174498" y="404474"/>
                </a:cubicBezTo>
                <a:cubicBezTo>
                  <a:pt x="177165" y="417237"/>
                  <a:pt x="195167" y="420761"/>
                  <a:pt x="203930" y="427619"/>
                </a:cubicBezTo>
                <a:cubicBezTo>
                  <a:pt x="215075" y="436382"/>
                  <a:pt x="207931" y="453813"/>
                  <a:pt x="207931" y="453813"/>
                </a:cubicBezTo>
                <a:cubicBezTo>
                  <a:pt x="228981" y="436478"/>
                  <a:pt x="227838" y="414094"/>
                  <a:pt x="223171" y="398282"/>
                </a:cubicBezTo>
                <a:cubicBezTo>
                  <a:pt x="236411" y="387805"/>
                  <a:pt x="242983" y="371231"/>
                  <a:pt x="240983" y="354848"/>
                </a:cubicBezTo>
                <a:cubicBezTo>
                  <a:pt x="246793" y="355039"/>
                  <a:pt x="252603" y="354181"/>
                  <a:pt x="258032" y="352277"/>
                </a:cubicBezTo>
                <a:cubicBezTo>
                  <a:pt x="263938" y="360754"/>
                  <a:pt x="272606" y="367326"/>
                  <a:pt x="283274" y="370564"/>
                </a:cubicBezTo>
                <a:lnTo>
                  <a:pt x="284036" y="370755"/>
                </a:lnTo>
                <a:cubicBezTo>
                  <a:pt x="297085" y="374755"/>
                  <a:pt x="310610" y="372851"/>
                  <a:pt x="321564" y="366659"/>
                </a:cubicBezTo>
                <a:cubicBezTo>
                  <a:pt x="333280" y="377613"/>
                  <a:pt x="350234" y="382471"/>
                  <a:pt x="366808" y="377994"/>
                </a:cubicBezTo>
                <a:lnTo>
                  <a:pt x="367760" y="377708"/>
                </a:lnTo>
                <a:cubicBezTo>
                  <a:pt x="389287" y="371803"/>
                  <a:pt x="403289" y="352181"/>
                  <a:pt x="402908" y="330845"/>
                </a:cubicBezTo>
                <a:cubicBezTo>
                  <a:pt x="416719" y="325416"/>
                  <a:pt x="427863" y="313605"/>
                  <a:pt x="431673" y="298079"/>
                </a:cubicBezTo>
                <a:lnTo>
                  <a:pt x="431959" y="296841"/>
                </a:lnTo>
                <a:cubicBezTo>
                  <a:pt x="434816" y="284935"/>
                  <a:pt x="433007" y="273124"/>
                  <a:pt x="427577" y="263218"/>
                </a:cubicBezTo>
                <a:cubicBezTo>
                  <a:pt x="435578" y="255598"/>
                  <a:pt x="440912" y="245120"/>
                  <a:pt x="442055" y="233309"/>
                </a:cubicBezTo>
                <a:lnTo>
                  <a:pt x="441960" y="233023"/>
                </a:lnTo>
                <a:close/>
              </a:path>
            </a:pathLst>
          </a:custGeom>
          <a:solidFill>
            <a:schemeClr val="bg1"/>
          </a:solidFill>
          <a:ln w="9525" cap="flat">
            <a:noFill/>
            <a:prstDash val="solid"/>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38" name="Straight Connector 149"/>
          <p:cNvCxnSpPr>
            <a:cxnSpLocks/>
          </p:cNvCxnSpPr>
          <p:nvPr/>
        </p:nvCxnSpPr>
        <p:spPr bwMode="auto">
          <a:xfrm flipH="1" flipV="1">
            <a:off x="7755974" y="5310674"/>
            <a:ext cx="164896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150"/>
          <p:cNvCxnSpPr>
            <a:cxnSpLocks/>
          </p:cNvCxnSpPr>
          <p:nvPr/>
        </p:nvCxnSpPr>
        <p:spPr bwMode="auto">
          <a:xfrm flipH="1" flipV="1">
            <a:off x="6914816" y="3686457"/>
            <a:ext cx="820777" cy="162421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40" name="Group 151"/>
          <p:cNvGrpSpPr>
            <a:grpSpLocks/>
          </p:cNvGrpSpPr>
          <p:nvPr/>
        </p:nvGrpSpPr>
        <p:grpSpPr bwMode="auto">
          <a:xfrm>
            <a:off x="7105951" y="3390992"/>
            <a:ext cx="1517377" cy="595546"/>
            <a:chOff x="6246695" y="3330898"/>
            <a:chExt cx="1445617" cy="527726"/>
          </a:xfrm>
        </p:grpSpPr>
        <p:cxnSp>
          <p:nvCxnSpPr>
            <p:cNvPr id="41" name="Straight Connector 168"/>
            <p:cNvCxnSpPr>
              <a:cxnSpLocks/>
            </p:cNvCxnSpPr>
            <p:nvPr/>
          </p:nvCxnSpPr>
          <p:spPr>
            <a:xfrm flipH="1">
              <a:off x="6784046" y="3858537"/>
              <a:ext cx="909053"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169"/>
            <p:cNvCxnSpPr>
              <a:cxnSpLocks/>
            </p:cNvCxnSpPr>
            <p:nvPr/>
          </p:nvCxnSpPr>
          <p:spPr>
            <a:xfrm flipH="1" flipV="1">
              <a:off x="6247440" y="3330417"/>
              <a:ext cx="536606" cy="521371"/>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sp>
        <p:nvSpPr>
          <p:cNvPr id="43" name="Rectangle 153"/>
          <p:cNvSpPr>
            <a:spLocks noChangeArrowheads="1"/>
          </p:cNvSpPr>
          <p:nvPr/>
        </p:nvSpPr>
        <p:spPr bwMode="auto">
          <a:xfrm>
            <a:off x="10100283" y="2044849"/>
            <a:ext cx="988397" cy="541834"/>
          </a:xfrm>
          <a:prstGeom prst="rect">
            <a:avLst/>
          </a:prstGeom>
          <a:noFill/>
          <a:ln w="9525">
            <a:noFill/>
            <a:miter lim="800000"/>
            <a:headEnd/>
            <a:tailEnd/>
          </a:ln>
        </p:spPr>
        <p:txBody>
          <a:bodyPr anchor="b"/>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s-ES" sz="1467" b="1" i="0" u="none" strike="noStrike" kern="1200" cap="none" spc="0" normalizeH="0" baseline="0" noProof="0" dirty="0">
                <a:ln>
                  <a:noFill/>
                </a:ln>
                <a:solidFill>
                  <a:srgbClr val="0070C0"/>
                </a:solidFill>
                <a:effectLst/>
                <a:uLnTx/>
                <a:uFillTx/>
                <a:latin typeface="Aptos" panose="02110004020202020204"/>
                <a:ea typeface="+mn-ea"/>
                <a:cs typeface="Arial" pitchFamily="34" charset="0"/>
              </a:rPr>
              <a:t>36%</a:t>
            </a:r>
          </a:p>
        </p:txBody>
      </p:sp>
      <p:sp>
        <p:nvSpPr>
          <p:cNvPr id="44" name="Rectangle 154"/>
          <p:cNvSpPr>
            <a:spLocks noChangeArrowheads="1"/>
          </p:cNvSpPr>
          <p:nvPr/>
        </p:nvSpPr>
        <p:spPr bwMode="auto">
          <a:xfrm>
            <a:off x="8626488" y="3851477"/>
            <a:ext cx="916098" cy="541834"/>
          </a:xfrm>
          <a:prstGeom prst="rect">
            <a:avLst/>
          </a:prstGeom>
          <a:noFill/>
          <a:ln w="9525">
            <a:noFill/>
            <a:miter lim="800000"/>
            <a:headEnd/>
            <a:tailEnd/>
          </a:ln>
        </p:spPr>
        <p:txBody>
          <a:bodyPr anchor="b"/>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s-ES" sz="1467" b="1" i="0" u="none" strike="noStrike" kern="1200" cap="none" spc="0" normalizeH="0" baseline="0" noProof="0" dirty="0">
                <a:ln>
                  <a:noFill/>
                </a:ln>
                <a:solidFill>
                  <a:srgbClr val="0070C0"/>
                </a:solidFill>
                <a:effectLst/>
                <a:uLnTx/>
                <a:uFillTx/>
                <a:latin typeface="Aptos" panose="02110004020202020204"/>
                <a:ea typeface="+mn-ea"/>
                <a:cs typeface="Arial" pitchFamily="34" charset="0"/>
              </a:rPr>
              <a:t>18%</a:t>
            </a:r>
          </a:p>
        </p:txBody>
      </p:sp>
      <p:sp>
        <p:nvSpPr>
          <p:cNvPr id="45" name="Rectangle 155"/>
          <p:cNvSpPr>
            <a:spLocks noChangeArrowheads="1"/>
          </p:cNvSpPr>
          <p:nvPr/>
        </p:nvSpPr>
        <p:spPr bwMode="auto">
          <a:xfrm>
            <a:off x="9922110" y="5310674"/>
            <a:ext cx="657982" cy="541834"/>
          </a:xfrm>
          <a:prstGeom prst="rect">
            <a:avLst/>
          </a:prstGeom>
          <a:noFill/>
          <a:ln w="9525">
            <a:noFill/>
            <a:miter lim="800000"/>
            <a:headEnd/>
            <a:tailEnd/>
          </a:ln>
        </p:spPr>
        <p:txBody>
          <a:bodyPr anchor="b"/>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s-ES" sz="1467" b="1" i="0" u="none" strike="noStrike" kern="1200" cap="none" spc="0" normalizeH="0" baseline="0" noProof="0" dirty="0">
                <a:ln>
                  <a:noFill/>
                </a:ln>
                <a:solidFill>
                  <a:srgbClr val="0070C0"/>
                </a:solidFill>
                <a:effectLst/>
                <a:uLnTx/>
                <a:uFillTx/>
                <a:latin typeface="Aptos" panose="02110004020202020204"/>
                <a:ea typeface="+mn-ea"/>
                <a:cs typeface="Arial" pitchFamily="34" charset="0"/>
              </a:rPr>
              <a:t>1%</a:t>
            </a:r>
          </a:p>
        </p:txBody>
      </p:sp>
      <p:sp>
        <p:nvSpPr>
          <p:cNvPr id="46" name="Rectangle 156"/>
          <p:cNvSpPr>
            <a:spLocks noChangeArrowheads="1"/>
          </p:cNvSpPr>
          <p:nvPr/>
        </p:nvSpPr>
        <p:spPr bwMode="auto">
          <a:xfrm>
            <a:off x="1429549" y="3300073"/>
            <a:ext cx="2241082" cy="617546"/>
          </a:xfrm>
          <a:prstGeom prst="rect">
            <a:avLst/>
          </a:prstGeom>
          <a:noFill/>
          <a:ln w="9525">
            <a:noFill/>
            <a:miter lim="800000"/>
            <a:headEnd/>
            <a:tailEnd/>
          </a:ln>
        </p:spPr>
        <p:txBody>
          <a:bodyPr anchor="b"/>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s-ES" sz="1467" b="1" i="0" u="none" strike="noStrike" kern="1200" cap="none" spc="0" normalizeH="0" baseline="0" noProof="0" dirty="0" err="1">
                <a:ln>
                  <a:noFill/>
                </a:ln>
                <a:solidFill>
                  <a:srgbClr val="0070C0"/>
                </a:solidFill>
                <a:effectLst/>
                <a:uLnTx/>
                <a:uFillTx/>
                <a:latin typeface="Aptos" panose="02110004020202020204"/>
                <a:ea typeface="+mn-ea"/>
                <a:cs typeface="Arial" pitchFamily="34" charset="0"/>
              </a:rPr>
              <a:t>Cardiopatía</a:t>
            </a:r>
            <a:r>
              <a:rPr kumimoji="0" lang="en-US" altLang="es-ES" sz="1467" b="1" i="0" u="none" strike="noStrike" kern="1200" cap="none" spc="0" normalizeH="0" baseline="0" noProof="0" dirty="0">
                <a:ln>
                  <a:noFill/>
                </a:ln>
                <a:solidFill>
                  <a:srgbClr val="0070C0"/>
                </a:solidFill>
                <a:effectLst/>
                <a:uLnTx/>
                <a:uFillTx/>
                <a:latin typeface="Aptos" panose="02110004020202020204"/>
                <a:ea typeface="+mn-ea"/>
                <a:cs typeface="Arial" pitchFamily="34" charset="0"/>
              </a:rPr>
              <a:t> inquémica</a:t>
            </a:r>
            <a:r>
              <a:rPr kumimoji="0" lang="en-US" altLang="es-ES" sz="1467" b="1" i="0" u="none" strike="noStrike" kern="1200" cap="none" spc="0" normalizeH="0" baseline="30000" noProof="0" dirty="0">
                <a:ln>
                  <a:noFill/>
                </a:ln>
                <a:solidFill>
                  <a:srgbClr val="0070C0"/>
                </a:solidFill>
                <a:effectLst/>
                <a:uLnTx/>
                <a:uFillTx/>
                <a:latin typeface="Aptos" panose="02110004020202020204"/>
                <a:ea typeface="+mn-ea"/>
                <a:cs typeface="Arial" pitchFamily="34" charset="0"/>
              </a:rPr>
              <a:t>2,6</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s-ES" sz="1467" b="1" i="0" u="none" strike="noStrike" kern="1200" cap="none" spc="0" normalizeH="0" baseline="0" noProof="0" dirty="0">
                <a:ln>
                  <a:noFill/>
                </a:ln>
                <a:solidFill>
                  <a:srgbClr val="0070C0"/>
                </a:solidFill>
                <a:effectLst/>
                <a:uLnTx/>
                <a:uFillTx/>
                <a:latin typeface="Aptos" panose="02110004020202020204"/>
                <a:ea typeface="+mn-ea"/>
                <a:cs typeface="Arial" pitchFamily="34" charset="0"/>
              </a:rPr>
              <a:t>13%</a:t>
            </a:r>
          </a:p>
        </p:txBody>
      </p:sp>
      <p:sp>
        <p:nvSpPr>
          <p:cNvPr id="47" name="TextBox 158"/>
          <p:cNvSpPr txBox="1"/>
          <p:nvPr/>
        </p:nvSpPr>
        <p:spPr bwMode="auto">
          <a:xfrm>
            <a:off x="2897833" y="1303170"/>
            <a:ext cx="2121388" cy="1191983"/>
          </a:xfrm>
          <a:prstGeom prst="ellipse">
            <a:avLst/>
          </a:prstGeom>
          <a:solidFill>
            <a:schemeClr val="accent1">
              <a:lumMod val="60000"/>
              <a:lumOff val="40000"/>
              <a:alpha val="10000"/>
            </a:schemeClr>
          </a:solidFill>
          <a:ln>
            <a:solidFill>
              <a:schemeClr val="bg1"/>
            </a:solidFill>
          </a:ln>
        </p:spPr>
        <p:txBody>
          <a:bodyPr wrap="none" lIns="0" tIns="160000" rIns="0" bIns="0" anchor="ctr"/>
          <a:lstStyle>
            <a:defPPr>
              <a:defRPr lang="en-US"/>
            </a:defPPr>
            <a:lvl1pPr indent="0" algn="ctr">
              <a:lnSpc>
                <a:spcPct val="100000"/>
              </a:lnSpc>
              <a:spcBef>
                <a:spcPts val="0"/>
              </a:spcBef>
              <a:spcAft>
                <a:spcPts val="300"/>
              </a:spcAft>
              <a:buFont typeface="Arial" panose="020B0604020202020204" pitchFamily="34" charset="0"/>
              <a:buNone/>
              <a:defRPr sz="11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0" fontAlgn="base" latinLnBrk="0" hangingPunct="0">
              <a:lnSpc>
                <a:spcPct val="100000"/>
              </a:lnSpc>
              <a:spcBef>
                <a:spcPts val="0"/>
              </a:spcBef>
              <a:spcAft>
                <a:spcPts val="300"/>
              </a:spcAft>
              <a:buClrTx/>
              <a:buSzTx/>
              <a:buFont typeface="Arial" panose="020B0604020202020204" pitchFamily="34" charset="0"/>
              <a:buNone/>
              <a:tabLst/>
              <a:defRPr/>
            </a:pPr>
            <a:endParaRPr kumimoji="0" lang="en-GB" sz="1467" b="1" i="0" u="none" strike="noStrike" kern="1200" cap="none" spc="0" normalizeH="0" baseline="30000" noProof="0" dirty="0">
              <a:ln>
                <a:noFill/>
              </a:ln>
              <a:solidFill>
                <a:prstClr val="black"/>
              </a:solidFill>
              <a:effectLst/>
              <a:uLnTx/>
              <a:uFillTx/>
              <a:latin typeface="Aptos" panose="02110004020202020204"/>
              <a:ea typeface="+mn-ea"/>
              <a:cs typeface="Arial" panose="020B0604020202020204" pitchFamily="34" charset="0"/>
            </a:endParaRPr>
          </a:p>
        </p:txBody>
      </p:sp>
      <p:cxnSp>
        <p:nvCxnSpPr>
          <p:cNvPr id="48" name="Straight Connector 160"/>
          <p:cNvCxnSpPr>
            <a:cxnSpLocks/>
            <a:endCxn id="20" idx="6"/>
          </p:cNvCxnSpPr>
          <p:nvPr/>
        </p:nvCxnSpPr>
        <p:spPr bwMode="auto">
          <a:xfrm flipH="1">
            <a:off x="3975173" y="3205144"/>
            <a:ext cx="2209789" cy="65542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161"/>
          <p:cNvCxnSpPr>
            <a:cxnSpLocks/>
            <a:endCxn id="47" idx="6"/>
          </p:cNvCxnSpPr>
          <p:nvPr/>
        </p:nvCxnSpPr>
        <p:spPr bwMode="auto">
          <a:xfrm flipH="1">
            <a:off x="5019221" y="1462168"/>
            <a:ext cx="1836749" cy="43699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52" name="Rectangle 162"/>
          <p:cNvSpPr>
            <a:spLocks noChangeArrowheads="1"/>
          </p:cNvSpPr>
          <p:nvPr/>
        </p:nvSpPr>
        <p:spPr bwMode="auto">
          <a:xfrm>
            <a:off x="3084269" y="1748103"/>
            <a:ext cx="1617923" cy="494555"/>
          </a:xfrm>
          <a:prstGeom prst="rect">
            <a:avLst/>
          </a:prstGeom>
          <a:noFill/>
          <a:ln w="9525">
            <a:noFill/>
            <a:miter lim="800000"/>
            <a:headEnd/>
            <a:tailEnd/>
          </a:ln>
        </p:spPr>
        <p:txBody>
          <a:bodyPr anchor="b"/>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s-ES" sz="1467" b="1" i="0" u="none" strike="noStrike" kern="1200" cap="none" spc="0" normalizeH="0" baseline="0" noProof="0" dirty="0" err="1">
                <a:ln>
                  <a:noFill/>
                </a:ln>
                <a:solidFill>
                  <a:srgbClr val="0070C0"/>
                </a:solidFill>
                <a:effectLst/>
                <a:uLnTx/>
                <a:uFillTx/>
                <a:latin typeface="Aptos" panose="02110004020202020204"/>
                <a:ea typeface="+mn-ea"/>
                <a:cs typeface="Arial" pitchFamily="34" charset="0"/>
              </a:rPr>
              <a:t>Síntomas</a:t>
            </a:r>
            <a:r>
              <a:rPr kumimoji="0" lang="en-US" altLang="es-ES" sz="1467" b="1" i="0" u="none" strike="noStrike" kern="1200" cap="none" spc="0" normalizeH="0" baseline="0" noProof="0" dirty="0">
                <a:ln>
                  <a:noFill/>
                </a:ln>
                <a:solidFill>
                  <a:srgbClr val="0070C0"/>
                </a:solidFill>
                <a:effectLst/>
                <a:uLnTx/>
                <a:uFillTx/>
                <a:latin typeface="Aptos" panose="02110004020202020204"/>
                <a:ea typeface="+mn-ea"/>
                <a:cs typeface="Arial" pitchFamily="34" charset="0"/>
              </a:rPr>
              <a:t> </a:t>
            </a:r>
            <a:r>
              <a:rPr kumimoji="0" lang="en-US" altLang="es-ES" sz="1467" b="1" i="0" u="none" strike="noStrike" kern="1200" cap="none" spc="0" normalizeH="0" baseline="0" noProof="0" dirty="0" err="1">
                <a:ln>
                  <a:noFill/>
                </a:ln>
                <a:solidFill>
                  <a:srgbClr val="0070C0"/>
                </a:solidFill>
                <a:effectLst/>
                <a:uLnTx/>
                <a:uFillTx/>
                <a:latin typeface="Aptos" panose="02110004020202020204"/>
                <a:ea typeface="+mn-ea"/>
                <a:cs typeface="Arial" pitchFamily="34" charset="0"/>
              </a:rPr>
              <a:t>depresivos</a:t>
            </a:r>
            <a:endParaRPr kumimoji="0" lang="en-US" altLang="es-ES" sz="1467" b="1" i="0" u="none" strike="noStrike" kern="1200" cap="none" spc="0" normalizeH="0" baseline="0" noProof="0" dirty="0">
              <a:ln>
                <a:noFill/>
              </a:ln>
              <a:solidFill>
                <a:srgbClr val="0070C0"/>
              </a:solidFill>
              <a:effectLst/>
              <a:uLnTx/>
              <a:uFillTx/>
              <a:latin typeface="Aptos" panose="02110004020202020204"/>
              <a:ea typeface="+mn-ea"/>
              <a:cs typeface="Arial" pitchFamily="34" charset="0"/>
            </a:endParaRP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s-ES" sz="1467" b="1" i="0" u="none" strike="noStrike" kern="1200" cap="none" spc="0" normalizeH="0" baseline="0" noProof="0" dirty="0">
                <a:ln>
                  <a:noFill/>
                </a:ln>
                <a:solidFill>
                  <a:srgbClr val="0070C0"/>
                </a:solidFill>
                <a:effectLst/>
                <a:uLnTx/>
                <a:uFillTx/>
                <a:latin typeface="Aptos" panose="02110004020202020204"/>
                <a:ea typeface="+mn-ea"/>
                <a:cs typeface="Arial" pitchFamily="34" charset="0"/>
              </a:rPr>
              <a:t>&gt;25%</a:t>
            </a:r>
          </a:p>
        </p:txBody>
      </p:sp>
      <p:sp>
        <p:nvSpPr>
          <p:cNvPr id="53" name="TextBox 2"/>
          <p:cNvSpPr txBox="1">
            <a:spLocks noChangeArrowheads="1"/>
          </p:cNvSpPr>
          <p:nvPr/>
        </p:nvSpPr>
        <p:spPr bwMode="auto">
          <a:xfrm>
            <a:off x="9567757" y="1935975"/>
            <a:ext cx="2132124" cy="31810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s-ES" sz="1467" b="1" i="0" u="none" strike="noStrike" kern="1200" cap="none" spc="0" normalizeH="0" baseline="0" noProof="0" dirty="0" err="1">
                <a:ln>
                  <a:noFill/>
                </a:ln>
                <a:solidFill>
                  <a:prstClr val="black"/>
                </a:solidFill>
                <a:effectLst/>
                <a:uLnTx/>
                <a:uFillTx/>
                <a:latin typeface="Aptos" panose="02110004020202020204"/>
                <a:ea typeface="+mn-ea"/>
                <a:cs typeface="Arial" pitchFamily="34" charset="0"/>
              </a:rPr>
              <a:t>Hipertensión</a:t>
            </a:r>
            <a:r>
              <a:rPr kumimoji="0" lang="en-GB" altLang="es-ES" sz="1467" b="1"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 arterial</a:t>
            </a:r>
            <a:r>
              <a:rPr kumimoji="0" lang="en-GB" altLang="es-ES" sz="1467" b="1" i="0" u="none" strike="noStrike" kern="1200" cap="none" spc="0" normalizeH="0" baseline="30000" noProof="0" dirty="0">
                <a:ln>
                  <a:noFill/>
                </a:ln>
                <a:solidFill>
                  <a:prstClr val="black"/>
                </a:solidFill>
                <a:effectLst/>
                <a:uLnTx/>
                <a:uFillTx/>
                <a:latin typeface="Aptos" panose="02110004020202020204"/>
                <a:ea typeface="+mn-ea"/>
                <a:cs typeface="Arial" pitchFamily="34" charset="0"/>
              </a:rPr>
              <a:t>1,2</a:t>
            </a:r>
          </a:p>
        </p:txBody>
      </p:sp>
      <p:sp>
        <p:nvSpPr>
          <p:cNvPr id="54" name="Rectangle 73"/>
          <p:cNvSpPr>
            <a:spLocks noChangeArrowheads="1"/>
          </p:cNvSpPr>
          <p:nvPr/>
        </p:nvSpPr>
        <p:spPr bwMode="auto">
          <a:xfrm>
            <a:off x="208635" y="4837199"/>
            <a:ext cx="3360373" cy="830995"/>
          </a:xfrm>
          <a:prstGeom prst="rect">
            <a:avLst/>
          </a:prstGeom>
          <a:solidFill>
            <a:schemeClr val="bg1">
              <a:lumMod val="85000"/>
            </a:schemeClr>
          </a:solidFill>
          <a:ln w="9525">
            <a:noFill/>
            <a:miter lim="800000"/>
            <a:headEnd/>
            <a:tailEnd/>
          </a:ln>
        </p:spPr>
        <p:txBody>
          <a:bodyPr wrap="square" lIns="91436" tIns="45719" rIns="91436" bIns="45719">
            <a:spAutoFit/>
          </a:bodyPr>
          <a:lstStyle/>
          <a:p>
            <a:pPr marL="0" marR="0" lvl="0" indent="0" algn="ctr" defTabSz="607967" rtl="0" eaLnBrk="0" fontAlgn="base" latinLnBrk="0" hangingPunct="0">
              <a:lnSpc>
                <a:spcPct val="100000"/>
              </a:lnSpc>
              <a:spcBef>
                <a:spcPct val="0"/>
              </a:spcBef>
              <a:spcAft>
                <a:spcPct val="0"/>
              </a:spcAft>
              <a:buClrTx/>
              <a:buSzTx/>
              <a:buFontTx/>
              <a:buNone/>
              <a:tabLst/>
              <a:defRPr/>
            </a:pPr>
            <a:r>
              <a:rPr kumimoji="0" lang="en-GB" altLang="es-ES" sz="1600" b="1"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La </a:t>
            </a:r>
            <a:r>
              <a:rPr kumimoji="0" lang="en-GB" altLang="es-ES" sz="1600" b="1" i="0" u="none" strike="noStrike" kern="1200" cap="none" spc="0" normalizeH="0" baseline="0" noProof="0" dirty="0" err="1">
                <a:ln>
                  <a:noFill/>
                </a:ln>
                <a:solidFill>
                  <a:prstClr val="black"/>
                </a:solidFill>
                <a:effectLst/>
                <a:uLnTx/>
                <a:uFillTx/>
                <a:latin typeface="Aptos" panose="02110004020202020204"/>
                <a:ea typeface="+mn-ea"/>
                <a:cs typeface="Arial" pitchFamily="34" charset="0"/>
              </a:rPr>
              <a:t>inflamación</a:t>
            </a:r>
            <a:r>
              <a:rPr kumimoji="0" lang="en-GB" altLang="es-ES" sz="1600" b="1"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 </a:t>
            </a:r>
            <a:r>
              <a:rPr kumimoji="0" lang="en-GB" altLang="es-ES" sz="1600" b="1" i="0" u="none" strike="noStrike" kern="1200" cap="none" spc="0" normalizeH="0" baseline="0" noProof="0" dirty="0" err="1">
                <a:ln>
                  <a:noFill/>
                </a:ln>
                <a:solidFill>
                  <a:prstClr val="black"/>
                </a:solidFill>
                <a:effectLst/>
                <a:uLnTx/>
                <a:uFillTx/>
                <a:latin typeface="Aptos" panose="02110004020202020204"/>
                <a:ea typeface="+mn-ea"/>
                <a:cs typeface="Arial" pitchFamily="34" charset="0"/>
              </a:rPr>
              <a:t>sistémica</a:t>
            </a:r>
            <a:r>
              <a:rPr kumimoji="0" lang="en-GB" altLang="es-ES" sz="1600" b="1"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 </a:t>
            </a:r>
            <a:r>
              <a:rPr kumimoji="0" lang="en-GB" altLang="es-ES" sz="1600" b="1" i="0" u="none" strike="noStrike" kern="1200" cap="none" spc="0" normalizeH="0" baseline="0" noProof="0" dirty="0" err="1">
                <a:ln>
                  <a:noFill/>
                </a:ln>
                <a:solidFill>
                  <a:prstClr val="black"/>
                </a:solidFill>
                <a:effectLst/>
                <a:uLnTx/>
                <a:uFillTx/>
                <a:latin typeface="Aptos" panose="02110004020202020204"/>
                <a:ea typeface="+mn-ea"/>
                <a:cs typeface="Arial" pitchFamily="34" charset="0"/>
              </a:rPr>
              <a:t>promueve</a:t>
            </a:r>
            <a:r>
              <a:rPr kumimoji="0" lang="en-GB" altLang="es-ES" sz="1600" b="1"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 el </a:t>
            </a:r>
            <a:r>
              <a:rPr kumimoji="0" lang="en-GB" altLang="es-ES" sz="1600" b="1" i="0" u="none" strike="noStrike" kern="1200" cap="none" spc="0" normalizeH="0" baseline="0" noProof="0" dirty="0" err="1">
                <a:ln>
                  <a:noFill/>
                </a:ln>
                <a:solidFill>
                  <a:prstClr val="black"/>
                </a:solidFill>
                <a:effectLst/>
                <a:uLnTx/>
                <a:uFillTx/>
                <a:latin typeface="Aptos" panose="02110004020202020204"/>
                <a:ea typeface="+mn-ea"/>
                <a:cs typeface="Arial" pitchFamily="34" charset="0"/>
              </a:rPr>
              <a:t>daño</a:t>
            </a:r>
            <a:r>
              <a:rPr kumimoji="0" lang="en-GB" altLang="es-ES" sz="1600" b="1"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 vascular y </a:t>
            </a:r>
            <a:r>
              <a:rPr kumimoji="0" lang="en-GB" altLang="es-ES" sz="1600" b="1" i="0" u="none" strike="noStrike" kern="1200" cap="none" spc="0" normalizeH="0" baseline="0" noProof="0" dirty="0" err="1">
                <a:ln>
                  <a:noFill/>
                </a:ln>
                <a:solidFill>
                  <a:prstClr val="black"/>
                </a:solidFill>
                <a:effectLst/>
                <a:uLnTx/>
                <a:uFillTx/>
                <a:latin typeface="Aptos" panose="02110004020202020204"/>
                <a:ea typeface="+mn-ea"/>
                <a:cs typeface="Arial" pitchFamily="34" charset="0"/>
              </a:rPr>
              <a:t>aumenta</a:t>
            </a:r>
            <a:r>
              <a:rPr kumimoji="0" lang="en-GB" altLang="es-ES" sz="1600" b="1"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 el </a:t>
            </a:r>
            <a:r>
              <a:rPr kumimoji="0" lang="en-GB" altLang="es-ES" sz="1600" b="1" i="0" u="none" strike="noStrike" kern="1200" cap="none" spc="0" normalizeH="0" baseline="0" noProof="0" dirty="0" err="1">
                <a:ln>
                  <a:noFill/>
                </a:ln>
                <a:solidFill>
                  <a:prstClr val="black"/>
                </a:solidFill>
                <a:effectLst/>
                <a:uLnTx/>
                <a:uFillTx/>
                <a:latin typeface="Aptos" panose="02110004020202020204"/>
                <a:ea typeface="+mn-ea"/>
                <a:cs typeface="Arial" pitchFamily="34" charset="0"/>
              </a:rPr>
              <a:t>riesgo</a:t>
            </a:r>
            <a:r>
              <a:rPr kumimoji="0" lang="en-GB" altLang="es-ES" sz="1600" b="1"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 cardiovascular</a:t>
            </a:r>
            <a:r>
              <a:rPr kumimoji="0" lang="en-GB" altLang="es-ES" sz="1600" b="1" i="0" u="none" strike="noStrike" kern="1200" cap="none" spc="0" normalizeH="0" baseline="30000" noProof="0" dirty="0">
                <a:ln>
                  <a:noFill/>
                </a:ln>
                <a:solidFill>
                  <a:prstClr val="black"/>
                </a:solidFill>
                <a:effectLst/>
                <a:uLnTx/>
                <a:uFillTx/>
                <a:latin typeface="Aptos" panose="02110004020202020204"/>
                <a:ea typeface="+mn-ea"/>
                <a:cs typeface="Arial" pitchFamily="34" charset="0"/>
              </a:rPr>
              <a:t>3</a:t>
            </a:r>
            <a:endParaRPr kumimoji="0" lang="en-GB" altLang="es-ES" sz="1600" b="1" i="0" u="none" strike="noStrike" kern="1200" cap="none" spc="0" normalizeH="0" baseline="0" noProof="0" dirty="0">
              <a:ln>
                <a:noFill/>
              </a:ln>
              <a:solidFill>
                <a:prstClr val="black"/>
              </a:solidFill>
              <a:effectLst/>
              <a:uLnTx/>
              <a:uFillTx/>
              <a:latin typeface="Aptos" panose="02110004020202020204"/>
              <a:ea typeface="+mn-ea"/>
              <a:cs typeface="Arial" pitchFamily="34" charset="0"/>
            </a:endParaRPr>
          </a:p>
        </p:txBody>
      </p:sp>
      <p:cxnSp>
        <p:nvCxnSpPr>
          <p:cNvPr id="55" name="71 Conector recto"/>
          <p:cNvCxnSpPr/>
          <p:nvPr/>
        </p:nvCxnSpPr>
        <p:spPr>
          <a:xfrm>
            <a:off x="306952" y="113800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6" name="TextBox 23">
            <a:extLst>
              <a:ext uri="{FF2B5EF4-FFF2-40B4-BE49-F238E27FC236}">
                <a16:creationId xmlns:a16="http://schemas.microsoft.com/office/drawing/2014/main" id="{6DC626F8-7133-ECC9-825C-9B49C23ED2C7}"/>
              </a:ext>
            </a:extLst>
          </p:cNvPr>
          <p:cNvSpPr txBox="1">
            <a:spLocks noChangeAspect="1"/>
          </p:cNvSpPr>
          <p:nvPr/>
        </p:nvSpPr>
        <p:spPr bwMode="auto">
          <a:xfrm>
            <a:off x="596163" y="1834145"/>
            <a:ext cx="1701011" cy="1098208"/>
          </a:xfrm>
          <a:prstGeom prst="ellipse">
            <a:avLst/>
          </a:prstGeom>
          <a:solidFill>
            <a:schemeClr val="accent1">
              <a:lumMod val="60000"/>
              <a:lumOff val="40000"/>
              <a:alpha val="10000"/>
            </a:schemeClr>
          </a:solidFill>
          <a:ln>
            <a:solidFill>
              <a:schemeClr val="bg1"/>
            </a:solidFill>
          </a:ln>
        </p:spPr>
        <p:txBody>
          <a:bodyPr wrap="none" lIns="0" tIns="160000" rIns="0" bIns="0" anchor="ctr"/>
          <a:lstStyle>
            <a:defPPr>
              <a:defRPr lang="en-US"/>
            </a:defPPr>
            <a:lvl1pPr indent="0" algn="ctr">
              <a:lnSpc>
                <a:spcPct val="100000"/>
              </a:lnSpc>
              <a:spcBef>
                <a:spcPts val="0"/>
              </a:spcBef>
              <a:spcAft>
                <a:spcPts val="300"/>
              </a:spcAft>
              <a:buFont typeface="Arial" panose="020B0604020202020204" pitchFamily="34" charset="0"/>
              <a:buNone/>
              <a:defRPr sz="11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0" fontAlgn="base" latinLnBrk="0" hangingPunct="0">
              <a:lnSpc>
                <a:spcPct val="100000"/>
              </a:lnSpc>
              <a:spcBef>
                <a:spcPts val="0"/>
              </a:spcBef>
              <a:spcAft>
                <a:spcPts val="300"/>
              </a:spcAft>
              <a:buClrTx/>
              <a:buSzTx/>
              <a:buFont typeface="Arial" panose="020B0604020202020204" pitchFamily="34" charset="0"/>
              <a:buNone/>
              <a:tabLst/>
              <a:defRPr/>
            </a:pPr>
            <a:r>
              <a:rPr kumimoji="0" lang="es-ES_tradnl" sz="1467"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Artritis</a:t>
            </a:r>
            <a:r>
              <a:rPr kumimoji="0" lang="en-GB" sz="1467"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axial</a:t>
            </a:r>
            <a:r>
              <a:rPr kumimoji="0" lang="en-GB" sz="1467"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grpSp>
        <p:nvGrpSpPr>
          <p:cNvPr id="57" name="Group 26">
            <a:extLst>
              <a:ext uri="{FF2B5EF4-FFF2-40B4-BE49-F238E27FC236}">
                <a16:creationId xmlns:a16="http://schemas.microsoft.com/office/drawing/2014/main" id="{3D9791FF-18CE-A5D3-6C37-C9A98421D6F5}"/>
              </a:ext>
            </a:extLst>
          </p:cNvPr>
          <p:cNvGrpSpPr>
            <a:grpSpLocks/>
          </p:cNvGrpSpPr>
          <p:nvPr/>
        </p:nvGrpSpPr>
        <p:grpSpPr bwMode="auto">
          <a:xfrm>
            <a:off x="2278123" y="2504216"/>
            <a:ext cx="3801893" cy="1168754"/>
            <a:chOff x="3591885" y="2647968"/>
            <a:chExt cx="2394817" cy="858327"/>
          </a:xfrm>
        </p:grpSpPr>
        <p:cxnSp>
          <p:nvCxnSpPr>
            <p:cNvPr id="58" name="Straight Connector 48">
              <a:extLst>
                <a:ext uri="{FF2B5EF4-FFF2-40B4-BE49-F238E27FC236}">
                  <a16:creationId xmlns:a16="http://schemas.microsoft.com/office/drawing/2014/main" id="{F0BB19AA-0552-02D2-1953-60C879F4CA01}"/>
                </a:ext>
              </a:extLst>
            </p:cNvPr>
            <p:cNvCxnSpPr>
              <a:cxnSpLocks/>
            </p:cNvCxnSpPr>
            <p:nvPr/>
          </p:nvCxnSpPr>
          <p:spPr>
            <a:xfrm flipH="1">
              <a:off x="3592409" y="2650728"/>
              <a:ext cx="15238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49">
              <a:extLst>
                <a:ext uri="{FF2B5EF4-FFF2-40B4-BE49-F238E27FC236}">
                  <a16:creationId xmlns:a16="http://schemas.microsoft.com/office/drawing/2014/main" id="{E741FE56-B4C3-0B10-28E8-4B525E17D19A}"/>
                </a:ext>
              </a:extLst>
            </p:cNvPr>
            <p:cNvCxnSpPr>
              <a:cxnSpLocks/>
            </p:cNvCxnSpPr>
            <p:nvPr/>
          </p:nvCxnSpPr>
          <p:spPr>
            <a:xfrm flipH="1" flipV="1">
              <a:off x="5121783" y="2648723"/>
              <a:ext cx="864106" cy="85772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sp>
        <p:nvSpPr>
          <p:cNvPr id="60" name="Rectangle 31">
            <a:extLst>
              <a:ext uri="{FF2B5EF4-FFF2-40B4-BE49-F238E27FC236}">
                <a16:creationId xmlns:a16="http://schemas.microsoft.com/office/drawing/2014/main" id="{C22BBF3C-C3D2-9491-4889-10FF56F60913}"/>
              </a:ext>
            </a:extLst>
          </p:cNvPr>
          <p:cNvSpPr>
            <a:spLocks noChangeArrowheads="1"/>
          </p:cNvSpPr>
          <p:nvPr/>
        </p:nvSpPr>
        <p:spPr bwMode="auto">
          <a:xfrm>
            <a:off x="980839" y="2199448"/>
            <a:ext cx="990475" cy="702571"/>
          </a:xfrm>
          <a:prstGeom prst="rect">
            <a:avLst/>
          </a:prstGeom>
          <a:noFill/>
          <a:ln w="9525">
            <a:noFill/>
            <a:miter lim="800000"/>
            <a:headEnd/>
            <a:tailEnd/>
          </a:ln>
        </p:spPr>
        <p:txBody>
          <a:bodyPr anchor="b"/>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s-ES" sz="16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5–25%</a:t>
            </a:r>
          </a:p>
        </p:txBody>
      </p:sp>
      <p:grpSp>
        <p:nvGrpSpPr>
          <p:cNvPr id="61" name="Group 12">
            <a:extLst>
              <a:ext uri="{FF2B5EF4-FFF2-40B4-BE49-F238E27FC236}">
                <a16:creationId xmlns:a16="http://schemas.microsoft.com/office/drawing/2014/main" id="{752D69DB-0A2F-51B0-4780-5DB3D6CC7F5A}"/>
              </a:ext>
            </a:extLst>
          </p:cNvPr>
          <p:cNvGrpSpPr>
            <a:grpSpLocks/>
          </p:cNvGrpSpPr>
          <p:nvPr/>
        </p:nvGrpSpPr>
        <p:grpSpPr bwMode="auto">
          <a:xfrm>
            <a:off x="5136992" y="3966769"/>
            <a:ext cx="1694691" cy="1530985"/>
            <a:chOff x="4179468" y="4133979"/>
            <a:chExt cx="1721711" cy="1611307"/>
          </a:xfrm>
        </p:grpSpPr>
        <p:cxnSp>
          <p:nvCxnSpPr>
            <p:cNvPr id="62" name="Straight Connector 125">
              <a:extLst>
                <a:ext uri="{FF2B5EF4-FFF2-40B4-BE49-F238E27FC236}">
                  <a16:creationId xmlns:a16="http://schemas.microsoft.com/office/drawing/2014/main" id="{A78A3C6D-EAB6-F7BE-5590-022A9DC5DAF7}"/>
                </a:ext>
              </a:extLst>
            </p:cNvPr>
            <p:cNvCxnSpPr>
              <a:cxnSpLocks/>
            </p:cNvCxnSpPr>
            <p:nvPr/>
          </p:nvCxnSpPr>
          <p:spPr>
            <a:xfrm flipH="1">
              <a:off x="4179129" y="4750158"/>
              <a:ext cx="836231"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126">
              <a:extLst>
                <a:ext uri="{FF2B5EF4-FFF2-40B4-BE49-F238E27FC236}">
                  <a16:creationId xmlns:a16="http://schemas.microsoft.com/office/drawing/2014/main" id="{566BFD6F-739F-8D21-0F27-B1782B4C864E}"/>
                </a:ext>
              </a:extLst>
            </p:cNvPr>
            <p:cNvCxnSpPr>
              <a:cxnSpLocks/>
            </p:cNvCxnSpPr>
            <p:nvPr/>
          </p:nvCxnSpPr>
          <p:spPr>
            <a:xfrm flipH="1">
              <a:off x="5032085" y="4134921"/>
              <a:ext cx="637393" cy="61323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8432" name="Straight Connector 127">
              <a:extLst>
                <a:ext uri="{FF2B5EF4-FFF2-40B4-BE49-F238E27FC236}">
                  <a16:creationId xmlns:a16="http://schemas.microsoft.com/office/drawing/2014/main" id="{B057FD43-3AD3-DEF1-9375-14B74C82545B}"/>
                </a:ext>
              </a:extLst>
            </p:cNvPr>
            <p:cNvCxnSpPr>
              <a:cxnSpLocks/>
            </p:cNvCxnSpPr>
            <p:nvPr/>
          </p:nvCxnSpPr>
          <p:spPr>
            <a:xfrm flipH="1" flipV="1">
              <a:off x="5030226" y="4748153"/>
              <a:ext cx="871539" cy="99800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sp>
        <p:nvSpPr>
          <p:cNvPr id="18433" name="TextBox 22">
            <a:extLst>
              <a:ext uri="{FF2B5EF4-FFF2-40B4-BE49-F238E27FC236}">
                <a16:creationId xmlns:a16="http://schemas.microsoft.com/office/drawing/2014/main" id="{3CA01D7A-9B9A-D0F7-3B3D-817787C9BC22}"/>
              </a:ext>
            </a:extLst>
          </p:cNvPr>
          <p:cNvSpPr txBox="1">
            <a:spLocks noChangeAspect="1"/>
          </p:cNvSpPr>
          <p:nvPr/>
        </p:nvSpPr>
        <p:spPr bwMode="auto">
          <a:xfrm>
            <a:off x="3759955" y="4113248"/>
            <a:ext cx="1776472" cy="1098205"/>
          </a:xfrm>
          <a:prstGeom prst="ellipse">
            <a:avLst/>
          </a:prstGeom>
          <a:solidFill>
            <a:schemeClr val="accent1">
              <a:lumMod val="60000"/>
              <a:lumOff val="40000"/>
              <a:alpha val="10000"/>
            </a:schemeClr>
          </a:solidFill>
          <a:ln>
            <a:solidFill>
              <a:schemeClr val="bg1"/>
            </a:solidFill>
          </a:ln>
        </p:spPr>
        <p:txBody>
          <a:bodyPr wrap="none" lIns="0" tIns="160000" rIns="0" bIns="0" anchor="ctr"/>
          <a:lstStyle>
            <a:defPPr>
              <a:defRPr lang="en-US"/>
            </a:defPPr>
            <a:lvl1pPr indent="0" algn="ctr">
              <a:lnSpc>
                <a:spcPct val="100000"/>
              </a:lnSpc>
              <a:spcBef>
                <a:spcPts val="0"/>
              </a:spcBef>
              <a:spcAft>
                <a:spcPts val="300"/>
              </a:spcAft>
              <a:buFont typeface="Arial" panose="020B0604020202020204" pitchFamily="34" charset="0"/>
              <a:buNone/>
              <a:defRPr sz="11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s-ES_tradnl" sz="1467"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Artritis </a:t>
            </a:r>
            <a:r>
              <a:rPr kumimoji="0" lang="en-GB" sz="1467"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periférica</a:t>
            </a:r>
            <a:r>
              <a:rPr kumimoji="0" lang="en-GB" sz="1467"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4,5</a:t>
            </a:r>
          </a:p>
        </p:txBody>
      </p:sp>
      <p:sp>
        <p:nvSpPr>
          <p:cNvPr id="18435" name="Rectangle 33">
            <a:extLst>
              <a:ext uri="{FF2B5EF4-FFF2-40B4-BE49-F238E27FC236}">
                <a16:creationId xmlns:a16="http://schemas.microsoft.com/office/drawing/2014/main" id="{76039232-2440-E131-6DE2-CD89250A4A86}"/>
              </a:ext>
            </a:extLst>
          </p:cNvPr>
          <p:cNvSpPr>
            <a:spLocks noChangeArrowheads="1"/>
          </p:cNvSpPr>
          <p:nvPr/>
        </p:nvSpPr>
        <p:spPr bwMode="auto">
          <a:xfrm>
            <a:off x="4057815" y="4179274"/>
            <a:ext cx="1022751" cy="481888"/>
          </a:xfrm>
          <a:prstGeom prst="rect">
            <a:avLst/>
          </a:prstGeom>
          <a:noFill/>
          <a:ln w="9525">
            <a:noFill/>
            <a:miter lim="800000"/>
            <a:headEnd/>
            <a:tailEnd/>
          </a:ln>
        </p:spPr>
        <p:txBody>
          <a:bodyPr anchor="b"/>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s-ES" sz="16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30–41%</a:t>
            </a:r>
          </a:p>
        </p:txBody>
      </p:sp>
      <p:cxnSp>
        <p:nvCxnSpPr>
          <p:cNvPr id="18438" name="Straight Connector 139">
            <a:extLst>
              <a:ext uri="{FF2B5EF4-FFF2-40B4-BE49-F238E27FC236}">
                <a16:creationId xmlns:a16="http://schemas.microsoft.com/office/drawing/2014/main" id="{074B78C9-3208-0882-6D0B-97048A9CFDAD}"/>
              </a:ext>
            </a:extLst>
          </p:cNvPr>
          <p:cNvCxnSpPr>
            <a:cxnSpLocks/>
          </p:cNvCxnSpPr>
          <p:nvPr/>
        </p:nvCxnSpPr>
        <p:spPr bwMode="auto">
          <a:xfrm>
            <a:off x="7090829" y="3298605"/>
            <a:ext cx="3009454" cy="786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8439" name="Rectangle 152">
            <a:extLst>
              <a:ext uri="{FF2B5EF4-FFF2-40B4-BE49-F238E27FC236}">
                <a16:creationId xmlns:a16="http://schemas.microsoft.com/office/drawing/2014/main" id="{966A0AF9-DA7E-1520-88A5-2FC68C09E9BB}"/>
              </a:ext>
            </a:extLst>
          </p:cNvPr>
          <p:cNvSpPr>
            <a:spLocks noChangeArrowheads="1"/>
          </p:cNvSpPr>
          <p:nvPr/>
        </p:nvSpPr>
        <p:spPr bwMode="auto">
          <a:xfrm>
            <a:off x="10180038" y="3338843"/>
            <a:ext cx="850453" cy="541834"/>
          </a:xfrm>
          <a:prstGeom prst="rect">
            <a:avLst/>
          </a:prstGeom>
          <a:noFill/>
          <a:ln w="9525">
            <a:noFill/>
            <a:miter lim="800000"/>
            <a:headEnd/>
            <a:tailEnd/>
          </a:ln>
        </p:spPr>
        <p:txBody>
          <a:bodyPr anchor="b"/>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s-ES" sz="1467" b="1" i="0" u="none" strike="noStrike" kern="1200" cap="none" spc="0" normalizeH="0" baseline="0" noProof="0" dirty="0">
                <a:ln>
                  <a:noFill/>
                </a:ln>
                <a:solidFill>
                  <a:srgbClr val="0070C0"/>
                </a:solidFill>
                <a:effectLst/>
                <a:uLnTx/>
                <a:uFillTx/>
                <a:latin typeface="Aptos" panose="02110004020202020204"/>
                <a:ea typeface="+mn-ea"/>
                <a:cs typeface="Arial" pitchFamily="34" charset="0"/>
              </a:rPr>
              <a:t>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DFF4C15-16B9-D5B9-2DCB-576ECC95C45D}"/>
              </a:ext>
            </a:extLst>
          </p:cNvPr>
          <p:cNvSpPr>
            <a:spLocks noGrp="1"/>
          </p:cNvSpPr>
          <p:nvPr>
            <p:ph type="title" idx="4294967295"/>
          </p:nvPr>
        </p:nvSpPr>
        <p:spPr>
          <a:xfrm>
            <a:off x="1190625" y="239713"/>
            <a:ext cx="11001375" cy="947061"/>
          </a:xfrm>
          <a:prstGeom prst="rect">
            <a:avLst/>
          </a:prstGeom>
        </p:spPr>
        <p:txBody>
          <a:bodyPr>
            <a:normAutofit/>
          </a:bodyPr>
          <a:lstStyle/>
          <a:p>
            <a:r>
              <a:rPr lang="ca-ES" sz="3200" b="1" dirty="0">
                <a:latin typeface="+mn-lt"/>
              </a:rPr>
              <a:t>Psoriasis</a:t>
            </a:r>
            <a:br>
              <a:rPr lang="ca-ES" sz="2800" b="1" dirty="0">
                <a:latin typeface="+mn-lt"/>
              </a:rPr>
            </a:br>
            <a:r>
              <a:rPr lang="es-ES" sz="2000" b="1" noProof="0" dirty="0">
                <a:latin typeface="+mn-lt"/>
              </a:rPr>
              <a:t>Discapacidad / Comorbilidades acumuladas al lo largo de la evolución de la psoriasis</a:t>
            </a:r>
            <a:endParaRPr lang="ca-ES" sz="2800" b="1" dirty="0">
              <a:latin typeface="+mn-lt"/>
            </a:endParaRPr>
          </a:p>
        </p:txBody>
      </p:sp>
      <p:pic>
        <p:nvPicPr>
          <p:cNvPr id="5" name="Contenidor de contingut 4">
            <a:extLst>
              <a:ext uri="{FF2B5EF4-FFF2-40B4-BE49-F238E27FC236}">
                <a16:creationId xmlns:a16="http://schemas.microsoft.com/office/drawing/2014/main" id="{12392465-AB5B-69B2-29D4-93A40582B373}"/>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p:blipFill>
        <p:spPr>
          <a:xfrm>
            <a:off x="739302" y="1409632"/>
            <a:ext cx="10401300" cy="5030788"/>
          </a:xfrm>
          <a:prstGeom prst="rect">
            <a:avLst/>
          </a:prstGeom>
        </p:spPr>
      </p:pic>
    </p:spTree>
    <p:extLst>
      <p:ext uri="{BB962C8B-B14F-4D97-AF65-F5344CB8AC3E}">
        <p14:creationId xmlns:p14="http://schemas.microsoft.com/office/powerpoint/2010/main" val="1188218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1DEE1-D282-336D-0980-D9A7F1975F02}"/>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814F8D90-F3C1-BC26-5DA3-9DF30410E5F8}"/>
              </a:ext>
            </a:extLst>
          </p:cNvPr>
          <p:cNvSpPr>
            <a:spLocks noGrp="1"/>
          </p:cNvSpPr>
          <p:nvPr>
            <p:ph type="title" idx="4294967295"/>
          </p:nvPr>
        </p:nvSpPr>
        <p:spPr>
          <a:xfrm>
            <a:off x="1076325" y="932556"/>
            <a:ext cx="11115675" cy="444146"/>
          </a:xfrm>
          <a:prstGeom prst="rect">
            <a:avLst/>
          </a:prstGeom>
        </p:spPr>
        <p:txBody>
          <a:bodyPr/>
          <a:lstStyle/>
          <a:p>
            <a:r>
              <a:rPr lang="es-ES" sz="1400" dirty="0"/>
              <a:t>https://www.accionpsoriasis.org/actualidad/817-cuestionario-para-mejorar-la-identificacion-precoz-de-la-artritis-psoriasica.html</a:t>
            </a:r>
          </a:p>
        </p:txBody>
      </p:sp>
      <p:pic>
        <p:nvPicPr>
          <p:cNvPr id="10" name="Marcador de contenido 9">
            <a:extLst>
              <a:ext uri="{FF2B5EF4-FFF2-40B4-BE49-F238E27FC236}">
                <a16:creationId xmlns:a16="http://schemas.microsoft.com/office/drawing/2014/main" id="{46EF57B5-3E9F-4974-7606-083CA6229006}"/>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a:stretch/>
        </p:blipFill>
        <p:spPr>
          <a:xfrm>
            <a:off x="554477" y="1502617"/>
            <a:ext cx="3648075" cy="4198938"/>
          </a:xfrm>
          <a:prstGeom prst="rect">
            <a:avLst/>
          </a:prstGeom>
        </p:spPr>
      </p:pic>
      <p:sp>
        <p:nvSpPr>
          <p:cNvPr id="14" name="CuadroTexto 13">
            <a:extLst>
              <a:ext uri="{FF2B5EF4-FFF2-40B4-BE49-F238E27FC236}">
                <a16:creationId xmlns:a16="http://schemas.microsoft.com/office/drawing/2014/main" id="{965DDF50-CDC9-0DCC-BFCB-D1D1D690DDEC}"/>
              </a:ext>
            </a:extLst>
          </p:cNvPr>
          <p:cNvSpPr txBox="1"/>
          <p:nvPr/>
        </p:nvSpPr>
        <p:spPr>
          <a:xfrm>
            <a:off x="354815" y="5909379"/>
            <a:ext cx="935338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ptos" panose="02110004020202020204"/>
                <a:ea typeface="+mn-ea"/>
                <a:cs typeface="+mn-cs"/>
              </a:rPr>
              <a:t>Belinchón I, Quiero R, Salgado-Boquete L, et al. Adaptación lingüística y cultural al español del cuestionario </a:t>
            </a:r>
            <a:r>
              <a:rPr kumimoji="0" lang="es-ES" sz="1100" b="0" i="1" u="none" strike="noStrike" kern="1200" cap="none" spc="0" normalizeH="0" baseline="0" noProof="0" dirty="0" err="1">
                <a:ln>
                  <a:noFill/>
                </a:ln>
                <a:solidFill>
                  <a:prstClr val="black"/>
                </a:solidFill>
                <a:effectLst/>
                <a:uLnTx/>
                <a:uFillTx/>
                <a:latin typeface="Aptos" panose="02110004020202020204"/>
                <a:ea typeface="+mn-ea"/>
                <a:cs typeface="+mn-cs"/>
              </a:rPr>
              <a:t>Psoriatic</a:t>
            </a:r>
            <a:r>
              <a:rPr kumimoji="0" lang="es-ES" sz="11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s-ES" sz="1100" b="0" i="1" u="none" strike="noStrike" kern="1200" cap="none" spc="0" normalizeH="0" baseline="0" noProof="0" dirty="0" err="1">
                <a:ln>
                  <a:noFill/>
                </a:ln>
                <a:solidFill>
                  <a:prstClr val="black"/>
                </a:solidFill>
                <a:effectLst/>
                <a:uLnTx/>
                <a:uFillTx/>
                <a:latin typeface="Aptos" panose="02110004020202020204"/>
                <a:ea typeface="+mn-ea"/>
                <a:cs typeface="+mn-cs"/>
              </a:rPr>
              <a:t>arthritis</a:t>
            </a:r>
            <a:r>
              <a:rPr kumimoji="0" lang="es-ES" sz="11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s-ES" sz="1100" b="0" i="1" u="none" strike="noStrike" kern="1200" cap="none" spc="0" normalizeH="0" baseline="0" noProof="0" dirty="0" err="1">
                <a:ln>
                  <a:noFill/>
                </a:ln>
                <a:solidFill>
                  <a:prstClr val="black"/>
                </a:solidFill>
                <a:effectLst/>
                <a:uLnTx/>
                <a:uFillTx/>
                <a:latin typeface="Aptos" panose="02110004020202020204"/>
                <a:ea typeface="+mn-ea"/>
                <a:cs typeface="+mn-cs"/>
              </a:rPr>
              <a:t>UnclutteRed</a:t>
            </a:r>
            <a:r>
              <a:rPr kumimoji="0" lang="es-ES" sz="1100" b="0" i="1" u="none" strike="noStrike" kern="1200" cap="none" spc="0" normalizeH="0" baseline="0" noProof="0" dirty="0">
                <a:ln>
                  <a:noFill/>
                </a:ln>
                <a:solidFill>
                  <a:prstClr val="black"/>
                </a:solidFill>
                <a:effectLst/>
                <a:uLnTx/>
                <a:uFillTx/>
                <a:latin typeface="Aptos" panose="02110004020202020204"/>
                <a:ea typeface="+mn-ea"/>
                <a:cs typeface="+mn-cs"/>
              </a:rPr>
              <a:t> screening </a:t>
            </a:r>
            <a:r>
              <a:rPr kumimoji="0" lang="es-ES" sz="1100" b="0" i="1" u="none" strike="noStrike" kern="1200" cap="none" spc="0" normalizeH="0" baseline="0" noProof="0" dirty="0" err="1">
                <a:ln>
                  <a:noFill/>
                </a:ln>
                <a:solidFill>
                  <a:prstClr val="black"/>
                </a:solidFill>
                <a:effectLst/>
                <a:uLnTx/>
                <a:uFillTx/>
                <a:latin typeface="Aptos" panose="02110004020202020204"/>
                <a:ea typeface="+mn-ea"/>
                <a:cs typeface="+mn-cs"/>
              </a:rPr>
              <a:t>Evaluation</a:t>
            </a:r>
            <a:r>
              <a:rPr kumimoji="0" lang="es-ES" sz="11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s-ES" sz="1100" b="0" i="0" u="none" strike="noStrike" kern="1200" cap="none" spc="0" normalizeH="0" baseline="0" noProof="0" dirty="0">
                <a:ln>
                  <a:noFill/>
                </a:ln>
                <a:solidFill>
                  <a:prstClr val="black"/>
                </a:solidFill>
                <a:effectLst/>
                <a:uLnTx/>
                <a:uFillTx/>
                <a:latin typeface="Aptos" panose="02110004020202020204"/>
                <a:ea typeface="+mn-ea"/>
                <a:cs typeface="+mn-cs"/>
              </a:rPr>
              <a:t>(PURE-4). Actas </a:t>
            </a:r>
            <a:r>
              <a:rPr kumimoji="0" lang="es-ES" sz="1100" b="0" i="0" u="none" strike="noStrike" kern="1200" cap="none" spc="0" normalizeH="0" baseline="0" noProof="0" dirty="0" err="1">
                <a:ln>
                  <a:noFill/>
                </a:ln>
                <a:solidFill>
                  <a:prstClr val="black"/>
                </a:solidFill>
                <a:effectLst/>
                <a:uLnTx/>
                <a:uFillTx/>
                <a:latin typeface="Aptos" panose="02110004020202020204"/>
                <a:ea typeface="+mn-ea"/>
                <a:cs typeface="+mn-cs"/>
              </a:rPr>
              <a:t>Dermo-Sifiliográficas</a:t>
            </a:r>
            <a:r>
              <a:rPr kumimoji="0" lang="es-ES" sz="1100" b="0" i="0" u="none" strike="noStrike" kern="1200" cap="none" spc="0" normalizeH="0" baseline="0" noProof="0" dirty="0">
                <a:ln>
                  <a:noFill/>
                </a:ln>
                <a:solidFill>
                  <a:prstClr val="black"/>
                </a:solidFill>
                <a:effectLst/>
                <a:uLnTx/>
                <a:uFillTx/>
                <a:latin typeface="Aptos" panose="02110004020202020204"/>
                <a:ea typeface="+mn-ea"/>
                <a:cs typeface="+mn-cs"/>
              </a:rPr>
              <a:t>. 2020;111(8):655-664</a:t>
            </a:r>
          </a:p>
        </p:txBody>
      </p:sp>
      <p:pic>
        <p:nvPicPr>
          <p:cNvPr id="16" name="Imagen 15" descr="Interfaz de usuario gráfica, Texto, Aplicación&#10;&#10;Descripción generada automáticamente">
            <a:extLst>
              <a:ext uri="{FF2B5EF4-FFF2-40B4-BE49-F238E27FC236}">
                <a16:creationId xmlns:a16="http://schemas.microsoft.com/office/drawing/2014/main" id="{9EE512AD-CB8F-F286-3938-E61E91788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808" y="1672258"/>
            <a:ext cx="7584843" cy="4157009"/>
          </a:xfrm>
          <a:prstGeom prst="rect">
            <a:avLst/>
          </a:prstGeom>
        </p:spPr>
      </p:pic>
      <p:sp>
        <p:nvSpPr>
          <p:cNvPr id="2" name="Rectangle 2">
            <a:extLst>
              <a:ext uri="{FF2B5EF4-FFF2-40B4-BE49-F238E27FC236}">
                <a16:creationId xmlns:a16="http://schemas.microsoft.com/office/drawing/2014/main" id="{CE6653D6-7F07-2B84-45CC-728A662DD824}"/>
              </a:ext>
            </a:extLst>
          </p:cNvPr>
          <p:cNvSpPr txBox="1">
            <a:spLocks/>
          </p:cNvSpPr>
          <p:nvPr/>
        </p:nvSpPr>
        <p:spPr>
          <a:xfrm>
            <a:off x="1410933" y="258680"/>
            <a:ext cx="9889099" cy="569964"/>
          </a:xfrm>
          <a:prstGeom prst="rect">
            <a:avLst/>
          </a:prstGeom>
          <a:ln w="3175">
            <a:noFill/>
          </a:ln>
        </p:spPr>
        <p:txBody>
          <a:bodyPr vert="horz" lIns="0" tIns="0" rIns="0" bIns="0" rtlCol="0" anchor="t" anchorCtr="0">
            <a:noAutofit/>
          </a:bodyPr>
          <a:lstStyle>
            <a:lvl1pPr algn="l" defTabSz="914377" rtl="0" eaLnBrk="1" latinLnBrk="0" hangingPunct="1">
              <a:lnSpc>
                <a:spcPct val="89000"/>
              </a:lnSpc>
              <a:spcBef>
                <a:spcPct val="0"/>
              </a:spcBef>
              <a:buNone/>
              <a:defRPr sz="4200" b="1" kern="1200">
                <a:solidFill>
                  <a:schemeClr val="tx2"/>
                </a:solidFill>
                <a:latin typeface="+mj-lt"/>
                <a:ea typeface="+mj-ea"/>
                <a:cs typeface="+mj-cs"/>
              </a:defRPr>
            </a:lvl1pPr>
          </a:lstStyle>
          <a:p>
            <a:pPr marL="0" marR="0" lvl="0" indent="0" algn="l" defTabSz="914354" rtl="0" eaLnBrk="1" fontAlgn="auto" latinLnBrk="0" hangingPunct="1">
              <a:lnSpc>
                <a:spcPct val="89000"/>
              </a:lnSpc>
              <a:spcBef>
                <a:spcPct val="0"/>
              </a:spcBef>
              <a:spcAft>
                <a:spcPts val="0"/>
              </a:spcAft>
              <a:buClrTx/>
              <a:buSzTx/>
              <a:buFontTx/>
              <a:buNone/>
              <a:tabLst/>
              <a:defRPr/>
            </a:pPr>
            <a:r>
              <a:rPr kumimoji="0" lang="es-ES_tradnl" altLang="es-ES" sz="3200" b="1" i="0" u="none" strike="noStrike" kern="1200" cap="none" spc="0" normalizeH="0" baseline="0" noProof="0" dirty="0">
                <a:ln>
                  <a:noFill/>
                </a:ln>
                <a:solidFill>
                  <a:prstClr val="black"/>
                </a:solidFill>
                <a:effectLst/>
                <a:uLnTx/>
                <a:uFillTx/>
                <a:latin typeface="+mn-lt"/>
                <a:ea typeface="+mj-ea"/>
                <a:cs typeface="+mj-cs"/>
              </a:rPr>
              <a:t>¿Como valorar si el paciente puede tener artritis?</a:t>
            </a:r>
            <a:endParaRPr kumimoji="0" lang="es-ES" altLang="es-ES" sz="4000" b="1" i="0" u="none" strike="noStrike" kern="1200" cap="none" spc="0" normalizeH="0" baseline="0" noProof="0" dirty="0">
              <a:ln>
                <a:noFill/>
              </a:ln>
              <a:solidFill>
                <a:srgbClr val="68A17C"/>
              </a:solidFill>
              <a:effectLst/>
              <a:uLnTx/>
              <a:uFillTx/>
              <a:latin typeface="+mn-lt"/>
              <a:ea typeface="+mj-ea"/>
              <a:cs typeface="+mj-cs"/>
            </a:endParaRPr>
          </a:p>
        </p:txBody>
      </p:sp>
      <p:cxnSp>
        <p:nvCxnSpPr>
          <p:cNvPr id="3" name="4 Conector recto">
            <a:extLst>
              <a:ext uri="{FF2B5EF4-FFF2-40B4-BE49-F238E27FC236}">
                <a16:creationId xmlns:a16="http://schemas.microsoft.com/office/drawing/2014/main" id="{334879F6-6591-D9E2-E1E6-6C5657AC0DF8}"/>
              </a:ext>
            </a:extLst>
          </p:cNvPr>
          <p:cNvCxnSpPr/>
          <p:nvPr/>
        </p:nvCxnSpPr>
        <p:spPr>
          <a:xfrm>
            <a:off x="143339" y="806640"/>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517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7 Marcador de contenido"/>
          <p:cNvSpPr>
            <a:spLocks noGrp="1"/>
          </p:cNvSpPr>
          <p:nvPr>
            <p:ph sz="half" idx="4294967295"/>
          </p:nvPr>
        </p:nvSpPr>
        <p:spPr>
          <a:xfrm>
            <a:off x="6486187" y="1582460"/>
            <a:ext cx="5384800" cy="4464050"/>
          </a:xfrm>
          <a:prstGeom prst="rect">
            <a:avLst/>
          </a:prstGeom>
          <a:solidFill>
            <a:schemeClr val="accent1">
              <a:lumMod val="20000"/>
              <a:lumOff val="80000"/>
            </a:schemeClr>
          </a:solidFill>
        </p:spPr>
        <p:txBody>
          <a:bodyPr>
            <a:normAutofit/>
          </a:bodyPr>
          <a:lstStyle/>
          <a:p>
            <a:pPr marL="341289" indent="-341289">
              <a:buFont typeface="Arial" charset="0"/>
              <a:buChar char="•"/>
              <a:tabLst>
                <a:tab pos="912745" algn="l"/>
                <a:tab pos="1827077" algn="l"/>
                <a:tab pos="2741409" algn="l"/>
                <a:tab pos="3655739" algn="l"/>
                <a:tab pos="4570070" algn="l"/>
                <a:tab pos="5484402" algn="l"/>
                <a:tab pos="6398733" algn="l"/>
                <a:tab pos="7313065" algn="l"/>
                <a:tab pos="8227397" algn="l"/>
                <a:tab pos="9141729" algn="l"/>
                <a:tab pos="10056059" algn="l"/>
              </a:tabLst>
              <a:defRPr/>
            </a:pPr>
            <a:r>
              <a:rPr lang="es-ES" sz="2400" b="1" dirty="0">
                <a:solidFill>
                  <a:schemeClr val="tx2"/>
                </a:solidFill>
              </a:rPr>
              <a:t>Exploración física general: </a:t>
            </a:r>
          </a:p>
          <a:p>
            <a:pPr marL="741307" lvl="1" indent="-341289">
              <a:buFont typeface="Arial" charset="0"/>
              <a:buChar char="•"/>
              <a:tabLst>
                <a:tab pos="912745" algn="l"/>
                <a:tab pos="1827077" algn="l"/>
                <a:tab pos="2741409" algn="l"/>
                <a:tab pos="3655739" algn="l"/>
                <a:tab pos="4570070" algn="l"/>
                <a:tab pos="5484402" algn="l"/>
                <a:tab pos="6398733" algn="l"/>
                <a:tab pos="7313065" algn="l"/>
                <a:tab pos="8227397" algn="l"/>
                <a:tab pos="9141729" algn="l"/>
                <a:tab pos="10056059" algn="l"/>
              </a:tabLst>
              <a:defRPr/>
            </a:pPr>
            <a:r>
              <a:rPr lang="es-ES" sz="2000" b="1" dirty="0"/>
              <a:t>Medición de peso / talla /perímetro abdomen</a:t>
            </a:r>
          </a:p>
          <a:p>
            <a:pPr marL="741307" lvl="1" indent="-341289">
              <a:buFont typeface="Arial" charset="0"/>
              <a:buChar char="•"/>
              <a:tabLst>
                <a:tab pos="912745" algn="l"/>
                <a:tab pos="1827077" algn="l"/>
                <a:tab pos="2741409" algn="l"/>
                <a:tab pos="3655739" algn="l"/>
                <a:tab pos="4570070" algn="l"/>
                <a:tab pos="5484402" algn="l"/>
                <a:tab pos="6398733" algn="l"/>
                <a:tab pos="7313065" algn="l"/>
                <a:tab pos="8227397" algn="l"/>
                <a:tab pos="9141729" algn="l"/>
                <a:tab pos="10056059" algn="l"/>
              </a:tabLst>
              <a:defRPr/>
            </a:pPr>
            <a:r>
              <a:rPr lang="es-ES" sz="2000" b="1" dirty="0"/>
              <a:t>Medición de la TA</a:t>
            </a:r>
          </a:p>
          <a:p>
            <a:pPr marL="741307" lvl="1" indent="-341289">
              <a:buFont typeface="Arial" charset="0"/>
              <a:buChar char="•"/>
              <a:tabLst>
                <a:tab pos="912745" algn="l"/>
                <a:tab pos="1827077" algn="l"/>
                <a:tab pos="2741409" algn="l"/>
                <a:tab pos="3655739" algn="l"/>
                <a:tab pos="4570070" algn="l"/>
                <a:tab pos="5484402" algn="l"/>
                <a:tab pos="6398733" algn="l"/>
                <a:tab pos="7313065" algn="l"/>
                <a:tab pos="8227397" algn="l"/>
                <a:tab pos="9141729" algn="l"/>
                <a:tab pos="10056059" algn="l"/>
              </a:tabLst>
              <a:defRPr/>
            </a:pPr>
            <a:endParaRPr lang="es-ES" dirty="0"/>
          </a:p>
          <a:p>
            <a:pPr marL="341289" indent="-341289">
              <a:buFont typeface="Arial" charset="0"/>
              <a:buChar char="•"/>
              <a:tabLst>
                <a:tab pos="912745" algn="l"/>
                <a:tab pos="1827077" algn="l"/>
                <a:tab pos="2741409" algn="l"/>
                <a:tab pos="3655739" algn="l"/>
                <a:tab pos="4570070" algn="l"/>
                <a:tab pos="5484402" algn="l"/>
                <a:tab pos="6398733" algn="l"/>
                <a:tab pos="7313065" algn="l"/>
                <a:tab pos="8227397" algn="l"/>
                <a:tab pos="9141729" algn="l"/>
                <a:tab pos="10056059" algn="l"/>
              </a:tabLst>
              <a:defRPr/>
            </a:pPr>
            <a:r>
              <a:rPr lang="es-ES" sz="2400" b="1" dirty="0">
                <a:solidFill>
                  <a:schemeClr val="tx2"/>
                </a:solidFill>
              </a:rPr>
              <a:t>Parámetros analíticos: </a:t>
            </a:r>
          </a:p>
          <a:p>
            <a:pPr marL="741307" lvl="1" indent="-341289">
              <a:buFont typeface="Arial" charset="0"/>
              <a:buChar char="•"/>
              <a:tabLst>
                <a:tab pos="912745" algn="l"/>
                <a:tab pos="1827077" algn="l"/>
                <a:tab pos="2741409" algn="l"/>
                <a:tab pos="3655739" algn="l"/>
                <a:tab pos="4570070" algn="l"/>
                <a:tab pos="5484402" algn="l"/>
                <a:tab pos="6398733" algn="l"/>
                <a:tab pos="7313065" algn="l"/>
                <a:tab pos="8227397" algn="l"/>
                <a:tab pos="9141729" algn="l"/>
                <a:tab pos="10056059" algn="l"/>
              </a:tabLst>
              <a:defRPr/>
            </a:pPr>
            <a:r>
              <a:rPr lang="ca-ES" sz="2000" b="1" dirty="0"/>
              <a:t>Hemograma</a:t>
            </a:r>
            <a:endParaRPr lang="es-ES" sz="2000" b="1" dirty="0"/>
          </a:p>
          <a:p>
            <a:pPr marL="741307" lvl="1" indent="-341289">
              <a:buFont typeface="Arial" charset="0"/>
              <a:buChar char="•"/>
              <a:tabLst>
                <a:tab pos="912745" algn="l"/>
                <a:tab pos="1827077" algn="l"/>
                <a:tab pos="2741409" algn="l"/>
                <a:tab pos="3655739" algn="l"/>
                <a:tab pos="4570070" algn="l"/>
                <a:tab pos="5484402" algn="l"/>
                <a:tab pos="6398733" algn="l"/>
                <a:tab pos="7313065" algn="l"/>
                <a:tab pos="8227397" algn="l"/>
                <a:tab pos="9141729" algn="l"/>
                <a:tab pos="10056059" algn="l"/>
              </a:tabLst>
              <a:defRPr/>
            </a:pPr>
            <a:r>
              <a:rPr lang="es-ES" sz="2000" b="1" dirty="0"/>
              <a:t>Colesterol total, </a:t>
            </a:r>
            <a:r>
              <a:rPr lang="es-ES" sz="2000" b="1" dirty="0" err="1"/>
              <a:t>HDLc</a:t>
            </a:r>
            <a:r>
              <a:rPr lang="es-ES" sz="2000" b="1" dirty="0"/>
              <a:t>, </a:t>
            </a:r>
            <a:r>
              <a:rPr lang="es-ES" sz="2000" b="1" dirty="0" err="1"/>
              <a:t>LDLc</a:t>
            </a:r>
            <a:r>
              <a:rPr lang="es-ES" sz="2000" b="1" dirty="0"/>
              <a:t>, TG</a:t>
            </a:r>
          </a:p>
          <a:p>
            <a:pPr marL="741307" lvl="1" indent="-341289">
              <a:buFont typeface="Arial" charset="0"/>
              <a:buChar char="•"/>
              <a:tabLst>
                <a:tab pos="912745" algn="l"/>
                <a:tab pos="1827077" algn="l"/>
                <a:tab pos="2741409" algn="l"/>
                <a:tab pos="3655739" algn="l"/>
                <a:tab pos="4570070" algn="l"/>
                <a:tab pos="5484402" algn="l"/>
                <a:tab pos="6398733" algn="l"/>
                <a:tab pos="7313065" algn="l"/>
                <a:tab pos="8227397" algn="l"/>
                <a:tab pos="9141729" algn="l"/>
                <a:tab pos="10056059" algn="l"/>
              </a:tabLst>
              <a:defRPr/>
            </a:pPr>
            <a:r>
              <a:rPr lang="es-ES" sz="2000" b="1" dirty="0"/>
              <a:t>Creatinina</a:t>
            </a:r>
          </a:p>
          <a:p>
            <a:pPr marL="741307" lvl="1" indent="-341289">
              <a:buFont typeface="Arial" charset="0"/>
              <a:buChar char="•"/>
              <a:tabLst>
                <a:tab pos="912745" algn="l"/>
                <a:tab pos="1827077" algn="l"/>
                <a:tab pos="2741409" algn="l"/>
                <a:tab pos="3655739" algn="l"/>
                <a:tab pos="4570070" algn="l"/>
                <a:tab pos="5484402" algn="l"/>
                <a:tab pos="6398733" algn="l"/>
                <a:tab pos="7313065" algn="l"/>
                <a:tab pos="8227397" algn="l"/>
                <a:tab pos="9141729" algn="l"/>
                <a:tab pos="10056059" algn="l"/>
              </a:tabLst>
              <a:defRPr/>
            </a:pPr>
            <a:r>
              <a:rPr lang="es-ES" sz="2000" b="1" dirty="0"/>
              <a:t>GOT, GPT, GGT, FIB4,…</a:t>
            </a:r>
          </a:p>
          <a:p>
            <a:pPr marL="741307" lvl="1" indent="-341289">
              <a:buFont typeface="Arial" charset="0"/>
              <a:buChar char="•"/>
              <a:tabLst>
                <a:tab pos="912745" algn="l"/>
                <a:tab pos="1827077" algn="l"/>
                <a:tab pos="2741409" algn="l"/>
                <a:tab pos="3655739" algn="l"/>
                <a:tab pos="4570070" algn="l"/>
                <a:tab pos="5484402" algn="l"/>
                <a:tab pos="6398733" algn="l"/>
                <a:tab pos="7313065" algn="l"/>
                <a:tab pos="8227397" algn="l"/>
                <a:tab pos="9141729" algn="l"/>
                <a:tab pos="10056059" algn="l"/>
              </a:tabLst>
              <a:defRPr/>
            </a:pPr>
            <a:r>
              <a:rPr lang="es-ES" sz="2000" b="1" dirty="0"/>
              <a:t>Glucemia</a:t>
            </a:r>
          </a:p>
          <a:p>
            <a:pPr marL="741307" lvl="1" indent="-341289">
              <a:buFont typeface="Arial" charset="0"/>
              <a:buChar char="•"/>
              <a:tabLst>
                <a:tab pos="912745" algn="l"/>
                <a:tab pos="1827077" algn="l"/>
                <a:tab pos="2741409" algn="l"/>
                <a:tab pos="3655739" algn="l"/>
                <a:tab pos="4570070" algn="l"/>
                <a:tab pos="5484402" algn="l"/>
                <a:tab pos="6398733" algn="l"/>
                <a:tab pos="7313065" algn="l"/>
                <a:tab pos="8227397" algn="l"/>
                <a:tab pos="9141729" algn="l"/>
                <a:tab pos="10056059" algn="l"/>
              </a:tabLst>
              <a:defRPr/>
            </a:pPr>
            <a:r>
              <a:rPr lang="ca-ES" sz="2000" b="1" dirty="0" err="1"/>
              <a:t>Ácido</a:t>
            </a:r>
            <a:r>
              <a:rPr lang="ca-ES" sz="2000" b="1" dirty="0"/>
              <a:t> </a:t>
            </a:r>
            <a:r>
              <a:rPr lang="ca-ES" sz="2000" b="1" dirty="0" err="1"/>
              <a:t>úrico</a:t>
            </a:r>
            <a:endParaRPr lang="ca-ES" sz="2000" b="1" dirty="0"/>
          </a:p>
          <a:p>
            <a:pPr eaLnBrk="1" hangingPunct="1">
              <a:buFont typeface="Arial" pitchFamily="34" charset="0"/>
              <a:buNone/>
              <a:defRPr/>
            </a:pPr>
            <a:endParaRPr lang="es-ES_tradnl" sz="2400" dirty="0"/>
          </a:p>
          <a:p>
            <a:pPr eaLnBrk="1" hangingPunct="1">
              <a:buFont typeface="Arial" pitchFamily="34" charset="0"/>
              <a:buNone/>
              <a:defRPr/>
            </a:pPr>
            <a:endParaRPr lang="es-ES_tradnl" sz="1867" dirty="0"/>
          </a:p>
        </p:txBody>
      </p:sp>
      <p:sp>
        <p:nvSpPr>
          <p:cNvPr id="29700" name="Text Box 4"/>
          <p:cNvSpPr txBox="1">
            <a:spLocks noChangeArrowheads="1"/>
          </p:cNvSpPr>
          <p:nvPr/>
        </p:nvSpPr>
        <p:spPr bwMode="auto">
          <a:xfrm>
            <a:off x="863418" y="6223539"/>
            <a:ext cx="10177131" cy="153312"/>
          </a:xfrm>
          <a:prstGeom prst="rect">
            <a:avLst/>
          </a:prstGeom>
          <a:noFill/>
          <a:ln w="9525">
            <a:noFill/>
            <a:miter lim="800000"/>
            <a:headEnd/>
            <a:tailEnd/>
          </a:ln>
        </p:spPr>
        <p:txBody>
          <a:bodyPr wrap="square" lIns="0" tIns="0" rIns="0" bIns="0" anchor="b">
            <a:spAutoFit/>
          </a:bodyPr>
          <a:lstStyle/>
          <a:p>
            <a:pPr marL="0" marR="0" lvl="0" indent="0" algn="l" defTabSz="914400" rtl="0" eaLnBrk="0" fontAlgn="base" latinLnBrk="0" hangingPunct="0">
              <a:lnSpc>
                <a:spcPct val="90000"/>
              </a:lnSpc>
              <a:spcBef>
                <a:spcPct val="0"/>
              </a:spcBef>
              <a:spcAft>
                <a:spcPct val="0"/>
              </a:spcAft>
              <a:buClrTx/>
              <a:buSzTx/>
              <a:buFont typeface="Arial" pitchFamily="34" charset="0"/>
              <a:buChar char="•"/>
              <a:tabLst/>
              <a:defRPr/>
            </a:pPr>
            <a:r>
              <a:rPr kumimoji="0" lang="en-GB" altLang="es-ES" sz="1100" b="0" i="0" u="none" strike="noStrike" kern="1200" cap="none" spc="0" normalizeH="0" baseline="0" noProof="0" dirty="0">
                <a:ln>
                  <a:noFill/>
                </a:ln>
                <a:solidFill>
                  <a:srgbClr val="000000"/>
                </a:solidFill>
                <a:effectLst/>
                <a:uLnTx/>
                <a:uFillTx/>
                <a:latin typeface="Aptos" panose="02110004020202020204"/>
                <a:ea typeface="+mn-ea"/>
                <a:cs typeface="+mn-cs"/>
              </a:rPr>
              <a:t>Griffiths CEM, Barker JNWN.</a:t>
            </a:r>
            <a:r>
              <a:rPr kumimoji="0" lang="en-US" altLang="es-ES" sz="1100" b="0" i="0" u="none" strike="noStrike" kern="1200" cap="none" spc="0" normalizeH="0" baseline="0" noProof="0" dirty="0">
                <a:ln>
                  <a:noFill/>
                </a:ln>
                <a:solidFill>
                  <a:srgbClr val="000000"/>
                </a:solidFill>
                <a:effectLst/>
                <a:uLnTx/>
                <a:uFillTx/>
                <a:latin typeface="Aptos" panose="02110004020202020204"/>
                <a:ea typeface="+mn-ea"/>
                <a:cs typeface="+mn-cs"/>
              </a:rPr>
              <a:t> Pathogenesis and clinical features of psoriasis. </a:t>
            </a:r>
            <a:r>
              <a:rPr kumimoji="0" lang="en-GB" altLang="es-ES" sz="1100" b="0" i="0" u="none" strike="noStrike" kern="1200" cap="none" spc="0" normalizeH="0" baseline="0" noProof="0" dirty="0">
                <a:ln>
                  <a:noFill/>
                </a:ln>
                <a:solidFill>
                  <a:srgbClr val="000000"/>
                </a:solidFill>
                <a:effectLst/>
                <a:uLnTx/>
                <a:uFillTx/>
                <a:latin typeface="Aptos" panose="02110004020202020204"/>
                <a:ea typeface="+mn-ea"/>
                <a:cs typeface="+mn-cs"/>
              </a:rPr>
              <a:t> Lancet. 2007;370:263-71.</a:t>
            </a:r>
          </a:p>
        </p:txBody>
      </p:sp>
      <p:sp>
        <p:nvSpPr>
          <p:cNvPr id="5" name="Rectangle 3"/>
          <p:cNvSpPr txBox="1">
            <a:spLocks noChangeArrowheads="1"/>
          </p:cNvSpPr>
          <p:nvPr/>
        </p:nvSpPr>
        <p:spPr>
          <a:xfrm>
            <a:off x="801460" y="1582459"/>
            <a:ext cx="5568951" cy="4464051"/>
          </a:xfrm>
          <a:prstGeom prst="rect">
            <a:avLst/>
          </a:prstGeom>
          <a:solidFill>
            <a:schemeClr val="accent1">
              <a:lumMod val="20000"/>
              <a:lumOff val="80000"/>
            </a:schemeClr>
          </a:solidFill>
        </p:spPr>
        <p:txBody>
          <a:bodyPr lIns="91436" tIns="45719" rIns="91436" bIns="45719"/>
          <a:lstStyle/>
          <a:p>
            <a:pPr marL="91434" marR="0" lvl="0" indent="-274300" algn="l" defTabSz="914400" rtl="0" eaLnBrk="0" fontAlgn="auto" latinLnBrk="0" hangingPunct="0">
              <a:lnSpc>
                <a:spcPct val="90000"/>
              </a:lnSpc>
              <a:spcBef>
                <a:spcPts val="0"/>
              </a:spcBef>
              <a:spcAft>
                <a:spcPts val="0"/>
              </a:spcAft>
              <a:buClr>
                <a:prstClr val="black"/>
              </a:buClr>
              <a:buSzPct val="76000"/>
              <a:buFont typeface="Arial" pitchFamily="34" charset="0"/>
              <a:buChar char="•"/>
              <a:tabLst/>
              <a:defRPr/>
            </a:pPr>
            <a:r>
              <a:rPr kumimoji="0" lang="en-US" sz="2000" b="0" i="0" u="none" strike="noStrike" kern="1200" cap="none" spc="0" normalizeH="0" baseline="0" noProof="0" dirty="0" err="1">
                <a:ln>
                  <a:noFill/>
                </a:ln>
                <a:solidFill>
                  <a:srgbClr val="1F497D"/>
                </a:solidFill>
                <a:effectLst/>
                <a:uLnTx/>
                <a:uFillTx/>
                <a:latin typeface="Aptos" panose="02110004020202020204"/>
                <a:ea typeface="+mn-ea"/>
                <a:cs typeface="+mn-cs"/>
              </a:rPr>
              <a:t>Historia</a:t>
            </a:r>
            <a:r>
              <a:rPr kumimoji="0" lang="en-US" sz="2000" b="0" i="0" u="none" strike="noStrike" kern="1200" cap="none" spc="0" normalizeH="0" baseline="0" noProof="0" dirty="0">
                <a:ln>
                  <a:noFill/>
                </a:ln>
                <a:solidFill>
                  <a:srgbClr val="1F497D"/>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srgbClr val="1F497D"/>
                </a:solidFill>
                <a:effectLst/>
                <a:uLnTx/>
                <a:uFillTx/>
                <a:latin typeface="Aptos" panose="02110004020202020204"/>
                <a:ea typeface="+mn-ea"/>
                <a:cs typeface="+mn-cs"/>
              </a:rPr>
              <a:t>clínica</a:t>
            </a:r>
            <a:r>
              <a:rPr kumimoji="0" lang="en-US" sz="2000" b="0" i="0" u="none" strike="noStrike" kern="1200" cap="none" spc="0" normalizeH="0" baseline="0" noProof="0" dirty="0">
                <a:ln>
                  <a:noFill/>
                </a:ln>
                <a:solidFill>
                  <a:srgbClr val="1F497D"/>
                </a:solidFill>
                <a:effectLst/>
                <a:uLnTx/>
                <a:uFillTx/>
                <a:latin typeface="Aptos" panose="02110004020202020204"/>
                <a:ea typeface="+mn-ea"/>
                <a:cs typeface="+mn-cs"/>
              </a:rPr>
              <a:t> del </a:t>
            </a:r>
            <a:r>
              <a:rPr kumimoji="0" lang="en-US" sz="2000" b="0" i="0" u="none" strike="noStrike" kern="1200" cap="none" spc="0" normalizeH="0" baseline="0" noProof="0" dirty="0" err="1">
                <a:ln>
                  <a:noFill/>
                </a:ln>
                <a:solidFill>
                  <a:srgbClr val="1F497D"/>
                </a:solidFill>
                <a:effectLst/>
                <a:uLnTx/>
                <a:uFillTx/>
                <a:latin typeface="Aptos" panose="02110004020202020204"/>
                <a:ea typeface="+mn-ea"/>
                <a:cs typeface="+mn-cs"/>
              </a:rPr>
              <a:t>paciente</a:t>
            </a:r>
            <a:endParaRPr kumimoji="0" lang="en-US" sz="2000" b="0" i="0" u="none" strike="noStrike" kern="1200" cap="none" spc="0" normalizeH="0" baseline="0" noProof="0" dirty="0">
              <a:ln>
                <a:noFill/>
              </a:ln>
              <a:solidFill>
                <a:srgbClr val="1F497D"/>
              </a:solidFill>
              <a:effectLst/>
              <a:uLnTx/>
              <a:uFillTx/>
              <a:latin typeface="Aptos" panose="02110004020202020204"/>
              <a:ea typeface="+mn-ea"/>
              <a:cs typeface="+mn-cs"/>
            </a:endParaRPr>
          </a:p>
          <a:p>
            <a:pPr marL="822898" marR="0" lvl="2" indent="-228584" algn="l" defTabSz="914400" rtl="0" eaLnBrk="0" fontAlgn="auto" latinLnBrk="0" hangingPunct="0">
              <a:lnSpc>
                <a:spcPct val="90000"/>
              </a:lnSpc>
              <a:spcBef>
                <a:spcPts val="500"/>
              </a:spcBef>
              <a:spcAft>
                <a:spcPts val="0"/>
              </a:spcAft>
              <a:buClr>
                <a:prstClr val="black"/>
              </a:buClr>
              <a:buSzPct val="76000"/>
              <a:buFont typeface="Arial"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Localización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y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duración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de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signos</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y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síntomas</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22898" marR="0" lvl="2" indent="-228584" algn="l" defTabSz="914400" rtl="0" eaLnBrk="0" fontAlgn="auto" latinLnBrk="0" hangingPunct="0">
              <a:lnSpc>
                <a:spcPct val="90000"/>
              </a:lnSpc>
              <a:spcBef>
                <a:spcPts val="500"/>
              </a:spcBef>
              <a:spcAft>
                <a:spcPts val="0"/>
              </a:spcAft>
              <a:buClr>
                <a:prstClr val="black"/>
              </a:buClr>
              <a:buSzPct val="76000"/>
              <a:buFont typeface="Arial"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Historia</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familiar de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PsO</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22898" marR="0" lvl="2" indent="-228584" algn="l" defTabSz="914400" rtl="0" eaLnBrk="0" fontAlgn="auto" latinLnBrk="0" hangingPunct="0">
              <a:lnSpc>
                <a:spcPct val="90000"/>
              </a:lnSpc>
              <a:spcBef>
                <a:spcPts val="500"/>
              </a:spcBef>
              <a:spcAft>
                <a:spcPts val="0"/>
              </a:spcAft>
              <a:buClr>
                <a:prstClr val="black"/>
              </a:buClr>
              <a:buSzPct val="76000"/>
              <a:buFont typeface="Arial"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Desencadenantes</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Fármacos</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22898" marR="0" lvl="2" indent="-228584" algn="l" defTabSz="914400" rtl="0" eaLnBrk="0" fontAlgn="auto" latinLnBrk="0" hangingPunct="0">
              <a:lnSpc>
                <a:spcPct val="90000"/>
              </a:lnSpc>
              <a:spcBef>
                <a:spcPts val="500"/>
              </a:spcBef>
              <a:spcAft>
                <a:spcPts val="0"/>
              </a:spcAft>
              <a:buClr>
                <a:prstClr val="black"/>
              </a:buClr>
              <a:buSzPct val="76000"/>
              <a:buFont typeface="Arial"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Afectación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ungueal</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22898" marR="0" lvl="2" indent="-228584" algn="l" defTabSz="914400" rtl="0" eaLnBrk="0" fontAlgn="auto" latinLnBrk="0" hangingPunct="0">
              <a:lnSpc>
                <a:spcPct val="90000"/>
              </a:lnSpc>
              <a:spcBef>
                <a:spcPts val="500"/>
              </a:spcBef>
              <a:spcAft>
                <a:spcPts val="0"/>
              </a:spcAft>
              <a:buClr>
                <a:prstClr val="black"/>
              </a:buClr>
              <a:buSzPct val="76000"/>
              <a:buFont typeface="Arial"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Afectación</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de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cuero</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cabelludo</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22898" marR="0" lvl="2" indent="-228584" algn="l" defTabSz="914400" rtl="0" eaLnBrk="0" fontAlgn="auto" latinLnBrk="0" hangingPunct="0">
              <a:lnSpc>
                <a:spcPct val="90000"/>
              </a:lnSpc>
              <a:spcBef>
                <a:spcPts val="500"/>
              </a:spcBef>
              <a:spcAft>
                <a:spcPts val="0"/>
              </a:spcAft>
              <a:buClr>
                <a:prstClr val="black"/>
              </a:buClr>
              <a:buSzPct val="76000"/>
              <a:buFont typeface="Arial"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Artritis</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22898" marR="0" lvl="2" indent="-228584" algn="l" defTabSz="914400" rtl="0" eaLnBrk="0" fontAlgn="auto" latinLnBrk="0" hangingPunct="0">
              <a:lnSpc>
                <a:spcPct val="90000"/>
              </a:lnSpc>
              <a:spcBef>
                <a:spcPts val="500"/>
              </a:spcBef>
              <a:spcAft>
                <a:spcPts val="0"/>
              </a:spcAft>
              <a:buClr>
                <a:prstClr val="black"/>
              </a:buClr>
              <a:buSzPct val="76000"/>
              <a:buFont typeface="Arial"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Comorbilidades</a:t>
            </a:r>
            <a:b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91434" marR="0" lvl="0" indent="-274300" algn="l" defTabSz="914400" rtl="0" eaLnBrk="0" fontAlgn="auto" latinLnBrk="0" hangingPunct="0">
              <a:lnSpc>
                <a:spcPct val="90000"/>
              </a:lnSpc>
              <a:spcBef>
                <a:spcPts val="0"/>
              </a:spcBef>
              <a:spcAft>
                <a:spcPts val="0"/>
              </a:spcAft>
              <a:buClr>
                <a:prstClr val="black"/>
              </a:buClr>
              <a:buSzPct val="76000"/>
              <a:buFont typeface="Arial" pitchFamily="34" charset="0"/>
              <a:buChar char="•"/>
              <a:tabLst/>
              <a:defRPr/>
            </a:pPr>
            <a:r>
              <a:rPr kumimoji="0" lang="en-US" sz="2000" b="0" i="0" u="none" strike="noStrike" kern="1200" cap="none" spc="0" normalizeH="0" baseline="0" noProof="0" dirty="0" err="1">
                <a:ln>
                  <a:noFill/>
                </a:ln>
                <a:solidFill>
                  <a:srgbClr val="1F497D"/>
                </a:solidFill>
                <a:effectLst/>
                <a:uLnTx/>
                <a:uFillTx/>
                <a:latin typeface="Aptos" panose="02110004020202020204"/>
                <a:ea typeface="+mn-ea"/>
                <a:cs typeface="+mn-cs"/>
              </a:rPr>
              <a:t>Exploración</a:t>
            </a:r>
            <a:r>
              <a:rPr kumimoji="0" lang="en-US" sz="2000" b="0" i="0" u="none" strike="noStrike" kern="1200" cap="none" spc="0" normalizeH="0" baseline="0" noProof="0" dirty="0">
                <a:ln>
                  <a:noFill/>
                </a:ln>
                <a:solidFill>
                  <a:srgbClr val="1F497D"/>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srgbClr val="1F497D"/>
                </a:solidFill>
                <a:effectLst/>
                <a:uLnTx/>
                <a:uFillTx/>
                <a:latin typeface="Aptos" panose="02110004020202020204"/>
                <a:ea typeface="+mn-ea"/>
                <a:cs typeface="+mn-cs"/>
              </a:rPr>
              <a:t>cutánea</a:t>
            </a:r>
            <a:endParaRPr kumimoji="0" lang="en-US" sz="2000" b="0" i="0" u="none" strike="noStrike" kern="1200" cap="none" spc="0" normalizeH="0" baseline="0" noProof="0" dirty="0">
              <a:ln>
                <a:noFill/>
              </a:ln>
              <a:solidFill>
                <a:srgbClr val="1F497D"/>
              </a:solidFill>
              <a:effectLst/>
              <a:uLnTx/>
              <a:uFillTx/>
              <a:latin typeface="Aptos" panose="02110004020202020204"/>
              <a:ea typeface="+mn-ea"/>
              <a:cs typeface="+mn-cs"/>
            </a:endParaRPr>
          </a:p>
          <a:p>
            <a:pPr marL="1005766" marR="0" lvl="2" indent="-274300" algn="l" defTabSz="914400" rtl="0" eaLnBrk="0" fontAlgn="auto" latinLnBrk="0" hangingPunct="0">
              <a:lnSpc>
                <a:spcPct val="90000"/>
              </a:lnSpc>
              <a:spcBef>
                <a:spcPts val="0"/>
              </a:spcBef>
              <a:spcAft>
                <a:spcPts val="0"/>
              </a:spcAft>
              <a:buClr>
                <a:prstClr val="black"/>
              </a:buClr>
              <a:buSzPct val="76000"/>
              <a:buFont typeface="Arial"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Rascado</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metódico</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de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Brocq</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34" marR="0" lvl="0" indent="-274300" algn="l" defTabSz="914400" rtl="0" eaLnBrk="0" fontAlgn="auto" latinLnBrk="0" hangingPunct="0">
              <a:lnSpc>
                <a:spcPct val="90000"/>
              </a:lnSpc>
              <a:spcBef>
                <a:spcPts val="0"/>
              </a:spcBef>
              <a:spcAft>
                <a:spcPts val="0"/>
              </a:spcAft>
              <a:buClr>
                <a:prstClr val="black"/>
              </a:buClr>
              <a:buSzPct val="76000"/>
              <a:buFont typeface="Arial" pitchFamily="34" charset="0"/>
              <a:buChar char="•"/>
              <a:tabLst/>
              <a:defRPr/>
            </a:pPr>
            <a:endParaRPr kumimoji="0" lang="en-US" sz="2000" b="0" i="0" u="none" strike="noStrike" kern="1200" cap="none" spc="0" normalizeH="0" baseline="0" noProof="0" dirty="0">
              <a:ln>
                <a:noFill/>
              </a:ln>
              <a:solidFill>
                <a:srgbClr val="1F497D"/>
              </a:solidFill>
              <a:effectLst/>
              <a:uLnTx/>
              <a:uFillTx/>
              <a:latin typeface="Aptos" panose="02110004020202020204"/>
              <a:ea typeface="+mn-ea"/>
              <a:cs typeface="+mn-cs"/>
            </a:endParaRPr>
          </a:p>
          <a:p>
            <a:pPr marL="91434" marR="0" lvl="0" indent="-274300" algn="l" defTabSz="914400" rtl="0" eaLnBrk="0" fontAlgn="auto" latinLnBrk="0" hangingPunct="0">
              <a:lnSpc>
                <a:spcPct val="90000"/>
              </a:lnSpc>
              <a:spcBef>
                <a:spcPts val="0"/>
              </a:spcBef>
              <a:spcAft>
                <a:spcPts val="0"/>
              </a:spcAft>
              <a:buClr>
                <a:prstClr val="black"/>
              </a:buClr>
              <a:buSzPct val="76000"/>
              <a:buFont typeface="Arial" pitchFamily="34" charset="0"/>
              <a:buChar char="•"/>
              <a:tabLst/>
              <a:defRPr/>
            </a:pPr>
            <a:r>
              <a:rPr kumimoji="0" lang="en-US" sz="2000" b="0" i="0" u="none" strike="noStrike" kern="1200" cap="none" spc="0" normalizeH="0" baseline="0" noProof="0" dirty="0" err="1">
                <a:ln>
                  <a:noFill/>
                </a:ln>
                <a:solidFill>
                  <a:srgbClr val="1F497D"/>
                </a:solidFill>
                <a:effectLst/>
                <a:uLnTx/>
                <a:uFillTx/>
                <a:latin typeface="Aptos" panose="02110004020202020204"/>
                <a:ea typeface="+mn-ea"/>
                <a:cs typeface="+mn-cs"/>
              </a:rPr>
              <a:t>Biopsia</a:t>
            </a:r>
            <a:r>
              <a:rPr kumimoji="0" lang="en-US" sz="2000" b="0" i="0" u="none" strike="noStrike" kern="1200" cap="none" spc="0" normalizeH="0" baseline="0" noProof="0" dirty="0">
                <a:ln>
                  <a:noFill/>
                </a:ln>
                <a:solidFill>
                  <a:srgbClr val="1F497D"/>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srgbClr val="1F497D"/>
                </a:solidFill>
                <a:effectLst/>
                <a:uLnTx/>
                <a:uFillTx/>
                <a:latin typeface="Aptos" panose="02110004020202020204"/>
                <a:ea typeface="+mn-ea"/>
                <a:cs typeface="+mn-cs"/>
              </a:rPr>
              <a:t>cutánea</a:t>
            </a:r>
            <a:r>
              <a:rPr kumimoji="0" lang="en-US" sz="2000" b="0" i="0" u="none" strike="noStrike" kern="1200" cap="none" spc="0" normalizeH="0" baseline="0" noProof="0" dirty="0">
                <a:ln>
                  <a:noFill/>
                </a:ln>
                <a:solidFill>
                  <a:srgbClr val="1F497D"/>
                </a:solidFill>
                <a:effectLst/>
                <a:uLnTx/>
                <a:uFillTx/>
                <a:latin typeface="Aptos" panose="02110004020202020204"/>
                <a:ea typeface="+mn-ea"/>
                <a:cs typeface="+mn-cs"/>
              </a:rPr>
              <a:t> (&lt;1%)</a:t>
            </a:r>
          </a:p>
        </p:txBody>
      </p:sp>
      <p:cxnSp>
        <p:nvCxnSpPr>
          <p:cNvPr id="6" name="5 Conector recto"/>
          <p:cNvCxnSpPr/>
          <p:nvPr/>
        </p:nvCxnSpPr>
        <p:spPr>
          <a:xfrm>
            <a:off x="239350" y="131676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bwMode="auto">
          <a:xfrm>
            <a:off x="1405384" y="267640"/>
            <a:ext cx="10803632" cy="984479"/>
          </a:xfrm>
          <a:prstGeom prst="rect">
            <a:avLst/>
          </a:prstGeom>
          <a:noFill/>
          <a:ln>
            <a:noFill/>
          </a:ln>
        </p:spPr>
        <p:txBody>
          <a:bodyPr lIns="91436" tIns="45719" rIns="91436" bIns="45719" anchor="ctr">
            <a:noAutofit/>
          </a:bodyPr>
          <a:lstStyle>
            <a:lvl1pPr algn="l" rtl="0" eaLnBrk="0" fontAlgn="base" hangingPunct="0">
              <a:lnSpc>
                <a:spcPct val="90000"/>
              </a:lnSpc>
              <a:spcBef>
                <a:spcPct val="0"/>
              </a:spcBef>
              <a:spcAft>
                <a:spcPct val="0"/>
              </a:spcAft>
              <a:defRPr sz="3300" b="1" kern="1200" baseline="0">
                <a:solidFill>
                  <a:schemeClr val="tx1"/>
                </a:solidFill>
                <a:latin typeface="+mj-lt"/>
                <a:ea typeface="+mj-ea"/>
                <a:cs typeface="+mj-cs"/>
              </a:defRPr>
            </a:lvl1pPr>
            <a:lvl2pPr algn="l" rtl="0" eaLnBrk="0" fontAlgn="base" hangingPunct="0">
              <a:lnSpc>
                <a:spcPct val="90000"/>
              </a:lnSpc>
              <a:spcBef>
                <a:spcPct val="0"/>
              </a:spcBef>
              <a:spcAft>
                <a:spcPct val="0"/>
              </a:spcAft>
              <a:defRPr sz="3300" b="1">
                <a:solidFill>
                  <a:srgbClr val="FF6100"/>
                </a:solidFill>
                <a:latin typeface="Calibri" panose="020F0502020204030204" pitchFamily="34" charset="0"/>
              </a:defRPr>
            </a:lvl2pPr>
            <a:lvl3pPr algn="l" rtl="0" eaLnBrk="0" fontAlgn="base" hangingPunct="0">
              <a:lnSpc>
                <a:spcPct val="90000"/>
              </a:lnSpc>
              <a:spcBef>
                <a:spcPct val="0"/>
              </a:spcBef>
              <a:spcAft>
                <a:spcPct val="0"/>
              </a:spcAft>
              <a:defRPr sz="3300" b="1">
                <a:solidFill>
                  <a:srgbClr val="FF6100"/>
                </a:solidFill>
                <a:latin typeface="Calibri" panose="020F0502020204030204" pitchFamily="34" charset="0"/>
              </a:defRPr>
            </a:lvl3pPr>
            <a:lvl4pPr algn="l" rtl="0" eaLnBrk="0" fontAlgn="base" hangingPunct="0">
              <a:lnSpc>
                <a:spcPct val="90000"/>
              </a:lnSpc>
              <a:spcBef>
                <a:spcPct val="0"/>
              </a:spcBef>
              <a:spcAft>
                <a:spcPct val="0"/>
              </a:spcAft>
              <a:defRPr sz="3300" b="1">
                <a:solidFill>
                  <a:srgbClr val="FF6100"/>
                </a:solidFill>
                <a:latin typeface="Calibri" panose="020F0502020204030204" pitchFamily="34" charset="0"/>
              </a:defRPr>
            </a:lvl4pPr>
            <a:lvl5pPr algn="l" rtl="0" eaLnBrk="0" fontAlgn="base" hangingPunct="0">
              <a:lnSpc>
                <a:spcPct val="90000"/>
              </a:lnSpc>
              <a:spcBef>
                <a:spcPct val="0"/>
              </a:spcBef>
              <a:spcAft>
                <a:spcPct val="0"/>
              </a:spcAft>
              <a:defRPr sz="3300" b="1">
                <a:solidFill>
                  <a:srgbClr val="FF6100"/>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mn-lt"/>
                <a:ea typeface="+mj-ea"/>
                <a:cs typeface="+mj-cs"/>
              </a:rPr>
              <a:t>Enfermedad</a:t>
            </a:r>
            <a:r>
              <a:rPr kumimoji="0" lang="en-US" sz="3200" b="1" i="0" u="none" strike="noStrike" kern="1200" cap="none" spc="0" normalizeH="0" baseline="0" noProof="0" dirty="0">
                <a:ln>
                  <a:noFill/>
                </a:ln>
                <a:solidFill>
                  <a:prstClr val="black"/>
                </a:solidFill>
                <a:effectLst/>
                <a:uLnTx/>
                <a:uFillTx/>
                <a:latin typeface="+mn-lt"/>
                <a:ea typeface="+mj-ea"/>
                <a:cs typeface="+mj-cs"/>
              </a:rPr>
              <a:t> psoriásica</a:t>
            </a:r>
            <a:br>
              <a:rPr kumimoji="0" lang="en-US" sz="3200" b="1" i="0" u="none" strike="noStrike" kern="1200" cap="none" spc="0" normalizeH="0" baseline="0" noProof="0" dirty="0">
                <a:ln>
                  <a:noFill/>
                </a:ln>
                <a:solidFill>
                  <a:prstClr val="black"/>
                </a:solidFill>
                <a:effectLst/>
                <a:uLnTx/>
                <a:uFillTx/>
                <a:latin typeface="+mn-lt"/>
                <a:ea typeface="+mj-ea"/>
                <a:cs typeface="+mj-cs"/>
              </a:rPr>
            </a:br>
            <a:r>
              <a:rPr kumimoji="0" lang="en-GB" sz="3200" b="1" i="0" u="none" strike="noStrike" kern="1200" cap="none" spc="0" normalizeH="0" baseline="0" noProof="0" dirty="0" err="1">
                <a:ln>
                  <a:noFill/>
                </a:ln>
                <a:solidFill>
                  <a:prstClr val="black"/>
                </a:solidFill>
                <a:effectLst/>
                <a:uLnTx/>
                <a:uFillTx/>
                <a:latin typeface="+mn-lt"/>
                <a:ea typeface="+mj-ea"/>
                <a:cs typeface="+mj-cs"/>
              </a:rPr>
              <a:t>Evaluación</a:t>
            </a:r>
            <a:r>
              <a:rPr kumimoji="0" lang="en-GB" sz="3200" b="1" i="0" u="none" strike="noStrike" kern="1200" cap="none" spc="0" normalizeH="0" baseline="0" noProof="0" dirty="0">
                <a:ln>
                  <a:noFill/>
                </a:ln>
                <a:solidFill>
                  <a:prstClr val="black"/>
                </a:solidFill>
                <a:effectLst/>
                <a:uLnTx/>
                <a:uFillTx/>
                <a:latin typeface="+mn-lt"/>
                <a:ea typeface="+mj-ea"/>
                <a:cs typeface="+mj-cs"/>
              </a:rPr>
              <a:t> del </a:t>
            </a:r>
            <a:r>
              <a:rPr kumimoji="0" lang="en-GB" sz="3200" b="1" i="0" u="none" strike="noStrike" kern="1200" cap="none" spc="0" normalizeH="0" baseline="0" noProof="0" dirty="0" err="1">
                <a:ln>
                  <a:noFill/>
                </a:ln>
                <a:solidFill>
                  <a:prstClr val="black"/>
                </a:solidFill>
                <a:effectLst/>
                <a:uLnTx/>
                <a:uFillTx/>
                <a:latin typeface="+mn-lt"/>
                <a:ea typeface="+mj-ea"/>
                <a:cs typeface="+mj-cs"/>
              </a:rPr>
              <a:t>paciente</a:t>
            </a:r>
            <a:endParaRPr kumimoji="0" lang="en-US" sz="3200" b="1" i="0" u="none" strike="noStrike" kern="1200" cap="none" spc="0" normalizeH="0" baseline="0" noProof="0" dirty="0">
              <a:ln>
                <a:noFill/>
              </a:ln>
              <a:solidFill>
                <a:prstClr val="black"/>
              </a:solidFill>
              <a:effectLst/>
              <a:uLnTx/>
              <a:uFillTx/>
              <a:latin typeface="+mn-lt"/>
              <a:ea typeface="+mj-ea"/>
              <a:cs typeface="+mj-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ítulo 1"/>
          <p:cNvSpPr>
            <a:spLocks noGrp="1"/>
          </p:cNvSpPr>
          <p:nvPr>
            <p:ph type="title" idx="4294967295"/>
          </p:nvPr>
        </p:nvSpPr>
        <p:spPr>
          <a:xfrm>
            <a:off x="762000" y="448801"/>
            <a:ext cx="10515600" cy="898525"/>
          </a:xfrm>
          <a:prstGeom prst="rect">
            <a:avLst/>
          </a:prstGeom>
        </p:spPr>
        <p:txBody>
          <a:bodyPr>
            <a:noAutofit/>
          </a:bodyPr>
          <a:lstStyle/>
          <a:p>
            <a:r>
              <a:rPr lang="es-ES" sz="3200" b="1" dirty="0">
                <a:latin typeface="+mn-lt"/>
              </a:rPr>
              <a:t>Medicamentos que pueden empeorar o desencadenar un brote de lesiones de psoriasis </a:t>
            </a:r>
            <a:endParaRPr lang="es-ES" altLang="es-ES" sz="3200" b="1" dirty="0">
              <a:latin typeface="+mn-lt"/>
            </a:endParaRPr>
          </a:p>
        </p:txBody>
      </p:sp>
      <p:sp>
        <p:nvSpPr>
          <p:cNvPr id="40963" name="Marcador de contenido 2"/>
          <p:cNvSpPr>
            <a:spLocks noGrp="1"/>
          </p:cNvSpPr>
          <p:nvPr>
            <p:ph sz="half" idx="4294967295"/>
          </p:nvPr>
        </p:nvSpPr>
        <p:spPr>
          <a:xfrm>
            <a:off x="1011677" y="1831305"/>
            <a:ext cx="5181600" cy="4092575"/>
          </a:xfrm>
          <a:prstGeom prst="rect">
            <a:avLst/>
          </a:prstGeom>
        </p:spPr>
        <p:txBody>
          <a:bodyPr/>
          <a:lstStyle/>
          <a:p>
            <a:r>
              <a:rPr lang="es-ES" sz="2400" dirty="0"/>
              <a:t>Anticonceptivos orales</a:t>
            </a:r>
            <a:endParaRPr lang="es-ES_tradnl" sz="2400" dirty="0"/>
          </a:p>
          <a:p>
            <a:r>
              <a:rPr lang="es-ES" sz="2400" dirty="0" err="1"/>
              <a:t>Interferón</a:t>
            </a:r>
            <a:r>
              <a:rPr lang="es-ES" sz="2400" dirty="0"/>
              <a:t> α </a:t>
            </a:r>
          </a:p>
          <a:p>
            <a:r>
              <a:rPr lang="es-ES" sz="2400" dirty="0" err="1"/>
              <a:t>Carbamazepina</a:t>
            </a:r>
            <a:endParaRPr lang="es-ES_tradnl" sz="2400" dirty="0"/>
          </a:p>
          <a:p>
            <a:r>
              <a:rPr lang="es-ES" sz="2400" dirty="0" err="1"/>
              <a:t>Cloroquina</a:t>
            </a:r>
            <a:endParaRPr lang="es-ES" sz="2400" dirty="0"/>
          </a:p>
          <a:p>
            <a:r>
              <a:rPr lang="es-ES" sz="2400" dirty="0" err="1"/>
              <a:t>Mefloquina</a:t>
            </a:r>
            <a:endParaRPr lang="es-ES_tradnl" sz="2400" dirty="0"/>
          </a:p>
          <a:p>
            <a:r>
              <a:rPr lang="es-ES" sz="2400" b="1" dirty="0" err="1"/>
              <a:t>Hidroxicloroquina</a:t>
            </a:r>
            <a:endParaRPr lang="es-ES" sz="2400" b="1" dirty="0"/>
          </a:p>
          <a:p>
            <a:r>
              <a:rPr lang="es-ES" sz="2400" b="1" dirty="0"/>
              <a:t>Sales de litio</a:t>
            </a:r>
            <a:endParaRPr lang="es-ES_tradnl" sz="2400" b="1" dirty="0"/>
          </a:p>
          <a:p>
            <a:r>
              <a:rPr lang="es-ES" sz="2400" dirty="0" err="1"/>
              <a:t>Imiquimod</a:t>
            </a:r>
            <a:endParaRPr lang="es-ES_tradnl" sz="2400" dirty="0"/>
          </a:p>
          <a:p>
            <a:endParaRPr lang="es-ES" altLang="es-ES" dirty="0"/>
          </a:p>
        </p:txBody>
      </p:sp>
      <p:sp>
        <p:nvSpPr>
          <p:cNvPr id="4" name="3 Marcador de contenido"/>
          <p:cNvSpPr>
            <a:spLocks noGrp="1"/>
          </p:cNvSpPr>
          <p:nvPr>
            <p:ph sz="half" idx="4294967295"/>
          </p:nvPr>
        </p:nvSpPr>
        <p:spPr>
          <a:xfrm>
            <a:off x="6426740" y="1831305"/>
            <a:ext cx="5181600" cy="4092575"/>
          </a:xfrm>
          <a:prstGeom prst="rect">
            <a:avLst/>
          </a:prstGeom>
        </p:spPr>
        <p:txBody>
          <a:bodyPr/>
          <a:lstStyle/>
          <a:p>
            <a:r>
              <a:rPr lang="es-ES" sz="2400" b="1" dirty="0"/>
              <a:t>Bisoprolol</a:t>
            </a:r>
            <a:endParaRPr lang="es-ES_tradnl" sz="2400" b="1" dirty="0"/>
          </a:p>
          <a:p>
            <a:r>
              <a:rPr lang="es-ES" sz="2400" b="1" dirty="0" err="1"/>
              <a:t>Propranolol</a:t>
            </a:r>
            <a:endParaRPr lang="es-ES_tradnl" sz="2400" b="1" dirty="0"/>
          </a:p>
          <a:p>
            <a:r>
              <a:rPr lang="es-ES" sz="2400" dirty="0" err="1"/>
              <a:t>Betaxolol</a:t>
            </a:r>
            <a:r>
              <a:rPr lang="es-ES" sz="2400" dirty="0"/>
              <a:t>, </a:t>
            </a:r>
            <a:r>
              <a:rPr lang="es-ES" sz="2400" dirty="0" err="1"/>
              <a:t>Carteolol</a:t>
            </a:r>
            <a:r>
              <a:rPr lang="es-ES" sz="2400" dirty="0"/>
              <a:t>, </a:t>
            </a:r>
            <a:r>
              <a:rPr lang="es-ES" sz="2400" dirty="0" err="1"/>
              <a:t>Carvedilol</a:t>
            </a:r>
            <a:r>
              <a:rPr lang="es-ES" sz="2400" dirty="0"/>
              <a:t>, </a:t>
            </a:r>
            <a:r>
              <a:rPr lang="es-ES" sz="2400" dirty="0" err="1"/>
              <a:t>Metoprolol</a:t>
            </a:r>
            <a:r>
              <a:rPr lang="es-ES" sz="2400" dirty="0"/>
              <a:t>, </a:t>
            </a:r>
            <a:r>
              <a:rPr lang="es-ES" sz="2400" dirty="0" err="1"/>
              <a:t>Nadolol</a:t>
            </a:r>
            <a:r>
              <a:rPr lang="es-ES" sz="2400" dirty="0"/>
              <a:t>, </a:t>
            </a:r>
            <a:r>
              <a:rPr lang="es-ES" sz="2400" dirty="0" err="1"/>
              <a:t>Penbutolol</a:t>
            </a:r>
            <a:r>
              <a:rPr lang="es-ES" sz="2400" dirty="0"/>
              <a:t>, </a:t>
            </a:r>
            <a:r>
              <a:rPr lang="es-ES" sz="2400" dirty="0" err="1"/>
              <a:t>Pindolol</a:t>
            </a:r>
            <a:r>
              <a:rPr lang="es-ES" sz="2400" dirty="0"/>
              <a:t>, </a:t>
            </a:r>
            <a:r>
              <a:rPr lang="es-ES" sz="2400" dirty="0" err="1"/>
              <a:t>Labetalol</a:t>
            </a:r>
            <a:r>
              <a:rPr lang="es-ES" sz="2400" dirty="0"/>
              <a:t>, </a:t>
            </a:r>
            <a:r>
              <a:rPr lang="es-ES" sz="2400" dirty="0" err="1"/>
              <a:t>Letrozol,Timolol</a:t>
            </a:r>
            <a:endParaRPr lang="es-ES" sz="2400" dirty="0"/>
          </a:p>
          <a:p>
            <a:r>
              <a:rPr lang="es-ES" sz="2400" dirty="0" err="1"/>
              <a:t>Captopril</a:t>
            </a:r>
            <a:endParaRPr lang="es-ES_tradnl" sz="2400" dirty="0"/>
          </a:p>
          <a:p>
            <a:r>
              <a:rPr lang="es-ES" sz="2400" b="1" dirty="0" err="1"/>
              <a:t>Enalapril</a:t>
            </a:r>
            <a:endParaRPr lang="es-ES_tradnl" sz="2400" b="1" dirty="0"/>
          </a:p>
          <a:p>
            <a:r>
              <a:rPr lang="es-ES" sz="2400" dirty="0"/>
              <a:t>Ibuprofeno</a:t>
            </a:r>
            <a:endParaRPr lang="es-ES_tradnl" sz="2400" dirty="0"/>
          </a:p>
          <a:p>
            <a:r>
              <a:rPr lang="es-ES" sz="2400" dirty="0" err="1"/>
              <a:t>Indometacina</a:t>
            </a:r>
            <a:endParaRPr lang="es-ES_tradnl" sz="2400" dirty="0"/>
          </a:p>
          <a:p>
            <a:endParaRPr lang="es-ES_tradnl" dirty="0"/>
          </a:p>
          <a:p>
            <a:endParaRPr lang="es-ES_tradnl" dirty="0"/>
          </a:p>
        </p:txBody>
      </p:sp>
      <p:cxnSp>
        <p:nvCxnSpPr>
          <p:cNvPr id="5" name="4 Conector recto"/>
          <p:cNvCxnSpPr/>
          <p:nvPr/>
        </p:nvCxnSpPr>
        <p:spPr>
          <a:xfrm>
            <a:off x="307166" y="1508787"/>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919020" y="5885979"/>
            <a:ext cx="8993465" cy="26161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 typeface="Arial" pitchFamily="34" charset="0"/>
              <a:buChar char="•"/>
              <a:tabLst/>
              <a:defRPr/>
            </a:pP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Ribera M,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Gratacos</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J. Guía de tratamientos Psoriasis y Artritis Psoriásica </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hlinkClick r:id="rId2"/>
              </a:rPr>
              <a:t>https://www.tratamientospsoriasis.org/</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(acceso 11/11/2021)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275DFD-C595-445C-A764-DDBFE402AE9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916754" y="882352"/>
            <a:ext cx="8770254" cy="5244002"/>
          </a:xfrm>
          <a:prstGeom prst="rect">
            <a:avLst/>
          </a:prstGeom>
        </p:spPr>
      </p:pic>
      <p:sp>
        <p:nvSpPr>
          <p:cNvPr id="2" name="Title 1">
            <a:extLst>
              <a:ext uri="{FF2B5EF4-FFF2-40B4-BE49-F238E27FC236}">
                <a16:creationId xmlns:a16="http://schemas.microsoft.com/office/drawing/2014/main" id="{BD8CB3C8-CD6C-4B58-9527-6BCDDDA8BE8B}"/>
              </a:ext>
            </a:extLst>
          </p:cNvPr>
          <p:cNvSpPr>
            <a:spLocks noGrp="1"/>
          </p:cNvSpPr>
          <p:nvPr>
            <p:ph type="title" idx="4294967295"/>
          </p:nvPr>
        </p:nvSpPr>
        <p:spPr>
          <a:xfrm>
            <a:off x="1296987" y="259062"/>
            <a:ext cx="10895013" cy="538163"/>
          </a:xfrm>
          <a:prstGeom prst="rect">
            <a:avLst/>
          </a:prstGeom>
        </p:spPr>
        <p:txBody>
          <a:bodyPr>
            <a:normAutofit/>
          </a:bodyPr>
          <a:lstStyle/>
          <a:p>
            <a:r>
              <a:rPr lang="es-ES" sz="2800" b="1" dirty="0">
                <a:solidFill>
                  <a:schemeClr val="tx1"/>
                </a:solidFill>
                <a:latin typeface="+mn-lt"/>
              </a:rPr>
              <a:t>Tratamiento de la psoriasis en atención primaria / SEMFYC</a:t>
            </a:r>
          </a:p>
        </p:txBody>
      </p:sp>
      <p:sp>
        <p:nvSpPr>
          <p:cNvPr id="5" name="Text Placeholder 4">
            <a:extLst>
              <a:ext uri="{FF2B5EF4-FFF2-40B4-BE49-F238E27FC236}">
                <a16:creationId xmlns:a16="http://schemas.microsoft.com/office/drawing/2014/main" id="{0E29E90F-D7A1-47D4-B724-604A187018E5}"/>
              </a:ext>
            </a:extLst>
          </p:cNvPr>
          <p:cNvSpPr>
            <a:spLocks noGrp="1"/>
          </p:cNvSpPr>
          <p:nvPr>
            <p:ph type="body" sz="quarter" idx="4294967295"/>
          </p:nvPr>
        </p:nvSpPr>
        <p:spPr>
          <a:xfrm>
            <a:off x="334095" y="6026361"/>
            <a:ext cx="8934450" cy="387032"/>
          </a:xfrm>
          <a:prstGeom prst="rect">
            <a:avLst/>
          </a:prstGeom>
        </p:spPr>
        <p:txBody>
          <a:bodyPr>
            <a:normAutofit fontScale="92500" lnSpcReduction="20000"/>
          </a:bodyPr>
          <a:lstStyle/>
          <a:p>
            <a:r>
              <a:rPr lang="es-ES" sz="1000" dirty="0">
                <a:latin typeface="Aptos" panose="020B0004020202020204" pitchFamily="34" charset="0"/>
              </a:rPr>
              <a:t>Programa Bi(</a:t>
            </a:r>
            <a:r>
              <a:rPr lang="es-ES" sz="1000" dirty="0" err="1">
                <a:latin typeface="Aptos" panose="020B0004020202020204" pitchFamily="34" charset="0"/>
              </a:rPr>
              <a:t>tá</a:t>
            </a:r>
            <a:r>
              <a:rPr lang="es-ES" sz="1000" dirty="0">
                <a:latin typeface="Aptos" panose="020B0004020202020204" pitchFamily="34" charset="0"/>
              </a:rPr>
              <a:t>)</a:t>
            </a:r>
            <a:r>
              <a:rPr lang="es-ES" sz="1000" dirty="0" err="1">
                <a:latin typeface="Aptos" panose="020B0004020202020204" pitchFamily="34" charset="0"/>
              </a:rPr>
              <a:t>cora</a:t>
            </a:r>
            <a:r>
              <a:rPr lang="es-ES" sz="1000" dirty="0">
                <a:latin typeface="Aptos" panose="020B0004020202020204" pitchFamily="34" charset="0"/>
              </a:rPr>
              <a:t>: Biblioteca de consulta rápida en Atención Primaria – Psoriasis 2ª edición</a:t>
            </a:r>
          </a:p>
          <a:p>
            <a:r>
              <a:rPr lang="es-ES" sz="700" dirty="0">
                <a:latin typeface="Aptos" panose="020B0004020202020204" pitchFamily="34" charset="0"/>
                <a:hlinkClick r:id="rId3"/>
              </a:rPr>
              <a:t>https://www.semfyc.es/formacion-y-recursos/programa-bitacora-biblioteca-de-consulta-rapida-en-atencion-primaria-psoriasis-2a-edicion/</a:t>
            </a:r>
            <a:endParaRPr lang="es-ES" sz="700" dirty="0">
              <a:latin typeface="Aptos" panose="020B0004020202020204" pitchFamily="34" charset="0"/>
            </a:endParaRPr>
          </a:p>
          <a:p>
            <a:endParaRPr lang="es-ES" sz="700" dirty="0">
              <a:latin typeface="Aptos" panose="020B0004020202020204" pitchFamily="34" charset="0"/>
            </a:endParaRPr>
          </a:p>
          <a:p>
            <a:endParaRPr lang="es-ES" sz="700" dirty="0">
              <a:latin typeface="Aptos" panose="020B0004020202020204" pitchFamily="34" charset="0"/>
            </a:endParaRPr>
          </a:p>
        </p:txBody>
      </p:sp>
      <p:cxnSp>
        <p:nvCxnSpPr>
          <p:cNvPr id="6" name="5 Conector recto"/>
          <p:cNvCxnSpPr/>
          <p:nvPr/>
        </p:nvCxnSpPr>
        <p:spPr>
          <a:xfrm>
            <a:off x="431371" y="836712"/>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495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E166837E-EFEB-45F6-90BC-EE8AB1B7C97C}"/>
              </a:ext>
            </a:extLst>
          </p:cNvPr>
          <p:cNvSpPr>
            <a:spLocks noGrp="1"/>
          </p:cNvSpPr>
          <p:nvPr>
            <p:ph type="title" idx="4294967295"/>
          </p:nvPr>
        </p:nvSpPr>
        <p:spPr>
          <a:xfrm>
            <a:off x="1137509" y="244602"/>
            <a:ext cx="9625152" cy="469900"/>
          </a:xfrm>
          <a:prstGeom prst="rect">
            <a:avLst/>
          </a:prstGeom>
        </p:spPr>
        <p:txBody>
          <a:bodyPr>
            <a:noAutofit/>
          </a:bodyPr>
          <a:lstStyle/>
          <a:p>
            <a:r>
              <a:rPr lang="es-ES" sz="2800" b="1" dirty="0">
                <a:solidFill>
                  <a:schemeClr val="tx1"/>
                </a:solidFill>
                <a:latin typeface="+mn-lt"/>
              </a:rPr>
              <a:t>Tratamiento de la psoriasis en atención primaria / SEMERGEN </a:t>
            </a:r>
          </a:p>
        </p:txBody>
      </p:sp>
      <p:sp>
        <p:nvSpPr>
          <p:cNvPr id="7" name="Footer Placeholder 6">
            <a:extLst>
              <a:ext uri="{FF2B5EF4-FFF2-40B4-BE49-F238E27FC236}">
                <a16:creationId xmlns:a16="http://schemas.microsoft.com/office/drawing/2014/main" id="{B666C5B3-3C79-42B4-9AEA-57CD04AAD2C2}"/>
              </a:ext>
            </a:extLst>
          </p:cNvPr>
          <p:cNvSpPr>
            <a:spLocks noGrp="1"/>
          </p:cNvSpPr>
          <p:nvPr>
            <p:ph type="ftr" sz="quarter" idx="4294967295"/>
          </p:nvPr>
        </p:nvSpPr>
        <p:spPr>
          <a:xfrm>
            <a:off x="2286000" y="6434011"/>
            <a:ext cx="8916988" cy="179387"/>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Aptos" panose="020B0004020202020204" pitchFamily="34" charset="0"/>
              </a:rPr>
              <a:t>Palacios-Martínez D. SEMERGEN </a:t>
            </a:r>
            <a:r>
              <a:rPr kumimoji="0" lang="es-ES" sz="1000" b="0" i="0" u="none" strike="noStrike" kern="1200" cap="none" spc="0" normalizeH="0" baseline="0" noProof="0" dirty="0" err="1">
                <a:ln>
                  <a:noFill/>
                </a:ln>
                <a:solidFill>
                  <a:srgbClr val="000000"/>
                </a:solidFill>
                <a:effectLst/>
                <a:uLnTx/>
                <a:uFillTx/>
                <a:latin typeface="Aptos" panose="020B0004020202020204" pitchFamily="34" charset="0"/>
              </a:rPr>
              <a:t>Doc</a:t>
            </a:r>
            <a:r>
              <a:rPr kumimoji="0" lang="es-ES" sz="1000" b="0" i="0" u="none" strike="noStrike" kern="1200" cap="none" spc="0" normalizeH="0" baseline="0" noProof="0" dirty="0">
                <a:ln>
                  <a:noFill/>
                </a:ln>
                <a:solidFill>
                  <a:srgbClr val="000000"/>
                </a:solidFill>
                <a:effectLst/>
                <a:uLnTx/>
                <a:uFillTx/>
                <a:latin typeface="Aptos" panose="020B0004020202020204" pitchFamily="34" charset="0"/>
              </a:rPr>
              <a:t> Psoriasis. Madrid, Ed. SANED; 2021. </a:t>
            </a:r>
            <a:r>
              <a:rPr kumimoji="0" lang="es-ES" sz="1000" b="0" i="0" u="none" strike="noStrike" kern="1200" cap="none" spc="0" normalizeH="0" baseline="0" noProof="0" dirty="0">
                <a:ln>
                  <a:noFill/>
                </a:ln>
                <a:solidFill>
                  <a:srgbClr val="000000"/>
                </a:solidFill>
                <a:effectLst/>
                <a:uLnTx/>
                <a:uFillTx/>
                <a:latin typeface="Aptos" panose="020B0004020202020204" pitchFamily="34" charset="0"/>
                <a:hlinkClick r:id="rId2"/>
              </a:rPr>
              <a:t>https://www.semergen.es/files/docs/Semergen%20DoC%20Psoriasis.pdf</a:t>
            </a:r>
            <a:endParaRPr kumimoji="0" lang="es-ES" sz="1000" b="0" i="0" u="none" strike="noStrike" kern="1200" cap="none" spc="0" normalizeH="0" baseline="0" noProof="0" dirty="0">
              <a:ln>
                <a:noFill/>
              </a:ln>
              <a:solidFill>
                <a:srgbClr val="000000"/>
              </a:solidFill>
              <a:effectLst/>
              <a:uLnTx/>
              <a:uFillTx/>
              <a:latin typeface="Aptos" panose="020B00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ptos" panose="020B0004020202020204" pitchFamily="34" charset="0"/>
            </a:endParaRPr>
          </a:p>
        </p:txBody>
      </p:sp>
      <p:pic>
        <p:nvPicPr>
          <p:cNvPr id="3" name="Imagen 2">
            <a:extLst>
              <a:ext uri="{FF2B5EF4-FFF2-40B4-BE49-F238E27FC236}">
                <a16:creationId xmlns:a16="http://schemas.microsoft.com/office/drawing/2014/main" id="{39912FDA-DB21-4CBC-AE5B-0916A32BAB3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283424" y="927425"/>
            <a:ext cx="9625152" cy="5535603"/>
          </a:xfrm>
          <a:prstGeom prst="rect">
            <a:avLst/>
          </a:prstGeom>
        </p:spPr>
      </p:pic>
      <p:sp>
        <p:nvSpPr>
          <p:cNvPr id="4" name="CuadroTexto 3">
            <a:extLst>
              <a:ext uri="{FF2B5EF4-FFF2-40B4-BE49-F238E27FC236}">
                <a16:creationId xmlns:a16="http://schemas.microsoft.com/office/drawing/2014/main" id="{518634EE-2A40-4940-A714-8A7F707787FD}"/>
              </a:ext>
            </a:extLst>
          </p:cNvPr>
          <p:cNvSpPr txBox="1"/>
          <p:nvPr/>
        </p:nvSpPr>
        <p:spPr>
          <a:xfrm>
            <a:off x="9706217" y="3180520"/>
            <a:ext cx="940583" cy="16171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1051" b="1" i="0" u="none" strike="noStrike" kern="1200" cap="none" spc="0" normalizeH="0" baseline="0" noProof="0" dirty="0">
                <a:ln>
                  <a:noFill/>
                </a:ln>
                <a:solidFill>
                  <a:srgbClr val="000000">
                    <a:lumMod val="65000"/>
                    <a:lumOff val="35000"/>
                  </a:srgbClr>
                </a:solidFill>
                <a:effectLst/>
                <a:uLnTx/>
                <a:uFillTx/>
                <a:latin typeface="Verdana Pro Cond SemiBold" panose="020B0706030504040204" pitchFamily="34" charset="0"/>
                <a:ea typeface="+mn-ea"/>
                <a:cs typeface="Shruti" panose="020B0502040204020203" pitchFamily="34" charset="0"/>
              </a:rPr>
              <a:t>/ reumatología</a:t>
            </a:r>
          </a:p>
        </p:txBody>
      </p:sp>
      <p:cxnSp>
        <p:nvCxnSpPr>
          <p:cNvPr id="6" name="5 Conector recto"/>
          <p:cNvCxnSpPr/>
          <p:nvPr/>
        </p:nvCxnSpPr>
        <p:spPr>
          <a:xfrm>
            <a:off x="431371" y="836712"/>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624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BE633-837F-E28D-CD47-D108CA89576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89EC1737-E915-F26D-E801-C4A077CF1423}"/>
              </a:ext>
            </a:extLst>
          </p:cNvPr>
          <p:cNvSpPr txBox="1"/>
          <p:nvPr/>
        </p:nvSpPr>
        <p:spPr>
          <a:xfrm>
            <a:off x="2102753" y="1768418"/>
            <a:ext cx="8161591" cy="2554545"/>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4000" b="1" i="0" u="none" strike="noStrike" kern="1200" cap="none" spc="0" normalizeH="0" baseline="0" noProof="0" dirty="0">
                <a:ln>
                  <a:noFill/>
                </a:ln>
                <a:solidFill>
                  <a:srgbClr val="00F0BE"/>
                </a:solidFill>
                <a:effectLst/>
                <a:uLnTx/>
                <a:uFillTx/>
                <a:latin typeface="Arial" panose="020B0604020202020204" pitchFamily="34" charset="0"/>
                <a:ea typeface="+mn-ea"/>
                <a:cs typeface="Arial" panose="020B0604020202020204" pitchFamily="34" charset="0"/>
              </a:rPr>
              <a:t>Psoriasis</a:t>
            </a:r>
          </a:p>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4000" b="1" dirty="0">
                <a:solidFill>
                  <a:srgbClr val="00F0BE"/>
                </a:solidFill>
                <a:latin typeface="Arial" panose="020B0604020202020204" pitchFamily="34" charset="0"/>
                <a:cs typeface="Arial" panose="020B0604020202020204" pitchFamily="34" charset="0"/>
              </a:rPr>
              <a:t>Eczemas</a:t>
            </a:r>
          </a:p>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4000" b="1" i="0" u="none" strike="noStrike" kern="1200" cap="none" spc="0" normalizeH="0" baseline="0" noProof="0" dirty="0">
                <a:ln>
                  <a:noFill/>
                </a:ln>
                <a:solidFill>
                  <a:srgbClr val="00F0BE"/>
                </a:solidFill>
                <a:effectLst/>
                <a:uLnTx/>
                <a:uFillTx/>
                <a:latin typeface="Arial" panose="020B0604020202020204" pitchFamily="34" charset="0"/>
                <a:ea typeface="+mn-ea"/>
                <a:cs typeface="Arial" panose="020B0604020202020204" pitchFamily="34" charset="0"/>
              </a:rPr>
              <a:t>Dermatitis atópica</a:t>
            </a:r>
          </a:p>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4000" b="1" i="0" u="none" strike="noStrike" kern="1200" cap="none" spc="0" normalizeH="0" baseline="0" noProof="0" dirty="0">
                <a:ln>
                  <a:noFill/>
                </a:ln>
                <a:solidFill>
                  <a:srgbClr val="00F0BE"/>
                </a:solidFill>
                <a:effectLst/>
                <a:uLnTx/>
                <a:uFillTx/>
                <a:latin typeface="Arial" panose="020B0604020202020204" pitchFamily="34" charset="0"/>
                <a:ea typeface="+mn-ea"/>
                <a:cs typeface="Arial" panose="020B0604020202020204" pitchFamily="34" charset="0"/>
              </a:rPr>
              <a:t>Taller de tratamiento tópico</a:t>
            </a:r>
          </a:p>
        </p:txBody>
      </p:sp>
    </p:spTree>
    <p:extLst>
      <p:ext uri="{BB962C8B-B14F-4D97-AF65-F5344CB8AC3E}">
        <p14:creationId xmlns:p14="http://schemas.microsoft.com/office/powerpoint/2010/main" val="3608303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0FF6B26-849A-42F6-8C10-00914406AD4C}"/>
              </a:ext>
            </a:extLst>
          </p:cNvPr>
          <p:cNvSpPr txBox="1">
            <a:spLocks/>
          </p:cNvSpPr>
          <p:nvPr/>
        </p:nvSpPr>
        <p:spPr>
          <a:xfrm>
            <a:off x="963282" y="417082"/>
            <a:ext cx="9889099" cy="622696"/>
          </a:xfrm>
          <a:prstGeom prst="rect">
            <a:avLst/>
          </a:prstGeom>
          <a:ln w="3175">
            <a:noFill/>
          </a:ln>
        </p:spPr>
        <p:txBody>
          <a:bodyPr vert="horz" lIns="0" tIns="0" rIns="0" bIns="0" rtlCol="0" anchor="t" anchorCtr="0">
            <a:noAutofit/>
          </a:bodyPr>
          <a:lstStyle>
            <a:lvl1pPr algn="l" defTabSz="914377" rtl="0" eaLnBrk="1" latinLnBrk="0" hangingPunct="1">
              <a:lnSpc>
                <a:spcPct val="89000"/>
              </a:lnSpc>
              <a:spcBef>
                <a:spcPct val="0"/>
              </a:spcBef>
              <a:buNone/>
              <a:defRPr sz="4200" b="1" kern="1200">
                <a:solidFill>
                  <a:schemeClr val="tx2"/>
                </a:solidFill>
                <a:latin typeface="+mj-lt"/>
                <a:ea typeface="+mj-ea"/>
                <a:cs typeface="+mj-cs"/>
              </a:defRPr>
            </a:lvl1pPr>
          </a:lstStyle>
          <a:p>
            <a:pPr marL="0" marR="0" lvl="0" indent="0" algn="l" defTabSz="914354" rtl="0" eaLnBrk="1" fontAlgn="auto" latinLnBrk="0" hangingPunct="1">
              <a:lnSpc>
                <a:spcPct val="89000"/>
              </a:lnSpc>
              <a:spcBef>
                <a:spcPct val="0"/>
              </a:spcBef>
              <a:spcAft>
                <a:spcPts val="0"/>
              </a:spcAft>
              <a:buClrTx/>
              <a:buSzTx/>
              <a:buFontTx/>
              <a:buNone/>
              <a:tabLst/>
              <a:defRPr/>
            </a:pPr>
            <a:r>
              <a:rPr kumimoji="0" lang="es-ES_tradnl" sz="3200" b="1" i="0" u="none" strike="noStrike" kern="1200" cap="none" spc="0" normalizeH="0" baseline="0" noProof="0" dirty="0">
                <a:ln>
                  <a:noFill/>
                </a:ln>
                <a:solidFill>
                  <a:prstClr val="black"/>
                </a:solidFill>
                <a:effectLst/>
                <a:uLnTx/>
                <a:uFillTx/>
                <a:latin typeface="+mn-lt"/>
                <a:ea typeface="+mj-ea"/>
                <a:cs typeface="+mj-cs"/>
              </a:rPr>
              <a:t>¿Cuándo hay que derivar el paciente al </a:t>
            </a:r>
            <a:r>
              <a:rPr kumimoji="0" lang="es-ES_tradnl" sz="3200" b="1" i="0" u="none" strike="noStrike" kern="1200" cap="none" spc="0" normalizeH="0" baseline="0" noProof="0" dirty="0">
                <a:ln>
                  <a:noFill/>
                </a:ln>
                <a:solidFill>
                  <a:srgbClr val="FF0000"/>
                </a:solidFill>
                <a:effectLst/>
                <a:uLnTx/>
                <a:uFillTx/>
                <a:latin typeface="+mn-lt"/>
                <a:ea typeface="+mj-ea"/>
                <a:cs typeface="+mj-cs"/>
              </a:rPr>
              <a:t>dermatólogo</a:t>
            </a:r>
            <a:r>
              <a:rPr kumimoji="0" lang="es-ES_tradnl" sz="3200" b="1" i="0" u="none" strike="noStrike" kern="1200" cap="none" spc="0" normalizeH="0" baseline="0" noProof="0" dirty="0">
                <a:ln>
                  <a:noFill/>
                </a:ln>
                <a:solidFill>
                  <a:prstClr val="black"/>
                </a:solidFill>
                <a:effectLst/>
                <a:uLnTx/>
                <a:uFillTx/>
                <a:latin typeface="+mn-lt"/>
                <a:ea typeface="+mj-ea"/>
                <a:cs typeface="+mj-cs"/>
              </a:rPr>
              <a:t>?</a:t>
            </a:r>
            <a:endParaRPr kumimoji="0" lang="es-ES" altLang="es-ES" sz="4000" b="1" i="0" u="none" strike="noStrike" kern="1200" cap="none" spc="0" normalizeH="0" baseline="0" noProof="0" dirty="0">
              <a:ln>
                <a:noFill/>
              </a:ln>
              <a:solidFill>
                <a:srgbClr val="68A17C"/>
              </a:solidFill>
              <a:effectLst/>
              <a:uLnTx/>
              <a:uFillTx/>
              <a:latin typeface="+mn-lt"/>
              <a:ea typeface="+mj-ea"/>
              <a:cs typeface="+mj-cs"/>
            </a:endParaRPr>
          </a:p>
        </p:txBody>
      </p:sp>
      <p:sp>
        <p:nvSpPr>
          <p:cNvPr id="12" name="3 CuadroTexto">
            <a:extLst>
              <a:ext uri="{FF2B5EF4-FFF2-40B4-BE49-F238E27FC236}">
                <a16:creationId xmlns:a16="http://schemas.microsoft.com/office/drawing/2014/main" id="{751DD2E3-3484-49EB-9D70-8469A5B23C1A}"/>
              </a:ext>
            </a:extLst>
          </p:cNvPr>
          <p:cNvSpPr txBox="1">
            <a:spLocks noChangeArrowheads="1"/>
          </p:cNvSpPr>
          <p:nvPr/>
        </p:nvSpPr>
        <p:spPr bwMode="auto">
          <a:xfrm>
            <a:off x="436834" y="5472102"/>
            <a:ext cx="9232460" cy="105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28594" marR="0" lvl="0" indent="-22859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Carrascosa JM, Puig L, Romero IB, et al.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Practical</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Update</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of</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the</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Guidelines</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Published</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by</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the</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Psoriasis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Group</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of</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the</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Spanish</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Academy</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of</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Dermatology</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and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Venereology</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GPs</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on</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the</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Treatment</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of</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Psoriasis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With</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Biologic</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Agents</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Part</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2 - Management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of</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Special</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Populations</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Patients</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With</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Comorbid</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Conditions</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and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Risk</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Actas </a:t>
            </a:r>
            <a:r>
              <a:rPr kumimoji="0" lang="es-ES" sz="1000" b="0" i="0" u="none" strike="noStrike" kern="1200" cap="none" spc="0" normalizeH="0" baseline="0" noProof="0" dirty="0" err="1">
                <a:ln>
                  <a:noFill/>
                </a:ln>
                <a:solidFill>
                  <a:srgbClr val="000000"/>
                </a:solidFill>
                <a:effectLst/>
                <a:uLnTx/>
                <a:uFillTx/>
                <a:latin typeface="Gilroy Office"/>
                <a:ea typeface="Times New Roman" panose="02020603050405020304" pitchFamily="18" charset="0"/>
                <a:cs typeface="Arial" panose="020B0604020202020204" pitchFamily="34" charset="0"/>
              </a:rPr>
              <a:t>Dermosifiliogr</a:t>
            </a:r>
            <a:r>
              <a:rPr kumimoji="0" lang="es-ES" sz="1000" b="0" i="0" u="none" strike="noStrike" kern="1200" cap="none" spc="0" normalizeH="0" baseline="0" noProof="0" dirty="0">
                <a:ln>
                  <a:noFill/>
                </a:ln>
                <a:solidFill>
                  <a:srgbClr val="000000"/>
                </a:solidFill>
                <a:effectLst/>
                <a:uLnTx/>
                <a:uFillTx/>
                <a:latin typeface="Gilroy Office"/>
                <a:ea typeface="Times New Roman" panose="02020603050405020304" pitchFamily="18" charset="0"/>
                <a:cs typeface="Arial" panose="020B0604020202020204" pitchFamily="34" charset="0"/>
              </a:rPr>
              <a:t>. 2022 Jun;113(6):583-609. </a:t>
            </a:r>
          </a:p>
          <a:p>
            <a:pPr marL="228594" marR="0" lvl="0" indent="-22859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srgbClr val="000000"/>
                </a:solidFill>
                <a:effectLst/>
                <a:uLnTx/>
                <a:uFillTx/>
                <a:latin typeface="Gilroy Office"/>
              </a:rPr>
              <a:t>Carrascosa JM, Puig L, Belinchón Romero I, et al. </a:t>
            </a:r>
            <a:r>
              <a:rPr kumimoji="0" lang="es-ES" sz="1000" b="0" i="0" u="none" strike="noStrike" kern="1200" cap="none" spc="0" normalizeH="0" baseline="0" noProof="0" dirty="0" err="1">
                <a:ln>
                  <a:noFill/>
                </a:ln>
                <a:solidFill>
                  <a:srgbClr val="000000"/>
                </a:solidFill>
                <a:effectLst/>
                <a:uLnTx/>
                <a:uFillTx/>
                <a:latin typeface="Gilroy Office"/>
              </a:rPr>
              <a:t>Practical</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update</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of</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the</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Recommendations</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Published</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by</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the</a:t>
            </a:r>
            <a:r>
              <a:rPr kumimoji="0" lang="es-ES" sz="1000" b="0" i="0" u="none" strike="noStrike" kern="1200" cap="none" spc="0" normalizeH="0" baseline="0" noProof="0" dirty="0">
                <a:ln>
                  <a:noFill/>
                </a:ln>
                <a:solidFill>
                  <a:srgbClr val="000000"/>
                </a:solidFill>
                <a:effectLst/>
                <a:uLnTx/>
                <a:uFillTx/>
                <a:latin typeface="Gilroy Office"/>
              </a:rPr>
              <a:t> Psoriasis </a:t>
            </a:r>
            <a:r>
              <a:rPr kumimoji="0" lang="es-ES" sz="1000" b="0" i="0" u="none" strike="noStrike" kern="1200" cap="none" spc="0" normalizeH="0" baseline="0" noProof="0" dirty="0" err="1">
                <a:ln>
                  <a:noFill/>
                </a:ln>
                <a:solidFill>
                  <a:srgbClr val="000000"/>
                </a:solidFill>
                <a:effectLst/>
                <a:uLnTx/>
                <a:uFillTx/>
                <a:latin typeface="Gilroy Office"/>
              </a:rPr>
              <a:t>Group</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of</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the</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Spanish</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Academy</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of</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Dermatology</a:t>
            </a:r>
            <a:r>
              <a:rPr kumimoji="0" lang="es-ES" sz="1000" b="0" i="0" u="none" strike="noStrike" kern="1200" cap="none" spc="0" normalizeH="0" baseline="0" noProof="0" dirty="0">
                <a:ln>
                  <a:noFill/>
                </a:ln>
                <a:solidFill>
                  <a:srgbClr val="000000"/>
                </a:solidFill>
                <a:effectLst/>
                <a:uLnTx/>
                <a:uFillTx/>
                <a:latin typeface="Gilroy Office"/>
              </a:rPr>
              <a:t> and </a:t>
            </a:r>
            <a:r>
              <a:rPr kumimoji="0" lang="es-ES" sz="1000" b="0" i="0" u="none" strike="noStrike" kern="1200" cap="none" spc="0" normalizeH="0" baseline="0" noProof="0" dirty="0" err="1">
                <a:ln>
                  <a:noFill/>
                </a:ln>
                <a:solidFill>
                  <a:srgbClr val="000000"/>
                </a:solidFill>
                <a:effectLst/>
                <a:uLnTx/>
                <a:uFillTx/>
                <a:latin typeface="Gilroy Office"/>
              </a:rPr>
              <a:t>Venereology</a:t>
            </a:r>
            <a:r>
              <a:rPr kumimoji="0" lang="es-ES" sz="1000" b="0" i="0" u="none" strike="noStrike" kern="1200" cap="none" spc="0" normalizeH="0" baseline="0" noProof="0" dirty="0">
                <a:ln>
                  <a:noFill/>
                </a:ln>
                <a:solidFill>
                  <a:srgbClr val="000000"/>
                </a:solidFill>
                <a:effectLst/>
                <a:uLnTx/>
                <a:uFillTx/>
                <a:latin typeface="Gilroy Office"/>
              </a:rPr>
              <a:t> (GPS) </a:t>
            </a:r>
            <a:r>
              <a:rPr kumimoji="0" lang="es-ES" sz="1000" b="0" i="0" u="none" strike="noStrike" kern="1200" cap="none" spc="0" normalizeH="0" baseline="0" noProof="0" dirty="0" err="1">
                <a:ln>
                  <a:noFill/>
                </a:ln>
                <a:solidFill>
                  <a:srgbClr val="000000"/>
                </a:solidFill>
                <a:effectLst/>
                <a:uLnTx/>
                <a:uFillTx/>
                <a:latin typeface="Gilroy Office"/>
              </a:rPr>
              <a:t>on</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the</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Treatment</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of</a:t>
            </a:r>
            <a:r>
              <a:rPr kumimoji="0" lang="es-ES" sz="1000" b="0" i="0" u="none" strike="noStrike" kern="1200" cap="none" spc="0" normalizeH="0" baseline="0" noProof="0" dirty="0">
                <a:ln>
                  <a:noFill/>
                </a:ln>
                <a:solidFill>
                  <a:srgbClr val="000000"/>
                </a:solidFill>
                <a:effectLst/>
                <a:uLnTx/>
                <a:uFillTx/>
                <a:latin typeface="Gilroy Office"/>
              </a:rPr>
              <a:t> Psoriasis </a:t>
            </a:r>
            <a:r>
              <a:rPr kumimoji="0" lang="es-ES" sz="1000" b="0" i="0" u="none" strike="noStrike" kern="1200" cap="none" spc="0" normalizeH="0" baseline="0" noProof="0" dirty="0" err="1">
                <a:ln>
                  <a:noFill/>
                </a:ln>
                <a:solidFill>
                  <a:srgbClr val="000000"/>
                </a:solidFill>
                <a:effectLst/>
                <a:uLnTx/>
                <a:uFillTx/>
                <a:latin typeface="Gilroy Office"/>
              </a:rPr>
              <a:t>with</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Biologic</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Therapy</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Part</a:t>
            </a:r>
            <a:r>
              <a:rPr kumimoji="0" lang="es-ES" sz="1000" b="0" i="0" u="none" strike="noStrike" kern="1200" cap="none" spc="0" normalizeH="0" baseline="0" noProof="0" dirty="0">
                <a:ln>
                  <a:noFill/>
                </a:ln>
                <a:solidFill>
                  <a:srgbClr val="000000"/>
                </a:solidFill>
                <a:effectLst/>
                <a:uLnTx/>
                <a:uFillTx/>
                <a:latin typeface="Gilroy Office"/>
              </a:rPr>
              <a:t> 1. </a:t>
            </a:r>
            <a:r>
              <a:rPr kumimoji="0" lang="es-ES" sz="1000" b="0" i="0" u="none" strike="noStrike" kern="1200" cap="none" spc="0" normalizeH="0" baseline="0" noProof="0" dirty="0" err="1">
                <a:ln>
                  <a:noFill/>
                </a:ln>
                <a:solidFill>
                  <a:srgbClr val="000000"/>
                </a:solidFill>
                <a:effectLst/>
                <a:uLnTx/>
                <a:uFillTx/>
                <a:latin typeface="Gilroy Office"/>
              </a:rPr>
              <a:t>Concepts</a:t>
            </a:r>
            <a:r>
              <a:rPr kumimoji="0" lang="es-ES" sz="1000" b="0" i="0" u="none" strike="noStrike" kern="1200" cap="none" spc="0" normalizeH="0" baseline="0" noProof="0" dirty="0">
                <a:ln>
                  <a:noFill/>
                </a:ln>
                <a:solidFill>
                  <a:srgbClr val="000000"/>
                </a:solidFill>
                <a:effectLst/>
                <a:uLnTx/>
                <a:uFillTx/>
                <a:latin typeface="Gilroy Office"/>
              </a:rPr>
              <a:t> and General Management </a:t>
            </a:r>
            <a:r>
              <a:rPr kumimoji="0" lang="es-ES" sz="1000" b="0" i="0" u="none" strike="noStrike" kern="1200" cap="none" spc="0" normalizeH="0" baseline="0" noProof="0" dirty="0" err="1">
                <a:ln>
                  <a:noFill/>
                </a:ln>
                <a:solidFill>
                  <a:srgbClr val="000000"/>
                </a:solidFill>
                <a:effectLst/>
                <a:uLnTx/>
                <a:uFillTx/>
                <a:latin typeface="Gilroy Office"/>
              </a:rPr>
              <a:t>of</a:t>
            </a:r>
            <a:r>
              <a:rPr kumimoji="0" lang="es-ES" sz="1000" b="0" i="0" u="none" strike="noStrike" kern="1200" cap="none" spc="0" normalizeH="0" baseline="0" noProof="0" dirty="0">
                <a:ln>
                  <a:noFill/>
                </a:ln>
                <a:solidFill>
                  <a:srgbClr val="000000"/>
                </a:solidFill>
                <a:effectLst/>
                <a:uLnTx/>
                <a:uFillTx/>
                <a:latin typeface="Gilroy Office"/>
              </a:rPr>
              <a:t> Psoriasis </a:t>
            </a:r>
            <a:r>
              <a:rPr kumimoji="0" lang="es-ES" sz="1000" b="0" i="0" u="none" strike="noStrike" kern="1200" cap="none" spc="0" normalizeH="0" baseline="0" noProof="0" dirty="0" err="1">
                <a:ln>
                  <a:noFill/>
                </a:ln>
                <a:solidFill>
                  <a:srgbClr val="000000"/>
                </a:solidFill>
                <a:effectLst/>
                <a:uLnTx/>
                <a:uFillTx/>
                <a:latin typeface="Gilroy Office"/>
              </a:rPr>
              <a:t>with</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Biologic</a:t>
            </a:r>
            <a:r>
              <a:rPr kumimoji="0" lang="es-ES" sz="1000" b="0" i="0" u="none" strike="noStrike" kern="1200" cap="none" spc="0" normalizeH="0" baseline="0" noProof="0" dirty="0">
                <a:ln>
                  <a:noFill/>
                </a:ln>
                <a:solidFill>
                  <a:srgbClr val="000000"/>
                </a:solidFill>
                <a:effectLst/>
                <a:uLnTx/>
                <a:uFillTx/>
                <a:latin typeface="Gilroy Office"/>
              </a:rPr>
              <a:t> </a:t>
            </a:r>
            <a:r>
              <a:rPr kumimoji="0" lang="es-ES" sz="1000" b="0" i="0" u="none" strike="noStrike" kern="1200" cap="none" spc="0" normalizeH="0" baseline="0" noProof="0" dirty="0" err="1">
                <a:ln>
                  <a:noFill/>
                </a:ln>
                <a:solidFill>
                  <a:srgbClr val="000000"/>
                </a:solidFill>
                <a:effectLst/>
                <a:uLnTx/>
                <a:uFillTx/>
                <a:latin typeface="Gilroy Office"/>
              </a:rPr>
              <a:t>Therapy</a:t>
            </a:r>
            <a:r>
              <a:rPr kumimoji="0" lang="es-ES" sz="1000" b="0" i="0" u="none" strike="noStrike" kern="1200" cap="none" spc="0" normalizeH="0" baseline="0" noProof="0" dirty="0">
                <a:ln>
                  <a:noFill/>
                </a:ln>
                <a:solidFill>
                  <a:srgbClr val="000000"/>
                </a:solidFill>
                <a:effectLst/>
                <a:uLnTx/>
                <a:uFillTx/>
                <a:latin typeface="Gilroy Office"/>
              </a:rPr>
              <a:t>. Actas </a:t>
            </a:r>
            <a:r>
              <a:rPr kumimoji="0" lang="es-ES" sz="1000" b="0" i="0" u="none" strike="noStrike" kern="1200" cap="none" spc="0" normalizeH="0" baseline="0" noProof="0" dirty="0" err="1">
                <a:ln>
                  <a:noFill/>
                </a:ln>
                <a:solidFill>
                  <a:srgbClr val="000000"/>
                </a:solidFill>
                <a:effectLst/>
                <a:uLnTx/>
                <a:uFillTx/>
                <a:latin typeface="Gilroy Office"/>
              </a:rPr>
              <a:t>Dermosifiliogr</a:t>
            </a:r>
            <a:r>
              <a:rPr kumimoji="0" lang="es-ES" sz="1000" b="0" i="0" u="none" strike="noStrike" kern="1200" cap="none" spc="0" normalizeH="0" baseline="0" noProof="0" dirty="0">
                <a:ln>
                  <a:noFill/>
                </a:ln>
                <a:solidFill>
                  <a:srgbClr val="000000"/>
                </a:solidFill>
                <a:effectLst/>
                <a:uLnTx/>
                <a:uFillTx/>
                <a:latin typeface="Gilroy Office"/>
              </a:rPr>
              <a:t>. 2022 Mar;113(3):261-277. </a:t>
            </a:r>
          </a:p>
        </p:txBody>
      </p:sp>
      <p:sp>
        <p:nvSpPr>
          <p:cNvPr id="4" name="CuadroTexto 3">
            <a:extLst>
              <a:ext uri="{FF2B5EF4-FFF2-40B4-BE49-F238E27FC236}">
                <a16:creationId xmlns:a16="http://schemas.microsoft.com/office/drawing/2014/main" id="{4FA8A0EC-50D2-441A-B3D6-12DE3B9824AE}"/>
              </a:ext>
            </a:extLst>
          </p:cNvPr>
          <p:cNvSpPr txBox="1"/>
          <p:nvPr/>
        </p:nvSpPr>
        <p:spPr>
          <a:xfrm>
            <a:off x="819267" y="1199645"/>
            <a:ext cx="10824742" cy="3999878"/>
          </a:xfrm>
          <a:prstGeom prst="rect">
            <a:avLst/>
          </a:prstGeom>
          <a:noFill/>
        </p:spPr>
        <p:txBody>
          <a:bodyPr wrap="square" lIns="0" tIns="0" rIns="0" bIns="0" rtlCol="0">
            <a:spAutoFit/>
          </a:bodyPr>
          <a:lstStyle/>
          <a:p>
            <a:pPr marL="478355" marR="0" lvl="0" indent="-478355" algn="l" defTabSz="914400" rtl="0" eaLnBrk="1" fontAlgn="auto" latinLnBrk="0" hangingPunct="1">
              <a:lnSpc>
                <a:spcPct val="150000"/>
              </a:lnSpc>
              <a:spcBef>
                <a:spcPts val="0"/>
              </a:spcBef>
              <a:spcAft>
                <a:spcPts val="0"/>
              </a:spcAft>
              <a:buClr>
                <a:prstClr val="black"/>
              </a:buClr>
              <a:buSzTx/>
              <a:buFont typeface="Wingdings" pitchFamily="2" charset="2"/>
              <a:buChar char="§"/>
              <a:tabLst/>
              <a:defRPr/>
            </a:pPr>
            <a:r>
              <a:rPr kumimoji="0" lang="es-ES_tradnl"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Cuando no tenemos claro el diagnóstico</a:t>
            </a:r>
          </a:p>
          <a:p>
            <a:pPr marL="478355" marR="0" lvl="0" indent="-478355" algn="l" defTabSz="914400" rtl="0" eaLnBrk="1" fontAlgn="auto" latinLnBrk="0" hangingPunct="1">
              <a:lnSpc>
                <a:spcPct val="150000"/>
              </a:lnSpc>
              <a:spcBef>
                <a:spcPts val="0"/>
              </a:spcBef>
              <a:spcAft>
                <a:spcPts val="0"/>
              </a:spcAft>
              <a:buClr>
                <a:prstClr val="black"/>
              </a:buClr>
              <a:buSzTx/>
              <a:buFont typeface="Wingdings" pitchFamily="2" charset="2"/>
              <a:buChar char="§"/>
              <a:tabLst/>
              <a:defRPr/>
            </a:pPr>
            <a:r>
              <a:rPr kumimoji="0" lang="es-ES_tradnl"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Cuando tiene una psoriasis muy extensa &gt;10% de la superficie corporal (&gt; de 10 palmas de manos) </a:t>
            </a:r>
            <a:endParaRPr kumimoji="0" lang="es-ES"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78355" marR="0" lvl="0" indent="-478355" algn="l" defTabSz="914400" rtl="0" eaLnBrk="1" fontAlgn="auto" latinLnBrk="0" hangingPunct="1">
              <a:lnSpc>
                <a:spcPct val="150000"/>
              </a:lnSpc>
              <a:spcBef>
                <a:spcPts val="0"/>
              </a:spcBef>
              <a:spcAft>
                <a:spcPts val="0"/>
              </a:spcAft>
              <a:buClr>
                <a:prstClr val="black"/>
              </a:buClr>
              <a:buSzTx/>
              <a:buFont typeface="Wingdings" pitchFamily="2" charset="2"/>
              <a:buChar char="§"/>
              <a:tabLst/>
              <a:defRPr/>
            </a:pPr>
            <a:r>
              <a:rPr kumimoji="0" lang="es-ES"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Psoriasis moderada-grave en </a:t>
            </a:r>
            <a:r>
              <a:rPr kumimoji="0" lang="es-ES_tradnl"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localizaciones especiales (cara, palmas, plantas, pliegues, uñas)</a:t>
            </a:r>
            <a:r>
              <a:rPr kumimoji="0" lang="es-ES"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478355" marR="0" lvl="0" indent="-478355" algn="l" defTabSz="914400" rtl="0" eaLnBrk="1" fontAlgn="auto" latinLnBrk="0" hangingPunct="1">
              <a:lnSpc>
                <a:spcPct val="150000"/>
              </a:lnSpc>
              <a:spcBef>
                <a:spcPts val="0"/>
              </a:spcBef>
              <a:spcAft>
                <a:spcPts val="0"/>
              </a:spcAft>
              <a:buClr>
                <a:prstClr val="black"/>
              </a:buClr>
              <a:buSzTx/>
              <a:buFont typeface="Wingdings" pitchFamily="2" charset="2"/>
              <a:buChar char="§"/>
              <a:tabLst/>
              <a:defRPr/>
            </a:pPr>
            <a:r>
              <a:rPr kumimoji="0" lang="es-ES_tradnl"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Cuando no se controla con el tratamiento tópico</a:t>
            </a:r>
          </a:p>
          <a:p>
            <a:pPr marL="478355" marR="0" lvl="0" indent="-478355" algn="l" defTabSz="914400" rtl="0" eaLnBrk="1" fontAlgn="auto" latinLnBrk="0" hangingPunct="1">
              <a:lnSpc>
                <a:spcPct val="150000"/>
              </a:lnSpc>
              <a:spcBef>
                <a:spcPts val="0"/>
              </a:spcBef>
              <a:spcAft>
                <a:spcPts val="0"/>
              </a:spcAft>
              <a:buClr>
                <a:prstClr val="black"/>
              </a:buClr>
              <a:buSzTx/>
              <a:buFont typeface="Wingdings" pitchFamily="2" charset="2"/>
              <a:buChar char="§"/>
              <a:tabLst/>
              <a:defRPr/>
            </a:pPr>
            <a:r>
              <a:rPr kumimoji="0" lang="es-ES"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Psoriasis infantil </a:t>
            </a:r>
            <a:endParaRPr kumimoji="0" lang="es-ES" sz="2200" b="0" i="0" u="none" strike="noStrike" kern="1200" cap="none" spc="0" normalizeH="0" baseline="0" noProof="0" dirty="0">
              <a:ln>
                <a:noFill/>
              </a:ln>
              <a:solidFill>
                <a:srgbClr val="000000"/>
              </a:solidFill>
              <a:effectLst/>
              <a:uLnTx/>
              <a:uFillTx/>
              <a:latin typeface="Gilroy Office"/>
              <a:ea typeface="+mn-ea"/>
              <a:cs typeface="+mn-cs"/>
            </a:endParaRPr>
          </a:p>
          <a:p>
            <a:pPr marL="478355" marR="0" lvl="0" indent="-478355" algn="l" defTabSz="914400" rtl="0" eaLnBrk="1" fontAlgn="auto" latinLnBrk="0" hangingPunct="1">
              <a:lnSpc>
                <a:spcPct val="150000"/>
              </a:lnSpc>
              <a:spcBef>
                <a:spcPts val="0"/>
              </a:spcBef>
              <a:spcAft>
                <a:spcPts val="0"/>
              </a:spcAft>
              <a:buClr>
                <a:prstClr val="black"/>
              </a:buClr>
              <a:buSzTx/>
              <a:buFont typeface="Wingdings" pitchFamily="2" charset="2"/>
              <a:buChar char="§"/>
              <a:tabLst/>
              <a:defRPr/>
            </a:pPr>
            <a:r>
              <a:rPr kumimoji="0" lang="es-ES_tradnl"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Cuando afecta mucho su calidad de vida </a:t>
            </a:r>
          </a:p>
        </p:txBody>
      </p:sp>
      <p:cxnSp>
        <p:nvCxnSpPr>
          <p:cNvPr id="5" name="4 Conector recto"/>
          <p:cNvCxnSpPr/>
          <p:nvPr/>
        </p:nvCxnSpPr>
        <p:spPr>
          <a:xfrm>
            <a:off x="436834" y="1124744"/>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92D9FF05-019B-4BB3-8EA6-EB454C67079B}"/>
              </a:ext>
            </a:extLst>
          </p:cNvPr>
          <p:cNvSpPr txBox="1"/>
          <p:nvPr/>
        </p:nvSpPr>
        <p:spPr>
          <a:xfrm>
            <a:off x="8927640" y="6488669"/>
            <a:ext cx="32643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600" b="0" i="0" u="none" strike="noStrike" kern="1200" cap="none" spc="0" normalizeH="0" baseline="0" noProof="0" dirty="0" err="1">
                <a:ln>
                  <a:noFill/>
                </a:ln>
                <a:solidFill>
                  <a:prstClr val="black"/>
                </a:solidFill>
                <a:effectLst/>
                <a:uLnTx/>
                <a:uFillTx/>
                <a:latin typeface="Aptos" panose="02110004020202020204"/>
                <a:ea typeface="+mn-ea"/>
                <a:cs typeface="+mn-cs"/>
              </a:rPr>
              <a:t>Opinión</a:t>
            </a:r>
            <a:r>
              <a:rPr kumimoji="0" lang="ca-ES" sz="1600" b="0" i="0" u="none" strike="noStrike" kern="1200" cap="none" spc="0" normalizeH="0" baseline="0" noProof="0" dirty="0">
                <a:ln>
                  <a:noFill/>
                </a:ln>
                <a:solidFill>
                  <a:prstClr val="black"/>
                </a:solidFill>
                <a:effectLst/>
                <a:uLnTx/>
                <a:uFillTx/>
                <a:latin typeface="Aptos" panose="02110004020202020204"/>
                <a:ea typeface="+mn-ea"/>
                <a:cs typeface="+mn-cs"/>
              </a:rPr>
              <a:t> personal de Miquel Ribera </a:t>
            </a:r>
            <a:endParaRPr kumimoji="0" lang="es-E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3802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02" name="Rectangle 2"/>
          <p:cNvSpPr>
            <a:spLocks noGrp="1" noChangeArrowheads="1"/>
          </p:cNvSpPr>
          <p:nvPr>
            <p:ph type="title" idx="4294967295"/>
          </p:nvPr>
        </p:nvSpPr>
        <p:spPr>
          <a:xfrm>
            <a:off x="0" y="188120"/>
            <a:ext cx="12192000" cy="630386"/>
          </a:xfrm>
          <a:prstGeom prst="rect">
            <a:avLst/>
          </a:prstGeom>
          <a:noFill/>
        </p:spPr>
        <p:txBody>
          <a:bodyPr rtlCol="0">
            <a:noAutofit/>
          </a:bodyPr>
          <a:lstStyle/>
          <a:p>
            <a:pPr algn="ctr">
              <a:defRPr/>
            </a:pPr>
            <a:r>
              <a:rPr lang="es-ES_tradnl" sz="3200" b="1" dirty="0">
                <a:latin typeface="+mn-lt"/>
              </a:rPr>
              <a:t>Escalado terapéutico en la psoriasis</a:t>
            </a:r>
          </a:p>
        </p:txBody>
      </p:sp>
      <p:cxnSp>
        <p:nvCxnSpPr>
          <p:cNvPr id="47107" name="AutoShape 3"/>
          <p:cNvCxnSpPr>
            <a:cxnSpLocks noChangeShapeType="1"/>
          </p:cNvCxnSpPr>
          <p:nvPr/>
        </p:nvCxnSpPr>
        <p:spPr bwMode="auto">
          <a:xfrm flipV="1">
            <a:off x="1671072" y="4394203"/>
            <a:ext cx="3796279" cy="968378"/>
          </a:xfrm>
          <a:prstGeom prst="bentConnector3">
            <a:avLst>
              <a:gd name="adj1" fmla="val 50000"/>
            </a:avLst>
          </a:prstGeom>
          <a:noFill/>
          <a:ln w="38100">
            <a:solidFill>
              <a:schemeClr val="accent1"/>
            </a:solidFill>
            <a:miter lim="800000"/>
            <a:headEnd/>
            <a:tailEnd/>
          </a:ln>
        </p:spPr>
      </p:cxnSp>
      <p:cxnSp>
        <p:nvCxnSpPr>
          <p:cNvPr id="47108" name="AutoShape 4"/>
          <p:cNvCxnSpPr>
            <a:cxnSpLocks noChangeShapeType="1"/>
          </p:cNvCxnSpPr>
          <p:nvPr/>
        </p:nvCxnSpPr>
        <p:spPr bwMode="auto">
          <a:xfrm flipV="1">
            <a:off x="3976688" y="3427413"/>
            <a:ext cx="2957512" cy="958851"/>
          </a:xfrm>
          <a:prstGeom prst="bentConnector3">
            <a:avLst>
              <a:gd name="adj1" fmla="val 50000"/>
            </a:avLst>
          </a:prstGeom>
          <a:noFill/>
          <a:ln w="38100">
            <a:solidFill>
              <a:schemeClr val="accent1"/>
            </a:solidFill>
            <a:miter lim="800000"/>
            <a:headEnd/>
            <a:tailEnd/>
          </a:ln>
        </p:spPr>
      </p:cxnSp>
      <p:cxnSp>
        <p:nvCxnSpPr>
          <p:cNvPr id="47109" name="AutoShape 5"/>
          <p:cNvCxnSpPr>
            <a:cxnSpLocks noChangeShapeType="1"/>
          </p:cNvCxnSpPr>
          <p:nvPr/>
        </p:nvCxnSpPr>
        <p:spPr bwMode="auto">
          <a:xfrm flipV="1">
            <a:off x="5467354" y="2459040"/>
            <a:ext cx="2957513" cy="960437"/>
          </a:xfrm>
          <a:prstGeom prst="bentConnector3">
            <a:avLst>
              <a:gd name="adj1" fmla="val 50000"/>
            </a:avLst>
          </a:prstGeom>
          <a:noFill/>
          <a:ln w="38100">
            <a:solidFill>
              <a:schemeClr val="accent1"/>
            </a:solidFill>
            <a:miter lim="800000"/>
            <a:headEnd/>
            <a:tailEnd/>
          </a:ln>
        </p:spPr>
      </p:cxnSp>
      <p:sp>
        <p:nvSpPr>
          <p:cNvPr id="47110" name="Text Box 6"/>
          <p:cNvSpPr txBox="1">
            <a:spLocks noChangeArrowheads="1"/>
          </p:cNvSpPr>
          <p:nvPr/>
        </p:nvSpPr>
        <p:spPr bwMode="auto">
          <a:xfrm>
            <a:off x="1786728" y="5389719"/>
            <a:ext cx="1455744" cy="769632"/>
          </a:xfrm>
          <a:prstGeom prst="rect">
            <a:avLst/>
          </a:prstGeom>
          <a:noFill/>
          <a:ln w="9525" algn="ctr">
            <a:noFill/>
            <a:miter lim="800000"/>
            <a:headEnd/>
            <a:tailEnd/>
          </a:ln>
        </p:spPr>
        <p:txBody>
          <a:bodyPr wrap="square"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44546A"/>
                </a:solidFill>
                <a:effectLst/>
                <a:uLnTx/>
                <a:uFillTx/>
                <a:latin typeface="Aptos" panose="02110004020202020204"/>
                <a:ea typeface="+mn-ea"/>
                <a:cs typeface="+mn-cs"/>
              </a:rPr>
              <a:t>Productos OTC</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Emolientes</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Queratolíticos</a:t>
            </a:r>
          </a:p>
        </p:txBody>
      </p:sp>
      <p:sp>
        <p:nvSpPr>
          <p:cNvPr id="47111" name="Text Box 7"/>
          <p:cNvSpPr txBox="1">
            <a:spLocks noChangeArrowheads="1"/>
          </p:cNvSpPr>
          <p:nvPr/>
        </p:nvSpPr>
        <p:spPr bwMode="auto">
          <a:xfrm>
            <a:off x="3656008" y="4406199"/>
            <a:ext cx="2078037" cy="1898466"/>
          </a:xfrm>
          <a:prstGeom prst="rect">
            <a:avLst/>
          </a:prstGeom>
          <a:noFill/>
          <a:ln w="9525" algn="ctr">
            <a:noFill/>
            <a:miter lim="800000"/>
            <a:headEnd/>
            <a:tailEnd/>
          </a:ln>
        </p:spPr>
        <p:txBody>
          <a:bodyPr wrap="square"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44546A"/>
                </a:solidFill>
                <a:effectLst/>
                <a:uLnTx/>
                <a:uFillTx/>
                <a:latin typeface="Aptos" panose="02110004020202020204"/>
                <a:ea typeface="+mn-ea"/>
                <a:cs typeface="+mn-cs"/>
              </a:rPr>
              <a:t>Medicamentos tópicos</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Corticoides</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Derivados de la Vitamina D</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Asociaciones</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Retinoides tópicos</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Otros</a:t>
            </a:r>
          </a:p>
        </p:txBody>
      </p:sp>
      <p:sp>
        <p:nvSpPr>
          <p:cNvPr id="47112" name="Text Box 8"/>
          <p:cNvSpPr txBox="1">
            <a:spLocks noChangeArrowheads="1"/>
          </p:cNvSpPr>
          <p:nvPr/>
        </p:nvSpPr>
        <p:spPr bwMode="auto">
          <a:xfrm>
            <a:off x="5511800" y="3422654"/>
            <a:ext cx="1803400" cy="1221166"/>
          </a:xfrm>
          <a:prstGeom prst="rect">
            <a:avLst/>
          </a:prstGeom>
          <a:noFill/>
          <a:ln w="9525" algn="ctr">
            <a:noFill/>
            <a:miter lim="800000"/>
            <a:headEnd/>
            <a:tailEnd/>
          </a:ln>
        </p:spPr>
        <p:txBody>
          <a:bodyPr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44546A"/>
                </a:solidFill>
                <a:effectLst/>
                <a:uLnTx/>
                <a:uFillTx/>
                <a:latin typeface="Aptos" panose="02110004020202020204"/>
                <a:ea typeface="+mn-ea"/>
                <a:cs typeface="+mn-cs"/>
              </a:rPr>
              <a:t>Fototerapia</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UVB</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PUVA</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Helioterapia</a:t>
            </a:r>
          </a:p>
          <a:p>
            <a:pPr marL="115880" marR="0" lvl="0" indent="-115880" algn="l" defTabSz="914400" rtl="0" eaLnBrk="0" fontAlgn="base" latinLnBrk="0" hangingPunct="0">
              <a:lnSpc>
                <a:spcPct val="100000"/>
              </a:lnSpc>
              <a:spcBef>
                <a:spcPct val="0"/>
              </a:spcBef>
              <a:spcAft>
                <a:spcPct val="0"/>
              </a:spcAft>
              <a:buClrTx/>
              <a:buSzTx/>
              <a:buFontTx/>
              <a:buNone/>
              <a:tabLst/>
              <a:defRPr/>
            </a:pP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47113" name="Text Box 9"/>
          <p:cNvSpPr txBox="1">
            <a:spLocks noChangeArrowheads="1"/>
          </p:cNvSpPr>
          <p:nvPr/>
        </p:nvSpPr>
        <p:spPr bwMode="auto">
          <a:xfrm>
            <a:off x="7010403" y="2532064"/>
            <a:ext cx="1677988" cy="1898466"/>
          </a:xfrm>
          <a:prstGeom prst="rect">
            <a:avLst/>
          </a:prstGeom>
          <a:noFill/>
          <a:ln w="9525" algn="ctr">
            <a:noFill/>
            <a:miter lim="800000"/>
            <a:headEnd/>
            <a:tailEnd/>
          </a:ln>
        </p:spPr>
        <p:txBody>
          <a:bodyPr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44546A"/>
                </a:solidFill>
                <a:effectLst/>
                <a:uLnTx/>
                <a:uFillTx/>
                <a:latin typeface="Aptos" panose="02110004020202020204"/>
                <a:ea typeface="+mn-ea"/>
                <a:cs typeface="+mn-cs"/>
              </a:rPr>
              <a:t>Tratamiento sistémico</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Ciclosporina</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Metotrexato</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Acitretino</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Apremilast</a:t>
            </a: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Deucravacitinib</a:t>
            </a: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Dimetil</a:t>
            </a: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 </a:t>
            </a:r>
            <a:r>
              <a:rPr kumimoji="0" lang="es-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fumarato</a:t>
            </a: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47114" name="Line 10"/>
          <p:cNvSpPr>
            <a:spLocks noChangeShapeType="1"/>
          </p:cNvSpPr>
          <p:nvPr/>
        </p:nvSpPr>
        <p:spPr bwMode="auto">
          <a:xfrm>
            <a:off x="1625153" y="6231118"/>
            <a:ext cx="8266564" cy="24518"/>
          </a:xfrm>
          <a:prstGeom prst="line">
            <a:avLst/>
          </a:prstGeom>
          <a:noFill/>
          <a:ln w="50800">
            <a:solidFill>
              <a:schemeClr val="accent1"/>
            </a:solidFill>
            <a:round/>
            <a:headEnd/>
            <a:tailEnd type="triangle" w="med" len="med"/>
          </a:ln>
        </p:spPr>
        <p:txBody>
          <a:bodyPr wrap="square" lIns="91436" tIns="45719" rIns="91436" bIns="4571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116" name="Line 13"/>
          <p:cNvSpPr>
            <a:spLocks noChangeShapeType="1"/>
          </p:cNvSpPr>
          <p:nvPr/>
        </p:nvSpPr>
        <p:spPr bwMode="auto">
          <a:xfrm flipV="1">
            <a:off x="9982200" y="1603380"/>
            <a:ext cx="0" cy="4721225"/>
          </a:xfrm>
          <a:prstGeom prst="line">
            <a:avLst/>
          </a:prstGeom>
          <a:noFill/>
          <a:ln w="50800">
            <a:solidFill>
              <a:schemeClr val="accent1"/>
            </a:solidFill>
            <a:round/>
            <a:headEnd/>
            <a:tailEnd type="triangle" w="med" len="med"/>
          </a:ln>
        </p:spPr>
        <p:txBody>
          <a:bodyPr lIns="91436" tIns="45719" rIns="91436" bIns="4571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47118" name="AutoShape 15"/>
          <p:cNvCxnSpPr>
            <a:cxnSpLocks noChangeShapeType="1"/>
          </p:cNvCxnSpPr>
          <p:nvPr/>
        </p:nvCxnSpPr>
        <p:spPr bwMode="auto">
          <a:xfrm flipV="1">
            <a:off x="6934204" y="1524001"/>
            <a:ext cx="2957513" cy="958851"/>
          </a:xfrm>
          <a:prstGeom prst="bentConnector3">
            <a:avLst>
              <a:gd name="adj1" fmla="val 50000"/>
            </a:avLst>
          </a:prstGeom>
          <a:noFill/>
          <a:ln w="38100">
            <a:solidFill>
              <a:schemeClr val="accent1"/>
            </a:solidFill>
            <a:miter lim="800000"/>
            <a:headEnd/>
            <a:tailEnd/>
          </a:ln>
        </p:spPr>
      </p:cxnSp>
      <p:sp>
        <p:nvSpPr>
          <p:cNvPr id="47119" name="Text Box 16"/>
          <p:cNvSpPr txBox="1">
            <a:spLocks noChangeArrowheads="1"/>
          </p:cNvSpPr>
          <p:nvPr/>
        </p:nvSpPr>
        <p:spPr bwMode="auto">
          <a:xfrm>
            <a:off x="8535993" y="1587501"/>
            <a:ext cx="1563687" cy="3253068"/>
          </a:xfrm>
          <a:prstGeom prst="rect">
            <a:avLst/>
          </a:prstGeom>
          <a:noFill/>
          <a:ln w="9525" algn="ctr">
            <a:noFill/>
            <a:miter lim="800000"/>
            <a:headEnd/>
            <a:tailEnd/>
          </a:ln>
        </p:spPr>
        <p:txBody>
          <a:bodyPr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44546A"/>
                </a:solidFill>
                <a:effectLst/>
                <a:uLnTx/>
                <a:uFillTx/>
                <a:latin typeface="Aptos" panose="02110004020202020204"/>
                <a:ea typeface="+mn-ea"/>
                <a:cs typeface="+mn-cs"/>
              </a:rPr>
              <a:t>Tratamiento biológico</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Etanercept</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Adalimumab</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Infliximab</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Ustekinumab</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Secukinumab</a:t>
            </a: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Ixekizumab</a:t>
            </a: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ca-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B</a:t>
            </a:r>
            <a:r>
              <a:rPr kumimoji="0" lang="es-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rodalumab</a:t>
            </a: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ca-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G</a:t>
            </a:r>
            <a:r>
              <a:rPr kumimoji="0" lang="es-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uselkumab</a:t>
            </a: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ca-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Tildrakizumab</a:t>
            </a:r>
            <a:endParaRPr kumimoji="0" lang="ca-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ca-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Risankizumab</a:t>
            </a:r>
            <a:endParaRPr kumimoji="0" lang="ca-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ca-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Bimekizumab</a:t>
            </a: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Biosimilares</a:t>
            </a:r>
          </a:p>
        </p:txBody>
      </p:sp>
      <p:sp>
        <p:nvSpPr>
          <p:cNvPr id="47120" name="Text Box 4"/>
          <p:cNvSpPr txBox="1">
            <a:spLocks noChangeArrowheads="1"/>
          </p:cNvSpPr>
          <p:nvPr/>
        </p:nvSpPr>
        <p:spPr bwMode="auto">
          <a:xfrm>
            <a:off x="565453" y="6296458"/>
            <a:ext cx="9972670" cy="444352"/>
          </a:xfrm>
          <a:prstGeom prst="rect">
            <a:avLst/>
          </a:prstGeom>
          <a:noFill/>
          <a:ln w="9525" algn="ctr">
            <a:noFill/>
            <a:miter lim="800000"/>
            <a:headEnd/>
            <a:tailEnd/>
          </a:ln>
        </p:spPr>
        <p:txBody>
          <a:bodyPr wrap="square" lIns="0" tIns="0" rIns="0" bIns="0" anchor="b">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GB" altLang="es-ES" sz="1050" b="0" i="0" u="none" strike="noStrike" kern="1200" cap="none" spc="0" normalizeH="0" baseline="0" noProof="0" dirty="0">
                <a:ln>
                  <a:noFill/>
                </a:ln>
                <a:effectLst/>
                <a:uLnTx/>
                <a:uFillTx/>
                <a:latin typeface="Aptos" panose="02110004020202020204"/>
                <a:ea typeface="+mn-ea"/>
                <a:cs typeface="+mn-cs"/>
              </a:rPr>
              <a:t>1. </a:t>
            </a:r>
            <a:r>
              <a:rPr kumimoji="0" lang="en-GB" altLang="es-ES" sz="1050" b="0" i="0" u="none" strike="noStrike" kern="1200" cap="none" spc="0" normalizeH="0" baseline="0" noProof="0" dirty="0" err="1">
                <a:ln>
                  <a:noFill/>
                </a:ln>
                <a:effectLst/>
                <a:uLnTx/>
                <a:uFillTx/>
                <a:latin typeface="Aptos" panose="02110004020202020204"/>
                <a:ea typeface="+mn-ea"/>
                <a:cs typeface="+mn-cs"/>
              </a:rPr>
              <a:t>Menter</a:t>
            </a:r>
            <a:r>
              <a:rPr kumimoji="0" lang="en-GB" altLang="es-ES" sz="1050" b="0" i="0" u="none" strike="noStrike" kern="1200" cap="none" spc="0" normalizeH="0" baseline="0" noProof="0" dirty="0">
                <a:ln>
                  <a:noFill/>
                </a:ln>
                <a:effectLst/>
                <a:uLnTx/>
                <a:uFillTx/>
                <a:latin typeface="Aptos" panose="02110004020202020204"/>
                <a:ea typeface="+mn-ea"/>
                <a:cs typeface="+mn-cs"/>
              </a:rPr>
              <a:t> A, Griffiths CEM. Lancet. 2007;370:272-84.</a:t>
            </a:r>
            <a:endParaRPr kumimoji="0" lang="en-US" altLang="es-ES" sz="1050" b="0" i="0" u="none" strike="noStrike" kern="1200" cap="none" spc="0" normalizeH="0" baseline="0" noProof="0" dirty="0">
              <a:ln>
                <a:noFill/>
              </a:ln>
              <a:effectLst/>
              <a:uLnTx/>
              <a:uFillTx/>
              <a:latin typeface="Aptos" panose="02110004020202020204"/>
              <a:ea typeface="+mn-ea"/>
              <a:cs typeface="+mn-cs"/>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GB" altLang="es-ES" sz="1050" b="0" i="0" u="none" strike="noStrike" kern="1200" cap="none" spc="0" normalizeH="0" baseline="0" noProof="0" dirty="0">
                <a:ln>
                  <a:noFill/>
                </a:ln>
                <a:effectLst/>
                <a:uLnTx/>
                <a:uFillTx/>
                <a:latin typeface="Aptos" panose="02110004020202020204"/>
                <a:ea typeface="+mn-ea"/>
                <a:cs typeface="+mn-cs"/>
              </a:rPr>
              <a:t>2. </a:t>
            </a:r>
            <a:r>
              <a:rPr kumimoji="0" lang="en-GB" altLang="es-ES" sz="1050" b="0" i="0" u="none" strike="noStrike" kern="1200" cap="none" spc="0" normalizeH="0" baseline="0" noProof="0" dirty="0" err="1">
                <a:ln>
                  <a:noFill/>
                </a:ln>
                <a:effectLst/>
                <a:uLnTx/>
                <a:uFillTx/>
                <a:latin typeface="Aptos" panose="02110004020202020204"/>
                <a:ea typeface="+mn-ea"/>
                <a:cs typeface="+mn-cs"/>
              </a:rPr>
              <a:t>Luba</a:t>
            </a:r>
            <a:r>
              <a:rPr kumimoji="0" lang="en-GB" altLang="es-ES" sz="1050" b="0" i="0" u="none" strike="noStrike" kern="1200" cap="none" spc="0" normalizeH="0" baseline="0" noProof="0" dirty="0">
                <a:ln>
                  <a:noFill/>
                </a:ln>
                <a:effectLst/>
                <a:uLnTx/>
                <a:uFillTx/>
                <a:latin typeface="Aptos" panose="02110004020202020204"/>
                <a:ea typeface="+mn-ea"/>
                <a:cs typeface="+mn-cs"/>
              </a:rPr>
              <a:t> KM, </a:t>
            </a:r>
            <a:r>
              <a:rPr kumimoji="0" lang="en-GB" altLang="es-ES" sz="1050" b="0" i="0" u="none" strike="noStrike" kern="1200" cap="none" spc="0" normalizeH="0" baseline="0" noProof="0" dirty="0" err="1">
                <a:ln>
                  <a:noFill/>
                </a:ln>
                <a:effectLst/>
                <a:uLnTx/>
                <a:uFillTx/>
                <a:latin typeface="Aptos" panose="02110004020202020204"/>
                <a:ea typeface="+mn-ea"/>
                <a:cs typeface="+mn-cs"/>
              </a:rPr>
              <a:t>Stulberg</a:t>
            </a:r>
            <a:r>
              <a:rPr kumimoji="0" lang="en-GB" altLang="es-ES" sz="1050" b="0" i="0" u="none" strike="noStrike" kern="1200" cap="none" spc="0" normalizeH="0" baseline="0" noProof="0" dirty="0">
                <a:ln>
                  <a:noFill/>
                </a:ln>
                <a:effectLst/>
                <a:uLnTx/>
                <a:uFillTx/>
                <a:latin typeface="Aptos" panose="02110004020202020204"/>
                <a:ea typeface="+mn-ea"/>
                <a:cs typeface="+mn-cs"/>
              </a:rPr>
              <a:t> DL. Am </a:t>
            </a:r>
            <a:r>
              <a:rPr kumimoji="0" lang="en-GB" altLang="es-ES" sz="1050" b="0" i="0" u="none" strike="noStrike" kern="1200" cap="none" spc="0" normalizeH="0" baseline="0" noProof="0" dirty="0" err="1">
                <a:ln>
                  <a:noFill/>
                </a:ln>
                <a:effectLst/>
                <a:uLnTx/>
                <a:uFillTx/>
                <a:latin typeface="Aptos" panose="02110004020202020204"/>
                <a:ea typeface="+mn-ea"/>
                <a:cs typeface="+mn-cs"/>
              </a:rPr>
              <a:t>Fam</a:t>
            </a:r>
            <a:r>
              <a:rPr kumimoji="0" lang="en-GB" altLang="es-ES" sz="1050" b="0" i="0" u="none" strike="noStrike" kern="1200" cap="none" spc="0" normalizeH="0" baseline="0" noProof="0" dirty="0">
                <a:ln>
                  <a:noFill/>
                </a:ln>
                <a:effectLst/>
                <a:uLnTx/>
                <a:uFillTx/>
                <a:latin typeface="Aptos" panose="02110004020202020204"/>
                <a:ea typeface="+mn-ea"/>
                <a:cs typeface="+mn-cs"/>
              </a:rPr>
              <a:t> Physician. 2006;73:636-44,646.</a:t>
            </a:r>
            <a:r>
              <a:rPr kumimoji="0" lang="it-IT" altLang="es-ES" sz="1050" b="0" i="0" u="none" strike="noStrike" kern="1200" cap="none" spc="0" normalizeH="0" baseline="0" noProof="0" dirty="0">
                <a:ln>
                  <a:noFill/>
                </a:ln>
                <a:effectLst/>
                <a:uLnTx/>
                <a:uFillTx/>
                <a:latin typeface="Aptos" panose="02110004020202020204"/>
                <a:ea typeface="+mn-ea"/>
                <a:cs typeface="+mn-cs"/>
              </a:rPr>
              <a:t> </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GB" altLang="es-ES" sz="1050" b="0" i="0" u="none" strike="noStrike" kern="1200" cap="none" spc="0" normalizeH="0" baseline="0" noProof="0" dirty="0">
                <a:ln>
                  <a:noFill/>
                </a:ln>
                <a:effectLst/>
                <a:uLnTx/>
                <a:uFillTx/>
                <a:latin typeface="Aptos" panose="02110004020202020204"/>
                <a:ea typeface="+mn-ea"/>
                <a:cs typeface="+mn-cs"/>
              </a:rPr>
              <a:t>3. BAD. Psoriasis Guideline 2006. Accessed 15 Apr 2008 </a:t>
            </a:r>
            <a:r>
              <a:rPr kumimoji="0" lang="en-GB" altLang="es-ES" sz="1050" b="0" i="0" u="none" strike="noStrike" kern="1200" cap="none" spc="0" normalizeH="0" baseline="0" noProof="0" dirty="0" err="1">
                <a:ln>
                  <a:noFill/>
                </a:ln>
                <a:effectLst/>
                <a:uLnTx/>
                <a:uFillTx/>
                <a:latin typeface="Aptos" panose="02110004020202020204"/>
                <a:ea typeface="+mn-ea"/>
                <a:cs typeface="+mn-cs"/>
              </a:rPr>
              <a:t>from:http</a:t>
            </a:r>
            <a:r>
              <a:rPr kumimoji="0" lang="en-GB" altLang="es-ES" sz="1050" b="0" i="0" u="none" strike="noStrike" kern="1200" cap="none" spc="0" normalizeH="0" baseline="0" noProof="0" dirty="0">
                <a:ln>
                  <a:noFill/>
                </a:ln>
                <a:effectLst/>
                <a:uLnTx/>
                <a:uFillTx/>
                <a:latin typeface="Aptos" panose="02110004020202020204"/>
                <a:ea typeface="+mn-ea"/>
                <a:cs typeface="+mn-cs"/>
              </a:rPr>
              <a:t>://</a:t>
            </a:r>
            <a:r>
              <a:rPr kumimoji="0" lang="en-GB" altLang="es-ES" sz="1050" b="0" i="0" u="none" strike="noStrike" kern="1200" cap="none" spc="0" normalizeH="0" baseline="0" noProof="0" dirty="0" err="1">
                <a:ln>
                  <a:noFill/>
                </a:ln>
                <a:effectLst/>
                <a:uLnTx/>
                <a:uFillTx/>
                <a:latin typeface="Aptos" panose="02110004020202020204"/>
                <a:ea typeface="+mn-ea"/>
                <a:cs typeface="+mn-cs"/>
              </a:rPr>
              <a:t>www.bad.org.uk</a:t>
            </a:r>
            <a:r>
              <a:rPr kumimoji="0" lang="en-GB" altLang="es-ES" sz="1050" b="0" i="0" u="none" strike="noStrike" kern="1200" cap="none" spc="0" normalizeH="0" baseline="0" noProof="0" dirty="0">
                <a:ln>
                  <a:noFill/>
                </a:ln>
                <a:solidFill>
                  <a:srgbClr val="5B9BD5"/>
                </a:solidFill>
                <a:effectLst/>
                <a:uLnTx/>
                <a:uFillTx/>
                <a:latin typeface="Aptos" panose="02110004020202020204"/>
                <a:ea typeface="+mn-ea"/>
                <a:cs typeface="+mn-cs"/>
              </a:rPr>
              <a:t>.</a:t>
            </a:r>
            <a:endParaRPr kumimoji="0" lang="it-IT" altLang="es-ES" sz="1050" b="0" i="0" u="none" strike="noStrike" kern="1200" cap="none" spc="0" normalizeH="0" baseline="0" noProof="0" dirty="0">
              <a:ln>
                <a:noFill/>
              </a:ln>
              <a:solidFill>
                <a:srgbClr val="5B9BD5"/>
              </a:solidFill>
              <a:effectLst/>
              <a:uLnTx/>
              <a:uFillTx/>
              <a:latin typeface="Aptos" panose="02110004020202020204"/>
              <a:ea typeface="+mn-ea"/>
              <a:cs typeface="+mn-cs"/>
            </a:endParaRPr>
          </a:p>
        </p:txBody>
      </p:sp>
      <p:sp>
        <p:nvSpPr>
          <p:cNvPr id="17" name="16 Rectángulo"/>
          <p:cNvSpPr/>
          <p:nvPr/>
        </p:nvSpPr>
        <p:spPr>
          <a:xfrm>
            <a:off x="8528049" y="1592268"/>
            <a:ext cx="1365251" cy="292893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3" name="Conector recto 2"/>
          <p:cNvCxnSpPr/>
          <p:nvPr/>
        </p:nvCxnSpPr>
        <p:spPr>
          <a:xfrm>
            <a:off x="5423925" y="1124745"/>
            <a:ext cx="43427" cy="5061745"/>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527382" y="932723"/>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tángulo 5">
            <a:extLst>
              <a:ext uri="{FF2B5EF4-FFF2-40B4-BE49-F238E27FC236}">
                <a16:creationId xmlns:a16="http://schemas.microsoft.com/office/drawing/2014/main" id="{2105852D-5851-231B-BB6B-991081EDAD5C}"/>
              </a:ext>
            </a:extLst>
          </p:cNvPr>
          <p:cNvSpPr/>
          <p:nvPr/>
        </p:nvSpPr>
        <p:spPr>
          <a:xfrm>
            <a:off x="7491674" y="6503123"/>
            <a:ext cx="4700326" cy="3181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Aptos" panose="02110004020202020204"/>
                <a:ea typeface="+mn-ea"/>
                <a:cs typeface="+mn-cs"/>
              </a:rPr>
              <a:t>Esquema elaborado por el Dr. Miquel Ribera </a:t>
            </a:r>
            <a:r>
              <a:rPr kumimoji="0" lang="es-ES" sz="1467" b="1" i="0" u="none" strike="noStrike" kern="0" cap="none" spc="0" normalizeH="0" baseline="0" noProof="0" dirty="0" err="1">
                <a:ln>
                  <a:noFill/>
                </a:ln>
                <a:solidFill>
                  <a:srgbClr val="201F1E"/>
                </a:solidFill>
                <a:effectLst/>
                <a:uLnTx/>
                <a:uFillTx/>
                <a:latin typeface="Aptos" panose="02110004020202020204"/>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930438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857250" y="369651"/>
            <a:ext cx="11906250" cy="898525"/>
          </a:xfrm>
          <a:prstGeom prst="rect">
            <a:avLst/>
          </a:prstGeom>
        </p:spPr>
        <p:txBody>
          <a:bodyPr>
            <a:noAutofit/>
          </a:bodyPr>
          <a:lstStyle/>
          <a:p>
            <a:r>
              <a:rPr lang="es-ES" sz="3200" b="1" dirty="0">
                <a:latin typeface="+mn-lt"/>
                <a:cs typeface="Arial" pitchFamily="34" charset="0"/>
              </a:rPr>
              <a:t>Tratamiento tópico y fototerapia para la psoriasis</a:t>
            </a:r>
            <a:endParaRPr lang="es-ES_tradnl" sz="3200" b="1" dirty="0">
              <a:latin typeface="+mn-lt"/>
              <a:cs typeface="Arial" pitchFamily="34" charset="0"/>
            </a:endParaRPr>
          </a:p>
        </p:txBody>
      </p:sp>
      <p:cxnSp>
        <p:nvCxnSpPr>
          <p:cNvPr id="8" name="7 Conector recto"/>
          <p:cNvCxnSpPr/>
          <p:nvPr/>
        </p:nvCxnSpPr>
        <p:spPr>
          <a:xfrm>
            <a:off x="383366" y="1028733"/>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9" name="18 Grupo"/>
          <p:cNvGrpSpPr/>
          <p:nvPr/>
        </p:nvGrpSpPr>
        <p:grpSpPr>
          <a:xfrm>
            <a:off x="857250" y="1644418"/>
            <a:ext cx="10658475" cy="4249085"/>
            <a:chOff x="399373" y="1059581"/>
            <a:chExt cx="5492861" cy="3024337"/>
          </a:xfrm>
        </p:grpSpPr>
        <p:sp>
          <p:nvSpPr>
            <p:cNvPr id="16" name="15 Forma libre"/>
            <p:cNvSpPr/>
            <p:nvPr/>
          </p:nvSpPr>
          <p:spPr>
            <a:xfrm>
              <a:off x="1763688" y="3291830"/>
              <a:ext cx="4128546" cy="792088"/>
            </a:xfrm>
            <a:custGeom>
              <a:avLst/>
              <a:gdLst>
                <a:gd name="connsiteX0" fmla="*/ 105851 w 635092"/>
                <a:gd name="connsiteY0" fmla="*/ 0 h 1973118"/>
                <a:gd name="connsiteX1" fmla="*/ 529241 w 635092"/>
                <a:gd name="connsiteY1" fmla="*/ 0 h 1973118"/>
                <a:gd name="connsiteX2" fmla="*/ 604089 w 635092"/>
                <a:gd name="connsiteY2" fmla="*/ 31003 h 1973118"/>
                <a:gd name="connsiteX3" fmla="*/ 635092 w 635092"/>
                <a:gd name="connsiteY3" fmla="*/ 105851 h 1973118"/>
                <a:gd name="connsiteX4" fmla="*/ 635092 w 635092"/>
                <a:gd name="connsiteY4" fmla="*/ 1973118 h 1973118"/>
                <a:gd name="connsiteX5" fmla="*/ 635092 w 635092"/>
                <a:gd name="connsiteY5" fmla="*/ 1973118 h 1973118"/>
                <a:gd name="connsiteX6" fmla="*/ 635092 w 635092"/>
                <a:gd name="connsiteY6" fmla="*/ 1973118 h 1973118"/>
                <a:gd name="connsiteX7" fmla="*/ 0 w 635092"/>
                <a:gd name="connsiteY7" fmla="*/ 1973118 h 1973118"/>
                <a:gd name="connsiteX8" fmla="*/ 0 w 635092"/>
                <a:gd name="connsiteY8" fmla="*/ 1973118 h 1973118"/>
                <a:gd name="connsiteX9" fmla="*/ 0 w 635092"/>
                <a:gd name="connsiteY9" fmla="*/ 1973118 h 1973118"/>
                <a:gd name="connsiteX10" fmla="*/ 0 w 635092"/>
                <a:gd name="connsiteY10" fmla="*/ 105851 h 1973118"/>
                <a:gd name="connsiteX11" fmla="*/ 31003 w 635092"/>
                <a:gd name="connsiteY11" fmla="*/ 31003 h 1973118"/>
                <a:gd name="connsiteX12" fmla="*/ 105851 w 635092"/>
                <a:gd name="connsiteY12" fmla="*/ 0 h 197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5092" h="1973118">
                  <a:moveTo>
                    <a:pt x="635092" y="328860"/>
                  </a:moveTo>
                  <a:lnTo>
                    <a:pt x="635092" y="1644258"/>
                  </a:lnTo>
                  <a:cubicBezTo>
                    <a:pt x="635092" y="1731476"/>
                    <a:pt x="631502" y="1815124"/>
                    <a:pt x="625113" y="1876797"/>
                  </a:cubicBezTo>
                  <a:cubicBezTo>
                    <a:pt x="618724" y="1938471"/>
                    <a:pt x="610057" y="1973118"/>
                    <a:pt x="601021" y="1973118"/>
                  </a:cubicBezTo>
                  <a:lnTo>
                    <a:pt x="0" y="1973118"/>
                  </a:lnTo>
                  <a:lnTo>
                    <a:pt x="0" y="1973118"/>
                  </a:lnTo>
                  <a:lnTo>
                    <a:pt x="0" y="1973118"/>
                  </a:lnTo>
                  <a:lnTo>
                    <a:pt x="0" y="0"/>
                  </a:lnTo>
                  <a:lnTo>
                    <a:pt x="0" y="0"/>
                  </a:lnTo>
                  <a:lnTo>
                    <a:pt x="0" y="0"/>
                  </a:lnTo>
                  <a:lnTo>
                    <a:pt x="601021" y="0"/>
                  </a:lnTo>
                  <a:cubicBezTo>
                    <a:pt x="610057" y="0"/>
                    <a:pt x="618724" y="34647"/>
                    <a:pt x="625113" y="96321"/>
                  </a:cubicBezTo>
                  <a:cubicBezTo>
                    <a:pt x="631502" y="157994"/>
                    <a:pt x="635092" y="241642"/>
                    <a:pt x="635092" y="328860"/>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30201" tIns="206437" rIns="371536" bIns="206439" numCol="1" spcCol="1270" anchor="ctr" anchorCtr="0">
              <a:noAutofit/>
            </a:bodyPr>
            <a:lstStyle/>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s-ES" sz="1867"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rPr>
                <a:t>PUVA</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s-ES" sz="1867"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rPr>
                <a:t>UVB banda estrecha</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s-ES" sz="1867"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rPr>
                <a:t>Helioterapia</a:t>
              </a:r>
            </a:p>
          </p:txBody>
        </p:sp>
        <p:sp>
          <p:nvSpPr>
            <p:cNvPr id="6" name="Rectángulo: esquinas redondeadas 19">
              <a:extLst>
                <a:ext uri="{FF2B5EF4-FFF2-40B4-BE49-F238E27FC236}">
                  <a16:creationId xmlns:a16="http://schemas.microsoft.com/office/drawing/2014/main" id="{4A5EC327-8627-4941-90BA-6868A069D23C}"/>
                </a:ext>
              </a:extLst>
            </p:cNvPr>
            <p:cNvSpPr/>
            <p:nvPr/>
          </p:nvSpPr>
          <p:spPr>
            <a:xfrm>
              <a:off x="399373" y="1059581"/>
              <a:ext cx="1194708" cy="20509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44569" rtl="0" eaLnBrk="1" fontAlgn="auto" latinLnBrk="0" hangingPunct="1">
                <a:lnSpc>
                  <a:spcPct val="90000"/>
                </a:lnSpc>
                <a:spcBef>
                  <a:spcPct val="0"/>
                </a:spcBef>
                <a:spcAft>
                  <a:spcPct val="35000"/>
                </a:spcAft>
                <a:buClrTx/>
                <a:buSzTx/>
                <a:buFontTx/>
                <a:buNone/>
                <a:tabLst/>
                <a:defRPr/>
              </a:pPr>
              <a:r>
                <a:rPr kumimoji="0" lang="es-ES" sz="1867" b="1" i="0" u="none" strike="noStrike" kern="1200" cap="none" spc="0" normalizeH="0" baseline="0" noProof="0" dirty="0">
                  <a:ln>
                    <a:noFill/>
                  </a:ln>
                  <a:solidFill>
                    <a:prstClr val="white"/>
                  </a:solidFill>
                  <a:effectLst/>
                  <a:uLnTx/>
                  <a:uFillTx/>
                  <a:latin typeface="Aptos" panose="02110004020202020204"/>
                  <a:ea typeface="+mn-ea"/>
                  <a:cs typeface="+mn-cs"/>
                </a:rPr>
                <a:t>Tratamiento tópico</a:t>
              </a:r>
            </a:p>
          </p:txBody>
        </p:sp>
        <p:sp>
          <p:nvSpPr>
            <p:cNvPr id="7" name="Rectángulo: esquinas redondeadas 20">
              <a:extLst>
                <a:ext uri="{FF2B5EF4-FFF2-40B4-BE49-F238E27FC236}">
                  <a16:creationId xmlns:a16="http://schemas.microsoft.com/office/drawing/2014/main" id="{6FB80365-3C8A-0341-9358-44E51D9F9454}"/>
                </a:ext>
              </a:extLst>
            </p:cNvPr>
            <p:cNvSpPr/>
            <p:nvPr/>
          </p:nvSpPr>
          <p:spPr>
            <a:xfrm>
              <a:off x="399373" y="3295501"/>
              <a:ext cx="1249437" cy="7708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s-ES" sz="1867" b="1" i="0" u="none" strike="noStrike" kern="1200" cap="none" spc="0" normalizeH="0" baseline="0" noProof="0" dirty="0">
                  <a:ln>
                    <a:noFill/>
                  </a:ln>
                  <a:solidFill>
                    <a:prstClr val="white"/>
                  </a:solidFill>
                  <a:effectLst/>
                  <a:uLnTx/>
                  <a:uFillTx/>
                  <a:latin typeface="Aptos" panose="02110004020202020204"/>
                  <a:ea typeface="+mn-ea"/>
                  <a:cs typeface="+mn-cs"/>
                </a:rPr>
                <a:t>Fototerapia</a:t>
              </a:r>
            </a:p>
          </p:txBody>
        </p:sp>
        <p:sp>
          <p:nvSpPr>
            <p:cNvPr id="18" name="17 Forma libre"/>
            <p:cNvSpPr/>
            <p:nvPr/>
          </p:nvSpPr>
          <p:spPr>
            <a:xfrm>
              <a:off x="1763687" y="1059582"/>
              <a:ext cx="4128546" cy="2050919"/>
            </a:xfrm>
            <a:custGeom>
              <a:avLst/>
              <a:gdLst>
                <a:gd name="connsiteX0" fmla="*/ 105851 w 635092"/>
                <a:gd name="connsiteY0" fmla="*/ 0 h 3004963"/>
                <a:gd name="connsiteX1" fmla="*/ 529241 w 635092"/>
                <a:gd name="connsiteY1" fmla="*/ 0 h 3004963"/>
                <a:gd name="connsiteX2" fmla="*/ 604089 w 635092"/>
                <a:gd name="connsiteY2" fmla="*/ 31003 h 3004963"/>
                <a:gd name="connsiteX3" fmla="*/ 635092 w 635092"/>
                <a:gd name="connsiteY3" fmla="*/ 105851 h 3004963"/>
                <a:gd name="connsiteX4" fmla="*/ 635092 w 635092"/>
                <a:gd name="connsiteY4" fmla="*/ 3004963 h 3004963"/>
                <a:gd name="connsiteX5" fmla="*/ 635092 w 635092"/>
                <a:gd name="connsiteY5" fmla="*/ 3004963 h 3004963"/>
                <a:gd name="connsiteX6" fmla="*/ 635092 w 635092"/>
                <a:gd name="connsiteY6" fmla="*/ 3004963 h 3004963"/>
                <a:gd name="connsiteX7" fmla="*/ 0 w 635092"/>
                <a:gd name="connsiteY7" fmla="*/ 3004963 h 3004963"/>
                <a:gd name="connsiteX8" fmla="*/ 0 w 635092"/>
                <a:gd name="connsiteY8" fmla="*/ 3004963 h 3004963"/>
                <a:gd name="connsiteX9" fmla="*/ 0 w 635092"/>
                <a:gd name="connsiteY9" fmla="*/ 3004963 h 3004963"/>
                <a:gd name="connsiteX10" fmla="*/ 0 w 635092"/>
                <a:gd name="connsiteY10" fmla="*/ 105851 h 3004963"/>
                <a:gd name="connsiteX11" fmla="*/ 31003 w 635092"/>
                <a:gd name="connsiteY11" fmla="*/ 31003 h 3004963"/>
                <a:gd name="connsiteX12" fmla="*/ 105851 w 635092"/>
                <a:gd name="connsiteY12" fmla="*/ 0 h 300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5092" h="3004963">
                  <a:moveTo>
                    <a:pt x="635092" y="500840"/>
                  </a:moveTo>
                  <a:lnTo>
                    <a:pt x="635092" y="2504123"/>
                  </a:lnTo>
                  <a:cubicBezTo>
                    <a:pt x="635092" y="2636952"/>
                    <a:pt x="632735" y="2764343"/>
                    <a:pt x="628539" y="2858269"/>
                  </a:cubicBezTo>
                  <a:cubicBezTo>
                    <a:pt x="624344" y="2952195"/>
                    <a:pt x="618654" y="3004961"/>
                    <a:pt x="612721" y="3004961"/>
                  </a:cubicBezTo>
                  <a:lnTo>
                    <a:pt x="0" y="3004961"/>
                  </a:lnTo>
                  <a:lnTo>
                    <a:pt x="0" y="3004961"/>
                  </a:lnTo>
                  <a:lnTo>
                    <a:pt x="0" y="3004961"/>
                  </a:lnTo>
                  <a:lnTo>
                    <a:pt x="0" y="2"/>
                  </a:lnTo>
                  <a:lnTo>
                    <a:pt x="0" y="2"/>
                  </a:lnTo>
                  <a:lnTo>
                    <a:pt x="0" y="2"/>
                  </a:lnTo>
                  <a:lnTo>
                    <a:pt x="612721" y="2"/>
                  </a:lnTo>
                  <a:cubicBezTo>
                    <a:pt x="618654" y="2"/>
                    <a:pt x="624344" y="52768"/>
                    <a:pt x="628539" y="146694"/>
                  </a:cubicBezTo>
                  <a:cubicBezTo>
                    <a:pt x="632735" y="240620"/>
                    <a:pt x="635092" y="368011"/>
                    <a:pt x="635092" y="500840"/>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30201" tIns="206437" rIns="371537" bIns="206439" numCol="1" spcCol="1270" anchor="ctr" anchorCtr="0">
              <a:noAutofit/>
            </a:bodyPr>
            <a:lstStyle/>
            <a:p>
              <a:pPr marL="285750" marR="0" lvl="1" indent="-285750" algn="l" defTabSz="651917"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altLang="en-US" b="1" i="0" u="none" strike="noStrike" kern="1200" cap="none" spc="0" normalizeH="0" baseline="0" noProof="0" dirty="0">
                  <a:ln>
                    <a:noFill/>
                  </a:ln>
                  <a:solidFill>
                    <a:srgbClr val="000000"/>
                  </a:solidFill>
                  <a:effectLst/>
                  <a:uLnTx/>
                  <a:uFillTx/>
                  <a:cs typeface="Arial" panose="020B0604020202020204" pitchFamily="34" charset="0"/>
                </a:rPr>
                <a:t>Queratolíticos y emolientes (ácido salicílico, urea)</a:t>
              </a:r>
            </a:p>
            <a:p>
              <a:pPr marL="285750" marR="0" lvl="1" indent="-285750" algn="l" defTabSz="651917"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ES_tradnl" b="1" dirty="0">
                  <a:solidFill>
                    <a:prstClr val="black">
                      <a:hueOff val="0"/>
                      <a:satOff val="0"/>
                      <a:lumOff val="0"/>
                      <a:alphaOff val="0"/>
                    </a:prstClr>
                  </a:solidFill>
                  <a:cs typeface="Arial" panose="020B0604020202020204" pitchFamily="34" charset="0"/>
                </a:rPr>
                <a:t>Alquitranes</a:t>
              </a:r>
            </a:p>
            <a:p>
              <a:pPr marL="285750" marR="0" lvl="1" indent="-285750" algn="l" defTabSz="651917"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ES_tradnl" b="1" dirty="0" err="1">
                  <a:solidFill>
                    <a:prstClr val="black">
                      <a:hueOff val="0"/>
                      <a:satOff val="0"/>
                      <a:lumOff val="0"/>
                      <a:alphaOff val="0"/>
                    </a:prstClr>
                  </a:solidFill>
                  <a:cs typeface="Arial" panose="020B0604020202020204" pitchFamily="34" charset="0"/>
                </a:rPr>
                <a:t>Antralina</a:t>
              </a:r>
              <a:r>
                <a:rPr lang="es-ES_tradnl" b="1" dirty="0">
                  <a:solidFill>
                    <a:prstClr val="black">
                      <a:hueOff val="0"/>
                      <a:satOff val="0"/>
                      <a:lumOff val="0"/>
                      <a:alphaOff val="0"/>
                    </a:prstClr>
                  </a:solidFill>
                  <a:cs typeface="Arial" panose="020B0604020202020204" pitchFamily="34" charset="0"/>
                </a:rPr>
                <a:t> </a:t>
              </a:r>
            </a:p>
            <a:p>
              <a:pPr marL="285750" marR="0" lvl="1" indent="-285750" algn="l" defTabSz="651917"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altLang="en-US" b="1" i="0" u="none" strike="noStrike" kern="1200" cap="none" spc="0" normalizeH="0" baseline="0" noProof="0" dirty="0">
                  <a:ln>
                    <a:noFill/>
                  </a:ln>
                  <a:solidFill>
                    <a:srgbClr val="000000"/>
                  </a:solidFill>
                  <a:effectLst/>
                  <a:uLnTx/>
                  <a:uFillTx/>
                  <a:cs typeface="Arial" panose="020B0604020202020204" pitchFamily="34" charset="0"/>
                </a:rPr>
                <a:t>Corticoides </a:t>
              </a:r>
            </a:p>
            <a:p>
              <a:pPr marL="285750" marR="0" lvl="1" indent="-285750" algn="l" defTabSz="651917"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ES" altLang="en-US" strike="sngStrike" dirty="0">
                  <a:solidFill>
                    <a:srgbClr val="000000"/>
                  </a:solidFill>
                  <a:cs typeface="Arial" panose="020B0604020202020204" pitchFamily="34" charset="0"/>
                </a:rPr>
                <a:t>A</a:t>
              </a:r>
              <a:r>
                <a:rPr kumimoji="0" lang="es-ES" altLang="en-US" i="0" u="none" strike="sngStrike" kern="1200" cap="none" spc="0" normalizeH="0" baseline="0" noProof="0" dirty="0" err="1">
                  <a:ln>
                    <a:noFill/>
                  </a:ln>
                  <a:solidFill>
                    <a:srgbClr val="000000"/>
                  </a:solidFill>
                  <a:effectLst/>
                  <a:uLnTx/>
                  <a:uFillTx/>
                  <a:cs typeface="Arial" panose="020B0604020202020204" pitchFamily="34" charset="0"/>
                </a:rPr>
                <a:t>nálogos</a:t>
              </a:r>
              <a:r>
                <a:rPr kumimoji="0" lang="es-ES" altLang="en-US" i="0" u="none" strike="sngStrike" kern="1200" cap="none" spc="0" normalizeH="0" baseline="0" noProof="0" dirty="0">
                  <a:ln>
                    <a:noFill/>
                  </a:ln>
                  <a:solidFill>
                    <a:srgbClr val="000000"/>
                  </a:solidFill>
                  <a:effectLst/>
                  <a:uLnTx/>
                  <a:uFillTx/>
                  <a:cs typeface="Arial" panose="020B0604020202020204" pitchFamily="34" charset="0"/>
                </a:rPr>
                <a:t> de la Vitamina D: </a:t>
              </a:r>
              <a:r>
                <a:rPr kumimoji="0" lang="es-ES" altLang="en-US" i="0" u="none" strike="sngStrike" kern="1200" cap="none" spc="0" normalizeH="0" baseline="0" noProof="0" dirty="0" err="1">
                  <a:ln>
                    <a:noFill/>
                  </a:ln>
                  <a:solidFill>
                    <a:srgbClr val="000000"/>
                  </a:solidFill>
                  <a:effectLst/>
                  <a:uLnTx/>
                  <a:uFillTx/>
                  <a:cs typeface="Arial" panose="020B0604020202020204" pitchFamily="34" charset="0"/>
                </a:rPr>
                <a:t>calcipotriol</a:t>
              </a:r>
              <a:r>
                <a:rPr kumimoji="0" lang="es-ES" altLang="en-US" i="0" u="none" strike="sngStrike" kern="1200" cap="none" spc="0" normalizeH="0" baseline="0" noProof="0" dirty="0">
                  <a:ln>
                    <a:noFill/>
                  </a:ln>
                  <a:solidFill>
                    <a:srgbClr val="000000"/>
                  </a:solidFill>
                  <a:effectLst/>
                  <a:uLnTx/>
                  <a:uFillTx/>
                  <a:cs typeface="Arial" panose="020B0604020202020204" pitchFamily="34" charset="0"/>
                </a:rPr>
                <a:t>, </a:t>
              </a:r>
              <a:r>
                <a:rPr kumimoji="0" lang="es-ES" altLang="en-US" i="0" u="none" strike="sngStrike" kern="1200" cap="none" spc="0" normalizeH="0" baseline="0" noProof="0" dirty="0" err="1">
                  <a:ln>
                    <a:noFill/>
                  </a:ln>
                  <a:solidFill>
                    <a:srgbClr val="000000"/>
                  </a:solidFill>
                  <a:effectLst/>
                  <a:uLnTx/>
                  <a:uFillTx/>
                  <a:cs typeface="Arial" panose="020B0604020202020204" pitchFamily="34" charset="0"/>
                </a:rPr>
                <a:t>tacalcitol</a:t>
              </a:r>
              <a:r>
                <a:rPr kumimoji="0" lang="es-ES" altLang="en-US" i="0" u="none" strike="sngStrike" kern="1200" cap="none" spc="0" normalizeH="0" baseline="0" noProof="0" dirty="0">
                  <a:ln>
                    <a:noFill/>
                  </a:ln>
                  <a:solidFill>
                    <a:srgbClr val="000000"/>
                  </a:solidFill>
                  <a:effectLst/>
                  <a:uLnTx/>
                  <a:uFillTx/>
                  <a:cs typeface="Arial" panose="020B0604020202020204" pitchFamily="34" charset="0"/>
                </a:rPr>
                <a:t> </a:t>
              </a:r>
            </a:p>
            <a:p>
              <a:pPr marL="285750" marR="0" lvl="1" indent="-285750" algn="l" defTabSz="651917"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altLang="en-US" b="1" i="0" u="none" strike="noStrike" kern="1200" cap="none" spc="0" normalizeH="0" baseline="0" noProof="0" dirty="0">
                  <a:ln>
                    <a:noFill/>
                  </a:ln>
                  <a:solidFill>
                    <a:srgbClr val="000000"/>
                  </a:solidFill>
                  <a:effectLst/>
                  <a:uLnTx/>
                  <a:uFillTx/>
                  <a:cs typeface="Arial" panose="020B0604020202020204" pitchFamily="34" charset="0"/>
                </a:rPr>
                <a:t>Combinaciones fijas de corticoides y análogos de la vitamina D </a:t>
              </a:r>
            </a:p>
            <a:p>
              <a:pPr marL="285750" marR="0" lvl="1" indent="-285750" algn="l" defTabSz="651917"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ES" altLang="en-US" b="1" dirty="0">
                  <a:solidFill>
                    <a:srgbClr val="000000"/>
                  </a:solidFill>
                  <a:cs typeface="Arial" panose="020B0604020202020204" pitchFamily="34" charset="0"/>
                </a:rPr>
                <a:t>I</a:t>
              </a:r>
              <a:r>
                <a:rPr kumimoji="0" lang="es-ES" altLang="en-US" b="1" i="0" u="none" strike="noStrike" kern="1200" cap="none" spc="0" normalizeH="0" baseline="0" noProof="0" dirty="0" err="1">
                  <a:ln>
                    <a:noFill/>
                  </a:ln>
                  <a:solidFill>
                    <a:srgbClr val="000000"/>
                  </a:solidFill>
                  <a:effectLst/>
                  <a:uLnTx/>
                  <a:uFillTx/>
                  <a:cs typeface="Arial" panose="020B0604020202020204" pitchFamily="34" charset="0"/>
                </a:rPr>
                <a:t>nhibidores</a:t>
              </a:r>
              <a:r>
                <a:rPr kumimoji="0" lang="es-ES" altLang="en-US" b="1" i="0" u="none" strike="noStrike" kern="1200" cap="none" spc="0" normalizeH="0" baseline="0" noProof="0" dirty="0">
                  <a:ln>
                    <a:noFill/>
                  </a:ln>
                  <a:solidFill>
                    <a:srgbClr val="000000"/>
                  </a:solidFill>
                  <a:effectLst/>
                  <a:uLnTx/>
                  <a:uFillTx/>
                  <a:cs typeface="Arial" panose="020B0604020202020204" pitchFamily="34" charset="0"/>
                </a:rPr>
                <a:t> tópicos de la </a:t>
              </a:r>
              <a:r>
                <a:rPr kumimoji="0" lang="es-ES" altLang="en-US" b="1" i="0" u="none" strike="noStrike" kern="1200" cap="none" spc="0" normalizeH="0" baseline="0" noProof="0" dirty="0" err="1">
                  <a:ln>
                    <a:noFill/>
                  </a:ln>
                  <a:solidFill>
                    <a:srgbClr val="000000"/>
                  </a:solidFill>
                  <a:effectLst/>
                  <a:uLnTx/>
                  <a:uFillTx/>
                  <a:cs typeface="Arial" panose="020B0604020202020204" pitchFamily="34" charset="0"/>
                </a:rPr>
                <a:t>calcineurina</a:t>
              </a:r>
              <a:r>
                <a:rPr kumimoji="0" lang="es-ES" altLang="en-US" b="1" i="0" u="none" strike="noStrike" kern="1200" cap="none" spc="0" normalizeH="0" baseline="0" noProof="0" dirty="0">
                  <a:ln>
                    <a:noFill/>
                  </a:ln>
                  <a:solidFill>
                    <a:srgbClr val="000000"/>
                  </a:solidFill>
                  <a:effectLst/>
                  <a:uLnTx/>
                  <a:uFillTx/>
                  <a:cs typeface="Arial" panose="020B0604020202020204" pitchFamily="34" charset="0"/>
                </a:rPr>
                <a:t>: </a:t>
              </a:r>
              <a:r>
                <a:rPr kumimoji="0" lang="es-ES" altLang="en-US" b="1" i="0" u="none" strike="noStrike" kern="1200" cap="none" spc="0" normalizeH="0" baseline="0" noProof="0" dirty="0" err="1">
                  <a:ln>
                    <a:noFill/>
                  </a:ln>
                  <a:solidFill>
                    <a:srgbClr val="000000"/>
                  </a:solidFill>
                  <a:effectLst/>
                  <a:uLnTx/>
                  <a:uFillTx/>
                  <a:cs typeface="Arial" panose="020B0604020202020204" pitchFamily="34" charset="0"/>
                </a:rPr>
                <a:t>tacrolimus</a:t>
              </a:r>
              <a:r>
                <a:rPr kumimoji="0" lang="es-ES" altLang="en-US" b="1" i="0" u="none" strike="noStrike" kern="1200" cap="none" spc="0" normalizeH="0" baseline="0" noProof="0" dirty="0">
                  <a:ln>
                    <a:noFill/>
                  </a:ln>
                  <a:solidFill>
                    <a:srgbClr val="000000"/>
                  </a:solidFill>
                  <a:effectLst/>
                  <a:uLnTx/>
                  <a:uFillTx/>
                  <a:cs typeface="Arial" panose="020B0604020202020204" pitchFamily="34" charset="0"/>
                </a:rPr>
                <a:t>, </a:t>
              </a:r>
              <a:r>
                <a:rPr kumimoji="0" lang="es-ES" altLang="en-US" b="1" i="0" u="none" strike="noStrike" kern="1200" cap="none" spc="0" normalizeH="0" baseline="0" noProof="0" dirty="0" err="1">
                  <a:ln>
                    <a:noFill/>
                  </a:ln>
                  <a:solidFill>
                    <a:srgbClr val="000000"/>
                  </a:solidFill>
                  <a:effectLst/>
                  <a:uLnTx/>
                  <a:uFillTx/>
                  <a:cs typeface="Arial" panose="020B0604020202020204" pitchFamily="34" charset="0"/>
                </a:rPr>
                <a:t>pimecrolimus</a:t>
              </a:r>
              <a:endParaRPr lang="es-ES" altLang="en-US" b="1" dirty="0">
                <a:solidFill>
                  <a:srgbClr val="000000"/>
                </a:solidFill>
                <a:cs typeface="Arial" panose="020B0604020202020204" pitchFamily="34" charset="0"/>
              </a:endParaRPr>
            </a:p>
            <a:p>
              <a:pPr marL="285750" marR="0" lvl="1" indent="-285750" algn="l" defTabSz="651917"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altLang="en-US" i="0" u="none" strike="sngStrike" kern="1200" cap="none" spc="0" normalizeH="0" baseline="0" noProof="0" dirty="0">
                  <a:ln>
                    <a:noFill/>
                  </a:ln>
                  <a:solidFill>
                    <a:srgbClr val="000000"/>
                  </a:solidFill>
                  <a:effectLst/>
                  <a:uLnTx/>
                  <a:uFillTx/>
                  <a:cs typeface="Arial" panose="020B0604020202020204" pitchFamily="34" charset="0"/>
                </a:rPr>
                <a:t>Retinoides (</a:t>
              </a:r>
              <a:r>
                <a:rPr kumimoji="0" lang="es-ES" altLang="en-US" i="0" u="none" strike="sngStrike" kern="1200" cap="none" spc="0" normalizeH="0" baseline="0" noProof="0" dirty="0" err="1">
                  <a:ln>
                    <a:noFill/>
                  </a:ln>
                  <a:solidFill>
                    <a:srgbClr val="000000"/>
                  </a:solidFill>
                  <a:effectLst/>
                  <a:uLnTx/>
                  <a:uFillTx/>
                  <a:cs typeface="Arial" panose="020B0604020202020204" pitchFamily="34" charset="0"/>
                </a:rPr>
                <a:t>tazarotene</a:t>
              </a:r>
              <a:r>
                <a:rPr kumimoji="0" lang="es-ES" altLang="en-US" i="0" u="none" strike="sngStrike" kern="1200" cap="none" spc="0" normalizeH="0" baseline="0" noProof="0" dirty="0">
                  <a:ln>
                    <a:noFill/>
                  </a:ln>
                  <a:solidFill>
                    <a:srgbClr val="000000"/>
                  </a:solidFill>
                  <a:effectLst/>
                  <a:uLnTx/>
                  <a:uFillTx/>
                  <a:cs typeface="Arial" panose="020B0604020202020204" pitchFamily="34" charset="0"/>
                </a:rPr>
                <a:t>)</a:t>
              </a:r>
            </a:p>
          </p:txBody>
        </p:sp>
      </p:grpSp>
      <p:sp>
        <p:nvSpPr>
          <p:cNvPr id="9" name="Rectángulo 5"/>
          <p:cNvSpPr/>
          <p:nvPr/>
        </p:nvSpPr>
        <p:spPr>
          <a:xfrm>
            <a:off x="7482149" y="6442512"/>
            <a:ext cx="4700326" cy="3181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Aptos" panose="02110004020202020204"/>
                <a:ea typeface="+mn-ea"/>
                <a:cs typeface="+mn-cs"/>
              </a:rPr>
              <a:t>Esquema elaborado por el Dr. Miquel Ribera </a:t>
            </a:r>
            <a:r>
              <a:rPr kumimoji="0" lang="es-ES" sz="1467" b="1" i="0" u="none" strike="noStrike" kern="0" cap="none" spc="0" normalizeH="0" baseline="0" noProof="0" dirty="0" err="1">
                <a:ln>
                  <a:noFill/>
                </a:ln>
                <a:solidFill>
                  <a:srgbClr val="201F1E"/>
                </a:solidFill>
                <a:effectLst/>
                <a:uLnTx/>
                <a:uFillTx/>
                <a:latin typeface="Aptos" panose="02110004020202020204"/>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815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676400" y="216910"/>
            <a:ext cx="10515600" cy="593725"/>
          </a:xfrm>
          <a:prstGeom prst="rect">
            <a:avLst/>
          </a:prstGeom>
        </p:spPr>
        <p:txBody>
          <a:bodyPr>
            <a:noAutofit/>
          </a:bodyPr>
          <a:lstStyle/>
          <a:p>
            <a:r>
              <a:rPr lang="es-ES" sz="3200" b="1" dirty="0">
                <a:latin typeface="+mn-lt"/>
              </a:rPr>
              <a:t>Corticoides</a:t>
            </a:r>
            <a:r>
              <a:rPr lang="es-ES" sz="3600" dirty="0">
                <a:latin typeface="+mn-lt"/>
              </a:rPr>
              <a:t> </a:t>
            </a:r>
          </a:p>
        </p:txBody>
      </p:sp>
      <p:sp>
        <p:nvSpPr>
          <p:cNvPr id="4" name="1 Título"/>
          <p:cNvSpPr txBox="1">
            <a:spLocks/>
          </p:cNvSpPr>
          <p:nvPr/>
        </p:nvSpPr>
        <p:spPr>
          <a:xfrm>
            <a:off x="1102660" y="959224"/>
            <a:ext cx="10363180" cy="937670"/>
          </a:xfrm>
          <a:prstGeom prst="roundRect">
            <a:avLst>
              <a:gd name="adj" fmla="val 50000"/>
            </a:avLst>
          </a:prstGeom>
          <a:solidFill>
            <a:schemeClr val="accent1">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782"/>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Para el tratamiento de la psoriasis hay que usar corticoides de alta y muy alta potencia</a:t>
            </a:r>
            <a:endParaRPr kumimoji="0" lang="es-ES_tradnl"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5" name="2 Marcador de contenido"/>
          <p:cNvSpPr txBox="1">
            <a:spLocks/>
          </p:cNvSpPr>
          <p:nvPr/>
        </p:nvSpPr>
        <p:spPr>
          <a:xfrm>
            <a:off x="2388219" y="3115291"/>
            <a:ext cx="3745453" cy="2066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DB8C5"/>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DB8C5"/>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DB8C5"/>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DB8C5"/>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DB8C5"/>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2DB8C5"/>
              </a:buClr>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Beclometasona dipropionato </a:t>
            </a:r>
            <a:endParaRPr kumimoji="0" lang="es-ES_trad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
                <a:srgbClr val="2DB8C5"/>
              </a:buClr>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Betametasona dipropionato</a:t>
            </a:r>
            <a:r>
              <a:rPr kumimoji="0" lang="es-E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_trad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
                <a:srgbClr val="2DB8C5"/>
              </a:buClr>
              <a:buSzTx/>
              <a:buFont typeface="Arial" panose="020B0604020202020204" pitchFamily="34" charset="0"/>
              <a:buChar char="•"/>
              <a:tabLst/>
              <a:defRPr/>
            </a:pPr>
            <a:r>
              <a:rPr kumimoji="0" lang="es-ES" sz="12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Betametasona dipropionato + </a:t>
            </a:r>
            <a:r>
              <a:rPr kumimoji="0" lang="es-ES" sz="1200" b="1" i="0" u="none" strike="noStrike" kern="1200" cap="none" spc="0" normalizeH="0" baseline="0" noProof="0" dirty="0" err="1">
                <a:ln>
                  <a:noFill/>
                </a:ln>
                <a:solidFill>
                  <a:srgbClr val="156082"/>
                </a:solidFill>
                <a:effectLst/>
                <a:uLnTx/>
                <a:uFillTx/>
                <a:latin typeface="Arial" panose="020B0604020202020204" pitchFamily="34" charset="0"/>
                <a:ea typeface="+mn-ea"/>
                <a:cs typeface="Arial" panose="020B0604020202020204" pitchFamily="34" charset="0"/>
              </a:rPr>
              <a:t>calcipotriol</a:t>
            </a:r>
            <a:r>
              <a:rPr kumimoji="0" lang="es-ES" sz="12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 </a:t>
            </a:r>
            <a:endParaRPr kumimoji="0" lang="es-ES_tradnl" sz="12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
                <a:srgbClr val="2DB8C5"/>
              </a:buClr>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Betametasona dipropionato + ácido salicílico</a:t>
            </a:r>
            <a:endParaRPr kumimoji="0" lang="es-ES_trad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
                <a:srgbClr val="2DB8C5"/>
              </a:buClr>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Betametasona </a:t>
            </a:r>
            <a:r>
              <a:rPr kumimoji="0" lang="es-E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valerato</a:t>
            </a: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s-ES_trad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
                <a:srgbClr val="2DB8C5"/>
              </a:buClr>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Betametasona </a:t>
            </a:r>
            <a:r>
              <a:rPr kumimoji="0" lang="es-E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valerato</a:t>
            </a: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gentamicina sulfato</a:t>
            </a:r>
            <a:endParaRPr kumimoji="0" lang="es-ES_trad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2DB8C5"/>
              </a:buClr>
              <a:buSzTx/>
              <a:buFont typeface="Arial" panose="020B0604020202020204" pitchFamily="34" charset="0"/>
              <a:buNone/>
              <a:tabLst/>
              <a:defRPr/>
            </a:pPr>
            <a:endParaRPr kumimoji="0" lang="es-ES_tradnl"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3 Marcador de contenido"/>
          <p:cNvSpPr txBox="1">
            <a:spLocks/>
          </p:cNvSpPr>
          <p:nvPr/>
        </p:nvSpPr>
        <p:spPr>
          <a:xfrm>
            <a:off x="6348659" y="3115291"/>
            <a:ext cx="2135560" cy="20666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2DB8C5"/>
              </a:buClr>
              <a:buSzTx/>
              <a:buFont typeface="Arial" panose="020B0604020202020204" pitchFamily="34" charset="0"/>
              <a:buChar char="•"/>
              <a:tabLst/>
              <a:defRPr/>
            </a:pPr>
            <a:r>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Diflorasona diacetato</a:t>
            </a:r>
            <a:endParaRPr kumimoji="0" lang="es-ES_tradnl"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
                <a:srgbClr val="2DB8C5"/>
              </a:buClr>
              <a:buSzTx/>
              <a:buFont typeface="Arial" panose="020B0604020202020204" pitchFamily="34" charset="0"/>
              <a:buChar char="•"/>
              <a:tabLst/>
              <a:defRPr/>
            </a:pPr>
            <a:r>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Diflucortolona valerato</a:t>
            </a:r>
            <a:endParaRPr kumimoji="0" lang="es-ES_tradnl"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2DB8C5"/>
              </a:buClr>
              <a:buSzTx/>
              <a:buFont typeface="Arial" panose="020B0604020202020204" pitchFamily="34" charset="0"/>
              <a:buChar char="•"/>
              <a:tabLst/>
              <a:defRPr/>
            </a:pPr>
            <a:r>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Fluocinolona acetónido</a:t>
            </a:r>
            <a:endParaRPr kumimoji="0" lang="es-ES_tradnl"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
                <a:srgbClr val="2DB8C5"/>
              </a:buClr>
              <a:buSzTx/>
              <a:buFont typeface="Arial" panose="020B0604020202020204" pitchFamily="34" charset="0"/>
              <a:buChar char="•"/>
              <a:tabLst/>
              <a:defRPr/>
            </a:pPr>
            <a:r>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Fluocinónido </a:t>
            </a:r>
            <a:endParaRPr kumimoji="0" lang="es-ES_tradnl"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
                <a:srgbClr val="2DB8C5"/>
              </a:buClr>
              <a:buSzTx/>
              <a:buFont typeface="Arial" panose="020B0604020202020204" pitchFamily="34" charset="0"/>
              <a:buChar char="•"/>
              <a:tabLst/>
              <a:defRPr/>
            </a:pPr>
            <a:r>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Fluocortolona </a:t>
            </a:r>
            <a:endParaRPr kumimoji="0" lang="es-ES_tradnl"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
                <a:srgbClr val="2DB8C5"/>
              </a:buClr>
              <a:buSzTx/>
              <a:buFont typeface="Arial" panose="020B0604020202020204" pitchFamily="34" charset="0"/>
              <a:buChar char="•"/>
              <a:tabLst/>
              <a:defRPr/>
            </a:pPr>
            <a:r>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Fluticasona propionato</a:t>
            </a:r>
            <a:endParaRPr kumimoji="0" lang="es-ES_tradnl"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2 Marcador de contenido"/>
          <p:cNvSpPr txBox="1">
            <a:spLocks/>
          </p:cNvSpPr>
          <p:nvPr/>
        </p:nvSpPr>
        <p:spPr>
          <a:xfrm>
            <a:off x="2388219" y="2109424"/>
            <a:ext cx="8229600" cy="504056"/>
          </a:xfrm>
          <a:prstGeom prst="rect">
            <a:avLst/>
          </a:prstGeom>
        </p:spPr>
        <p:txBody>
          <a:bodyPr/>
          <a:lstStyle/>
          <a:p>
            <a:pPr marL="171446" marR="0" lvl="0" indent="-171446" algn="l" defTabSz="914400" rtl="0" eaLnBrk="0" fontAlgn="base" latinLnBrk="0" hangingPunct="0">
              <a:lnSpc>
                <a:spcPct val="90000"/>
              </a:lnSpc>
              <a:spcBef>
                <a:spcPts val="750"/>
              </a:spcBef>
              <a:spcAft>
                <a:spcPct val="0"/>
              </a:spcAft>
              <a:buClrTx/>
              <a:buSzTx/>
              <a:buFont typeface="Arial" pitchFamily="34" charset="0"/>
              <a:buNone/>
              <a:tabLst/>
              <a:defRPr/>
            </a:pPr>
            <a:r>
              <a:rPr kumimoji="0" lang="es-E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Potencia muy alta (Grupo IV)</a:t>
            </a:r>
            <a:endParaRPr kumimoji="0" lang="es-ES_trad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46" marR="0" lvl="0" indent="-171446" algn="l" defTabSz="914400" rtl="0" eaLnBrk="0" fontAlgn="base" latinLnBrk="0" hangingPunct="0">
              <a:lnSpc>
                <a:spcPct val="90000"/>
              </a:lnSpc>
              <a:spcBef>
                <a:spcPts val="750"/>
              </a:spcBef>
              <a:spcAft>
                <a:spcPct val="0"/>
              </a:spcAft>
              <a:buClr>
                <a:srgbClr val="2DB8C5"/>
              </a:buClr>
              <a:buSzTx/>
              <a:buFont typeface="Arial" pitchFamily="34" charset="0"/>
              <a:buChar char="•"/>
              <a:tabLst/>
              <a:defRPr/>
            </a:pPr>
            <a:r>
              <a:rPr kumimoji="0" lang="es-ES" sz="12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Clobetasol propionato</a:t>
            </a:r>
            <a:endParaRPr kumimoji="0" lang="es-ES_tradnl" sz="20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endParaRPr>
          </a:p>
        </p:txBody>
      </p:sp>
      <p:sp>
        <p:nvSpPr>
          <p:cNvPr id="9" name="Rectangle 4"/>
          <p:cNvSpPr txBox="1">
            <a:spLocks noChangeArrowheads="1"/>
          </p:cNvSpPr>
          <p:nvPr/>
        </p:nvSpPr>
        <p:spPr>
          <a:xfrm>
            <a:off x="1074173" y="5181947"/>
            <a:ext cx="10420154" cy="937670"/>
          </a:xfrm>
          <a:prstGeom prst="roundRect">
            <a:avLst>
              <a:gd name="adj" fmla="val 50000"/>
            </a:avLst>
          </a:prstGeom>
          <a:solidFill>
            <a:schemeClr val="accent1">
              <a:lumMod val="20000"/>
              <a:lumOff val="80000"/>
            </a:schemeClr>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Deben usarse </a:t>
            </a:r>
            <a:r>
              <a:rPr kumimoji="0" lang="es-ES" sz="18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corticoides de potencia alta o muy alta </a:t>
            </a: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hasta 4 semanas (ficha técnica).</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Los corticoides si se usan correctamente son eficaces y no producen efectos secundarios</a:t>
            </a:r>
            <a:r>
              <a:rPr kumimoji="0" lang="es-E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s-E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3 CuadroTexto">
            <a:extLst>
              <a:ext uri="{FF2B5EF4-FFF2-40B4-BE49-F238E27FC236}">
                <a16:creationId xmlns:a16="http://schemas.microsoft.com/office/drawing/2014/main" id="{FA7C2F08-A51A-4177-927B-5FDB7F068C55}"/>
              </a:ext>
            </a:extLst>
          </p:cNvPr>
          <p:cNvSpPr txBox="1"/>
          <p:nvPr/>
        </p:nvSpPr>
        <p:spPr>
          <a:xfrm>
            <a:off x="2294611" y="6362323"/>
            <a:ext cx="922820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1">
                <a:ln>
                  <a:noFill/>
                </a:ln>
                <a:solidFill>
                  <a:prstClr val="black">
                    <a:lumMod val="75000"/>
                    <a:lumOff val="25000"/>
                  </a:prstClr>
                </a:solidFill>
                <a:effectLst/>
                <a:uLnTx/>
                <a:uFillTx/>
                <a:latin typeface="Aptos" panose="020B0004020202020204" pitchFamily="34" charset="0"/>
                <a:cs typeface="Arial" panose="020B0604020202020204" pitchFamily="34" charset="0"/>
              </a:rPr>
              <a:t>1. Ribera M, Gratacos J. Guía de tratamientos Psoriasis y Artritis Psoriásica. </a:t>
            </a:r>
            <a:r>
              <a:rPr kumimoji="0" lang="en-US" sz="1000" b="0" i="0" u="none" strike="noStrike" kern="1200" cap="none" spc="0" normalizeH="0" baseline="0" noProof="1">
                <a:ln>
                  <a:noFill/>
                </a:ln>
                <a:solidFill>
                  <a:prstClr val="black">
                    <a:lumMod val="75000"/>
                    <a:lumOff val="25000"/>
                  </a:prstClr>
                </a:solidFill>
                <a:effectLst/>
                <a:uLnTx/>
                <a:uFillTx/>
                <a:latin typeface="Aptos" panose="020B0004020202020204" pitchFamily="34" charset="0"/>
                <a:cs typeface="Arial" panose="020B0604020202020204" pitchFamily="34" charset="0"/>
              </a:rPr>
              <a:t>[citado 26 de Abril de 2022]. Disponible en: </a:t>
            </a:r>
            <a:r>
              <a:rPr kumimoji="0" lang="es-ES" sz="1000" b="0" i="0" u="none" strike="noStrike" kern="1200" cap="none" spc="0" normalizeH="0" baseline="0" noProof="1">
                <a:ln>
                  <a:noFill/>
                </a:ln>
                <a:solidFill>
                  <a:prstClr val="black">
                    <a:lumMod val="75000"/>
                    <a:lumOff val="25000"/>
                  </a:prstClr>
                </a:solidFill>
                <a:effectLst/>
                <a:uLnTx/>
                <a:uFillTx/>
                <a:latin typeface="Aptos" panose="020B0004020202020204" pitchFamily="34" charset="0"/>
                <a:cs typeface="Arial" panose="020B0604020202020204" pitchFamily="34" charset="0"/>
              </a:rPr>
              <a:t>https://www.tratamientospsoriasis.org</a:t>
            </a:r>
          </a:p>
        </p:txBody>
      </p:sp>
      <p:sp>
        <p:nvSpPr>
          <p:cNvPr id="11" name="CuadroTexto 10">
            <a:extLst>
              <a:ext uri="{FF2B5EF4-FFF2-40B4-BE49-F238E27FC236}">
                <a16:creationId xmlns:a16="http://schemas.microsoft.com/office/drawing/2014/main" id="{7FE53316-38EB-46C6-A1E1-AC6F6CBEF2A3}"/>
              </a:ext>
            </a:extLst>
          </p:cNvPr>
          <p:cNvSpPr txBox="1"/>
          <p:nvPr/>
        </p:nvSpPr>
        <p:spPr>
          <a:xfrm>
            <a:off x="2388219" y="2780169"/>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Potencia alta (Grupo III)</a:t>
            </a:r>
            <a:endParaRPr kumimoji="0" lang="es-ES_tradnl"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3 Marcador de contenido">
            <a:extLst>
              <a:ext uri="{FF2B5EF4-FFF2-40B4-BE49-F238E27FC236}">
                <a16:creationId xmlns:a16="http://schemas.microsoft.com/office/drawing/2014/main" id="{8D195CF0-DECB-4441-B5BD-82222B991DCE}"/>
              </a:ext>
            </a:extLst>
          </p:cNvPr>
          <p:cNvSpPr txBox="1">
            <a:spLocks/>
          </p:cNvSpPr>
          <p:nvPr/>
        </p:nvSpPr>
        <p:spPr>
          <a:xfrm>
            <a:off x="8823432" y="3115291"/>
            <a:ext cx="2884473" cy="20666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2DB8C5"/>
              </a:buClr>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Hidrocortisona </a:t>
            </a:r>
            <a:r>
              <a:rPr kumimoji="0" lang="es-E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aceponato</a:t>
            </a: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0,127 %</a:t>
            </a:r>
            <a:endParaRPr kumimoji="0" lang="es-ES_trad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
                <a:srgbClr val="2DB8C5"/>
              </a:buClr>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Metilprednisolona </a:t>
            </a:r>
            <a:r>
              <a:rPr kumimoji="0" lang="es-E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aceponato</a:t>
            </a:r>
            <a:endParaRPr kumimoji="0" lang="es-ES_trad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
                <a:srgbClr val="2DB8C5"/>
              </a:buClr>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Mometasona </a:t>
            </a:r>
            <a:r>
              <a:rPr kumimoji="0" lang="es-E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furoato</a:t>
            </a:r>
            <a:endParaRPr kumimoji="0" lang="es-ES_trad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
                <a:srgbClr val="2DB8C5"/>
              </a:buClr>
              <a:buSzTx/>
              <a:buFont typeface="Arial" panose="020B0604020202020204" pitchFamily="34" charset="0"/>
              <a:buChar char="•"/>
              <a:tabLst/>
              <a:defRPr/>
            </a:pPr>
            <a:r>
              <a:rPr kumimoji="0" lang="es-E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Prednicarbato</a:t>
            </a:r>
            <a:endParaRPr kumimoji="0" lang="es-ES_trad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8284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DCE6B-9769-8B93-7E15-3FAB526AE5F5}"/>
            </a:ext>
          </a:extLst>
        </p:cNvPr>
        <p:cNvGrpSpPr/>
        <p:nvPr/>
      </p:nvGrpSpPr>
      <p:grpSpPr>
        <a:xfrm>
          <a:off x="0" y="0"/>
          <a:ext cx="0" cy="0"/>
          <a:chOff x="0" y="0"/>
          <a:chExt cx="0" cy="0"/>
        </a:xfrm>
      </p:grpSpPr>
      <p:grpSp>
        <p:nvGrpSpPr>
          <p:cNvPr id="79874" name="Group 2">
            <a:extLst>
              <a:ext uri="{FF2B5EF4-FFF2-40B4-BE49-F238E27FC236}">
                <a16:creationId xmlns:a16="http://schemas.microsoft.com/office/drawing/2014/main" id="{7423998C-D74C-26D5-D0BE-EE22AEC7C86C}"/>
              </a:ext>
            </a:extLst>
          </p:cNvPr>
          <p:cNvGrpSpPr>
            <a:grpSpLocks/>
          </p:cNvGrpSpPr>
          <p:nvPr/>
        </p:nvGrpSpPr>
        <p:grpSpPr bwMode="auto">
          <a:xfrm>
            <a:off x="341312" y="2331737"/>
            <a:ext cx="10557346" cy="3737292"/>
            <a:chOff x="587903" y="1421580"/>
            <a:chExt cx="6828815" cy="2803779"/>
          </a:xfrm>
        </p:grpSpPr>
        <p:sp>
          <p:nvSpPr>
            <p:cNvPr id="12" name="Freeform: Shape 16">
              <a:extLst>
                <a:ext uri="{FF2B5EF4-FFF2-40B4-BE49-F238E27FC236}">
                  <a16:creationId xmlns:a16="http://schemas.microsoft.com/office/drawing/2014/main" id="{9F23462E-357A-5789-D214-682FC6D7759E}"/>
                </a:ext>
              </a:extLst>
            </p:cNvPr>
            <p:cNvSpPr/>
            <p:nvPr/>
          </p:nvSpPr>
          <p:spPr>
            <a:xfrm>
              <a:off x="2016243" y="2112342"/>
              <a:ext cx="997065" cy="1466083"/>
            </a:xfrm>
            <a:custGeom>
              <a:avLst/>
              <a:gdLst>
                <a:gd name="connsiteX0" fmla="*/ 0 w 1438275"/>
                <a:gd name="connsiteY0" fmla="*/ 2714627 h 2714627"/>
                <a:gd name="connsiteX1" fmla="*/ 723900 w 1438275"/>
                <a:gd name="connsiteY1" fmla="*/ 2 h 2714627"/>
                <a:gd name="connsiteX2" fmla="*/ 1438275 w 1438275"/>
                <a:gd name="connsiteY2" fmla="*/ 2695577 h 2714627"/>
                <a:gd name="connsiteX3" fmla="*/ 1438275 w 1438275"/>
                <a:gd name="connsiteY3" fmla="*/ 2695577 h 2714627"/>
              </a:gdLst>
              <a:ahLst/>
              <a:cxnLst>
                <a:cxn ang="0">
                  <a:pos x="connsiteX0" y="connsiteY0"/>
                </a:cxn>
                <a:cxn ang="0">
                  <a:pos x="connsiteX1" y="connsiteY1"/>
                </a:cxn>
                <a:cxn ang="0">
                  <a:pos x="connsiteX2" y="connsiteY2"/>
                </a:cxn>
                <a:cxn ang="0">
                  <a:pos x="connsiteX3" y="connsiteY3"/>
                </a:cxn>
              </a:cxnLst>
              <a:rect l="l" t="t" r="r" b="b"/>
              <a:pathLst>
                <a:path w="1438275" h="2714627">
                  <a:moveTo>
                    <a:pt x="0" y="2714627"/>
                  </a:moveTo>
                  <a:cubicBezTo>
                    <a:pt x="242094" y="1358902"/>
                    <a:pt x="484188" y="3177"/>
                    <a:pt x="723900" y="2"/>
                  </a:cubicBezTo>
                  <a:cubicBezTo>
                    <a:pt x="963612" y="-3173"/>
                    <a:pt x="1438275" y="2695577"/>
                    <a:pt x="1438275" y="2695577"/>
                  </a:cubicBezTo>
                  <a:lnTo>
                    <a:pt x="1438275" y="2695577"/>
                  </a:lnTo>
                </a:path>
              </a:pathLst>
            </a:custGeom>
            <a:solidFill>
              <a:srgbClr val="68A17C">
                <a:alpha val="25000"/>
              </a:srgbClr>
            </a:solidFill>
            <a:ln w="28575">
              <a:solidFill>
                <a:srgbClr val="2041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Freeform: Shape 17">
              <a:extLst>
                <a:ext uri="{FF2B5EF4-FFF2-40B4-BE49-F238E27FC236}">
                  <a16:creationId xmlns:a16="http://schemas.microsoft.com/office/drawing/2014/main" id="{C400656A-92C3-4703-3AC0-DC07A8D382ED}"/>
                </a:ext>
              </a:extLst>
            </p:cNvPr>
            <p:cNvSpPr/>
            <p:nvPr/>
          </p:nvSpPr>
          <p:spPr>
            <a:xfrm>
              <a:off x="3091889" y="3547783"/>
              <a:ext cx="3120591" cy="431354"/>
            </a:xfrm>
            <a:custGeom>
              <a:avLst/>
              <a:gdLst>
                <a:gd name="connsiteX0" fmla="*/ 0 w 1447800"/>
                <a:gd name="connsiteY0" fmla="*/ 0 h 1847859"/>
                <a:gd name="connsiteX1" fmla="*/ 723900 w 1447800"/>
                <a:gd name="connsiteY1" fmla="*/ 1847850 h 1847859"/>
                <a:gd name="connsiteX2" fmla="*/ 1447800 w 1447800"/>
                <a:gd name="connsiteY2" fmla="*/ 28575 h 1847859"/>
                <a:gd name="connsiteX3" fmla="*/ 1447800 w 1447800"/>
                <a:gd name="connsiteY3" fmla="*/ 28575 h 1847859"/>
                <a:gd name="connsiteX0" fmla="*/ 0 w 1838325"/>
                <a:gd name="connsiteY0" fmla="*/ 101344 h 1949205"/>
                <a:gd name="connsiteX1" fmla="*/ 723900 w 1838325"/>
                <a:gd name="connsiteY1" fmla="*/ 1949194 h 1949205"/>
                <a:gd name="connsiteX2" fmla="*/ 1447800 w 1838325"/>
                <a:gd name="connsiteY2" fmla="*/ 129919 h 1949205"/>
                <a:gd name="connsiteX3" fmla="*/ 1838325 w 1838325"/>
                <a:gd name="connsiteY3" fmla="*/ 148969 h 1949205"/>
                <a:gd name="connsiteX0" fmla="*/ 0 w 1838325"/>
                <a:gd name="connsiteY0" fmla="*/ 0 h 1851250"/>
                <a:gd name="connsiteX1" fmla="*/ 723900 w 1838325"/>
                <a:gd name="connsiteY1" fmla="*/ 1847850 h 1851250"/>
                <a:gd name="connsiteX2" fmla="*/ 1323975 w 1838325"/>
                <a:gd name="connsiteY2" fmla="*/ 447675 h 1851250"/>
                <a:gd name="connsiteX3" fmla="*/ 1838325 w 1838325"/>
                <a:gd name="connsiteY3" fmla="*/ 47625 h 1851250"/>
                <a:gd name="connsiteX0" fmla="*/ 0 w 1743075"/>
                <a:gd name="connsiteY0" fmla="*/ 0 h 1850924"/>
                <a:gd name="connsiteX1" fmla="*/ 723900 w 1743075"/>
                <a:gd name="connsiteY1" fmla="*/ 1847850 h 1850924"/>
                <a:gd name="connsiteX2" fmla="*/ 1323975 w 1743075"/>
                <a:gd name="connsiteY2" fmla="*/ 447675 h 1850924"/>
                <a:gd name="connsiteX3" fmla="*/ 1743075 w 1743075"/>
                <a:gd name="connsiteY3" fmla="*/ 838200 h 1850924"/>
                <a:gd name="connsiteX0" fmla="*/ 0 w 1743075"/>
                <a:gd name="connsiteY0" fmla="*/ 0 h 1853006"/>
                <a:gd name="connsiteX1" fmla="*/ 723900 w 1743075"/>
                <a:gd name="connsiteY1" fmla="*/ 1847850 h 1853006"/>
                <a:gd name="connsiteX2" fmla="*/ 1238250 w 1743075"/>
                <a:gd name="connsiteY2" fmla="*/ 561975 h 1853006"/>
                <a:gd name="connsiteX3" fmla="*/ 1743075 w 1743075"/>
                <a:gd name="connsiteY3" fmla="*/ 838200 h 1853006"/>
                <a:gd name="connsiteX0" fmla="*/ 0 w 1743075"/>
                <a:gd name="connsiteY0" fmla="*/ 0 h 1853050"/>
                <a:gd name="connsiteX1" fmla="*/ 723900 w 1743075"/>
                <a:gd name="connsiteY1" fmla="*/ 1847850 h 1853050"/>
                <a:gd name="connsiteX2" fmla="*/ 1238250 w 1743075"/>
                <a:gd name="connsiteY2" fmla="*/ 561975 h 1853050"/>
                <a:gd name="connsiteX3" fmla="*/ 1609725 w 1743075"/>
                <a:gd name="connsiteY3" fmla="*/ 771524 h 1853050"/>
                <a:gd name="connsiteX4" fmla="*/ 1743075 w 1743075"/>
                <a:gd name="connsiteY4" fmla="*/ 838200 h 1853050"/>
                <a:gd name="connsiteX0" fmla="*/ 0 w 2276475"/>
                <a:gd name="connsiteY0" fmla="*/ 0 h 1853050"/>
                <a:gd name="connsiteX1" fmla="*/ 723900 w 2276475"/>
                <a:gd name="connsiteY1" fmla="*/ 1847850 h 1853050"/>
                <a:gd name="connsiteX2" fmla="*/ 1238250 w 2276475"/>
                <a:gd name="connsiteY2" fmla="*/ 561975 h 1853050"/>
                <a:gd name="connsiteX3" fmla="*/ 1609725 w 2276475"/>
                <a:gd name="connsiteY3" fmla="*/ 771524 h 1853050"/>
                <a:gd name="connsiteX4" fmla="*/ 2276475 w 2276475"/>
                <a:gd name="connsiteY4" fmla="*/ 628650 h 1853050"/>
                <a:gd name="connsiteX0" fmla="*/ 0 w 2276475"/>
                <a:gd name="connsiteY0" fmla="*/ 0 h 1853050"/>
                <a:gd name="connsiteX1" fmla="*/ 723900 w 2276475"/>
                <a:gd name="connsiteY1" fmla="*/ 1847850 h 1853050"/>
                <a:gd name="connsiteX2" fmla="*/ 1238250 w 2276475"/>
                <a:gd name="connsiteY2" fmla="*/ 561975 h 1853050"/>
                <a:gd name="connsiteX3" fmla="*/ 1609725 w 2276475"/>
                <a:gd name="connsiteY3" fmla="*/ 771524 h 1853050"/>
                <a:gd name="connsiteX4" fmla="*/ 1943100 w 2276475"/>
                <a:gd name="connsiteY4" fmla="*/ 828674 h 1853050"/>
                <a:gd name="connsiteX5" fmla="*/ 2276475 w 2276475"/>
                <a:gd name="connsiteY5" fmla="*/ 628650 h 1853050"/>
                <a:gd name="connsiteX0" fmla="*/ 0 w 2276475"/>
                <a:gd name="connsiteY0" fmla="*/ 0 h 1853050"/>
                <a:gd name="connsiteX1" fmla="*/ 723900 w 2276475"/>
                <a:gd name="connsiteY1" fmla="*/ 1847850 h 1853050"/>
                <a:gd name="connsiteX2" fmla="*/ 1238250 w 2276475"/>
                <a:gd name="connsiteY2" fmla="*/ 561975 h 1853050"/>
                <a:gd name="connsiteX3" fmla="*/ 1609725 w 2276475"/>
                <a:gd name="connsiteY3" fmla="*/ 771524 h 1853050"/>
                <a:gd name="connsiteX4" fmla="*/ 1905000 w 2276475"/>
                <a:gd name="connsiteY4" fmla="*/ 952499 h 1853050"/>
                <a:gd name="connsiteX5" fmla="*/ 2276475 w 2276475"/>
                <a:gd name="connsiteY5" fmla="*/ 628650 h 1853050"/>
                <a:gd name="connsiteX0" fmla="*/ 0 w 2276475"/>
                <a:gd name="connsiteY0" fmla="*/ 0 h 1853025"/>
                <a:gd name="connsiteX1" fmla="*/ 723900 w 2276475"/>
                <a:gd name="connsiteY1" fmla="*/ 1847850 h 1853025"/>
                <a:gd name="connsiteX2" fmla="*/ 1238250 w 2276475"/>
                <a:gd name="connsiteY2" fmla="*/ 561975 h 1853025"/>
                <a:gd name="connsiteX3" fmla="*/ 1638300 w 2276475"/>
                <a:gd name="connsiteY3" fmla="*/ 809624 h 1853025"/>
                <a:gd name="connsiteX4" fmla="*/ 1905000 w 2276475"/>
                <a:gd name="connsiteY4" fmla="*/ 952499 h 1853025"/>
                <a:gd name="connsiteX5" fmla="*/ 2276475 w 2276475"/>
                <a:gd name="connsiteY5" fmla="*/ 628650 h 1853025"/>
                <a:gd name="connsiteX0" fmla="*/ 0 w 2276475"/>
                <a:gd name="connsiteY0" fmla="*/ 0 h 1852931"/>
                <a:gd name="connsiteX1" fmla="*/ 723900 w 2276475"/>
                <a:gd name="connsiteY1" fmla="*/ 1847850 h 1852931"/>
                <a:gd name="connsiteX2" fmla="*/ 1238250 w 2276475"/>
                <a:gd name="connsiteY2" fmla="*/ 561975 h 1852931"/>
                <a:gd name="connsiteX3" fmla="*/ 1905000 w 2276475"/>
                <a:gd name="connsiteY3" fmla="*/ 952499 h 1852931"/>
                <a:gd name="connsiteX4" fmla="*/ 2276475 w 2276475"/>
                <a:gd name="connsiteY4" fmla="*/ 628650 h 1852931"/>
                <a:gd name="connsiteX0" fmla="*/ 0 w 2276475"/>
                <a:gd name="connsiteY0" fmla="*/ 0 h 1852974"/>
                <a:gd name="connsiteX1" fmla="*/ 723900 w 2276475"/>
                <a:gd name="connsiteY1" fmla="*/ 1847850 h 1852974"/>
                <a:gd name="connsiteX2" fmla="*/ 1238250 w 2276475"/>
                <a:gd name="connsiteY2" fmla="*/ 561975 h 1852974"/>
                <a:gd name="connsiteX3" fmla="*/ 1838325 w 2276475"/>
                <a:gd name="connsiteY3" fmla="*/ 885824 h 1852974"/>
                <a:gd name="connsiteX4" fmla="*/ 2276475 w 2276475"/>
                <a:gd name="connsiteY4" fmla="*/ 628650 h 1852974"/>
                <a:gd name="connsiteX0" fmla="*/ 0 w 2276475"/>
                <a:gd name="connsiteY0" fmla="*/ 0 h 1857501"/>
                <a:gd name="connsiteX1" fmla="*/ 723900 w 2276475"/>
                <a:gd name="connsiteY1" fmla="*/ 1847850 h 1857501"/>
                <a:gd name="connsiteX2" fmla="*/ 1343025 w 2276475"/>
                <a:gd name="connsiteY2" fmla="*/ 733425 h 1857501"/>
                <a:gd name="connsiteX3" fmla="*/ 1838325 w 2276475"/>
                <a:gd name="connsiteY3" fmla="*/ 885824 h 1857501"/>
                <a:gd name="connsiteX4" fmla="*/ 2276475 w 2276475"/>
                <a:gd name="connsiteY4" fmla="*/ 628650 h 1857501"/>
                <a:gd name="connsiteX0" fmla="*/ 0 w 2276475"/>
                <a:gd name="connsiteY0" fmla="*/ 0 h 1857164"/>
                <a:gd name="connsiteX1" fmla="*/ 723900 w 2276475"/>
                <a:gd name="connsiteY1" fmla="*/ 1847850 h 1857164"/>
                <a:gd name="connsiteX2" fmla="*/ 1343025 w 2276475"/>
                <a:gd name="connsiteY2" fmla="*/ 733425 h 1857164"/>
                <a:gd name="connsiteX3" fmla="*/ 1876425 w 2276475"/>
                <a:gd name="connsiteY3" fmla="*/ 1142999 h 1857164"/>
                <a:gd name="connsiteX4" fmla="*/ 2276475 w 2276475"/>
                <a:gd name="connsiteY4" fmla="*/ 628650 h 1857164"/>
                <a:gd name="connsiteX0" fmla="*/ 0 w 2314575"/>
                <a:gd name="connsiteY0" fmla="*/ 0 h 1857164"/>
                <a:gd name="connsiteX1" fmla="*/ 723900 w 2314575"/>
                <a:gd name="connsiteY1" fmla="*/ 1847850 h 1857164"/>
                <a:gd name="connsiteX2" fmla="*/ 1343025 w 2314575"/>
                <a:gd name="connsiteY2" fmla="*/ 733425 h 1857164"/>
                <a:gd name="connsiteX3" fmla="*/ 1876425 w 2314575"/>
                <a:gd name="connsiteY3" fmla="*/ 1142999 h 1857164"/>
                <a:gd name="connsiteX4" fmla="*/ 2314575 w 2314575"/>
                <a:gd name="connsiteY4" fmla="*/ 704850 h 1857164"/>
                <a:gd name="connsiteX0" fmla="*/ 0 w 2314575"/>
                <a:gd name="connsiteY0" fmla="*/ 0 h 1857164"/>
                <a:gd name="connsiteX1" fmla="*/ 723900 w 2314575"/>
                <a:gd name="connsiteY1" fmla="*/ 1847850 h 1857164"/>
                <a:gd name="connsiteX2" fmla="*/ 1343025 w 2314575"/>
                <a:gd name="connsiteY2" fmla="*/ 733425 h 1857164"/>
                <a:gd name="connsiteX3" fmla="*/ 1876425 w 2314575"/>
                <a:gd name="connsiteY3" fmla="*/ 1142999 h 1857164"/>
                <a:gd name="connsiteX4" fmla="*/ 2238375 w 2314575"/>
                <a:gd name="connsiteY4" fmla="*/ 748357 h 1857164"/>
                <a:gd name="connsiteX5" fmla="*/ 2314575 w 2314575"/>
                <a:gd name="connsiteY5" fmla="*/ 704850 h 1857164"/>
                <a:gd name="connsiteX0" fmla="*/ 0 w 2552700"/>
                <a:gd name="connsiteY0" fmla="*/ 0 h 1857164"/>
                <a:gd name="connsiteX1" fmla="*/ 723900 w 2552700"/>
                <a:gd name="connsiteY1" fmla="*/ 1847850 h 1857164"/>
                <a:gd name="connsiteX2" fmla="*/ 1343025 w 2552700"/>
                <a:gd name="connsiteY2" fmla="*/ 733425 h 1857164"/>
                <a:gd name="connsiteX3" fmla="*/ 1876425 w 2552700"/>
                <a:gd name="connsiteY3" fmla="*/ 1142999 h 1857164"/>
                <a:gd name="connsiteX4" fmla="*/ 2238375 w 2552700"/>
                <a:gd name="connsiteY4" fmla="*/ 748357 h 1857164"/>
                <a:gd name="connsiteX5" fmla="*/ 2552700 w 2552700"/>
                <a:gd name="connsiteY5" fmla="*/ 981075 h 1857164"/>
                <a:gd name="connsiteX0" fmla="*/ 0 w 2582293"/>
                <a:gd name="connsiteY0" fmla="*/ 0 h 1857164"/>
                <a:gd name="connsiteX1" fmla="*/ 723900 w 2582293"/>
                <a:gd name="connsiteY1" fmla="*/ 1847850 h 1857164"/>
                <a:gd name="connsiteX2" fmla="*/ 1343025 w 2582293"/>
                <a:gd name="connsiteY2" fmla="*/ 733425 h 1857164"/>
                <a:gd name="connsiteX3" fmla="*/ 1876425 w 2582293"/>
                <a:gd name="connsiteY3" fmla="*/ 1142999 h 1857164"/>
                <a:gd name="connsiteX4" fmla="*/ 2238375 w 2582293"/>
                <a:gd name="connsiteY4" fmla="*/ 748357 h 1857164"/>
                <a:gd name="connsiteX5" fmla="*/ 2552700 w 2582293"/>
                <a:gd name="connsiteY5" fmla="*/ 981075 h 1857164"/>
                <a:gd name="connsiteX6" fmla="*/ 2571749 w 2582293"/>
                <a:gd name="connsiteY6" fmla="*/ 996007 h 1857164"/>
                <a:gd name="connsiteX0" fmla="*/ 0 w 2582293"/>
                <a:gd name="connsiteY0" fmla="*/ 0 h 1857164"/>
                <a:gd name="connsiteX1" fmla="*/ 723900 w 2582293"/>
                <a:gd name="connsiteY1" fmla="*/ 1847850 h 1857164"/>
                <a:gd name="connsiteX2" fmla="*/ 1343025 w 2582293"/>
                <a:gd name="connsiteY2" fmla="*/ 733425 h 1857164"/>
                <a:gd name="connsiteX3" fmla="*/ 1876425 w 2582293"/>
                <a:gd name="connsiteY3" fmla="*/ 1142999 h 1857164"/>
                <a:gd name="connsiteX4" fmla="*/ 2238375 w 2582293"/>
                <a:gd name="connsiteY4" fmla="*/ 748357 h 1857164"/>
                <a:gd name="connsiteX5" fmla="*/ 2390774 w 2582293"/>
                <a:gd name="connsiteY5" fmla="*/ 843607 h 1857164"/>
                <a:gd name="connsiteX6" fmla="*/ 2552700 w 2582293"/>
                <a:gd name="connsiteY6" fmla="*/ 981075 h 1857164"/>
                <a:gd name="connsiteX7" fmla="*/ 2571749 w 2582293"/>
                <a:gd name="connsiteY7" fmla="*/ 996007 h 1857164"/>
                <a:gd name="connsiteX0" fmla="*/ 0 w 2838449"/>
                <a:gd name="connsiteY0" fmla="*/ 0 h 1857164"/>
                <a:gd name="connsiteX1" fmla="*/ 723900 w 2838449"/>
                <a:gd name="connsiteY1" fmla="*/ 1847850 h 1857164"/>
                <a:gd name="connsiteX2" fmla="*/ 1343025 w 2838449"/>
                <a:gd name="connsiteY2" fmla="*/ 733425 h 1857164"/>
                <a:gd name="connsiteX3" fmla="*/ 1876425 w 2838449"/>
                <a:gd name="connsiteY3" fmla="*/ 1142999 h 1857164"/>
                <a:gd name="connsiteX4" fmla="*/ 2238375 w 2838449"/>
                <a:gd name="connsiteY4" fmla="*/ 748357 h 1857164"/>
                <a:gd name="connsiteX5" fmla="*/ 2390774 w 2838449"/>
                <a:gd name="connsiteY5" fmla="*/ 843607 h 1857164"/>
                <a:gd name="connsiteX6" fmla="*/ 2552700 w 2838449"/>
                <a:gd name="connsiteY6" fmla="*/ 981075 h 1857164"/>
                <a:gd name="connsiteX7" fmla="*/ 2838449 w 2838449"/>
                <a:gd name="connsiteY7" fmla="*/ 710257 h 1857164"/>
                <a:gd name="connsiteX0" fmla="*/ 0 w 2838449"/>
                <a:gd name="connsiteY0" fmla="*/ 0 h 1857164"/>
                <a:gd name="connsiteX1" fmla="*/ 723900 w 2838449"/>
                <a:gd name="connsiteY1" fmla="*/ 1847850 h 1857164"/>
                <a:gd name="connsiteX2" fmla="*/ 1343025 w 2838449"/>
                <a:gd name="connsiteY2" fmla="*/ 733425 h 1857164"/>
                <a:gd name="connsiteX3" fmla="*/ 1876425 w 2838449"/>
                <a:gd name="connsiteY3" fmla="*/ 1142999 h 1857164"/>
                <a:gd name="connsiteX4" fmla="*/ 2238375 w 2838449"/>
                <a:gd name="connsiteY4" fmla="*/ 748357 h 1857164"/>
                <a:gd name="connsiteX5" fmla="*/ 2390774 w 2838449"/>
                <a:gd name="connsiteY5" fmla="*/ 843607 h 1857164"/>
                <a:gd name="connsiteX6" fmla="*/ 2562225 w 2838449"/>
                <a:gd name="connsiteY6" fmla="*/ 714375 h 1857164"/>
                <a:gd name="connsiteX7" fmla="*/ 2838449 w 2838449"/>
                <a:gd name="connsiteY7" fmla="*/ 710257 h 1857164"/>
                <a:gd name="connsiteX0" fmla="*/ 0 w 2900492"/>
                <a:gd name="connsiteY0" fmla="*/ 0 h 1857164"/>
                <a:gd name="connsiteX1" fmla="*/ 723900 w 2900492"/>
                <a:gd name="connsiteY1" fmla="*/ 1847850 h 1857164"/>
                <a:gd name="connsiteX2" fmla="*/ 1343025 w 2900492"/>
                <a:gd name="connsiteY2" fmla="*/ 733425 h 1857164"/>
                <a:gd name="connsiteX3" fmla="*/ 1876425 w 2900492"/>
                <a:gd name="connsiteY3" fmla="*/ 1142999 h 1857164"/>
                <a:gd name="connsiteX4" fmla="*/ 2238375 w 2900492"/>
                <a:gd name="connsiteY4" fmla="*/ 748357 h 1857164"/>
                <a:gd name="connsiteX5" fmla="*/ 2390774 w 2900492"/>
                <a:gd name="connsiteY5" fmla="*/ 843607 h 1857164"/>
                <a:gd name="connsiteX6" fmla="*/ 2562225 w 2900492"/>
                <a:gd name="connsiteY6" fmla="*/ 714375 h 1857164"/>
                <a:gd name="connsiteX7" fmla="*/ 2900492 w 2900492"/>
                <a:gd name="connsiteY7" fmla="*/ 319732 h 1857164"/>
                <a:gd name="connsiteX0" fmla="*/ 0 w 2900492"/>
                <a:gd name="connsiteY0" fmla="*/ 0 h 1857164"/>
                <a:gd name="connsiteX1" fmla="*/ 723900 w 2900492"/>
                <a:gd name="connsiteY1" fmla="*/ 1847850 h 1857164"/>
                <a:gd name="connsiteX2" fmla="*/ 1343025 w 2900492"/>
                <a:gd name="connsiteY2" fmla="*/ 733425 h 1857164"/>
                <a:gd name="connsiteX3" fmla="*/ 1876425 w 2900492"/>
                <a:gd name="connsiteY3" fmla="*/ 1142999 h 1857164"/>
                <a:gd name="connsiteX4" fmla="*/ 2238375 w 2900492"/>
                <a:gd name="connsiteY4" fmla="*/ 748357 h 1857164"/>
                <a:gd name="connsiteX5" fmla="*/ 2390774 w 2900492"/>
                <a:gd name="connsiteY5" fmla="*/ 843607 h 1857164"/>
                <a:gd name="connsiteX6" fmla="*/ 2554470 w 2900492"/>
                <a:gd name="connsiteY6" fmla="*/ 704850 h 1857164"/>
                <a:gd name="connsiteX7" fmla="*/ 2900492 w 2900492"/>
                <a:gd name="connsiteY7" fmla="*/ 319732 h 1857164"/>
                <a:gd name="connsiteX0" fmla="*/ 0 w 2554470"/>
                <a:gd name="connsiteY0" fmla="*/ 0 h 1857164"/>
                <a:gd name="connsiteX1" fmla="*/ 723900 w 2554470"/>
                <a:gd name="connsiteY1" fmla="*/ 1847850 h 1857164"/>
                <a:gd name="connsiteX2" fmla="*/ 1343025 w 2554470"/>
                <a:gd name="connsiteY2" fmla="*/ 733425 h 1857164"/>
                <a:gd name="connsiteX3" fmla="*/ 1876425 w 2554470"/>
                <a:gd name="connsiteY3" fmla="*/ 1142999 h 1857164"/>
                <a:gd name="connsiteX4" fmla="*/ 2238375 w 2554470"/>
                <a:gd name="connsiteY4" fmla="*/ 748357 h 1857164"/>
                <a:gd name="connsiteX5" fmla="*/ 2390774 w 2554470"/>
                <a:gd name="connsiteY5" fmla="*/ 843607 h 1857164"/>
                <a:gd name="connsiteX6" fmla="*/ 2554470 w 2554470"/>
                <a:gd name="connsiteY6" fmla="*/ 704850 h 1857164"/>
                <a:gd name="connsiteX0" fmla="*/ 0 w 2554470"/>
                <a:gd name="connsiteY0" fmla="*/ 0 h 1857164"/>
                <a:gd name="connsiteX1" fmla="*/ 723900 w 2554470"/>
                <a:gd name="connsiteY1" fmla="*/ 1847850 h 1857164"/>
                <a:gd name="connsiteX2" fmla="*/ 1343025 w 2554470"/>
                <a:gd name="connsiteY2" fmla="*/ 733425 h 1857164"/>
                <a:gd name="connsiteX3" fmla="*/ 1876425 w 2554470"/>
                <a:gd name="connsiteY3" fmla="*/ 1142999 h 1857164"/>
                <a:gd name="connsiteX4" fmla="*/ 2238375 w 2554470"/>
                <a:gd name="connsiteY4" fmla="*/ 748357 h 1857164"/>
                <a:gd name="connsiteX5" fmla="*/ 2414040 w 2554470"/>
                <a:gd name="connsiteY5" fmla="*/ 872182 h 1857164"/>
                <a:gd name="connsiteX6" fmla="*/ 2554470 w 2554470"/>
                <a:gd name="connsiteY6" fmla="*/ 704850 h 1857164"/>
                <a:gd name="connsiteX0" fmla="*/ 0 w 2515693"/>
                <a:gd name="connsiteY0" fmla="*/ 0 h 1672393"/>
                <a:gd name="connsiteX1" fmla="*/ 685123 w 2515693"/>
                <a:gd name="connsiteY1" fmla="*/ 1666875 h 1672393"/>
                <a:gd name="connsiteX2" fmla="*/ 1304248 w 2515693"/>
                <a:gd name="connsiteY2" fmla="*/ 552450 h 1672393"/>
                <a:gd name="connsiteX3" fmla="*/ 1837648 w 2515693"/>
                <a:gd name="connsiteY3" fmla="*/ 962024 h 1672393"/>
                <a:gd name="connsiteX4" fmla="*/ 2199598 w 2515693"/>
                <a:gd name="connsiteY4" fmla="*/ 567382 h 1672393"/>
                <a:gd name="connsiteX5" fmla="*/ 2375263 w 2515693"/>
                <a:gd name="connsiteY5" fmla="*/ 691207 h 1672393"/>
                <a:gd name="connsiteX6" fmla="*/ 2515693 w 2515693"/>
                <a:gd name="connsiteY6" fmla="*/ 523875 h 1672393"/>
                <a:gd name="connsiteX0" fmla="*/ 0 w 2515693"/>
                <a:gd name="connsiteY0" fmla="*/ 0 h 1669379"/>
                <a:gd name="connsiteX1" fmla="*/ 685123 w 2515693"/>
                <a:gd name="connsiteY1" fmla="*/ 1666875 h 1669379"/>
                <a:gd name="connsiteX2" fmla="*/ 1265472 w 2515693"/>
                <a:gd name="connsiteY2" fmla="*/ 390525 h 1669379"/>
                <a:gd name="connsiteX3" fmla="*/ 1837648 w 2515693"/>
                <a:gd name="connsiteY3" fmla="*/ 962024 h 1669379"/>
                <a:gd name="connsiteX4" fmla="*/ 2199598 w 2515693"/>
                <a:gd name="connsiteY4" fmla="*/ 567382 h 1669379"/>
                <a:gd name="connsiteX5" fmla="*/ 2375263 w 2515693"/>
                <a:gd name="connsiteY5" fmla="*/ 691207 h 1669379"/>
                <a:gd name="connsiteX6" fmla="*/ 2515693 w 2515693"/>
                <a:gd name="connsiteY6" fmla="*/ 523875 h 1669379"/>
                <a:gd name="connsiteX0" fmla="*/ 0 w 2515693"/>
                <a:gd name="connsiteY0" fmla="*/ 0 h 1669379"/>
                <a:gd name="connsiteX1" fmla="*/ 685123 w 2515693"/>
                <a:gd name="connsiteY1" fmla="*/ 1666875 h 1669379"/>
                <a:gd name="connsiteX2" fmla="*/ 1265472 w 2515693"/>
                <a:gd name="connsiteY2" fmla="*/ 390525 h 1669379"/>
                <a:gd name="connsiteX3" fmla="*/ 1837648 w 2515693"/>
                <a:gd name="connsiteY3" fmla="*/ 962024 h 1669379"/>
                <a:gd name="connsiteX4" fmla="*/ 2129800 w 2515693"/>
                <a:gd name="connsiteY4" fmla="*/ 405457 h 1669379"/>
                <a:gd name="connsiteX5" fmla="*/ 2375263 w 2515693"/>
                <a:gd name="connsiteY5" fmla="*/ 691207 h 1669379"/>
                <a:gd name="connsiteX6" fmla="*/ 2515693 w 2515693"/>
                <a:gd name="connsiteY6" fmla="*/ 523875 h 1669379"/>
                <a:gd name="connsiteX0" fmla="*/ 0 w 2593246"/>
                <a:gd name="connsiteY0" fmla="*/ 0 h 1669379"/>
                <a:gd name="connsiteX1" fmla="*/ 685123 w 2593246"/>
                <a:gd name="connsiteY1" fmla="*/ 1666875 h 1669379"/>
                <a:gd name="connsiteX2" fmla="*/ 1265472 w 2593246"/>
                <a:gd name="connsiteY2" fmla="*/ 390525 h 1669379"/>
                <a:gd name="connsiteX3" fmla="*/ 1837648 w 2593246"/>
                <a:gd name="connsiteY3" fmla="*/ 962024 h 1669379"/>
                <a:gd name="connsiteX4" fmla="*/ 2129800 w 2593246"/>
                <a:gd name="connsiteY4" fmla="*/ 405457 h 1669379"/>
                <a:gd name="connsiteX5" fmla="*/ 2375263 w 2593246"/>
                <a:gd name="connsiteY5" fmla="*/ 691207 h 1669379"/>
                <a:gd name="connsiteX6" fmla="*/ 2593246 w 2593246"/>
                <a:gd name="connsiteY6" fmla="*/ 28575 h 1669379"/>
                <a:gd name="connsiteX0" fmla="*/ 0 w 2593246"/>
                <a:gd name="connsiteY0" fmla="*/ 0 h 1669379"/>
                <a:gd name="connsiteX1" fmla="*/ 685123 w 2593246"/>
                <a:gd name="connsiteY1" fmla="*/ 1666875 h 1669379"/>
                <a:gd name="connsiteX2" fmla="*/ 1265472 w 2593246"/>
                <a:gd name="connsiteY2" fmla="*/ 390525 h 1669379"/>
                <a:gd name="connsiteX3" fmla="*/ 1837648 w 2593246"/>
                <a:gd name="connsiteY3" fmla="*/ 962024 h 1669379"/>
                <a:gd name="connsiteX4" fmla="*/ 2129800 w 2593246"/>
                <a:gd name="connsiteY4" fmla="*/ 405457 h 1669379"/>
                <a:gd name="connsiteX5" fmla="*/ 2390774 w 2593246"/>
                <a:gd name="connsiteY5" fmla="*/ 357832 h 1669379"/>
                <a:gd name="connsiteX6" fmla="*/ 2593246 w 2593246"/>
                <a:gd name="connsiteY6" fmla="*/ 28575 h 1669379"/>
                <a:gd name="connsiteX0" fmla="*/ 0 w 2593246"/>
                <a:gd name="connsiteY0" fmla="*/ 0 h 1669531"/>
                <a:gd name="connsiteX1" fmla="*/ 685123 w 2593246"/>
                <a:gd name="connsiteY1" fmla="*/ 1666875 h 1669531"/>
                <a:gd name="connsiteX2" fmla="*/ 1265472 w 2593246"/>
                <a:gd name="connsiteY2" fmla="*/ 390525 h 1669531"/>
                <a:gd name="connsiteX3" fmla="*/ 1554942 w 2593246"/>
                <a:gd name="connsiteY3" fmla="*/ 523875 h 1669531"/>
                <a:gd name="connsiteX4" fmla="*/ 1837648 w 2593246"/>
                <a:gd name="connsiteY4" fmla="*/ 962024 h 1669531"/>
                <a:gd name="connsiteX5" fmla="*/ 2129800 w 2593246"/>
                <a:gd name="connsiteY5" fmla="*/ 405457 h 1669531"/>
                <a:gd name="connsiteX6" fmla="*/ 2390774 w 2593246"/>
                <a:gd name="connsiteY6" fmla="*/ 357832 h 1669531"/>
                <a:gd name="connsiteX7" fmla="*/ 2593246 w 2593246"/>
                <a:gd name="connsiteY7" fmla="*/ 28575 h 1669531"/>
                <a:gd name="connsiteX0" fmla="*/ 0 w 2593246"/>
                <a:gd name="connsiteY0" fmla="*/ 0 h 1669531"/>
                <a:gd name="connsiteX1" fmla="*/ 685123 w 2593246"/>
                <a:gd name="connsiteY1" fmla="*/ 1666875 h 1669531"/>
                <a:gd name="connsiteX2" fmla="*/ 1265472 w 2593246"/>
                <a:gd name="connsiteY2" fmla="*/ 390525 h 1669531"/>
                <a:gd name="connsiteX3" fmla="*/ 1554942 w 2593246"/>
                <a:gd name="connsiteY3" fmla="*/ 523875 h 1669531"/>
                <a:gd name="connsiteX4" fmla="*/ 1845404 w 2593246"/>
                <a:gd name="connsiteY4" fmla="*/ 761999 h 1669531"/>
                <a:gd name="connsiteX5" fmla="*/ 2129800 w 2593246"/>
                <a:gd name="connsiteY5" fmla="*/ 405457 h 1669531"/>
                <a:gd name="connsiteX6" fmla="*/ 2390774 w 2593246"/>
                <a:gd name="connsiteY6" fmla="*/ 357832 h 1669531"/>
                <a:gd name="connsiteX7" fmla="*/ 2593246 w 2593246"/>
                <a:gd name="connsiteY7" fmla="*/ 28575 h 1669531"/>
                <a:gd name="connsiteX0" fmla="*/ 0 w 2562225"/>
                <a:gd name="connsiteY0" fmla="*/ 112544 h 1782075"/>
                <a:gd name="connsiteX1" fmla="*/ 685123 w 2562225"/>
                <a:gd name="connsiteY1" fmla="*/ 1779419 h 1782075"/>
                <a:gd name="connsiteX2" fmla="*/ 1265472 w 2562225"/>
                <a:gd name="connsiteY2" fmla="*/ 503069 h 1782075"/>
                <a:gd name="connsiteX3" fmla="*/ 1554942 w 2562225"/>
                <a:gd name="connsiteY3" fmla="*/ 636419 h 1782075"/>
                <a:gd name="connsiteX4" fmla="*/ 1845404 w 2562225"/>
                <a:gd name="connsiteY4" fmla="*/ 874543 h 1782075"/>
                <a:gd name="connsiteX5" fmla="*/ 2129800 w 2562225"/>
                <a:gd name="connsiteY5" fmla="*/ 518001 h 1782075"/>
                <a:gd name="connsiteX6" fmla="*/ 2390774 w 2562225"/>
                <a:gd name="connsiteY6" fmla="*/ 470376 h 1782075"/>
                <a:gd name="connsiteX7" fmla="*/ 2562225 w 2562225"/>
                <a:gd name="connsiteY7" fmla="*/ 879 h 1782075"/>
                <a:gd name="connsiteX0" fmla="*/ 0 w 2562225"/>
                <a:gd name="connsiteY0" fmla="*/ 111665 h 1781196"/>
                <a:gd name="connsiteX1" fmla="*/ 685123 w 2562225"/>
                <a:gd name="connsiteY1" fmla="*/ 1778540 h 1781196"/>
                <a:gd name="connsiteX2" fmla="*/ 1265472 w 2562225"/>
                <a:gd name="connsiteY2" fmla="*/ 502190 h 1781196"/>
                <a:gd name="connsiteX3" fmla="*/ 1554942 w 2562225"/>
                <a:gd name="connsiteY3" fmla="*/ 635540 h 1781196"/>
                <a:gd name="connsiteX4" fmla="*/ 1845404 w 2562225"/>
                <a:gd name="connsiteY4" fmla="*/ 873664 h 1781196"/>
                <a:gd name="connsiteX5" fmla="*/ 2129800 w 2562225"/>
                <a:gd name="connsiteY5" fmla="*/ 517122 h 1781196"/>
                <a:gd name="connsiteX6" fmla="*/ 2390774 w 2562225"/>
                <a:gd name="connsiteY6" fmla="*/ 469497 h 1781196"/>
                <a:gd name="connsiteX7" fmla="*/ 2562225 w 2562225"/>
                <a:gd name="connsiteY7" fmla="*/ 0 h 1781196"/>
                <a:gd name="connsiteX0" fmla="*/ 0 w 2562225"/>
                <a:gd name="connsiteY0" fmla="*/ 111665 h 1781196"/>
                <a:gd name="connsiteX1" fmla="*/ 685123 w 2562225"/>
                <a:gd name="connsiteY1" fmla="*/ 1778540 h 1781196"/>
                <a:gd name="connsiteX2" fmla="*/ 1265472 w 2562225"/>
                <a:gd name="connsiteY2" fmla="*/ 502190 h 1781196"/>
                <a:gd name="connsiteX3" fmla="*/ 1554942 w 2562225"/>
                <a:gd name="connsiteY3" fmla="*/ 635540 h 1781196"/>
                <a:gd name="connsiteX4" fmla="*/ 1845404 w 2562225"/>
                <a:gd name="connsiteY4" fmla="*/ 873664 h 1781196"/>
                <a:gd name="connsiteX5" fmla="*/ 2129800 w 2562225"/>
                <a:gd name="connsiteY5" fmla="*/ 517122 h 1781196"/>
                <a:gd name="connsiteX6" fmla="*/ 2390774 w 2562225"/>
                <a:gd name="connsiteY6" fmla="*/ 469497 h 1781196"/>
                <a:gd name="connsiteX7" fmla="*/ 2504970 w 2562225"/>
                <a:gd name="connsiteY7" fmla="*/ 225194 h 1781196"/>
                <a:gd name="connsiteX8" fmla="*/ 2562225 w 2562225"/>
                <a:gd name="connsiteY8" fmla="*/ 0 h 1781196"/>
                <a:gd name="connsiteX0" fmla="*/ 0 w 2556408"/>
                <a:gd name="connsiteY0" fmla="*/ 81614 h 1751145"/>
                <a:gd name="connsiteX1" fmla="*/ 685123 w 2556408"/>
                <a:gd name="connsiteY1" fmla="*/ 1748489 h 1751145"/>
                <a:gd name="connsiteX2" fmla="*/ 1265472 w 2556408"/>
                <a:gd name="connsiteY2" fmla="*/ 472139 h 1751145"/>
                <a:gd name="connsiteX3" fmla="*/ 1554942 w 2556408"/>
                <a:gd name="connsiteY3" fmla="*/ 605489 h 1751145"/>
                <a:gd name="connsiteX4" fmla="*/ 1845404 w 2556408"/>
                <a:gd name="connsiteY4" fmla="*/ 843613 h 1751145"/>
                <a:gd name="connsiteX5" fmla="*/ 2129800 w 2556408"/>
                <a:gd name="connsiteY5" fmla="*/ 487071 h 1751145"/>
                <a:gd name="connsiteX6" fmla="*/ 2390774 w 2556408"/>
                <a:gd name="connsiteY6" fmla="*/ 439446 h 1751145"/>
                <a:gd name="connsiteX7" fmla="*/ 2504970 w 2556408"/>
                <a:gd name="connsiteY7" fmla="*/ 195143 h 1751145"/>
                <a:gd name="connsiteX8" fmla="*/ 2556408 w 2556408"/>
                <a:gd name="connsiteY8" fmla="*/ 0 h 1751145"/>
                <a:gd name="connsiteX0" fmla="*/ 0 w 2560225"/>
                <a:gd name="connsiteY0" fmla="*/ 11003 h 1752131"/>
                <a:gd name="connsiteX1" fmla="*/ 688940 w 2560225"/>
                <a:gd name="connsiteY1" fmla="*/ 1748489 h 1752131"/>
                <a:gd name="connsiteX2" fmla="*/ 1269289 w 2560225"/>
                <a:gd name="connsiteY2" fmla="*/ 472139 h 1752131"/>
                <a:gd name="connsiteX3" fmla="*/ 1558759 w 2560225"/>
                <a:gd name="connsiteY3" fmla="*/ 605489 h 1752131"/>
                <a:gd name="connsiteX4" fmla="*/ 1849221 w 2560225"/>
                <a:gd name="connsiteY4" fmla="*/ 843613 h 1752131"/>
                <a:gd name="connsiteX5" fmla="*/ 2133617 w 2560225"/>
                <a:gd name="connsiteY5" fmla="*/ 487071 h 1752131"/>
                <a:gd name="connsiteX6" fmla="*/ 2394591 w 2560225"/>
                <a:gd name="connsiteY6" fmla="*/ 439446 h 1752131"/>
                <a:gd name="connsiteX7" fmla="*/ 2508787 w 2560225"/>
                <a:gd name="connsiteY7" fmla="*/ 195143 h 1752131"/>
                <a:gd name="connsiteX8" fmla="*/ 2560225 w 2560225"/>
                <a:gd name="connsiteY8" fmla="*/ 0 h 175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0225" h="1752131">
                  <a:moveTo>
                    <a:pt x="0" y="11003"/>
                  </a:moveTo>
                  <a:cubicBezTo>
                    <a:pt x="241300" y="932547"/>
                    <a:pt x="477392" y="1671633"/>
                    <a:pt x="688940" y="1748489"/>
                  </a:cubicBezTo>
                  <a:cubicBezTo>
                    <a:pt x="900488" y="1825345"/>
                    <a:pt x="1124319" y="662639"/>
                    <a:pt x="1269289" y="472139"/>
                  </a:cubicBezTo>
                  <a:cubicBezTo>
                    <a:pt x="1414259" y="281639"/>
                    <a:pt x="1463396" y="510239"/>
                    <a:pt x="1558759" y="605489"/>
                  </a:cubicBezTo>
                  <a:cubicBezTo>
                    <a:pt x="1654122" y="700739"/>
                    <a:pt x="1766337" y="895099"/>
                    <a:pt x="1849221" y="843613"/>
                  </a:cubicBezTo>
                  <a:cubicBezTo>
                    <a:pt x="1932105" y="792127"/>
                    <a:pt x="2047892" y="536970"/>
                    <a:pt x="2133617" y="487071"/>
                  </a:cubicBezTo>
                  <a:cubicBezTo>
                    <a:pt x="2219342" y="437172"/>
                    <a:pt x="2329478" y="495892"/>
                    <a:pt x="2394591" y="439446"/>
                  </a:cubicBezTo>
                  <a:cubicBezTo>
                    <a:pt x="2459704" y="383000"/>
                    <a:pt x="2480212" y="273392"/>
                    <a:pt x="2508787" y="195143"/>
                  </a:cubicBezTo>
                  <a:cubicBezTo>
                    <a:pt x="2537362" y="116894"/>
                    <a:pt x="2553268" y="29741"/>
                    <a:pt x="2560225" y="0"/>
                  </a:cubicBezTo>
                </a:path>
              </a:pathLst>
            </a:custGeom>
            <a:solidFill>
              <a:schemeClr val="bg2"/>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Freeform: Shape 18">
              <a:extLst>
                <a:ext uri="{FF2B5EF4-FFF2-40B4-BE49-F238E27FC236}">
                  <a16:creationId xmlns:a16="http://schemas.microsoft.com/office/drawing/2014/main" id="{723A917D-C577-58D1-ECBC-C123FE6470A6}"/>
                </a:ext>
              </a:extLst>
            </p:cNvPr>
            <p:cNvSpPr/>
            <p:nvPr/>
          </p:nvSpPr>
          <p:spPr>
            <a:xfrm>
              <a:off x="6156727" y="3259754"/>
              <a:ext cx="1144930" cy="318672"/>
            </a:xfrm>
            <a:custGeom>
              <a:avLst/>
              <a:gdLst>
                <a:gd name="connsiteX0" fmla="*/ 0 w 1438275"/>
                <a:gd name="connsiteY0" fmla="*/ 2714627 h 2714627"/>
                <a:gd name="connsiteX1" fmla="*/ 723900 w 1438275"/>
                <a:gd name="connsiteY1" fmla="*/ 2 h 2714627"/>
                <a:gd name="connsiteX2" fmla="*/ 1438275 w 1438275"/>
                <a:gd name="connsiteY2" fmla="*/ 2695577 h 2714627"/>
                <a:gd name="connsiteX3" fmla="*/ 1438275 w 1438275"/>
                <a:gd name="connsiteY3" fmla="*/ 2695577 h 2714627"/>
              </a:gdLst>
              <a:ahLst/>
              <a:cxnLst>
                <a:cxn ang="0">
                  <a:pos x="connsiteX0" y="connsiteY0"/>
                </a:cxn>
                <a:cxn ang="0">
                  <a:pos x="connsiteX1" y="connsiteY1"/>
                </a:cxn>
                <a:cxn ang="0">
                  <a:pos x="connsiteX2" y="connsiteY2"/>
                </a:cxn>
                <a:cxn ang="0">
                  <a:pos x="connsiteX3" y="connsiteY3"/>
                </a:cxn>
              </a:cxnLst>
              <a:rect l="l" t="t" r="r" b="b"/>
              <a:pathLst>
                <a:path w="1438275" h="2714627">
                  <a:moveTo>
                    <a:pt x="0" y="2714627"/>
                  </a:moveTo>
                  <a:cubicBezTo>
                    <a:pt x="242094" y="1358902"/>
                    <a:pt x="484188" y="3177"/>
                    <a:pt x="723900" y="2"/>
                  </a:cubicBezTo>
                  <a:cubicBezTo>
                    <a:pt x="963612" y="-3173"/>
                    <a:pt x="1438275" y="2695577"/>
                    <a:pt x="1438275" y="2695577"/>
                  </a:cubicBezTo>
                  <a:lnTo>
                    <a:pt x="1438275" y="2695577"/>
                  </a:lnTo>
                </a:path>
              </a:pathLst>
            </a:custGeom>
            <a:solidFill>
              <a:srgbClr val="68A17C">
                <a:alpha val="25000"/>
              </a:srgbClr>
            </a:solidFill>
            <a:ln w="28575">
              <a:solidFill>
                <a:srgbClr val="2041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s-ES" sz="2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1ED745E9-E10B-7F99-2EA5-C5BA67B28E40}"/>
                </a:ext>
              </a:extLst>
            </p:cNvPr>
            <p:cNvCxnSpPr>
              <a:cxnSpLocks/>
            </p:cNvCxnSpPr>
            <p:nvPr/>
          </p:nvCxnSpPr>
          <p:spPr>
            <a:xfrm>
              <a:off x="1676357" y="3578425"/>
              <a:ext cx="5740361" cy="0"/>
            </a:xfrm>
            <a:prstGeom prst="line">
              <a:avLst/>
            </a:prstGeom>
            <a:ln w="31750">
              <a:solidFill>
                <a:srgbClr val="20413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880" name="TextBox 15">
              <a:extLst>
                <a:ext uri="{FF2B5EF4-FFF2-40B4-BE49-F238E27FC236}">
                  <a16:creationId xmlns:a16="http://schemas.microsoft.com/office/drawing/2014/main" id="{2FD2EE70-910E-5CA5-4C36-C708D9FCB3A3}"/>
                </a:ext>
              </a:extLst>
            </p:cNvPr>
            <p:cNvSpPr txBox="1">
              <a:spLocks noChangeArrowheads="1"/>
            </p:cNvSpPr>
            <p:nvPr/>
          </p:nvSpPr>
          <p:spPr bwMode="auto">
            <a:xfrm>
              <a:off x="6369729" y="3332204"/>
              <a:ext cx="718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s-ES" altLang="es-ES" sz="2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recaída</a:t>
              </a:r>
            </a:p>
          </p:txBody>
        </p:sp>
        <p:sp>
          <p:nvSpPr>
            <p:cNvPr id="79881" name="TextBox 16">
              <a:extLst>
                <a:ext uri="{FF2B5EF4-FFF2-40B4-BE49-F238E27FC236}">
                  <a16:creationId xmlns:a16="http://schemas.microsoft.com/office/drawing/2014/main" id="{031F628E-BE5D-31CA-E9AE-9A4F95DA2597}"/>
                </a:ext>
              </a:extLst>
            </p:cNvPr>
            <p:cNvSpPr txBox="1">
              <a:spLocks noChangeArrowheads="1"/>
            </p:cNvSpPr>
            <p:nvPr/>
          </p:nvSpPr>
          <p:spPr bwMode="auto">
            <a:xfrm>
              <a:off x="587903" y="2993105"/>
              <a:ext cx="1037165"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altLang="es-ES" sz="2100" b="1" i="0" u="none" strike="noStrike" kern="1200" cap="none" spc="0" normalizeH="0" baseline="0" noProof="0" dirty="0">
                  <a:ln>
                    <a:noFill/>
                  </a:ln>
                  <a:solidFill>
                    <a:srgbClr val="204131"/>
                  </a:solidFill>
                  <a:effectLst/>
                  <a:uLnTx/>
                  <a:uFillTx/>
                  <a:latin typeface="Arial" panose="020B0604020202020204" pitchFamily="34" charset="0"/>
                  <a:ea typeface="MS PGothic" panose="020B0600070205080204" pitchFamily="34" charset="-128"/>
                  <a:cs typeface="Arial" panose="020B0604020202020204" pitchFamily="34" charset="0"/>
                </a:rPr>
                <a:t>Psoriasis visible</a:t>
              </a:r>
            </a:p>
          </p:txBody>
        </p:sp>
        <p:sp>
          <p:nvSpPr>
            <p:cNvPr id="79882" name="TextBox 17">
              <a:extLst>
                <a:ext uri="{FF2B5EF4-FFF2-40B4-BE49-F238E27FC236}">
                  <a16:creationId xmlns:a16="http://schemas.microsoft.com/office/drawing/2014/main" id="{4DE99002-FFBA-42EE-000E-959543645CF6}"/>
                </a:ext>
              </a:extLst>
            </p:cNvPr>
            <p:cNvSpPr txBox="1">
              <a:spLocks noChangeArrowheads="1"/>
            </p:cNvSpPr>
            <p:nvPr/>
          </p:nvSpPr>
          <p:spPr bwMode="auto">
            <a:xfrm>
              <a:off x="587903" y="3732916"/>
              <a:ext cx="1326357"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s-ES" altLang="es-ES" sz="2100" b="1" i="0" u="none" strike="noStrike" kern="1200" cap="none" spc="0" normalizeH="0" baseline="0" noProof="0" dirty="0">
                  <a:ln>
                    <a:noFill/>
                  </a:ln>
                  <a:solidFill>
                    <a:srgbClr val="204131"/>
                  </a:solidFill>
                  <a:effectLst/>
                  <a:uLnTx/>
                  <a:uFillTx/>
                  <a:latin typeface="Arial" panose="020B0604020202020204" pitchFamily="34" charset="0"/>
                  <a:ea typeface="MS PGothic" panose="020B0600070205080204" pitchFamily="34" charset="-128"/>
                  <a:cs typeface="Arial" panose="020B0604020202020204" pitchFamily="34" charset="0"/>
                </a:rPr>
                <a:t>Inflamación </a:t>
              </a:r>
              <a:br>
                <a:rPr kumimoji="0" lang="es-ES" altLang="es-ES" sz="2100" b="1" i="0" u="none" strike="noStrike" kern="1200" cap="none" spc="0" normalizeH="0" baseline="0" noProof="0" dirty="0">
                  <a:ln>
                    <a:noFill/>
                  </a:ln>
                  <a:solidFill>
                    <a:srgbClr val="204131"/>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s-ES" altLang="es-ES" sz="2100" b="1" i="0" u="none" strike="noStrike" kern="1200" cap="none" spc="0" normalizeH="0" baseline="0" noProof="0" dirty="0">
                  <a:ln>
                    <a:noFill/>
                  </a:ln>
                  <a:solidFill>
                    <a:srgbClr val="204131"/>
                  </a:solidFill>
                  <a:effectLst/>
                  <a:uLnTx/>
                  <a:uFillTx/>
                  <a:latin typeface="Arial" panose="020B0604020202020204" pitchFamily="34" charset="0"/>
                  <a:ea typeface="MS PGothic" panose="020B0600070205080204" pitchFamily="34" charset="-128"/>
                  <a:cs typeface="Arial" panose="020B0604020202020204" pitchFamily="34" charset="0"/>
                </a:rPr>
                <a:t>no visible </a:t>
              </a:r>
            </a:p>
          </p:txBody>
        </p:sp>
        <p:sp>
          <p:nvSpPr>
            <p:cNvPr id="79883" name="Rectangle 18">
              <a:extLst>
                <a:ext uri="{FF2B5EF4-FFF2-40B4-BE49-F238E27FC236}">
                  <a16:creationId xmlns:a16="http://schemas.microsoft.com/office/drawing/2014/main" id="{AB9AA6B3-A6FB-19B6-5CFB-633738326332}"/>
                </a:ext>
              </a:extLst>
            </p:cNvPr>
            <p:cNvSpPr>
              <a:spLocks noChangeArrowheads="1"/>
            </p:cNvSpPr>
            <p:nvPr/>
          </p:nvSpPr>
          <p:spPr bwMode="auto">
            <a:xfrm>
              <a:off x="1900238" y="1421580"/>
              <a:ext cx="1113071" cy="553730"/>
            </a:xfrm>
            <a:prstGeom prst="rect">
              <a:avLst/>
            </a:prstGeom>
            <a:solidFill>
              <a:srgbClr val="20413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8580" tIns="34290" rIns="68580" bIns="34290" anchor="ct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s-ES" altLang="es-ES" sz="19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Tratamiento</a:t>
              </a:r>
            </a:p>
          </p:txBody>
        </p:sp>
        <p:sp>
          <p:nvSpPr>
            <p:cNvPr id="79884" name="Rectangle 22">
              <a:extLst>
                <a:ext uri="{FF2B5EF4-FFF2-40B4-BE49-F238E27FC236}">
                  <a16:creationId xmlns:a16="http://schemas.microsoft.com/office/drawing/2014/main" id="{A4F72C31-3981-0385-E5C0-BDC55477A938}"/>
                </a:ext>
              </a:extLst>
            </p:cNvPr>
            <p:cNvSpPr>
              <a:spLocks noChangeArrowheads="1"/>
            </p:cNvSpPr>
            <p:nvPr/>
          </p:nvSpPr>
          <p:spPr bwMode="auto">
            <a:xfrm>
              <a:off x="3091890" y="1421580"/>
              <a:ext cx="2896795" cy="553730"/>
            </a:xfrm>
            <a:prstGeom prst="rect">
              <a:avLst/>
            </a:prstGeom>
            <a:solidFill>
              <a:srgbClr val="68A17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8580" tIns="34290" rIns="68580" bIns="34290" anchor="ct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s-ES" altLang="es-ES" sz="1900"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Con tratamiento proactivo</a:t>
              </a:r>
            </a:p>
          </p:txBody>
        </p:sp>
        <p:sp>
          <p:nvSpPr>
            <p:cNvPr id="79885" name="Rectangle 23">
              <a:extLst>
                <a:ext uri="{FF2B5EF4-FFF2-40B4-BE49-F238E27FC236}">
                  <a16:creationId xmlns:a16="http://schemas.microsoft.com/office/drawing/2014/main" id="{4E27D50F-7757-9626-47A9-D46A63AA67BD}"/>
                </a:ext>
              </a:extLst>
            </p:cNvPr>
            <p:cNvSpPr>
              <a:spLocks noChangeArrowheads="1"/>
            </p:cNvSpPr>
            <p:nvPr/>
          </p:nvSpPr>
          <p:spPr bwMode="auto">
            <a:xfrm>
              <a:off x="6057954" y="1421580"/>
              <a:ext cx="1289494" cy="553730"/>
            </a:xfrm>
            <a:prstGeom prst="rect">
              <a:avLst/>
            </a:prstGeom>
            <a:solidFill>
              <a:srgbClr val="20413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8580" tIns="34290" rIns="68580" bIns="34290" anchor="ct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s-ES" altLang="es-ES" sz="19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Retratamiento</a:t>
              </a:r>
            </a:p>
          </p:txBody>
        </p:sp>
      </p:grpSp>
      <p:sp>
        <p:nvSpPr>
          <p:cNvPr id="79875" name="CuadroTexto 19">
            <a:extLst>
              <a:ext uri="{FF2B5EF4-FFF2-40B4-BE49-F238E27FC236}">
                <a16:creationId xmlns:a16="http://schemas.microsoft.com/office/drawing/2014/main" id="{46FE0EA0-8BA2-D18D-5F2F-19903355C5DE}"/>
              </a:ext>
            </a:extLst>
          </p:cNvPr>
          <p:cNvSpPr txBox="1">
            <a:spLocks noChangeArrowheads="1"/>
          </p:cNvSpPr>
          <p:nvPr/>
        </p:nvSpPr>
        <p:spPr bwMode="auto">
          <a:xfrm>
            <a:off x="1143040" y="357822"/>
            <a:ext cx="11509375" cy="110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ES" sz="3200" b="1" i="0" u="none" strike="noStrike" kern="1200" cap="none" spc="0" normalizeH="0" baseline="0" noProof="0" dirty="0">
                <a:ln>
                  <a:noFill/>
                </a:ln>
                <a:effectLst/>
                <a:uLnTx/>
                <a:uFillTx/>
                <a:latin typeface="+mn-lt"/>
                <a:ea typeface="Arial Black" panose="020B0A04020102020204" pitchFamily="34" charset="0"/>
                <a:cs typeface="Arial Black" panose="020B0A04020102020204" pitchFamily="34" charset="0"/>
              </a:rPr>
              <a:t>Psoriasis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ES" sz="3200" b="1" i="0" u="none" strike="noStrike" kern="1200" cap="none" spc="0" normalizeH="0" baseline="0" noProof="0" dirty="0">
                <a:ln>
                  <a:noFill/>
                </a:ln>
                <a:effectLst/>
                <a:uLnTx/>
                <a:uFillTx/>
                <a:latin typeface="+mn-lt"/>
                <a:ea typeface="Arial Black" panose="020B0A04020102020204" pitchFamily="34" charset="0"/>
                <a:cs typeface="Arial Black" panose="020B0A04020102020204" pitchFamily="34" charset="0"/>
              </a:rPr>
              <a:t>Tratamiento tópico proactivo</a:t>
            </a:r>
          </a:p>
        </p:txBody>
      </p:sp>
      <p:sp>
        <p:nvSpPr>
          <p:cNvPr id="2" name="Rectángulo 5">
            <a:extLst>
              <a:ext uri="{FF2B5EF4-FFF2-40B4-BE49-F238E27FC236}">
                <a16:creationId xmlns:a16="http://schemas.microsoft.com/office/drawing/2014/main" id="{895C57FE-932B-3CA7-B2DD-284C1C19BA00}"/>
              </a:ext>
            </a:extLst>
          </p:cNvPr>
          <p:cNvSpPr/>
          <p:nvPr/>
        </p:nvSpPr>
        <p:spPr>
          <a:xfrm>
            <a:off x="7491674" y="6503123"/>
            <a:ext cx="4700326" cy="3181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Aptos" panose="02110004020202020204"/>
                <a:ea typeface="+mn-ea"/>
                <a:cs typeface="+mn-cs"/>
              </a:rPr>
              <a:t>Esquema elaborado por el Dr. Miquel Ribera </a:t>
            </a:r>
            <a:r>
              <a:rPr kumimoji="0" lang="es-ES" sz="1467" b="1" i="0" u="none" strike="noStrike" kern="0" cap="none" spc="0" normalizeH="0" baseline="0" noProof="0" dirty="0" err="1">
                <a:ln>
                  <a:noFill/>
                </a:ln>
                <a:solidFill>
                  <a:srgbClr val="201F1E"/>
                </a:solidFill>
                <a:effectLst/>
                <a:uLnTx/>
                <a:uFillTx/>
                <a:latin typeface="Aptos" panose="02110004020202020204"/>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994046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0D949-F210-684B-B74F-70D419656BBF}"/>
            </a:ext>
          </a:extLst>
        </p:cNvPr>
        <p:cNvGrpSpPr/>
        <p:nvPr/>
      </p:nvGrpSpPr>
      <p:grpSpPr>
        <a:xfrm>
          <a:off x="0" y="0"/>
          <a:ext cx="0" cy="0"/>
          <a:chOff x="0" y="0"/>
          <a:chExt cx="0" cy="0"/>
        </a:xfrm>
      </p:grpSpPr>
      <p:sp>
        <p:nvSpPr>
          <p:cNvPr id="12" name="Freeform: Shape 16">
            <a:extLst>
              <a:ext uri="{FF2B5EF4-FFF2-40B4-BE49-F238E27FC236}">
                <a16:creationId xmlns:a16="http://schemas.microsoft.com/office/drawing/2014/main" id="{B193B242-6BEE-2416-313D-3B6B0AAD99B9}"/>
              </a:ext>
            </a:extLst>
          </p:cNvPr>
          <p:cNvSpPr/>
          <p:nvPr/>
        </p:nvSpPr>
        <p:spPr bwMode="auto">
          <a:xfrm>
            <a:off x="2968910" y="3145396"/>
            <a:ext cx="1532406" cy="1954213"/>
          </a:xfrm>
          <a:custGeom>
            <a:avLst/>
            <a:gdLst>
              <a:gd name="connsiteX0" fmla="*/ 0 w 1438275"/>
              <a:gd name="connsiteY0" fmla="*/ 2714627 h 2714627"/>
              <a:gd name="connsiteX1" fmla="*/ 723900 w 1438275"/>
              <a:gd name="connsiteY1" fmla="*/ 2 h 2714627"/>
              <a:gd name="connsiteX2" fmla="*/ 1438275 w 1438275"/>
              <a:gd name="connsiteY2" fmla="*/ 2695577 h 2714627"/>
              <a:gd name="connsiteX3" fmla="*/ 1438275 w 1438275"/>
              <a:gd name="connsiteY3" fmla="*/ 2695577 h 2714627"/>
            </a:gdLst>
            <a:ahLst/>
            <a:cxnLst>
              <a:cxn ang="0">
                <a:pos x="connsiteX0" y="connsiteY0"/>
              </a:cxn>
              <a:cxn ang="0">
                <a:pos x="connsiteX1" y="connsiteY1"/>
              </a:cxn>
              <a:cxn ang="0">
                <a:pos x="connsiteX2" y="connsiteY2"/>
              </a:cxn>
              <a:cxn ang="0">
                <a:pos x="connsiteX3" y="connsiteY3"/>
              </a:cxn>
            </a:cxnLst>
            <a:rect l="l" t="t" r="r" b="b"/>
            <a:pathLst>
              <a:path w="1438275" h="2714627">
                <a:moveTo>
                  <a:pt x="0" y="2714627"/>
                </a:moveTo>
                <a:cubicBezTo>
                  <a:pt x="242094" y="1358902"/>
                  <a:pt x="484188" y="3177"/>
                  <a:pt x="723900" y="2"/>
                </a:cubicBezTo>
                <a:cubicBezTo>
                  <a:pt x="963612" y="-3173"/>
                  <a:pt x="1438275" y="2695577"/>
                  <a:pt x="1438275" y="2695577"/>
                </a:cubicBezTo>
                <a:lnTo>
                  <a:pt x="1438275" y="2695577"/>
                </a:lnTo>
              </a:path>
            </a:pathLst>
          </a:custGeom>
          <a:solidFill>
            <a:srgbClr val="68A17C">
              <a:alpha val="25000"/>
            </a:srgbClr>
          </a:solidFill>
          <a:ln w="28575">
            <a:solidFill>
              <a:srgbClr val="2041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Freeform: Shape 17">
            <a:extLst>
              <a:ext uri="{FF2B5EF4-FFF2-40B4-BE49-F238E27FC236}">
                <a16:creationId xmlns:a16="http://schemas.microsoft.com/office/drawing/2014/main" id="{1C632CF4-ECEC-ED1D-AC21-6CECFC5B3CCC}"/>
              </a:ext>
            </a:extLst>
          </p:cNvPr>
          <p:cNvSpPr/>
          <p:nvPr/>
        </p:nvSpPr>
        <p:spPr bwMode="auto">
          <a:xfrm>
            <a:off x="4501316" y="5107643"/>
            <a:ext cx="2583225" cy="656394"/>
          </a:xfrm>
          <a:custGeom>
            <a:avLst/>
            <a:gdLst>
              <a:gd name="connsiteX0" fmla="*/ 0 w 1447800"/>
              <a:gd name="connsiteY0" fmla="*/ 0 h 1847859"/>
              <a:gd name="connsiteX1" fmla="*/ 723900 w 1447800"/>
              <a:gd name="connsiteY1" fmla="*/ 1847850 h 1847859"/>
              <a:gd name="connsiteX2" fmla="*/ 1447800 w 1447800"/>
              <a:gd name="connsiteY2" fmla="*/ 28575 h 1847859"/>
              <a:gd name="connsiteX3" fmla="*/ 1447800 w 1447800"/>
              <a:gd name="connsiteY3" fmla="*/ 28575 h 1847859"/>
              <a:gd name="connsiteX0" fmla="*/ 0 w 1838325"/>
              <a:gd name="connsiteY0" fmla="*/ 101344 h 1949205"/>
              <a:gd name="connsiteX1" fmla="*/ 723900 w 1838325"/>
              <a:gd name="connsiteY1" fmla="*/ 1949194 h 1949205"/>
              <a:gd name="connsiteX2" fmla="*/ 1447800 w 1838325"/>
              <a:gd name="connsiteY2" fmla="*/ 129919 h 1949205"/>
              <a:gd name="connsiteX3" fmla="*/ 1838325 w 1838325"/>
              <a:gd name="connsiteY3" fmla="*/ 148969 h 1949205"/>
              <a:gd name="connsiteX0" fmla="*/ 0 w 1838325"/>
              <a:gd name="connsiteY0" fmla="*/ 0 h 1851250"/>
              <a:gd name="connsiteX1" fmla="*/ 723900 w 1838325"/>
              <a:gd name="connsiteY1" fmla="*/ 1847850 h 1851250"/>
              <a:gd name="connsiteX2" fmla="*/ 1323975 w 1838325"/>
              <a:gd name="connsiteY2" fmla="*/ 447675 h 1851250"/>
              <a:gd name="connsiteX3" fmla="*/ 1838325 w 1838325"/>
              <a:gd name="connsiteY3" fmla="*/ 47625 h 1851250"/>
              <a:gd name="connsiteX0" fmla="*/ 0 w 1743075"/>
              <a:gd name="connsiteY0" fmla="*/ 0 h 1850924"/>
              <a:gd name="connsiteX1" fmla="*/ 723900 w 1743075"/>
              <a:gd name="connsiteY1" fmla="*/ 1847850 h 1850924"/>
              <a:gd name="connsiteX2" fmla="*/ 1323975 w 1743075"/>
              <a:gd name="connsiteY2" fmla="*/ 447675 h 1850924"/>
              <a:gd name="connsiteX3" fmla="*/ 1743075 w 1743075"/>
              <a:gd name="connsiteY3" fmla="*/ 838200 h 1850924"/>
              <a:gd name="connsiteX0" fmla="*/ 0 w 1743075"/>
              <a:gd name="connsiteY0" fmla="*/ 0 h 1853006"/>
              <a:gd name="connsiteX1" fmla="*/ 723900 w 1743075"/>
              <a:gd name="connsiteY1" fmla="*/ 1847850 h 1853006"/>
              <a:gd name="connsiteX2" fmla="*/ 1238250 w 1743075"/>
              <a:gd name="connsiteY2" fmla="*/ 561975 h 1853006"/>
              <a:gd name="connsiteX3" fmla="*/ 1743075 w 1743075"/>
              <a:gd name="connsiteY3" fmla="*/ 838200 h 1853006"/>
              <a:gd name="connsiteX0" fmla="*/ 0 w 1743075"/>
              <a:gd name="connsiteY0" fmla="*/ 0 h 1853050"/>
              <a:gd name="connsiteX1" fmla="*/ 723900 w 1743075"/>
              <a:gd name="connsiteY1" fmla="*/ 1847850 h 1853050"/>
              <a:gd name="connsiteX2" fmla="*/ 1238250 w 1743075"/>
              <a:gd name="connsiteY2" fmla="*/ 561975 h 1853050"/>
              <a:gd name="connsiteX3" fmla="*/ 1609725 w 1743075"/>
              <a:gd name="connsiteY3" fmla="*/ 771524 h 1853050"/>
              <a:gd name="connsiteX4" fmla="*/ 1743075 w 1743075"/>
              <a:gd name="connsiteY4" fmla="*/ 838200 h 1853050"/>
              <a:gd name="connsiteX0" fmla="*/ 0 w 2276475"/>
              <a:gd name="connsiteY0" fmla="*/ 0 h 1853050"/>
              <a:gd name="connsiteX1" fmla="*/ 723900 w 2276475"/>
              <a:gd name="connsiteY1" fmla="*/ 1847850 h 1853050"/>
              <a:gd name="connsiteX2" fmla="*/ 1238250 w 2276475"/>
              <a:gd name="connsiteY2" fmla="*/ 561975 h 1853050"/>
              <a:gd name="connsiteX3" fmla="*/ 1609725 w 2276475"/>
              <a:gd name="connsiteY3" fmla="*/ 771524 h 1853050"/>
              <a:gd name="connsiteX4" fmla="*/ 2276475 w 2276475"/>
              <a:gd name="connsiteY4" fmla="*/ 628650 h 1853050"/>
              <a:gd name="connsiteX0" fmla="*/ 0 w 2276475"/>
              <a:gd name="connsiteY0" fmla="*/ 0 h 1853050"/>
              <a:gd name="connsiteX1" fmla="*/ 723900 w 2276475"/>
              <a:gd name="connsiteY1" fmla="*/ 1847850 h 1853050"/>
              <a:gd name="connsiteX2" fmla="*/ 1238250 w 2276475"/>
              <a:gd name="connsiteY2" fmla="*/ 561975 h 1853050"/>
              <a:gd name="connsiteX3" fmla="*/ 1609725 w 2276475"/>
              <a:gd name="connsiteY3" fmla="*/ 771524 h 1853050"/>
              <a:gd name="connsiteX4" fmla="*/ 1943100 w 2276475"/>
              <a:gd name="connsiteY4" fmla="*/ 828674 h 1853050"/>
              <a:gd name="connsiteX5" fmla="*/ 2276475 w 2276475"/>
              <a:gd name="connsiteY5" fmla="*/ 628650 h 1853050"/>
              <a:gd name="connsiteX0" fmla="*/ 0 w 2276475"/>
              <a:gd name="connsiteY0" fmla="*/ 0 h 1853050"/>
              <a:gd name="connsiteX1" fmla="*/ 723900 w 2276475"/>
              <a:gd name="connsiteY1" fmla="*/ 1847850 h 1853050"/>
              <a:gd name="connsiteX2" fmla="*/ 1238250 w 2276475"/>
              <a:gd name="connsiteY2" fmla="*/ 561975 h 1853050"/>
              <a:gd name="connsiteX3" fmla="*/ 1609725 w 2276475"/>
              <a:gd name="connsiteY3" fmla="*/ 771524 h 1853050"/>
              <a:gd name="connsiteX4" fmla="*/ 1905000 w 2276475"/>
              <a:gd name="connsiteY4" fmla="*/ 952499 h 1853050"/>
              <a:gd name="connsiteX5" fmla="*/ 2276475 w 2276475"/>
              <a:gd name="connsiteY5" fmla="*/ 628650 h 1853050"/>
              <a:gd name="connsiteX0" fmla="*/ 0 w 2276475"/>
              <a:gd name="connsiteY0" fmla="*/ 0 h 1853025"/>
              <a:gd name="connsiteX1" fmla="*/ 723900 w 2276475"/>
              <a:gd name="connsiteY1" fmla="*/ 1847850 h 1853025"/>
              <a:gd name="connsiteX2" fmla="*/ 1238250 w 2276475"/>
              <a:gd name="connsiteY2" fmla="*/ 561975 h 1853025"/>
              <a:gd name="connsiteX3" fmla="*/ 1638300 w 2276475"/>
              <a:gd name="connsiteY3" fmla="*/ 809624 h 1853025"/>
              <a:gd name="connsiteX4" fmla="*/ 1905000 w 2276475"/>
              <a:gd name="connsiteY4" fmla="*/ 952499 h 1853025"/>
              <a:gd name="connsiteX5" fmla="*/ 2276475 w 2276475"/>
              <a:gd name="connsiteY5" fmla="*/ 628650 h 1853025"/>
              <a:gd name="connsiteX0" fmla="*/ 0 w 2276475"/>
              <a:gd name="connsiteY0" fmla="*/ 0 h 1852931"/>
              <a:gd name="connsiteX1" fmla="*/ 723900 w 2276475"/>
              <a:gd name="connsiteY1" fmla="*/ 1847850 h 1852931"/>
              <a:gd name="connsiteX2" fmla="*/ 1238250 w 2276475"/>
              <a:gd name="connsiteY2" fmla="*/ 561975 h 1852931"/>
              <a:gd name="connsiteX3" fmla="*/ 1905000 w 2276475"/>
              <a:gd name="connsiteY3" fmla="*/ 952499 h 1852931"/>
              <a:gd name="connsiteX4" fmla="*/ 2276475 w 2276475"/>
              <a:gd name="connsiteY4" fmla="*/ 628650 h 1852931"/>
              <a:gd name="connsiteX0" fmla="*/ 0 w 2276475"/>
              <a:gd name="connsiteY0" fmla="*/ 0 h 1852974"/>
              <a:gd name="connsiteX1" fmla="*/ 723900 w 2276475"/>
              <a:gd name="connsiteY1" fmla="*/ 1847850 h 1852974"/>
              <a:gd name="connsiteX2" fmla="*/ 1238250 w 2276475"/>
              <a:gd name="connsiteY2" fmla="*/ 561975 h 1852974"/>
              <a:gd name="connsiteX3" fmla="*/ 1838325 w 2276475"/>
              <a:gd name="connsiteY3" fmla="*/ 885824 h 1852974"/>
              <a:gd name="connsiteX4" fmla="*/ 2276475 w 2276475"/>
              <a:gd name="connsiteY4" fmla="*/ 628650 h 1852974"/>
              <a:gd name="connsiteX0" fmla="*/ 0 w 2276475"/>
              <a:gd name="connsiteY0" fmla="*/ 0 h 1857501"/>
              <a:gd name="connsiteX1" fmla="*/ 723900 w 2276475"/>
              <a:gd name="connsiteY1" fmla="*/ 1847850 h 1857501"/>
              <a:gd name="connsiteX2" fmla="*/ 1343025 w 2276475"/>
              <a:gd name="connsiteY2" fmla="*/ 733425 h 1857501"/>
              <a:gd name="connsiteX3" fmla="*/ 1838325 w 2276475"/>
              <a:gd name="connsiteY3" fmla="*/ 885824 h 1857501"/>
              <a:gd name="connsiteX4" fmla="*/ 2276475 w 2276475"/>
              <a:gd name="connsiteY4" fmla="*/ 628650 h 1857501"/>
              <a:gd name="connsiteX0" fmla="*/ 0 w 2276475"/>
              <a:gd name="connsiteY0" fmla="*/ 0 h 1857164"/>
              <a:gd name="connsiteX1" fmla="*/ 723900 w 2276475"/>
              <a:gd name="connsiteY1" fmla="*/ 1847850 h 1857164"/>
              <a:gd name="connsiteX2" fmla="*/ 1343025 w 2276475"/>
              <a:gd name="connsiteY2" fmla="*/ 733425 h 1857164"/>
              <a:gd name="connsiteX3" fmla="*/ 1876425 w 2276475"/>
              <a:gd name="connsiteY3" fmla="*/ 1142999 h 1857164"/>
              <a:gd name="connsiteX4" fmla="*/ 2276475 w 2276475"/>
              <a:gd name="connsiteY4" fmla="*/ 628650 h 1857164"/>
              <a:gd name="connsiteX0" fmla="*/ 0 w 2314575"/>
              <a:gd name="connsiteY0" fmla="*/ 0 h 1857164"/>
              <a:gd name="connsiteX1" fmla="*/ 723900 w 2314575"/>
              <a:gd name="connsiteY1" fmla="*/ 1847850 h 1857164"/>
              <a:gd name="connsiteX2" fmla="*/ 1343025 w 2314575"/>
              <a:gd name="connsiteY2" fmla="*/ 733425 h 1857164"/>
              <a:gd name="connsiteX3" fmla="*/ 1876425 w 2314575"/>
              <a:gd name="connsiteY3" fmla="*/ 1142999 h 1857164"/>
              <a:gd name="connsiteX4" fmla="*/ 2314575 w 2314575"/>
              <a:gd name="connsiteY4" fmla="*/ 704850 h 1857164"/>
              <a:gd name="connsiteX0" fmla="*/ 0 w 2314575"/>
              <a:gd name="connsiteY0" fmla="*/ 0 h 1857164"/>
              <a:gd name="connsiteX1" fmla="*/ 723900 w 2314575"/>
              <a:gd name="connsiteY1" fmla="*/ 1847850 h 1857164"/>
              <a:gd name="connsiteX2" fmla="*/ 1343025 w 2314575"/>
              <a:gd name="connsiteY2" fmla="*/ 733425 h 1857164"/>
              <a:gd name="connsiteX3" fmla="*/ 1876425 w 2314575"/>
              <a:gd name="connsiteY3" fmla="*/ 1142999 h 1857164"/>
              <a:gd name="connsiteX4" fmla="*/ 2238375 w 2314575"/>
              <a:gd name="connsiteY4" fmla="*/ 748357 h 1857164"/>
              <a:gd name="connsiteX5" fmla="*/ 2314575 w 2314575"/>
              <a:gd name="connsiteY5" fmla="*/ 704850 h 1857164"/>
              <a:gd name="connsiteX0" fmla="*/ 0 w 2552700"/>
              <a:gd name="connsiteY0" fmla="*/ 0 h 1857164"/>
              <a:gd name="connsiteX1" fmla="*/ 723900 w 2552700"/>
              <a:gd name="connsiteY1" fmla="*/ 1847850 h 1857164"/>
              <a:gd name="connsiteX2" fmla="*/ 1343025 w 2552700"/>
              <a:gd name="connsiteY2" fmla="*/ 733425 h 1857164"/>
              <a:gd name="connsiteX3" fmla="*/ 1876425 w 2552700"/>
              <a:gd name="connsiteY3" fmla="*/ 1142999 h 1857164"/>
              <a:gd name="connsiteX4" fmla="*/ 2238375 w 2552700"/>
              <a:gd name="connsiteY4" fmla="*/ 748357 h 1857164"/>
              <a:gd name="connsiteX5" fmla="*/ 2552700 w 2552700"/>
              <a:gd name="connsiteY5" fmla="*/ 981075 h 1857164"/>
              <a:gd name="connsiteX0" fmla="*/ 0 w 2582293"/>
              <a:gd name="connsiteY0" fmla="*/ 0 h 1857164"/>
              <a:gd name="connsiteX1" fmla="*/ 723900 w 2582293"/>
              <a:gd name="connsiteY1" fmla="*/ 1847850 h 1857164"/>
              <a:gd name="connsiteX2" fmla="*/ 1343025 w 2582293"/>
              <a:gd name="connsiteY2" fmla="*/ 733425 h 1857164"/>
              <a:gd name="connsiteX3" fmla="*/ 1876425 w 2582293"/>
              <a:gd name="connsiteY3" fmla="*/ 1142999 h 1857164"/>
              <a:gd name="connsiteX4" fmla="*/ 2238375 w 2582293"/>
              <a:gd name="connsiteY4" fmla="*/ 748357 h 1857164"/>
              <a:gd name="connsiteX5" fmla="*/ 2552700 w 2582293"/>
              <a:gd name="connsiteY5" fmla="*/ 981075 h 1857164"/>
              <a:gd name="connsiteX6" fmla="*/ 2571749 w 2582293"/>
              <a:gd name="connsiteY6" fmla="*/ 996007 h 1857164"/>
              <a:gd name="connsiteX0" fmla="*/ 0 w 2582293"/>
              <a:gd name="connsiteY0" fmla="*/ 0 h 1857164"/>
              <a:gd name="connsiteX1" fmla="*/ 723900 w 2582293"/>
              <a:gd name="connsiteY1" fmla="*/ 1847850 h 1857164"/>
              <a:gd name="connsiteX2" fmla="*/ 1343025 w 2582293"/>
              <a:gd name="connsiteY2" fmla="*/ 733425 h 1857164"/>
              <a:gd name="connsiteX3" fmla="*/ 1876425 w 2582293"/>
              <a:gd name="connsiteY3" fmla="*/ 1142999 h 1857164"/>
              <a:gd name="connsiteX4" fmla="*/ 2238375 w 2582293"/>
              <a:gd name="connsiteY4" fmla="*/ 748357 h 1857164"/>
              <a:gd name="connsiteX5" fmla="*/ 2390774 w 2582293"/>
              <a:gd name="connsiteY5" fmla="*/ 843607 h 1857164"/>
              <a:gd name="connsiteX6" fmla="*/ 2552700 w 2582293"/>
              <a:gd name="connsiteY6" fmla="*/ 981075 h 1857164"/>
              <a:gd name="connsiteX7" fmla="*/ 2571749 w 2582293"/>
              <a:gd name="connsiteY7" fmla="*/ 996007 h 1857164"/>
              <a:gd name="connsiteX0" fmla="*/ 0 w 2838449"/>
              <a:gd name="connsiteY0" fmla="*/ 0 h 1857164"/>
              <a:gd name="connsiteX1" fmla="*/ 723900 w 2838449"/>
              <a:gd name="connsiteY1" fmla="*/ 1847850 h 1857164"/>
              <a:gd name="connsiteX2" fmla="*/ 1343025 w 2838449"/>
              <a:gd name="connsiteY2" fmla="*/ 733425 h 1857164"/>
              <a:gd name="connsiteX3" fmla="*/ 1876425 w 2838449"/>
              <a:gd name="connsiteY3" fmla="*/ 1142999 h 1857164"/>
              <a:gd name="connsiteX4" fmla="*/ 2238375 w 2838449"/>
              <a:gd name="connsiteY4" fmla="*/ 748357 h 1857164"/>
              <a:gd name="connsiteX5" fmla="*/ 2390774 w 2838449"/>
              <a:gd name="connsiteY5" fmla="*/ 843607 h 1857164"/>
              <a:gd name="connsiteX6" fmla="*/ 2552700 w 2838449"/>
              <a:gd name="connsiteY6" fmla="*/ 981075 h 1857164"/>
              <a:gd name="connsiteX7" fmla="*/ 2838449 w 2838449"/>
              <a:gd name="connsiteY7" fmla="*/ 710257 h 1857164"/>
              <a:gd name="connsiteX0" fmla="*/ 0 w 2838449"/>
              <a:gd name="connsiteY0" fmla="*/ 0 h 1857164"/>
              <a:gd name="connsiteX1" fmla="*/ 723900 w 2838449"/>
              <a:gd name="connsiteY1" fmla="*/ 1847850 h 1857164"/>
              <a:gd name="connsiteX2" fmla="*/ 1343025 w 2838449"/>
              <a:gd name="connsiteY2" fmla="*/ 733425 h 1857164"/>
              <a:gd name="connsiteX3" fmla="*/ 1876425 w 2838449"/>
              <a:gd name="connsiteY3" fmla="*/ 1142999 h 1857164"/>
              <a:gd name="connsiteX4" fmla="*/ 2238375 w 2838449"/>
              <a:gd name="connsiteY4" fmla="*/ 748357 h 1857164"/>
              <a:gd name="connsiteX5" fmla="*/ 2390774 w 2838449"/>
              <a:gd name="connsiteY5" fmla="*/ 843607 h 1857164"/>
              <a:gd name="connsiteX6" fmla="*/ 2562225 w 2838449"/>
              <a:gd name="connsiteY6" fmla="*/ 714375 h 1857164"/>
              <a:gd name="connsiteX7" fmla="*/ 2838449 w 2838449"/>
              <a:gd name="connsiteY7" fmla="*/ 710257 h 1857164"/>
              <a:gd name="connsiteX0" fmla="*/ 0 w 2900492"/>
              <a:gd name="connsiteY0" fmla="*/ 0 h 1857164"/>
              <a:gd name="connsiteX1" fmla="*/ 723900 w 2900492"/>
              <a:gd name="connsiteY1" fmla="*/ 1847850 h 1857164"/>
              <a:gd name="connsiteX2" fmla="*/ 1343025 w 2900492"/>
              <a:gd name="connsiteY2" fmla="*/ 733425 h 1857164"/>
              <a:gd name="connsiteX3" fmla="*/ 1876425 w 2900492"/>
              <a:gd name="connsiteY3" fmla="*/ 1142999 h 1857164"/>
              <a:gd name="connsiteX4" fmla="*/ 2238375 w 2900492"/>
              <a:gd name="connsiteY4" fmla="*/ 748357 h 1857164"/>
              <a:gd name="connsiteX5" fmla="*/ 2390774 w 2900492"/>
              <a:gd name="connsiteY5" fmla="*/ 843607 h 1857164"/>
              <a:gd name="connsiteX6" fmla="*/ 2562225 w 2900492"/>
              <a:gd name="connsiteY6" fmla="*/ 714375 h 1857164"/>
              <a:gd name="connsiteX7" fmla="*/ 2900492 w 2900492"/>
              <a:gd name="connsiteY7" fmla="*/ 319732 h 1857164"/>
              <a:gd name="connsiteX0" fmla="*/ 0 w 2900492"/>
              <a:gd name="connsiteY0" fmla="*/ 0 h 1857164"/>
              <a:gd name="connsiteX1" fmla="*/ 723900 w 2900492"/>
              <a:gd name="connsiteY1" fmla="*/ 1847850 h 1857164"/>
              <a:gd name="connsiteX2" fmla="*/ 1343025 w 2900492"/>
              <a:gd name="connsiteY2" fmla="*/ 733425 h 1857164"/>
              <a:gd name="connsiteX3" fmla="*/ 1876425 w 2900492"/>
              <a:gd name="connsiteY3" fmla="*/ 1142999 h 1857164"/>
              <a:gd name="connsiteX4" fmla="*/ 2238375 w 2900492"/>
              <a:gd name="connsiteY4" fmla="*/ 748357 h 1857164"/>
              <a:gd name="connsiteX5" fmla="*/ 2390774 w 2900492"/>
              <a:gd name="connsiteY5" fmla="*/ 843607 h 1857164"/>
              <a:gd name="connsiteX6" fmla="*/ 2554470 w 2900492"/>
              <a:gd name="connsiteY6" fmla="*/ 704850 h 1857164"/>
              <a:gd name="connsiteX7" fmla="*/ 2900492 w 2900492"/>
              <a:gd name="connsiteY7" fmla="*/ 319732 h 1857164"/>
              <a:gd name="connsiteX0" fmla="*/ 0 w 2554470"/>
              <a:gd name="connsiteY0" fmla="*/ 0 h 1857164"/>
              <a:gd name="connsiteX1" fmla="*/ 723900 w 2554470"/>
              <a:gd name="connsiteY1" fmla="*/ 1847850 h 1857164"/>
              <a:gd name="connsiteX2" fmla="*/ 1343025 w 2554470"/>
              <a:gd name="connsiteY2" fmla="*/ 733425 h 1857164"/>
              <a:gd name="connsiteX3" fmla="*/ 1876425 w 2554470"/>
              <a:gd name="connsiteY3" fmla="*/ 1142999 h 1857164"/>
              <a:gd name="connsiteX4" fmla="*/ 2238375 w 2554470"/>
              <a:gd name="connsiteY4" fmla="*/ 748357 h 1857164"/>
              <a:gd name="connsiteX5" fmla="*/ 2390774 w 2554470"/>
              <a:gd name="connsiteY5" fmla="*/ 843607 h 1857164"/>
              <a:gd name="connsiteX6" fmla="*/ 2554470 w 2554470"/>
              <a:gd name="connsiteY6" fmla="*/ 704850 h 1857164"/>
              <a:gd name="connsiteX0" fmla="*/ 0 w 2554470"/>
              <a:gd name="connsiteY0" fmla="*/ 0 h 1857164"/>
              <a:gd name="connsiteX1" fmla="*/ 723900 w 2554470"/>
              <a:gd name="connsiteY1" fmla="*/ 1847850 h 1857164"/>
              <a:gd name="connsiteX2" fmla="*/ 1343025 w 2554470"/>
              <a:gd name="connsiteY2" fmla="*/ 733425 h 1857164"/>
              <a:gd name="connsiteX3" fmla="*/ 1876425 w 2554470"/>
              <a:gd name="connsiteY3" fmla="*/ 1142999 h 1857164"/>
              <a:gd name="connsiteX4" fmla="*/ 2238375 w 2554470"/>
              <a:gd name="connsiteY4" fmla="*/ 748357 h 1857164"/>
              <a:gd name="connsiteX5" fmla="*/ 2414040 w 2554470"/>
              <a:gd name="connsiteY5" fmla="*/ 872182 h 1857164"/>
              <a:gd name="connsiteX6" fmla="*/ 2554470 w 2554470"/>
              <a:gd name="connsiteY6" fmla="*/ 704850 h 1857164"/>
              <a:gd name="connsiteX0" fmla="*/ 0 w 2515693"/>
              <a:gd name="connsiteY0" fmla="*/ 0 h 1672393"/>
              <a:gd name="connsiteX1" fmla="*/ 685123 w 2515693"/>
              <a:gd name="connsiteY1" fmla="*/ 1666875 h 1672393"/>
              <a:gd name="connsiteX2" fmla="*/ 1304248 w 2515693"/>
              <a:gd name="connsiteY2" fmla="*/ 552450 h 1672393"/>
              <a:gd name="connsiteX3" fmla="*/ 1837648 w 2515693"/>
              <a:gd name="connsiteY3" fmla="*/ 962024 h 1672393"/>
              <a:gd name="connsiteX4" fmla="*/ 2199598 w 2515693"/>
              <a:gd name="connsiteY4" fmla="*/ 567382 h 1672393"/>
              <a:gd name="connsiteX5" fmla="*/ 2375263 w 2515693"/>
              <a:gd name="connsiteY5" fmla="*/ 691207 h 1672393"/>
              <a:gd name="connsiteX6" fmla="*/ 2515693 w 2515693"/>
              <a:gd name="connsiteY6" fmla="*/ 523875 h 1672393"/>
              <a:gd name="connsiteX0" fmla="*/ 0 w 2515693"/>
              <a:gd name="connsiteY0" fmla="*/ 0 h 1669379"/>
              <a:gd name="connsiteX1" fmla="*/ 685123 w 2515693"/>
              <a:gd name="connsiteY1" fmla="*/ 1666875 h 1669379"/>
              <a:gd name="connsiteX2" fmla="*/ 1265472 w 2515693"/>
              <a:gd name="connsiteY2" fmla="*/ 390525 h 1669379"/>
              <a:gd name="connsiteX3" fmla="*/ 1837648 w 2515693"/>
              <a:gd name="connsiteY3" fmla="*/ 962024 h 1669379"/>
              <a:gd name="connsiteX4" fmla="*/ 2199598 w 2515693"/>
              <a:gd name="connsiteY4" fmla="*/ 567382 h 1669379"/>
              <a:gd name="connsiteX5" fmla="*/ 2375263 w 2515693"/>
              <a:gd name="connsiteY5" fmla="*/ 691207 h 1669379"/>
              <a:gd name="connsiteX6" fmla="*/ 2515693 w 2515693"/>
              <a:gd name="connsiteY6" fmla="*/ 523875 h 1669379"/>
              <a:gd name="connsiteX0" fmla="*/ 0 w 2515693"/>
              <a:gd name="connsiteY0" fmla="*/ 0 h 1669379"/>
              <a:gd name="connsiteX1" fmla="*/ 685123 w 2515693"/>
              <a:gd name="connsiteY1" fmla="*/ 1666875 h 1669379"/>
              <a:gd name="connsiteX2" fmla="*/ 1265472 w 2515693"/>
              <a:gd name="connsiteY2" fmla="*/ 390525 h 1669379"/>
              <a:gd name="connsiteX3" fmla="*/ 1837648 w 2515693"/>
              <a:gd name="connsiteY3" fmla="*/ 962024 h 1669379"/>
              <a:gd name="connsiteX4" fmla="*/ 2129800 w 2515693"/>
              <a:gd name="connsiteY4" fmla="*/ 405457 h 1669379"/>
              <a:gd name="connsiteX5" fmla="*/ 2375263 w 2515693"/>
              <a:gd name="connsiteY5" fmla="*/ 691207 h 1669379"/>
              <a:gd name="connsiteX6" fmla="*/ 2515693 w 2515693"/>
              <a:gd name="connsiteY6" fmla="*/ 523875 h 1669379"/>
              <a:gd name="connsiteX0" fmla="*/ 0 w 2593246"/>
              <a:gd name="connsiteY0" fmla="*/ 0 h 1669379"/>
              <a:gd name="connsiteX1" fmla="*/ 685123 w 2593246"/>
              <a:gd name="connsiteY1" fmla="*/ 1666875 h 1669379"/>
              <a:gd name="connsiteX2" fmla="*/ 1265472 w 2593246"/>
              <a:gd name="connsiteY2" fmla="*/ 390525 h 1669379"/>
              <a:gd name="connsiteX3" fmla="*/ 1837648 w 2593246"/>
              <a:gd name="connsiteY3" fmla="*/ 962024 h 1669379"/>
              <a:gd name="connsiteX4" fmla="*/ 2129800 w 2593246"/>
              <a:gd name="connsiteY4" fmla="*/ 405457 h 1669379"/>
              <a:gd name="connsiteX5" fmla="*/ 2375263 w 2593246"/>
              <a:gd name="connsiteY5" fmla="*/ 691207 h 1669379"/>
              <a:gd name="connsiteX6" fmla="*/ 2593246 w 2593246"/>
              <a:gd name="connsiteY6" fmla="*/ 28575 h 1669379"/>
              <a:gd name="connsiteX0" fmla="*/ 0 w 2593246"/>
              <a:gd name="connsiteY0" fmla="*/ 0 h 1669379"/>
              <a:gd name="connsiteX1" fmla="*/ 685123 w 2593246"/>
              <a:gd name="connsiteY1" fmla="*/ 1666875 h 1669379"/>
              <a:gd name="connsiteX2" fmla="*/ 1265472 w 2593246"/>
              <a:gd name="connsiteY2" fmla="*/ 390525 h 1669379"/>
              <a:gd name="connsiteX3" fmla="*/ 1837648 w 2593246"/>
              <a:gd name="connsiteY3" fmla="*/ 962024 h 1669379"/>
              <a:gd name="connsiteX4" fmla="*/ 2129800 w 2593246"/>
              <a:gd name="connsiteY4" fmla="*/ 405457 h 1669379"/>
              <a:gd name="connsiteX5" fmla="*/ 2390774 w 2593246"/>
              <a:gd name="connsiteY5" fmla="*/ 357832 h 1669379"/>
              <a:gd name="connsiteX6" fmla="*/ 2593246 w 2593246"/>
              <a:gd name="connsiteY6" fmla="*/ 28575 h 1669379"/>
              <a:gd name="connsiteX0" fmla="*/ 0 w 2593246"/>
              <a:gd name="connsiteY0" fmla="*/ 0 h 1669531"/>
              <a:gd name="connsiteX1" fmla="*/ 685123 w 2593246"/>
              <a:gd name="connsiteY1" fmla="*/ 1666875 h 1669531"/>
              <a:gd name="connsiteX2" fmla="*/ 1265472 w 2593246"/>
              <a:gd name="connsiteY2" fmla="*/ 390525 h 1669531"/>
              <a:gd name="connsiteX3" fmla="*/ 1554942 w 2593246"/>
              <a:gd name="connsiteY3" fmla="*/ 523875 h 1669531"/>
              <a:gd name="connsiteX4" fmla="*/ 1837648 w 2593246"/>
              <a:gd name="connsiteY4" fmla="*/ 962024 h 1669531"/>
              <a:gd name="connsiteX5" fmla="*/ 2129800 w 2593246"/>
              <a:gd name="connsiteY5" fmla="*/ 405457 h 1669531"/>
              <a:gd name="connsiteX6" fmla="*/ 2390774 w 2593246"/>
              <a:gd name="connsiteY6" fmla="*/ 357832 h 1669531"/>
              <a:gd name="connsiteX7" fmla="*/ 2593246 w 2593246"/>
              <a:gd name="connsiteY7" fmla="*/ 28575 h 1669531"/>
              <a:gd name="connsiteX0" fmla="*/ 0 w 2593246"/>
              <a:gd name="connsiteY0" fmla="*/ 0 h 1669531"/>
              <a:gd name="connsiteX1" fmla="*/ 685123 w 2593246"/>
              <a:gd name="connsiteY1" fmla="*/ 1666875 h 1669531"/>
              <a:gd name="connsiteX2" fmla="*/ 1265472 w 2593246"/>
              <a:gd name="connsiteY2" fmla="*/ 390525 h 1669531"/>
              <a:gd name="connsiteX3" fmla="*/ 1554942 w 2593246"/>
              <a:gd name="connsiteY3" fmla="*/ 523875 h 1669531"/>
              <a:gd name="connsiteX4" fmla="*/ 1845404 w 2593246"/>
              <a:gd name="connsiteY4" fmla="*/ 761999 h 1669531"/>
              <a:gd name="connsiteX5" fmla="*/ 2129800 w 2593246"/>
              <a:gd name="connsiteY5" fmla="*/ 405457 h 1669531"/>
              <a:gd name="connsiteX6" fmla="*/ 2390774 w 2593246"/>
              <a:gd name="connsiteY6" fmla="*/ 357832 h 1669531"/>
              <a:gd name="connsiteX7" fmla="*/ 2593246 w 2593246"/>
              <a:gd name="connsiteY7" fmla="*/ 28575 h 1669531"/>
              <a:gd name="connsiteX0" fmla="*/ 0 w 2562225"/>
              <a:gd name="connsiteY0" fmla="*/ 112544 h 1782075"/>
              <a:gd name="connsiteX1" fmla="*/ 685123 w 2562225"/>
              <a:gd name="connsiteY1" fmla="*/ 1779419 h 1782075"/>
              <a:gd name="connsiteX2" fmla="*/ 1265472 w 2562225"/>
              <a:gd name="connsiteY2" fmla="*/ 503069 h 1782075"/>
              <a:gd name="connsiteX3" fmla="*/ 1554942 w 2562225"/>
              <a:gd name="connsiteY3" fmla="*/ 636419 h 1782075"/>
              <a:gd name="connsiteX4" fmla="*/ 1845404 w 2562225"/>
              <a:gd name="connsiteY4" fmla="*/ 874543 h 1782075"/>
              <a:gd name="connsiteX5" fmla="*/ 2129800 w 2562225"/>
              <a:gd name="connsiteY5" fmla="*/ 518001 h 1782075"/>
              <a:gd name="connsiteX6" fmla="*/ 2390774 w 2562225"/>
              <a:gd name="connsiteY6" fmla="*/ 470376 h 1782075"/>
              <a:gd name="connsiteX7" fmla="*/ 2562225 w 2562225"/>
              <a:gd name="connsiteY7" fmla="*/ 879 h 1782075"/>
              <a:gd name="connsiteX0" fmla="*/ 0 w 2562225"/>
              <a:gd name="connsiteY0" fmla="*/ 111665 h 1781196"/>
              <a:gd name="connsiteX1" fmla="*/ 685123 w 2562225"/>
              <a:gd name="connsiteY1" fmla="*/ 1778540 h 1781196"/>
              <a:gd name="connsiteX2" fmla="*/ 1265472 w 2562225"/>
              <a:gd name="connsiteY2" fmla="*/ 502190 h 1781196"/>
              <a:gd name="connsiteX3" fmla="*/ 1554942 w 2562225"/>
              <a:gd name="connsiteY3" fmla="*/ 635540 h 1781196"/>
              <a:gd name="connsiteX4" fmla="*/ 1845404 w 2562225"/>
              <a:gd name="connsiteY4" fmla="*/ 873664 h 1781196"/>
              <a:gd name="connsiteX5" fmla="*/ 2129800 w 2562225"/>
              <a:gd name="connsiteY5" fmla="*/ 517122 h 1781196"/>
              <a:gd name="connsiteX6" fmla="*/ 2390774 w 2562225"/>
              <a:gd name="connsiteY6" fmla="*/ 469497 h 1781196"/>
              <a:gd name="connsiteX7" fmla="*/ 2562225 w 2562225"/>
              <a:gd name="connsiteY7" fmla="*/ 0 h 1781196"/>
              <a:gd name="connsiteX0" fmla="*/ 0 w 2562225"/>
              <a:gd name="connsiteY0" fmla="*/ 111665 h 1781196"/>
              <a:gd name="connsiteX1" fmla="*/ 685123 w 2562225"/>
              <a:gd name="connsiteY1" fmla="*/ 1778540 h 1781196"/>
              <a:gd name="connsiteX2" fmla="*/ 1265472 w 2562225"/>
              <a:gd name="connsiteY2" fmla="*/ 502190 h 1781196"/>
              <a:gd name="connsiteX3" fmla="*/ 1554942 w 2562225"/>
              <a:gd name="connsiteY3" fmla="*/ 635540 h 1781196"/>
              <a:gd name="connsiteX4" fmla="*/ 1845404 w 2562225"/>
              <a:gd name="connsiteY4" fmla="*/ 873664 h 1781196"/>
              <a:gd name="connsiteX5" fmla="*/ 2129800 w 2562225"/>
              <a:gd name="connsiteY5" fmla="*/ 517122 h 1781196"/>
              <a:gd name="connsiteX6" fmla="*/ 2390774 w 2562225"/>
              <a:gd name="connsiteY6" fmla="*/ 469497 h 1781196"/>
              <a:gd name="connsiteX7" fmla="*/ 2504970 w 2562225"/>
              <a:gd name="connsiteY7" fmla="*/ 225194 h 1781196"/>
              <a:gd name="connsiteX8" fmla="*/ 2562225 w 2562225"/>
              <a:gd name="connsiteY8" fmla="*/ 0 h 1781196"/>
              <a:gd name="connsiteX0" fmla="*/ 0 w 2556408"/>
              <a:gd name="connsiteY0" fmla="*/ 81614 h 1751145"/>
              <a:gd name="connsiteX1" fmla="*/ 685123 w 2556408"/>
              <a:gd name="connsiteY1" fmla="*/ 1748489 h 1751145"/>
              <a:gd name="connsiteX2" fmla="*/ 1265472 w 2556408"/>
              <a:gd name="connsiteY2" fmla="*/ 472139 h 1751145"/>
              <a:gd name="connsiteX3" fmla="*/ 1554942 w 2556408"/>
              <a:gd name="connsiteY3" fmla="*/ 605489 h 1751145"/>
              <a:gd name="connsiteX4" fmla="*/ 1845404 w 2556408"/>
              <a:gd name="connsiteY4" fmla="*/ 843613 h 1751145"/>
              <a:gd name="connsiteX5" fmla="*/ 2129800 w 2556408"/>
              <a:gd name="connsiteY5" fmla="*/ 487071 h 1751145"/>
              <a:gd name="connsiteX6" fmla="*/ 2390774 w 2556408"/>
              <a:gd name="connsiteY6" fmla="*/ 439446 h 1751145"/>
              <a:gd name="connsiteX7" fmla="*/ 2504970 w 2556408"/>
              <a:gd name="connsiteY7" fmla="*/ 195143 h 1751145"/>
              <a:gd name="connsiteX8" fmla="*/ 2556408 w 2556408"/>
              <a:gd name="connsiteY8" fmla="*/ 0 h 1751145"/>
              <a:gd name="connsiteX0" fmla="*/ 0 w 2560225"/>
              <a:gd name="connsiteY0" fmla="*/ 11003 h 1752131"/>
              <a:gd name="connsiteX1" fmla="*/ 688940 w 2560225"/>
              <a:gd name="connsiteY1" fmla="*/ 1748489 h 1752131"/>
              <a:gd name="connsiteX2" fmla="*/ 1269289 w 2560225"/>
              <a:gd name="connsiteY2" fmla="*/ 472139 h 1752131"/>
              <a:gd name="connsiteX3" fmla="*/ 1558759 w 2560225"/>
              <a:gd name="connsiteY3" fmla="*/ 605489 h 1752131"/>
              <a:gd name="connsiteX4" fmla="*/ 1849221 w 2560225"/>
              <a:gd name="connsiteY4" fmla="*/ 843613 h 1752131"/>
              <a:gd name="connsiteX5" fmla="*/ 2133617 w 2560225"/>
              <a:gd name="connsiteY5" fmla="*/ 487071 h 1752131"/>
              <a:gd name="connsiteX6" fmla="*/ 2394591 w 2560225"/>
              <a:gd name="connsiteY6" fmla="*/ 439446 h 1752131"/>
              <a:gd name="connsiteX7" fmla="*/ 2508787 w 2560225"/>
              <a:gd name="connsiteY7" fmla="*/ 195143 h 1752131"/>
              <a:gd name="connsiteX8" fmla="*/ 2560225 w 2560225"/>
              <a:gd name="connsiteY8" fmla="*/ 0 h 175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0225" h="1752131">
                <a:moveTo>
                  <a:pt x="0" y="11003"/>
                </a:moveTo>
                <a:cubicBezTo>
                  <a:pt x="241300" y="932547"/>
                  <a:pt x="477392" y="1671633"/>
                  <a:pt x="688940" y="1748489"/>
                </a:cubicBezTo>
                <a:cubicBezTo>
                  <a:pt x="900488" y="1825345"/>
                  <a:pt x="1124319" y="662639"/>
                  <a:pt x="1269289" y="472139"/>
                </a:cubicBezTo>
                <a:cubicBezTo>
                  <a:pt x="1414259" y="281639"/>
                  <a:pt x="1463396" y="510239"/>
                  <a:pt x="1558759" y="605489"/>
                </a:cubicBezTo>
                <a:cubicBezTo>
                  <a:pt x="1654122" y="700739"/>
                  <a:pt x="1766337" y="895099"/>
                  <a:pt x="1849221" y="843613"/>
                </a:cubicBezTo>
                <a:cubicBezTo>
                  <a:pt x="1932105" y="792127"/>
                  <a:pt x="2047892" y="536970"/>
                  <a:pt x="2133617" y="487071"/>
                </a:cubicBezTo>
                <a:cubicBezTo>
                  <a:pt x="2219342" y="437172"/>
                  <a:pt x="2329478" y="495892"/>
                  <a:pt x="2394591" y="439446"/>
                </a:cubicBezTo>
                <a:cubicBezTo>
                  <a:pt x="2459704" y="383000"/>
                  <a:pt x="2480212" y="273392"/>
                  <a:pt x="2508787" y="195143"/>
                </a:cubicBezTo>
                <a:cubicBezTo>
                  <a:pt x="2537362" y="116894"/>
                  <a:pt x="2553268" y="29741"/>
                  <a:pt x="2560225" y="0"/>
                </a:cubicBezTo>
              </a:path>
            </a:pathLst>
          </a:custGeom>
          <a:solidFill>
            <a:schemeClr val="bg2"/>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Freeform: Shape 18">
            <a:extLst>
              <a:ext uri="{FF2B5EF4-FFF2-40B4-BE49-F238E27FC236}">
                <a16:creationId xmlns:a16="http://schemas.microsoft.com/office/drawing/2014/main" id="{C9599ECF-D693-F9CB-C34D-3E908068B062}"/>
              </a:ext>
            </a:extLst>
          </p:cNvPr>
          <p:cNvSpPr/>
          <p:nvPr/>
        </p:nvSpPr>
        <p:spPr bwMode="auto">
          <a:xfrm>
            <a:off x="7084541" y="4023285"/>
            <a:ext cx="1759662" cy="1066800"/>
          </a:xfrm>
          <a:custGeom>
            <a:avLst/>
            <a:gdLst>
              <a:gd name="connsiteX0" fmla="*/ 0 w 1438275"/>
              <a:gd name="connsiteY0" fmla="*/ 2714627 h 2714627"/>
              <a:gd name="connsiteX1" fmla="*/ 723900 w 1438275"/>
              <a:gd name="connsiteY1" fmla="*/ 2 h 2714627"/>
              <a:gd name="connsiteX2" fmla="*/ 1438275 w 1438275"/>
              <a:gd name="connsiteY2" fmla="*/ 2695577 h 2714627"/>
              <a:gd name="connsiteX3" fmla="*/ 1438275 w 1438275"/>
              <a:gd name="connsiteY3" fmla="*/ 2695577 h 2714627"/>
            </a:gdLst>
            <a:ahLst/>
            <a:cxnLst>
              <a:cxn ang="0">
                <a:pos x="connsiteX0" y="connsiteY0"/>
              </a:cxn>
              <a:cxn ang="0">
                <a:pos x="connsiteX1" y="connsiteY1"/>
              </a:cxn>
              <a:cxn ang="0">
                <a:pos x="connsiteX2" y="connsiteY2"/>
              </a:cxn>
              <a:cxn ang="0">
                <a:pos x="connsiteX3" y="connsiteY3"/>
              </a:cxn>
            </a:cxnLst>
            <a:rect l="l" t="t" r="r" b="b"/>
            <a:pathLst>
              <a:path w="1438275" h="2714627">
                <a:moveTo>
                  <a:pt x="0" y="2714627"/>
                </a:moveTo>
                <a:cubicBezTo>
                  <a:pt x="242094" y="1358902"/>
                  <a:pt x="484188" y="3177"/>
                  <a:pt x="723900" y="2"/>
                </a:cubicBezTo>
                <a:cubicBezTo>
                  <a:pt x="963612" y="-3173"/>
                  <a:pt x="1438275" y="2695577"/>
                  <a:pt x="1438275" y="2695577"/>
                </a:cubicBezTo>
                <a:lnTo>
                  <a:pt x="1438275" y="2695577"/>
                </a:lnTo>
              </a:path>
            </a:pathLst>
          </a:custGeom>
          <a:solidFill>
            <a:srgbClr val="68A17C">
              <a:alpha val="25000"/>
            </a:srgbClr>
          </a:solidFill>
          <a:ln w="28575">
            <a:solidFill>
              <a:srgbClr val="2041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s-ES" sz="2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01A3F70A-F0AB-44D4-73EF-6BC4F745CFA0}"/>
              </a:ext>
            </a:extLst>
          </p:cNvPr>
          <p:cNvCxnSpPr>
            <a:cxnSpLocks/>
          </p:cNvCxnSpPr>
          <p:nvPr/>
        </p:nvCxnSpPr>
        <p:spPr bwMode="auto">
          <a:xfrm>
            <a:off x="2446533" y="5099609"/>
            <a:ext cx="8353273" cy="0"/>
          </a:xfrm>
          <a:prstGeom prst="line">
            <a:avLst/>
          </a:prstGeom>
          <a:ln w="31750">
            <a:solidFill>
              <a:srgbClr val="20413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880" name="TextBox 15">
            <a:extLst>
              <a:ext uri="{FF2B5EF4-FFF2-40B4-BE49-F238E27FC236}">
                <a16:creationId xmlns:a16="http://schemas.microsoft.com/office/drawing/2014/main" id="{FC058DB2-15F0-09F7-0FDC-58F92801F2D0}"/>
              </a:ext>
            </a:extLst>
          </p:cNvPr>
          <p:cNvSpPr txBox="1">
            <a:spLocks noChangeArrowheads="1"/>
          </p:cNvSpPr>
          <p:nvPr/>
        </p:nvSpPr>
        <p:spPr bwMode="auto">
          <a:xfrm>
            <a:off x="7411908" y="4710274"/>
            <a:ext cx="1104928" cy="32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s-ES" altLang="es-ES" sz="2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recaída</a:t>
            </a:r>
          </a:p>
        </p:txBody>
      </p:sp>
      <p:sp>
        <p:nvSpPr>
          <p:cNvPr id="79881" name="TextBox 16">
            <a:extLst>
              <a:ext uri="{FF2B5EF4-FFF2-40B4-BE49-F238E27FC236}">
                <a16:creationId xmlns:a16="http://schemas.microsoft.com/office/drawing/2014/main" id="{A3FEC89A-F425-13CA-611F-064832904B90}"/>
              </a:ext>
            </a:extLst>
          </p:cNvPr>
          <p:cNvSpPr txBox="1">
            <a:spLocks noChangeArrowheads="1"/>
          </p:cNvSpPr>
          <p:nvPr/>
        </p:nvSpPr>
        <p:spPr bwMode="auto">
          <a:xfrm>
            <a:off x="773670" y="4319408"/>
            <a:ext cx="1594036" cy="6564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altLang="es-ES" sz="2100" b="1" i="0" u="none" strike="noStrike" kern="1200" cap="none" spc="0" normalizeH="0" baseline="0" noProof="0" dirty="0">
                <a:ln>
                  <a:noFill/>
                </a:ln>
                <a:solidFill>
                  <a:srgbClr val="204131"/>
                </a:solidFill>
                <a:effectLst/>
                <a:uLnTx/>
                <a:uFillTx/>
                <a:latin typeface="Arial" panose="020B0604020202020204" pitchFamily="34" charset="0"/>
                <a:ea typeface="MS PGothic" panose="020B0600070205080204" pitchFamily="34" charset="-128"/>
                <a:cs typeface="Arial" panose="020B0604020202020204" pitchFamily="34" charset="0"/>
              </a:rPr>
              <a:t>Psoriasis visible</a:t>
            </a:r>
          </a:p>
        </p:txBody>
      </p:sp>
      <p:sp>
        <p:nvSpPr>
          <p:cNvPr id="79882" name="TextBox 17">
            <a:extLst>
              <a:ext uri="{FF2B5EF4-FFF2-40B4-BE49-F238E27FC236}">
                <a16:creationId xmlns:a16="http://schemas.microsoft.com/office/drawing/2014/main" id="{D185F115-6C89-7057-6A90-1A8457612187}"/>
              </a:ext>
            </a:extLst>
          </p:cNvPr>
          <p:cNvSpPr txBox="1">
            <a:spLocks noChangeArrowheads="1"/>
          </p:cNvSpPr>
          <p:nvPr/>
        </p:nvSpPr>
        <p:spPr bwMode="auto">
          <a:xfrm>
            <a:off x="773670" y="5305537"/>
            <a:ext cx="2038501" cy="6564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s-ES" altLang="es-ES" sz="2100" b="1" i="0" u="none" strike="noStrike" kern="1200" cap="none" spc="0" normalizeH="0" baseline="0" noProof="0" dirty="0">
                <a:ln>
                  <a:noFill/>
                </a:ln>
                <a:solidFill>
                  <a:srgbClr val="204131"/>
                </a:solidFill>
                <a:effectLst/>
                <a:uLnTx/>
                <a:uFillTx/>
                <a:latin typeface="Arial" panose="020B0604020202020204" pitchFamily="34" charset="0"/>
                <a:ea typeface="MS PGothic" panose="020B0600070205080204" pitchFamily="34" charset="-128"/>
                <a:cs typeface="Arial" panose="020B0604020202020204" pitchFamily="34" charset="0"/>
              </a:rPr>
              <a:t>Inflamación </a:t>
            </a:r>
            <a:br>
              <a:rPr kumimoji="0" lang="es-ES" altLang="es-ES" sz="2100" b="1" i="0" u="none" strike="noStrike" kern="1200" cap="none" spc="0" normalizeH="0" baseline="0" noProof="0" dirty="0">
                <a:ln>
                  <a:noFill/>
                </a:ln>
                <a:solidFill>
                  <a:srgbClr val="204131"/>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s-ES" altLang="es-ES" sz="2100" b="1" i="0" u="none" strike="noStrike" kern="1200" cap="none" spc="0" normalizeH="0" baseline="0" noProof="0" dirty="0">
                <a:ln>
                  <a:noFill/>
                </a:ln>
                <a:solidFill>
                  <a:srgbClr val="204131"/>
                </a:solidFill>
                <a:effectLst/>
                <a:uLnTx/>
                <a:uFillTx/>
                <a:latin typeface="Arial" panose="020B0604020202020204" pitchFamily="34" charset="0"/>
                <a:ea typeface="MS PGothic" panose="020B0600070205080204" pitchFamily="34" charset="-128"/>
                <a:cs typeface="Arial" panose="020B0604020202020204" pitchFamily="34" charset="0"/>
              </a:rPr>
              <a:t>no visible </a:t>
            </a:r>
          </a:p>
        </p:txBody>
      </p:sp>
      <p:sp>
        <p:nvSpPr>
          <p:cNvPr id="79883" name="Rectangle 18">
            <a:extLst>
              <a:ext uri="{FF2B5EF4-FFF2-40B4-BE49-F238E27FC236}">
                <a16:creationId xmlns:a16="http://schemas.microsoft.com/office/drawing/2014/main" id="{B70E8983-DBB7-666A-E3C7-F4DB28E574BC}"/>
              </a:ext>
            </a:extLst>
          </p:cNvPr>
          <p:cNvSpPr>
            <a:spLocks noChangeArrowheads="1"/>
          </p:cNvSpPr>
          <p:nvPr/>
        </p:nvSpPr>
        <p:spPr bwMode="auto">
          <a:xfrm>
            <a:off x="2790620" y="2224646"/>
            <a:ext cx="1710698" cy="738093"/>
          </a:xfrm>
          <a:prstGeom prst="rect">
            <a:avLst/>
          </a:prstGeom>
          <a:solidFill>
            <a:srgbClr val="20413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8580" tIns="34290" rIns="68580" bIns="34290" anchor="ct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s-ES" altLang="es-ES" sz="1900"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Tratamiento</a:t>
            </a:r>
          </a:p>
        </p:txBody>
      </p:sp>
      <p:sp>
        <p:nvSpPr>
          <p:cNvPr id="79884" name="Rectangle 22">
            <a:extLst>
              <a:ext uri="{FF2B5EF4-FFF2-40B4-BE49-F238E27FC236}">
                <a16:creationId xmlns:a16="http://schemas.microsoft.com/office/drawing/2014/main" id="{DCC3938D-E3F7-2C95-E80D-023BB541452D}"/>
              </a:ext>
            </a:extLst>
          </p:cNvPr>
          <p:cNvSpPr>
            <a:spLocks noChangeArrowheads="1"/>
          </p:cNvSpPr>
          <p:nvPr/>
        </p:nvSpPr>
        <p:spPr bwMode="auto">
          <a:xfrm>
            <a:off x="4622091" y="2224646"/>
            <a:ext cx="3068594" cy="738093"/>
          </a:xfrm>
          <a:prstGeom prst="rect">
            <a:avLst/>
          </a:prstGeom>
          <a:solidFill>
            <a:srgbClr val="68A17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8580" tIns="34290" rIns="68580" bIns="34290" anchor="ct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s-ES" altLang="es-ES" sz="1900"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Sin tratamiento proactivo</a:t>
            </a:r>
          </a:p>
        </p:txBody>
      </p:sp>
      <p:sp>
        <p:nvSpPr>
          <p:cNvPr id="79885" name="Rectangle 23">
            <a:extLst>
              <a:ext uri="{FF2B5EF4-FFF2-40B4-BE49-F238E27FC236}">
                <a16:creationId xmlns:a16="http://schemas.microsoft.com/office/drawing/2014/main" id="{5953106A-8C45-7EDF-E2AA-CE622BE7D29E}"/>
              </a:ext>
            </a:extLst>
          </p:cNvPr>
          <p:cNvSpPr>
            <a:spLocks noChangeArrowheads="1"/>
          </p:cNvSpPr>
          <p:nvPr/>
        </p:nvSpPr>
        <p:spPr bwMode="auto">
          <a:xfrm>
            <a:off x="7730073" y="2234544"/>
            <a:ext cx="2111764" cy="738093"/>
          </a:xfrm>
          <a:prstGeom prst="rect">
            <a:avLst/>
          </a:prstGeom>
          <a:solidFill>
            <a:srgbClr val="20413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68580" tIns="34290" rIns="68580" bIns="34290" anchor="ct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s-ES" altLang="es-ES" sz="19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Retratamiento</a:t>
            </a:r>
          </a:p>
        </p:txBody>
      </p:sp>
      <p:sp>
        <p:nvSpPr>
          <p:cNvPr id="79875" name="CuadroTexto 19">
            <a:extLst>
              <a:ext uri="{FF2B5EF4-FFF2-40B4-BE49-F238E27FC236}">
                <a16:creationId xmlns:a16="http://schemas.microsoft.com/office/drawing/2014/main" id="{B92185A4-8BB3-8D13-9219-13CA699E9DF2}"/>
              </a:ext>
            </a:extLst>
          </p:cNvPr>
          <p:cNvSpPr txBox="1">
            <a:spLocks noChangeArrowheads="1"/>
          </p:cNvSpPr>
          <p:nvPr/>
        </p:nvSpPr>
        <p:spPr bwMode="auto">
          <a:xfrm>
            <a:off x="826193" y="373231"/>
            <a:ext cx="11509375" cy="110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ES" sz="3200" b="1" i="0" u="none" strike="noStrike" kern="1200" cap="none" spc="0" normalizeH="0" baseline="0" noProof="0" dirty="0">
                <a:ln>
                  <a:noFill/>
                </a:ln>
                <a:effectLst/>
                <a:uLnTx/>
                <a:uFillTx/>
                <a:latin typeface="+mn-lt"/>
                <a:ea typeface="Arial Black" panose="020B0A04020102020204" pitchFamily="34" charset="0"/>
                <a:cs typeface="Arial Black" panose="020B0A04020102020204" pitchFamily="34" charset="0"/>
              </a:rPr>
              <a:t>Psoriasis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s-ES" sz="3200" b="1" i="0" u="none" strike="noStrike" kern="1200" cap="none" spc="0" normalizeH="0" baseline="0" noProof="0" dirty="0">
                <a:ln>
                  <a:noFill/>
                </a:ln>
                <a:effectLst/>
                <a:uLnTx/>
                <a:uFillTx/>
                <a:latin typeface="+mn-lt"/>
                <a:ea typeface="Arial Black" panose="020B0A04020102020204" pitchFamily="34" charset="0"/>
                <a:cs typeface="Arial Black" panose="020B0A04020102020204" pitchFamily="34" charset="0"/>
              </a:rPr>
              <a:t>Tratamiento tópico proactivo</a:t>
            </a:r>
          </a:p>
        </p:txBody>
      </p:sp>
      <p:sp>
        <p:nvSpPr>
          <p:cNvPr id="2" name="Rectángulo 5">
            <a:extLst>
              <a:ext uri="{FF2B5EF4-FFF2-40B4-BE49-F238E27FC236}">
                <a16:creationId xmlns:a16="http://schemas.microsoft.com/office/drawing/2014/main" id="{70AEF244-C8C1-AE7B-9DE5-3159EA3DBC8B}"/>
              </a:ext>
            </a:extLst>
          </p:cNvPr>
          <p:cNvSpPr/>
          <p:nvPr/>
        </p:nvSpPr>
        <p:spPr>
          <a:xfrm>
            <a:off x="7491674" y="6503123"/>
            <a:ext cx="4700326" cy="3181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Aptos" panose="02110004020202020204"/>
                <a:ea typeface="+mn-ea"/>
                <a:cs typeface="+mn-cs"/>
              </a:rPr>
              <a:t>Esquema elaborado por el Dr. Miquel Ribera </a:t>
            </a:r>
            <a:r>
              <a:rPr kumimoji="0" lang="es-ES" sz="1467" b="1" i="0" u="none" strike="noStrike" kern="0" cap="none" spc="0" normalizeH="0" baseline="0" noProof="0" dirty="0" err="1">
                <a:ln>
                  <a:noFill/>
                </a:ln>
                <a:solidFill>
                  <a:srgbClr val="201F1E"/>
                </a:solidFill>
                <a:effectLst/>
                <a:uLnTx/>
                <a:uFillTx/>
                <a:latin typeface="Aptos" panose="02110004020202020204"/>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521955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30C1D-64A4-C143-BA0D-F85DDE8304E5}"/>
            </a:ext>
          </a:extLst>
        </p:cNvPr>
        <p:cNvGrpSpPr/>
        <p:nvPr/>
      </p:nvGrpSpPr>
      <p:grpSpPr>
        <a:xfrm>
          <a:off x="0" y="0"/>
          <a:ext cx="0" cy="0"/>
          <a:chOff x="0" y="0"/>
          <a:chExt cx="0" cy="0"/>
        </a:xfrm>
      </p:grpSpPr>
      <p:sp>
        <p:nvSpPr>
          <p:cNvPr id="3" name="Títol 2">
            <a:extLst>
              <a:ext uri="{FF2B5EF4-FFF2-40B4-BE49-F238E27FC236}">
                <a16:creationId xmlns:a16="http://schemas.microsoft.com/office/drawing/2014/main" id="{31D818BF-0EB6-7149-A842-985E300F6510}"/>
              </a:ext>
            </a:extLst>
          </p:cNvPr>
          <p:cNvSpPr>
            <a:spLocks noGrp="1"/>
          </p:cNvSpPr>
          <p:nvPr>
            <p:ph type="title" idx="4294967295"/>
          </p:nvPr>
        </p:nvSpPr>
        <p:spPr>
          <a:xfrm>
            <a:off x="466928" y="451014"/>
            <a:ext cx="10363200" cy="1143000"/>
          </a:xfrm>
          <a:prstGeom prst="rect">
            <a:avLst/>
          </a:prstGeom>
        </p:spPr>
        <p:txBody>
          <a:bodyPr>
            <a:noAutofit/>
          </a:bodyPr>
          <a:lstStyle/>
          <a:p>
            <a:pPr algn="ctr"/>
            <a:r>
              <a:rPr lang="ca-ES" sz="3200" b="1" dirty="0" err="1">
                <a:latin typeface="+mn-lt"/>
                <a:cs typeface="Arial" panose="020B0604020202020204" pitchFamily="34" charset="0"/>
              </a:rPr>
              <a:t>Tratamiento</a:t>
            </a:r>
            <a:r>
              <a:rPr lang="ca-ES" sz="3200" b="1" dirty="0">
                <a:latin typeface="+mn-lt"/>
                <a:cs typeface="Arial" panose="020B0604020202020204" pitchFamily="34" charset="0"/>
              </a:rPr>
              <a:t> de las </a:t>
            </a:r>
            <a:r>
              <a:rPr lang="ca-ES" sz="3200" b="1" dirty="0" err="1">
                <a:latin typeface="+mn-lt"/>
                <a:cs typeface="Arial" panose="020B0604020202020204" pitchFamily="34" charset="0"/>
              </a:rPr>
              <a:t>enfermedades</a:t>
            </a:r>
            <a:r>
              <a:rPr lang="ca-ES" sz="3200" b="1" dirty="0">
                <a:latin typeface="+mn-lt"/>
                <a:cs typeface="Arial" panose="020B0604020202020204" pitchFamily="34" charset="0"/>
              </a:rPr>
              <a:t> </a:t>
            </a:r>
            <a:r>
              <a:rPr lang="ca-ES" sz="3200" b="1" dirty="0" err="1">
                <a:latin typeface="+mn-lt"/>
                <a:cs typeface="Arial" panose="020B0604020202020204" pitchFamily="34" charset="0"/>
              </a:rPr>
              <a:t>inflamatorias</a:t>
            </a:r>
            <a:r>
              <a:rPr lang="ca-ES" sz="3200" b="1" dirty="0">
                <a:latin typeface="+mn-lt"/>
                <a:cs typeface="Arial" panose="020B0604020202020204" pitchFamily="34" charset="0"/>
              </a:rPr>
              <a:t> </a:t>
            </a:r>
            <a:r>
              <a:rPr lang="ca-ES" sz="3200" b="1" dirty="0" err="1">
                <a:latin typeface="+mn-lt"/>
                <a:cs typeface="Arial" panose="020B0604020202020204" pitchFamily="34" charset="0"/>
              </a:rPr>
              <a:t>crónicas</a:t>
            </a:r>
            <a:r>
              <a:rPr lang="ca-ES" sz="3200" b="1" dirty="0">
                <a:latin typeface="+mn-lt"/>
                <a:cs typeface="Arial" panose="020B0604020202020204" pitchFamily="34" charset="0"/>
              </a:rPr>
              <a:t> </a:t>
            </a:r>
          </a:p>
        </p:txBody>
      </p:sp>
      <p:sp>
        <p:nvSpPr>
          <p:cNvPr id="4" name="Contenidor de contingut 3">
            <a:extLst>
              <a:ext uri="{FF2B5EF4-FFF2-40B4-BE49-F238E27FC236}">
                <a16:creationId xmlns:a16="http://schemas.microsoft.com/office/drawing/2014/main" id="{B3BA7492-E614-4281-839F-D6B02563D233}"/>
              </a:ext>
            </a:extLst>
          </p:cNvPr>
          <p:cNvSpPr>
            <a:spLocks noGrp="1"/>
          </p:cNvSpPr>
          <p:nvPr>
            <p:ph sz="half" idx="4294967295"/>
          </p:nvPr>
        </p:nvSpPr>
        <p:spPr>
          <a:xfrm>
            <a:off x="0" y="1825625"/>
            <a:ext cx="5181600" cy="4351338"/>
          </a:xfrm>
          <a:prstGeom prst="rect">
            <a:avLst/>
          </a:prstGeom>
        </p:spPr>
        <p:txBody>
          <a:bodyPr/>
          <a:lstStyle/>
          <a:p>
            <a:r>
              <a:rPr lang="ca-ES" dirty="0"/>
              <a:t>Pedal de fre </a:t>
            </a:r>
          </a:p>
        </p:txBody>
      </p:sp>
      <p:pic>
        <p:nvPicPr>
          <p:cNvPr id="8" name="Contenidor de contingut 7">
            <a:extLst>
              <a:ext uri="{FF2B5EF4-FFF2-40B4-BE49-F238E27FC236}">
                <a16:creationId xmlns:a16="http://schemas.microsoft.com/office/drawing/2014/main" id="{57A143A8-045B-F8D9-9B86-5BEC1E7C363C}"/>
              </a:ext>
            </a:extLst>
          </p:cNvPr>
          <p:cNvPicPr>
            <a:picLocks noGrp="1" noChangeAspect="1"/>
          </p:cNvPicPr>
          <p:nvPr>
            <p:ph sz="half" idx="4294967295"/>
          </p:nvPr>
        </p:nvPicPr>
        <p:blipFill>
          <a:blip r:embed="rId3"/>
          <a:srcRect l="60462" t="43767" r="25363" b="24733"/>
          <a:stretch/>
        </p:blipFill>
        <p:spPr>
          <a:xfrm>
            <a:off x="6234113" y="1765300"/>
            <a:ext cx="5957887" cy="4137025"/>
          </a:xfrm>
          <a:prstGeom prst="rect">
            <a:avLst/>
          </a:prstGeom>
        </p:spPr>
      </p:pic>
      <p:pic>
        <p:nvPicPr>
          <p:cNvPr id="7" name="Imatge 6">
            <a:extLst>
              <a:ext uri="{FF2B5EF4-FFF2-40B4-BE49-F238E27FC236}">
                <a16:creationId xmlns:a16="http://schemas.microsoft.com/office/drawing/2014/main" id="{FFCA2A03-0BCC-C010-B482-261374EA30E5}"/>
              </a:ext>
            </a:extLst>
          </p:cNvPr>
          <p:cNvPicPr>
            <a:picLocks noChangeAspect="1"/>
          </p:cNvPicPr>
          <p:nvPr/>
        </p:nvPicPr>
        <p:blipFill>
          <a:blip r:embed="rId3"/>
          <a:srcRect l="60462" t="43767" r="25363" b="24733"/>
          <a:stretch/>
        </p:blipFill>
        <p:spPr>
          <a:xfrm>
            <a:off x="107820" y="1744580"/>
            <a:ext cx="5988180" cy="4158457"/>
          </a:xfrm>
          <a:prstGeom prst="rect">
            <a:avLst/>
          </a:prstGeom>
        </p:spPr>
      </p:pic>
      <p:sp>
        <p:nvSpPr>
          <p:cNvPr id="9" name="Fletxa: dreta 8">
            <a:extLst>
              <a:ext uri="{FF2B5EF4-FFF2-40B4-BE49-F238E27FC236}">
                <a16:creationId xmlns:a16="http://schemas.microsoft.com/office/drawing/2014/main" id="{B0836235-D31C-61CB-257E-98958CD8600B}"/>
              </a:ext>
            </a:extLst>
          </p:cNvPr>
          <p:cNvSpPr/>
          <p:nvPr/>
        </p:nvSpPr>
        <p:spPr>
          <a:xfrm rot="3577526">
            <a:off x="3828776" y="2471569"/>
            <a:ext cx="1490187" cy="832022"/>
          </a:xfrm>
          <a:prstGeom prst="rightArrow">
            <a:avLst/>
          </a:prstGeom>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0" name="Fletxa: dreta 9">
            <a:extLst>
              <a:ext uri="{FF2B5EF4-FFF2-40B4-BE49-F238E27FC236}">
                <a16:creationId xmlns:a16="http://schemas.microsoft.com/office/drawing/2014/main" id="{4EC45DAD-EA32-9FC0-F803-DEAA0D1066F8}"/>
              </a:ext>
            </a:extLst>
          </p:cNvPr>
          <p:cNvSpPr/>
          <p:nvPr/>
        </p:nvSpPr>
        <p:spPr>
          <a:xfrm rot="14294269">
            <a:off x="9786584" y="2544356"/>
            <a:ext cx="1490187" cy="832022"/>
          </a:xfrm>
          <a:prstGeom prst="rightArrow">
            <a:avLst/>
          </a:prstGeom>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 name="Rectángulo 5">
            <a:extLst>
              <a:ext uri="{FF2B5EF4-FFF2-40B4-BE49-F238E27FC236}">
                <a16:creationId xmlns:a16="http://schemas.microsoft.com/office/drawing/2014/main" id="{06BA2901-23D8-E475-9523-3076B42225F0}"/>
              </a:ext>
            </a:extLst>
          </p:cNvPr>
          <p:cNvSpPr/>
          <p:nvPr/>
        </p:nvSpPr>
        <p:spPr>
          <a:xfrm>
            <a:off x="7491674" y="6503123"/>
            <a:ext cx="4700326" cy="3181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Aptos" panose="02110004020202020204"/>
                <a:ea typeface="+mn-ea"/>
                <a:cs typeface="+mn-cs"/>
              </a:rPr>
              <a:t>Esquema elaborado por el Dr. Miquel Ribera </a:t>
            </a:r>
            <a:r>
              <a:rPr kumimoji="0" lang="es-ES" sz="1467" b="1" i="0" u="none" strike="noStrike" kern="0" cap="none" spc="0" normalizeH="0" baseline="0" noProof="0" dirty="0" err="1">
                <a:ln>
                  <a:noFill/>
                </a:ln>
                <a:solidFill>
                  <a:srgbClr val="201F1E"/>
                </a:solidFill>
                <a:effectLst/>
                <a:uLnTx/>
                <a:uFillTx/>
                <a:latin typeface="Aptos" panose="02110004020202020204"/>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5762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02" name="Rectangle 2"/>
          <p:cNvSpPr>
            <a:spLocks noGrp="1" noChangeArrowheads="1"/>
          </p:cNvSpPr>
          <p:nvPr>
            <p:ph type="title" idx="4294967295"/>
          </p:nvPr>
        </p:nvSpPr>
        <p:spPr>
          <a:xfrm>
            <a:off x="-67640" y="221940"/>
            <a:ext cx="12192000" cy="819150"/>
          </a:xfrm>
          <a:prstGeom prst="rect">
            <a:avLst/>
          </a:prstGeom>
          <a:noFill/>
        </p:spPr>
        <p:txBody>
          <a:bodyPr rtlCol="0">
            <a:noAutofit/>
          </a:bodyPr>
          <a:lstStyle/>
          <a:p>
            <a:pPr algn="ctr">
              <a:defRPr/>
            </a:pPr>
            <a:r>
              <a:rPr lang="es-ES_tradnl" sz="3200" b="1" dirty="0">
                <a:latin typeface="+mn-lt"/>
              </a:rPr>
              <a:t>Modelo de tratamiento tradicional de la psoriasis</a:t>
            </a:r>
          </a:p>
        </p:txBody>
      </p:sp>
      <p:cxnSp>
        <p:nvCxnSpPr>
          <p:cNvPr id="47107" name="AutoShape 3"/>
          <p:cNvCxnSpPr>
            <a:cxnSpLocks noChangeShapeType="1"/>
          </p:cNvCxnSpPr>
          <p:nvPr/>
        </p:nvCxnSpPr>
        <p:spPr bwMode="auto">
          <a:xfrm flipV="1">
            <a:off x="1919195" y="4394206"/>
            <a:ext cx="3548156" cy="958851"/>
          </a:xfrm>
          <a:prstGeom prst="bentConnector3">
            <a:avLst>
              <a:gd name="adj1" fmla="val 50000"/>
            </a:avLst>
          </a:prstGeom>
          <a:noFill/>
          <a:ln w="38100">
            <a:solidFill>
              <a:schemeClr val="accent1"/>
            </a:solidFill>
            <a:miter lim="800000"/>
            <a:headEnd/>
            <a:tailEnd/>
          </a:ln>
        </p:spPr>
      </p:cxnSp>
      <p:cxnSp>
        <p:nvCxnSpPr>
          <p:cNvPr id="47108" name="AutoShape 4"/>
          <p:cNvCxnSpPr>
            <a:cxnSpLocks noChangeShapeType="1"/>
          </p:cNvCxnSpPr>
          <p:nvPr/>
        </p:nvCxnSpPr>
        <p:spPr bwMode="auto">
          <a:xfrm flipV="1">
            <a:off x="3976688" y="3427413"/>
            <a:ext cx="2957512" cy="958851"/>
          </a:xfrm>
          <a:prstGeom prst="bentConnector3">
            <a:avLst>
              <a:gd name="adj1" fmla="val 50000"/>
            </a:avLst>
          </a:prstGeom>
          <a:noFill/>
          <a:ln w="38100">
            <a:solidFill>
              <a:schemeClr val="accent1"/>
            </a:solidFill>
            <a:miter lim="800000"/>
            <a:headEnd/>
            <a:tailEnd/>
          </a:ln>
        </p:spPr>
      </p:cxnSp>
      <p:cxnSp>
        <p:nvCxnSpPr>
          <p:cNvPr id="47109" name="AutoShape 5"/>
          <p:cNvCxnSpPr>
            <a:cxnSpLocks noChangeShapeType="1"/>
          </p:cNvCxnSpPr>
          <p:nvPr/>
        </p:nvCxnSpPr>
        <p:spPr bwMode="auto">
          <a:xfrm flipV="1">
            <a:off x="5467360" y="2459040"/>
            <a:ext cx="2957513" cy="960437"/>
          </a:xfrm>
          <a:prstGeom prst="bentConnector3">
            <a:avLst>
              <a:gd name="adj1" fmla="val 50000"/>
            </a:avLst>
          </a:prstGeom>
          <a:noFill/>
          <a:ln w="38100">
            <a:solidFill>
              <a:schemeClr val="accent1"/>
            </a:solidFill>
            <a:miter lim="800000"/>
            <a:headEnd/>
            <a:tailEnd/>
          </a:ln>
        </p:spPr>
      </p:cxnSp>
      <p:sp>
        <p:nvSpPr>
          <p:cNvPr id="47110" name="Text Box 6"/>
          <p:cNvSpPr txBox="1">
            <a:spLocks noChangeArrowheads="1"/>
          </p:cNvSpPr>
          <p:nvPr/>
        </p:nvSpPr>
        <p:spPr bwMode="auto">
          <a:xfrm>
            <a:off x="2125580" y="5341945"/>
            <a:ext cx="1722530" cy="769632"/>
          </a:xfrm>
          <a:prstGeom prst="rect">
            <a:avLst/>
          </a:prstGeom>
          <a:noFill/>
          <a:ln w="9525" algn="ctr">
            <a:noFill/>
            <a:miter lim="800000"/>
            <a:headEnd/>
            <a:tailEnd/>
          </a:ln>
        </p:spPr>
        <p:txBody>
          <a:bodyPr wrap="square"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44546A"/>
                </a:solidFill>
                <a:effectLst/>
                <a:uLnTx/>
                <a:uFillTx/>
                <a:latin typeface="Aptos" panose="02110004020202020204"/>
                <a:ea typeface="+mn-ea"/>
                <a:cs typeface="+mn-cs"/>
              </a:rPr>
              <a:t>Productos OTC</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Emolientes</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Queratolíticos</a:t>
            </a:r>
          </a:p>
        </p:txBody>
      </p:sp>
      <p:sp>
        <p:nvSpPr>
          <p:cNvPr id="47111" name="Text Box 7"/>
          <p:cNvSpPr txBox="1">
            <a:spLocks noChangeArrowheads="1"/>
          </p:cNvSpPr>
          <p:nvPr/>
        </p:nvSpPr>
        <p:spPr bwMode="auto">
          <a:xfrm>
            <a:off x="4011613" y="4395794"/>
            <a:ext cx="1855787" cy="1672700"/>
          </a:xfrm>
          <a:prstGeom prst="rect">
            <a:avLst/>
          </a:prstGeom>
          <a:noFill/>
          <a:ln w="9525" algn="ctr">
            <a:noFill/>
            <a:miter lim="800000"/>
            <a:headEnd/>
            <a:tailEnd/>
          </a:ln>
        </p:spPr>
        <p:txBody>
          <a:bodyPr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44546A"/>
                </a:solidFill>
                <a:effectLst/>
                <a:uLnTx/>
                <a:uFillTx/>
                <a:latin typeface="Aptos" panose="02110004020202020204"/>
                <a:ea typeface="+mn-ea"/>
                <a:cs typeface="+mn-cs"/>
              </a:rPr>
              <a:t>Medicamentos </a:t>
            </a:r>
            <a:r>
              <a:rPr kumimoji="0" lang="es-ES" altLang="es-ES" sz="1467" b="1" i="0" u="none" strike="noStrike" kern="1200" cap="none" spc="0" normalizeH="0" baseline="0" noProof="0" dirty="0" err="1">
                <a:ln>
                  <a:noFill/>
                </a:ln>
                <a:solidFill>
                  <a:srgbClr val="44546A"/>
                </a:solidFill>
                <a:effectLst/>
                <a:uLnTx/>
                <a:uFillTx/>
                <a:latin typeface="Aptos" panose="02110004020202020204"/>
                <a:ea typeface="+mn-ea"/>
                <a:cs typeface="+mn-cs"/>
              </a:rPr>
              <a:t>topicos</a:t>
            </a:r>
            <a:endParaRPr kumimoji="0" lang="es-ES" altLang="es-ES" sz="1467" b="1" i="0" u="none" strike="noStrike" kern="1200" cap="none" spc="0" normalizeH="0" baseline="0" noProof="0" dirty="0">
              <a:ln>
                <a:noFill/>
              </a:ln>
              <a:solidFill>
                <a:srgbClr val="44546A"/>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Corticoides</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Derivados de la Vitamina D</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Retinoides tópicos</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Otros</a:t>
            </a:r>
          </a:p>
        </p:txBody>
      </p:sp>
      <p:sp>
        <p:nvSpPr>
          <p:cNvPr id="47112" name="Text Box 8"/>
          <p:cNvSpPr txBox="1">
            <a:spLocks noChangeArrowheads="1"/>
          </p:cNvSpPr>
          <p:nvPr/>
        </p:nvSpPr>
        <p:spPr bwMode="auto">
          <a:xfrm>
            <a:off x="5511800" y="3422655"/>
            <a:ext cx="1803400" cy="1221166"/>
          </a:xfrm>
          <a:prstGeom prst="rect">
            <a:avLst/>
          </a:prstGeom>
          <a:noFill/>
          <a:ln w="9525" algn="ctr">
            <a:noFill/>
            <a:miter lim="800000"/>
            <a:headEnd/>
            <a:tailEnd/>
          </a:ln>
        </p:spPr>
        <p:txBody>
          <a:bodyPr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44546A"/>
                </a:solidFill>
                <a:effectLst/>
                <a:uLnTx/>
                <a:uFillTx/>
                <a:latin typeface="Aptos" panose="02110004020202020204"/>
                <a:ea typeface="+mn-ea"/>
                <a:cs typeface="+mn-cs"/>
              </a:rPr>
              <a:t>Fototerapia</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UVB</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PUVA</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Helioterapia</a:t>
            </a:r>
          </a:p>
          <a:p>
            <a:pPr marL="115880" marR="0" lvl="0" indent="-115880" algn="l" defTabSz="914400" rtl="0" eaLnBrk="0" fontAlgn="base" latinLnBrk="0" hangingPunct="0">
              <a:lnSpc>
                <a:spcPct val="100000"/>
              </a:lnSpc>
              <a:spcBef>
                <a:spcPct val="0"/>
              </a:spcBef>
              <a:spcAft>
                <a:spcPct val="0"/>
              </a:spcAft>
              <a:buClrTx/>
              <a:buSzTx/>
              <a:buFontTx/>
              <a:buNone/>
              <a:tabLst/>
              <a:defRPr/>
            </a:pP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47113" name="Text Box 9"/>
          <p:cNvSpPr txBox="1">
            <a:spLocks noChangeArrowheads="1"/>
          </p:cNvSpPr>
          <p:nvPr/>
        </p:nvSpPr>
        <p:spPr bwMode="auto">
          <a:xfrm>
            <a:off x="7010409" y="2532067"/>
            <a:ext cx="1677988" cy="1672700"/>
          </a:xfrm>
          <a:prstGeom prst="rect">
            <a:avLst/>
          </a:prstGeom>
          <a:noFill/>
          <a:ln w="9525" algn="ctr">
            <a:noFill/>
            <a:miter lim="800000"/>
            <a:headEnd/>
            <a:tailEnd/>
          </a:ln>
        </p:spPr>
        <p:txBody>
          <a:bodyPr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44546A"/>
                </a:solidFill>
                <a:effectLst/>
                <a:uLnTx/>
                <a:uFillTx/>
                <a:latin typeface="Aptos" panose="02110004020202020204"/>
                <a:ea typeface="+mn-ea"/>
                <a:cs typeface="+mn-cs"/>
              </a:rPr>
              <a:t>Tratamiento sistémico</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Ciclosporina</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Metotrexato</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Acitretino</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Apremilast</a:t>
            </a: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Dimetil</a:t>
            </a: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 </a:t>
            </a:r>
            <a:r>
              <a:rPr kumimoji="0" lang="es-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fumarato</a:t>
            </a: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47114" name="Line 10"/>
          <p:cNvSpPr>
            <a:spLocks noChangeShapeType="1"/>
          </p:cNvSpPr>
          <p:nvPr/>
        </p:nvSpPr>
        <p:spPr bwMode="auto">
          <a:xfrm>
            <a:off x="2514600" y="6324600"/>
            <a:ext cx="7391400" cy="0"/>
          </a:xfrm>
          <a:prstGeom prst="line">
            <a:avLst/>
          </a:prstGeom>
          <a:noFill/>
          <a:ln w="50800">
            <a:solidFill>
              <a:schemeClr val="accent1"/>
            </a:solidFill>
            <a:round/>
            <a:headEnd/>
            <a:tailEnd type="triangle" w="med" len="med"/>
          </a:ln>
        </p:spPr>
        <p:txBody>
          <a:bodyPr lIns="91436" tIns="45719" rIns="91436" bIns="4571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116" name="Line 13"/>
          <p:cNvSpPr>
            <a:spLocks noChangeShapeType="1"/>
          </p:cNvSpPr>
          <p:nvPr/>
        </p:nvSpPr>
        <p:spPr bwMode="auto">
          <a:xfrm flipV="1">
            <a:off x="9982200" y="1603382"/>
            <a:ext cx="0" cy="4721225"/>
          </a:xfrm>
          <a:prstGeom prst="line">
            <a:avLst/>
          </a:prstGeom>
          <a:noFill/>
          <a:ln w="50800">
            <a:solidFill>
              <a:schemeClr val="accent1"/>
            </a:solidFill>
            <a:round/>
            <a:headEnd/>
            <a:tailEnd type="triangle" w="med" len="med"/>
          </a:ln>
        </p:spPr>
        <p:txBody>
          <a:bodyPr lIns="91436" tIns="45719" rIns="91436" bIns="4571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47118" name="AutoShape 15"/>
          <p:cNvCxnSpPr>
            <a:cxnSpLocks noChangeShapeType="1"/>
          </p:cNvCxnSpPr>
          <p:nvPr/>
        </p:nvCxnSpPr>
        <p:spPr bwMode="auto">
          <a:xfrm flipV="1">
            <a:off x="6934205" y="1524001"/>
            <a:ext cx="2957513" cy="958851"/>
          </a:xfrm>
          <a:prstGeom prst="bentConnector3">
            <a:avLst>
              <a:gd name="adj1" fmla="val 50000"/>
            </a:avLst>
          </a:prstGeom>
          <a:noFill/>
          <a:ln w="38100">
            <a:solidFill>
              <a:schemeClr val="accent1"/>
            </a:solidFill>
            <a:miter lim="800000"/>
            <a:headEnd/>
            <a:tailEnd/>
          </a:ln>
        </p:spPr>
      </p:cxnSp>
      <p:sp>
        <p:nvSpPr>
          <p:cNvPr id="47119" name="Text Box 16"/>
          <p:cNvSpPr txBox="1">
            <a:spLocks noChangeArrowheads="1"/>
          </p:cNvSpPr>
          <p:nvPr/>
        </p:nvSpPr>
        <p:spPr bwMode="auto">
          <a:xfrm>
            <a:off x="8535998" y="1587502"/>
            <a:ext cx="1563687" cy="3027302"/>
          </a:xfrm>
          <a:prstGeom prst="rect">
            <a:avLst/>
          </a:prstGeom>
          <a:noFill/>
          <a:ln w="9525" algn="ctr">
            <a:noFill/>
            <a:miter lim="800000"/>
            <a:headEnd/>
            <a:tailEnd/>
          </a:ln>
        </p:spPr>
        <p:txBody>
          <a:bodyPr lIns="91436" tIns="45719" rIns="91436" bIns="45719">
            <a:spAutoFit/>
          </a:bodyPr>
          <a:lstStyle/>
          <a:p>
            <a:pPr marL="115880" marR="0" lvl="0" indent="-115880" algn="l" defTabSz="914400" rtl="0" eaLnBrk="0" fontAlgn="base" latinLnBrk="0" hangingPunct="0">
              <a:lnSpc>
                <a:spcPct val="100000"/>
              </a:lnSpc>
              <a:spcBef>
                <a:spcPct val="0"/>
              </a:spcBef>
              <a:spcAft>
                <a:spcPct val="0"/>
              </a:spcAft>
              <a:buClrTx/>
              <a:buSzTx/>
              <a:buFontTx/>
              <a:buNone/>
              <a:tabLst/>
              <a:defRPr/>
            </a:pPr>
            <a:r>
              <a:rPr kumimoji="0" lang="es-ES" altLang="es-ES" sz="1467" b="1" i="0" u="none" strike="noStrike" kern="1200" cap="none" spc="0" normalizeH="0" baseline="0" noProof="0" dirty="0">
                <a:ln>
                  <a:noFill/>
                </a:ln>
                <a:solidFill>
                  <a:srgbClr val="44546A"/>
                </a:solidFill>
                <a:effectLst/>
                <a:uLnTx/>
                <a:uFillTx/>
                <a:latin typeface="Aptos" panose="02110004020202020204"/>
                <a:ea typeface="+mn-ea"/>
                <a:cs typeface="+mn-cs"/>
              </a:rPr>
              <a:t>Tratamiento biológico</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Etanercept</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Adalimumab</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Infliximab</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Ustekinumab</a:t>
            </a: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Secukinumab</a:t>
            </a: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Ixekizumab</a:t>
            </a: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ca-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B</a:t>
            </a:r>
            <a:r>
              <a:rPr kumimoji="0" lang="es-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rodalumab</a:t>
            </a: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ca-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G</a:t>
            </a:r>
            <a:r>
              <a:rPr kumimoji="0" lang="es-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uselkumab</a:t>
            </a: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ca-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Tildrakizumab</a:t>
            </a:r>
            <a:endParaRPr kumimoji="0" lang="ca-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ca-ES" altLang="es-ES" sz="1467" b="0" i="0" u="none" strike="noStrike" kern="1200" cap="none" spc="0" normalizeH="0" baseline="0" noProof="0" dirty="0" err="1">
                <a:ln>
                  <a:noFill/>
                </a:ln>
                <a:solidFill>
                  <a:srgbClr val="000000"/>
                </a:solidFill>
                <a:effectLst/>
                <a:uLnTx/>
                <a:uFillTx/>
                <a:latin typeface="Aptos" panose="02110004020202020204"/>
                <a:ea typeface="+mn-ea"/>
                <a:cs typeface="+mn-cs"/>
              </a:rPr>
              <a:t>Risankizumab</a:t>
            </a:r>
            <a:endPar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115880" marR="0" lvl="0" indent="-115880" algn="l" defTabSz="914400" rtl="0" eaLnBrk="0" fontAlgn="base" latinLnBrk="0" hangingPunct="0">
              <a:lnSpc>
                <a:spcPct val="100000"/>
              </a:lnSpc>
              <a:spcBef>
                <a:spcPct val="0"/>
              </a:spcBef>
              <a:spcAft>
                <a:spcPct val="0"/>
              </a:spcAft>
              <a:buClrTx/>
              <a:buSzTx/>
              <a:buFontTx/>
              <a:buChar char="•"/>
              <a:tabLst/>
              <a:defRPr/>
            </a:pPr>
            <a:r>
              <a:rPr kumimoji="0" lang="es-ES" altLang="es-ES" sz="1467" b="0" i="0" u="none" strike="noStrike" kern="1200" cap="none" spc="0" normalizeH="0" baseline="0" noProof="0" dirty="0">
                <a:ln>
                  <a:noFill/>
                </a:ln>
                <a:solidFill>
                  <a:srgbClr val="000000"/>
                </a:solidFill>
                <a:effectLst/>
                <a:uLnTx/>
                <a:uFillTx/>
                <a:latin typeface="Aptos" panose="02110004020202020204"/>
                <a:ea typeface="+mn-ea"/>
                <a:cs typeface="+mn-cs"/>
              </a:rPr>
              <a:t>Biosimilares</a:t>
            </a:r>
          </a:p>
        </p:txBody>
      </p:sp>
      <p:sp>
        <p:nvSpPr>
          <p:cNvPr id="17" name="16 Rectángulo"/>
          <p:cNvSpPr/>
          <p:nvPr/>
        </p:nvSpPr>
        <p:spPr>
          <a:xfrm>
            <a:off x="8528049" y="1592270"/>
            <a:ext cx="1365251" cy="292893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3" name="Conector recto 2"/>
          <p:cNvCxnSpPr/>
          <p:nvPr/>
        </p:nvCxnSpPr>
        <p:spPr>
          <a:xfrm>
            <a:off x="5423925" y="1124748"/>
            <a:ext cx="43427" cy="5061745"/>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335360" y="836712"/>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 Box 11"/>
          <p:cNvSpPr txBox="1">
            <a:spLocks noChangeArrowheads="1"/>
          </p:cNvSpPr>
          <p:nvPr/>
        </p:nvSpPr>
        <p:spPr bwMode="auto">
          <a:xfrm>
            <a:off x="239350" y="932723"/>
            <a:ext cx="4205817" cy="2103589"/>
          </a:xfrm>
          <a:prstGeom prst="rect">
            <a:avLst/>
          </a:prstGeom>
          <a:noFill/>
          <a:ln w="9525" algn="ctr">
            <a:noFill/>
            <a:miter lim="800000"/>
            <a:headEnd/>
            <a:tailEnd/>
          </a:ln>
        </p:spPr>
        <p:txBody>
          <a:bodyPr>
            <a:spAutoFit/>
          </a:bodyPr>
          <a:lstStyle/>
          <a:p>
            <a:pPr marL="304792" marR="0" lvl="0" indent="-304792" algn="l" defTabSz="914400" rtl="0" eaLnBrk="1" fontAlgn="auto" latinLnBrk="0" hangingPunct="1">
              <a:lnSpc>
                <a:spcPct val="100000"/>
              </a:lnSpc>
              <a:spcBef>
                <a:spcPts val="0"/>
              </a:spcBef>
              <a:spcAft>
                <a:spcPts val="0"/>
              </a:spcAft>
              <a:buClrTx/>
              <a:buSzTx/>
              <a:buFontTx/>
              <a:buChar char="•"/>
              <a:tabLst/>
              <a:defRPr/>
            </a:pPr>
            <a:r>
              <a:rPr kumimoji="0" lang="es-ES" sz="1867" b="1" i="0" u="none" strike="noStrike" kern="1200" cap="none" spc="0" normalizeH="0" baseline="0" noProof="0" dirty="0">
                <a:ln>
                  <a:noFill/>
                </a:ln>
                <a:solidFill>
                  <a:srgbClr val="000000"/>
                </a:solidFill>
                <a:effectLst/>
                <a:uLnTx/>
                <a:uFillTx/>
                <a:latin typeface="Calibri" pitchFamily="34" charset="0"/>
                <a:ea typeface="+mn-ea"/>
                <a:cs typeface="+mn-cs"/>
              </a:rPr>
              <a:t>Progresión escalonada del tratamiento de la psoriasis </a:t>
            </a:r>
          </a:p>
          <a:p>
            <a:pPr marL="304792" marR="0" lvl="0" indent="-304792" algn="l" defTabSz="914400" rtl="0" eaLnBrk="1" fontAlgn="auto" latinLnBrk="0" hangingPunct="1">
              <a:lnSpc>
                <a:spcPct val="100000"/>
              </a:lnSpc>
              <a:spcBef>
                <a:spcPts val="0"/>
              </a:spcBef>
              <a:spcAft>
                <a:spcPts val="0"/>
              </a:spcAft>
              <a:buClrTx/>
              <a:buSzTx/>
              <a:buFontTx/>
              <a:buNone/>
              <a:tabLst/>
              <a:defRPr/>
            </a:pPr>
            <a:endParaRPr kumimoji="0" lang="es-ES" sz="1867" b="1" i="0" u="none" strike="noStrike" kern="1200" cap="none" spc="0" normalizeH="0" baseline="0" noProof="0" dirty="0">
              <a:ln>
                <a:noFill/>
              </a:ln>
              <a:solidFill>
                <a:srgbClr val="000000"/>
              </a:solidFill>
              <a:effectLst/>
              <a:uLnTx/>
              <a:uFillTx/>
              <a:latin typeface="Calibri" pitchFamily="34" charset="0"/>
              <a:ea typeface="+mn-ea"/>
              <a:cs typeface="+mn-cs"/>
            </a:endParaRPr>
          </a:p>
          <a:p>
            <a:pPr marL="304792" marR="0" lvl="0" indent="-304792" algn="l" defTabSz="914400" rtl="0" eaLnBrk="1" fontAlgn="auto" latinLnBrk="0" hangingPunct="1">
              <a:lnSpc>
                <a:spcPct val="100000"/>
              </a:lnSpc>
              <a:spcBef>
                <a:spcPts val="0"/>
              </a:spcBef>
              <a:spcAft>
                <a:spcPts val="0"/>
              </a:spcAft>
              <a:buClrTx/>
              <a:buSzTx/>
              <a:buFontTx/>
              <a:buChar char="•"/>
              <a:tabLst/>
              <a:defRPr/>
            </a:pPr>
            <a:r>
              <a:rPr kumimoji="0" lang="es-ES" sz="1867" b="1" i="0" u="none" strike="noStrike" kern="1200" cap="none" spc="0" normalizeH="0" baseline="0" noProof="0" dirty="0">
                <a:ln>
                  <a:noFill/>
                </a:ln>
                <a:solidFill>
                  <a:srgbClr val="000000"/>
                </a:solidFill>
                <a:effectLst/>
                <a:uLnTx/>
                <a:uFillTx/>
                <a:latin typeface="Calibri" pitchFamily="34" charset="0"/>
                <a:ea typeface="+mn-ea"/>
                <a:cs typeface="+mn-cs"/>
              </a:rPr>
              <a:t>Subir un peldaño, iniciar un tratamiento más agresivo/efectivo, cuando no haya respuesta con el tratamiento que se está realizando</a:t>
            </a:r>
          </a:p>
        </p:txBody>
      </p:sp>
      <p:sp>
        <p:nvSpPr>
          <p:cNvPr id="20" name="Text Box 12"/>
          <p:cNvSpPr txBox="1">
            <a:spLocks noChangeArrowheads="1"/>
          </p:cNvSpPr>
          <p:nvPr/>
        </p:nvSpPr>
        <p:spPr bwMode="auto">
          <a:xfrm>
            <a:off x="4463819" y="6447631"/>
            <a:ext cx="3348567" cy="379656"/>
          </a:xfrm>
          <a:prstGeom prst="rect">
            <a:avLst/>
          </a:prstGeom>
          <a:noFill/>
          <a:ln w="9525" algn="ctr">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67" b="1" i="0" u="none" strike="noStrike" kern="1200" cap="none" spc="0" normalizeH="0" baseline="0" noProof="0" dirty="0">
                <a:ln>
                  <a:noFill/>
                </a:ln>
                <a:solidFill>
                  <a:prstClr val="black"/>
                </a:solidFill>
                <a:effectLst/>
                <a:uLnTx/>
                <a:uFillTx/>
                <a:latin typeface="Arial" charset="0"/>
                <a:ea typeface="+mn-ea"/>
                <a:cs typeface="Arial" charset="0"/>
              </a:rPr>
              <a:t>Progresión del tratamiento</a:t>
            </a:r>
            <a:endParaRPr kumimoji="0" lang="es-ES" sz="1867" b="1" i="0" u="none" strike="noStrike" kern="1200" cap="none" spc="0" normalizeH="0" baseline="0" noProof="0" dirty="0">
              <a:ln>
                <a:noFill/>
              </a:ln>
              <a:solidFill>
                <a:prstClr val="black"/>
              </a:solidFill>
              <a:effectLst>
                <a:outerShdw blurRad="38100" dist="38100" dir="2700000" algn="tl">
                  <a:srgbClr val="FFFFFF"/>
                </a:outerShdw>
              </a:effectLst>
              <a:uLnTx/>
              <a:uFillTx/>
              <a:latin typeface="Arial" charset="0"/>
              <a:ea typeface="+mn-ea"/>
              <a:cs typeface="Arial" charset="0"/>
            </a:endParaRPr>
          </a:p>
        </p:txBody>
      </p:sp>
      <p:sp>
        <p:nvSpPr>
          <p:cNvPr id="21" name="20 Rectángulo"/>
          <p:cNvSpPr/>
          <p:nvPr/>
        </p:nvSpPr>
        <p:spPr>
          <a:xfrm>
            <a:off x="1968865" y="2548155"/>
            <a:ext cx="7968885" cy="2062103"/>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black"/>
                </a:solidFill>
                <a:effectLst/>
                <a:uLnTx/>
                <a:uFillTx/>
                <a:latin typeface="Aptos" panose="02110004020202020204"/>
                <a:ea typeface="+mn-ea"/>
                <a:cs typeface="+mn-cs"/>
              </a:rPr>
              <a:t>Cuando los tratamientos tópicos se quedan cortos hay que plantearse un tratamiento de fototerapia o sistémico tradicional o biológico</a:t>
            </a:r>
          </a:p>
        </p:txBody>
      </p:sp>
      <p:sp>
        <p:nvSpPr>
          <p:cNvPr id="22" name="Rectángulo 5"/>
          <p:cNvSpPr/>
          <p:nvPr/>
        </p:nvSpPr>
        <p:spPr>
          <a:xfrm>
            <a:off x="7775834" y="6509187"/>
            <a:ext cx="449995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srgbClr val="201F1E"/>
                </a:solidFill>
                <a:effectLst/>
                <a:uLnTx/>
                <a:uFillTx/>
                <a:latin typeface="Aptos" panose="02110004020202020204"/>
                <a:ea typeface="+mn-ea"/>
                <a:cs typeface="+mn-cs"/>
              </a:rPr>
              <a:t>Esquema elaborado por el Dr. Miquel Ribera </a:t>
            </a:r>
            <a:r>
              <a:rPr kumimoji="0" lang="es-ES" sz="1400" b="1" i="0" u="none" strike="noStrike" kern="0" cap="none" spc="0" normalizeH="0" baseline="0" noProof="0" dirty="0" err="1">
                <a:ln>
                  <a:noFill/>
                </a:ln>
                <a:solidFill>
                  <a:srgbClr val="201F1E"/>
                </a:solidFill>
                <a:effectLst/>
                <a:uLnTx/>
                <a:uFillTx/>
                <a:latin typeface="Aptos" panose="02110004020202020204"/>
                <a:ea typeface="+mn-ea"/>
                <a:cs typeface="+mn-cs"/>
              </a:rPr>
              <a:t>Pibernat</a:t>
            </a:r>
            <a:endParaRPr kumimoji="0" lang="es-ES" sz="1400"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232760" y="302417"/>
            <a:ext cx="9342438" cy="898525"/>
          </a:xfrm>
          <a:prstGeom prst="rect">
            <a:avLst/>
          </a:prstGeom>
        </p:spPr>
        <p:txBody>
          <a:bodyPr>
            <a:normAutofit/>
          </a:bodyPr>
          <a:lstStyle/>
          <a:p>
            <a:r>
              <a:rPr lang="es-ES" sz="3200" b="1" dirty="0">
                <a:latin typeface="+mn-lt"/>
                <a:cs typeface="Arial" pitchFamily="34" charset="0"/>
              </a:rPr>
              <a:t>Tratamiento sistémico para la psoriasis</a:t>
            </a:r>
            <a:endParaRPr lang="es-ES_tradnl" sz="3200" b="1" dirty="0">
              <a:latin typeface="+mn-lt"/>
              <a:cs typeface="Arial" pitchFamily="34" charset="0"/>
            </a:endParaRPr>
          </a:p>
        </p:txBody>
      </p:sp>
      <p:grpSp>
        <p:nvGrpSpPr>
          <p:cNvPr id="33" name="32 Grupo"/>
          <p:cNvGrpSpPr/>
          <p:nvPr/>
        </p:nvGrpSpPr>
        <p:grpSpPr>
          <a:xfrm>
            <a:off x="723472" y="1433628"/>
            <a:ext cx="5372527" cy="5179512"/>
            <a:chOff x="515937" y="845456"/>
            <a:chExt cx="3910365" cy="3884634"/>
          </a:xfrm>
        </p:grpSpPr>
        <p:sp>
          <p:nvSpPr>
            <p:cNvPr id="34" name="33 Forma libre"/>
            <p:cNvSpPr/>
            <p:nvPr/>
          </p:nvSpPr>
          <p:spPr>
            <a:xfrm>
              <a:off x="2453213" y="845456"/>
              <a:ext cx="1950492" cy="1154642"/>
            </a:xfrm>
            <a:custGeom>
              <a:avLst/>
              <a:gdLst>
                <a:gd name="connsiteX0" fmla="*/ 167084 w 1002486"/>
                <a:gd name="connsiteY0" fmla="*/ 0 h 1950491"/>
                <a:gd name="connsiteX1" fmla="*/ 835402 w 1002486"/>
                <a:gd name="connsiteY1" fmla="*/ 0 h 1950491"/>
                <a:gd name="connsiteX2" fmla="*/ 953548 w 1002486"/>
                <a:gd name="connsiteY2" fmla="*/ 48938 h 1950491"/>
                <a:gd name="connsiteX3" fmla="*/ 1002486 w 1002486"/>
                <a:gd name="connsiteY3" fmla="*/ 167084 h 1950491"/>
                <a:gd name="connsiteX4" fmla="*/ 1002486 w 1002486"/>
                <a:gd name="connsiteY4" fmla="*/ 1950491 h 1950491"/>
                <a:gd name="connsiteX5" fmla="*/ 1002486 w 1002486"/>
                <a:gd name="connsiteY5" fmla="*/ 1950491 h 1950491"/>
                <a:gd name="connsiteX6" fmla="*/ 1002486 w 1002486"/>
                <a:gd name="connsiteY6" fmla="*/ 1950491 h 1950491"/>
                <a:gd name="connsiteX7" fmla="*/ 0 w 1002486"/>
                <a:gd name="connsiteY7" fmla="*/ 1950491 h 1950491"/>
                <a:gd name="connsiteX8" fmla="*/ 0 w 1002486"/>
                <a:gd name="connsiteY8" fmla="*/ 1950491 h 1950491"/>
                <a:gd name="connsiteX9" fmla="*/ 0 w 1002486"/>
                <a:gd name="connsiteY9" fmla="*/ 1950491 h 1950491"/>
                <a:gd name="connsiteX10" fmla="*/ 0 w 1002486"/>
                <a:gd name="connsiteY10" fmla="*/ 167084 h 1950491"/>
                <a:gd name="connsiteX11" fmla="*/ 48938 w 1002486"/>
                <a:gd name="connsiteY11" fmla="*/ 48938 h 1950491"/>
                <a:gd name="connsiteX12" fmla="*/ 167084 w 1002486"/>
                <a:gd name="connsiteY12" fmla="*/ 0 h 195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2486" h="1950491">
                  <a:moveTo>
                    <a:pt x="1002486" y="325088"/>
                  </a:moveTo>
                  <a:lnTo>
                    <a:pt x="1002486" y="1625403"/>
                  </a:lnTo>
                  <a:cubicBezTo>
                    <a:pt x="1002486" y="1711620"/>
                    <a:pt x="993438" y="1794309"/>
                    <a:pt x="977333" y="1855274"/>
                  </a:cubicBezTo>
                  <a:cubicBezTo>
                    <a:pt x="961229" y="1916239"/>
                    <a:pt x="939386" y="1950490"/>
                    <a:pt x="916610" y="1950490"/>
                  </a:cubicBezTo>
                  <a:lnTo>
                    <a:pt x="0" y="1950490"/>
                  </a:lnTo>
                  <a:lnTo>
                    <a:pt x="0" y="1950490"/>
                  </a:lnTo>
                  <a:lnTo>
                    <a:pt x="0" y="1950490"/>
                  </a:lnTo>
                  <a:lnTo>
                    <a:pt x="0" y="1"/>
                  </a:lnTo>
                  <a:lnTo>
                    <a:pt x="0" y="1"/>
                  </a:lnTo>
                  <a:lnTo>
                    <a:pt x="0" y="1"/>
                  </a:lnTo>
                  <a:lnTo>
                    <a:pt x="916610" y="1"/>
                  </a:lnTo>
                  <a:cubicBezTo>
                    <a:pt x="939386" y="1"/>
                    <a:pt x="961229" y="34252"/>
                    <a:pt x="977333" y="95217"/>
                  </a:cubicBezTo>
                  <a:cubicBezTo>
                    <a:pt x="993438" y="156182"/>
                    <a:pt x="1002486" y="238871"/>
                    <a:pt x="1002486" y="325088"/>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30201" tIns="230349" rIns="395449" bIns="230351" numCol="1" spcCol="1270" anchor="ctr" anchorCtr="0">
              <a:noAutofit/>
            </a:bodyPr>
            <a:lstStyle/>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s-ES" sz="1867" b="1"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Metotrexate</a:t>
              </a:r>
              <a:endParaRPr kumimoji="0" lang="es-ES" sz="1867"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endParaRP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s-ES" sz="1867" b="1"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Acitretina</a:t>
              </a:r>
              <a:endParaRPr kumimoji="0" lang="es-ES" sz="1867"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endParaRP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s-ES" sz="1867"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rPr>
                <a:t>Ciclosporina A</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s-ES" sz="1867" b="1"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Dimetilfumarato</a:t>
              </a:r>
              <a:endParaRPr kumimoji="0" lang="es-ES" sz="1867"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endParaRPr>
            </a:p>
          </p:txBody>
        </p:sp>
        <p:sp>
          <p:nvSpPr>
            <p:cNvPr id="35" name="34 Forma libre"/>
            <p:cNvSpPr/>
            <p:nvPr/>
          </p:nvSpPr>
          <p:spPr>
            <a:xfrm>
              <a:off x="515937" y="845456"/>
              <a:ext cx="1690291" cy="1170881"/>
            </a:xfrm>
            <a:custGeom>
              <a:avLst/>
              <a:gdLst>
                <a:gd name="connsiteX0" fmla="*/ 0 w 1690291"/>
                <a:gd name="connsiteY0" fmla="*/ 208855 h 1253107"/>
                <a:gd name="connsiteX1" fmla="*/ 61172 w 1690291"/>
                <a:gd name="connsiteY1" fmla="*/ 61172 h 1253107"/>
                <a:gd name="connsiteX2" fmla="*/ 208855 w 1690291"/>
                <a:gd name="connsiteY2" fmla="*/ 0 h 1253107"/>
                <a:gd name="connsiteX3" fmla="*/ 1481436 w 1690291"/>
                <a:gd name="connsiteY3" fmla="*/ 0 h 1253107"/>
                <a:gd name="connsiteX4" fmla="*/ 1629119 w 1690291"/>
                <a:gd name="connsiteY4" fmla="*/ 61172 h 1253107"/>
                <a:gd name="connsiteX5" fmla="*/ 1690291 w 1690291"/>
                <a:gd name="connsiteY5" fmla="*/ 208855 h 1253107"/>
                <a:gd name="connsiteX6" fmla="*/ 1690291 w 1690291"/>
                <a:gd name="connsiteY6" fmla="*/ 1044252 h 1253107"/>
                <a:gd name="connsiteX7" fmla="*/ 1629119 w 1690291"/>
                <a:gd name="connsiteY7" fmla="*/ 1191935 h 1253107"/>
                <a:gd name="connsiteX8" fmla="*/ 1481436 w 1690291"/>
                <a:gd name="connsiteY8" fmla="*/ 1253107 h 1253107"/>
                <a:gd name="connsiteX9" fmla="*/ 208855 w 1690291"/>
                <a:gd name="connsiteY9" fmla="*/ 1253107 h 1253107"/>
                <a:gd name="connsiteX10" fmla="*/ 61172 w 1690291"/>
                <a:gd name="connsiteY10" fmla="*/ 1191935 h 1253107"/>
                <a:gd name="connsiteX11" fmla="*/ 0 w 1690291"/>
                <a:gd name="connsiteY11" fmla="*/ 1044252 h 1253107"/>
                <a:gd name="connsiteX12" fmla="*/ 0 w 1690291"/>
                <a:gd name="connsiteY12" fmla="*/ 208855 h 125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0291" h="1253107">
                  <a:moveTo>
                    <a:pt x="0" y="208855"/>
                  </a:moveTo>
                  <a:cubicBezTo>
                    <a:pt x="0" y="153463"/>
                    <a:pt x="22004" y="100340"/>
                    <a:pt x="61172" y="61172"/>
                  </a:cubicBezTo>
                  <a:cubicBezTo>
                    <a:pt x="100340" y="22004"/>
                    <a:pt x="153463" y="0"/>
                    <a:pt x="208855" y="0"/>
                  </a:cubicBezTo>
                  <a:lnTo>
                    <a:pt x="1481436" y="0"/>
                  </a:lnTo>
                  <a:cubicBezTo>
                    <a:pt x="1536828" y="0"/>
                    <a:pt x="1589951" y="22004"/>
                    <a:pt x="1629119" y="61172"/>
                  </a:cubicBezTo>
                  <a:cubicBezTo>
                    <a:pt x="1668287" y="100340"/>
                    <a:pt x="1690291" y="153463"/>
                    <a:pt x="1690291" y="208855"/>
                  </a:cubicBezTo>
                  <a:lnTo>
                    <a:pt x="1690291" y="1044252"/>
                  </a:lnTo>
                  <a:cubicBezTo>
                    <a:pt x="1690291" y="1099644"/>
                    <a:pt x="1668287" y="1152767"/>
                    <a:pt x="1629119" y="1191935"/>
                  </a:cubicBezTo>
                  <a:cubicBezTo>
                    <a:pt x="1589951" y="1231103"/>
                    <a:pt x="1536828" y="1253107"/>
                    <a:pt x="1481436" y="1253107"/>
                  </a:cubicBezTo>
                  <a:lnTo>
                    <a:pt x="208855" y="1253107"/>
                  </a:lnTo>
                  <a:cubicBezTo>
                    <a:pt x="153463" y="1253107"/>
                    <a:pt x="100340" y="1231103"/>
                    <a:pt x="61172" y="1191935"/>
                  </a:cubicBezTo>
                  <a:cubicBezTo>
                    <a:pt x="22004" y="1152767"/>
                    <a:pt x="0" y="1099644"/>
                    <a:pt x="0" y="1044252"/>
                  </a:cubicBezTo>
                  <a:lnTo>
                    <a:pt x="0" y="20885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2843" tIns="122203" rIns="162843" bIns="122203" numCol="1" spcCol="1270" anchor="ctr" anchorCtr="0">
              <a:noAutofit/>
            </a:bodyPr>
            <a:lstStyle/>
            <a:p>
              <a:pPr marL="0" marR="0" lvl="0" indent="0" algn="ctr" defTabSz="948243" rtl="0" eaLnBrk="1" fontAlgn="auto" latinLnBrk="0" hangingPunct="1">
                <a:lnSpc>
                  <a:spcPct val="90000"/>
                </a:lnSpc>
                <a:spcBef>
                  <a:spcPct val="0"/>
                </a:spcBef>
                <a:spcAft>
                  <a:spcPct val="35000"/>
                </a:spcAft>
                <a:buClrTx/>
                <a:buSzTx/>
                <a:buFontTx/>
                <a:buNone/>
                <a:tabLst/>
                <a:defRPr/>
              </a:pPr>
              <a:r>
                <a:rPr kumimoji="0" lang="es-ES" sz="2133" b="0" i="0" u="none" strike="noStrike" kern="1200" cap="none" spc="0" normalizeH="0" baseline="0" noProof="0" dirty="0">
                  <a:ln>
                    <a:noFill/>
                  </a:ln>
                  <a:solidFill>
                    <a:prstClr val="white"/>
                  </a:solidFill>
                  <a:effectLst/>
                  <a:uLnTx/>
                  <a:uFillTx/>
                  <a:latin typeface="Aptos" panose="02110004020202020204"/>
                  <a:ea typeface="+mn-ea"/>
                  <a:cs typeface="+mn-cs"/>
                </a:rPr>
                <a:t>Terapias sistémicas convencionales</a:t>
              </a:r>
            </a:p>
          </p:txBody>
        </p:sp>
        <p:sp>
          <p:nvSpPr>
            <p:cNvPr id="36" name="35 Forma libre"/>
            <p:cNvSpPr/>
            <p:nvPr/>
          </p:nvSpPr>
          <p:spPr>
            <a:xfrm>
              <a:off x="2453214" y="2189760"/>
              <a:ext cx="1973088" cy="1224521"/>
            </a:xfrm>
            <a:custGeom>
              <a:avLst/>
              <a:gdLst>
                <a:gd name="connsiteX0" fmla="*/ 167084 w 1002486"/>
                <a:gd name="connsiteY0" fmla="*/ 0 h 1973088"/>
                <a:gd name="connsiteX1" fmla="*/ 835402 w 1002486"/>
                <a:gd name="connsiteY1" fmla="*/ 0 h 1973088"/>
                <a:gd name="connsiteX2" fmla="*/ 953548 w 1002486"/>
                <a:gd name="connsiteY2" fmla="*/ 48938 h 1973088"/>
                <a:gd name="connsiteX3" fmla="*/ 1002486 w 1002486"/>
                <a:gd name="connsiteY3" fmla="*/ 167084 h 1973088"/>
                <a:gd name="connsiteX4" fmla="*/ 1002486 w 1002486"/>
                <a:gd name="connsiteY4" fmla="*/ 1973088 h 1973088"/>
                <a:gd name="connsiteX5" fmla="*/ 1002486 w 1002486"/>
                <a:gd name="connsiteY5" fmla="*/ 1973088 h 1973088"/>
                <a:gd name="connsiteX6" fmla="*/ 1002486 w 1002486"/>
                <a:gd name="connsiteY6" fmla="*/ 1973088 h 1973088"/>
                <a:gd name="connsiteX7" fmla="*/ 0 w 1002486"/>
                <a:gd name="connsiteY7" fmla="*/ 1973088 h 1973088"/>
                <a:gd name="connsiteX8" fmla="*/ 0 w 1002486"/>
                <a:gd name="connsiteY8" fmla="*/ 1973088 h 1973088"/>
                <a:gd name="connsiteX9" fmla="*/ 0 w 1002486"/>
                <a:gd name="connsiteY9" fmla="*/ 1973088 h 1973088"/>
                <a:gd name="connsiteX10" fmla="*/ 0 w 1002486"/>
                <a:gd name="connsiteY10" fmla="*/ 167084 h 1973088"/>
                <a:gd name="connsiteX11" fmla="*/ 48938 w 1002486"/>
                <a:gd name="connsiteY11" fmla="*/ 48938 h 1973088"/>
                <a:gd name="connsiteX12" fmla="*/ 167084 w 1002486"/>
                <a:gd name="connsiteY12" fmla="*/ 0 h 197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2486" h="1973088">
                  <a:moveTo>
                    <a:pt x="1002486" y="328855"/>
                  </a:moveTo>
                  <a:lnTo>
                    <a:pt x="1002486" y="1644233"/>
                  </a:lnTo>
                  <a:cubicBezTo>
                    <a:pt x="1002486" y="1731450"/>
                    <a:pt x="993542" y="1815096"/>
                    <a:pt x="977622" y="1876768"/>
                  </a:cubicBezTo>
                  <a:cubicBezTo>
                    <a:pt x="961701" y="1938439"/>
                    <a:pt x="940109" y="1973087"/>
                    <a:pt x="917594" y="1973087"/>
                  </a:cubicBezTo>
                  <a:lnTo>
                    <a:pt x="0" y="1973087"/>
                  </a:lnTo>
                  <a:lnTo>
                    <a:pt x="0" y="1973087"/>
                  </a:lnTo>
                  <a:lnTo>
                    <a:pt x="0" y="1973087"/>
                  </a:lnTo>
                  <a:lnTo>
                    <a:pt x="0" y="1"/>
                  </a:lnTo>
                  <a:lnTo>
                    <a:pt x="0" y="1"/>
                  </a:lnTo>
                  <a:lnTo>
                    <a:pt x="0" y="1"/>
                  </a:lnTo>
                  <a:lnTo>
                    <a:pt x="917594" y="1"/>
                  </a:lnTo>
                  <a:cubicBezTo>
                    <a:pt x="940109" y="1"/>
                    <a:pt x="961701" y="34649"/>
                    <a:pt x="977622" y="96320"/>
                  </a:cubicBezTo>
                  <a:cubicBezTo>
                    <a:pt x="993542" y="157992"/>
                    <a:pt x="1002486" y="241638"/>
                    <a:pt x="1002486" y="32885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30201" tIns="230349" rIns="395448" bIns="230349" numCol="1" spcCol="1270" anchor="ctr" anchorCtr="0">
              <a:noAutofit/>
            </a:bodyPr>
            <a:lstStyle/>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s-ES" sz="1867" b="1"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Apremilast</a:t>
              </a:r>
              <a:endParaRPr kumimoji="0" lang="es-ES" sz="1867"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endParaRP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s-ES" sz="1867" b="1"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Deucravacitinib</a:t>
              </a:r>
              <a:endParaRPr kumimoji="0" lang="es-ES" sz="1867"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endParaRPr>
            </a:p>
          </p:txBody>
        </p:sp>
        <p:sp>
          <p:nvSpPr>
            <p:cNvPr id="37" name="36 Forma libre"/>
            <p:cNvSpPr/>
            <p:nvPr/>
          </p:nvSpPr>
          <p:spPr>
            <a:xfrm>
              <a:off x="515937" y="2161220"/>
              <a:ext cx="1690291" cy="1253107"/>
            </a:xfrm>
            <a:custGeom>
              <a:avLst/>
              <a:gdLst>
                <a:gd name="connsiteX0" fmla="*/ 0 w 1690291"/>
                <a:gd name="connsiteY0" fmla="*/ 208855 h 1253107"/>
                <a:gd name="connsiteX1" fmla="*/ 61172 w 1690291"/>
                <a:gd name="connsiteY1" fmla="*/ 61172 h 1253107"/>
                <a:gd name="connsiteX2" fmla="*/ 208855 w 1690291"/>
                <a:gd name="connsiteY2" fmla="*/ 0 h 1253107"/>
                <a:gd name="connsiteX3" fmla="*/ 1481436 w 1690291"/>
                <a:gd name="connsiteY3" fmla="*/ 0 h 1253107"/>
                <a:gd name="connsiteX4" fmla="*/ 1629119 w 1690291"/>
                <a:gd name="connsiteY4" fmla="*/ 61172 h 1253107"/>
                <a:gd name="connsiteX5" fmla="*/ 1690291 w 1690291"/>
                <a:gd name="connsiteY5" fmla="*/ 208855 h 1253107"/>
                <a:gd name="connsiteX6" fmla="*/ 1690291 w 1690291"/>
                <a:gd name="connsiteY6" fmla="*/ 1044252 h 1253107"/>
                <a:gd name="connsiteX7" fmla="*/ 1629119 w 1690291"/>
                <a:gd name="connsiteY7" fmla="*/ 1191935 h 1253107"/>
                <a:gd name="connsiteX8" fmla="*/ 1481436 w 1690291"/>
                <a:gd name="connsiteY8" fmla="*/ 1253107 h 1253107"/>
                <a:gd name="connsiteX9" fmla="*/ 208855 w 1690291"/>
                <a:gd name="connsiteY9" fmla="*/ 1253107 h 1253107"/>
                <a:gd name="connsiteX10" fmla="*/ 61172 w 1690291"/>
                <a:gd name="connsiteY10" fmla="*/ 1191935 h 1253107"/>
                <a:gd name="connsiteX11" fmla="*/ 0 w 1690291"/>
                <a:gd name="connsiteY11" fmla="*/ 1044252 h 1253107"/>
                <a:gd name="connsiteX12" fmla="*/ 0 w 1690291"/>
                <a:gd name="connsiteY12" fmla="*/ 208855 h 125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0291" h="1253107">
                  <a:moveTo>
                    <a:pt x="0" y="208855"/>
                  </a:moveTo>
                  <a:cubicBezTo>
                    <a:pt x="0" y="153463"/>
                    <a:pt x="22004" y="100340"/>
                    <a:pt x="61172" y="61172"/>
                  </a:cubicBezTo>
                  <a:cubicBezTo>
                    <a:pt x="100340" y="22004"/>
                    <a:pt x="153463" y="0"/>
                    <a:pt x="208855" y="0"/>
                  </a:cubicBezTo>
                  <a:lnTo>
                    <a:pt x="1481436" y="0"/>
                  </a:lnTo>
                  <a:cubicBezTo>
                    <a:pt x="1536828" y="0"/>
                    <a:pt x="1589951" y="22004"/>
                    <a:pt x="1629119" y="61172"/>
                  </a:cubicBezTo>
                  <a:cubicBezTo>
                    <a:pt x="1668287" y="100340"/>
                    <a:pt x="1690291" y="153463"/>
                    <a:pt x="1690291" y="208855"/>
                  </a:cubicBezTo>
                  <a:lnTo>
                    <a:pt x="1690291" y="1044252"/>
                  </a:lnTo>
                  <a:cubicBezTo>
                    <a:pt x="1690291" y="1099644"/>
                    <a:pt x="1668287" y="1152767"/>
                    <a:pt x="1629119" y="1191935"/>
                  </a:cubicBezTo>
                  <a:cubicBezTo>
                    <a:pt x="1589951" y="1231103"/>
                    <a:pt x="1536828" y="1253107"/>
                    <a:pt x="1481436" y="1253107"/>
                  </a:cubicBezTo>
                  <a:lnTo>
                    <a:pt x="208855" y="1253107"/>
                  </a:lnTo>
                  <a:cubicBezTo>
                    <a:pt x="153463" y="1253107"/>
                    <a:pt x="100340" y="1231103"/>
                    <a:pt x="61172" y="1191935"/>
                  </a:cubicBezTo>
                  <a:cubicBezTo>
                    <a:pt x="22004" y="1152767"/>
                    <a:pt x="0" y="1099644"/>
                    <a:pt x="0" y="1044252"/>
                  </a:cubicBezTo>
                  <a:lnTo>
                    <a:pt x="0" y="20885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2843" tIns="122203" rIns="162843" bIns="122203" numCol="1" spcCol="1270" anchor="ctr" anchorCtr="0">
              <a:noAutofit/>
            </a:bodyPr>
            <a:lstStyle/>
            <a:p>
              <a:pPr marL="0" marR="0" lvl="0" indent="0" algn="ctr" defTabSz="948243" rtl="0" eaLnBrk="1" fontAlgn="auto" latinLnBrk="0" hangingPunct="1">
                <a:lnSpc>
                  <a:spcPct val="90000"/>
                </a:lnSpc>
                <a:spcBef>
                  <a:spcPct val="0"/>
                </a:spcBef>
                <a:spcAft>
                  <a:spcPct val="35000"/>
                </a:spcAft>
                <a:buClrTx/>
                <a:buSzTx/>
                <a:buFontTx/>
                <a:buNone/>
                <a:tabLst/>
                <a:defRPr/>
              </a:pPr>
              <a:r>
                <a:rPr kumimoji="0" lang="es-ES" sz="2133" b="0" i="0" u="none" strike="noStrike" kern="1200" cap="none" spc="0" normalizeH="0" baseline="0" noProof="0" dirty="0">
                  <a:ln>
                    <a:noFill/>
                  </a:ln>
                  <a:solidFill>
                    <a:prstClr val="white"/>
                  </a:solidFill>
                  <a:effectLst/>
                  <a:uLnTx/>
                  <a:uFillTx/>
                  <a:latin typeface="Aptos" panose="02110004020202020204"/>
                  <a:ea typeface="+mn-ea"/>
                  <a:cs typeface="+mn-cs"/>
                </a:rPr>
                <a:t>Nuevas moléculas síntesis química</a:t>
              </a:r>
            </a:p>
          </p:txBody>
        </p:sp>
        <p:sp>
          <p:nvSpPr>
            <p:cNvPr id="39" name="38 Forma libre"/>
            <p:cNvSpPr/>
            <p:nvPr/>
          </p:nvSpPr>
          <p:spPr>
            <a:xfrm>
              <a:off x="515937" y="3476983"/>
              <a:ext cx="1690291" cy="1253107"/>
            </a:xfrm>
            <a:custGeom>
              <a:avLst/>
              <a:gdLst>
                <a:gd name="connsiteX0" fmla="*/ 0 w 1690291"/>
                <a:gd name="connsiteY0" fmla="*/ 208855 h 1253107"/>
                <a:gd name="connsiteX1" fmla="*/ 61172 w 1690291"/>
                <a:gd name="connsiteY1" fmla="*/ 61172 h 1253107"/>
                <a:gd name="connsiteX2" fmla="*/ 208855 w 1690291"/>
                <a:gd name="connsiteY2" fmla="*/ 0 h 1253107"/>
                <a:gd name="connsiteX3" fmla="*/ 1481436 w 1690291"/>
                <a:gd name="connsiteY3" fmla="*/ 0 h 1253107"/>
                <a:gd name="connsiteX4" fmla="*/ 1629119 w 1690291"/>
                <a:gd name="connsiteY4" fmla="*/ 61172 h 1253107"/>
                <a:gd name="connsiteX5" fmla="*/ 1690291 w 1690291"/>
                <a:gd name="connsiteY5" fmla="*/ 208855 h 1253107"/>
                <a:gd name="connsiteX6" fmla="*/ 1690291 w 1690291"/>
                <a:gd name="connsiteY6" fmla="*/ 1044252 h 1253107"/>
                <a:gd name="connsiteX7" fmla="*/ 1629119 w 1690291"/>
                <a:gd name="connsiteY7" fmla="*/ 1191935 h 1253107"/>
                <a:gd name="connsiteX8" fmla="*/ 1481436 w 1690291"/>
                <a:gd name="connsiteY8" fmla="*/ 1253107 h 1253107"/>
                <a:gd name="connsiteX9" fmla="*/ 208855 w 1690291"/>
                <a:gd name="connsiteY9" fmla="*/ 1253107 h 1253107"/>
                <a:gd name="connsiteX10" fmla="*/ 61172 w 1690291"/>
                <a:gd name="connsiteY10" fmla="*/ 1191935 h 1253107"/>
                <a:gd name="connsiteX11" fmla="*/ 0 w 1690291"/>
                <a:gd name="connsiteY11" fmla="*/ 1044252 h 1253107"/>
                <a:gd name="connsiteX12" fmla="*/ 0 w 1690291"/>
                <a:gd name="connsiteY12" fmla="*/ 208855 h 125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0291" h="1253107">
                  <a:moveTo>
                    <a:pt x="0" y="208855"/>
                  </a:moveTo>
                  <a:cubicBezTo>
                    <a:pt x="0" y="153463"/>
                    <a:pt x="22004" y="100340"/>
                    <a:pt x="61172" y="61172"/>
                  </a:cubicBezTo>
                  <a:cubicBezTo>
                    <a:pt x="100340" y="22004"/>
                    <a:pt x="153463" y="0"/>
                    <a:pt x="208855" y="0"/>
                  </a:cubicBezTo>
                  <a:lnTo>
                    <a:pt x="1481436" y="0"/>
                  </a:lnTo>
                  <a:cubicBezTo>
                    <a:pt x="1536828" y="0"/>
                    <a:pt x="1589951" y="22004"/>
                    <a:pt x="1629119" y="61172"/>
                  </a:cubicBezTo>
                  <a:cubicBezTo>
                    <a:pt x="1668287" y="100340"/>
                    <a:pt x="1690291" y="153463"/>
                    <a:pt x="1690291" y="208855"/>
                  </a:cubicBezTo>
                  <a:lnTo>
                    <a:pt x="1690291" y="1044252"/>
                  </a:lnTo>
                  <a:cubicBezTo>
                    <a:pt x="1690291" y="1099644"/>
                    <a:pt x="1668287" y="1152767"/>
                    <a:pt x="1629119" y="1191935"/>
                  </a:cubicBezTo>
                  <a:cubicBezTo>
                    <a:pt x="1589951" y="1231103"/>
                    <a:pt x="1536828" y="1253107"/>
                    <a:pt x="1481436" y="1253107"/>
                  </a:cubicBezTo>
                  <a:lnTo>
                    <a:pt x="208855" y="1253107"/>
                  </a:lnTo>
                  <a:cubicBezTo>
                    <a:pt x="153463" y="1253107"/>
                    <a:pt x="100340" y="1231103"/>
                    <a:pt x="61172" y="1191935"/>
                  </a:cubicBezTo>
                  <a:cubicBezTo>
                    <a:pt x="22004" y="1152767"/>
                    <a:pt x="0" y="1099644"/>
                    <a:pt x="0" y="1044252"/>
                  </a:cubicBezTo>
                  <a:lnTo>
                    <a:pt x="0" y="20885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2843" tIns="122203" rIns="162843" bIns="122203" numCol="1" spcCol="1270" anchor="ctr" anchorCtr="0">
              <a:noAutofit/>
            </a:bodyPr>
            <a:lstStyle/>
            <a:p>
              <a:pPr marL="0" marR="0" lvl="0" indent="0" algn="ctr" defTabSz="948243" rtl="0" eaLnBrk="1" fontAlgn="auto" latinLnBrk="0" hangingPunct="1">
                <a:lnSpc>
                  <a:spcPct val="90000"/>
                </a:lnSpc>
                <a:spcBef>
                  <a:spcPct val="0"/>
                </a:spcBef>
                <a:spcAft>
                  <a:spcPct val="35000"/>
                </a:spcAft>
                <a:buClrTx/>
                <a:buSzTx/>
                <a:buFontTx/>
                <a:buNone/>
                <a:tabLst/>
                <a:defRPr/>
              </a:pPr>
              <a:r>
                <a:rPr kumimoji="0" lang="es-ES" sz="2133" b="0" i="0" u="none" strike="noStrike" kern="1200" cap="none" spc="0" normalizeH="0" baseline="0" noProof="0" dirty="0">
                  <a:ln>
                    <a:noFill/>
                  </a:ln>
                  <a:solidFill>
                    <a:prstClr val="white"/>
                  </a:solidFill>
                  <a:effectLst/>
                  <a:uLnTx/>
                  <a:uFillTx/>
                  <a:latin typeface="Aptos" panose="02110004020202020204"/>
                  <a:ea typeface="+mn-ea"/>
                  <a:cs typeface="+mn-cs"/>
                </a:rPr>
                <a:t>Fármacos de síntesis biológica</a:t>
              </a:r>
            </a:p>
          </p:txBody>
        </p:sp>
      </p:grpSp>
      <p:cxnSp>
        <p:nvCxnSpPr>
          <p:cNvPr id="8" name="7 Conector recto"/>
          <p:cNvCxnSpPr/>
          <p:nvPr/>
        </p:nvCxnSpPr>
        <p:spPr>
          <a:xfrm>
            <a:off x="335360" y="89852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9 Forma libre"/>
          <p:cNvSpPr/>
          <p:nvPr/>
        </p:nvSpPr>
        <p:spPr>
          <a:xfrm>
            <a:off x="8626842" y="1895363"/>
            <a:ext cx="3133788" cy="1314884"/>
          </a:xfrm>
          <a:custGeom>
            <a:avLst/>
            <a:gdLst>
              <a:gd name="connsiteX0" fmla="*/ 164363 w 986161"/>
              <a:gd name="connsiteY0" fmla="*/ 0 h 4977192"/>
              <a:gd name="connsiteX1" fmla="*/ 821798 w 986161"/>
              <a:gd name="connsiteY1" fmla="*/ 0 h 4977192"/>
              <a:gd name="connsiteX2" fmla="*/ 938020 w 986161"/>
              <a:gd name="connsiteY2" fmla="*/ 48141 h 4977192"/>
              <a:gd name="connsiteX3" fmla="*/ 986161 w 986161"/>
              <a:gd name="connsiteY3" fmla="*/ 164363 h 4977192"/>
              <a:gd name="connsiteX4" fmla="*/ 986161 w 986161"/>
              <a:gd name="connsiteY4" fmla="*/ 4977192 h 4977192"/>
              <a:gd name="connsiteX5" fmla="*/ 986161 w 986161"/>
              <a:gd name="connsiteY5" fmla="*/ 4977192 h 4977192"/>
              <a:gd name="connsiteX6" fmla="*/ 986161 w 986161"/>
              <a:gd name="connsiteY6" fmla="*/ 4977192 h 4977192"/>
              <a:gd name="connsiteX7" fmla="*/ 0 w 986161"/>
              <a:gd name="connsiteY7" fmla="*/ 4977192 h 4977192"/>
              <a:gd name="connsiteX8" fmla="*/ 0 w 986161"/>
              <a:gd name="connsiteY8" fmla="*/ 4977192 h 4977192"/>
              <a:gd name="connsiteX9" fmla="*/ 0 w 986161"/>
              <a:gd name="connsiteY9" fmla="*/ 4977192 h 4977192"/>
              <a:gd name="connsiteX10" fmla="*/ 0 w 986161"/>
              <a:gd name="connsiteY10" fmla="*/ 164363 h 4977192"/>
              <a:gd name="connsiteX11" fmla="*/ 48141 w 986161"/>
              <a:gd name="connsiteY11" fmla="*/ 48141 h 4977192"/>
              <a:gd name="connsiteX12" fmla="*/ 164363 w 986161"/>
              <a:gd name="connsiteY12" fmla="*/ 0 h 497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61" h="4977192">
                <a:moveTo>
                  <a:pt x="986161" y="829548"/>
                </a:moveTo>
                <a:lnTo>
                  <a:pt x="986161" y="4147644"/>
                </a:lnTo>
                <a:cubicBezTo>
                  <a:pt x="986161" y="4367654"/>
                  <a:pt x="982730" y="4578651"/>
                  <a:pt x="976622" y="4734220"/>
                </a:cubicBezTo>
                <a:cubicBezTo>
                  <a:pt x="970515" y="4889790"/>
                  <a:pt x="962232" y="4977189"/>
                  <a:pt x="953595" y="4977189"/>
                </a:cubicBezTo>
                <a:lnTo>
                  <a:pt x="0" y="4977189"/>
                </a:lnTo>
                <a:lnTo>
                  <a:pt x="0" y="4977189"/>
                </a:lnTo>
                <a:lnTo>
                  <a:pt x="0" y="4977189"/>
                </a:lnTo>
                <a:lnTo>
                  <a:pt x="0" y="3"/>
                </a:lnTo>
                <a:lnTo>
                  <a:pt x="0" y="3"/>
                </a:lnTo>
                <a:lnTo>
                  <a:pt x="0" y="3"/>
                </a:lnTo>
                <a:lnTo>
                  <a:pt x="953595" y="3"/>
                </a:lnTo>
                <a:cubicBezTo>
                  <a:pt x="962232" y="3"/>
                  <a:pt x="970515" y="87402"/>
                  <a:pt x="976622" y="242972"/>
                </a:cubicBezTo>
                <a:cubicBezTo>
                  <a:pt x="982730" y="398541"/>
                  <a:pt x="986161" y="609543"/>
                  <a:pt x="986161" y="829548"/>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30201" tIns="229287" rIns="394387" bIns="229288" numCol="1" spcCol="1270" anchor="ctr" anchorCtr="0">
            <a:noAutofit/>
          </a:bodyPr>
          <a:lstStyle/>
          <a:p>
            <a:pPr marL="228594" marR="0" lvl="1" indent="-228594" algn="l" defTabSz="948243" rtl="0" eaLnBrk="1" fontAlgn="auto" latinLnBrk="0" hangingPunct="1">
              <a:lnSpc>
                <a:spcPct val="90000"/>
              </a:lnSpc>
              <a:spcBef>
                <a:spcPct val="0"/>
              </a:spcBef>
              <a:spcAft>
                <a:spcPct val="15000"/>
              </a:spcAft>
              <a:buClrTx/>
              <a:buSzTx/>
              <a:buFontTx/>
              <a:buChar char="••"/>
              <a:tabLst/>
              <a:defRPr/>
            </a:pPr>
            <a:r>
              <a:rPr kumimoji="0" lang="es-ES" sz="1600" b="1"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Etanercept</a:t>
            </a:r>
            <a:endParaRPr kumimoji="0" lang="es-ES" sz="1600"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endParaRPr>
          </a:p>
          <a:p>
            <a:pPr marL="228594" marR="0" lvl="1" indent="-228594" algn="l" defTabSz="948243" rtl="0" eaLnBrk="1" fontAlgn="auto" latinLnBrk="0" hangingPunct="1">
              <a:lnSpc>
                <a:spcPct val="90000"/>
              </a:lnSpc>
              <a:spcBef>
                <a:spcPct val="0"/>
              </a:spcBef>
              <a:spcAft>
                <a:spcPct val="15000"/>
              </a:spcAft>
              <a:buClrTx/>
              <a:buSzTx/>
              <a:buFontTx/>
              <a:buChar char="••"/>
              <a:tabLst/>
              <a:defRPr/>
            </a:pPr>
            <a:r>
              <a:rPr kumimoji="0" lang="es-ES" sz="1600"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rPr>
              <a:t>Infliximab</a:t>
            </a:r>
          </a:p>
          <a:p>
            <a:pPr marL="228594" marR="0" lvl="1" indent="-228594" algn="l" defTabSz="948243" rtl="0" eaLnBrk="1" fontAlgn="auto" latinLnBrk="0" hangingPunct="1">
              <a:lnSpc>
                <a:spcPct val="90000"/>
              </a:lnSpc>
              <a:spcBef>
                <a:spcPct val="0"/>
              </a:spcBef>
              <a:spcAft>
                <a:spcPct val="15000"/>
              </a:spcAft>
              <a:buClrTx/>
              <a:buSzTx/>
              <a:buFontTx/>
              <a:buChar char="••"/>
              <a:tabLst/>
              <a:defRPr/>
            </a:pPr>
            <a:r>
              <a:rPr kumimoji="0" lang="es-ES" sz="1600" b="1"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Adalimumab</a:t>
            </a:r>
            <a:endParaRPr kumimoji="0" lang="es-ES" sz="1600"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endParaRPr>
          </a:p>
          <a:p>
            <a:pPr marL="228594" marR="0" lvl="1" indent="-228594" algn="l" defTabSz="948243" rtl="0" eaLnBrk="1" fontAlgn="auto" latinLnBrk="0" hangingPunct="1">
              <a:lnSpc>
                <a:spcPct val="90000"/>
              </a:lnSpc>
              <a:spcBef>
                <a:spcPct val="0"/>
              </a:spcBef>
              <a:spcAft>
                <a:spcPct val="15000"/>
              </a:spcAft>
              <a:buClrTx/>
              <a:buSzTx/>
              <a:buFontTx/>
              <a:buChar char="••"/>
              <a:tabLst/>
              <a:defRPr/>
            </a:pPr>
            <a:r>
              <a:rPr kumimoji="0" lang="es-ES" sz="1600" b="1"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Certolizumab</a:t>
            </a:r>
            <a:endParaRPr kumimoji="0" lang="es-ES" sz="1600"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endParaRPr>
          </a:p>
        </p:txBody>
      </p:sp>
      <p:sp>
        <p:nvSpPr>
          <p:cNvPr id="11" name="10 Forma libre"/>
          <p:cNvSpPr/>
          <p:nvPr/>
        </p:nvSpPr>
        <p:spPr>
          <a:xfrm>
            <a:off x="6864086" y="1872181"/>
            <a:ext cx="1768197" cy="1350852"/>
          </a:xfrm>
          <a:custGeom>
            <a:avLst/>
            <a:gdLst>
              <a:gd name="connsiteX0" fmla="*/ 0 w 2799671"/>
              <a:gd name="connsiteY0" fmla="*/ 160036 h 960195"/>
              <a:gd name="connsiteX1" fmla="*/ 46874 w 2799671"/>
              <a:gd name="connsiteY1" fmla="*/ 46873 h 960195"/>
              <a:gd name="connsiteX2" fmla="*/ 160037 w 2799671"/>
              <a:gd name="connsiteY2" fmla="*/ 0 h 960195"/>
              <a:gd name="connsiteX3" fmla="*/ 2639635 w 2799671"/>
              <a:gd name="connsiteY3" fmla="*/ 0 h 960195"/>
              <a:gd name="connsiteX4" fmla="*/ 2752798 w 2799671"/>
              <a:gd name="connsiteY4" fmla="*/ 46874 h 960195"/>
              <a:gd name="connsiteX5" fmla="*/ 2799671 w 2799671"/>
              <a:gd name="connsiteY5" fmla="*/ 160037 h 960195"/>
              <a:gd name="connsiteX6" fmla="*/ 2799671 w 2799671"/>
              <a:gd name="connsiteY6" fmla="*/ 800159 h 960195"/>
              <a:gd name="connsiteX7" fmla="*/ 2752798 w 2799671"/>
              <a:gd name="connsiteY7" fmla="*/ 913322 h 960195"/>
              <a:gd name="connsiteX8" fmla="*/ 2639635 w 2799671"/>
              <a:gd name="connsiteY8" fmla="*/ 960195 h 960195"/>
              <a:gd name="connsiteX9" fmla="*/ 160036 w 2799671"/>
              <a:gd name="connsiteY9" fmla="*/ 960195 h 960195"/>
              <a:gd name="connsiteX10" fmla="*/ 46873 w 2799671"/>
              <a:gd name="connsiteY10" fmla="*/ 913321 h 960195"/>
              <a:gd name="connsiteX11" fmla="*/ 0 w 2799671"/>
              <a:gd name="connsiteY11" fmla="*/ 800158 h 960195"/>
              <a:gd name="connsiteX12" fmla="*/ 0 w 2799671"/>
              <a:gd name="connsiteY12" fmla="*/ 160036 h 96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9671" h="960195">
                <a:moveTo>
                  <a:pt x="0" y="160036"/>
                </a:moveTo>
                <a:cubicBezTo>
                  <a:pt x="0" y="117592"/>
                  <a:pt x="16861" y="76886"/>
                  <a:pt x="46874" y="46873"/>
                </a:cubicBezTo>
                <a:cubicBezTo>
                  <a:pt x="76887" y="16860"/>
                  <a:pt x="117592" y="0"/>
                  <a:pt x="160037" y="0"/>
                </a:cubicBezTo>
                <a:lnTo>
                  <a:pt x="2639635" y="0"/>
                </a:lnTo>
                <a:cubicBezTo>
                  <a:pt x="2682079" y="0"/>
                  <a:pt x="2722785" y="16861"/>
                  <a:pt x="2752798" y="46874"/>
                </a:cubicBezTo>
                <a:cubicBezTo>
                  <a:pt x="2782811" y="76887"/>
                  <a:pt x="2799671" y="117592"/>
                  <a:pt x="2799671" y="160037"/>
                </a:cubicBezTo>
                <a:lnTo>
                  <a:pt x="2799671" y="800159"/>
                </a:lnTo>
                <a:cubicBezTo>
                  <a:pt x="2799671" y="842603"/>
                  <a:pt x="2782810" y="883309"/>
                  <a:pt x="2752798" y="913322"/>
                </a:cubicBezTo>
                <a:cubicBezTo>
                  <a:pt x="2722785" y="943335"/>
                  <a:pt x="2682080" y="960195"/>
                  <a:pt x="2639635" y="960195"/>
                </a:cubicBezTo>
                <a:lnTo>
                  <a:pt x="160036" y="960195"/>
                </a:lnTo>
                <a:cubicBezTo>
                  <a:pt x="117592" y="960195"/>
                  <a:pt x="76886" y="943334"/>
                  <a:pt x="46873" y="913321"/>
                </a:cubicBezTo>
                <a:cubicBezTo>
                  <a:pt x="16860" y="883308"/>
                  <a:pt x="0" y="842603"/>
                  <a:pt x="0" y="800158"/>
                </a:cubicBezTo>
                <a:lnTo>
                  <a:pt x="0" y="16003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4737" tIns="133617" rIns="204737" bIns="133617" numCol="1" spcCol="1270" anchor="ctr" anchorCtr="0">
            <a:noAutofit/>
          </a:bodyPr>
          <a:lstStyle/>
          <a:p>
            <a:pPr marL="0" marR="0" lvl="0" indent="0" algn="ctr" defTabSz="1659425" rtl="0" eaLnBrk="1" fontAlgn="auto" latinLnBrk="0" hangingPunct="1">
              <a:lnSpc>
                <a:spcPct val="90000"/>
              </a:lnSpc>
              <a:spcBef>
                <a:spcPct val="0"/>
              </a:spcBef>
              <a:spcAft>
                <a:spcPct val="35000"/>
              </a:spcAft>
              <a:buClrTx/>
              <a:buSzTx/>
              <a:buFontTx/>
              <a:buNone/>
              <a:tabLst/>
              <a:defRPr/>
            </a:pPr>
            <a:r>
              <a:rPr kumimoji="0" lang="es-ES" sz="1867" b="1" i="0" u="none" strike="noStrike" kern="1200" cap="none" spc="0" normalizeH="0" baseline="0" noProof="0" dirty="0">
                <a:ln>
                  <a:noFill/>
                </a:ln>
                <a:solidFill>
                  <a:prstClr val="white"/>
                </a:solidFill>
                <a:effectLst/>
                <a:uLnTx/>
                <a:uFillTx/>
                <a:latin typeface="Aptos" panose="02110004020202020204"/>
                <a:ea typeface="+mn-ea"/>
                <a:cs typeface="+mn-cs"/>
              </a:rPr>
              <a:t>Anti TNF</a:t>
            </a:r>
          </a:p>
        </p:txBody>
      </p:sp>
      <p:sp>
        <p:nvSpPr>
          <p:cNvPr id="12" name="11 Forma libre"/>
          <p:cNvSpPr/>
          <p:nvPr/>
        </p:nvSpPr>
        <p:spPr>
          <a:xfrm>
            <a:off x="8626842" y="3298270"/>
            <a:ext cx="3133788" cy="631557"/>
          </a:xfrm>
          <a:custGeom>
            <a:avLst/>
            <a:gdLst>
              <a:gd name="connsiteX0" fmla="*/ 73747 w 442476"/>
              <a:gd name="connsiteY0" fmla="*/ 0 h 4977192"/>
              <a:gd name="connsiteX1" fmla="*/ 368729 w 442476"/>
              <a:gd name="connsiteY1" fmla="*/ 0 h 4977192"/>
              <a:gd name="connsiteX2" fmla="*/ 420876 w 442476"/>
              <a:gd name="connsiteY2" fmla="*/ 21600 h 4977192"/>
              <a:gd name="connsiteX3" fmla="*/ 442476 w 442476"/>
              <a:gd name="connsiteY3" fmla="*/ 73747 h 4977192"/>
              <a:gd name="connsiteX4" fmla="*/ 442476 w 442476"/>
              <a:gd name="connsiteY4" fmla="*/ 4977192 h 4977192"/>
              <a:gd name="connsiteX5" fmla="*/ 442476 w 442476"/>
              <a:gd name="connsiteY5" fmla="*/ 4977192 h 4977192"/>
              <a:gd name="connsiteX6" fmla="*/ 442476 w 442476"/>
              <a:gd name="connsiteY6" fmla="*/ 4977192 h 4977192"/>
              <a:gd name="connsiteX7" fmla="*/ 0 w 442476"/>
              <a:gd name="connsiteY7" fmla="*/ 4977192 h 4977192"/>
              <a:gd name="connsiteX8" fmla="*/ 0 w 442476"/>
              <a:gd name="connsiteY8" fmla="*/ 4977192 h 4977192"/>
              <a:gd name="connsiteX9" fmla="*/ 0 w 442476"/>
              <a:gd name="connsiteY9" fmla="*/ 4977192 h 4977192"/>
              <a:gd name="connsiteX10" fmla="*/ 0 w 442476"/>
              <a:gd name="connsiteY10" fmla="*/ 73747 h 4977192"/>
              <a:gd name="connsiteX11" fmla="*/ 21600 w 442476"/>
              <a:gd name="connsiteY11" fmla="*/ 21600 h 4977192"/>
              <a:gd name="connsiteX12" fmla="*/ 73747 w 442476"/>
              <a:gd name="connsiteY12" fmla="*/ 0 h 497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476" h="4977192">
                <a:moveTo>
                  <a:pt x="442476" y="829547"/>
                </a:moveTo>
                <a:lnTo>
                  <a:pt x="442476" y="4147645"/>
                </a:lnTo>
                <a:cubicBezTo>
                  <a:pt x="442476" y="4367654"/>
                  <a:pt x="441785" y="4578653"/>
                  <a:pt x="440556" y="4734219"/>
                </a:cubicBezTo>
                <a:cubicBezTo>
                  <a:pt x="439326" y="4889786"/>
                  <a:pt x="437659" y="4977186"/>
                  <a:pt x="435920" y="4977186"/>
                </a:cubicBezTo>
                <a:lnTo>
                  <a:pt x="0" y="4977186"/>
                </a:lnTo>
                <a:lnTo>
                  <a:pt x="0" y="4977186"/>
                </a:lnTo>
                <a:lnTo>
                  <a:pt x="0" y="4977186"/>
                </a:lnTo>
                <a:lnTo>
                  <a:pt x="0" y="6"/>
                </a:lnTo>
                <a:lnTo>
                  <a:pt x="0" y="6"/>
                </a:lnTo>
                <a:lnTo>
                  <a:pt x="0" y="6"/>
                </a:lnTo>
                <a:lnTo>
                  <a:pt x="435920" y="6"/>
                </a:lnTo>
                <a:cubicBezTo>
                  <a:pt x="437659" y="6"/>
                  <a:pt x="439326" y="87406"/>
                  <a:pt x="440556" y="242973"/>
                </a:cubicBezTo>
                <a:cubicBezTo>
                  <a:pt x="441785" y="398539"/>
                  <a:pt x="442476" y="609538"/>
                  <a:pt x="442476" y="829547"/>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30200" tIns="193900" rIns="359000" bIns="193900" numCol="1" spcCol="1270" anchor="ctr" anchorCtr="0">
            <a:noAutofit/>
          </a:bodyPr>
          <a:lstStyle/>
          <a:p>
            <a:pPr marL="228594" marR="0" lvl="1" indent="-228594" algn="l" defTabSz="948243" rtl="0" eaLnBrk="1" fontAlgn="auto" latinLnBrk="0" hangingPunct="1">
              <a:lnSpc>
                <a:spcPct val="90000"/>
              </a:lnSpc>
              <a:spcBef>
                <a:spcPct val="0"/>
              </a:spcBef>
              <a:spcAft>
                <a:spcPct val="15000"/>
              </a:spcAft>
              <a:buClrTx/>
              <a:buSzTx/>
              <a:buFontTx/>
              <a:buChar char="••"/>
              <a:tabLst/>
              <a:defRPr/>
            </a:pPr>
            <a:r>
              <a:rPr kumimoji="0" lang="es-ES" sz="1600"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rPr>
              <a:t>Ustekinumab</a:t>
            </a:r>
          </a:p>
        </p:txBody>
      </p:sp>
      <p:sp>
        <p:nvSpPr>
          <p:cNvPr id="13" name="12 Forma libre"/>
          <p:cNvSpPr/>
          <p:nvPr/>
        </p:nvSpPr>
        <p:spPr>
          <a:xfrm>
            <a:off x="6864086" y="3298269"/>
            <a:ext cx="1762756" cy="654656"/>
          </a:xfrm>
          <a:custGeom>
            <a:avLst/>
            <a:gdLst>
              <a:gd name="connsiteX0" fmla="*/ 0 w 2799671"/>
              <a:gd name="connsiteY0" fmla="*/ 81834 h 490992"/>
              <a:gd name="connsiteX1" fmla="*/ 23969 w 2799671"/>
              <a:gd name="connsiteY1" fmla="*/ 23969 h 490992"/>
              <a:gd name="connsiteX2" fmla="*/ 81834 w 2799671"/>
              <a:gd name="connsiteY2" fmla="*/ 0 h 490992"/>
              <a:gd name="connsiteX3" fmla="*/ 2717837 w 2799671"/>
              <a:gd name="connsiteY3" fmla="*/ 0 h 490992"/>
              <a:gd name="connsiteX4" fmla="*/ 2775702 w 2799671"/>
              <a:gd name="connsiteY4" fmla="*/ 23969 h 490992"/>
              <a:gd name="connsiteX5" fmla="*/ 2799671 w 2799671"/>
              <a:gd name="connsiteY5" fmla="*/ 81834 h 490992"/>
              <a:gd name="connsiteX6" fmla="*/ 2799671 w 2799671"/>
              <a:gd name="connsiteY6" fmla="*/ 409158 h 490992"/>
              <a:gd name="connsiteX7" fmla="*/ 2775702 w 2799671"/>
              <a:gd name="connsiteY7" fmla="*/ 467023 h 490992"/>
              <a:gd name="connsiteX8" fmla="*/ 2717837 w 2799671"/>
              <a:gd name="connsiteY8" fmla="*/ 490992 h 490992"/>
              <a:gd name="connsiteX9" fmla="*/ 81834 w 2799671"/>
              <a:gd name="connsiteY9" fmla="*/ 490992 h 490992"/>
              <a:gd name="connsiteX10" fmla="*/ 23969 w 2799671"/>
              <a:gd name="connsiteY10" fmla="*/ 467023 h 490992"/>
              <a:gd name="connsiteX11" fmla="*/ 0 w 2799671"/>
              <a:gd name="connsiteY11" fmla="*/ 409158 h 490992"/>
              <a:gd name="connsiteX12" fmla="*/ 0 w 2799671"/>
              <a:gd name="connsiteY12" fmla="*/ 81834 h 49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9671" h="490992">
                <a:moveTo>
                  <a:pt x="0" y="81834"/>
                </a:moveTo>
                <a:cubicBezTo>
                  <a:pt x="0" y="60130"/>
                  <a:pt x="8622" y="39315"/>
                  <a:pt x="23969" y="23969"/>
                </a:cubicBezTo>
                <a:cubicBezTo>
                  <a:pt x="39316" y="8622"/>
                  <a:pt x="60131" y="0"/>
                  <a:pt x="81834" y="0"/>
                </a:cubicBezTo>
                <a:lnTo>
                  <a:pt x="2717837" y="0"/>
                </a:lnTo>
                <a:cubicBezTo>
                  <a:pt x="2739541" y="0"/>
                  <a:pt x="2760356" y="8622"/>
                  <a:pt x="2775702" y="23969"/>
                </a:cubicBezTo>
                <a:cubicBezTo>
                  <a:pt x="2791049" y="39316"/>
                  <a:pt x="2799671" y="60131"/>
                  <a:pt x="2799671" y="81834"/>
                </a:cubicBezTo>
                <a:lnTo>
                  <a:pt x="2799671" y="409158"/>
                </a:lnTo>
                <a:cubicBezTo>
                  <a:pt x="2799671" y="430862"/>
                  <a:pt x="2791049" y="451677"/>
                  <a:pt x="2775702" y="467023"/>
                </a:cubicBezTo>
                <a:cubicBezTo>
                  <a:pt x="2760355" y="482370"/>
                  <a:pt x="2739540" y="490992"/>
                  <a:pt x="2717837" y="490992"/>
                </a:cubicBezTo>
                <a:lnTo>
                  <a:pt x="81834" y="490992"/>
                </a:lnTo>
                <a:cubicBezTo>
                  <a:pt x="60130" y="490992"/>
                  <a:pt x="39315" y="482370"/>
                  <a:pt x="23969" y="467023"/>
                </a:cubicBezTo>
                <a:cubicBezTo>
                  <a:pt x="8622" y="451676"/>
                  <a:pt x="0" y="430861"/>
                  <a:pt x="0" y="409158"/>
                </a:cubicBezTo>
                <a:lnTo>
                  <a:pt x="0" y="8183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4197" tIns="103077" rIns="174197" bIns="103077" numCol="1" spcCol="1270" anchor="ctr" anchorCtr="0">
            <a:noAutofit/>
          </a:bodyPr>
          <a:lstStyle/>
          <a:p>
            <a:pPr marL="0" marR="0" lvl="0" indent="0" algn="ctr" defTabSz="1659425" rtl="0" eaLnBrk="1" fontAlgn="auto" latinLnBrk="0" hangingPunct="1">
              <a:lnSpc>
                <a:spcPct val="90000"/>
              </a:lnSpc>
              <a:spcBef>
                <a:spcPct val="0"/>
              </a:spcBef>
              <a:spcAft>
                <a:spcPct val="35000"/>
              </a:spcAft>
              <a:buClrTx/>
              <a:buSzTx/>
              <a:buFontTx/>
              <a:buNone/>
              <a:tabLst/>
              <a:defRPr/>
            </a:pPr>
            <a:r>
              <a:rPr kumimoji="0" lang="es-ES" sz="1867" b="1" i="0" u="none" strike="noStrike" kern="1200" cap="none" spc="0" normalizeH="0" baseline="0" noProof="0" dirty="0">
                <a:ln>
                  <a:noFill/>
                </a:ln>
                <a:solidFill>
                  <a:prstClr val="white"/>
                </a:solidFill>
                <a:effectLst/>
                <a:uLnTx/>
                <a:uFillTx/>
                <a:latin typeface="Aptos" panose="02110004020202020204"/>
                <a:ea typeface="+mn-ea"/>
                <a:cs typeface="+mn-cs"/>
              </a:rPr>
              <a:t>Anti IL12/23</a:t>
            </a:r>
          </a:p>
        </p:txBody>
      </p:sp>
      <p:sp>
        <p:nvSpPr>
          <p:cNvPr id="14" name="13 Forma libre"/>
          <p:cNvSpPr/>
          <p:nvPr/>
        </p:nvSpPr>
        <p:spPr>
          <a:xfrm>
            <a:off x="8626842" y="4023385"/>
            <a:ext cx="3133788" cy="1189385"/>
          </a:xfrm>
          <a:custGeom>
            <a:avLst/>
            <a:gdLst>
              <a:gd name="connsiteX0" fmla="*/ 148676 w 892038"/>
              <a:gd name="connsiteY0" fmla="*/ 0 h 4977192"/>
              <a:gd name="connsiteX1" fmla="*/ 743362 w 892038"/>
              <a:gd name="connsiteY1" fmla="*/ 0 h 4977192"/>
              <a:gd name="connsiteX2" fmla="*/ 848492 w 892038"/>
              <a:gd name="connsiteY2" fmla="*/ 43546 h 4977192"/>
              <a:gd name="connsiteX3" fmla="*/ 892038 w 892038"/>
              <a:gd name="connsiteY3" fmla="*/ 148676 h 4977192"/>
              <a:gd name="connsiteX4" fmla="*/ 892038 w 892038"/>
              <a:gd name="connsiteY4" fmla="*/ 4977192 h 4977192"/>
              <a:gd name="connsiteX5" fmla="*/ 892038 w 892038"/>
              <a:gd name="connsiteY5" fmla="*/ 4977192 h 4977192"/>
              <a:gd name="connsiteX6" fmla="*/ 892038 w 892038"/>
              <a:gd name="connsiteY6" fmla="*/ 4977192 h 4977192"/>
              <a:gd name="connsiteX7" fmla="*/ 0 w 892038"/>
              <a:gd name="connsiteY7" fmla="*/ 4977192 h 4977192"/>
              <a:gd name="connsiteX8" fmla="*/ 0 w 892038"/>
              <a:gd name="connsiteY8" fmla="*/ 4977192 h 4977192"/>
              <a:gd name="connsiteX9" fmla="*/ 0 w 892038"/>
              <a:gd name="connsiteY9" fmla="*/ 4977192 h 4977192"/>
              <a:gd name="connsiteX10" fmla="*/ 0 w 892038"/>
              <a:gd name="connsiteY10" fmla="*/ 148676 h 4977192"/>
              <a:gd name="connsiteX11" fmla="*/ 43546 w 892038"/>
              <a:gd name="connsiteY11" fmla="*/ 43546 h 4977192"/>
              <a:gd name="connsiteX12" fmla="*/ 148676 w 892038"/>
              <a:gd name="connsiteY12" fmla="*/ 0 h 497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2038" h="4977192">
                <a:moveTo>
                  <a:pt x="892038" y="829551"/>
                </a:moveTo>
                <a:lnTo>
                  <a:pt x="892038" y="4147641"/>
                </a:lnTo>
                <a:cubicBezTo>
                  <a:pt x="892038" y="4367649"/>
                  <a:pt x="889231" y="4578652"/>
                  <a:pt x="884233" y="4734221"/>
                </a:cubicBezTo>
                <a:cubicBezTo>
                  <a:pt x="879236" y="4889791"/>
                  <a:pt x="872459" y="4977189"/>
                  <a:pt x="865392" y="4977189"/>
                </a:cubicBezTo>
                <a:lnTo>
                  <a:pt x="0" y="4977189"/>
                </a:lnTo>
                <a:lnTo>
                  <a:pt x="0" y="4977189"/>
                </a:lnTo>
                <a:lnTo>
                  <a:pt x="0" y="4977189"/>
                </a:lnTo>
                <a:lnTo>
                  <a:pt x="0" y="3"/>
                </a:lnTo>
                <a:lnTo>
                  <a:pt x="0" y="3"/>
                </a:lnTo>
                <a:lnTo>
                  <a:pt x="0" y="3"/>
                </a:lnTo>
                <a:lnTo>
                  <a:pt x="865392" y="3"/>
                </a:lnTo>
                <a:cubicBezTo>
                  <a:pt x="872459" y="3"/>
                  <a:pt x="879236" y="87401"/>
                  <a:pt x="884233" y="242971"/>
                </a:cubicBezTo>
                <a:cubicBezTo>
                  <a:pt x="889231" y="398540"/>
                  <a:pt x="892038" y="609543"/>
                  <a:pt x="892038" y="829551"/>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30200" tIns="223161" rIns="388261" bIns="223161" numCol="1" spcCol="1270" anchor="ctr" anchorCtr="0">
            <a:noAutofit/>
          </a:bodyPr>
          <a:lstStyle/>
          <a:p>
            <a:pPr marL="228594" marR="0" lvl="1" indent="-228594" algn="l" defTabSz="948243" rtl="0" eaLnBrk="1" fontAlgn="auto" latinLnBrk="0" hangingPunct="1">
              <a:lnSpc>
                <a:spcPct val="90000"/>
              </a:lnSpc>
              <a:spcBef>
                <a:spcPct val="0"/>
              </a:spcBef>
              <a:spcAft>
                <a:spcPct val="15000"/>
              </a:spcAft>
              <a:buClrTx/>
              <a:buSzTx/>
              <a:buFont typeface="Wingdings" panose="05000000000000000000" pitchFamily="2" charset="2"/>
              <a:buChar char="§"/>
              <a:tabLst/>
              <a:defRPr/>
            </a:pPr>
            <a:r>
              <a:rPr kumimoji="0" lang="es-ES" sz="1600" b="1"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Secukimumab</a:t>
            </a:r>
            <a:endParaRPr kumimoji="0" lang="es-ES" sz="1600"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endParaRPr>
          </a:p>
          <a:p>
            <a:pPr marL="228594" marR="0" lvl="1" indent="-228594" algn="l" defTabSz="948243" rtl="0" eaLnBrk="1" fontAlgn="auto" latinLnBrk="0" hangingPunct="1">
              <a:lnSpc>
                <a:spcPct val="90000"/>
              </a:lnSpc>
              <a:spcBef>
                <a:spcPct val="0"/>
              </a:spcBef>
              <a:spcAft>
                <a:spcPct val="15000"/>
              </a:spcAft>
              <a:buClrTx/>
              <a:buSzTx/>
              <a:buFont typeface="Wingdings" panose="05000000000000000000" pitchFamily="2" charset="2"/>
              <a:buChar char="§"/>
              <a:tabLst/>
              <a:defRPr/>
            </a:pPr>
            <a:r>
              <a:rPr kumimoji="0" lang="es-ES" sz="1600" b="1"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Ixekizumab</a:t>
            </a:r>
            <a:endParaRPr kumimoji="0" lang="es-ES" sz="1600"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endParaRPr>
          </a:p>
          <a:p>
            <a:pPr marL="228594" marR="0" lvl="1" indent="-228594" algn="l" defTabSz="948243" rtl="0" eaLnBrk="1" fontAlgn="auto" latinLnBrk="0" hangingPunct="1">
              <a:lnSpc>
                <a:spcPct val="90000"/>
              </a:lnSpc>
              <a:spcBef>
                <a:spcPct val="0"/>
              </a:spcBef>
              <a:spcAft>
                <a:spcPct val="15000"/>
              </a:spcAft>
              <a:buClrTx/>
              <a:buSzTx/>
              <a:buFont typeface="Wingdings" panose="05000000000000000000" pitchFamily="2" charset="2"/>
              <a:buChar char="§"/>
              <a:tabLst/>
              <a:defRPr/>
            </a:pPr>
            <a:r>
              <a:rPr kumimoji="0" lang="es-ES" sz="1600" b="1"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Brodalumab</a:t>
            </a:r>
            <a:endParaRPr kumimoji="0" lang="es-ES" sz="1600"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endParaRPr>
          </a:p>
          <a:p>
            <a:pPr marL="228594" marR="0" lvl="1" indent="-228594" algn="l" defTabSz="948243" rtl="0" eaLnBrk="1" fontAlgn="auto" latinLnBrk="0" hangingPunct="1">
              <a:lnSpc>
                <a:spcPct val="90000"/>
              </a:lnSpc>
              <a:spcBef>
                <a:spcPct val="0"/>
              </a:spcBef>
              <a:spcAft>
                <a:spcPct val="15000"/>
              </a:spcAft>
              <a:buClrTx/>
              <a:buSzTx/>
              <a:buFont typeface="Wingdings" panose="05000000000000000000" pitchFamily="2" charset="2"/>
              <a:buChar char="§"/>
              <a:tabLst/>
              <a:defRPr/>
            </a:pPr>
            <a:r>
              <a:rPr kumimoji="0" lang="es-ES" sz="1600" b="1"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Bimekizumab</a:t>
            </a:r>
            <a:endParaRPr kumimoji="0" lang="es-ES" sz="1600"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endParaRPr>
          </a:p>
        </p:txBody>
      </p:sp>
      <p:sp>
        <p:nvSpPr>
          <p:cNvPr id="15" name="14 Forma libre"/>
          <p:cNvSpPr/>
          <p:nvPr/>
        </p:nvSpPr>
        <p:spPr>
          <a:xfrm>
            <a:off x="6864086" y="4005064"/>
            <a:ext cx="1762756" cy="1236848"/>
          </a:xfrm>
          <a:custGeom>
            <a:avLst/>
            <a:gdLst>
              <a:gd name="connsiteX0" fmla="*/ 0 w 2799671"/>
              <a:gd name="connsiteY0" fmla="*/ 142881 h 857266"/>
              <a:gd name="connsiteX1" fmla="*/ 41849 w 2799671"/>
              <a:gd name="connsiteY1" fmla="*/ 41849 h 857266"/>
              <a:gd name="connsiteX2" fmla="*/ 142881 w 2799671"/>
              <a:gd name="connsiteY2" fmla="*/ 0 h 857266"/>
              <a:gd name="connsiteX3" fmla="*/ 2656790 w 2799671"/>
              <a:gd name="connsiteY3" fmla="*/ 0 h 857266"/>
              <a:gd name="connsiteX4" fmla="*/ 2757822 w 2799671"/>
              <a:gd name="connsiteY4" fmla="*/ 41849 h 857266"/>
              <a:gd name="connsiteX5" fmla="*/ 2799671 w 2799671"/>
              <a:gd name="connsiteY5" fmla="*/ 142881 h 857266"/>
              <a:gd name="connsiteX6" fmla="*/ 2799671 w 2799671"/>
              <a:gd name="connsiteY6" fmla="*/ 714385 h 857266"/>
              <a:gd name="connsiteX7" fmla="*/ 2757822 w 2799671"/>
              <a:gd name="connsiteY7" fmla="*/ 815417 h 857266"/>
              <a:gd name="connsiteX8" fmla="*/ 2656790 w 2799671"/>
              <a:gd name="connsiteY8" fmla="*/ 857266 h 857266"/>
              <a:gd name="connsiteX9" fmla="*/ 142881 w 2799671"/>
              <a:gd name="connsiteY9" fmla="*/ 857266 h 857266"/>
              <a:gd name="connsiteX10" fmla="*/ 41849 w 2799671"/>
              <a:gd name="connsiteY10" fmla="*/ 815417 h 857266"/>
              <a:gd name="connsiteX11" fmla="*/ 0 w 2799671"/>
              <a:gd name="connsiteY11" fmla="*/ 714385 h 857266"/>
              <a:gd name="connsiteX12" fmla="*/ 0 w 2799671"/>
              <a:gd name="connsiteY12" fmla="*/ 142881 h 85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9671" h="857266">
                <a:moveTo>
                  <a:pt x="0" y="142881"/>
                </a:moveTo>
                <a:cubicBezTo>
                  <a:pt x="0" y="104987"/>
                  <a:pt x="15054" y="68644"/>
                  <a:pt x="41849" y="41849"/>
                </a:cubicBezTo>
                <a:cubicBezTo>
                  <a:pt x="68644" y="15054"/>
                  <a:pt x="104987" y="0"/>
                  <a:pt x="142881" y="0"/>
                </a:cubicBezTo>
                <a:lnTo>
                  <a:pt x="2656790" y="0"/>
                </a:lnTo>
                <a:cubicBezTo>
                  <a:pt x="2694684" y="0"/>
                  <a:pt x="2731027" y="15054"/>
                  <a:pt x="2757822" y="41849"/>
                </a:cubicBezTo>
                <a:cubicBezTo>
                  <a:pt x="2784617" y="68644"/>
                  <a:pt x="2799671" y="104987"/>
                  <a:pt x="2799671" y="142881"/>
                </a:cubicBezTo>
                <a:lnTo>
                  <a:pt x="2799671" y="714385"/>
                </a:lnTo>
                <a:cubicBezTo>
                  <a:pt x="2799671" y="752279"/>
                  <a:pt x="2784617" y="788622"/>
                  <a:pt x="2757822" y="815417"/>
                </a:cubicBezTo>
                <a:cubicBezTo>
                  <a:pt x="2731027" y="842212"/>
                  <a:pt x="2694684" y="857266"/>
                  <a:pt x="2656790" y="857266"/>
                </a:cubicBezTo>
                <a:lnTo>
                  <a:pt x="142881" y="857266"/>
                </a:lnTo>
                <a:cubicBezTo>
                  <a:pt x="104987" y="857266"/>
                  <a:pt x="68644" y="842212"/>
                  <a:pt x="41849" y="815417"/>
                </a:cubicBezTo>
                <a:cubicBezTo>
                  <a:pt x="15054" y="788622"/>
                  <a:pt x="0" y="752279"/>
                  <a:pt x="0" y="714385"/>
                </a:cubicBezTo>
                <a:lnTo>
                  <a:pt x="0" y="1428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037" tIns="126917" rIns="198037" bIns="126917" numCol="1" spcCol="1270" anchor="ctr" anchorCtr="0">
            <a:noAutofit/>
          </a:bodyPr>
          <a:lstStyle/>
          <a:p>
            <a:pPr marL="0" marR="0" lvl="0" indent="0" algn="ctr" defTabSz="1659425" rtl="0" eaLnBrk="1" fontAlgn="auto" latinLnBrk="0" hangingPunct="1">
              <a:lnSpc>
                <a:spcPct val="90000"/>
              </a:lnSpc>
              <a:spcBef>
                <a:spcPct val="0"/>
              </a:spcBef>
              <a:spcAft>
                <a:spcPct val="35000"/>
              </a:spcAft>
              <a:buClrTx/>
              <a:buSzTx/>
              <a:buFontTx/>
              <a:buNone/>
              <a:tabLst/>
              <a:defRPr/>
            </a:pPr>
            <a:r>
              <a:rPr kumimoji="0" lang="es-ES" sz="1867" b="1" i="0" u="none" strike="noStrike" kern="1200" cap="none" spc="0" normalizeH="0" baseline="0" noProof="0" dirty="0">
                <a:ln>
                  <a:noFill/>
                </a:ln>
                <a:solidFill>
                  <a:prstClr val="white"/>
                </a:solidFill>
                <a:effectLst/>
                <a:uLnTx/>
                <a:uFillTx/>
                <a:latin typeface="Aptos" panose="02110004020202020204"/>
                <a:ea typeface="+mn-ea"/>
                <a:cs typeface="+mn-cs"/>
              </a:rPr>
              <a:t>Anti IL17</a:t>
            </a:r>
          </a:p>
        </p:txBody>
      </p:sp>
      <p:sp>
        <p:nvSpPr>
          <p:cNvPr id="16" name="15 Forma libre"/>
          <p:cNvSpPr/>
          <p:nvPr/>
        </p:nvSpPr>
        <p:spPr>
          <a:xfrm>
            <a:off x="8626842" y="5352656"/>
            <a:ext cx="3133788" cy="1144144"/>
          </a:xfrm>
          <a:custGeom>
            <a:avLst/>
            <a:gdLst>
              <a:gd name="connsiteX0" fmla="*/ 143021 w 858108"/>
              <a:gd name="connsiteY0" fmla="*/ 0 h 4977192"/>
              <a:gd name="connsiteX1" fmla="*/ 715087 w 858108"/>
              <a:gd name="connsiteY1" fmla="*/ 0 h 4977192"/>
              <a:gd name="connsiteX2" fmla="*/ 816218 w 858108"/>
              <a:gd name="connsiteY2" fmla="*/ 41890 h 4977192"/>
              <a:gd name="connsiteX3" fmla="*/ 858108 w 858108"/>
              <a:gd name="connsiteY3" fmla="*/ 143021 h 4977192"/>
              <a:gd name="connsiteX4" fmla="*/ 858108 w 858108"/>
              <a:gd name="connsiteY4" fmla="*/ 4977192 h 4977192"/>
              <a:gd name="connsiteX5" fmla="*/ 858108 w 858108"/>
              <a:gd name="connsiteY5" fmla="*/ 4977192 h 4977192"/>
              <a:gd name="connsiteX6" fmla="*/ 858108 w 858108"/>
              <a:gd name="connsiteY6" fmla="*/ 4977192 h 4977192"/>
              <a:gd name="connsiteX7" fmla="*/ 0 w 858108"/>
              <a:gd name="connsiteY7" fmla="*/ 4977192 h 4977192"/>
              <a:gd name="connsiteX8" fmla="*/ 0 w 858108"/>
              <a:gd name="connsiteY8" fmla="*/ 4977192 h 4977192"/>
              <a:gd name="connsiteX9" fmla="*/ 0 w 858108"/>
              <a:gd name="connsiteY9" fmla="*/ 4977192 h 4977192"/>
              <a:gd name="connsiteX10" fmla="*/ 0 w 858108"/>
              <a:gd name="connsiteY10" fmla="*/ 143021 h 4977192"/>
              <a:gd name="connsiteX11" fmla="*/ 41890 w 858108"/>
              <a:gd name="connsiteY11" fmla="*/ 41890 h 4977192"/>
              <a:gd name="connsiteX12" fmla="*/ 143021 w 858108"/>
              <a:gd name="connsiteY12" fmla="*/ 0 h 497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8108" h="4977192">
                <a:moveTo>
                  <a:pt x="858108" y="829551"/>
                </a:moveTo>
                <a:lnTo>
                  <a:pt x="858108" y="4147641"/>
                </a:lnTo>
                <a:cubicBezTo>
                  <a:pt x="858108" y="4367653"/>
                  <a:pt x="855510" y="4578647"/>
                  <a:pt x="850886" y="4734219"/>
                </a:cubicBezTo>
                <a:cubicBezTo>
                  <a:pt x="846261" y="4889792"/>
                  <a:pt x="839990" y="4977189"/>
                  <a:pt x="833450" y="4977189"/>
                </a:cubicBezTo>
                <a:lnTo>
                  <a:pt x="0" y="4977189"/>
                </a:lnTo>
                <a:lnTo>
                  <a:pt x="0" y="4977189"/>
                </a:lnTo>
                <a:lnTo>
                  <a:pt x="0" y="4977189"/>
                </a:lnTo>
                <a:lnTo>
                  <a:pt x="0" y="3"/>
                </a:lnTo>
                <a:lnTo>
                  <a:pt x="0" y="3"/>
                </a:lnTo>
                <a:lnTo>
                  <a:pt x="0" y="3"/>
                </a:lnTo>
                <a:lnTo>
                  <a:pt x="833450" y="3"/>
                </a:lnTo>
                <a:cubicBezTo>
                  <a:pt x="839990" y="3"/>
                  <a:pt x="846261" y="87400"/>
                  <a:pt x="850886" y="242973"/>
                </a:cubicBezTo>
                <a:cubicBezTo>
                  <a:pt x="855510" y="398545"/>
                  <a:pt x="858108" y="609544"/>
                  <a:pt x="858108" y="829551"/>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30201" tIns="220952" rIns="386051" bIns="220952" numCol="1" spcCol="1270" anchor="ctr" anchorCtr="0">
            <a:noAutofit/>
          </a:bodyPr>
          <a:lstStyle/>
          <a:p>
            <a:pPr marL="228594" marR="0" lvl="1" indent="-228594" algn="l" defTabSz="948243" rtl="0" eaLnBrk="1" fontAlgn="auto" latinLnBrk="0" hangingPunct="1">
              <a:lnSpc>
                <a:spcPct val="90000"/>
              </a:lnSpc>
              <a:spcBef>
                <a:spcPct val="0"/>
              </a:spcBef>
              <a:spcAft>
                <a:spcPct val="15000"/>
              </a:spcAft>
              <a:buClrTx/>
              <a:buSzTx/>
              <a:buFontTx/>
              <a:buChar char="••"/>
              <a:tabLst/>
              <a:defRPr/>
            </a:pPr>
            <a:r>
              <a:rPr kumimoji="0" lang="es-ES" sz="1600" b="1"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Guselkumab</a:t>
            </a:r>
            <a:endParaRPr kumimoji="0" lang="es-ES" sz="1600"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endParaRPr>
          </a:p>
          <a:p>
            <a:pPr marL="228594" marR="0" lvl="1" indent="-228594" algn="l" defTabSz="948243" rtl="0" eaLnBrk="1" fontAlgn="auto" latinLnBrk="0" hangingPunct="1">
              <a:lnSpc>
                <a:spcPct val="90000"/>
              </a:lnSpc>
              <a:spcBef>
                <a:spcPct val="0"/>
              </a:spcBef>
              <a:spcAft>
                <a:spcPct val="15000"/>
              </a:spcAft>
              <a:buClrTx/>
              <a:buSzTx/>
              <a:buFontTx/>
              <a:buChar char="••"/>
              <a:tabLst/>
              <a:defRPr/>
            </a:pPr>
            <a:r>
              <a:rPr kumimoji="0" lang="es-ES" sz="1600" b="1"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Tildrakizumab</a:t>
            </a:r>
            <a:endParaRPr kumimoji="0" lang="es-ES" sz="1600"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endParaRPr>
          </a:p>
          <a:p>
            <a:pPr marL="228594" marR="0" lvl="1" indent="-228594" algn="l" defTabSz="948243" rtl="0" eaLnBrk="1" fontAlgn="auto" latinLnBrk="0" hangingPunct="1">
              <a:lnSpc>
                <a:spcPct val="90000"/>
              </a:lnSpc>
              <a:spcBef>
                <a:spcPct val="0"/>
              </a:spcBef>
              <a:spcAft>
                <a:spcPct val="15000"/>
              </a:spcAft>
              <a:buClrTx/>
              <a:buSzTx/>
              <a:buFontTx/>
              <a:buChar char="••"/>
              <a:tabLst/>
              <a:defRPr/>
            </a:pPr>
            <a:r>
              <a:rPr kumimoji="0" lang="es-ES" sz="1600" b="1"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Risankizumab</a:t>
            </a:r>
            <a:endParaRPr kumimoji="0" lang="es-ES" sz="1600"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endParaRPr>
          </a:p>
        </p:txBody>
      </p:sp>
      <p:sp>
        <p:nvSpPr>
          <p:cNvPr id="17" name="16 Forma libre"/>
          <p:cNvSpPr/>
          <p:nvPr/>
        </p:nvSpPr>
        <p:spPr>
          <a:xfrm>
            <a:off x="6864086" y="5330598"/>
            <a:ext cx="1762756" cy="1190756"/>
          </a:xfrm>
          <a:custGeom>
            <a:avLst/>
            <a:gdLst>
              <a:gd name="connsiteX0" fmla="*/ 0 w 2799671"/>
              <a:gd name="connsiteY0" fmla="*/ 144747 h 868466"/>
              <a:gd name="connsiteX1" fmla="*/ 42396 w 2799671"/>
              <a:gd name="connsiteY1" fmla="*/ 42395 h 868466"/>
              <a:gd name="connsiteX2" fmla="*/ 144748 w 2799671"/>
              <a:gd name="connsiteY2" fmla="*/ 0 h 868466"/>
              <a:gd name="connsiteX3" fmla="*/ 2654924 w 2799671"/>
              <a:gd name="connsiteY3" fmla="*/ 0 h 868466"/>
              <a:gd name="connsiteX4" fmla="*/ 2757276 w 2799671"/>
              <a:gd name="connsiteY4" fmla="*/ 42396 h 868466"/>
              <a:gd name="connsiteX5" fmla="*/ 2799671 w 2799671"/>
              <a:gd name="connsiteY5" fmla="*/ 144748 h 868466"/>
              <a:gd name="connsiteX6" fmla="*/ 2799671 w 2799671"/>
              <a:gd name="connsiteY6" fmla="*/ 723719 h 868466"/>
              <a:gd name="connsiteX7" fmla="*/ 2757276 w 2799671"/>
              <a:gd name="connsiteY7" fmla="*/ 826071 h 868466"/>
              <a:gd name="connsiteX8" fmla="*/ 2654924 w 2799671"/>
              <a:gd name="connsiteY8" fmla="*/ 868466 h 868466"/>
              <a:gd name="connsiteX9" fmla="*/ 144747 w 2799671"/>
              <a:gd name="connsiteY9" fmla="*/ 868466 h 868466"/>
              <a:gd name="connsiteX10" fmla="*/ 42395 w 2799671"/>
              <a:gd name="connsiteY10" fmla="*/ 826070 h 868466"/>
              <a:gd name="connsiteX11" fmla="*/ 0 w 2799671"/>
              <a:gd name="connsiteY11" fmla="*/ 723718 h 868466"/>
              <a:gd name="connsiteX12" fmla="*/ 0 w 2799671"/>
              <a:gd name="connsiteY12" fmla="*/ 144747 h 86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9671" h="868466">
                <a:moveTo>
                  <a:pt x="0" y="144747"/>
                </a:moveTo>
                <a:cubicBezTo>
                  <a:pt x="0" y="106358"/>
                  <a:pt x="15250" y="69541"/>
                  <a:pt x="42396" y="42395"/>
                </a:cubicBezTo>
                <a:cubicBezTo>
                  <a:pt x="69541" y="15250"/>
                  <a:pt x="106358" y="0"/>
                  <a:pt x="144748" y="0"/>
                </a:cubicBezTo>
                <a:lnTo>
                  <a:pt x="2654924" y="0"/>
                </a:lnTo>
                <a:cubicBezTo>
                  <a:pt x="2693313" y="0"/>
                  <a:pt x="2730130" y="15250"/>
                  <a:pt x="2757276" y="42396"/>
                </a:cubicBezTo>
                <a:cubicBezTo>
                  <a:pt x="2784421" y="69541"/>
                  <a:pt x="2799671" y="106358"/>
                  <a:pt x="2799671" y="144748"/>
                </a:cubicBezTo>
                <a:lnTo>
                  <a:pt x="2799671" y="723719"/>
                </a:lnTo>
                <a:cubicBezTo>
                  <a:pt x="2799671" y="762108"/>
                  <a:pt x="2784421" y="798925"/>
                  <a:pt x="2757276" y="826071"/>
                </a:cubicBezTo>
                <a:cubicBezTo>
                  <a:pt x="2730131" y="853216"/>
                  <a:pt x="2693314" y="868466"/>
                  <a:pt x="2654924" y="868466"/>
                </a:cubicBezTo>
                <a:lnTo>
                  <a:pt x="144747" y="868466"/>
                </a:lnTo>
                <a:cubicBezTo>
                  <a:pt x="106358" y="868466"/>
                  <a:pt x="69541" y="853216"/>
                  <a:pt x="42395" y="826070"/>
                </a:cubicBezTo>
                <a:cubicBezTo>
                  <a:pt x="15250" y="798925"/>
                  <a:pt x="0" y="762108"/>
                  <a:pt x="0" y="723718"/>
                </a:cubicBezTo>
                <a:lnTo>
                  <a:pt x="0" y="14474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767" tIns="127647" rIns="198767" bIns="127647" numCol="1" spcCol="1270" anchor="ctr" anchorCtr="0">
            <a:noAutofit/>
          </a:bodyPr>
          <a:lstStyle/>
          <a:p>
            <a:pPr marL="0" marR="0" lvl="0" indent="0" algn="ctr" defTabSz="1659425" rtl="0" eaLnBrk="1" fontAlgn="auto" latinLnBrk="0" hangingPunct="1">
              <a:lnSpc>
                <a:spcPct val="90000"/>
              </a:lnSpc>
              <a:spcBef>
                <a:spcPct val="0"/>
              </a:spcBef>
              <a:spcAft>
                <a:spcPct val="35000"/>
              </a:spcAft>
              <a:buClrTx/>
              <a:buSzTx/>
              <a:buFontTx/>
              <a:buNone/>
              <a:tabLst/>
              <a:defRPr/>
            </a:pPr>
            <a:r>
              <a:rPr kumimoji="0" lang="es-ES" sz="1867" b="1" i="0" u="none" strike="noStrike" kern="1200" cap="none" spc="0" normalizeH="0" baseline="0" noProof="0" dirty="0">
                <a:ln>
                  <a:noFill/>
                </a:ln>
                <a:solidFill>
                  <a:prstClr val="white"/>
                </a:solidFill>
                <a:effectLst/>
                <a:uLnTx/>
                <a:uFillTx/>
                <a:latin typeface="Aptos" panose="02110004020202020204"/>
                <a:ea typeface="+mn-ea"/>
                <a:cs typeface="+mn-cs"/>
              </a:rPr>
              <a:t>Anti IL23</a:t>
            </a:r>
          </a:p>
        </p:txBody>
      </p:sp>
      <p:cxnSp>
        <p:nvCxnSpPr>
          <p:cNvPr id="19" name="18 Conector recto de flecha"/>
          <p:cNvCxnSpPr>
            <a:cxnSpLocks/>
            <a:endCxn id="11" idx="11"/>
          </p:cNvCxnSpPr>
          <p:nvPr/>
        </p:nvCxnSpPr>
        <p:spPr>
          <a:xfrm flipV="1">
            <a:off x="5903979" y="2997884"/>
            <a:ext cx="960107" cy="225785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a:cxnSpLocks/>
            <a:endCxn id="13" idx="11"/>
          </p:cNvCxnSpPr>
          <p:nvPr/>
        </p:nvCxnSpPr>
        <p:spPr>
          <a:xfrm flipV="1">
            <a:off x="5903979" y="3843814"/>
            <a:ext cx="960107" cy="169995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a:cxnSpLocks/>
            <a:endCxn id="15" idx="11"/>
          </p:cNvCxnSpPr>
          <p:nvPr/>
        </p:nvCxnSpPr>
        <p:spPr>
          <a:xfrm flipV="1">
            <a:off x="5903979" y="5035766"/>
            <a:ext cx="960107" cy="66414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a:cxnSpLocks/>
          </p:cNvCxnSpPr>
          <p:nvPr/>
        </p:nvCxnSpPr>
        <p:spPr>
          <a:xfrm>
            <a:off x="5903979" y="6119832"/>
            <a:ext cx="96010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0" name="39 Forma libre"/>
          <p:cNvSpPr/>
          <p:nvPr/>
        </p:nvSpPr>
        <p:spPr>
          <a:xfrm>
            <a:off x="3330383" y="4983293"/>
            <a:ext cx="2765616" cy="1614059"/>
          </a:xfrm>
          <a:custGeom>
            <a:avLst/>
            <a:gdLst>
              <a:gd name="connsiteX0" fmla="*/ 167084 w 1002486"/>
              <a:gd name="connsiteY0" fmla="*/ 0 h 1973088"/>
              <a:gd name="connsiteX1" fmla="*/ 835402 w 1002486"/>
              <a:gd name="connsiteY1" fmla="*/ 0 h 1973088"/>
              <a:gd name="connsiteX2" fmla="*/ 953548 w 1002486"/>
              <a:gd name="connsiteY2" fmla="*/ 48938 h 1973088"/>
              <a:gd name="connsiteX3" fmla="*/ 1002486 w 1002486"/>
              <a:gd name="connsiteY3" fmla="*/ 167084 h 1973088"/>
              <a:gd name="connsiteX4" fmla="*/ 1002486 w 1002486"/>
              <a:gd name="connsiteY4" fmla="*/ 1973088 h 1973088"/>
              <a:gd name="connsiteX5" fmla="*/ 1002486 w 1002486"/>
              <a:gd name="connsiteY5" fmla="*/ 1973088 h 1973088"/>
              <a:gd name="connsiteX6" fmla="*/ 1002486 w 1002486"/>
              <a:gd name="connsiteY6" fmla="*/ 1973088 h 1973088"/>
              <a:gd name="connsiteX7" fmla="*/ 0 w 1002486"/>
              <a:gd name="connsiteY7" fmla="*/ 1973088 h 1973088"/>
              <a:gd name="connsiteX8" fmla="*/ 0 w 1002486"/>
              <a:gd name="connsiteY8" fmla="*/ 1973088 h 1973088"/>
              <a:gd name="connsiteX9" fmla="*/ 0 w 1002486"/>
              <a:gd name="connsiteY9" fmla="*/ 1973088 h 1973088"/>
              <a:gd name="connsiteX10" fmla="*/ 0 w 1002486"/>
              <a:gd name="connsiteY10" fmla="*/ 167084 h 1973088"/>
              <a:gd name="connsiteX11" fmla="*/ 48938 w 1002486"/>
              <a:gd name="connsiteY11" fmla="*/ 48938 h 1973088"/>
              <a:gd name="connsiteX12" fmla="*/ 167084 w 1002486"/>
              <a:gd name="connsiteY12" fmla="*/ 0 h 197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2486" h="1973088">
                <a:moveTo>
                  <a:pt x="1002486" y="328855"/>
                </a:moveTo>
                <a:lnTo>
                  <a:pt x="1002486" y="1644233"/>
                </a:lnTo>
                <a:cubicBezTo>
                  <a:pt x="1002486" y="1731450"/>
                  <a:pt x="993542" y="1815096"/>
                  <a:pt x="977622" y="1876768"/>
                </a:cubicBezTo>
                <a:cubicBezTo>
                  <a:pt x="961701" y="1938439"/>
                  <a:pt x="940109" y="1973087"/>
                  <a:pt x="917594" y="1973087"/>
                </a:cubicBezTo>
                <a:lnTo>
                  <a:pt x="0" y="1973087"/>
                </a:lnTo>
                <a:lnTo>
                  <a:pt x="0" y="1973087"/>
                </a:lnTo>
                <a:lnTo>
                  <a:pt x="0" y="1973087"/>
                </a:lnTo>
                <a:lnTo>
                  <a:pt x="0" y="1"/>
                </a:lnTo>
                <a:lnTo>
                  <a:pt x="0" y="1"/>
                </a:lnTo>
                <a:lnTo>
                  <a:pt x="0" y="1"/>
                </a:lnTo>
                <a:lnTo>
                  <a:pt x="917594" y="1"/>
                </a:lnTo>
                <a:cubicBezTo>
                  <a:pt x="940109" y="1"/>
                  <a:pt x="961701" y="34649"/>
                  <a:pt x="977622" y="96320"/>
                </a:cubicBezTo>
                <a:cubicBezTo>
                  <a:pt x="993542" y="157992"/>
                  <a:pt x="1002486" y="241638"/>
                  <a:pt x="1002486" y="32885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30201" tIns="230349" rIns="395448" bIns="230351" numCol="1" spcCol="1270" anchor="ctr" anchorCtr="0">
            <a:noAutofit/>
          </a:bodyPr>
          <a:lstStyle/>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s-ES" sz="1867"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rPr>
              <a:t>Anti- TNF</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s-ES" sz="1867"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rPr>
              <a:t>Anti IL12/23</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s-ES" sz="1867"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rPr>
              <a:t>Anti IL17</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s-ES" sz="1867" b="1"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rPr>
              <a:t>Anti IL23</a:t>
            </a:r>
          </a:p>
        </p:txBody>
      </p:sp>
      <p:sp>
        <p:nvSpPr>
          <p:cNvPr id="24" name="Rectángulo 5"/>
          <p:cNvSpPr/>
          <p:nvPr/>
        </p:nvSpPr>
        <p:spPr>
          <a:xfrm>
            <a:off x="7491674" y="6543412"/>
            <a:ext cx="4700326" cy="3181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Aptos" panose="02110004020202020204"/>
                <a:ea typeface="+mn-ea"/>
                <a:cs typeface="+mn-cs"/>
              </a:rPr>
              <a:t>Esquema elaborado por el Dr. Miquel Ribera </a:t>
            </a:r>
            <a:r>
              <a:rPr kumimoji="0" lang="es-ES" sz="1467" b="1" i="0" u="none" strike="noStrike" kern="0" cap="none" spc="0" normalizeH="0" baseline="0" noProof="0" dirty="0" err="1">
                <a:ln>
                  <a:noFill/>
                </a:ln>
                <a:solidFill>
                  <a:srgbClr val="201F1E"/>
                </a:solidFill>
                <a:effectLst/>
                <a:uLnTx/>
                <a:uFillTx/>
                <a:latin typeface="Aptos" panose="02110004020202020204"/>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Marcador de contenido 6"/>
          <p:cNvPicPr>
            <a:picLocks noGrp="1" noChangeAspect="1"/>
          </p:cNvPicPr>
          <p:nvPr>
            <p:ph sz="half" idx="4294967295"/>
          </p:nvPr>
        </p:nvPicPr>
        <p:blipFill rotWithShape="1">
          <a:blip r:embed="rId2" cstate="print">
            <a:extLst>
              <a:ext uri="{28A0092B-C50C-407E-A947-70E740481C1C}">
                <a14:useLocalDpi xmlns:a14="http://schemas.microsoft.com/office/drawing/2010/main" val="0"/>
              </a:ext>
            </a:extLst>
          </a:blip>
          <a:srcRect/>
          <a:stretch/>
        </p:blipFill>
        <p:spPr>
          <a:xfrm rot="5400000">
            <a:off x="1402990" y="1794461"/>
            <a:ext cx="4748451" cy="3724938"/>
          </a:xfrm>
          <a:prstGeom prst="rect">
            <a:avLst/>
          </a:prstGeom>
        </p:spPr>
      </p:pic>
      <p:pic>
        <p:nvPicPr>
          <p:cNvPr id="8" name="Marcador de contenido 7"/>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rot="5400000">
            <a:off x="5947628" y="1876924"/>
            <a:ext cx="4748452" cy="3560007"/>
          </a:xfrm>
          <a:prstGeom prst="rect">
            <a:avLst/>
          </a:prstGeom>
        </p:spPr>
      </p:pic>
      <p:sp>
        <p:nvSpPr>
          <p:cNvPr id="2" name="Títol 1">
            <a:extLst>
              <a:ext uri="{FF2B5EF4-FFF2-40B4-BE49-F238E27FC236}">
                <a16:creationId xmlns:a16="http://schemas.microsoft.com/office/drawing/2014/main" id="{C9EBF92E-43DD-2AD8-864D-2BC8FBDE1E10}"/>
              </a:ext>
            </a:extLst>
          </p:cNvPr>
          <p:cNvSpPr>
            <a:spLocks noGrp="1"/>
          </p:cNvSpPr>
          <p:nvPr>
            <p:ph type="title" idx="4294967295"/>
          </p:nvPr>
        </p:nvSpPr>
        <p:spPr>
          <a:xfrm>
            <a:off x="1215957" y="227924"/>
            <a:ext cx="9348281" cy="1325563"/>
          </a:xfrm>
          <a:prstGeom prst="rect">
            <a:avLst/>
          </a:prstGeom>
        </p:spPr>
        <p:txBody>
          <a:bodyPr>
            <a:normAutofit/>
          </a:bodyPr>
          <a:lstStyle/>
          <a:p>
            <a:pPr algn="ctr"/>
            <a:r>
              <a:rPr lang="ca-ES" sz="3200" b="1" dirty="0">
                <a:latin typeface="+mn-lt"/>
              </a:rPr>
              <a:t>Con los </a:t>
            </a:r>
            <a:r>
              <a:rPr lang="ca-ES" sz="3200" b="1" dirty="0" err="1">
                <a:latin typeface="+mn-lt"/>
              </a:rPr>
              <a:t>tratamientos</a:t>
            </a:r>
            <a:r>
              <a:rPr lang="ca-ES" sz="3200" b="1" dirty="0">
                <a:latin typeface="+mn-lt"/>
              </a:rPr>
              <a:t> </a:t>
            </a:r>
            <a:r>
              <a:rPr lang="ca-ES" sz="3200" b="1" dirty="0" err="1">
                <a:latin typeface="+mn-lt"/>
              </a:rPr>
              <a:t>sistémicos</a:t>
            </a:r>
            <a:r>
              <a:rPr lang="ca-ES" sz="3200" b="1" dirty="0">
                <a:latin typeface="+mn-lt"/>
              </a:rPr>
              <a:t>/</a:t>
            </a:r>
            <a:r>
              <a:rPr lang="ca-ES" sz="3200" b="1" dirty="0" err="1">
                <a:latin typeface="+mn-lt"/>
              </a:rPr>
              <a:t>biológicos</a:t>
            </a:r>
            <a:r>
              <a:rPr lang="ca-ES" sz="3200" b="1" dirty="0">
                <a:latin typeface="+mn-lt"/>
              </a:rPr>
              <a:t> </a:t>
            </a:r>
            <a:r>
              <a:rPr lang="ca-ES" sz="3200" b="1" dirty="0" err="1">
                <a:latin typeface="+mn-lt"/>
              </a:rPr>
              <a:t>podemos</a:t>
            </a:r>
            <a:r>
              <a:rPr lang="ca-ES" sz="3200" b="1" dirty="0">
                <a:latin typeface="+mn-lt"/>
              </a:rPr>
              <a:t> </a:t>
            </a:r>
            <a:r>
              <a:rPr lang="ca-ES" sz="3200" b="1" dirty="0" err="1">
                <a:latin typeface="+mn-lt"/>
              </a:rPr>
              <a:t>cambiar</a:t>
            </a:r>
            <a:r>
              <a:rPr lang="ca-ES" sz="3200" b="1" dirty="0">
                <a:latin typeface="+mn-lt"/>
              </a:rPr>
              <a:t> la vida de los </a:t>
            </a:r>
            <a:r>
              <a:rPr lang="ca-ES" sz="3200" b="1" dirty="0" err="1">
                <a:latin typeface="+mn-lt"/>
              </a:rPr>
              <a:t>pacientes</a:t>
            </a:r>
            <a:endParaRPr lang="ca-ES" sz="3200" b="1" dirty="0">
              <a:latin typeface="+mn-lt"/>
            </a:endParaRPr>
          </a:p>
        </p:txBody>
      </p:sp>
    </p:spTree>
    <p:extLst>
      <p:ext uri="{BB962C8B-B14F-4D97-AF65-F5344CB8AC3E}">
        <p14:creationId xmlns:p14="http://schemas.microsoft.com/office/powerpoint/2010/main" val="3599394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DDC6C-6D3F-6808-0CBC-5B126D2D06ED}"/>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14A64F7-4507-F0BA-F8EC-BD2D6F11C225}"/>
              </a:ext>
            </a:extLst>
          </p:cNvPr>
          <p:cNvSpPr txBox="1"/>
          <p:nvPr/>
        </p:nvSpPr>
        <p:spPr>
          <a:xfrm>
            <a:off x="2015205" y="1997150"/>
            <a:ext cx="816159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srgbClr val="00F0BE"/>
                </a:solidFill>
                <a:effectLst/>
                <a:uLnTx/>
                <a:uFillTx/>
                <a:latin typeface="Arial" panose="020B0604020202020204" pitchFamily="34" charset="0"/>
                <a:ea typeface="+mn-ea"/>
                <a:cs typeface="Arial" panose="020B0604020202020204" pitchFamily="34" charset="0"/>
              </a:rPr>
              <a:t>Psoriasis</a:t>
            </a:r>
          </a:p>
        </p:txBody>
      </p:sp>
    </p:spTree>
    <p:extLst>
      <p:ext uri="{BB962C8B-B14F-4D97-AF65-F5344CB8AC3E}">
        <p14:creationId xmlns:p14="http://schemas.microsoft.com/office/powerpoint/2010/main" val="12103592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Marcador de contenido 4"/>
          <p:cNvPicPr>
            <a:picLocks noGrp="1" noChangeAspect="1"/>
          </p:cNvPicPr>
          <p:nvPr>
            <p:ph sz="half" idx="4294967295"/>
          </p:nvPr>
        </p:nvPicPr>
        <p:blipFill rotWithShape="1">
          <a:blip r:embed="rId2" cstate="print">
            <a:extLst>
              <a:ext uri="{28A0092B-C50C-407E-A947-70E740481C1C}">
                <a14:useLocalDpi xmlns:a14="http://schemas.microsoft.com/office/drawing/2010/main" val="0"/>
              </a:ext>
            </a:extLst>
          </a:blip>
          <a:srcRect/>
          <a:stretch/>
        </p:blipFill>
        <p:spPr>
          <a:xfrm rot="5400000">
            <a:off x="1160059" y="1893790"/>
            <a:ext cx="4620123" cy="3732419"/>
          </a:xfrm>
          <a:prstGeom prst="rect">
            <a:avLst/>
          </a:prstGeom>
        </p:spPr>
      </p:pic>
      <p:pic>
        <p:nvPicPr>
          <p:cNvPr id="6" name="Marcador de contenido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rot="5400000">
            <a:off x="5451743" y="2094195"/>
            <a:ext cx="4620122" cy="3331609"/>
          </a:xfrm>
          <a:prstGeom prst="rect">
            <a:avLst/>
          </a:prstGeom>
        </p:spPr>
      </p:pic>
      <p:sp>
        <p:nvSpPr>
          <p:cNvPr id="2" name="Títol 1">
            <a:extLst>
              <a:ext uri="{FF2B5EF4-FFF2-40B4-BE49-F238E27FC236}">
                <a16:creationId xmlns:a16="http://schemas.microsoft.com/office/drawing/2014/main" id="{EC892220-D640-ADE4-AC35-2ABA82D01879}"/>
              </a:ext>
            </a:extLst>
          </p:cNvPr>
          <p:cNvSpPr>
            <a:spLocks noGrp="1"/>
          </p:cNvSpPr>
          <p:nvPr>
            <p:ph type="title" idx="4294967295"/>
          </p:nvPr>
        </p:nvSpPr>
        <p:spPr>
          <a:xfrm>
            <a:off x="1040860" y="314055"/>
            <a:ext cx="9777716" cy="1325563"/>
          </a:xfrm>
          <a:prstGeom prst="rect">
            <a:avLst/>
          </a:prstGeom>
        </p:spPr>
        <p:txBody>
          <a:bodyPr>
            <a:normAutofit/>
          </a:bodyPr>
          <a:lstStyle/>
          <a:p>
            <a:pPr algn="ctr"/>
            <a:r>
              <a:rPr lang="ca-ES" sz="3200" b="1" dirty="0">
                <a:latin typeface="+mn-lt"/>
              </a:rPr>
              <a:t>Con los </a:t>
            </a:r>
            <a:r>
              <a:rPr lang="ca-ES" sz="3200" b="1" dirty="0" err="1">
                <a:latin typeface="+mn-lt"/>
              </a:rPr>
              <a:t>tratamientos</a:t>
            </a:r>
            <a:r>
              <a:rPr lang="ca-ES" sz="3200" b="1" dirty="0">
                <a:latin typeface="+mn-lt"/>
              </a:rPr>
              <a:t> </a:t>
            </a:r>
            <a:r>
              <a:rPr lang="ca-ES" sz="3200" b="1" dirty="0" err="1">
                <a:latin typeface="+mn-lt"/>
              </a:rPr>
              <a:t>sistémicos</a:t>
            </a:r>
            <a:r>
              <a:rPr lang="ca-ES" sz="3200" b="1" dirty="0">
                <a:latin typeface="+mn-lt"/>
              </a:rPr>
              <a:t>/</a:t>
            </a:r>
            <a:r>
              <a:rPr lang="ca-ES" sz="3200" b="1" dirty="0" err="1">
                <a:latin typeface="+mn-lt"/>
              </a:rPr>
              <a:t>biológicos</a:t>
            </a:r>
            <a:r>
              <a:rPr lang="ca-ES" sz="3200" b="1" dirty="0">
                <a:latin typeface="+mn-lt"/>
              </a:rPr>
              <a:t> </a:t>
            </a:r>
            <a:r>
              <a:rPr lang="ca-ES" sz="3200" b="1" dirty="0" err="1">
                <a:latin typeface="+mn-lt"/>
              </a:rPr>
              <a:t>podemos</a:t>
            </a:r>
            <a:r>
              <a:rPr lang="ca-ES" sz="3200" b="1" dirty="0">
                <a:latin typeface="+mn-lt"/>
              </a:rPr>
              <a:t> </a:t>
            </a:r>
            <a:r>
              <a:rPr lang="ca-ES" sz="3200" b="1" dirty="0" err="1">
                <a:latin typeface="+mn-lt"/>
              </a:rPr>
              <a:t>cambiar</a:t>
            </a:r>
            <a:r>
              <a:rPr lang="ca-ES" sz="3200" b="1" dirty="0">
                <a:latin typeface="+mn-lt"/>
              </a:rPr>
              <a:t> la vida de los </a:t>
            </a:r>
            <a:r>
              <a:rPr lang="ca-ES" sz="3200" b="1" dirty="0" err="1">
                <a:latin typeface="+mn-lt"/>
              </a:rPr>
              <a:t>pacientes</a:t>
            </a:r>
            <a:endParaRPr lang="ca-ES" sz="3200" b="1" dirty="0">
              <a:latin typeface="+mn-lt"/>
            </a:endParaRPr>
          </a:p>
        </p:txBody>
      </p:sp>
    </p:spTree>
    <p:extLst>
      <p:ext uri="{BB962C8B-B14F-4D97-AF65-F5344CB8AC3E}">
        <p14:creationId xmlns:p14="http://schemas.microsoft.com/office/powerpoint/2010/main" val="10286086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p:cNvPicPr>
            <a:picLocks noGrp="1" noChangeAspect="1"/>
          </p:cNvPicPr>
          <p:nvPr>
            <p:ph sz="half" idx="4294967295"/>
          </p:nvPr>
        </p:nvPicPr>
        <p:blipFill rotWithShape="1">
          <a:blip r:embed="rId2" cstate="print">
            <a:extLst>
              <a:ext uri="{28A0092B-C50C-407E-A947-70E740481C1C}">
                <a14:useLocalDpi xmlns:a14="http://schemas.microsoft.com/office/drawing/2010/main" val="0"/>
              </a:ext>
            </a:extLst>
          </a:blip>
          <a:srcRect/>
          <a:stretch/>
        </p:blipFill>
        <p:spPr>
          <a:xfrm rot="5400000">
            <a:off x="881111" y="1460897"/>
            <a:ext cx="3931191" cy="4781298"/>
          </a:xfrm>
          <a:prstGeom prst="rect">
            <a:avLst/>
          </a:prstGeom>
        </p:spPr>
      </p:pic>
      <p:pic>
        <p:nvPicPr>
          <p:cNvPr id="2050" name="Picture 2" descr="D:\FOTOS DERMATOLOGIA SABADELL 6 FEBRER 2021\Arxiu Cronològic HUS\2021 Fotos\2021 4Abril Fotos MR HUS\Vicente Bustos Iglesias 136005 (3).JPG"/>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553075" y="1885950"/>
            <a:ext cx="6182867" cy="3931192"/>
          </a:xfrm>
          <a:prstGeom prst="rect">
            <a:avLst/>
          </a:prstGeom>
          <a:noFill/>
        </p:spPr>
      </p:pic>
      <p:sp>
        <p:nvSpPr>
          <p:cNvPr id="2" name="Títol 1">
            <a:extLst>
              <a:ext uri="{FF2B5EF4-FFF2-40B4-BE49-F238E27FC236}">
                <a16:creationId xmlns:a16="http://schemas.microsoft.com/office/drawing/2014/main" id="{1691892C-791D-581B-A2F9-856E8358A802}"/>
              </a:ext>
            </a:extLst>
          </p:cNvPr>
          <p:cNvSpPr>
            <a:spLocks noGrp="1"/>
          </p:cNvSpPr>
          <p:nvPr>
            <p:ph type="title" idx="4294967295"/>
          </p:nvPr>
        </p:nvSpPr>
        <p:spPr>
          <a:xfrm>
            <a:off x="933856" y="374852"/>
            <a:ext cx="9455285" cy="1325563"/>
          </a:xfrm>
          <a:prstGeom prst="rect">
            <a:avLst/>
          </a:prstGeom>
        </p:spPr>
        <p:txBody>
          <a:bodyPr>
            <a:normAutofit/>
          </a:bodyPr>
          <a:lstStyle/>
          <a:p>
            <a:pPr algn="ctr"/>
            <a:r>
              <a:rPr lang="ca-ES" sz="3200" b="1" dirty="0">
                <a:latin typeface="+mn-lt"/>
              </a:rPr>
              <a:t>Con los </a:t>
            </a:r>
            <a:r>
              <a:rPr lang="ca-ES" sz="3200" b="1" dirty="0" err="1">
                <a:latin typeface="+mn-lt"/>
              </a:rPr>
              <a:t>tratamientos</a:t>
            </a:r>
            <a:r>
              <a:rPr lang="ca-ES" sz="3200" b="1" dirty="0">
                <a:latin typeface="+mn-lt"/>
              </a:rPr>
              <a:t> </a:t>
            </a:r>
            <a:r>
              <a:rPr lang="ca-ES" sz="3200" b="1" dirty="0" err="1">
                <a:latin typeface="+mn-lt"/>
              </a:rPr>
              <a:t>sistémicos</a:t>
            </a:r>
            <a:r>
              <a:rPr lang="ca-ES" sz="3200" b="1" dirty="0">
                <a:latin typeface="+mn-lt"/>
              </a:rPr>
              <a:t>/</a:t>
            </a:r>
            <a:r>
              <a:rPr lang="ca-ES" sz="3200" b="1" dirty="0" err="1">
                <a:latin typeface="+mn-lt"/>
              </a:rPr>
              <a:t>biológicos</a:t>
            </a:r>
            <a:r>
              <a:rPr lang="ca-ES" sz="3200" b="1" dirty="0">
                <a:latin typeface="+mn-lt"/>
              </a:rPr>
              <a:t> </a:t>
            </a:r>
            <a:r>
              <a:rPr lang="ca-ES" sz="3200" b="1" dirty="0" err="1">
                <a:latin typeface="+mn-lt"/>
              </a:rPr>
              <a:t>podemos</a:t>
            </a:r>
            <a:r>
              <a:rPr lang="ca-ES" sz="3200" b="1" dirty="0">
                <a:latin typeface="+mn-lt"/>
              </a:rPr>
              <a:t> </a:t>
            </a:r>
            <a:r>
              <a:rPr lang="ca-ES" sz="3200" b="1" dirty="0" err="1">
                <a:latin typeface="+mn-lt"/>
              </a:rPr>
              <a:t>cambiar</a:t>
            </a:r>
            <a:r>
              <a:rPr lang="ca-ES" sz="3200" b="1" dirty="0">
                <a:latin typeface="+mn-lt"/>
              </a:rPr>
              <a:t> la vida de los </a:t>
            </a:r>
            <a:r>
              <a:rPr lang="ca-ES" sz="3200" b="1" dirty="0" err="1">
                <a:latin typeface="+mn-lt"/>
              </a:rPr>
              <a:t>pacientes</a:t>
            </a:r>
            <a:endParaRPr lang="ca-ES" sz="3200" b="1" dirty="0">
              <a:latin typeface="+mn-lt"/>
            </a:endParaRPr>
          </a:p>
        </p:txBody>
      </p:sp>
    </p:spTree>
    <p:extLst>
      <p:ext uri="{BB962C8B-B14F-4D97-AF65-F5344CB8AC3E}">
        <p14:creationId xmlns:p14="http://schemas.microsoft.com/office/powerpoint/2010/main" val="4688342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BE633-837F-E28D-CD47-D108CA89576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89EC1737-E915-F26D-E801-C4A077CF1423}"/>
              </a:ext>
            </a:extLst>
          </p:cNvPr>
          <p:cNvSpPr txBox="1"/>
          <p:nvPr/>
        </p:nvSpPr>
        <p:spPr>
          <a:xfrm>
            <a:off x="2015204" y="2100845"/>
            <a:ext cx="816159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srgbClr val="00F0BE"/>
                </a:solidFill>
                <a:effectLst/>
                <a:uLnTx/>
                <a:uFillTx/>
                <a:latin typeface="Arial" panose="020B0604020202020204" pitchFamily="34" charset="0"/>
                <a:ea typeface="+mn-ea"/>
                <a:cs typeface="Arial" panose="020B0604020202020204" pitchFamily="34" charset="0"/>
              </a:rPr>
              <a:t>Eccemas y dermatitis atópica</a:t>
            </a:r>
          </a:p>
        </p:txBody>
      </p:sp>
      <p:sp>
        <p:nvSpPr>
          <p:cNvPr id="4" name="CuadroTexto 3">
            <a:extLst>
              <a:ext uri="{FF2B5EF4-FFF2-40B4-BE49-F238E27FC236}">
                <a16:creationId xmlns:a16="http://schemas.microsoft.com/office/drawing/2014/main" id="{5C1DD848-CCB7-F2FD-A1FF-FEB7F88BFD2E}"/>
              </a:ext>
            </a:extLst>
          </p:cNvPr>
          <p:cNvSpPr txBox="1"/>
          <p:nvPr/>
        </p:nvSpPr>
        <p:spPr>
          <a:xfrm rot="16200000">
            <a:off x="10813817" y="5267788"/>
            <a:ext cx="226941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ES-NOP-2500105</a:t>
            </a:r>
            <a:endParaRPr kumimoji="0" lang="es-E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026413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60A8F0F-405F-41D8-8E04-A606F13953DA}"/>
              </a:ext>
            </a:extLst>
          </p:cNvPr>
          <p:cNvSpPr>
            <a:spLocks noGrp="1" noChangeArrowheads="1"/>
          </p:cNvSpPr>
          <p:nvPr>
            <p:ph type="title"/>
          </p:nvPr>
        </p:nvSpPr>
        <p:spPr/>
        <p:txBody>
          <a:bodyPr>
            <a:normAutofit/>
          </a:bodyPr>
          <a:lstStyle/>
          <a:p>
            <a:pPr eaLnBrk="1" hangingPunct="1"/>
            <a:r>
              <a:rPr lang="ca-ES" altLang="es-ES" b="1" dirty="0" err="1"/>
              <a:t>Eccema</a:t>
            </a:r>
            <a:r>
              <a:rPr lang="ca-ES" altLang="es-ES" b="1" dirty="0">
                <a:latin typeface="+mj-lt"/>
                <a:cs typeface="Aharoni" panose="02010803020104030203" pitchFamily="2" charset="-79"/>
              </a:rPr>
              <a:t> |</a:t>
            </a:r>
            <a:r>
              <a:rPr lang="ca-ES" altLang="es-ES" b="1" dirty="0"/>
              <a:t> </a:t>
            </a:r>
            <a:r>
              <a:rPr lang="es-ES" altLang="es-ES" b="1" dirty="0"/>
              <a:t>Concepto</a:t>
            </a:r>
          </a:p>
        </p:txBody>
      </p:sp>
      <p:sp>
        <p:nvSpPr>
          <p:cNvPr id="8195" name="Rectangle 3">
            <a:extLst>
              <a:ext uri="{FF2B5EF4-FFF2-40B4-BE49-F238E27FC236}">
                <a16:creationId xmlns:a16="http://schemas.microsoft.com/office/drawing/2014/main" id="{583AB41D-2E2F-4D0B-A612-024522841884}"/>
              </a:ext>
            </a:extLst>
          </p:cNvPr>
          <p:cNvSpPr>
            <a:spLocks noGrp="1" noChangeArrowheads="1"/>
          </p:cNvSpPr>
          <p:nvPr>
            <p:ph idx="4294967295"/>
          </p:nvPr>
        </p:nvSpPr>
        <p:spPr>
          <a:xfrm>
            <a:off x="695325" y="1572807"/>
            <a:ext cx="10515600" cy="2517931"/>
          </a:xfrm>
        </p:spPr>
        <p:txBody>
          <a:bodyPr>
            <a:normAutofit/>
          </a:bodyPr>
          <a:lstStyle/>
          <a:p>
            <a:pPr marL="0" indent="0" eaLnBrk="1" hangingPunct="1">
              <a:buNone/>
            </a:pPr>
            <a:r>
              <a:rPr lang="es-ES" sz="2000" b="1" noProof="0" dirty="0"/>
              <a:t>Patrón de respuesta inflamatoria de la piel compartida por diferentes entidades.</a:t>
            </a:r>
          </a:p>
          <a:p>
            <a:pPr marL="0" indent="0" eaLnBrk="1" hangingPunct="1">
              <a:buNone/>
            </a:pPr>
            <a:endParaRPr lang="es-ES" sz="1400" noProof="0" dirty="0"/>
          </a:p>
          <a:p>
            <a:pPr marL="142875" indent="-142875"/>
            <a:r>
              <a:rPr lang="es-ES" sz="1400" noProof="0" dirty="0"/>
              <a:t>Clínica común a cualquier tipo de eccema:</a:t>
            </a:r>
          </a:p>
          <a:p>
            <a:pPr lvl="1"/>
            <a:r>
              <a:rPr lang="es-ES" sz="1400" b="1" noProof="0" dirty="0"/>
              <a:t>Prurito</a:t>
            </a:r>
            <a:endParaRPr lang="es-ES" sz="1400" b="1" dirty="0"/>
          </a:p>
          <a:p>
            <a:pPr lvl="1"/>
            <a:r>
              <a:rPr lang="es-ES" sz="1400" b="1" noProof="0" dirty="0"/>
              <a:t>Polimorfismo de las lesiones</a:t>
            </a:r>
            <a:r>
              <a:rPr lang="es-ES" sz="1400" noProof="0" dirty="0"/>
              <a:t>: eritema, edema, </a:t>
            </a:r>
            <a:r>
              <a:rPr lang="es-ES" sz="1400" noProof="0" dirty="0" err="1"/>
              <a:t>papulovesículas</a:t>
            </a:r>
            <a:r>
              <a:rPr lang="es-ES" sz="1400" noProof="0" dirty="0"/>
              <a:t>, descamación y liquenificación</a:t>
            </a:r>
          </a:p>
          <a:p>
            <a:pPr marL="0" indent="0" eaLnBrk="1" hangingPunct="1">
              <a:buNone/>
            </a:pPr>
            <a:endParaRPr lang="es-ES" sz="1400" noProof="0" dirty="0"/>
          </a:p>
          <a:p>
            <a:pPr marL="179388" indent="-179388"/>
            <a:r>
              <a:rPr lang="es-ES" sz="1400" noProof="0" dirty="0"/>
              <a:t>Confusión con la palabra "alergia cutánea"</a:t>
            </a:r>
            <a:endParaRPr lang="ca-ES" altLang="es-ES" sz="1400" dirty="0"/>
          </a:p>
        </p:txBody>
      </p:sp>
      <p:sp>
        <p:nvSpPr>
          <p:cNvPr id="3" name="QuadreDeText 2">
            <a:extLst>
              <a:ext uri="{FF2B5EF4-FFF2-40B4-BE49-F238E27FC236}">
                <a16:creationId xmlns:a16="http://schemas.microsoft.com/office/drawing/2014/main" id="{FFE4C8AD-2C2D-794E-2DA5-1C0A2C907734}"/>
              </a:ext>
            </a:extLst>
          </p:cNvPr>
          <p:cNvSpPr txBox="1"/>
          <p:nvPr/>
        </p:nvSpPr>
        <p:spPr>
          <a:xfrm>
            <a:off x="695325" y="6207502"/>
            <a:ext cx="11710298"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McAleer MA, Irvine AD. Atopic dermatitis. In: Bolognia JL, Schaffer JV, Cerroni L, eds. </a:t>
            </a:r>
            <a:r>
              <a:rPr kumimoji="0" lang="en-US" sz="700" b="0" i="1"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Dermatology</a:t>
            </a:r>
            <a:r>
              <a:rPr kumimoji="0" lang="en-U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5th ed. Philadelphia, PA: Elsevier; 2025:chap 12.</a:t>
            </a:r>
            <a:endParaRPr kumimoji="0" lang="ca-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A09BBAB7-9D18-5B86-ADD9-A7C77DC8D459}"/>
              </a:ext>
            </a:extLst>
          </p:cNvPr>
          <p:cNvSpPr/>
          <p:nvPr/>
        </p:nvSpPr>
        <p:spPr>
          <a:xfrm>
            <a:off x="702678" y="3255128"/>
            <a:ext cx="5609222" cy="2466474"/>
          </a:xfrm>
          <a:prstGeom prst="roundRect">
            <a:avLst>
              <a:gd name="adj" fmla="val 2521"/>
            </a:avLst>
          </a:prstGeom>
          <a:solidFill>
            <a:srgbClr val="00F2BE">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Rectangle 2">
            <a:extLst>
              <a:ext uri="{FF2B5EF4-FFF2-40B4-BE49-F238E27FC236}">
                <a16:creationId xmlns:a16="http://schemas.microsoft.com/office/drawing/2014/main" id="{14472D7A-4CD9-3C9A-2198-C4E127D75478}"/>
              </a:ext>
            </a:extLst>
          </p:cNvPr>
          <p:cNvSpPr>
            <a:spLocks noGrp="1" noChangeArrowheads="1"/>
          </p:cNvSpPr>
          <p:nvPr>
            <p:ph type="title"/>
          </p:nvPr>
        </p:nvSpPr>
        <p:spPr>
          <a:xfrm>
            <a:off x="611101" y="562331"/>
            <a:ext cx="10515600" cy="716542"/>
          </a:xfrm>
        </p:spPr>
        <p:txBody>
          <a:bodyPr>
            <a:normAutofit/>
          </a:bodyPr>
          <a:lstStyle/>
          <a:p>
            <a:pPr eaLnBrk="1" hangingPunct="1"/>
            <a:r>
              <a:rPr lang="ca-ES" altLang="es-ES" b="1" dirty="0" err="1">
                <a:latin typeface="+mj-lt"/>
                <a:cs typeface="Aharoni" panose="02010803020104030203" pitchFamily="2" charset="-79"/>
              </a:rPr>
              <a:t>Eccema</a:t>
            </a:r>
            <a:r>
              <a:rPr lang="ca-ES" altLang="es-ES" b="1" dirty="0">
                <a:latin typeface="+mj-lt"/>
                <a:cs typeface="Aharoni" panose="02010803020104030203" pitchFamily="2" charset="-79"/>
              </a:rPr>
              <a:t> | </a:t>
            </a:r>
            <a:r>
              <a:rPr lang="es-ES" altLang="es-ES" b="1" dirty="0">
                <a:latin typeface="+mj-lt"/>
                <a:cs typeface="Aharoni" panose="02010803020104030203" pitchFamily="2" charset="-79"/>
              </a:rPr>
              <a:t>Nomenclatura</a:t>
            </a:r>
          </a:p>
        </p:txBody>
      </p:sp>
      <p:sp>
        <p:nvSpPr>
          <p:cNvPr id="3" name="Marcador de contenido 2"/>
          <p:cNvSpPr>
            <a:spLocks noGrp="1"/>
          </p:cNvSpPr>
          <p:nvPr>
            <p:ph idx="4294967295"/>
          </p:nvPr>
        </p:nvSpPr>
        <p:spPr>
          <a:xfrm>
            <a:off x="1135815" y="3638022"/>
            <a:ext cx="4369970" cy="1806854"/>
          </a:xfrm>
          <a:ln w="25400">
            <a:noFill/>
          </a:ln>
        </p:spPr>
        <p:txBody>
          <a:bodyPr anchor="t">
            <a:normAutofit lnSpcReduction="10000"/>
          </a:bodyPr>
          <a:lstStyle/>
          <a:p>
            <a:pPr marL="0" indent="0">
              <a:buNone/>
            </a:pPr>
            <a:r>
              <a:rPr lang="ca-ES" altLang="es-ES" sz="1800" b="1" dirty="0" err="1"/>
              <a:t>Eccema</a:t>
            </a:r>
            <a:r>
              <a:rPr lang="ca-ES" altLang="es-ES" sz="1800" b="1" dirty="0"/>
              <a:t> == </a:t>
            </a:r>
            <a:r>
              <a:rPr lang="ca-ES" altLang="es-ES" sz="1800" b="1" dirty="0" err="1"/>
              <a:t>Eczema</a:t>
            </a:r>
            <a:endParaRPr lang="ca-ES" altLang="es-ES" sz="1800" b="1" dirty="0"/>
          </a:p>
          <a:p>
            <a:pPr marL="0" indent="0">
              <a:buNone/>
            </a:pPr>
            <a:endParaRPr lang="ca-ES" altLang="es-ES" sz="1800" b="1" dirty="0"/>
          </a:p>
          <a:p>
            <a:pPr marL="0" indent="0">
              <a:buNone/>
            </a:pPr>
            <a:r>
              <a:rPr lang="ca-ES" altLang="es-ES" sz="1800" b="1" dirty="0" err="1"/>
              <a:t>Eccema</a:t>
            </a:r>
            <a:r>
              <a:rPr lang="ca-ES" altLang="es-ES" sz="1800" b="1" dirty="0"/>
              <a:t>  ===  Dermatitis</a:t>
            </a:r>
          </a:p>
          <a:p>
            <a:pPr marL="0" indent="0">
              <a:buNone/>
            </a:pPr>
            <a:endParaRPr lang="ca-ES" altLang="es-ES" sz="1800" b="1" dirty="0"/>
          </a:p>
          <a:p>
            <a:pPr marL="0" indent="0">
              <a:buNone/>
            </a:pPr>
            <a:r>
              <a:rPr lang="ca-ES" altLang="es-ES" sz="1800" b="1" dirty="0" err="1"/>
              <a:t>Eccema</a:t>
            </a:r>
            <a:r>
              <a:rPr lang="ca-ES" altLang="es-ES" sz="1800" b="1" dirty="0"/>
              <a:t> </a:t>
            </a:r>
            <a:r>
              <a:rPr lang="ca-ES" altLang="es-ES" sz="1800" b="1" dirty="0" err="1"/>
              <a:t>atópico</a:t>
            </a:r>
            <a:r>
              <a:rPr lang="ca-ES" altLang="es-ES" sz="1800" b="1" dirty="0"/>
              <a:t> == Dermatitis </a:t>
            </a:r>
            <a:r>
              <a:rPr lang="ca-ES" altLang="es-ES" sz="1800" b="1" dirty="0" err="1"/>
              <a:t>atópica</a:t>
            </a:r>
            <a:endParaRPr lang="ca-ES" altLang="es-ES" sz="1800" b="1" dirty="0"/>
          </a:p>
          <a:p>
            <a:pPr marL="0" indent="0">
              <a:buNone/>
            </a:pPr>
            <a:endParaRPr lang="ca-ES" b="1" dirty="0"/>
          </a:p>
        </p:txBody>
      </p:sp>
      <p:sp>
        <p:nvSpPr>
          <p:cNvPr id="6" name="QuadreDeText 5">
            <a:extLst>
              <a:ext uri="{FF2B5EF4-FFF2-40B4-BE49-F238E27FC236}">
                <a16:creationId xmlns:a16="http://schemas.microsoft.com/office/drawing/2014/main" id="{B18B43DD-27CC-8577-6877-A99E41FB3D8C}"/>
              </a:ext>
            </a:extLst>
          </p:cNvPr>
          <p:cNvSpPr txBox="1"/>
          <p:nvPr/>
        </p:nvSpPr>
        <p:spPr>
          <a:xfrm>
            <a:off x="710716" y="1457703"/>
            <a:ext cx="5490387" cy="132343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Grupo de dermatosis que comparten un sustrato patológico común (vesícula </a:t>
            </a:r>
            <a:r>
              <a:rPr kumimoji="0" lang="es-ES" sz="1600" b="0" i="0" u="none" strike="noStrike" kern="1200" cap="none" spc="0" normalizeH="0" baseline="0" noProof="0" dirty="0" err="1">
                <a:ln>
                  <a:noFill/>
                </a:ln>
                <a:solidFill>
                  <a:srgbClr val="002355"/>
                </a:solidFill>
                <a:effectLst/>
                <a:uLnTx/>
                <a:uFillTx/>
                <a:latin typeface="Arial" panose="020B0604020202020204"/>
                <a:ea typeface="+mn-ea"/>
                <a:cs typeface="+mn-cs"/>
              </a:rPr>
              <a:t>espongiotica</a:t>
            </a:r>
            <a:r>
              <a:rPr kumimoji="0" lang="es-ES" sz="1600" b="0" i="0" u="none" strike="noStrike" kern="1200" cap="none" spc="0" normalizeH="0" baseline="0" noProof="0" dirty="0">
                <a:ln>
                  <a:noFill/>
                </a:ln>
                <a:solidFill>
                  <a:srgbClr val="002355"/>
                </a:solidFill>
                <a:effectLst/>
                <a:uLnTx/>
                <a:uFillTx/>
                <a:latin typeface="Arial" panose="020B060402020202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a-ES" altLang="es-ES" sz="16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a-ES" altLang="es-ES" sz="1600" b="0" i="0" u="none" strike="noStrike" kern="1200" cap="none" spc="0" normalizeH="0" baseline="0" noProof="0" dirty="0">
                <a:ln>
                  <a:noFill/>
                </a:ln>
                <a:solidFill>
                  <a:srgbClr val="002355"/>
                </a:solidFill>
                <a:effectLst/>
                <a:uLnTx/>
                <a:uFillTx/>
                <a:latin typeface="Arial" panose="020B0604020202020204"/>
                <a:ea typeface="+mn-ea"/>
                <a:cs typeface="+mn-cs"/>
              </a:rPr>
              <a:t>Del lat. cient. </a:t>
            </a:r>
            <a:r>
              <a:rPr kumimoji="0" lang="ca-ES" altLang="es-ES" sz="1600" b="0" i="0" u="none" strike="noStrike" kern="1200" cap="none" spc="0" normalizeH="0" baseline="0" noProof="0" dirty="0" err="1">
                <a:ln>
                  <a:noFill/>
                </a:ln>
                <a:solidFill>
                  <a:srgbClr val="002355"/>
                </a:solidFill>
                <a:effectLst/>
                <a:uLnTx/>
                <a:uFillTx/>
                <a:latin typeface="Arial" panose="020B0604020202020204"/>
                <a:ea typeface="+mn-ea"/>
                <a:cs typeface="+mn-cs"/>
              </a:rPr>
              <a:t>eczema</a:t>
            </a:r>
            <a:r>
              <a:rPr kumimoji="0" lang="ca-ES" altLang="es-ES" sz="1600" b="0" i="0" u="none" strike="noStrike" kern="1200" cap="none" spc="0" normalizeH="0" baseline="0" noProof="0" dirty="0">
                <a:ln>
                  <a:noFill/>
                </a:ln>
                <a:solidFill>
                  <a:srgbClr val="002355"/>
                </a:solidFill>
                <a:effectLst/>
                <a:uLnTx/>
                <a:uFillTx/>
                <a:latin typeface="Arial" panose="020B0604020202020204"/>
                <a:ea typeface="+mn-ea"/>
                <a:cs typeface="+mn-cs"/>
              </a:rPr>
              <a:t>, y este del gr. DCP </a:t>
            </a:r>
            <a:r>
              <a:rPr kumimoji="0" lang="el-GR" altLang="es-ES" sz="1600" b="0" i="0" u="none" strike="noStrike" kern="1200" cap="none" spc="0" normalizeH="0" baseline="0" noProof="0" dirty="0">
                <a:ln>
                  <a:noFill/>
                </a:ln>
                <a:solidFill>
                  <a:srgbClr val="002355"/>
                </a:solidFill>
                <a:effectLst/>
                <a:uLnTx/>
                <a:uFillTx/>
                <a:latin typeface="Arial" panose="020B0604020202020204"/>
                <a:ea typeface="+mn-ea"/>
                <a:cs typeface="+mn-cs"/>
              </a:rPr>
              <a:t>κζεμα </a:t>
            </a:r>
            <a:r>
              <a:rPr kumimoji="0" lang="ca-ES" altLang="es-ES" sz="1600" b="0" i="0" u="none" strike="noStrike" kern="1200" cap="none" spc="0" normalizeH="0" baseline="0" noProof="0" dirty="0" err="1">
                <a:ln>
                  <a:noFill/>
                </a:ln>
                <a:solidFill>
                  <a:srgbClr val="002355"/>
                </a:solidFill>
                <a:effectLst/>
                <a:uLnTx/>
                <a:uFillTx/>
                <a:latin typeface="Arial" panose="020B0604020202020204"/>
                <a:ea typeface="+mn-ea"/>
                <a:cs typeface="+mn-cs"/>
              </a:rPr>
              <a:t>ékzema</a:t>
            </a:r>
            <a:r>
              <a:rPr kumimoji="0" lang="ca-ES" altLang="es-ES" sz="1600" b="0" i="0" u="none" strike="noStrike" kern="1200" cap="none" spc="0" normalizeH="0" baseline="0" noProof="0" dirty="0">
                <a:ln>
                  <a:noFill/>
                </a:ln>
                <a:solidFill>
                  <a:srgbClr val="002355"/>
                </a:solidFill>
                <a:effectLst/>
                <a:uLnTx/>
                <a:uFillTx/>
                <a:latin typeface="Arial" panose="020B0604020202020204"/>
                <a:ea typeface="+mn-ea"/>
                <a:cs typeface="+mn-cs"/>
              </a:rPr>
              <a:t>, der. de </a:t>
            </a:r>
            <a:r>
              <a:rPr kumimoji="0" lang="ca-ES" altLang="es-ES" sz="1600" b="0" i="0" u="none" strike="noStrike" kern="1200" cap="none" spc="0" normalizeH="0" baseline="0" noProof="0" dirty="0" err="1">
                <a:ln>
                  <a:noFill/>
                </a:ln>
                <a:solidFill>
                  <a:srgbClr val="002355"/>
                </a:solidFill>
                <a:effectLst/>
                <a:uLnTx/>
                <a:uFillTx/>
                <a:latin typeface="Arial" panose="020B0604020202020204"/>
                <a:ea typeface="+mn-ea"/>
                <a:cs typeface="+mn-cs"/>
              </a:rPr>
              <a:t>dCP</a:t>
            </a:r>
            <a:r>
              <a:rPr kumimoji="0" lang="ca-ES" altLang="es-ES" sz="16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l-GR" altLang="es-ES" sz="1600" b="0" i="0" u="none" strike="noStrike" kern="1200" cap="none" spc="0" normalizeH="0" baseline="0" noProof="0" dirty="0">
                <a:ln>
                  <a:noFill/>
                </a:ln>
                <a:solidFill>
                  <a:srgbClr val="002355"/>
                </a:solidFill>
                <a:effectLst/>
                <a:uLnTx/>
                <a:uFillTx/>
                <a:latin typeface="Arial" panose="020B0604020202020204"/>
                <a:ea typeface="+mn-ea"/>
                <a:cs typeface="+mn-cs"/>
              </a:rPr>
              <a:t>κζεῖν </a:t>
            </a:r>
            <a:r>
              <a:rPr kumimoji="0" lang="ca-ES" altLang="es-ES" sz="1600" b="0" i="0" u="none" strike="noStrike" kern="1200" cap="none" spc="0" normalizeH="0" baseline="0" noProof="0" dirty="0">
                <a:ln>
                  <a:noFill/>
                </a:ln>
                <a:solidFill>
                  <a:srgbClr val="002355"/>
                </a:solidFill>
                <a:effectLst/>
                <a:uLnTx/>
                <a:uFillTx/>
                <a:latin typeface="Arial" panose="020B0604020202020204"/>
                <a:ea typeface="+mn-ea"/>
                <a:cs typeface="+mn-cs"/>
              </a:rPr>
              <a:t>ekzeîn.gr. </a:t>
            </a:r>
            <a:r>
              <a:rPr kumimoji="0" lang="ca-ES" altLang="es-ES" sz="1600" b="0" i="0" u="none" strike="noStrike" kern="1200" cap="none" spc="0" normalizeH="0" baseline="0" noProof="0" dirty="0" err="1">
                <a:ln>
                  <a:noFill/>
                </a:ln>
                <a:solidFill>
                  <a:srgbClr val="002355"/>
                </a:solidFill>
                <a:effectLst/>
                <a:uLnTx/>
                <a:uFillTx/>
                <a:latin typeface="Arial" panose="020B0604020202020204"/>
                <a:ea typeface="+mn-ea"/>
                <a:cs typeface="+mn-cs"/>
              </a:rPr>
              <a:t>ekzéö</a:t>
            </a:r>
            <a:r>
              <a:rPr kumimoji="0" lang="ca-ES" altLang="es-ES" sz="16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ca-ES" altLang="es-ES" sz="1600" b="0" i="0" u="none" strike="noStrike" kern="1200" cap="none" spc="0" normalizeH="0" baseline="0" noProof="0" dirty="0" err="1">
                <a:ln>
                  <a:noFill/>
                </a:ln>
                <a:solidFill>
                  <a:srgbClr val="002355"/>
                </a:solidFill>
                <a:effectLst/>
                <a:uLnTx/>
                <a:uFillTx/>
                <a:latin typeface="Arial" panose="020B0604020202020204"/>
                <a:ea typeface="+mn-ea"/>
                <a:cs typeface="+mn-cs"/>
              </a:rPr>
              <a:t>hervir</a:t>
            </a:r>
            <a:endParaRPr kumimoji="0" lang="ca-ES" sz="16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grpSp>
        <p:nvGrpSpPr>
          <p:cNvPr id="13" name="Grupo 12">
            <a:extLst>
              <a:ext uri="{FF2B5EF4-FFF2-40B4-BE49-F238E27FC236}">
                <a16:creationId xmlns:a16="http://schemas.microsoft.com/office/drawing/2014/main" id="{91F4AF18-B33F-9418-3997-C022BED753C1}"/>
              </a:ext>
            </a:extLst>
          </p:cNvPr>
          <p:cNvGrpSpPr/>
          <p:nvPr/>
        </p:nvGrpSpPr>
        <p:grpSpPr>
          <a:xfrm>
            <a:off x="7031421" y="772473"/>
            <a:ext cx="3281246" cy="4925066"/>
            <a:chOff x="6773779" y="1125538"/>
            <a:chExt cx="3657599" cy="5489962"/>
          </a:xfrm>
        </p:grpSpPr>
        <p:pic>
          <p:nvPicPr>
            <p:cNvPr id="7" name="Picture 4" descr="egi-inf12">
              <a:extLst>
                <a:ext uri="{FF2B5EF4-FFF2-40B4-BE49-F238E27FC236}">
                  <a16:creationId xmlns:a16="http://schemas.microsoft.com/office/drawing/2014/main" id="{9F95D4EA-31C2-97CD-0FAD-F71AC232F86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a:xfrm>
              <a:off x="6785810" y="1125538"/>
              <a:ext cx="3637285" cy="2523079"/>
            </a:xfrm>
            <a:prstGeom prst="rect">
              <a:avLst/>
            </a:prstGeom>
            <a:noFill/>
          </p:spPr>
        </p:pic>
        <p:pic>
          <p:nvPicPr>
            <p:cNvPr id="8" name="Picture 5" descr="DermatitisContactoAlérgicoPierna04">
              <a:extLst>
                <a:ext uri="{FF2B5EF4-FFF2-40B4-BE49-F238E27FC236}">
                  <a16:creationId xmlns:a16="http://schemas.microsoft.com/office/drawing/2014/main" id="{E4B2E16C-2B77-F5BD-834D-F02F1F90860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73779" y="3705923"/>
              <a:ext cx="3657599" cy="290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QuadreDeText 4">
            <a:extLst>
              <a:ext uri="{FF2B5EF4-FFF2-40B4-BE49-F238E27FC236}">
                <a16:creationId xmlns:a16="http://schemas.microsoft.com/office/drawing/2014/main" id="{15346913-C802-1A64-4068-DD4978EF6031}"/>
              </a:ext>
            </a:extLst>
          </p:cNvPr>
          <p:cNvSpPr txBox="1"/>
          <p:nvPr/>
        </p:nvSpPr>
        <p:spPr>
          <a:xfrm>
            <a:off x="7149164" y="5721601"/>
            <a:ext cx="3185961" cy="200055"/>
          </a:xfrm>
          <a:prstGeom prst="rect">
            <a:avLst/>
          </a:prstGeom>
          <a:noFill/>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Imágenes propiedad del Dr. Miquel Ribera</a:t>
            </a:r>
            <a:endParaRPr kumimoji="0" lang="es-ES" sz="700" b="1" i="0" u="none" strike="noStrike" kern="0" cap="none" spc="0" normalizeH="0" baseline="0" noProof="0" dirty="0">
              <a:ln>
                <a:noFill/>
              </a:ln>
              <a:solidFill>
                <a:srgbClr val="002355"/>
              </a:solidFill>
              <a:effectLst/>
              <a:uLnTx/>
              <a:uFillTx/>
              <a:latin typeface="Aptos" panose="02110004020202020204"/>
              <a:ea typeface="+mn-ea"/>
              <a:cs typeface="+mn-cs"/>
            </a:endParaRPr>
          </a:p>
        </p:txBody>
      </p:sp>
      <p:sp>
        <p:nvSpPr>
          <p:cNvPr id="9" name="QuadreDeText 8">
            <a:extLst>
              <a:ext uri="{FF2B5EF4-FFF2-40B4-BE49-F238E27FC236}">
                <a16:creationId xmlns:a16="http://schemas.microsoft.com/office/drawing/2014/main" id="{58C83129-7945-1E90-B1C5-B6657B2684DC}"/>
              </a:ext>
            </a:extLst>
          </p:cNvPr>
          <p:cNvSpPr txBox="1"/>
          <p:nvPr/>
        </p:nvSpPr>
        <p:spPr>
          <a:xfrm>
            <a:off x="695325" y="6205343"/>
            <a:ext cx="11710298"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355"/>
                </a:solidFill>
                <a:effectLst/>
                <a:uLnTx/>
                <a:uFillTx/>
                <a:latin typeface="Arial" panose="020B0604020202020204"/>
                <a:ea typeface="+mn-ea"/>
                <a:cs typeface="+mn-cs"/>
              </a:rPr>
              <a:t>McAleer MA, Irvine AD. Atopic dermatitis. In: Bolognia JL, Schaffer JV, Cerroni L, eds. </a:t>
            </a:r>
            <a:r>
              <a:rPr kumimoji="0" lang="en-US" sz="700" b="0" i="1" u="none" strike="noStrike" kern="1200" cap="none" spc="0" normalizeH="0" baseline="0" noProof="0" dirty="0">
                <a:ln>
                  <a:noFill/>
                </a:ln>
                <a:solidFill>
                  <a:srgbClr val="002355"/>
                </a:solidFill>
                <a:effectLst/>
                <a:uLnTx/>
                <a:uFillTx/>
                <a:latin typeface="Arial" panose="020B0604020202020204"/>
                <a:ea typeface="+mn-ea"/>
                <a:cs typeface="+mn-cs"/>
              </a:rPr>
              <a:t>Dermatology</a:t>
            </a:r>
            <a:r>
              <a:rPr kumimoji="0" lang="en-US" sz="700" b="0" i="0" u="none" strike="noStrike" kern="1200" cap="none" spc="0" normalizeH="0" baseline="0" noProof="0" dirty="0">
                <a:ln>
                  <a:noFill/>
                </a:ln>
                <a:solidFill>
                  <a:srgbClr val="002355"/>
                </a:solidFill>
                <a:effectLst/>
                <a:uLnTx/>
                <a:uFillTx/>
                <a:latin typeface="Arial" panose="020B0604020202020204"/>
                <a:ea typeface="+mn-ea"/>
                <a:cs typeface="+mn-cs"/>
              </a:rPr>
              <a:t>. 5th ed. Philadelphia, PA: Elsevier; 2025:chap 12.</a:t>
            </a:r>
            <a:endParaRPr kumimoji="0" lang="ca-ES" sz="7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350821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F442D36-4117-30E6-5B1D-4E28ED3ABDB8}"/>
              </a:ext>
            </a:extLst>
          </p:cNvPr>
          <p:cNvSpPr/>
          <p:nvPr/>
        </p:nvSpPr>
        <p:spPr>
          <a:xfrm>
            <a:off x="695325" y="1200641"/>
            <a:ext cx="11053763" cy="457200"/>
          </a:xfrm>
          <a:prstGeom prst="rect">
            <a:avLst/>
          </a:prstGeom>
          <a:solidFill>
            <a:srgbClr val="0023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alt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 fases </a:t>
            </a:r>
            <a:r>
              <a:rPr kumimoji="0" lang="ca-ES" altLang="es-E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clínicas</a:t>
            </a:r>
            <a:r>
              <a:rPr kumimoji="0" lang="ca-ES" alt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(no </a:t>
            </a:r>
            <a:r>
              <a:rPr kumimoji="0" lang="ca-ES" altLang="es-E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siempre</a:t>
            </a:r>
            <a:r>
              <a:rPr kumimoji="0" lang="ca-ES" alt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presentes) </a:t>
            </a: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266" name="Rectangle 2">
            <a:extLst>
              <a:ext uri="{FF2B5EF4-FFF2-40B4-BE49-F238E27FC236}">
                <a16:creationId xmlns:a16="http://schemas.microsoft.com/office/drawing/2014/main" id="{26E5DC1B-D4F3-4B49-A912-7DA6F127BE28}"/>
              </a:ext>
            </a:extLst>
          </p:cNvPr>
          <p:cNvSpPr>
            <a:spLocks noChangeArrowheads="1"/>
          </p:cNvSpPr>
          <p:nvPr/>
        </p:nvSpPr>
        <p:spPr bwMode="auto">
          <a:xfrm>
            <a:off x="1219200" y="1864895"/>
            <a:ext cx="9220200" cy="465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5F5F5F"/>
              </a:buClr>
              <a:buChar char="•"/>
              <a:defRPr sz="3200">
                <a:solidFill>
                  <a:srgbClr val="000000"/>
                </a:solidFill>
                <a:latin typeface="Tahoma" panose="020B0604030504040204" pitchFamily="34" charset="0"/>
              </a:defRPr>
            </a:lvl1pPr>
            <a:lvl2pPr marL="742950" indent="-285750">
              <a:spcBef>
                <a:spcPct val="20000"/>
              </a:spcBef>
              <a:buClr>
                <a:srgbClr val="5F5F5F"/>
              </a:buClr>
              <a:buChar char="•"/>
              <a:defRPr sz="2800">
                <a:solidFill>
                  <a:srgbClr val="000000"/>
                </a:solidFill>
                <a:latin typeface="Tahoma" panose="020B0604030504040204" pitchFamily="34" charset="0"/>
              </a:defRPr>
            </a:lvl2pPr>
            <a:lvl3pPr marL="1143000" indent="-228600">
              <a:spcBef>
                <a:spcPct val="20000"/>
              </a:spcBef>
              <a:buClr>
                <a:srgbClr val="5F5F5F"/>
              </a:buClr>
              <a:buChar char="•"/>
              <a:defRPr sz="2400">
                <a:solidFill>
                  <a:srgbClr val="000000"/>
                </a:solidFill>
                <a:latin typeface="Tahoma" panose="020B0604030504040204" pitchFamily="34" charset="0"/>
              </a:defRPr>
            </a:lvl3pPr>
            <a:lvl4pPr marL="1600200" indent="-228600">
              <a:spcBef>
                <a:spcPct val="20000"/>
              </a:spcBef>
              <a:buClr>
                <a:srgbClr val="5F5F5F"/>
              </a:buClr>
              <a:buChar char="•"/>
              <a:defRPr sz="2000">
                <a:solidFill>
                  <a:srgbClr val="000000"/>
                </a:solidFill>
                <a:latin typeface="Tahoma" panose="020B0604030504040204" pitchFamily="34" charset="0"/>
              </a:defRPr>
            </a:lvl4pPr>
            <a:lvl5pPr marL="2057400" indent="-228600">
              <a:spcBef>
                <a:spcPct val="20000"/>
              </a:spcBef>
              <a:buClr>
                <a:srgbClr val="5F5F5F"/>
              </a:buClr>
              <a:buChar char="•"/>
              <a:defRPr sz="2000">
                <a:solidFill>
                  <a:srgbClr val="000000"/>
                </a:solidFill>
                <a:latin typeface="Tahoma" panose="020B0604030504040204" pitchFamily="34" charset="0"/>
              </a:defRPr>
            </a:lvl5pPr>
            <a:lvl6pPr marL="25146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6pPr>
            <a:lvl7pPr marL="29718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7pPr>
            <a:lvl8pPr marL="34290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8pPr>
            <a:lvl9pPr marL="38862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9pPr>
          </a:lstStyle>
          <a:p>
            <a:pPr marL="342900" marR="0" lvl="0" indent="-342900" algn="l" defTabSz="914400" rtl="0" eaLnBrk="1" fontAlgn="auto" latinLnBrk="0" hangingPunct="1">
              <a:lnSpc>
                <a:spcPct val="80000"/>
              </a:lnSpc>
              <a:spcBef>
                <a:spcPct val="20000"/>
              </a:spcBef>
              <a:spcAft>
                <a:spcPts val="0"/>
              </a:spcAft>
              <a:buClr>
                <a:srgbClr val="5F5F5F"/>
              </a:buClr>
              <a:buSzTx/>
              <a:buFontTx/>
              <a:buNone/>
              <a:tabLst/>
              <a:defRPr/>
            </a:pPr>
            <a:r>
              <a:rPr kumimoji="0" lang="es-ES_tradnl" altLang="es-ES" sz="31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endParaRPr kumimoji="0" lang="es-ES_tradnl" altLang="es-ES" sz="2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80000"/>
              </a:lnSpc>
              <a:spcBef>
                <a:spcPct val="20000"/>
              </a:spcBef>
              <a:spcAft>
                <a:spcPts val="0"/>
              </a:spcAft>
              <a:buClr>
                <a:srgbClr val="5F5F5F"/>
              </a:buClr>
              <a:buSzTx/>
              <a:buFontTx/>
              <a:buNone/>
              <a:tabLst/>
              <a:defRPr/>
            </a:pPr>
            <a:r>
              <a:rPr kumimoji="0" lang="ca-ES" altLang="es-ES" sz="2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80000"/>
              </a:lnSpc>
              <a:spcBef>
                <a:spcPct val="20000"/>
              </a:spcBef>
              <a:spcAft>
                <a:spcPts val="0"/>
              </a:spcAft>
              <a:buClr>
                <a:srgbClr val="5F5F5F"/>
              </a:buClr>
              <a:buSzTx/>
              <a:buFontTx/>
              <a:buNone/>
              <a:tabLst/>
              <a:defRPr/>
            </a:pPr>
            <a:r>
              <a:rPr kumimoji="0" lang="ca-ES" altLang="es-ES" sz="2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80000"/>
              </a:lnSpc>
              <a:spcBef>
                <a:spcPct val="20000"/>
              </a:spcBef>
              <a:spcAft>
                <a:spcPts val="0"/>
              </a:spcAft>
              <a:buClr>
                <a:srgbClr val="5F5F5F"/>
              </a:buClr>
              <a:buSzTx/>
              <a:buFontTx/>
              <a:buNone/>
              <a:tabLst/>
              <a:defRPr/>
            </a:pPr>
            <a:r>
              <a:rPr kumimoji="0" lang="es-ES_tradnl" altLang="es-ES" sz="2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_tradnl" altLang="es-ES" sz="2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80000"/>
              </a:lnSpc>
              <a:spcBef>
                <a:spcPct val="20000"/>
              </a:spcBef>
              <a:spcAft>
                <a:spcPts val="0"/>
              </a:spcAft>
              <a:buClr>
                <a:srgbClr val="5F5F5F"/>
              </a:buClr>
              <a:buSzTx/>
              <a:buFontTx/>
              <a:buNone/>
              <a:tabLst/>
              <a:defRPr/>
            </a:pPr>
            <a:endParaRPr kumimoji="0" lang="es-ES_tradnl" altLang="es-ES" sz="2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80000"/>
              </a:lnSpc>
              <a:spcBef>
                <a:spcPct val="20000"/>
              </a:spcBef>
              <a:spcAft>
                <a:spcPts val="0"/>
              </a:spcAft>
              <a:buClr>
                <a:srgbClr val="5F5F5F"/>
              </a:buClr>
              <a:buSzTx/>
              <a:buFontTx/>
              <a:buNone/>
              <a:tabLst/>
              <a:defRPr/>
            </a:pPr>
            <a:r>
              <a:rPr kumimoji="0" lang="es-ES_tradnl" altLang="es-ES" sz="2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80000"/>
              </a:lnSpc>
              <a:spcBef>
                <a:spcPct val="20000"/>
              </a:spcBef>
              <a:spcAft>
                <a:spcPts val="0"/>
              </a:spcAft>
              <a:buClr>
                <a:srgbClr val="5F5F5F"/>
              </a:buClr>
              <a:buSzTx/>
              <a:buFontTx/>
              <a:buNone/>
              <a:tabLst/>
              <a:defRPr/>
            </a:pPr>
            <a:r>
              <a:rPr kumimoji="0" lang="es-ES_tradnl" altLang="es-ES" sz="2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p>
        </p:txBody>
      </p:sp>
      <p:sp>
        <p:nvSpPr>
          <p:cNvPr id="11267" name="Rectangle 3">
            <a:extLst>
              <a:ext uri="{FF2B5EF4-FFF2-40B4-BE49-F238E27FC236}">
                <a16:creationId xmlns:a16="http://schemas.microsoft.com/office/drawing/2014/main" id="{381CCC3A-B03E-4E98-91E8-13B6F75DF8C0}"/>
              </a:ext>
            </a:extLst>
          </p:cNvPr>
          <p:cNvSpPr>
            <a:spLocks noChangeArrowheads="1"/>
          </p:cNvSpPr>
          <p:nvPr/>
        </p:nvSpPr>
        <p:spPr bwMode="auto">
          <a:xfrm>
            <a:off x="620171" y="741904"/>
            <a:ext cx="11128917" cy="43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F5F5F"/>
              </a:buClr>
              <a:buChar char="•"/>
              <a:defRPr sz="3200">
                <a:solidFill>
                  <a:srgbClr val="000000"/>
                </a:solidFill>
                <a:latin typeface="Tahoma" panose="020B0604030504040204" pitchFamily="34" charset="0"/>
              </a:defRPr>
            </a:lvl1pPr>
            <a:lvl2pPr marL="742950" indent="-285750">
              <a:spcBef>
                <a:spcPct val="20000"/>
              </a:spcBef>
              <a:buClr>
                <a:srgbClr val="5F5F5F"/>
              </a:buClr>
              <a:buChar char="•"/>
              <a:defRPr sz="2800">
                <a:solidFill>
                  <a:srgbClr val="000000"/>
                </a:solidFill>
                <a:latin typeface="Tahoma" panose="020B0604030504040204" pitchFamily="34" charset="0"/>
              </a:defRPr>
            </a:lvl2pPr>
            <a:lvl3pPr marL="1143000" indent="-228600">
              <a:spcBef>
                <a:spcPct val="20000"/>
              </a:spcBef>
              <a:buClr>
                <a:srgbClr val="5F5F5F"/>
              </a:buClr>
              <a:buChar char="•"/>
              <a:defRPr sz="2400">
                <a:solidFill>
                  <a:srgbClr val="000000"/>
                </a:solidFill>
                <a:latin typeface="Tahoma" panose="020B0604030504040204" pitchFamily="34" charset="0"/>
              </a:defRPr>
            </a:lvl3pPr>
            <a:lvl4pPr marL="1600200" indent="-228600">
              <a:spcBef>
                <a:spcPct val="20000"/>
              </a:spcBef>
              <a:buClr>
                <a:srgbClr val="5F5F5F"/>
              </a:buClr>
              <a:buChar char="•"/>
              <a:defRPr sz="2000">
                <a:solidFill>
                  <a:srgbClr val="000000"/>
                </a:solidFill>
                <a:latin typeface="Tahoma" panose="020B0604030504040204" pitchFamily="34" charset="0"/>
              </a:defRPr>
            </a:lvl4pPr>
            <a:lvl5pPr marL="2057400" indent="-228600">
              <a:spcBef>
                <a:spcPct val="20000"/>
              </a:spcBef>
              <a:buClr>
                <a:srgbClr val="5F5F5F"/>
              </a:buClr>
              <a:buChar char="•"/>
              <a:defRPr sz="2000">
                <a:solidFill>
                  <a:srgbClr val="000000"/>
                </a:solidFill>
                <a:latin typeface="Tahoma" panose="020B0604030504040204" pitchFamily="34" charset="0"/>
              </a:defRPr>
            </a:lvl5pPr>
            <a:lvl6pPr marL="25146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6pPr>
            <a:lvl7pPr marL="29718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7pPr>
            <a:lvl8pPr marL="34290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8pPr>
            <a:lvl9pPr marL="38862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0" cap="none" spc="0" normalizeH="0" baseline="0" noProof="0" dirty="0">
                <a:ln>
                  <a:noFill/>
                </a:ln>
                <a:solidFill>
                  <a:srgbClr val="00F2BE"/>
                </a:solidFill>
                <a:effectLst/>
                <a:uLnTx/>
                <a:uFillTx/>
                <a:latin typeface="Arial" panose="020B0604020202020204" pitchFamily="34" charset="0"/>
                <a:ea typeface="+mn-ea"/>
                <a:cs typeface="Arial" panose="020B0604020202020204" pitchFamily="34" charset="0"/>
              </a:rPr>
              <a:t>Clasificación </a:t>
            </a:r>
            <a:r>
              <a:rPr kumimoji="0" lang="ca-ES" altLang="es-ES" sz="2400" b="1" i="0" u="none" strike="noStrike" kern="1200" cap="none" spc="0" normalizeH="0" baseline="0" noProof="0" dirty="0">
                <a:ln>
                  <a:noFill/>
                </a:ln>
                <a:solidFill>
                  <a:srgbClr val="00F2BE"/>
                </a:solidFill>
                <a:effectLst/>
                <a:uLnTx/>
                <a:uFillTx/>
                <a:latin typeface="Arial" panose="020B0604020202020204" pitchFamily="34" charset="0"/>
                <a:ea typeface="+mn-ea"/>
                <a:cs typeface="Arial" panose="020B0604020202020204" pitchFamily="34" charset="0"/>
              </a:rPr>
              <a:t>evolutiva de los </a:t>
            </a:r>
            <a:r>
              <a:rPr kumimoji="0" lang="ca-ES" altLang="es-ES" sz="2400" b="1" i="0" u="none" strike="noStrike" kern="1200" cap="none" spc="0" normalizeH="0" baseline="0" noProof="0" dirty="0" err="1">
                <a:ln>
                  <a:noFill/>
                </a:ln>
                <a:solidFill>
                  <a:srgbClr val="00F2BE"/>
                </a:solidFill>
                <a:effectLst/>
                <a:uLnTx/>
                <a:uFillTx/>
                <a:latin typeface="Arial" panose="020B0604020202020204" pitchFamily="34" charset="0"/>
                <a:ea typeface="+mn-ea"/>
                <a:cs typeface="Arial" panose="020B0604020202020204" pitchFamily="34" charset="0"/>
              </a:rPr>
              <a:t>eccemas</a:t>
            </a:r>
            <a:endParaRPr kumimoji="0" lang="en-US" altLang="es-ES" sz="2400" b="1" i="0" u="none" strike="noStrike" kern="1200" cap="none" spc="0" normalizeH="0" baseline="0" noProof="0" dirty="0">
              <a:ln>
                <a:noFill/>
              </a:ln>
              <a:solidFill>
                <a:srgbClr val="00F2BE"/>
              </a:solidFill>
              <a:effectLst/>
              <a:uLnTx/>
              <a:uFillTx/>
              <a:latin typeface="Aharoni" panose="02010803020104030203" pitchFamily="2" charset="-79"/>
              <a:ea typeface="+mn-ea"/>
              <a:cs typeface="Aharoni" panose="02010803020104030203" pitchFamily="2" charset="-79"/>
            </a:endParaRPr>
          </a:p>
        </p:txBody>
      </p:sp>
      <p:sp>
        <p:nvSpPr>
          <p:cNvPr id="5" name="QuadreDeText 4">
            <a:extLst>
              <a:ext uri="{FF2B5EF4-FFF2-40B4-BE49-F238E27FC236}">
                <a16:creationId xmlns:a16="http://schemas.microsoft.com/office/drawing/2014/main" id="{A392417D-DC9D-646B-F575-54746D5B007B}"/>
              </a:ext>
            </a:extLst>
          </p:cNvPr>
          <p:cNvSpPr txBox="1"/>
          <p:nvPr/>
        </p:nvSpPr>
        <p:spPr>
          <a:xfrm>
            <a:off x="8797917" y="2337656"/>
            <a:ext cx="172719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altLang="es-ES" sz="1600" b="1" i="0" u="none" strike="noStrike" kern="1200" cap="none" spc="0" normalizeH="0" baseline="0" noProof="0" dirty="0" err="1">
                <a:ln>
                  <a:noFill/>
                </a:ln>
                <a:solidFill>
                  <a:srgbClr val="002355"/>
                </a:solidFill>
                <a:effectLst/>
                <a:uLnTx/>
                <a:uFillTx/>
                <a:latin typeface="Arial" panose="020B0604020202020204"/>
                <a:ea typeface="+mn-ea"/>
                <a:cs typeface="+mn-cs"/>
              </a:rPr>
              <a:t>Humeda</a:t>
            </a:r>
            <a:endParaRPr kumimoji="0" lang="ca-ES" sz="16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7" name="QuadreDeText 6">
            <a:extLst>
              <a:ext uri="{FF2B5EF4-FFF2-40B4-BE49-F238E27FC236}">
                <a16:creationId xmlns:a16="http://schemas.microsoft.com/office/drawing/2014/main" id="{D47FE540-9901-1106-B046-AE145A9C6885}"/>
              </a:ext>
            </a:extLst>
          </p:cNvPr>
          <p:cNvSpPr txBox="1"/>
          <p:nvPr/>
        </p:nvSpPr>
        <p:spPr>
          <a:xfrm>
            <a:off x="8797917" y="5605346"/>
            <a:ext cx="172719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altLang="es-ES" sz="1600" b="1" i="0" u="none" strike="noStrike" kern="1200" cap="none" spc="0" normalizeH="0" baseline="0" noProof="0" dirty="0">
                <a:ln>
                  <a:noFill/>
                </a:ln>
                <a:solidFill>
                  <a:srgbClr val="002355"/>
                </a:solidFill>
                <a:effectLst/>
                <a:uLnTx/>
                <a:uFillTx/>
                <a:latin typeface="Arial" panose="020B0604020202020204"/>
                <a:ea typeface="+mn-ea"/>
                <a:cs typeface="+mn-cs"/>
              </a:rPr>
              <a:t>Seca</a:t>
            </a:r>
            <a:endParaRPr kumimoji="0" lang="ca-ES" sz="16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grpSp>
        <p:nvGrpSpPr>
          <p:cNvPr id="46" name="Grupo 45">
            <a:extLst>
              <a:ext uri="{FF2B5EF4-FFF2-40B4-BE49-F238E27FC236}">
                <a16:creationId xmlns:a16="http://schemas.microsoft.com/office/drawing/2014/main" id="{B2A722C0-C407-DE61-EF45-A27F67259863}"/>
              </a:ext>
            </a:extLst>
          </p:cNvPr>
          <p:cNvGrpSpPr/>
          <p:nvPr/>
        </p:nvGrpSpPr>
        <p:grpSpPr>
          <a:xfrm>
            <a:off x="695325" y="1696010"/>
            <a:ext cx="1730375" cy="1485530"/>
            <a:chOff x="695325" y="1763387"/>
            <a:chExt cx="1730375" cy="1485530"/>
          </a:xfrm>
        </p:grpSpPr>
        <p:pic>
          <p:nvPicPr>
            <p:cNvPr id="11272" name="Picture 8" descr="C93">
              <a:extLst>
                <a:ext uri="{FF2B5EF4-FFF2-40B4-BE49-F238E27FC236}">
                  <a16:creationId xmlns:a16="http://schemas.microsoft.com/office/drawing/2014/main" id="{C984EF52-234D-4CD3-94DF-6DEB126320F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5325" y="2094805"/>
              <a:ext cx="1730375" cy="1154112"/>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6D9D4423-8B3E-EBC6-C49D-4BC364AECDDA}"/>
                </a:ext>
              </a:extLst>
            </p:cNvPr>
            <p:cNvSpPr txBox="1"/>
            <p:nvPr/>
          </p:nvSpPr>
          <p:spPr>
            <a:xfrm>
              <a:off x="695325" y="1763387"/>
              <a:ext cx="172302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14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Aguda</a:t>
              </a:r>
              <a:endParaRPr kumimoji="0" lang="es-E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 name="Grupo 44">
            <a:extLst>
              <a:ext uri="{FF2B5EF4-FFF2-40B4-BE49-F238E27FC236}">
                <a16:creationId xmlns:a16="http://schemas.microsoft.com/office/drawing/2014/main" id="{FAE074D8-805B-8D3A-9524-53E738127E02}"/>
              </a:ext>
            </a:extLst>
          </p:cNvPr>
          <p:cNvGrpSpPr/>
          <p:nvPr/>
        </p:nvGrpSpPr>
        <p:grpSpPr>
          <a:xfrm>
            <a:off x="695325" y="3248584"/>
            <a:ext cx="1711325" cy="1445491"/>
            <a:chOff x="695325" y="3335212"/>
            <a:chExt cx="1711325" cy="1445491"/>
          </a:xfrm>
        </p:grpSpPr>
        <p:pic>
          <p:nvPicPr>
            <p:cNvPr id="11271" name="Picture 7" descr="C78">
              <a:extLst>
                <a:ext uri="{FF2B5EF4-FFF2-40B4-BE49-F238E27FC236}">
                  <a16:creationId xmlns:a16="http://schemas.microsoft.com/office/drawing/2014/main" id="{D1CEDDED-E06F-4BDB-A65B-8AFEA46DC916}"/>
                </a:ext>
              </a:extLst>
            </p:cNvPr>
            <p:cNvPicPr>
              <a:picLocks noChangeAspect="1" noChangeArrowheads="1"/>
            </p:cNvPicPr>
            <p:nvPr/>
          </p:nvPicPr>
          <p:blipFill>
            <a:blip r:embed="rId3" cstate="print">
              <a:lum bright="-6000"/>
              <a:extLst>
                <a:ext uri="{28A0092B-C50C-407E-A947-70E740481C1C}">
                  <a14:useLocalDpi xmlns:a14="http://schemas.microsoft.com/office/drawing/2010/main"/>
                </a:ext>
              </a:extLst>
            </a:blip>
            <a:srcRect/>
            <a:stretch>
              <a:fillRect/>
            </a:stretch>
          </p:blipFill>
          <p:spPr bwMode="auto">
            <a:xfrm>
              <a:off x="695325" y="3639291"/>
              <a:ext cx="1711325" cy="1141412"/>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C2DB0CB7-A522-BCA7-FB19-69C444A5CFB4}"/>
                </a:ext>
              </a:extLst>
            </p:cNvPr>
            <p:cNvSpPr txBox="1"/>
            <p:nvPr/>
          </p:nvSpPr>
          <p:spPr>
            <a:xfrm>
              <a:off x="695325" y="3335212"/>
              <a:ext cx="171099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14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Subaguda</a:t>
              </a:r>
              <a:endParaRPr kumimoji="0" lang="es-E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cxnSp>
        <p:nvCxnSpPr>
          <p:cNvPr id="21" name="Conector recto de flecha 20">
            <a:extLst>
              <a:ext uri="{FF2B5EF4-FFF2-40B4-BE49-F238E27FC236}">
                <a16:creationId xmlns:a16="http://schemas.microsoft.com/office/drawing/2014/main" id="{18C5E567-E68D-04BB-0694-CF40F9C8E9F1}"/>
              </a:ext>
            </a:extLst>
          </p:cNvPr>
          <p:cNvCxnSpPr>
            <a:cxnSpLocks/>
          </p:cNvCxnSpPr>
          <p:nvPr/>
        </p:nvCxnSpPr>
        <p:spPr>
          <a:xfrm>
            <a:off x="3418020" y="2024063"/>
            <a:ext cx="0" cy="4141787"/>
          </a:xfrm>
          <a:prstGeom prst="straightConnector1">
            <a:avLst/>
          </a:prstGeom>
          <a:ln w="25400">
            <a:solidFill>
              <a:srgbClr val="002355"/>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upo 43">
            <a:extLst>
              <a:ext uri="{FF2B5EF4-FFF2-40B4-BE49-F238E27FC236}">
                <a16:creationId xmlns:a16="http://schemas.microsoft.com/office/drawing/2014/main" id="{67932BA0-B8AB-FEFB-1576-9C8C0C1EFBF0}"/>
              </a:ext>
            </a:extLst>
          </p:cNvPr>
          <p:cNvGrpSpPr/>
          <p:nvPr/>
        </p:nvGrpSpPr>
        <p:grpSpPr>
          <a:xfrm>
            <a:off x="695325" y="4799623"/>
            <a:ext cx="1727200" cy="1381986"/>
            <a:chOff x="695325" y="4895875"/>
            <a:chExt cx="1727200" cy="1381986"/>
          </a:xfrm>
        </p:grpSpPr>
        <p:pic>
          <p:nvPicPr>
            <p:cNvPr id="11273" name="Picture 9" descr="C102">
              <a:extLst>
                <a:ext uri="{FF2B5EF4-FFF2-40B4-BE49-F238E27FC236}">
                  <a16:creationId xmlns:a16="http://schemas.microsoft.com/office/drawing/2014/main" id="{6CEB0EE8-85A0-4691-920E-282BBA9E3AE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5325" y="5198361"/>
              <a:ext cx="1727200" cy="1079500"/>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CAE88D05-5A78-FE8E-BE1E-05DBFC6DDEA3}"/>
                </a:ext>
              </a:extLst>
            </p:cNvPr>
            <p:cNvSpPr txBox="1"/>
            <p:nvPr/>
          </p:nvSpPr>
          <p:spPr>
            <a:xfrm>
              <a:off x="695326" y="4895875"/>
              <a:ext cx="167489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1400" b="1" i="0" u="none" strike="noStrike" kern="1200" cap="none" spc="0" normalizeH="0" baseline="0" noProof="0" dirty="0">
                  <a:ln>
                    <a:noFill/>
                  </a:ln>
                  <a:solidFill>
                    <a:srgbClr val="002355"/>
                  </a:solidFill>
                  <a:effectLst/>
                  <a:uLnTx/>
                  <a:uFillTx/>
                  <a:latin typeface="Arial" panose="020B0604020202020204"/>
                  <a:ea typeface="+mn-ea"/>
                  <a:cs typeface="+mn-cs"/>
                </a:rPr>
                <a:t>Crónica</a:t>
              </a:r>
              <a:endParaRPr kumimoji="0" lang="es-ES" sz="14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grpSp>
      <p:grpSp>
        <p:nvGrpSpPr>
          <p:cNvPr id="39" name="Grupo 38">
            <a:extLst>
              <a:ext uri="{FF2B5EF4-FFF2-40B4-BE49-F238E27FC236}">
                <a16:creationId xmlns:a16="http://schemas.microsoft.com/office/drawing/2014/main" id="{469063FD-5A14-BF37-14B7-18A1E498351F}"/>
              </a:ext>
            </a:extLst>
          </p:cNvPr>
          <p:cNvGrpSpPr/>
          <p:nvPr/>
        </p:nvGrpSpPr>
        <p:grpSpPr>
          <a:xfrm>
            <a:off x="4305400" y="2310063"/>
            <a:ext cx="3816350" cy="462013"/>
            <a:chOff x="4241800" y="2310063"/>
            <a:chExt cx="3816350" cy="462013"/>
          </a:xfrm>
        </p:grpSpPr>
        <p:sp>
          <p:nvSpPr>
            <p:cNvPr id="29" name="Rectángulo redondeado 28">
              <a:extLst>
                <a:ext uri="{FF2B5EF4-FFF2-40B4-BE49-F238E27FC236}">
                  <a16:creationId xmlns:a16="http://schemas.microsoft.com/office/drawing/2014/main" id="{75A3191A-FC64-FE14-8A69-5B3B1F518085}"/>
                </a:ext>
              </a:extLst>
            </p:cNvPr>
            <p:cNvSpPr/>
            <p:nvPr/>
          </p:nvSpPr>
          <p:spPr>
            <a:xfrm>
              <a:off x="4241800" y="2310063"/>
              <a:ext cx="3816350" cy="462013"/>
            </a:xfrm>
            <a:prstGeom prst="roundRect">
              <a:avLst>
                <a:gd name="adj" fmla="val 2084"/>
              </a:avLst>
            </a:prstGeom>
            <a:solidFill>
              <a:srgbClr val="00F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CuadroTexto 22">
              <a:extLst>
                <a:ext uri="{FF2B5EF4-FFF2-40B4-BE49-F238E27FC236}">
                  <a16:creationId xmlns:a16="http://schemas.microsoft.com/office/drawing/2014/main" id="{4037CA75-51D2-DA91-2FA5-48FEAA96098D}"/>
                </a:ext>
              </a:extLst>
            </p:cNvPr>
            <p:cNvSpPr txBox="1"/>
            <p:nvPr/>
          </p:nvSpPr>
          <p:spPr>
            <a:xfrm>
              <a:off x="4241800" y="2403353"/>
              <a:ext cx="3816350" cy="313932"/>
            </a:xfrm>
            <a:prstGeom prst="rect">
              <a:avLst/>
            </a:prstGeom>
            <a:noFill/>
          </p:spPr>
          <p:txBody>
            <a:bodyPr wrap="square" anchor="ctr">
              <a:spAutoFit/>
            </a:bodyPr>
            <a:lstStyle/>
            <a:p>
              <a:pPr marL="342900" marR="0" lvl="0" indent="-342900" algn="ctr" defTabSz="914400" rtl="0" eaLnBrk="1" fontAlgn="auto" latinLnBrk="0" hangingPunct="1">
                <a:lnSpc>
                  <a:spcPct val="80000"/>
                </a:lnSpc>
                <a:spcBef>
                  <a:spcPct val="20000"/>
                </a:spcBef>
                <a:spcAft>
                  <a:spcPts val="0"/>
                </a:spcAft>
                <a:buClr>
                  <a:srgbClr val="5F5F5F"/>
                </a:buClr>
                <a:buSzTx/>
                <a:buFontTx/>
                <a:buNone/>
                <a:tabLst/>
                <a:defRPr/>
              </a:pPr>
              <a:r>
                <a:rPr kumimoji="0" lang="ca-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Eritema/vesícula/</a:t>
              </a:r>
              <a:r>
                <a:rPr kumimoji="0" lang="ca-ES" altLang="es-ES"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exudación</a:t>
              </a:r>
              <a:endParaRPr kumimoji="0" lang="ca-ES" altLang="es-ES" sz="20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grpSp>
      <p:grpSp>
        <p:nvGrpSpPr>
          <p:cNvPr id="40" name="Grupo 39">
            <a:extLst>
              <a:ext uri="{FF2B5EF4-FFF2-40B4-BE49-F238E27FC236}">
                <a16:creationId xmlns:a16="http://schemas.microsoft.com/office/drawing/2014/main" id="{9B3E3F91-D395-0E79-2064-C56EDAA18592}"/>
              </a:ext>
            </a:extLst>
          </p:cNvPr>
          <p:cNvGrpSpPr/>
          <p:nvPr/>
        </p:nvGrpSpPr>
        <p:grpSpPr>
          <a:xfrm>
            <a:off x="4305400" y="4022022"/>
            <a:ext cx="3816350" cy="462013"/>
            <a:chOff x="4245159" y="4054611"/>
            <a:chExt cx="3816350" cy="462013"/>
          </a:xfrm>
        </p:grpSpPr>
        <p:sp>
          <p:nvSpPr>
            <p:cNvPr id="34" name="Rectángulo redondeado 33">
              <a:extLst>
                <a:ext uri="{FF2B5EF4-FFF2-40B4-BE49-F238E27FC236}">
                  <a16:creationId xmlns:a16="http://schemas.microsoft.com/office/drawing/2014/main" id="{60403AF3-CDA0-2954-37BC-38171F6D7A31}"/>
                </a:ext>
              </a:extLst>
            </p:cNvPr>
            <p:cNvSpPr/>
            <p:nvPr/>
          </p:nvSpPr>
          <p:spPr>
            <a:xfrm>
              <a:off x="4245159" y="4054611"/>
              <a:ext cx="3816350" cy="462013"/>
            </a:xfrm>
            <a:prstGeom prst="roundRect">
              <a:avLst>
                <a:gd name="adj" fmla="val 2084"/>
              </a:avLst>
            </a:prstGeom>
            <a:solidFill>
              <a:srgbClr val="00F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CuadroTexto 24">
              <a:extLst>
                <a:ext uri="{FF2B5EF4-FFF2-40B4-BE49-F238E27FC236}">
                  <a16:creationId xmlns:a16="http://schemas.microsoft.com/office/drawing/2014/main" id="{0526E0FC-77F3-2D27-C159-FE6877DDA046}"/>
                </a:ext>
              </a:extLst>
            </p:cNvPr>
            <p:cNvSpPr txBox="1"/>
            <p:nvPr/>
          </p:nvSpPr>
          <p:spPr>
            <a:xfrm>
              <a:off x="4248518" y="4167151"/>
              <a:ext cx="3809633" cy="313932"/>
            </a:xfrm>
            <a:prstGeom prst="rect">
              <a:avLst/>
            </a:prstGeom>
            <a:noFill/>
          </p:spPr>
          <p:txBody>
            <a:bodyPr wrap="square" anchor="ctr">
              <a:spAutoFit/>
            </a:bodyPr>
            <a:lstStyle/>
            <a:p>
              <a:pPr marL="342900" marR="0" lvl="0" indent="-342900" algn="ctr" defTabSz="914400" rtl="0" eaLnBrk="1" fontAlgn="auto" latinLnBrk="0" hangingPunct="1">
                <a:lnSpc>
                  <a:spcPct val="80000"/>
                </a:lnSpc>
                <a:spcBef>
                  <a:spcPct val="20000"/>
                </a:spcBef>
                <a:spcAft>
                  <a:spcPts val="0"/>
                </a:spcAft>
                <a:buClr>
                  <a:srgbClr val="5F5F5F"/>
                </a:buClr>
                <a:buSzTx/>
                <a:buFontTx/>
                <a:buNone/>
                <a:tabLst/>
                <a:defRPr/>
              </a:pPr>
              <a:r>
                <a:rPr kumimoji="0" lang="ca-ES" altLang="es-ES"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Costras</a:t>
              </a:r>
              <a:r>
                <a:rPr kumimoji="0" lang="ca-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a-ES" altLang="es-ES"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y</a:t>
              </a:r>
              <a:r>
                <a:rPr kumimoji="0" lang="ca-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a-ES" altLang="es-ES"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escamas</a:t>
              </a:r>
              <a:endParaRPr kumimoji="0" lang="es-ES_tradnl" altLang="es-ES" sz="20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grpSp>
      <p:grpSp>
        <p:nvGrpSpPr>
          <p:cNvPr id="38" name="Grupo 37">
            <a:extLst>
              <a:ext uri="{FF2B5EF4-FFF2-40B4-BE49-F238E27FC236}">
                <a16:creationId xmlns:a16="http://schemas.microsoft.com/office/drawing/2014/main" id="{A5BB015E-19A7-4064-A4C1-89F2580906D2}"/>
              </a:ext>
            </a:extLst>
          </p:cNvPr>
          <p:cNvGrpSpPr/>
          <p:nvPr/>
        </p:nvGrpSpPr>
        <p:grpSpPr>
          <a:xfrm>
            <a:off x="4295775" y="5543616"/>
            <a:ext cx="3816351" cy="462013"/>
            <a:chOff x="4241800" y="5445224"/>
            <a:chExt cx="3816351" cy="462013"/>
          </a:xfrm>
        </p:grpSpPr>
        <p:sp>
          <p:nvSpPr>
            <p:cNvPr id="35" name="Rectángulo redondeado 34">
              <a:extLst>
                <a:ext uri="{FF2B5EF4-FFF2-40B4-BE49-F238E27FC236}">
                  <a16:creationId xmlns:a16="http://schemas.microsoft.com/office/drawing/2014/main" id="{70C3782B-68B5-B15F-150C-936E00617796}"/>
                </a:ext>
              </a:extLst>
            </p:cNvPr>
            <p:cNvSpPr/>
            <p:nvPr/>
          </p:nvSpPr>
          <p:spPr>
            <a:xfrm>
              <a:off x="4241800" y="5445224"/>
              <a:ext cx="3816350" cy="462013"/>
            </a:xfrm>
            <a:prstGeom prst="roundRect">
              <a:avLst>
                <a:gd name="adj" fmla="val 2084"/>
              </a:avLst>
            </a:prstGeom>
            <a:solidFill>
              <a:srgbClr val="00F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CuadroTexto 26">
              <a:extLst>
                <a:ext uri="{FF2B5EF4-FFF2-40B4-BE49-F238E27FC236}">
                  <a16:creationId xmlns:a16="http://schemas.microsoft.com/office/drawing/2014/main" id="{29606D4F-F29E-6B64-555B-0520A89D4182}"/>
                </a:ext>
              </a:extLst>
            </p:cNvPr>
            <p:cNvSpPr txBox="1"/>
            <p:nvPr/>
          </p:nvSpPr>
          <p:spPr>
            <a:xfrm>
              <a:off x="4241800" y="5538514"/>
              <a:ext cx="3816351" cy="313932"/>
            </a:xfrm>
            <a:prstGeom prst="rect">
              <a:avLst/>
            </a:prstGeom>
            <a:noFill/>
          </p:spPr>
          <p:txBody>
            <a:bodyPr wrap="square" anchor="ctr">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Descamación/Liquenificación</a:t>
              </a:r>
              <a:endParaRPr kumimoji="0" lang="ca-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grpSp>
      <p:cxnSp>
        <p:nvCxnSpPr>
          <p:cNvPr id="41" name="Conector recto de flecha 40">
            <a:extLst>
              <a:ext uri="{FF2B5EF4-FFF2-40B4-BE49-F238E27FC236}">
                <a16:creationId xmlns:a16="http://schemas.microsoft.com/office/drawing/2014/main" id="{854D5579-E56F-FA36-DA29-462CB13B6256}"/>
              </a:ext>
            </a:extLst>
          </p:cNvPr>
          <p:cNvCxnSpPr>
            <a:cxnSpLocks/>
            <a:endCxn id="7" idx="0"/>
          </p:cNvCxnSpPr>
          <p:nvPr/>
        </p:nvCxnSpPr>
        <p:spPr>
          <a:xfrm>
            <a:off x="9661516" y="2714324"/>
            <a:ext cx="1" cy="2891022"/>
          </a:xfrm>
          <a:prstGeom prst="straightConnector1">
            <a:avLst/>
          </a:prstGeom>
          <a:ln w="25400">
            <a:solidFill>
              <a:srgbClr val="00F2BE"/>
            </a:solidFill>
            <a:tailEnd type="triangle"/>
          </a:ln>
        </p:spPr>
        <p:style>
          <a:lnRef idx="1">
            <a:schemeClr val="accent1"/>
          </a:lnRef>
          <a:fillRef idx="0">
            <a:schemeClr val="accent1"/>
          </a:fillRef>
          <a:effectRef idx="0">
            <a:schemeClr val="accent1"/>
          </a:effectRef>
          <a:fontRef idx="minor">
            <a:schemeClr val="tx1"/>
          </a:fontRef>
        </p:style>
      </p:cxnSp>
      <p:sp>
        <p:nvSpPr>
          <p:cNvPr id="43" name="QuadreDeText 4">
            <a:extLst>
              <a:ext uri="{FF2B5EF4-FFF2-40B4-BE49-F238E27FC236}">
                <a16:creationId xmlns:a16="http://schemas.microsoft.com/office/drawing/2014/main" id="{94F42952-C661-A332-AB73-C83CE976255C}"/>
              </a:ext>
            </a:extLst>
          </p:cNvPr>
          <p:cNvSpPr txBox="1"/>
          <p:nvPr/>
        </p:nvSpPr>
        <p:spPr>
          <a:xfrm>
            <a:off x="10314921" y="5611530"/>
            <a:ext cx="1434167" cy="307777"/>
          </a:xfrm>
          <a:prstGeom prst="rect">
            <a:avLst/>
          </a:prstGeom>
          <a:noFill/>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
        <p:nvSpPr>
          <p:cNvPr id="51" name="Flecha abajo 50">
            <a:extLst>
              <a:ext uri="{FF2B5EF4-FFF2-40B4-BE49-F238E27FC236}">
                <a16:creationId xmlns:a16="http://schemas.microsoft.com/office/drawing/2014/main" id="{9C5FAA24-020B-B6C4-25A0-23AAA46BC7B2}"/>
              </a:ext>
            </a:extLst>
          </p:cNvPr>
          <p:cNvSpPr/>
          <p:nvPr/>
        </p:nvSpPr>
        <p:spPr>
          <a:xfrm>
            <a:off x="5900286" y="4446270"/>
            <a:ext cx="539015" cy="982980"/>
          </a:xfrm>
          <a:prstGeom prst="downArrow">
            <a:avLst/>
          </a:prstGeom>
          <a:solidFill>
            <a:srgbClr val="00F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Flecha abajo 53">
            <a:extLst>
              <a:ext uri="{FF2B5EF4-FFF2-40B4-BE49-F238E27FC236}">
                <a16:creationId xmlns:a16="http://schemas.microsoft.com/office/drawing/2014/main" id="{53DBD095-BA1D-AC80-44E0-B701FB414D72}"/>
              </a:ext>
            </a:extLst>
          </p:cNvPr>
          <p:cNvSpPr/>
          <p:nvPr/>
        </p:nvSpPr>
        <p:spPr>
          <a:xfrm>
            <a:off x="5900286" y="2708910"/>
            <a:ext cx="539015" cy="992148"/>
          </a:xfrm>
          <a:prstGeom prst="downArrow">
            <a:avLst/>
          </a:prstGeom>
          <a:solidFill>
            <a:srgbClr val="00F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8934EE-2638-4F8D-459C-821AC768540F}"/>
              </a:ext>
            </a:extLst>
          </p:cNvPr>
          <p:cNvSpPr>
            <a:spLocks noGrp="1"/>
          </p:cNvSpPr>
          <p:nvPr>
            <p:ph type="title"/>
          </p:nvPr>
        </p:nvSpPr>
        <p:spPr>
          <a:xfrm>
            <a:off x="588818" y="552811"/>
            <a:ext cx="10515600" cy="760413"/>
          </a:xfrm>
          <a:prstGeom prst="rect">
            <a:avLst/>
          </a:prstGeom>
        </p:spPr>
        <p:txBody>
          <a:bodyPr>
            <a:normAutofit/>
          </a:bodyPr>
          <a:lstStyle/>
          <a:p>
            <a:r>
              <a:rPr kumimoji="0" lang="es-ES" b="1" i="0" u="none" strike="noStrike" kern="0" cap="none" spc="0" normalizeH="0" baseline="0" noProof="0" dirty="0">
                <a:ln>
                  <a:noFill/>
                </a:ln>
                <a:effectLst/>
                <a:uLnTx/>
                <a:uFillTx/>
                <a:latin typeface="Arial" panose="020B0604020202020204" pitchFamily="34" charset="0"/>
                <a:ea typeface="+mj-ea"/>
                <a:cs typeface="Arial" panose="020B0604020202020204" pitchFamily="34" charset="0"/>
              </a:rPr>
              <a:t>Clasificación </a:t>
            </a:r>
            <a:r>
              <a:rPr kumimoji="0" lang="ca-ES" altLang="es-ES"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evolutiva de los </a:t>
            </a:r>
            <a:r>
              <a:rPr kumimoji="0" lang="ca-ES" altLang="es-ES"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eccemas</a:t>
            </a:r>
            <a:endParaRPr lang="en-US" dirty="0">
              <a:latin typeface="Arial" panose="020B0604020202020204" pitchFamily="34" charset="0"/>
              <a:cs typeface="Arial" panose="020B0604020202020204" pitchFamily="34" charset="0"/>
            </a:endParaRPr>
          </a:p>
        </p:txBody>
      </p:sp>
      <p:pic>
        <p:nvPicPr>
          <p:cNvPr id="6" name="Marcador de contenido 3">
            <a:extLst>
              <a:ext uri="{FF2B5EF4-FFF2-40B4-BE49-F238E27FC236}">
                <a16:creationId xmlns:a16="http://schemas.microsoft.com/office/drawing/2014/main" id="{DA985265-EE9C-416D-3D93-7A5FFFE17AD3}"/>
              </a:ext>
            </a:extLst>
          </p:cNvPr>
          <p:cNvPicPr>
            <a:picLocks noGrp="1" noChangeAspect="1"/>
          </p:cNvPicPr>
          <p:nvPr>
            <p:ph sz="half" idx="1"/>
          </p:nvPr>
        </p:nvPicPr>
        <p:blipFill rotWithShape="1">
          <a:blip r:embed="rId2" cstate="screen">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bright="-40000" contrast="40000"/>
                    </a14:imgEffect>
                  </a14:imgLayer>
                </a14:imgProps>
              </a:ext>
              <a:ext uri="{28A0092B-C50C-407E-A947-70E740481C1C}">
                <a14:useLocalDpi xmlns:a14="http://schemas.microsoft.com/office/drawing/2010/main"/>
              </a:ext>
            </a:extLst>
          </a:blip>
          <a:srcRect t="12251" b="19614"/>
          <a:stretch/>
        </p:blipFill>
        <p:spPr>
          <a:xfrm>
            <a:off x="6419850" y="2607756"/>
            <a:ext cx="2443480" cy="1652746"/>
          </a:xfrm>
          <a:prstGeom prst="rect">
            <a:avLst/>
          </a:prstGeom>
          <a:ln>
            <a:solidFill>
              <a:srgbClr val="00F2BE"/>
            </a:solidFill>
          </a:ln>
        </p:spPr>
      </p:pic>
      <p:sp>
        <p:nvSpPr>
          <p:cNvPr id="7" name="Text Placeholder 4">
            <a:extLst>
              <a:ext uri="{FF2B5EF4-FFF2-40B4-BE49-F238E27FC236}">
                <a16:creationId xmlns:a16="http://schemas.microsoft.com/office/drawing/2014/main" id="{29DC6BB3-3FCA-0D94-DB24-2E441B7D53C0}"/>
              </a:ext>
            </a:extLst>
          </p:cNvPr>
          <p:cNvSpPr>
            <a:spLocks noGrp="1"/>
          </p:cNvSpPr>
          <p:nvPr>
            <p:ph sz="half" idx="2"/>
          </p:nvPr>
        </p:nvSpPr>
        <p:spPr>
          <a:xfrm>
            <a:off x="683894" y="6149339"/>
            <a:ext cx="8677275" cy="264479"/>
          </a:xfrm>
          <a:prstGeom prst="rect">
            <a:avLst/>
          </a:prstGeom>
        </p:spPr>
        <p:txBody>
          <a:bodyPr>
            <a:normAutofit lnSpcReduction="10000"/>
          </a:bodyPr>
          <a:lstStyle/>
          <a:p>
            <a:pPr marL="0" indent="0">
              <a:buNone/>
            </a:pPr>
            <a:r>
              <a:rPr lang="en-US" sz="700" dirty="0" err="1"/>
              <a:t>Weidinger</a:t>
            </a:r>
            <a:r>
              <a:rPr lang="en-US" sz="700" dirty="0"/>
              <a:t> S et al. Lancet 2016;387:1109–1122; </a:t>
            </a:r>
            <a:r>
              <a:rPr lang="en-US" sz="700" dirty="0">
                <a:hlinkClick r:id="rId4">
                  <a:extLst>
                    <a:ext uri="{A12FA001-AC4F-418D-AE19-62706E023703}">
                      <ahyp:hlinkClr xmlns:ahyp="http://schemas.microsoft.com/office/drawing/2018/hyperlinkcolor" val="tx"/>
                    </a:ext>
                  </a:extLst>
                </a:hlinkClick>
              </a:rPr>
              <a:t>https://www.fondation-dermatite-atopique.org/en/patients-parents-family</a:t>
            </a:r>
            <a:r>
              <a:rPr lang="en-US" sz="700" dirty="0"/>
              <a:t> space/news/atopic-dermatitis-and-dark-skin (accessed September 25, 2018); Avena-Woods C. Am J </a:t>
            </a:r>
            <a:r>
              <a:rPr lang="en-US" sz="700" dirty="0" err="1"/>
              <a:t>Manag</a:t>
            </a:r>
            <a:r>
              <a:rPr lang="en-US" sz="700" dirty="0"/>
              <a:t> Care 2017;23 (8 Suppl):S115–S123</a:t>
            </a:r>
          </a:p>
        </p:txBody>
      </p:sp>
      <p:grpSp>
        <p:nvGrpSpPr>
          <p:cNvPr id="31" name="Grupo 30">
            <a:extLst>
              <a:ext uri="{FF2B5EF4-FFF2-40B4-BE49-F238E27FC236}">
                <a16:creationId xmlns:a16="http://schemas.microsoft.com/office/drawing/2014/main" id="{E8FF450A-4C0C-B679-D6E6-688AD1AD21BB}"/>
              </a:ext>
            </a:extLst>
          </p:cNvPr>
          <p:cNvGrpSpPr/>
          <p:nvPr/>
        </p:nvGrpSpPr>
        <p:grpSpPr>
          <a:xfrm>
            <a:off x="695325" y="1329791"/>
            <a:ext cx="2360565" cy="1152821"/>
            <a:chOff x="666181" y="1329791"/>
            <a:chExt cx="2360565" cy="1152821"/>
          </a:xfrm>
        </p:grpSpPr>
        <p:pic>
          <p:nvPicPr>
            <p:cNvPr id="8" name="Picture 38">
              <a:extLst>
                <a:ext uri="{FF2B5EF4-FFF2-40B4-BE49-F238E27FC236}">
                  <a16:creationId xmlns:a16="http://schemas.microsoft.com/office/drawing/2014/main" id="{5C83AB33-DC8C-875C-3CDB-3B69C6F489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66181" y="1626855"/>
              <a:ext cx="2360565" cy="855757"/>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9">
              <a:extLst>
                <a:ext uri="{FF2B5EF4-FFF2-40B4-BE49-F238E27FC236}">
                  <a16:creationId xmlns:a16="http://schemas.microsoft.com/office/drawing/2014/main" id="{3A773818-7871-4B8E-3043-D539EA7A13E9}"/>
                </a:ext>
              </a:extLst>
            </p:cNvPr>
            <p:cNvSpPr txBox="1"/>
            <p:nvPr/>
          </p:nvSpPr>
          <p:spPr bwMode="auto">
            <a:xfrm>
              <a:off x="1069223" y="1329791"/>
              <a:ext cx="1554480" cy="215444"/>
            </a:xfrm>
            <a:prstGeom prst="rect">
              <a:avLst/>
            </a:prstGeom>
            <a:noFill/>
            <a:ln>
              <a:noFill/>
            </a:ln>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355"/>
                  </a:solidFill>
                  <a:effectLst/>
                  <a:uLnTx/>
                  <a:uFillTx/>
                  <a:latin typeface="Arial" panose="020B0604020202020204"/>
                  <a:ea typeface="+mn-ea"/>
                  <a:cs typeface="+mn-cs"/>
                </a:rPr>
                <a:t>Piel sana</a:t>
              </a:r>
            </a:p>
          </p:txBody>
        </p:sp>
      </p:grpSp>
      <p:grpSp>
        <p:nvGrpSpPr>
          <p:cNvPr id="32" name="Grupo 31">
            <a:extLst>
              <a:ext uri="{FF2B5EF4-FFF2-40B4-BE49-F238E27FC236}">
                <a16:creationId xmlns:a16="http://schemas.microsoft.com/office/drawing/2014/main" id="{29FFADC7-E6AD-BBDD-F105-E7B42B584923}"/>
              </a:ext>
            </a:extLst>
          </p:cNvPr>
          <p:cNvGrpSpPr/>
          <p:nvPr/>
        </p:nvGrpSpPr>
        <p:grpSpPr>
          <a:xfrm>
            <a:off x="3570189" y="1329791"/>
            <a:ext cx="2360565" cy="1152821"/>
            <a:chOff x="3499853" y="1329791"/>
            <a:chExt cx="2360565" cy="1152821"/>
          </a:xfrm>
        </p:grpSpPr>
        <p:pic>
          <p:nvPicPr>
            <p:cNvPr id="10" name="Picture 41">
              <a:extLst>
                <a:ext uri="{FF2B5EF4-FFF2-40B4-BE49-F238E27FC236}">
                  <a16:creationId xmlns:a16="http://schemas.microsoft.com/office/drawing/2014/main" id="{A47CA467-1DD7-AE7F-E0D2-9902FB890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3499853" y="1626855"/>
              <a:ext cx="2360565" cy="855757"/>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1">
              <a:extLst>
                <a:ext uri="{FF2B5EF4-FFF2-40B4-BE49-F238E27FC236}">
                  <a16:creationId xmlns:a16="http://schemas.microsoft.com/office/drawing/2014/main" id="{E93DF6F4-5EFA-A727-FC56-708793975F54}"/>
                </a:ext>
              </a:extLst>
            </p:cNvPr>
            <p:cNvSpPr txBox="1"/>
            <p:nvPr/>
          </p:nvSpPr>
          <p:spPr bwMode="auto">
            <a:xfrm>
              <a:off x="3902895" y="1329791"/>
              <a:ext cx="1554480" cy="215444"/>
            </a:xfrm>
            <a:prstGeom prst="rect">
              <a:avLst/>
            </a:prstGeom>
            <a:noFill/>
            <a:ln>
              <a:noFill/>
            </a:ln>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355"/>
                  </a:solidFill>
                  <a:effectLst/>
                  <a:uLnTx/>
                  <a:uFillTx/>
                  <a:latin typeface="Arial" panose="020B0604020202020204"/>
                  <a:ea typeface="+mn-ea"/>
                  <a:cs typeface="+mn-cs"/>
                </a:rPr>
                <a:t>Piel sin </a:t>
              </a:r>
              <a:r>
                <a:rPr kumimoji="0" lang="en-GB" sz="1400" b="1" i="0" u="none" strike="noStrike" kern="1200" cap="none" spc="0" normalizeH="0" baseline="0" noProof="0" dirty="0" err="1">
                  <a:ln>
                    <a:noFill/>
                  </a:ln>
                  <a:solidFill>
                    <a:srgbClr val="002355"/>
                  </a:solidFill>
                  <a:effectLst/>
                  <a:uLnTx/>
                  <a:uFillTx/>
                  <a:latin typeface="Arial" panose="020B0604020202020204"/>
                  <a:ea typeface="+mn-ea"/>
                  <a:cs typeface="+mn-cs"/>
                </a:rPr>
                <a:t>lesiones</a:t>
              </a:r>
              <a:endParaRPr kumimoji="0" lang="en-GB" sz="1400" b="1" i="0" u="none" strike="noStrike" kern="1200" cap="none" spc="0" normalizeH="0" baseline="0" noProof="0" dirty="0">
                <a:ln>
                  <a:noFill/>
                </a:ln>
                <a:solidFill>
                  <a:srgbClr val="002355"/>
                </a:solidFill>
                <a:effectLst/>
                <a:uLnTx/>
                <a:uFillTx/>
                <a:latin typeface="Arial" panose="020B0604020202020204"/>
                <a:ea typeface="+mn-ea"/>
                <a:cs typeface="+mn-cs"/>
              </a:endParaRPr>
            </a:p>
          </p:txBody>
        </p:sp>
      </p:grpSp>
      <p:grpSp>
        <p:nvGrpSpPr>
          <p:cNvPr id="33" name="Grupo 32">
            <a:extLst>
              <a:ext uri="{FF2B5EF4-FFF2-40B4-BE49-F238E27FC236}">
                <a16:creationId xmlns:a16="http://schemas.microsoft.com/office/drawing/2014/main" id="{D85AEA0B-E66B-C018-C2CB-C2BDF453563A}"/>
              </a:ext>
            </a:extLst>
          </p:cNvPr>
          <p:cNvGrpSpPr/>
          <p:nvPr/>
        </p:nvGrpSpPr>
        <p:grpSpPr>
          <a:xfrm>
            <a:off x="6445053" y="1329791"/>
            <a:ext cx="2430144" cy="1152821"/>
            <a:chOff x="6262975" y="1329791"/>
            <a:chExt cx="2430144" cy="1152821"/>
          </a:xfrm>
        </p:grpSpPr>
        <p:pic>
          <p:nvPicPr>
            <p:cNvPr id="12" name="Picture 50">
              <a:extLst>
                <a:ext uri="{FF2B5EF4-FFF2-40B4-BE49-F238E27FC236}">
                  <a16:creationId xmlns:a16="http://schemas.microsoft.com/office/drawing/2014/main" id="{523017F0-F017-AA35-C712-2DD77459EC3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
            <a:stretch/>
          </p:blipFill>
          <p:spPr bwMode="auto">
            <a:xfrm>
              <a:off x="6262975" y="1626855"/>
              <a:ext cx="2430144" cy="855757"/>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3">
              <a:extLst>
                <a:ext uri="{FF2B5EF4-FFF2-40B4-BE49-F238E27FC236}">
                  <a16:creationId xmlns:a16="http://schemas.microsoft.com/office/drawing/2014/main" id="{22A58D0B-83AC-2F22-B1DA-469CA866B8FE}"/>
                </a:ext>
              </a:extLst>
            </p:cNvPr>
            <p:cNvSpPr txBox="1"/>
            <p:nvPr/>
          </p:nvSpPr>
          <p:spPr bwMode="auto">
            <a:xfrm>
              <a:off x="6527929" y="1329791"/>
              <a:ext cx="1900237" cy="215444"/>
            </a:xfrm>
            <a:prstGeom prst="rect">
              <a:avLst/>
            </a:prstGeom>
            <a:noFill/>
            <a:ln>
              <a:noFill/>
            </a:ln>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355"/>
                  </a:solidFill>
                  <a:effectLst/>
                  <a:uLnTx/>
                  <a:uFillTx/>
                  <a:latin typeface="Arial" panose="020B0604020202020204"/>
                  <a:ea typeface="+mn-ea"/>
                  <a:cs typeface="+mn-cs"/>
                </a:rPr>
                <a:t>Eczema </a:t>
              </a:r>
              <a:r>
                <a:rPr kumimoji="0" lang="en-GB" sz="1400" b="1" i="0" u="none" strike="noStrike" kern="1200" cap="none" spc="0" normalizeH="0" baseline="0" noProof="0" dirty="0" err="1">
                  <a:ln>
                    <a:noFill/>
                  </a:ln>
                  <a:solidFill>
                    <a:srgbClr val="002355"/>
                  </a:solidFill>
                  <a:effectLst/>
                  <a:uLnTx/>
                  <a:uFillTx/>
                  <a:latin typeface="Arial" panose="020B0604020202020204"/>
                  <a:ea typeface="+mn-ea"/>
                  <a:cs typeface="+mn-cs"/>
                </a:rPr>
                <a:t>agudo</a:t>
              </a:r>
              <a:endParaRPr kumimoji="0" lang="en-GB" sz="1400" b="1" i="0" u="none" strike="noStrike" kern="1200" cap="none" spc="0" normalizeH="0" baseline="0" noProof="0" dirty="0">
                <a:ln>
                  <a:noFill/>
                </a:ln>
                <a:solidFill>
                  <a:srgbClr val="002355"/>
                </a:solidFill>
                <a:effectLst/>
                <a:uLnTx/>
                <a:uFillTx/>
                <a:latin typeface="Arial" panose="020B0604020202020204"/>
                <a:ea typeface="+mn-ea"/>
                <a:cs typeface="+mn-cs"/>
              </a:endParaRPr>
            </a:p>
          </p:txBody>
        </p:sp>
      </p:grpSp>
      <p:grpSp>
        <p:nvGrpSpPr>
          <p:cNvPr id="34" name="Grupo 33">
            <a:extLst>
              <a:ext uri="{FF2B5EF4-FFF2-40B4-BE49-F238E27FC236}">
                <a16:creationId xmlns:a16="http://schemas.microsoft.com/office/drawing/2014/main" id="{716DDEC2-F245-5A49-3124-34BB3DF9BC7E}"/>
              </a:ext>
            </a:extLst>
          </p:cNvPr>
          <p:cNvGrpSpPr/>
          <p:nvPr/>
        </p:nvGrpSpPr>
        <p:grpSpPr>
          <a:xfrm>
            <a:off x="9389495" y="1329791"/>
            <a:ext cx="2359593" cy="1152821"/>
            <a:chOff x="9022732" y="1329791"/>
            <a:chExt cx="2359593" cy="1152821"/>
          </a:xfrm>
        </p:grpSpPr>
        <p:pic>
          <p:nvPicPr>
            <p:cNvPr id="14" name="Picture 31">
              <a:extLst>
                <a:ext uri="{FF2B5EF4-FFF2-40B4-BE49-F238E27FC236}">
                  <a16:creationId xmlns:a16="http://schemas.microsoft.com/office/drawing/2014/main" id="{A0E45338-0722-EA3D-4779-69578AA9A917}"/>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022732" y="1626855"/>
              <a:ext cx="2359593" cy="855757"/>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8">
              <a:extLst>
                <a:ext uri="{FF2B5EF4-FFF2-40B4-BE49-F238E27FC236}">
                  <a16:creationId xmlns:a16="http://schemas.microsoft.com/office/drawing/2014/main" id="{630147D4-9040-9983-9DF2-032F35E42E36}"/>
                </a:ext>
              </a:extLst>
            </p:cNvPr>
            <p:cNvSpPr txBox="1"/>
            <p:nvPr/>
          </p:nvSpPr>
          <p:spPr>
            <a:xfrm>
              <a:off x="9425288" y="1329791"/>
              <a:ext cx="1554480" cy="215444"/>
            </a:xfrm>
            <a:prstGeom prst="rect">
              <a:avLst/>
            </a:prstGeom>
            <a:noFill/>
            <a:ln>
              <a:noFill/>
            </a:ln>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355"/>
                  </a:solidFill>
                  <a:effectLst/>
                  <a:uLnTx/>
                  <a:uFillTx/>
                  <a:latin typeface="Arial" panose="020B0604020202020204"/>
                  <a:ea typeface="+mn-ea"/>
                  <a:cs typeface="+mn-cs"/>
                </a:rPr>
                <a:t>Eczema </a:t>
              </a:r>
              <a:r>
                <a:rPr kumimoji="0" lang="en-GB" sz="1400" b="1" i="0" u="none" strike="noStrike" kern="1200" cap="none" spc="0" normalizeH="0" baseline="0" noProof="0" dirty="0" err="1">
                  <a:ln>
                    <a:noFill/>
                  </a:ln>
                  <a:solidFill>
                    <a:srgbClr val="002355"/>
                  </a:solidFill>
                  <a:effectLst/>
                  <a:uLnTx/>
                  <a:uFillTx/>
                  <a:latin typeface="Arial" panose="020B0604020202020204"/>
                  <a:ea typeface="+mn-ea"/>
                  <a:cs typeface="+mn-cs"/>
                </a:rPr>
                <a:t>crónico</a:t>
              </a:r>
              <a:endParaRPr kumimoji="0" lang="en-GB" sz="1400" b="1" i="0" u="none" strike="noStrike" kern="1200" cap="none" spc="0" normalizeH="0" baseline="0" noProof="0" dirty="0">
                <a:ln>
                  <a:noFill/>
                </a:ln>
                <a:solidFill>
                  <a:srgbClr val="002355"/>
                </a:solidFill>
                <a:effectLst/>
                <a:uLnTx/>
                <a:uFillTx/>
                <a:latin typeface="Arial" panose="020B0604020202020204"/>
                <a:ea typeface="+mn-ea"/>
                <a:cs typeface="+mn-cs"/>
              </a:endParaRPr>
            </a:p>
          </p:txBody>
        </p:sp>
      </p:grpSp>
      <p:grpSp>
        <p:nvGrpSpPr>
          <p:cNvPr id="37" name="Grupo 36">
            <a:extLst>
              <a:ext uri="{FF2B5EF4-FFF2-40B4-BE49-F238E27FC236}">
                <a16:creationId xmlns:a16="http://schemas.microsoft.com/office/drawing/2014/main" id="{604984E6-636B-F241-BE99-09E723031FCD}"/>
              </a:ext>
            </a:extLst>
          </p:cNvPr>
          <p:cNvGrpSpPr/>
          <p:nvPr/>
        </p:nvGrpSpPr>
        <p:grpSpPr>
          <a:xfrm>
            <a:off x="3575050" y="4385647"/>
            <a:ext cx="8174038" cy="430768"/>
            <a:chOff x="3575050" y="4292600"/>
            <a:chExt cx="8174038" cy="430768"/>
          </a:xfrm>
        </p:grpSpPr>
        <p:sp>
          <p:nvSpPr>
            <p:cNvPr id="17" name="Rectangle 19">
              <a:extLst>
                <a:ext uri="{FF2B5EF4-FFF2-40B4-BE49-F238E27FC236}">
                  <a16:creationId xmlns:a16="http://schemas.microsoft.com/office/drawing/2014/main" id="{355620B5-D277-0E36-CF0D-AA512CD6E4EE}"/>
                </a:ext>
              </a:extLst>
            </p:cNvPr>
            <p:cNvSpPr/>
            <p:nvPr/>
          </p:nvSpPr>
          <p:spPr bwMode="auto">
            <a:xfrm>
              <a:off x="3575050" y="4292600"/>
              <a:ext cx="2341563" cy="430768"/>
            </a:xfrm>
            <a:prstGeom prst="rect">
              <a:avLst/>
            </a:prstGeom>
            <a:solidFill>
              <a:schemeClr val="bg1">
                <a:lumMod val="95000"/>
              </a:schemeClr>
            </a:solidFill>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Picor</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prurito</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a:t>
              </a:r>
              <a:endParaRPr kumimoji="0" lang="en-GB" sz="1050" b="1" i="0" u="none" strike="noStrike" kern="0" cap="none" spc="0" normalizeH="0" baseline="3000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endParaRPr>
            </a:p>
          </p:txBody>
        </p:sp>
        <p:sp>
          <p:nvSpPr>
            <p:cNvPr id="18" name="Rectangle 24">
              <a:extLst>
                <a:ext uri="{FF2B5EF4-FFF2-40B4-BE49-F238E27FC236}">
                  <a16:creationId xmlns:a16="http://schemas.microsoft.com/office/drawing/2014/main" id="{364A28A6-89F6-828C-F6B8-FD16968B156B}"/>
                </a:ext>
              </a:extLst>
            </p:cNvPr>
            <p:cNvSpPr/>
            <p:nvPr/>
          </p:nvSpPr>
          <p:spPr>
            <a:xfrm>
              <a:off x="9372600" y="4292600"/>
              <a:ext cx="2376488" cy="430768"/>
            </a:xfrm>
            <a:prstGeom prst="rect">
              <a:avLst/>
            </a:prstGeom>
            <a:solidFill>
              <a:schemeClr val="bg1">
                <a:lumMod val="95000"/>
              </a:schemeClr>
            </a:solidFill>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Picor</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prurito</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a:t>
              </a:r>
              <a:endParaRPr kumimoji="0" lang="en-GB" sz="1050" b="1" i="0" u="none" strike="noStrike" kern="0" cap="none" spc="0" normalizeH="0" baseline="3000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endParaRPr>
            </a:p>
          </p:txBody>
        </p:sp>
        <p:sp>
          <p:nvSpPr>
            <p:cNvPr id="19" name="Rectangle 27">
              <a:extLst>
                <a:ext uri="{FF2B5EF4-FFF2-40B4-BE49-F238E27FC236}">
                  <a16:creationId xmlns:a16="http://schemas.microsoft.com/office/drawing/2014/main" id="{19FCAA5A-19C4-D2E0-BF78-57EA61D04172}"/>
                </a:ext>
              </a:extLst>
            </p:cNvPr>
            <p:cNvSpPr/>
            <p:nvPr/>
          </p:nvSpPr>
          <p:spPr>
            <a:xfrm>
              <a:off x="6419849" y="4292600"/>
              <a:ext cx="2447926" cy="430768"/>
            </a:xfrm>
            <a:prstGeom prst="rect">
              <a:avLst/>
            </a:prstGeom>
            <a:solidFill>
              <a:schemeClr val="bg1">
                <a:lumMod val="95000"/>
              </a:schemeClr>
            </a:solidFill>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Picor</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prurito</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a:t>
              </a:r>
              <a:endParaRPr kumimoji="0" lang="en-GB" sz="1050" b="1" i="0" u="none" strike="noStrike" kern="0" cap="none" spc="0" normalizeH="0" baseline="3000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36" name="Grupo 35">
            <a:extLst>
              <a:ext uri="{FF2B5EF4-FFF2-40B4-BE49-F238E27FC236}">
                <a16:creationId xmlns:a16="http://schemas.microsoft.com/office/drawing/2014/main" id="{6EF904B9-B07B-2890-C410-AA7876A0240C}"/>
              </a:ext>
            </a:extLst>
          </p:cNvPr>
          <p:cNvGrpSpPr/>
          <p:nvPr/>
        </p:nvGrpSpPr>
        <p:grpSpPr>
          <a:xfrm>
            <a:off x="3575050" y="4941560"/>
            <a:ext cx="8174038" cy="454386"/>
            <a:chOff x="3575050" y="4803414"/>
            <a:chExt cx="8174038" cy="454386"/>
          </a:xfrm>
        </p:grpSpPr>
        <p:sp>
          <p:nvSpPr>
            <p:cNvPr id="20" name="Rectangle 20">
              <a:extLst>
                <a:ext uri="{FF2B5EF4-FFF2-40B4-BE49-F238E27FC236}">
                  <a16:creationId xmlns:a16="http://schemas.microsoft.com/office/drawing/2014/main" id="{B0EA6E0B-AB2D-5232-3C85-FCF64B79357F}"/>
                </a:ext>
              </a:extLst>
            </p:cNvPr>
            <p:cNvSpPr/>
            <p:nvPr/>
          </p:nvSpPr>
          <p:spPr bwMode="auto">
            <a:xfrm>
              <a:off x="3575050" y="4803414"/>
              <a:ext cx="2341563" cy="454386"/>
            </a:xfrm>
            <a:prstGeom prst="rect">
              <a:avLst/>
            </a:prstGeom>
            <a:solidFill>
              <a:schemeClr val="bg1">
                <a:lumMod val="95000"/>
              </a:schemeClr>
            </a:solidFill>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Piel</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muy</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seca</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(xerosis)</a:t>
              </a:r>
            </a:p>
          </p:txBody>
        </p:sp>
        <p:sp>
          <p:nvSpPr>
            <p:cNvPr id="21" name="Rectangle 22">
              <a:extLst>
                <a:ext uri="{FF2B5EF4-FFF2-40B4-BE49-F238E27FC236}">
                  <a16:creationId xmlns:a16="http://schemas.microsoft.com/office/drawing/2014/main" id="{A7A82CA3-3D47-9B36-600D-61B44952FDFB}"/>
                </a:ext>
              </a:extLst>
            </p:cNvPr>
            <p:cNvSpPr/>
            <p:nvPr/>
          </p:nvSpPr>
          <p:spPr>
            <a:xfrm>
              <a:off x="9372600" y="4803414"/>
              <a:ext cx="2376488" cy="454386"/>
            </a:xfrm>
            <a:prstGeom prst="rect">
              <a:avLst/>
            </a:prstGeom>
            <a:solidFill>
              <a:schemeClr val="bg1">
                <a:lumMod val="95000"/>
              </a:schemeClr>
            </a:solidFill>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Liquenificación</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engrosamiento</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producido</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por</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rascado</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repetitivo</a:t>
              </a:r>
              <a:endPar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endParaRPr>
            </a:p>
          </p:txBody>
        </p:sp>
        <p:sp>
          <p:nvSpPr>
            <p:cNvPr id="22" name="Rectangle 25">
              <a:extLst>
                <a:ext uri="{FF2B5EF4-FFF2-40B4-BE49-F238E27FC236}">
                  <a16:creationId xmlns:a16="http://schemas.microsoft.com/office/drawing/2014/main" id="{FEDA5ECB-EC4E-6315-78BD-DC14118A3A8E}"/>
                </a:ext>
              </a:extLst>
            </p:cNvPr>
            <p:cNvSpPr/>
            <p:nvPr/>
          </p:nvSpPr>
          <p:spPr>
            <a:xfrm>
              <a:off x="6419849" y="4803414"/>
              <a:ext cx="2447926" cy="454386"/>
            </a:xfrm>
            <a:prstGeom prst="rect">
              <a:avLst/>
            </a:prstGeom>
            <a:solidFill>
              <a:schemeClr val="bg1">
                <a:lumMod val="95000"/>
              </a:schemeClr>
            </a:solidFill>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Eritema</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inflamación</a:t>
              </a:r>
              <a:endPar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35" name="Grupo 34">
            <a:extLst>
              <a:ext uri="{FF2B5EF4-FFF2-40B4-BE49-F238E27FC236}">
                <a16:creationId xmlns:a16="http://schemas.microsoft.com/office/drawing/2014/main" id="{5077B77B-9843-0315-1CEC-82F0DF216710}"/>
              </a:ext>
            </a:extLst>
          </p:cNvPr>
          <p:cNvGrpSpPr/>
          <p:nvPr/>
        </p:nvGrpSpPr>
        <p:grpSpPr>
          <a:xfrm>
            <a:off x="3575050" y="5521090"/>
            <a:ext cx="8174038" cy="456800"/>
            <a:chOff x="3575050" y="5521090"/>
            <a:chExt cx="8174038" cy="456800"/>
          </a:xfrm>
        </p:grpSpPr>
        <p:sp>
          <p:nvSpPr>
            <p:cNvPr id="23" name="Rectangle 21">
              <a:extLst>
                <a:ext uri="{FF2B5EF4-FFF2-40B4-BE49-F238E27FC236}">
                  <a16:creationId xmlns:a16="http://schemas.microsoft.com/office/drawing/2014/main" id="{5C8FEAB2-F37F-5CD9-7BC1-E4206D130D9D}"/>
                </a:ext>
              </a:extLst>
            </p:cNvPr>
            <p:cNvSpPr/>
            <p:nvPr/>
          </p:nvSpPr>
          <p:spPr bwMode="auto">
            <a:xfrm>
              <a:off x="3575050" y="5521090"/>
              <a:ext cx="2341563" cy="456800"/>
            </a:xfrm>
            <a:prstGeom prst="rect">
              <a:avLst/>
            </a:prstGeom>
            <a:solidFill>
              <a:schemeClr val="bg1">
                <a:lumMod val="95000"/>
              </a:schemeClr>
            </a:solidFill>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Sin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signos</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visibles</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de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inflamación</a:t>
              </a:r>
              <a:endPar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endParaRPr>
            </a:p>
          </p:txBody>
        </p:sp>
        <p:sp>
          <p:nvSpPr>
            <p:cNvPr id="24" name="Rectangle 23">
              <a:extLst>
                <a:ext uri="{FF2B5EF4-FFF2-40B4-BE49-F238E27FC236}">
                  <a16:creationId xmlns:a16="http://schemas.microsoft.com/office/drawing/2014/main" id="{CCA56337-0A9F-47DC-5C4E-4240B4B351CD}"/>
                </a:ext>
              </a:extLst>
            </p:cNvPr>
            <p:cNvSpPr/>
            <p:nvPr/>
          </p:nvSpPr>
          <p:spPr>
            <a:xfrm>
              <a:off x="9372600" y="5521090"/>
              <a:ext cx="2376488" cy="456800"/>
            </a:xfrm>
            <a:prstGeom prst="rect">
              <a:avLst/>
            </a:prstGeom>
            <a:solidFill>
              <a:schemeClr val="bg1">
                <a:lumMod val="95000"/>
              </a:schemeClr>
            </a:solidFill>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Excoriaciones</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pérdida</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de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agua</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a:t>
              </a:r>
            </a:p>
          </p:txBody>
        </p:sp>
        <p:sp>
          <p:nvSpPr>
            <p:cNvPr id="25" name="Rectangle 26">
              <a:extLst>
                <a:ext uri="{FF2B5EF4-FFF2-40B4-BE49-F238E27FC236}">
                  <a16:creationId xmlns:a16="http://schemas.microsoft.com/office/drawing/2014/main" id="{651FC158-54CF-9E58-F19D-FF007413E5B7}"/>
                </a:ext>
              </a:extLst>
            </p:cNvPr>
            <p:cNvSpPr/>
            <p:nvPr/>
          </p:nvSpPr>
          <p:spPr>
            <a:xfrm>
              <a:off x="6419849" y="5521090"/>
              <a:ext cx="2447926" cy="456800"/>
            </a:xfrm>
            <a:prstGeom prst="rect">
              <a:avLst/>
            </a:prstGeom>
            <a:solidFill>
              <a:schemeClr val="bg1">
                <a:lumMod val="95000"/>
              </a:schemeClr>
            </a:solidFill>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Exudación</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costras</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cuando</a:t>
              </a:r>
              <a:r>
                <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rPr>
                <a:t> hay </a:t>
              </a:r>
              <a:r>
                <a:rPr kumimoji="0" lang="en-GB" sz="1050" b="1" i="0" u="none" strike="noStrike" kern="0" cap="none" spc="0" normalizeH="0" baseline="0" noProof="0" dirty="0" err="1">
                  <a:ln>
                    <a:noFill/>
                  </a:ln>
                  <a:solidFill>
                    <a:srgbClr val="002355"/>
                  </a:solidFill>
                  <a:effectLst/>
                  <a:uLnTx/>
                  <a:uFillTx/>
                  <a:latin typeface="Arial" panose="020B0604020202020204" pitchFamily="34" charset="0"/>
                  <a:ea typeface="ＭＳ Ｐゴシック" charset="-128"/>
                  <a:cs typeface="Arial" panose="020B0604020202020204" pitchFamily="34" charset="0"/>
                </a:rPr>
                <a:t>infección</a:t>
              </a:r>
              <a:endParaRPr kumimoji="0" lang="en-GB" sz="1050" b="1" i="0" u="none" strike="noStrike" kern="0" cap="none" spc="0" normalizeH="0" baseline="0" noProof="0" dirty="0">
                <a:ln>
                  <a:noFill/>
                </a:ln>
                <a:solidFill>
                  <a:srgbClr val="002355"/>
                </a:solidFill>
                <a:effectLst/>
                <a:uLnTx/>
                <a:uFillTx/>
                <a:latin typeface="Arial" panose="020B0604020202020204" pitchFamily="34" charset="0"/>
                <a:ea typeface="ＭＳ Ｐゴシック" charset="-128"/>
                <a:cs typeface="Arial" panose="020B0604020202020204" pitchFamily="34" charset="0"/>
              </a:endParaRPr>
            </a:p>
          </p:txBody>
        </p:sp>
      </p:grpSp>
      <p:pic>
        <p:nvPicPr>
          <p:cNvPr id="26" name="Picture 2">
            <a:extLst>
              <a:ext uri="{FF2B5EF4-FFF2-40B4-BE49-F238E27FC236}">
                <a16:creationId xmlns:a16="http://schemas.microsoft.com/office/drawing/2014/main" id="{7315D709-8FDF-0014-679D-744D810BB7AB}"/>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8647"/>
          <a:stretch/>
        </p:blipFill>
        <p:spPr bwMode="auto">
          <a:xfrm>
            <a:off x="9368155" y="2634591"/>
            <a:ext cx="2376488" cy="1658009"/>
          </a:xfrm>
          <a:prstGeom prst="rect">
            <a:avLst/>
          </a:prstGeom>
          <a:noFill/>
          <a:ln w="9525">
            <a:solidFill>
              <a:srgbClr val="00F2BE"/>
            </a:solidFill>
            <a:miter lim="800000"/>
            <a:headEnd/>
            <a:tailEnd/>
          </a:ln>
          <a:extLst>
            <a:ext uri="{909E8E84-426E-40DD-AFC4-6F175D3DCCD1}">
              <a14:hiddenFill xmlns:a14="http://schemas.microsoft.com/office/drawing/2010/main">
                <a:solidFill>
                  <a:schemeClr val="accent1"/>
                </a:solidFill>
              </a14:hiddenFill>
            </a:ext>
          </a:extLst>
        </p:spPr>
      </p:pic>
      <p:sp>
        <p:nvSpPr>
          <p:cNvPr id="60" name="QuadreDeText 4">
            <a:extLst>
              <a:ext uri="{FF2B5EF4-FFF2-40B4-BE49-F238E27FC236}">
                <a16:creationId xmlns:a16="http://schemas.microsoft.com/office/drawing/2014/main" id="{DAF505F3-73EF-6E7A-A92B-AB1D8D6A8784}"/>
              </a:ext>
            </a:extLst>
          </p:cNvPr>
          <p:cNvSpPr txBox="1"/>
          <p:nvPr/>
        </p:nvSpPr>
        <p:spPr>
          <a:xfrm>
            <a:off x="695325" y="5677098"/>
            <a:ext cx="1434167" cy="307777"/>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99161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DermatitisContactoAlérgicoPierna04">
            <a:extLst>
              <a:ext uri="{FF2B5EF4-FFF2-40B4-BE49-F238E27FC236}">
                <a16:creationId xmlns:a16="http://schemas.microsoft.com/office/drawing/2014/main" id="{E3B86B00-8468-41A9-8FF7-CB39C346BAC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608" r="1377" b="10681"/>
          <a:stretch/>
        </p:blipFill>
        <p:spPr bwMode="auto">
          <a:xfrm>
            <a:off x="708659" y="1234441"/>
            <a:ext cx="6956025" cy="4663402"/>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4D39E640-22D9-816F-DF4A-C7F9104E567E}"/>
              </a:ext>
            </a:extLst>
          </p:cNvPr>
          <p:cNvSpPr txBox="1">
            <a:spLocks noChangeArrowheads="1"/>
          </p:cNvSpPr>
          <p:nvPr/>
        </p:nvSpPr>
        <p:spPr>
          <a:xfrm>
            <a:off x="615315" y="650240"/>
            <a:ext cx="10793506" cy="77724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ca-ES" altLang="es-ES" sz="2400" b="1" i="0" u="none" strike="noStrike" kern="1200" cap="none" spc="0" normalizeH="0" baseline="0" noProof="0" dirty="0" err="1">
                <a:ln>
                  <a:noFill/>
                </a:ln>
                <a:solidFill>
                  <a:srgbClr val="00F2BE"/>
                </a:solidFill>
                <a:effectLst/>
                <a:uLnTx/>
                <a:uFillTx/>
                <a:latin typeface="Arial" panose="020B0604020202020204"/>
                <a:ea typeface="+mj-ea"/>
                <a:cs typeface="Aharoni" panose="02010803020104030203" pitchFamily="2" charset="-79"/>
              </a:rPr>
              <a:t>Eccema</a:t>
            </a:r>
            <a:r>
              <a:rPr kumimoji="0" lang="ca-ES" altLang="es-ES" sz="2400" b="1" i="0" u="none" strike="noStrike" kern="1200" cap="none" spc="0" normalizeH="0" baseline="0" noProof="0" dirty="0">
                <a:ln>
                  <a:noFill/>
                </a:ln>
                <a:solidFill>
                  <a:srgbClr val="00F2BE"/>
                </a:solidFill>
                <a:effectLst/>
                <a:uLnTx/>
                <a:uFillTx/>
                <a:latin typeface="Arial" panose="020B0604020202020204"/>
                <a:ea typeface="+mj-ea"/>
                <a:cs typeface="Aharoni" panose="02010803020104030203" pitchFamily="2" charset="-79"/>
              </a:rPr>
              <a:t> </a:t>
            </a:r>
            <a:r>
              <a:rPr kumimoji="0" lang="es-ES" altLang="es-ES" sz="2400" b="1" i="0" u="none" strike="noStrike" kern="1200" cap="none" spc="0" normalizeH="0" baseline="0" noProof="0" dirty="0">
                <a:ln>
                  <a:noFill/>
                </a:ln>
                <a:solidFill>
                  <a:srgbClr val="00F2BE"/>
                </a:solidFill>
                <a:effectLst/>
                <a:uLnTx/>
                <a:uFillTx/>
                <a:latin typeface="Arial" panose="020B0604020202020204"/>
                <a:ea typeface="+mj-ea"/>
                <a:cs typeface="Aharoni" panose="02010803020104030203" pitchFamily="2" charset="-79"/>
              </a:rPr>
              <a:t>agudo</a:t>
            </a:r>
          </a:p>
        </p:txBody>
      </p:sp>
      <p:pic>
        <p:nvPicPr>
          <p:cNvPr id="4" name="Imatge 3">
            <a:extLst>
              <a:ext uri="{FF2B5EF4-FFF2-40B4-BE49-F238E27FC236}">
                <a16:creationId xmlns:a16="http://schemas.microsoft.com/office/drawing/2014/main" id="{649E9E0A-C154-E6A8-47B9-37889D9A4317}"/>
              </a:ext>
            </a:extLst>
          </p:cNvPr>
          <p:cNvPicPr>
            <a:picLocks noChangeAspect="1"/>
          </p:cNvPicPr>
          <p:nvPr/>
        </p:nvPicPr>
        <p:blipFill>
          <a:blip r:embed="rId3" cstate="screen">
            <a:extLst>
              <a:ext uri="{28A0092B-C50C-407E-A947-70E740481C1C}">
                <a14:useLocalDpi xmlns:a14="http://schemas.microsoft.com/office/drawing/2010/main"/>
              </a:ext>
            </a:extLst>
          </a:blip>
          <a:srcRect b="2671"/>
          <a:stretch/>
        </p:blipFill>
        <p:spPr>
          <a:xfrm>
            <a:off x="7866764" y="1236515"/>
            <a:ext cx="3882324" cy="4661366"/>
          </a:xfrm>
          <a:prstGeom prst="rect">
            <a:avLst/>
          </a:prstGeom>
          <a:ln>
            <a:solidFill>
              <a:srgbClr val="00F2BE"/>
            </a:solidFill>
          </a:ln>
        </p:spPr>
      </p:pic>
      <p:sp>
        <p:nvSpPr>
          <p:cNvPr id="6" name="QuadreDeText 4">
            <a:extLst>
              <a:ext uri="{FF2B5EF4-FFF2-40B4-BE49-F238E27FC236}">
                <a16:creationId xmlns:a16="http://schemas.microsoft.com/office/drawing/2014/main" id="{EEB95615-A782-CF3B-E6E1-B450BFBAC1CE}"/>
              </a:ext>
            </a:extLst>
          </p:cNvPr>
          <p:cNvSpPr txBox="1"/>
          <p:nvPr/>
        </p:nvSpPr>
        <p:spPr>
          <a:xfrm>
            <a:off x="611204" y="5984875"/>
            <a:ext cx="3185961"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Imágenes propiedad del Dr. Miquel Ribera</a:t>
            </a:r>
            <a:endParaRPr kumimoji="0" lang="es-ES" sz="700" b="1" i="0" u="none" strike="noStrike" kern="0" cap="none" spc="0" normalizeH="0" baseline="0" noProof="0" dirty="0">
              <a:ln>
                <a:noFill/>
              </a:ln>
              <a:solidFill>
                <a:srgbClr val="002355"/>
              </a:solidFill>
              <a:effectLst/>
              <a:uLnTx/>
              <a:uFillTx/>
              <a:latin typeface="Aptos" panose="02110004020202020204"/>
              <a:ea typeface="+mn-ea"/>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FOTOS DERMATOLOGIA\Fotos Can Ruti anterior Juliol 2009\Fotos Can Ruti per triar 2004-2009\Fotos sense classificar\Ramon Lara Delgado2 H199296 DERMATITIS IRRITATIVA.JPG"/>
          <p:cNvPicPr>
            <a:picLocks noGrp="1" noChangeAspect="1" noChangeArrowheads="1"/>
          </p:cNvPicPr>
          <p:nvPr>
            <p:ph idx="4294967295"/>
          </p:nvPr>
        </p:nvPicPr>
        <p:blipFill rotWithShape="1">
          <a:blip r:embed="rId2" cstate="screen">
            <a:extLst>
              <a:ext uri="{28A0092B-C50C-407E-A947-70E740481C1C}">
                <a14:useLocalDpi xmlns:a14="http://schemas.microsoft.com/office/drawing/2010/main"/>
              </a:ext>
            </a:extLst>
          </a:blip>
          <a:srcRect/>
          <a:stretch/>
        </p:blipFill>
        <p:spPr bwMode="auto">
          <a:xfrm flipH="1">
            <a:off x="1698238" y="1313596"/>
            <a:ext cx="7674362" cy="5031642"/>
          </a:xfrm>
          <a:prstGeom prst="rect">
            <a:avLst/>
          </a:prstGeom>
          <a:noFill/>
        </p:spPr>
      </p:pic>
      <p:sp>
        <p:nvSpPr>
          <p:cNvPr id="2" name="Rectangle 2">
            <a:extLst>
              <a:ext uri="{FF2B5EF4-FFF2-40B4-BE49-F238E27FC236}">
                <a16:creationId xmlns:a16="http://schemas.microsoft.com/office/drawing/2014/main" id="{EC2262B0-C2F0-B5DF-B28E-B8F31FEC4210}"/>
              </a:ext>
            </a:extLst>
          </p:cNvPr>
          <p:cNvSpPr>
            <a:spLocks noGrp="1" noChangeArrowheads="1"/>
          </p:cNvSpPr>
          <p:nvPr>
            <p:ph type="title"/>
          </p:nvPr>
        </p:nvSpPr>
        <p:spPr>
          <a:xfrm>
            <a:off x="619685" y="457200"/>
            <a:ext cx="10793506" cy="864054"/>
          </a:xfrm>
        </p:spPr>
        <p:txBody>
          <a:bodyPr>
            <a:normAutofit/>
          </a:bodyPr>
          <a:lstStyle/>
          <a:p>
            <a:pPr eaLnBrk="1" hangingPunct="1"/>
            <a:r>
              <a:rPr lang="ca-ES" altLang="es-ES" b="1" dirty="0" err="1">
                <a:latin typeface="+mj-lt"/>
                <a:cs typeface="Aharoni" panose="02010803020104030203" pitchFamily="2" charset="-79"/>
              </a:rPr>
              <a:t>Eccema</a:t>
            </a:r>
            <a:r>
              <a:rPr lang="ca-ES" altLang="es-ES" b="1" dirty="0">
                <a:latin typeface="+mj-lt"/>
                <a:cs typeface="Aharoni" panose="02010803020104030203" pitchFamily="2" charset="-79"/>
              </a:rPr>
              <a:t> </a:t>
            </a:r>
            <a:r>
              <a:rPr lang="ca-ES" altLang="es-ES" b="1" dirty="0" err="1">
                <a:latin typeface="+mj-lt"/>
                <a:cs typeface="Aharoni" panose="02010803020104030203" pitchFamily="2" charset="-79"/>
              </a:rPr>
              <a:t>s</a:t>
            </a:r>
            <a:r>
              <a:rPr lang="es-ES" altLang="es-ES" b="1" dirty="0" err="1">
                <a:latin typeface="+mj-lt"/>
                <a:cs typeface="Aharoni" panose="02010803020104030203" pitchFamily="2" charset="-79"/>
              </a:rPr>
              <a:t>ubagudo</a:t>
            </a:r>
            <a:endParaRPr lang="es-ES" altLang="es-ES" b="1" dirty="0">
              <a:latin typeface="+mj-lt"/>
              <a:cs typeface="Aharoni" panose="02010803020104030203" pitchFamily="2" charset="-79"/>
            </a:endParaRPr>
          </a:p>
        </p:txBody>
      </p:sp>
      <p:sp>
        <p:nvSpPr>
          <p:cNvPr id="4" name="QuadreDeText 4">
            <a:extLst>
              <a:ext uri="{FF2B5EF4-FFF2-40B4-BE49-F238E27FC236}">
                <a16:creationId xmlns:a16="http://schemas.microsoft.com/office/drawing/2014/main" id="{6E730D5C-02FC-FBC9-203B-0D46F4B53C9F}"/>
              </a:ext>
            </a:extLst>
          </p:cNvPr>
          <p:cNvSpPr txBox="1"/>
          <p:nvPr/>
        </p:nvSpPr>
        <p:spPr>
          <a:xfrm>
            <a:off x="1743960" y="6053455"/>
            <a:ext cx="3185961"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prstClr val="white"/>
                </a:solidFill>
                <a:effectLst/>
                <a:uLnTx/>
                <a:uFillTx/>
                <a:latin typeface="Arial" panose="020B0604020202020204"/>
                <a:ea typeface="+mn-ea"/>
                <a:cs typeface="+mn-cs"/>
              </a:rPr>
              <a:t>Imagen propiedad del Dr. Miquel Ribera</a:t>
            </a:r>
            <a:endParaRPr kumimoji="0" lang="es-ES" sz="7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6055FC76-57A6-8300-5657-2ACB2EF1C2C2}"/>
              </a:ext>
            </a:extLst>
          </p:cNvPr>
          <p:cNvSpPr/>
          <p:nvPr/>
        </p:nvSpPr>
        <p:spPr>
          <a:xfrm>
            <a:off x="7773695" y="2340728"/>
            <a:ext cx="3971240" cy="2466474"/>
          </a:xfrm>
          <a:prstGeom prst="roundRect">
            <a:avLst>
              <a:gd name="adj" fmla="val 2521"/>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122" name="Picture 2" descr="D:\FOTOS DERMATOLOGIA\Fotos Can Ruti anterior Juliol 2009\Fotos Can Ruti per triar 2004-2009\FotosServei2009 revisat 1 2019\P4292406.JPG"/>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a:ext>
            </a:extLst>
          </a:blip>
          <a:srcRect/>
          <a:stretch/>
        </p:blipFill>
        <p:spPr bwMode="auto">
          <a:xfrm rot="16200000">
            <a:off x="1755539" y="-38469"/>
            <a:ext cx="4837514" cy="6946452"/>
          </a:xfrm>
          <a:prstGeom prst="rect">
            <a:avLst/>
          </a:prstGeom>
          <a:noFill/>
          <a:ln>
            <a:solidFill>
              <a:srgbClr val="00F2BE"/>
            </a:solidFill>
          </a:ln>
        </p:spPr>
      </p:pic>
      <p:sp>
        <p:nvSpPr>
          <p:cNvPr id="4" name="3 CuadroTexto"/>
          <p:cNvSpPr txBox="1"/>
          <p:nvPr/>
        </p:nvSpPr>
        <p:spPr>
          <a:xfrm>
            <a:off x="8158162" y="2654594"/>
            <a:ext cx="311181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prstClr val="white"/>
                </a:solidFill>
                <a:effectLst/>
                <a:uLnTx/>
                <a:uFillTx/>
                <a:latin typeface="Arial" panose="020B0604020202020204"/>
                <a:ea typeface="+mn-ea"/>
                <a:cs typeface="+mn-cs"/>
              </a:rPr>
              <a:t>La presencia de “ruptura epidérmica” ayuda a identificar los eczemas</a:t>
            </a:r>
          </a:p>
        </p:txBody>
      </p:sp>
      <p:sp>
        <p:nvSpPr>
          <p:cNvPr id="3" name="QuadreDeText 4">
            <a:extLst>
              <a:ext uri="{FF2B5EF4-FFF2-40B4-BE49-F238E27FC236}">
                <a16:creationId xmlns:a16="http://schemas.microsoft.com/office/drawing/2014/main" id="{3E40C86F-FFC8-76CA-F9C9-8C4DFA5A7091}"/>
              </a:ext>
            </a:extLst>
          </p:cNvPr>
          <p:cNvSpPr txBox="1"/>
          <p:nvPr/>
        </p:nvSpPr>
        <p:spPr>
          <a:xfrm>
            <a:off x="603885" y="5884847"/>
            <a:ext cx="3185961"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Imagen propiedad del Dr. Miquel Ribera</a:t>
            </a:r>
            <a:endParaRPr kumimoji="0" lang="es-ES" sz="700" b="1" i="0" u="none" strike="noStrike" kern="0" cap="none" spc="0" normalizeH="0" baseline="0" noProof="0" dirty="0">
              <a:ln>
                <a:noFill/>
              </a:ln>
              <a:solidFill>
                <a:srgbClr val="002355"/>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20738"/>
    </mc:Choice>
    <mc:Fallback xmlns="">
      <p:transition spd="slow" advTm="20738"/>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530485" y="304404"/>
            <a:ext cx="8177719" cy="977900"/>
          </a:xfrm>
          <a:prstGeom prst="rect">
            <a:avLst/>
          </a:prstGeom>
        </p:spPr>
        <p:txBody>
          <a:bodyPr>
            <a:noAutofit/>
          </a:bodyPr>
          <a:lstStyle/>
          <a:p>
            <a:r>
              <a:rPr lang="es-ES_tradnl" sz="3200" b="1" dirty="0">
                <a:latin typeface="+mn-lt"/>
              </a:rPr>
              <a:t>Psoriasis / Enfermedad psoriásica</a:t>
            </a:r>
            <a:br>
              <a:rPr lang="es-ES_tradnl" sz="3200" b="1" dirty="0">
                <a:latin typeface="+mn-lt"/>
              </a:rPr>
            </a:br>
            <a:r>
              <a:rPr lang="es-ES_tradnl" sz="3200" b="1" dirty="0">
                <a:latin typeface="+mn-lt"/>
              </a:rPr>
              <a:t>Definición</a:t>
            </a:r>
          </a:p>
        </p:txBody>
      </p:sp>
      <p:sp>
        <p:nvSpPr>
          <p:cNvPr id="3" name="2 Marcador de contenido"/>
          <p:cNvSpPr>
            <a:spLocks noGrp="1"/>
          </p:cNvSpPr>
          <p:nvPr>
            <p:ph idx="4294967295"/>
          </p:nvPr>
        </p:nvSpPr>
        <p:spPr>
          <a:xfrm>
            <a:off x="1101208" y="1532238"/>
            <a:ext cx="10766425" cy="4008438"/>
          </a:xfrm>
          <a:prstGeom prst="rect">
            <a:avLst/>
          </a:prstGeom>
        </p:spPr>
        <p:txBody>
          <a:bodyPr>
            <a:normAutofit/>
          </a:bodyPr>
          <a:lstStyle/>
          <a:p>
            <a:pPr>
              <a:lnSpc>
                <a:spcPct val="110000"/>
              </a:lnSpc>
            </a:pPr>
            <a:r>
              <a:rPr lang="es-ES_tradnl" altLang="es-ES" b="1" dirty="0"/>
              <a:t>Enfermedad </a:t>
            </a:r>
            <a:r>
              <a:rPr lang="es-ES_tradnl" altLang="es-ES" b="1" dirty="0">
                <a:solidFill>
                  <a:srgbClr val="0070C0"/>
                </a:solidFill>
              </a:rPr>
              <a:t>inflamatoria inmunomediada </a:t>
            </a:r>
            <a:r>
              <a:rPr lang="es-ES_tradnl" altLang="es-ES" b="1" dirty="0"/>
              <a:t>(IMID) caracterizada por lesiones cutáneas típicas</a:t>
            </a:r>
            <a:r>
              <a:rPr lang="es-ES_tradnl" altLang="es-ES" dirty="0"/>
              <a:t> y ocasionalmente afectación sistémica (articular) </a:t>
            </a:r>
          </a:p>
          <a:p>
            <a:pPr>
              <a:lnSpc>
                <a:spcPct val="110000"/>
              </a:lnSpc>
            </a:pPr>
            <a:r>
              <a:rPr lang="es-ES_tradnl" altLang="es-ES" dirty="0"/>
              <a:t>Etiología </a:t>
            </a:r>
            <a:r>
              <a:rPr lang="es-ES_tradnl" altLang="es-ES" dirty="0">
                <a:solidFill>
                  <a:srgbClr val="0070C0"/>
                </a:solidFill>
              </a:rPr>
              <a:t>desconocida</a:t>
            </a:r>
            <a:r>
              <a:rPr lang="es-ES_tradnl" altLang="es-ES" dirty="0"/>
              <a:t> / multifactorial</a:t>
            </a:r>
          </a:p>
          <a:p>
            <a:pPr>
              <a:lnSpc>
                <a:spcPct val="110000"/>
              </a:lnSpc>
            </a:pPr>
            <a:r>
              <a:rPr lang="es-ES_tradnl" altLang="es-ES" dirty="0"/>
              <a:t>Predisposición familiar / </a:t>
            </a:r>
            <a:r>
              <a:rPr lang="es-ES_tradnl" altLang="es-ES" dirty="0">
                <a:solidFill>
                  <a:srgbClr val="0070C0"/>
                </a:solidFill>
              </a:rPr>
              <a:t>genética </a:t>
            </a:r>
          </a:p>
          <a:p>
            <a:pPr>
              <a:lnSpc>
                <a:spcPct val="110000"/>
              </a:lnSpc>
            </a:pPr>
            <a:r>
              <a:rPr lang="es-ES_tradnl" altLang="es-ES" dirty="0"/>
              <a:t>Curso </a:t>
            </a:r>
            <a:r>
              <a:rPr lang="es-ES_tradnl" altLang="es-ES" dirty="0">
                <a:solidFill>
                  <a:srgbClr val="0070C0"/>
                </a:solidFill>
              </a:rPr>
              <a:t>crónico </a:t>
            </a:r>
            <a:r>
              <a:rPr lang="es-ES_tradnl" altLang="es-ES" dirty="0"/>
              <a:t>/ No existe tratamiento curativo  </a:t>
            </a:r>
          </a:p>
          <a:p>
            <a:pPr>
              <a:lnSpc>
                <a:spcPct val="110000"/>
              </a:lnSpc>
            </a:pPr>
            <a:r>
              <a:rPr lang="es-ES_tradnl" altLang="es-ES" dirty="0"/>
              <a:t>Gran </a:t>
            </a:r>
            <a:r>
              <a:rPr lang="es-ES_tradnl" altLang="es-ES" dirty="0">
                <a:solidFill>
                  <a:srgbClr val="0070C0"/>
                </a:solidFill>
              </a:rPr>
              <a:t>variabilidad clínica y evolutiva </a:t>
            </a:r>
          </a:p>
          <a:p>
            <a:pPr>
              <a:lnSpc>
                <a:spcPct val="110000"/>
              </a:lnSpc>
            </a:pPr>
            <a:endParaRPr lang="es-ES_tradnl" altLang="es-ES" dirty="0"/>
          </a:p>
        </p:txBody>
      </p:sp>
      <p:cxnSp>
        <p:nvCxnSpPr>
          <p:cNvPr id="4" name="3 Conector recto"/>
          <p:cNvCxnSpPr/>
          <p:nvPr/>
        </p:nvCxnSpPr>
        <p:spPr>
          <a:xfrm>
            <a:off x="335360" y="131676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4 Rectángulo"/>
          <p:cNvSpPr/>
          <p:nvPr/>
        </p:nvSpPr>
        <p:spPr>
          <a:xfrm>
            <a:off x="719402" y="5872880"/>
            <a:ext cx="8988802"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Armstrong AW,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Arial" pitchFamily="34" charset="0"/>
              </a:rPr>
              <a:t>Read</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 C.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Arial" pitchFamily="34" charset="0"/>
              </a:rPr>
              <a:t>Pathophysiology</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Arial" pitchFamily="34" charset="0"/>
              </a:rPr>
              <a:t>Clinical</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Arial" pitchFamily="34" charset="0"/>
              </a:rPr>
              <a:t>Presentation</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 and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Arial" pitchFamily="34" charset="0"/>
              </a:rPr>
              <a:t>Treatment</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 of Psoriasis. JAMA 2020;323:1945–1960.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altLang="es-ES" sz="1100" b="0" i="0" u="none" strike="noStrike" kern="1200" cap="none" spc="0" normalizeH="0" baseline="0" noProof="0" dirty="0">
                <a:ln>
                  <a:noFill/>
                </a:ln>
                <a:solidFill>
                  <a:srgbClr val="333333"/>
                </a:solidFill>
                <a:effectLst/>
                <a:uLnTx/>
                <a:uFillTx/>
                <a:latin typeface="Aptos" panose="02110004020202020204"/>
                <a:ea typeface="+mn-ea"/>
                <a:cs typeface="Arial" pitchFamily="34" charset="0"/>
              </a:rPr>
              <a:t>World Health Organization. (‎2016)‎. Global report on psoriasis. World Health Organization. </a:t>
            </a:r>
            <a:r>
              <a:rPr kumimoji="0" lang="en-US" altLang="es-ES" sz="1100" b="0" i="0" u="none" strike="noStrike" kern="1200" cap="none" spc="0" normalizeH="0" baseline="0" noProof="0" dirty="0">
                <a:ln>
                  <a:noFill/>
                </a:ln>
                <a:solidFill>
                  <a:srgbClr val="008DC9"/>
                </a:solidFill>
                <a:effectLst/>
                <a:uLnTx/>
                <a:uFillTx/>
                <a:latin typeface="Aptos" panose="02110004020202020204"/>
                <a:ea typeface="+mn-ea"/>
                <a:cs typeface="Arial" pitchFamily="34" charset="0"/>
                <a:hlinkClick r:id="rId2"/>
              </a:rPr>
              <a:t>http://www.who.int/iris/handle/10665/204417</a:t>
            </a:r>
            <a:r>
              <a:rPr kumimoji="0" lang="en-US" altLang="es-ES" sz="1100" b="0" i="0" u="none" strike="noStrike" kern="1200" cap="none" spc="0" normalizeH="0" baseline="0" noProof="0" dirty="0">
                <a:ln>
                  <a:noFill/>
                </a:ln>
                <a:solidFill>
                  <a:srgbClr val="008DC9"/>
                </a:solidFill>
                <a:effectLst/>
                <a:uLnTx/>
                <a:uFillTx/>
                <a:latin typeface="Aptos" panose="02110004020202020204"/>
                <a:ea typeface="+mn-ea"/>
                <a:cs typeface="Arial" pitchFamily="34" charset="0"/>
              </a:rPr>
              <a:t> </a:t>
            </a:r>
            <a:r>
              <a:rPr kumimoji="0" lang="en-US" altLang="es-ES" sz="11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a:t>
            </a:r>
            <a:r>
              <a:rPr kumimoji="0" lang="en-US" altLang="es-ES" sz="1100" b="0" i="0" u="none" strike="noStrike" kern="1200" cap="none" spc="0" normalizeH="0" baseline="0" noProof="0" dirty="0" err="1">
                <a:ln>
                  <a:noFill/>
                </a:ln>
                <a:solidFill>
                  <a:prstClr val="black"/>
                </a:solidFill>
                <a:effectLst/>
                <a:uLnTx/>
                <a:uFillTx/>
                <a:latin typeface="Aptos" panose="02110004020202020204"/>
                <a:ea typeface="+mn-ea"/>
                <a:cs typeface="Arial" pitchFamily="34" charset="0"/>
              </a:rPr>
              <a:t>acceso</a:t>
            </a:r>
            <a:r>
              <a:rPr kumimoji="0" lang="en-US" altLang="es-ES" sz="11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 8 </a:t>
            </a:r>
            <a:r>
              <a:rPr kumimoji="0" lang="en-US" altLang="es-ES" sz="1100" b="0" i="0" u="none" strike="noStrike" kern="1200" cap="none" spc="0" normalizeH="0" baseline="0" noProof="0" dirty="0" err="1">
                <a:ln>
                  <a:noFill/>
                </a:ln>
                <a:solidFill>
                  <a:prstClr val="black"/>
                </a:solidFill>
                <a:effectLst/>
                <a:uLnTx/>
                <a:uFillTx/>
                <a:latin typeface="Aptos" panose="02110004020202020204"/>
                <a:ea typeface="+mn-ea"/>
                <a:cs typeface="Arial" pitchFamily="34" charset="0"/>
              </a:rPr>
              <a:t>noviembe</a:t>
            </a:r>
            <a:r>
              <a:rPr kumimoji="0" lang="en-US" altLang="es-ES" sz="11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rPr>
              <a:t> 2021)</a:t>
            </a:r>
            <a:endParaRPr kumimoji="0" lang="es-ES_tradnl" sz="1400" b="0" i="0" u="none" strike="noStrike" kern="1200" cap="none" spc="0" normalizeH="0" baseline="0" noProof="0" dirty="0">
              <a:ln>
                <a:noFill/>
              </a:ln>
              <a:solidFill>
                <a:prstClr val="black"/>
              </a:solidFill>
              <a:effectLst/>
              <a:uLnTx/>
              <a:uFillTx/>
              <a:latin typeface="Aptos" panose="02110004020202020204"/>
              <a:ea typeface="+mn-ea"/>
              <a:cs typeface="Arial"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FB3DFC55-0FBA-BDC9-5960-F9777B0D00BD}"/>
              </a:ext>
            </a:extLst>
          </p:cNvPr>
          <p:cNvGrpSpPr/>
          <p:nvPr/>
        </p:nvGrpSpPr>
        <p:grpSpPr>
          <a:xfrm>
            <a:off x="695322" y="1257300"/>
            <a:ext cx="11058933" cy="4663440"/>
            <a:chOff x="695323" y="2409509"/>
            <a:chExt cx="8754989" cy="3691890"/>
          </a:xfrm>
        </p:grpSpPr>
        <p:pic>
          <p:nvPicPr>
            <p:cNvPr id="18434" name="Picture 9" descr="EccemaLiquenificado01">
              <a:extLst>
                <a:ext uri="{FF2B5EF4-FFF2-40B4-BE49-F238E27FC236}">
                  <a16:creationId xmlns:a16="http://schemas.microsoft.com/office/drawing/2014/main" id="{58A86AB6-A1F2-4F95-943B-2CD961E201B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017" r="12166"/>
            <a:stretch/>
          </p:blipFill>
          <p:spPr bwMode="auto">
            <a:xfrm rot="5400000">
              <a:off x="698710" y="2406124"/>
              <a:ext cx="3691888" cy="3698661"/>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pic>
          <p:nvPicPr>
            <p:cNvPr id="44034" name="Picture 2" descr="D:\FOTOS DERMATOLOGIA\Fotos Can Ruti anterior Juliol 2009\Fotos Can Ruti per triar 2004-2009\Fotos sense classificar\Natividad Perez Perez NHC11326 (4).JPG">
              <a:extLst>
                <a:ext uri="{FF2B5EF4-FFF2-40B4-BE49-F238E27FC236}">
                  <a16:creationId xmlns:a16="http://schemas.microsoft.com/office/drawing/2014/main" id="{1CC5A0E1-501B-FEB8-624F-D954EC3A041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9504" b="11923"/>
            <a:stretch/>
          </p:blipFill>
          <p:spPr bwMode="auto">
            <a:xfrm>
              <a:off x="4496893" y="2409509"/>
              <a:ext cx="4953419" cy="3683315"/>
            </a:xfrm>
            <a:prstGeom prst="rect">
              <a:avLst/>
            </a:prstGeom>
            <a:noFill/>
            <a:ln>
              <a:solidFill>
                <a:srgbClr val="00F2BE"/>
              </a:solidFill>
            </a:ln>
          </p:spPr>
        </p:pic>
      </p:grpSp>
      <p:sp>
        <p:nvSpPr>
          <p:cNvPr id="2" name="Rectangle 2">
            <a:extLst>
              <a:ext uri="{FF2B5EF4-FFF2-40B4-BE49-F238E27FC236}">
                <a16:creationId xmlns:a16="http://schemas.microsoft.com/office/drawing/2014/main" id="{1595C32A-93D3-5034-94C5-E74AC137B180}"/>
              </a:ext>
            </a:extLst>
          </p:cNvPr>
          <p:cNvSpPr txBox="1">
            <a:spLocks noChangeArrowheads="1"/>
          </p:cNvSpPr>
          <p:nvPr/>
        </p:nvSpPr>
        <p:spPr>
          <a:xfrm>
            <a:off x="603885" y="675413"/>
            <a:ext cx="10793506" cy="524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ca-ES" altLang="es-ES" sz="2400" b="1" i="0" u="none" strike="noStrike" kern="1200" cap="none" spc="0" normalizeH="0" baseline="0" noProof="0" dirty="0" err="1">
                <a:ln>
                  <a:noFill/>
                </a:ln>
                <a:solidFill>
                  <a:srgbClr val="00F2BE"/>
                </a:solidFill>
                <a:effectLst/>
                <a:uLnTx/>
                <a:uFillTx/>
                <a:latin typeface="Arial" panose="020B0604020202020204"/>
                <a:ea typeface="+mj-ea"/>
                <a:cs typeface="Aharoni" panose="02010803020104030203" pitchFamily="2" charset="-79"/>
              </a:rPr>
              <a:t>Eccema</a:t>
            </a:r>
            <a:r>
              <a:rPr kumimoji="0" lang="ca-ES" altLang="es-ES" sz="2400" b="1" i="0" u="none" strike="noStrike" kern="1200" cap="none" spc="0" normalizeH="0" baseline="0" noProof="0" dirty="0">
                <a:ln>
                  <a:noFill/>
                </a:ln>
                <a:solidFill>
                  <a:srgbClr val="00F2BE"/>
                </a:solidFill>
                <a:effectLst/>
                <a:uLnTx/>
                <a:uFillTx/>
                <a:latin typeface="Arial" panose="020B0604020202020204"/>
                <a:ea typeface="+mj-ea"/>
                <a:cs typeface="Aharoni" panose="02010803020104030203" pitchFamily="2" charset="-79"/>
              </a:rPr>
              <a:t> </a:t>
            </a:r>
            <a:r>
              <a:rPr kumimoji="0" lang="ca-ES" altLang="es-ES" sz="2400" b="1" i="0" u="none" strike="noStrike" kern="1200" cap="none" spc="0" normalizeH="0" baseline="0" noProof="0" dirty="0" err="1">
                <a:ln>
                  <a:noFill/>
                </a:ln>
                <a:solidFill>
                  <a:srgbClr val="00F2BE"/>
                </a:solidFill>
                <a:effectLst/>
                <a:uLnTx/>
                <a:uFillTx/>
                <a:latin typeface="Arial" panose="020B0604020202020204"/>
                <a:ea typeface="+mj-ea"/>
                <a:cs typeface="Aharoni" panose="02010803020104030203" pitchFamily="2" charset="-79"/>
              </a:rPr>
              <a:t>crónico</a:t>
            </a:r>
            <a:endParaRPr kumimoji="0" lang="es-ES" altLang="es-ES" sz="2400" b="1" i="0" u="none" strike="noStrike" kern="1200" cap="none" spc="0" normalizeH="0" baseline="0" noProof="0" dirty="0">
              <a:ln>
                <a:noFill/>
              </a:ln>
              <a:solidFill>
                <a:srgbClr val="00F2BE"/>
              </a:solidFill>
              <a:effectLst/>
              <a:uLnTx/>
              <a:uFillTx/>
              <a:latin typeface="Arial" panose="020B0604020202020204"/>
              <a:ea typeface="+mj-ea"/>
              <a:cs typeface="Aharoni" panose="02010803020104030203" pitchFamily="2" charset="-79"/>
            </a:endParaRPr>
          </a:p>
        </p:txBody>
      </p:sp>
      <p:sp>
        <p:nvSpPr>
          <p:cNvPr id="5" name="QuadreDeText 4">
            <a:extLst>
              <a:ext uri="{FF2B5EF4-FFF2-40B4-BE49-F238E27FC236}">
                <a16:creationId xmlns:a16="http://schemas.microsoft.com/office/drawing/2014/main" id="{8714F9D5-FA3D-106C-0FFA-E085B67F88E2}"/>
              </a:ext>
            </a:extLst>
          </p:cNvPr>
          <p:cNvSpPr txBox="1"/>
          <p:nvPr/>
        </p:nvSpPr>
        <p:spPr>
          <a:xfrm>
            <a:off x="603885" y="5992797"/>
            <a:ext cx="3185961"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Imágenes propiedad del Dr. Miquel Ribera</a:t>
            </a:r>
            <a:endParaRPr kumimoji="0" lang="es-ES" sz="700" b="1" i="0" u="none" strike="noStrike" kern="0" cap="none" spc="0" normalizeH="0" baseline="0" noProof="0" dirty="0">
              <a:ln>
                <a:noFill/>
              </a:ln>
              <a:solidFill>
                <a:srgbClr val="002355"/>
              </a:solidFill>
              <a:effectLst/>
              <a:uLnTx/>
              <a:uFillTx/>
              <a:latin typeface="Aptos" panose="02110004020202020204"/>
              <a:ea typeface="+mn-ea"/>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8FBBE1A2-D8BE-9300-57DF-9E51EC284947}"/>
              </a:ext>
            </a:extLst>
          </p:cNvPr>
          <p:cNvGrpSpPr/>
          <p:nvPr/>
        </p:nvGrpSpPr>
        <p:grpSpPr>
          <a:xfrm>
            <a:off x="695324" y="1291590"/>
            <a:ext cx="11053764" cy="4550410"/>
            <a:chOff x="695324" y="1291590"/>
            <a:chExt cx="10960304" cy="4511936"/>
          </a:xfrm>
        </p:grpSpPr>
        <p:pic>
          <p:nvPicPr>
            <p:cNvPr id="20482" name="Picture 2" descr="PB290027">
              <a:extLst>
                <a:ext uri="{FF2B5EF4-FFF2-40B4-BE49-F238E27FC236}">
                  <a16:creationId xmlns:a16="http://schemas.microsoft.com/office/drawing/2014/main" id="{7B581DDB-28A1-45A6-9EF6-DD5B723A203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825" r="9900" b="26137"/>
            <a:stretch/>
          </p:blipFill>
          <p:spPr bwMode="auto">
            <a:xfrm>
              <a:off x="695324" y="1291806"/>
              <a:ext cx="5260568" cy="4491773"/>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pic>
          <p:nvPicPr>
            <p:cNvPr id="20483" name="Picture 3" descr="PB290025">
              <a:extLst>
                <a:ext uri="{FF2B5EF4-FFF2-40B4-BE49-F238E27FC236}">
                  <a16:creationId xmlns:a16="http://schemas.microsoft.com/office/drawing/2014/main" id="{7D9E8154-FE78-4286-9B61-644E7EB393C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24743"/>
            <a:stretch/>
          </p:blipFill>
          <p:spPr bwMode="auto">
            <a:xfrm>
              <a:off x="6044244" y="1291590"/>
              <a:ext cx="5611384" cy="4511936"/>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Rectangle 2">
            <a:extLst>
              <a:ext uri="{FF2B5EF4-FFF2-40B4-BE49-F238E27FC236}">
                <a16:creationId xmlns:a16="http://schemas.microsoft.com/office/drawing/2014/main" id="{190149EE-67C4-6F1A-5A0F-474FA8F07E59}"/>
              </a:ext>
            </a:extLst>
          </p:cNvPr>
          <p:cNvSpPr txBox="1">
            <a:spLocks noChangeArrowheads="1"/>
          </p:cNvSpPr>
          <p:nvPr/>
        </p:nvSpPr>
        <p:spPr>
          <a:xfrm>
            <a:off x="601980" y="690245"/>
            <a:ext cx="15802773" cy="8343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ca-ES" altLang="es-ES" sz="2400" b="1" i="0" u="none" strike="noStrike" kern="1200" cap="none" spc="0" normalizeH="0" baseline="0" noProof="0" dirty="0" err="1">
                <a:ln>
                  <a:noFill/>
                </a:ln>
                <a:solidFill>
                  <a:srgbClr val="00F2BE"/>
                </a:solidFill>
                <a:effectLst/>
                <a:uLnTx/>
                <a:uFillTx/>
                <a:latin typeface="Arial" panose="020B0604020202020204" pitchFamily="34" charset="0"/>
                <a:ea typeface="+mj-ea"/>
                <a:cs typeface="Arial" panose="020B0604020202020204" pitchFamily="34" charset="0"/>
              </a:rPr>
              <a:t>Eccema</a:t>
            </a:r>
            <a:r>
              <a:rPr kumimoji="0" lang="ca-ES" altLang="es-E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rPr>
              <a:t> </a:t>
            </a:r>
            <a:r>
              <a:rPr kumimoji="0" lang="ca-ES" altLang="es-ES" sz="2400" b="1" i="0" u="none" strike="noStrike" kern="1200" cap="none" spc="0" normalizeH="0" baseline="0" noProof="0" dirty="0" err="1">
                <a:ln>
                  <a:noFill/>
                </a:ln>
                <a:solidFill>
                  <a:srgbClr val="00F2BE"/>
                </a:solidFill>
                <a:effectLst/>
                <a:uLnTx/>
                <a:uFillTx/>
                <a:latin typeface="Arial" panose="020B0604020202020204" pitchFamily="34" charset="0"/>
                <a:ea typeface="+mj-ea"/>
                <a:cs typeface="Arial" panose="020B0604020202020204" pitchFamily="34" charset="0"/>
              </a:rPr>
              <a:t>crónico</a:t>
            </a:r>
            <a:endParaRPr kumimoji="0" lang="es-ES" altLang="es-E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endParaRPr>
          </a:p>
        </p:txBody>
      </p:sp>
      <p:sp>
        <p:nvSpPr>
          <p:cNvPr id="5" name="QuadreDeText 4">
            <a:extLst>
              <a:ext uri="{FF2B5EF4-FFF2-40B4-BE49-F238E27FC236}">
                <a16:creationId xmlns:a16="http://schemas.microsoft.com/office/drawing/2014/main" id="{66A3B796-3F26-D442-D283-E2058DFF1210}"/>
              </a:ext>
            </a:extLst>
          </p:cNvPr>
          <p:cNvSpPr txBox="1"/>
          <p:nvPr/>
        </p:nvSpPr>
        <p:spPr>
          <a:xfrm>
            <a:off x="603885" y="5992797"/>
            <a:ext cx="3185961"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Imágenes propiedad del Dr. Miquel Ribera</a:t>
            </a:r>
            <a:endParaRPr kumimoji="0" lang="es-ES" sz="700" b="1" i="0" u="none" strike="noStrike" kern="0" cap="none" spc="0" normalizeH="0" baseline="0" noProof="0" dirty="0">
              <a:ln>
                <a:noFill/>
              </a:ln>
              <a:solidFill>
                <a:srgbClr val="002355"/>
              </a:solidFill>
              <a:effectLst/>
              <a:uLnTx/>
              <a:uFillTx/>
              <a:latin typeface="Aptos" panose="02110004020202020204"/>
              <a:ea typeface="+mn-ea"/>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09609445-2441-836A-1F23-8D3BD56A1431}"/>
              </a:ext>
            </a:extLst>
          </p:cNvPr>
          <p:cNvSpPr/>
          <p:nvPr/>
        </p:nvSpPr>
        <p:spPr>
          <a:xfrm>
            <a:off x="695324" y="2100446"/>
            <a:ext cx="11053763" cy="2391544"/>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ítol 1">
            <a:extLst>
              <a:ext uri="{FF2B5EF4-FFF2-40B4-BE49-F238E27FC236}">
                <a16:creationId xmlns:a16="http://schemas.microsoft.com/office/drawing/2014/main" id="{7D4B1FB9-0BCF-E65B-7F7C-1AD0B05CE069}"/>
              </a:ext>
            </a:extLst>
          </p:cNvPr>
          <p:cNvSpPr>
            <a:spLocks noGrp="1"/>
          </p:cNvSpPr>
          <p:nvPr>
            <p:ph type="title"/>
          </p:nvPr>
        </p:nvSpPr>
        <p:spPr>
          <a:xfrm>
            <a:off x="588818" y="487203"/>
            <a:ext cx="10515600" cy="760413"/>
          </a:xfrm>
        </p:spPr>
        <p:txBody>
          <a:bodyPr>
            <a:normAutofit/>
          </a:bodyPr>
          <a:lstStyle/>
          <a:p>
            <a:r>
              <a:rPr kumimoji="0" lang="es-ES" altLang="es-ES" sz="3600" b="1" i="0" u="none" strike="noStrike" kern="0" cap="none" spc="0" normalizeH="0" baseline="0" noProof="0" dirty="0">
                <a:ln>
                  <a:noFill/>
                </a:ln>
                <a:effectLst/>
                <a:uLnTx/>
                <a:uFillTx/>
                <a:latin typeface="+mn-lt"/>
                <a:ea typeface="+mj-ea"/>
                <a:cs typeface="+mj-cs"/>
              </a:rPr>
              <a:t>Dermatitis atópica</a:t>
            </a:r>
            <a:endParaRPr lang="ca-ES" sz="3600" dirty="0">
              <a:latin typeface="+mn-lt"/>
            </a:endParaRPr>
          </a:p>
        </p:txBody>
      </p:sp>
      <p:sp>
        <p:nvSpPr>
          <p:cNvPr id="3" name="Contenidor de contingut 2">
            <a:extLst>
              <a:ext uri="{FF2B5EF4-FFF2-40B4-BE49-F238E27FC236}">
                <a16:creationId xmlns:a16="http://schemas.microsoft.com/office/drawing/2014/main" id="{21039BBA-1866-E094-8414-AD3D9B8503E2}"/>
              </a:ext>
            </a:extLst>
          </p:cNvPr>
          <p:cNvSpPr>
            <a:spLocks noGrp="1"/>
          </p:cNvSpPr>
          <p:nvPr>
            <p:ph idx="4294967295"/>
          </p:nvPr>
        </p:nvSpPr>
        <p:spPr>
          <a:xfrm>
            <a:off x="955516" y="2992438"/>
            <a:ext cx="5868194" cy="1236662"/>
          </a:xfrm>
        </p:spPr>
        <p:txBody>
          <a:bodyPr>
            <a:noAutofit/>
          </a:bodyPr>
          <a:lstStyle/>
          <a:p>
            <a:pPr marL="0" indent="0" fontAlgn="base">
              <a:lnSpc>
                <a:spcPct val="100000"/>
              </a:lnSpc>
              <a:spcBef>
                <a:spcPct val="20000"/>
              </a:spcBef>
              <a:spcAft>
                <a:spcPct val="0"/>
              </a:spcAft>
              <a:buClr>
                <a:srgbClr val="002355"/>
              </a:buClr>
              <a:buNone/>
              <a:defRPr/>
            </a:pPr>
            <a:r>
              <a:rPr kumimoji="0" lang="ca-ES" altLang="es-ES" sz="1800" b="0" i="0" u="none" strike="noStrike" kern="0" cap="none" spc="0" normalizeH="0" baseline="0" noProof="0" dirty="0">
                <a:ln>
                  <a:noFill/>
                </a:ln>
                <a:effectLst/>
                <a:uLnTx/>
                <a:uFillTx/>
                <a:latin typeface="+mn-lt"/>
                <a:ea typeface="+mn-ea"/>
                <a:cs typeface="+mn-cs"/>
              </a:rPr>
              <a:t>Dermatosis </a:t>
            </a:r>
            <a:r>
              <a:rPr kumimoji="0" lang="es-ES" sz="1800" b="0" i="0" u="none" strike="noStrike" kern="0" cap="none" spc="0" normalizeH="0" baseline="0" noProof="0" dirty="0">
                <a:ln>
                  <a:noFill/>
                </a:ln>
                <a:effectLst/>
                <a:uLnTx/>
                <a:uFillTx/>
                <a:latin typeface="+mn-lt"/>
                <a:ea typeface="+mn-ea"/>
                <a:cs typeface="+mn-cs"/>
              </a:rPr>
              <a:t>inflamatoria</a:t>
            </a:r>
            <a:r>
              <a:rPr kumimoji="0" lang="es-ES_tradnl" altLang="es-ES" sz="1800" b="0" i="0" u="none" strike="noStrike" kern="0" cap="none" spc="0" normalizeH="0" baseline="0" noProof="0" dirty="0">
                <a:ln>
                  <a:noFill/>
                </a:ln>
                <a:effectLst/>
                <a:uLnTx/>
                <a:uFillTx/>
                <a:latin typeface="+mn-lt"/>
                <a:ea typeface="+mn-ea"/>
                <a:cs typeface="+mn-cs"/>
              </a:rPr>
              <a:t> </a:t>
            </a:r>
            <a:r>
              <a:rPr kumimoji="0" lang="es-ES_tradnl" altLang="es-ES" sz="1800" b="1" i="0" u="none" strike="noStrike" kern="0" cap="none" spc="0" normalizeH="0" baseline="0" noProof="0" dirty="0">
                <a:ln>
                  <a:noFill/>
                </a:ln>
                <a:effectLst/>
                <a:uLnTx/>
                <a:uFillTx/>
                <a:latin typeface="+mn-lt"/>
                <a:ea typeface="+mn-ea"/>
                <a:cs typeface="+mn-cs"/>
              </a:rPr>
              <a:t>de</a:t>
            </a:r>
            <a:r>
              <a:rPr kumimoji="0" lang="ca-ES" altLang="es-ES" sz="1800" b="0" i="0" u="none" strike="noStrike" kern="0" cap="none" spc="0" normalizeH="0" baseline="0" noProof="0" dirty="0">
                <a:ln>
                  <a:noFill/>
                </a:ln>
                <a:effectLst/>
                <a:uLnTx/>
                <a:uFillTx/>
                <a:latin typeface="+mn-lt"/>
                <a:ea typeface="+mn-ea"/>
                <a:cs typeface="+mn-cs"/>
              </a:rPr>
              <a:t> </a:t>
            </a:r>
            <a:r>
              <a:rPr kumimoji="0" lang="es-ES" sz="1800" b="1" i="0" u="none" strike="noStrike" kern="0" cap="none" spc="0" normalizeH="0" baseline="0" noProof="0" dirty="0">
                <a:ln>
                  <a:noFill/>
                </a:ln>
                <a:effectLst/>
                <a:uLnTx/>
                <a:uFillTx/>
                <a:latin typeface="+mn-lt"/>
                <a:ea typeface="+mn-ea"/>
                <a:cs typeface="+mn-cs"/>
              </a:rPr>
              <a:t>curso crónico y recidivante </a:t>
            </a:r>
            <a:r>
              <a:rPr kumimoji="0" lang="es-ES" sz="1800" b="0" i="0" u="none" strike="noStrike" kern="0" cap="none" spc="0" normalizeH="0" baseline="0" noProof="0" dirty="0">
                <a:ln>
                  <a:noFill/>
                </a:ln>
                <a:effectLst/>
                <a:uLnTx/>
                <a:uFillTx/>
                <a:latin typeface="+mn-lt"/>
                <a:ea typeface="+mn-ea"/>
                <a:cs typeface="+mn-cs"/>
              </a:rPr>
              <a:t>que se caracteriza </a:t>
            </a:r>
            <a:r>
              <a:rPr kumimoji="0" lang="ca-ES" altLang="es-ES" sz="1800" b="0" i="0" u="none" strike="noStrike" kern="0" cap="none" spc="0" normalizeH="0" baseline="0" noProof="0" dirty="0">
                <a:ln>
                  <a:noFill/>
                </a:ln>
                <a:effectLst/>
                <a:uLnTx/>
                <a:uFillTx/>
                <a:latin typeface="+mn-lt"/>
                <a:ea typeface="+mn-ea"/>
                <a:cs typeface="+mn-cs"/>
              </a:rPr>
              <a:t>por presentar </a:t>
            </a:r>
            <a:r>
              <a:rPr kumimoji="0" lang="ca-ES" altLang="es-ES" sz="1800" b="1" i="0" u="none" strike="noStrike" kern="0" cap="none" spc="0" normalizeH="0" baseline="0" noProof="0" dirty="0">
                <a:ln>
                  <a:noFill/>
                </a:ln>
                <a:effectLst/>
                <a:uLnTx/>
                <a:uFillTx/>
                <a:latin typeface="+mn-lt"/>
                <a:ea typeface="+mn-ea"/>
                <a:cs typeface="+mn-cs"/>
              </a:rPr>
              <a:t>lesiones </a:t>
            </a:r>
            <a:r>
              <a:rPr kumimoji="0" lang="es-ES" sz="1800" b="1" i="0" u="none" strike="noStrike" kern="0" cap="none" spc="0" normalizeH="0" baseline="0" noProof="0" dirty="0">
                <a:ln>
                  <a:noFill/>
                </a:ln>
                <a:effectLst/>
                <a:uLnTx/>
                <a:uFillTx/>
                <a:latin typeface="+mn-lt"/>
                <a:ea typeface="+mn-ea"/>
                <a:cs typeface="+mn-cs"/>
              </a:rPr>
              <a:t>eccematosas</a:t>
            </a:r>
            <a:r>
              <a:rPr kumimoji="0" lang="es-ES" sz="1800" b="0" i="0" u="none" strike="noStrike" kern="0" cap="none" spc="0" normalizeH="0" baseline="0" noProof="0" dirty="0">
                <a:ln>
                  <a:noFill/>
                </a:ln>
                <a:effectLst/>
                <a:uLnTx/>
                <a:uFillTx/>
                <a:latin typeface="+mn-lt"/>
                <a:ea typeface="+mn-ea"/>
                <a:cs typeface="+mn-cs"/>
              </a:rPr>
              <a:t>, </a:t>
            </a:r>
            <a:r>
              <a:rPr kumimoji="0" lang="es-ES" sz="1800" b="1" i="0" u="none" strike="noStrike" kern="0" cap="none" spc="0" normalizeH="0" baseline="0" noProof="0" dirty="0">
                <a:ln>
                  <a:noFill/>
                </a:ln>
                <a:effectLst/>
                <a:uLnTx/>
                <a:uFillTx/>
                <a:latin typeface="+mn-lt"/>
                <a:ea typeface="+mn-ea"/>
                <a:cs typeface="+mn-cs"/>
              </a:rPr>
              <a:t>muy pruriginosas</a:t>
            </a:r>
            <a:r>
              <a:rPr kumimoji="0" lang="es-ES" sz="1800" b="0" i="0" u="none" strike="noStrike" kern="0" cap="none" spc="0" normalizeH="0" baseline="0" noProof="0" dirty="0">
                <a:ln>
                  <a:noFill/>
                </a:ln>
                <a:effectLst/>
                <a:uLnTx/>
                <a:uFillTx/>
                <a:latin typeface="+mn-lt"/>
                <a:ea typeface="+mn-ea"/>
                <a:cs typeface="+mn-cs"/>
              </a:rPr>
              <a:t>, con un </a:t>
            </a:r>
            <a:r>
              <a:rPr kumimoji="0" lang="es-ES" sz="1800" b="1" i="0" u="none" strike="noStrike" kern="0" cap="none" spc="0" normalizeH="0" baseline="0" noProof="0" dirty="0">
                <a:ln>
                  <a:noFill/>
                </a:ln>
                <a:effectLst/>
                <a:uLnTx/>
                <a:uFillTx/>
                <a:latin typeface="+mn-lt"/>
                <a:ea typeface="+mn-ea"/>
                <a:cs typeface="+mn-cs"/>
              </a:rPr>
              <a:t>patrón de distribución característico </a:t>
            </a:r>
            <a:r>
              <a:rPr kumimoji="0" lang="es-ES" sz="1800" b="0" i="0" u="none" strike="noStrike" kern="0" cap="none" spc="0" normalizeH="0" baseline="0" noProof="0" dirty="0">
                <a:ln>
                  <a:noFill/>
                </a:ln>
                <a:effectLst/>
                <a:uLnTx/>
                <a:uFillTx/>
                <a:latin typeface="+mn-lt"/>
                <a:ea typeface="+mn-ea"/>
                <a:cs typeface="+mn-cs"/>
              </a:rPr>
              <a:t>según la edad</a:t>
            </a:r>
          </a:p>
        </p:txBody>
      </p:sp>
      <p:sp>
        <p:nvSpPr>
          <p:cNvPr id="17" name="Footer Placeholder 5">
            <a:extLst>
              <a:ext uri="{FF2B5EF4-FFF2-40B4-BE49-F238E27FC236}">
                <a16:creationId xmlns:a16="http://schemas.microsoft.com/office/drawing/2014/main" id="{8BF049B0-CD90-48E5-AB49-357CC40D1FF3}"/>
              </a:ext>
            </a:extLst>
          </p:cNvPr>
          <p:cNvSpPr txBox="1">
            <a:spLocks/>
          </p:cNvSpPr>
          <p:nvPr/>
        </p:nvSpPr>
        <p:spPr>
          <a:xfrm>
            <a:off x="695325" y="5888991"/>
            <a:ext cx="11273287" cy="467678"/>
          </a:xfrm>
        </p:spPr>
        <p:txBody>
          <a:bodyPr/>
          <a:lstStyle>
            <a:defPPr>
              <a:defRPr lang="es-E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700" b="0" i="0" u="none" strike="noStrike" kern="1200" cap="none" spc="0" normalizeH="0" baseline="0" noProof="0" dirty="0">
                <a:ln>
                  <a:noFill/>
                </a:ln>
                <a:solidFill>
                  <a:srgbClr val="002060"/>
                </a:solidFill>
                <a:effectLst/>
                <a:uLnTx/>
                <a:uFillTx/>
                <a:latin typeface="Arial" panose="020B0604020202020204"/>
                <a:ea typeface="+mn-ea"/>
                <a:cs typeface="+mn-cs"/>
              </a:rPr>
              <a:t>National Eczema Association. nationaleczema.org/eczema/types-of-eczema. Acceso en noviembre de 2018.</a:t>
            </a:r>
            <a:endParaRPr kumimoji="0" lang="ca-ES" sz="7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a:ln>
                  <a:noFill/>
                </a:ln>
                <a:solidFill>
                  <a:srgbClr val="002060"/>
                </a:solidFill>
                <a:effectLst/>
                <a:uLnTx/>
                <a:uFillTx/>
                <a:latin typeface="Arial" panose="020B0604020202020204"/>
                <a:ea typeface="+mn-ea"/>
                <a:cs typeface="+mn-cs"/>
              </a:rPr>
              <a:t>Guía de consulta rápida en dermatitis atópica. 2ª Edición. SEMFYC y SEPEAP. </a:t>
            </a:r>
            <a:r>
              <a:rPr kumimoji="0" lang="es-ES" sz="700" b="0" i="0" u="sng" strike="noStrike" kern="1200" cap="none" spc="0" normalizeH="0" baseline="0" noProof="0" dirty="0">
                <a:ln>
                  <a:noFill/>
                </a:ln>
                <a:solidFill>
                  <a:srgbClr val="002060"/>
                </a:solidFill>
                <a:effectLst/>
                <a:uLnTx/>
                <a:uFillTx/>
                <a:latin typeface="Arial" panose="020B0604020202020204"/>
                <a:ea typeface="+mn-ea"/>
                <a:cs typeface="+mn-cs"/>
                <a:hlinkClick r:id="rId2" tooltip="https://es.dermaworld.eu/herramientas/profesionales-sanitarios/otros-recursos/">
                  <a:extLst>
                    <a:ext uri="{A12FA001-AC4F-418D-AE19-62706E023703}">
                      <ahyp:hlinkClr xmlns:ahyp="http://schemas.microsoft.com/office/drawing/2018/hyperlinkcolor" val="tx"/>
                    </a:ext>
                  </a:extLst>
                </a:hlinkClick>
              </a:rPr>
              <a:t>https://es.dermaworld.eu/herramientas/profesionales-sanitarios/otros-recursos/</a:t>
            </a:r>
            <a:endParaRPr kumimoji="0" lang="es-ES" sz="700" b="0" i="0" u="sng"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sng" strike="noStrike" kern="1200" cap="none" spc="0" normalizeH="0" baseline="0" noProof="0" dirty="0">
                <a:ln>
                  <a:noFill/>
                </a:ln>
                <a:solidFill>
                  <a:srgbClr val="002060"/>
                </a:solidFill>
                <a:effectLst/>
                <a:uLnTx/>
                <a:uFillTx/>
                <a:latin typeface="Arial" panose="020B0604020202020204"/>
                <a:ea typeface="+mn-ea"/>
                <a:cs typeface="+mn-cs"/>
              </a:rPr>
              <a:t>https://www.bitacorasemfyc.com/bitacora/dermatitis/</a:t>
            </a:r>
            <a:r>
              <a:rPr kumimoji="0" lang="en-GB" sz="700" b="0" i="0" u="none" strike="noStrike" kern="1200" cap="none" spc="0" normalizeH="0" baseline="0" noProof="0" dirty="0">
                <a:ln>
                  <a:noFill/>
                </a:ln>
                <a:solidFill>
                  <a:srgbClr val="00206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060"/>
                </a:solidFill>
                <a:effectLst/>
                <a:uLnTx/>
                <a:uFillTx/>
                <a:latin typeface="Arial" panose="020B0604020202020204"/>
                <a:ea typeface="+mn-ea"/>
                <a:cs typeface="+mn-cs"/>
              </a:rPr>
              <a:t>McAleer MA, Irvine AD. Atopic dermatitis. In: Bolognia JL, Schaffer JV, Cerroni L, eds. </a:t>
            </a:r>
            <a:r>
              <a:rPr kumimoji="0" lang="en-US" sz="700" b="0" i="1" u="none" strike="noStrike" kern="1200" cap="none" spc="0" normalizeH="0" baseline="0" noProof="0" dirty="0">
                <a:ln>
                  <a:noFill/>
                </a:ln>
                <a:solidFill>
                  <a:srgbClr val="002060"/>
                </a:solidFill>
                <a:effectLst/>
                <a:uLnTx/>
                <a:uFillTx/>
                <a:latin typeface="Arial" panose="020B0604020202020204"/>
                <a:ea typeface="+mn-ea"/>
                <a:cs typeface="+mn-cs"/>
              </a:rPr>
              <a:t>Dermatology</a:t>
            </a:r>
            <a:r>
              <a:rPr kumimoji="0" lang="en-US" sz="700" b="0" i="0" u="none" strike="noStrike" kern="1200" cap="none" spc="0" normalizeH="0" baseline="0" noProof="0" dirty="0">
                <a:ln>
                  <a:noFill/>
                </a:ln>
                <a:solidFill>
                  <a:srgbClr val="002060"/>
                </a:solidFill>
                <a:effectLst/>
                <a:uLnTx/>
                <a:uFillTx/>
                <a:latin typeface="Arial" panose="020B0604020202020204"/>
                <a:ea typeface="+mn-ea"/>
                <a:cs typeface="+mn-cs"/>
              </a:rPr>
              <a:t>. 5th ed. Philadelphia, PA: Elsevier; 2025:chap 12.</a:t>
            </a:r>
            <a:endParaRPr kumimoji="0" lang="ca-ES" sz="7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5" name="CuadroTexto 4">
            <a:extLst>
              <a:ext uri="{FF2B5EF4-FFF2-40B4-BE49-F238E27FC236}">
                <a16:creationId xmlns:a16="http://schemas.microsoft.com/office/drawing/2014/main" id="{7741D1C9-03A3-ABE1-C4C3-E63438DB396A}"/>
              </a:ext>
            </a:extLst>
          </p:cNvPr>
          <p:cNvSpPr txBox="1"/>
          <p:nvPr/>
        </p:nvSpPr>
        <p:spPr>
          <a:xfrm>
            <a:off x="957263" y="2364224"/>
            <a:ext cx="60979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2400" b="1" i="0" u="none" strike="noStrike" kern="0" cap="none" spc="0" normalizeH="0" baseline="0" noProof="0" dirty="0">
                <a:ln>
                  <a:noFill/>
                </a:ln>
                <a:solidFill>
                  <a:srgbClr val="002355"/>
                </a:solidFill>
                <a:effectLst/>
                <a:uLnTx/>
                <a:uFillTx/>
                <a:latin typeface="Arial" panose="020B0604020202020204"/>
                <a:ea typeface="+mn-ea"/>
                <a:cs typeface="+mn-cs"/>
              </a:rPr>
              <a:t>Definición</a:t>
            </a:r>
            <a:endParaRPr kumimoji="0" lang="es-ES" sz="24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9" name="Contenidor de contingut 2">
            <a:extLst>
              <a:ext uri="{FF2B5EF4-FFF2-40B4-BE49-F238E27FC236}">
                <a16:creationId xmlns:a16="http://schemas.microsoft.com/office/drawing/2014/main" id="{BF75FD04-F632-D448-73E4-9E9A555EC99F}"/>
              </a:ext>
            </a:extLst>
          </p:cNvPr>
          <p:cNvSpPr txBox="1">
            <a:spLocks/>
          </p:cNvSpPr>
          <p:nvPr/>
        </p:nvSpPr>
        <p:spPr>
          <a:xfrm>
            <a:off x="7233285" y="2992439"/>
            <a:ext cx="4027170" cy="12023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
                <a:srgbClr val="002355"/>
              </a:buClr>
              <a:buSzTx/>
              <a:buFont typeface="Arial" panose="020B0604020202020204" pitchFamily="34" charset="0"/>
              <a:buNone/>
              <a:tabLst/>
              <a:defRPr/>
            </a:pPr>
            <a:r>
              <a:rPr kumimoji="0" lang="es-ES" sz="1800" b="0" i="0" u="none" strike="noStrike" kern="0" cap="none" spc="0" normalizeH="0" baseline="0" noProof="0" dirty="0">
                <a:ln>
                  <a:noFill/>
                </a:ln>
                <a:solidFill>
                  <a:srgbClr val="002355"/>
                </a:solidFill>
                <a:effectLst/>
                <a:uLnTx/>
                <a:uFillTx/>
                <a:latin typeface="Arial" panose="020B0604020202020204"/>
                <a:ea typeface="+mn-ea"/>
                <a:cs typeface="Arial" panose="020B0604020202020204" pitchFamily="34" charset="0"/>
              </a:rPr>
              <a:t>La patogenia compleja que involucra Susceptibilidad</a:t>
            </a:r>
            <a:r>
              <a:rPr kumimoji="0" lang="es-ES" sz="1800" b="0"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1800" b="0" i="0" u="none" strike="noStrike" kern="0" cap="none" spc="0" normalizeH="0" baseline="0" noProof="0" dirty="0">
                <a:ln>
                  <a:noFill/>
                </a:ln>
                <a:solidFill>
                  <a:srgbClr val="002355"/>
                </a:solidFill>
                <a:effectLst/>
                <a:uLnTx/>
                <a:uFillTx/>
                <a:latin typeface="Arial" panose="020B0604020202020204"/>
                <a:ea typeface="+mn-ea"/>
                <a:cs typeface="Arial" panose="020B0604020202020204" pitchFamily="34" charset="0"/>
              </a:rPr>
              <a:t>genética, disfunción de la barrera epidérmica y disfunción inmunitaria</a:t>
            </a:r>
            <a:endParaRPr kumimoji="0" lang="es-ES" sz="1800" b="0"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endParaRPr>
          </a:p>
        </p:txBody>
      </p:sp>
      <p:cxnSp>
        <p:nvCxnSpPr>
          <p:cNvPr id="12" name="Conector recto 11">
            <a:extLst>
              <a:ext uri="{FF2B5EF4-FFF2-40B4-BE49-F238E27FC236}">
                <a16:creationId xmlns:a16="http://schemas.microsoft.com/office/drawing/2014/main" id="{84E349EB-53BD-0E69-2EC4-B3581FB9CE07}"/>
              </a:ext>
            </a:extLst>
          </p:cNvPr>
          <p:cNvCxnSpPr>
            <a:cxnSpLocks/>
          </p:cNvCxnSpPr>
          <p:nvPr/>
        </p:nvCxnSpPr>
        <p:spPr>
          <a:xfrm>
            <a:off x="6949440" y="3083878"/>
            <a:ext cx="0" cy="1008062"/>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9459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redondeado 13">
            <a:extLst>
              <a:ext uri="{FF2B5EF4-FFF2-40B4-BE49-F238E27FC236}">
                <a16:creationId xmlns:a16="http://schemas.microsoft.com/office/drawing/2014/main" id="{B30EFCA9-ADA8-DE10-1D4C-7A00371D7442}"/>
              </a:ext>
            </a:extLst>
          </p:cNvPr>
          <p:cNvSpPr/>
          <p:nvPr/>
        </p:nvSpPr>
        <p:spPr>
          <a:xfrm>
            <a:off x="695325" y="1225166"/>
            <a:ext cx="11053763" cy="4787014"/>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 Placeholder 6">
            <a:extLst>
              <a:ext uri="{FF2B5EF4-FFF2-40B4-BE49-F238E27FC236}">
                <a16:creationId xmlns:a16="http://schemas.microsoft.com/office/drawing/2014/main" id="{D2ED0756-3C46-45E2-B1E5-143492228A29}"/>
              </a:ext>
            </a:extLst>
          </p:cNvPr>
          <p:cNvSpPr txBox="1">
            <a:spLocks/>
          </p:cNvSpPr>
          <p:nvPr/>
        </p:nvSpPr>
        <p:spPr>
          <a:xfrm>
            <a:off x="695325" y="6228229"/>
            <a:ext cx="11161240" cy="18558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700" b="0" i="0" u="none" strike="noStrike" kern="1200" cap="none" spc="0" normalizeH="0" baseline="0" noProof="0" dirty="0">
                <a:ln>
                  <a:noFill/>
                </a:ln>
                <a:solidFill>
                  <a:srgbClr val="002355"/>
                </a:solidFill>
                <a:effectLst/>
                <a:uLnTx/>
                <a:uFillTx/>
                <a:latin typeface="Arial" panose="020B0604020202020204"/>
                <a:ea typeface="+mn-ea"/>
                <a:cs typeface="+mn-cs"/>
              </a:rPr>
              <a:t>Bieber T. Ann Dermatol 2010;22:125–37;  </a:t>
            </a:r>
            <a:r>
              <a:rPr kumimoji="0" lang="en-GB" sz="700" b="0" i="0" u="none" strike="noStrike" kern="1200" cap="none" spc="0" normalizeH="0" baseline="0" noProof="0" dirty="0" err="1">
                <a:ln>
                  <a:noFill/>
                </a:ln>
                <a:solidFill>
                  <a:srgbClr val="002355"/>
                </a:solidFill>
                <a:effectLst/>
                <a:uLnTx/>
                <a:uFillTx/>
                <a:latin typeface="Arial" panose="020B0604020202020204"/>
                <a:ea typeface="+mn-ea"/>
                <a:cs typeface="+mn-cs"/>
              </a:rPr>
              <a:t>Nutten</a:t>
            </a:r>
            <a:r>
              <a:rPr kumimoji="0" lang="en-GB" sz="700" b="0" i="0" u="none" strike="noStrike" kern="1200" cap="none" spc="0" normalizeH="0" baseline="0" noProof="0" dirty="0">
                <a:ln>
                  <a:noFill/>
                </a:ln>
                <a:solidFill>
                  <a:srgbClr val="002355"/>
                </a:solidFill>
                <a:effectLst/>
                <a:uLnTx/>
                <a:uFillTx/>
                <a:latin typeface="Arial" panose="020B0604020202020204"/>
                <a:ea typeface="+mn-ea"/>
                <a:cs typeface="+mn-cs"/>
              </a:rPr>
              <a:t> S. Ann </a:t>
            </a:r>
            <a:r>
              <a:rPr kumimoji="0" lang="en-GB" sz="700" b="0" i="0" u="none" strike="noStrike" kern="1200" cap="none" spc="0" normalizeH="0" baseline="0" noProof="0" dirty="0" err="1">
                <a:ln>
                  <a:noFill/>
                </a:ln>
                <a:solidFill>
                  <a:srgbClr val="002355"/>
                </a:solidFill>
                <a:effectLst/>
                <a:uLnTx/>
                <a:uFillTx/>
                <a:latin typeface="Arial" panose="020B0604020202020204"/>
                <a:ea typeface="+mn-ea"/>
                <a:cs typeface="+mn-cs"/>
              </a:rPr>
              <a:t>Nutr</a:t>
            </a:r>
            <a:r>
              <a:rPr kumimoji="0" lang="en-GB"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n-GB" sz="700" b="0" i="0" u="none" strike="noStrike" kern="1200" cap="none" spc="0" normalizeH="0" baseline="0" noProof="0" dirty="0" err="1">
                <a:ln>
                  <a:noFill/>
                </a:ln>
                <a:solidFill>
                  <a:srgbClr val="002355"/>
                </a:solidFill>
                <a:effectLst/>
                <a:uLnTx/>
                <a:uFillTx/>
                <a:latin typeface="Arial" panose="020B0604020202020204"/>
                <a:ea typeface="+mn-ea"/>
                <a:cs typeface="+mn-cs"/>
              </a:rPr>
              <a:t>Metab</a:t>
            </a:r>
            <a:r>
              <a:rPr kumimoji="0" lang="en-GB" sz="700" b="0" i="0" u="none" strike="noStrike" kern="1200" cap="none" spc="0" normalizeH="0" baseline="0" noProof="0" dirty="0">
                <a:ln>
                  <a:noFill/>
                </a:ln>
                <a:solidFill>
                  <a:srgbClr val="002355"/>
                </a:solidFill>
                <a:effectLst/>
                <a:uLnTx/>
                <a:uFillTx/>
                <a:latin typeface="Arial" panose="020B0604020202020204"/>
                <a:ea typeface="+mn-ea"/>
                <a:cs typeface="+mn-cs"/>
              </a:rPr>
              <a:t> 2015;66(Suppl. 1):8–16;  </a:t>
            </a:r>
            <a:r>
              <a:rPr kumimoji="0" lang="en-GB" sz="700" b="0" i="0" u="none" strike="noStrike" kern="1200" cap="none" spc="0" normalizeH="0" baseline="0" noProof="0" dirty="0" err="1">
                <a:ln>
                  <a:noFill/>
                </a:ln>
                <a:solidFill>
                  <a:srgbClr val="002355"/>
                </a:solidFill>
                <a:effectLst/>
                <a:uLnTx/>
                <a:uFillTx/>
                <a:latin typeface="Arial" panose="020B0604020202020204"/>
                <a:ea typeface="+mn-ea"/>
                <a:cs typeface="+mn-cs"/>
              </a:rPr>
              <a:t>Abuabara</a:t>
            </a:r>
            <a:r>
              <a:rPr kumimoji="0" lang="en-GB" sz="700" b="0" i="0" u="none" strike="noStrike" kern="1200" cap="none" spc="0" normalizeH="0" baseline="0" noProof="0" dirty="0">
                <a:ln>
                  <a:noFill/>
                </a:ln>
                <a:solidFill>
                  <a:srgbClr val="002355"/>
                </a:solidFill>
                <a:effectLst/>
                <a:uLnTx/>
                <a:uFillTx/>
                <a:latin typeface="Arial" panose="020B0604020202020204"/>
                <a:ea typeface="+mn-ea"/>
                <a:cs typeface="+mn-cs"/>
              </a:rPr>
              <a:t> K, et al. Ann Intern Med 2019;170:354–6;  Avena-Woods C. Am J Manag Care 2017;23:S115–S23</a:t>
            </a:r>
          </a:p>
        </p:txBody>
      </p:sp>
      <p:grpSp>
        <p:nvGrpSpPr>
          <p:cNvPr id="17" name="Grupo 16">
            <a:extLst>
              <a:ext uri="{FF2B5EF4-FFF2-40B4-BE49-F238E27FC236}">
                <a16:creationId xmlns:a16="http://schemas.microsoft.com/office/drawing/2014/main" id="{6C8C5915-17E9-4619-4815-5391D0B5BC8F}"/>
              </a:ext>
            </a:extLst>
          </p:cNvPr>
          <p:cNvGrpSpPr/>
          <p:nvPr/>
        </p:nvGrpSpPr>
        <p:grpSpPr>
          <a:xfrm>
            <a:off x="1146257" y="2414042"/>
            <a:ext cx="2728704" cy="2449472"/>
            <a:chOff x="1101140" y="2414042"/>
            <a:chExt cx="2728704" cy="2449472"/>
          </a:xfrm>
        </p:grpSpPr>
        <p:graphicFrame>
          <p:nvGraphicFramePr>
            <p:cNvPr id="9" name="Chart 8">
              <a:extLst>
                <a:ext uri="{FF2B5EF4-FFF2-40B4-BE49-F238E27FC236}">
                  <a16:creationId xmlns:a16="http://schemas.microsoft.com/office/drawing/2014/main" id="{DBD8D4F8-AF7F-4C4A-97D5-E4F8350613EE}"/>
                </a:ext>
              </a:extLst>
            </p:cNvPr>
            <p:cNvGraphicFramePr/>
            <p:nvPr/>
          </p:nvGraphicFramePr>
          <p:xfrm>
            <a:off x="1101140" y="2414042"/>
            <a:ext cx="2728704" cy="2449472"/>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9">
              <a:extLst>
                <a:ext uri="{FF2B5EF4-FFF2-40B4-BE49-F238E27FC236}">
                  <a16:creationId xmlns:a16="http://schemas.microsoft.com/office/drawing/2014/main" id="{D0C30049-D0B9-48A4-9C5A-C0A6C6F481C3}"/>
                </a:ext>
              </a:extLst>
            </p:cNvPr>
            <p:cNvSpPr/>
            <p:nvPr/>
          </p:nvSpPr>
          <p:spPr>
            <a:xfrm>
              <a:off x="1625359" y="3454112"/>
              <a:ext cx="1680267" cy="369332"/>
            </a:xfrm>
            <a:prstGeom prst="rect">
              <a:avLst/>
            </a:prstGeom>
          </p:spPr>
          <p:txBody>
            <a:bodyPr wrap="square">
              <a:sp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355"/>
                  </a:solidFill>
                  <a:effectLst/>
                  <a:uLnTx/>
                  <a:uFillTx/>
                  <a:latin typeface="Arial" panose="020B0604020202020204"/>
                  <a:ea typeface="+mn-ea"/>
                  <a:cs typeface="+mn-cs"/>
                </a:rPr>
                <a:t>15–30%</a:t>
              </a:r>
            </a:p>
          </p:txBody>
        </p:sp>
      </p:grpSp>
      <p:grpSp>
        <p:nvGrpSpPr>
          <p:cNvPr id="16" name="Grupo 15">
            <a:extLst>
              <a:ext uri="{FF2B5EF4-FFF2-40B4-BE49-F238E27FC236}">
                <a16:creationId xmlns:a16="http://schemas.microsoft.com/office/drawing/2014/main" id="{00C6B543-B227-A018-292F-0899C0439E0C}"/>
              </a:ext>
            </a:extLst>
          </p:cNvPr>
          <p:cNvGrpSpPr/>
          <p:nvPr/>
        </p:nvGrpSpPr>
        <p:grpSpPr>
          <a:xfrm>
            <a:off x="4217351" y="2420938"/>
            <a:ext cx="2728704" cy="2449472"/>
            <a:chOff x="4066493" y="2420938"/>
            <a:chExt cx="2728704" cy="2449472"/>
          </a:xfrm>
        </p:grpSpPr>
        <p:graphicFrame>
          <p:nvGraphicFramePr>
            <p:cNvPr id="11" name="Chart 12">
              <a:extLst>
                <a:ext uri="{FF2B5EF4-FFF2-40B4-BE49-F238E27FC236}">
                  <a16:creationId xmlns:a16="http://schemas.microsoft.com/office/drawing/2014/main" id="{062DE048-1390-4F3A-8479-134A47291B0C}"/>
                </a:ext>
              </a:extLst>
            </p:cNvPr>
            <p:cNvGraphicFramePr/>
            <p:nvPr/>
          </p:nvGraphicFramePr>
          <p:xfrm>
            <a:off x="4066493" y="2420938"/>
            <a:ext cx="2728704" cy="2449472"/>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angle 13">
              <a:extLst>
                <a:ext uri="{FF2B5EF4-FFF2-40B4-BE49-F238E27FC236}">
                  <a16:creationId xmlns:a16="http://schemas.microsoft.com/office/drawing/2014/main" id="{799706BE-9313-4FA9-B804-E465F9E9C45B}"/>
                </a:ext>
              </a:extLst>
            </p:cNvPr>
            <p:cNvSpPr/>
            <p:nvPr/>
          </p:nvSpPr>
          <p:spPr>
            <a:xfrm>
              <a:off x="4939364" y="3461008"/>
              <a:ext cx="982962" cy="369332"/>
            </a:xfrm>
            <a:prstGeom prst="rect">
              <a:avLst/>
            </a:prstGeom>
          </p:spPr>
          <p:txBody>
            <a:bodyPr wrap="none">
              <a:sp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355"/>
                  </a:solidFill>
                  <a:effectLst/>
                  <a:uLnTx/>
                  <a:uFillTx/>
                  <a:latin typeface="Arial" panose="020B0604020202020204"/>
                  <a:ea typeface="+mn-ea"/>
                  <a:cs typeface="+mn-cs"/>
                </a:rPr>
                <a:t>2–10%</a:t>
              </a:r>
            </a:p>
          </p:txBody>
        </p:sp>
      </p:grpSp>
      <p:sp>
        <p:nvSpPr>
          <p:cNvPr id="3" name="Títol 2">
            <a:extLst>
              <a:ext uri="{FF2B5EF4-FFF2-40B4-BE49-F238E27FC236}">
                <a16:creationId xmlns:a16="http://schemas.microsoft.com/office/drawing/2014/main" id="{75C1CCFB-4372-625A-F3F3-A4049CA97245}"/>
              </a:ext>
            </a:extLst>
          </p:cNvPr>
          <p:cNvSpPr>
            <a:spLocks noGrp="1"/>
          </p:cNvSpPr>
          <p:nvPr>
            <p:ph type="title"/>
          </p:nvPr>
        </p:nvSpPr>
        <p:spPr/>
        <p:txBody>
          <a:bodyPr>
            <a:normAutofit/>
          </a:bodyPr>
          <a:lstStyle/>
          <a:p>
            <a:r>
              <a:rPr lang="ca-ES" b="1" dirty="0">
                <a:latin typeface="+mn-lt"/>
                <a:cs typeface="Arial" panose="020B0604020202020204" pitchFamily="34" charset="0"/>
              </a:rPr>
              <a:t>Dermatitis </a:t>
            </a:r>
            <a:r>
              <a:rPr lang="ca-ES" b="1" dirty="0" err="1">
                <a:latin typeface="+mn-lt"/>
                <a:cs typeface="Arial" panose="020B0604020202020204" pitchFamily="34" charset="0"/>
              </a:rPr>
              <a:t>atópica</a:t>
            </a:r>
            <a:endParaRPr lang="ca-ES" b="1" dirty="0">
              <a:latin typeface="+mn-lt"/>
              <a:cs typeface="Arial" panose="020B0604020202020204" pitchFamily="34" charset="0"/>
            </a:endParaRPr>
          </a:p>
        </p:txBody>
      </p:sp>
      <p:sp>
        <p:nvSpPr>
          <p:cNvPr id="2" name="Rectangle 3">
            <a:extLst>
              <a:ext uri="{FF2B5EF4-FFF2-40B4-BE49-F238E27FC236}">
                <a16:creationId xmlns:a16="http://schemas.microsoft.com/office/drawing/2014/main" id="{657780EB-4A82-493F-A687-A6F961C884E9}"/>
              </a:ext>
            </a:extLst>
          </p:cNvPr>
          <p:cNvSpPr>
            <a:spLocks noGrp="1" noChangeArrowheads="1"/>
          </p:cNvSpPr>
          <p:nvPr>
            <p:ph idx="4294967295"/>
          </p:nvPr>
        </p:nvSpPr>
        <p:spPr>
          <a:xfrm>
            <a:off x="7155180" y="2615248"/>
            <a:ext cx="4411980" cy="3178810"/>
          </a:xfrm>
        </p:spPr>
        <p:txBody>
          <a:bodyPr>
            <a:normAutofit lnSpcReduction="10000"/>
          </a:bodyPr>
          <a:lstStyle/>
          <a:p>
            <a:pPr eaLnBrk="1" hangingPunct="1">
              <a:lnSpc>
                <a:spcPct val="100000"/>
              </a:lnSpc>
              <a:defRPr/>
            </a:pPr>
            <a:r>
              <a:rPr lang="es-ES_tradnl" altLang="es-ES" sz="1800" dirty="0">
                <a:latin typeface="+mn-lt"/>
                <a:cs typeface="Arial" panose="020B0604020202020204" pitchFamily="34" charset="0"/>
              </a:rPr>
              <a:t>Mayor incidencia en países </a:t>
            </a:r>
            <a:r>
              <a:rPr lang="es-ES_tradnl" altLang="es-ES" sz="1800" b="1" dirty="0">
                <a:latin typeface="+mn-lt"/>
                <a:cs typeface="Arial" panose="020B0604020202020204" pitchFamily="34" charset="0"/>
              </a:rPr>
              <a:t>fríos</a:t>
            </a:r>
          </a:p>
          <a:p>
            <a:pPr eaLnBrk="1" hangingPunct="1">
              <a:lnSpc>
                <a:spcPct val="100000"/>
              </a:lnSpc>
              <a:defRPr/>
            </a:pPr>
            <a:endParaRPr lang="es-ES_tradnl" altLang="es-ES" sz="1800" b="1" dirty="0">
              <a:latin typeface="+mn-lt"/>
              <a:cs typeface="Arial" panose="020B0604020202020204" pitchFamily="34" charset="0"/>
            </a:endParaRPr>
          </a:p>
          <a:p>
            <a:pPr eaLnBrk="1" hangingPunct="1">
              <a:lnSpc>
                <a:spcPct val="100000"/>
              </a:lnSpc>
              <a:defRPr/>
            </a:pPr>
            <a:r>
              <a:rPr lang="es-ES_tradnl" altLang="es-ES" sz="1800" dirty="0">
                <a:latin typeface="+mn-lt"/>
                <a:cs typeface="Arial" panose="020B0604020202020204" pitchFamily="34" charset="0"/>
              </a:rPr>
              <a:t>Mayor incidencia en países </a:t>
            </a:r>
            <a:r>
              <a:rPr lang="es-ES_tradnl" altLang="es-ES" sz="1800" b="1" dirty="0">
                <a:latin typeface="+mn-lt"/>
                <a:cs typeface="Arial" panose="020B0604020202020204" pitchFamily="34" charset="0"/>
              </a:rPr>
              <a:t>ricos</a:t>
            </a:r>
            <a:r>
              <a:rPr lang="es-ES_tradnl" altLang="es-ES" sz="1800" dirty="0">
                <a:latin typeface="+mn-lt"/>
                <a:cs typeface="Arial" panose="020B0604020202020204" pitchFamily="34" charset="0"/>
              </a:rPr>
              <a:t> </a:t>
            </a:r>
            <a:br>
              <a:rPr lang="es-ES_tradnl" altLang="es-ES" sz="1800" dirty="0">
                <a:latin typeface="+mn-lt"/>
              </a:rPr>
            </a:br>
            <a:r>
              <a:rPr lang="es-ES_tradnl" altLang="es-ES" sz="1800" dirty="0">
                <a:latin typeface="+mn-lt"/>
                <a:cs typeface="Arial" panose="020B0604020202020204" pitchFamily="34" charset="0"/>
              </a:rPr>
              <a:t>(alto desarrollo industrial)</a:t>
            </a:r>
          </a:p>
          <a:p>
            <a:pPr eaLnBrk="1" hangingPunct="1">
              <a:lnSpc>
                <a:spcPct val="100000"/>
              </a:lnSpc>
              <a:defRPr/>
            </a:pPr>
            <a:endParaRPr lang="es-ES_tradnl" altLang="es-ES" sz="1800" dirty="0">
              <a:latin typeface="+mn-lt"/>
              <a:cs typeface="Arial" panose="020B0604020202020204" pitchFamily="34" charset="0"/>
            </a:endParaRPr>
          </a:p>
          <a:p>
            <a:pPr eaLnBrk="1" hangingPunct="1">
              <a:lnSpc>
                <a:spcPct val="100000"/>
              </a:lnSpc>
              <a:defRPr/>
            </a:pPr>
            <a:r>
              <a:rPr lang="es-ES_tradnl" altLang="es-ES" sz="1800" dirty="0">
                <a:latin typeface="+mn-lt"/>
                <a:cs typeface="Arial" panose="020B0604020202020204" pitchFamily="34" charset="0"/>
              </a:rPr>
              <a:t>Un 80% de los pacientes tiene </a:t>
            </a:r>
            <a:r>
              <a:rPr lang="es-ES_tradnl" altLang="es-ES" sz="1800" b="1" dirty="0">
                <a:latin typeface="+mn-lt"/>
                <a:cs typeface="Arial" panose="020B0604020202020204" pitchFamily="34" charset="0"/>
              </a:rPr>
              <a:t>antecedentes</a:t>
            </a:r>
            <a:r>
              <a:rPr lang="es-ES_tradnl" altLang="es-ES" sz="1800" dirty="0">
                <a:latin typeface="+mn-lt"/>
                <a:cs typeface="Arial" panose="020B0604020202020204" pitchFamily="34" charset="0"/>
              </a:rPr>
              <a:t>: </a:t>
            </a:r>
          </a:p>
          <a:p>
            <a:pPr lvl="1" eaLnBrk="1" hangingPunct="1">
              <a:lnSpc>
                <a:spcPct val="100000"/>
              </a:lnSpc>
              <a:defRPr/>
            </a:pPr>
            <a:r>
              <a:rPr lang="es-ES_tradnl" altLang="es-ES" sz="1800" dirty="0">
                <a:latin typeface="+mn-lt"/>
                <a:cs typeface="Arial" panose="020B0604020202020204" pitchFamily="34" charset="0"/>
              </a:rPr>
              <a:t>Personales (20%) </a:t>
            </a:r>
          </a:p>
          <a:p>
            <a:pPr lvl="1" eaLnBrk="1" hangingPunct="1">
              <a:lnSpc>
                <a:spcPct val="100000"/>
              </a:lnSpc>
              <a:defRPr/>
            </a:pPr>
            <a:r>
              <a:rPr lang="es-ES_tradnl" altLang="es-ES" sz="1800" dirty="0">
                <a:latin typeface="+mn-lt"/>
                <a:cs typeface="Arial" panose="020B0604020202020204" pitchFamily="34" charset="0"/>
              </a:rPr>
              <a:t>Familiares (60%)</a:t>
            </a:r>
            <a:endParaRPr lang="es-ES_tradnl" altLang="es-ES" dirty="0">
              <a:latin typeface="+mn-lt"/>
              <a:cs typeface="Arial" panose="020B0604020202020204" pitchFamily="34" charset="0"/>
            </a:endParaRPr>
          </a:p>
        </p:txBody>
      </p:sp>
      <p:sp>
        <p:nvSpPr>
          <p:cNvPr id="4" name="QuadreDeText 3">
            <a:extLst>
              <a:ext uri="{FF2B5EF4-FFF2-40B4-BE49-F238E27FC236}">
                <a16:creationId xmlns:a16="http://schemas.microsoft.com/office/drawing/2014/main" id="{6425FC33-9749-EF73-15EC-16C571754309}"/>
              </a:ext>
            </a:extLst>
          </p:cNvPr>
          <p:cNvSpPr txBox="1"/>
          <p:nvPr/>
        </p:nvSpPr>
        <p:spPr>
          <a:xfrm>
            <a:off x="826770" y="1886597"/>
            <a:ext cx="10515600" cy="313932"/>
          </a:xfrm>
          <a:prstGeom prst="rect">
            <a:avLst/>
          </a:prstGeom>
          <a:noFill/>
        </p:spPr>
        <p:txBody>
          <a:bodyPr wrap="square">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s-ES_tradnl" altLang="es-ES" sz="1800" b="0" i="0" u="none" strike="noStrike" kern="1200" cap="none" spc="0" normalizeH="0" baseline="0" noProof="0" dirty="0">
                <a:ln>
                  <a:noFill/>
                </a:ln>
                <a:solidFill>
                  <a:srgbClr val="002355"/>
                </a:solidFill>
                <a:effectLst/>
                <a:uLnTx/>
                <a:uFillTx/>
                <a:latin typeface="Arial" panose="020B0604020202020204"/>
                <a:ea typeface="+mn-ea"/>
                <a:cs typeface="+mn-cs"/>
              </a:rPr>
              <a:t>Afecta alrededor del 10% de la población general </a:t>
            </a:r>
          </a:p>
        </p:txBody>
      </p:sp>
      <p:sp>
        <p:nvSpPr>
          <p:cNvPr id="5" name="Rectangle: Rounded Corners 7">
            <a:extLst>
              <a:ext uri="{FF2B5EF4-FFF2-40B4-BE49-F238E27FC236}">
                <a16:creationId xmlns:a16="http://schemas.microsoft.com/office/drawing/2014/main" id="{31909CEC-BE4D-446C-B5D0-2CB0DAF58382}"/>
              </a:ext>
            </a:extLst>
          </p:cNvPr>
          <p:cNvSpPr/>
          <p:nvPr/>
        </p:nvSpPr>
        <p:spPr>
          <a:xfrm>
            <a:off x="1106609" y="4904409"/>
            <a:ext cx="2808000" cy="637274"/>
          </a:xfrm>
          <a:prstGeom prst="roundRect">
            <a:avLst>
              <a:gd name="adj" fmla="val 15922"/>
            </a:avLst>
          </a:prstGeom>
          <a:solidFill>
            <a:srgbClr val="002355"/>
          </a:solidFill>
          <a:effectLst/>
        </p:spPr>
        <p:txBody>
          <a:bodyPr wrap="square" tIns="0" bIns="0" anchor="ctr">
            <a:no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Arial" panose="020B0604020202020204"/>
                <a:ea typeface="+mn-ea"/>
                <a:cs typeface="+mn-cs"/>
              </a:rPr>
              <a:t>Prevalencia</a:t>
            </a:r>
            <a:r>
              <a:rPr kumimoji="0" lang="en-GB" sz="1800" b="1" i="0" u="none" strike="noStrike" kern="0" cap="none" spc="0" normalizeH="0" baseline="0" noProof="0" dirty="0">
                <a:ln>
                  <a:noFill/>
                </a:ln>
                <a:solidFill>
                  <a:prstClr val="white"/>
                </a:solidFill>
                <a:effectLst/>
                <a:uLnTx/>
                <a:uFillTx/>
                <a:latin typeface="Arial" panose="020B0604020202020204"/>
                <a:ea typeface="+mn-ea"/>
                <a:cs typeface="+mn-cs"/>
              </a:rPr>
              <a:t> </a:t>
            </a:r>
            <a:r>
              <a:rPr kumimoji="0" lang="en-GB" sz="1800" b="1" i="0" u="none" strike="noStrike" kern="0" cap="none" spc="0" normalizeH="0" baseline="0" noProof="0" dirty="0" err="1">
                <a:ln>
                  <a:noFill/>
                </a:ln>
                <a:solidFill>
                  <a:prstClr val="white"/>
                </a:solidFill>
                <a:effectLst/>
                <a:uLnTx/>
                <a:uFillTx/>
                <a:latin typeface="Arial" panose="020B0604020202020204"/>
                <a:ea typeface="+mn-ea"/>
                <a:cs typeface="+mn-cs"/>
              </a:rPr>
              <a:t>en</a:t>
            </a:r>
            <a:r>
              <a:rPr kumimoji="0" lang="en-GB" sz="1800" b="1" i="0" u="none" strike="noStrike" kern="0" cap="none" spc="0" normalizeH="0" baseline="0" noProof="0" dirty="0">
                <a:ln>
                  <a:noFill/>
                </a:ln>
                <a:solidFill>
                  <a:prstClr val="white"/>
                </a:solidFill>
                <a:effectLst/>
                <a:uLnTx/>
                <a:uFillTx/>
                <a:latin typeface="Arial" panose="020B0604020202020204"/>
                <a:ea typeface="+mn-ea"/>
                <a:cs typeface="+mn-cs"/>
              </a:rPr>
              <a:t> niños</a:t>
            </a:r>
            <a:r>
              <a:rPr kumimoji="0" lang="en-GB" sz="1800" b="1" i="0" u="none" strike="noStrike" kern="0" cap="none" spc="0" normalizeH="0" baseline="30000" noProof="0" dirty="0">
                <a:ln>
                  <a:noFill/>
                </a:ln>
                <a:solidFill>
                  <a:prstClr val="white"/>
                </a:solidFill>
                <a:effectLst/>
                <a:uLnTx/>
                <a:uFillTx/>
                <a:latin typeface="Arial" panose="020B0604020202020204"/>
                <a:ea typeface="+mn-ea"/>
                <a:cs typeface="+mn-cs"/>
              </a:rPr>
              <a:t>1,2</a:t>
            </a:r>
          </a:p>
        </p:txBody>
      </p:sp>
      <p:sp>
        <p:nvSpPr>
          <p:cNvPr id="6" name="Rectangle: Rounded Corners 11">
            <a:extLst>
              <a:ext uri="{FF2B5EF4-FFF2-40B4-BE49-F238E27FC236}">
                <a16:creationId xmlns:a16="http://schemas.microsoft.com/office/drawing/2014/main" id="{5169BE3F-08BE-4EB3-9244-18A8718CCBBE}"/>
              </a:ext>
            </a:extLst>
          </p:cNvPr>
          <p:cNvSpPr/>
          <p:nvPr/>
        </p:nvSpPr>
        <p:spPr>
          <a:xfrm>
            <a:off x="4177703" y="4904409"/>
            <a:ext cx="2808000" cy="637274"/>
          </a:xfrm>
          <a:prstGeom prst="roundRect">
            <a:avLst>
              <a:gd name="adj" fmla="val 14128"/>
            </a:avLst>
          </a:prstGeom>
          <a:solidFill>
            <a:srgbClr val="002355"/>
          </a:solidFill>
          <a:ln>
            <a:noFill/>
          </a:ln>
          <a:effectLst/>
        </p:spPr>
        <p:txBody>
          <a:bodyPr wrap="square" tIns="0" bIns="0" anchor="ctr">
            <a:no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Arial" panose="020B0604020202020204"/>
                <a:ea typeface="+mn-ea"/>
                <a:cs typeface="+mn-cs"/>
              </a:rPr>
              <a:t>Prevalencia</a:t>
            </a:r>
            <a:r>
              <a:rPr kumimoji="0" lang="en-GB" sz="1800" b="1" i="0" u="none" strike="noStrike" kern="0" cap="none" spc="0" normalizeH="0" baseline="0" noProof="0" dirty="0">
                <a:ln>
                  <a:noFill/>
                </a:ln>
                <a:solidFill>
                  <a:prstClr val="white"/>
                </a:solidFill>
                <a:effectLst/>
                <a:uLnTx/>
                <a:uFillTx/>
                <a:latin typeface="Arial" panose="020B0604020202020204"/>
                <a:ea typeface="+mn-ea"/>
                <a:cs typeface="+mn-cs"/>
              </a:rPr>
              <a:t> </a:t>
            </a:r>
            <a:r>
              <a:rPr kumimoji="0" lang="en-GB" sz="1800" b="1" i="0" u="none" strike="noStrike" kern="0" cap="none" spc="0" normalizeH="0" baseline="0" noProof="0" dirty="0" err="1">
                <a:ln>
                  <a:noFill/>
                </a:ln>
                <a:solidFill>
                  <a:prstClr val="white"/>
                </a:solidFill>
                <a:effectLst/>
                <a:uLnTx/>
                <a:uFillTx/>
                <a:latin typeface="Arial" panose="020B0604020202020204"/>
                <a:ea typeface="+mn-ea"/>
                <a:cs typeface="+mn-cs"/>
              </a:rPr>
              <a:t>en</a:t>
            </a:r>
            <a:r>
              <a:rPr kumimoji="0" lang="en-GB" sz="1800" b="1" i="0" u="none" strike="noStrike" kern="0" cap="none" spc="0" normalizeH="0" baseline="0" noProof="0" dirty="0">
                <a:ln>
                  <a:noFill/>
                </a:ln>
                <a:solidFill>
                  <a:prstClr val="white"/>
                </a:solidFill>
                <a:effectLst/>
                <a:uLnTx/>
                <a:uFillTx/>
                <a:latin typeface="Arial" panose="020B0604020202020204"/>
                <a:ea typeface="+mn-ea"/>
                <a:cs typeface="+mn-cs"/>
              </a:rPr>
              <a:t> adultos</a:t>
            </a:r>
            <a:r>
              <a:rPr kumimoji="0" lang="en-GB" sz="1800" b="1" i="0" u="none" strike="noStrike" kern="0" cap="none" spc="0" normalizeH="0" baseline="30000" noProof="0" dirty="0">
                <a:ln>
                  <a:noFill/>
                </a:ln>
                <a:solidFill>
                  <a:prstClr val="white"/>
                </a:solidFill>
                <a:effectLst/>
                <a:uLnTx/>
                <a:uFillTx/>
                <a:latin typeface="Arial" panose="020B0604020202020204"/>
                <a:ea typeface="+mn-ea"/>
                <a:cs typeface="+mn-cs"/>
              </a:rPr>
              <a:t>2,3</a:t>
            </a:r>
          </a:p>
        </p:txBody>
      </p:sp>
      <p:sp>
        <p:nvSpPr>
          <p:cNvPr id="13" name="CuadroTexto 12">
            <a:extLst>
              <a:ext uri="{FF2B5EF4-FFF2-40B4-BE49-F238E27FC236}">
                <a16:creationId xmlns:a16="http://schemas.microsoft.com/office/drawing/2014/main" id="{83EA1418-ABE5-A8AE-E403-9BA45569A3E3}"/>
              </a:ext>
            </a:extLst>
          </p:cNvPr>
          <p:cNvSpPr txBox="1"/>
          <p:nvPr/>
        </p:nvSpPr>
        <p:spPr>
          <a:xfrm>
            <a:off x="842963" y="1375529"/>
            <a:ext cx="62350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dirty="0" err="1">
                <a:ln>
                  <a:noFill/>
                </a:ln>
                <a:solidFill>
                  <a:srgbClr val="002355"/>
                </a:solidFill>
                <a:effectLst/>
                <a:uLnTx/>
                <a:uFillTx/>
                <a:latin typeface="Arial" panose="020B0604020202020204"/>
                <a:ea typeface="+mn-ea"/>
                <a:cs typeface="Arial" panose="020B0604020202020204" pitchFamily="34" charset="0"/>
              </a:rPr>
              <a:t>Epidemiología</a:t>
            </a:r>
            <a:endParaRPr kumimoji="0" lang="es-ES" sz="20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15" name="QuadreDeText 4">
            <a:extLst>
              <a:ext uri="{FF2B5EF4-FFF2-40B4-BE49-F238E27FC236}">
                <a16:creationId xmlns:a16="http://schemas.microsoft.com/office/drawing/2014/main" id="{66866B70-EFD1-B8AB-4CB1-C6AA857D570A}"/>
              </a:ext>
            </a:extLst>
          </p:cNvPr>
          <p:cNvSpPr txBox="1"/>
          <p:nvPr/>
        </p:nvSpPr>
        <p:spPr>
          <a:xfrm>
            <a:off x="695325" y="5741972"/>
            <a:ext cx="3185961"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997206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50CCB-0C23-BB0B-F279-CD79FB24431E}"/>
            </a:ext>
          </a:extLst>
        </p:cNvPr>
        <p:cNvGrpSpPr/>
        <p:nvPr/>
      </p:nvGrpSpPr>
      <p:grpSpPr>
        <a:xfrm>
          <a:off x="0" y="0"/>
          <a:ext cx="0" cy="0"/>
          <a:chOff x="0" y="0"/>
          <a:chExt cx="0" cy="0"/>
        </a:xfrm>
      </p:grpSpPr>
      <p:grpSp>
        <p:nvGrpSpPr>
          <p:cNvPr id="11" name="Grupo 10">
            <a:extLst>
              <a:ext uri="{FF2B5EF4-FFF2-40B4-BE49-F238E27FC236}">
                <a16:creationId xmlns:a16="http://schemas.microsoft.com/office/drawing/2014/main" id="{57FE0D73-3AF7-2BB8-B7B2-1FFE2198DECA}"/>
              </a:ext>
            </a:extLst>
          </p:cNvPr>
          <p:cNvGrpSpPr/>
          <p:nvPr/>
        </p:nvGrpSpPr>
        <p:grpSpPr>
          <a:xfrm>
            <a:off x="695325" y="1575582"/>
            <a:ext cx="7934194" cy="3977493"/>
            <a:chOff x="1271916" y="1016000"/>
            <a:chExt cx="8260704" cy="4141176"/>
          </a:xfrm>
        </p:grpSpPr>
        <p:pic>
          <p:nvPicPr>
            <p:cNvPr id="8" name="Marcador de contenido 9">
              <a:extLst>
                <a:ext uri="{FF2B5EF4-FFF2-40B4-BE49-F238E27FC236}">
                  <a16:creationId xmlns:a16="http://schemas.microsoft.com/office/drawing/2014/main" id="{994352E4-1199-A338-BEFA-0ABF6416C1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1916" y="1169878"/>
              <a:ext cx="8260704" cy="3987298"/>
            </a:xfrm>
            <a:prstGeom prst="rect">
              <a:avLst/>
            </a:prstGeom>
          </p:spPr>
        </p:pic>
        <p:sp>
          <p:nvSpPr>
            <p:cNvPr id="3" name="Rectangle 2">
              <a:extLst>
                <a:ext uri="{FF2B5EF4-FFF2-40B4-BE49-F238E27FC236}">
                  <a16:creationId xmlns:a16="http://schemas.microsoft.com/office/drawing/2014/main" id="{A2ED06C3-4B14-C696-D8C4-D48684951F04}"/>
                </a:ext>
              </a:extLst>
            </p:cNvPr>
            <p:cNvSpPr/>
            <p:nvPr/>
          </p:nvSpPr>
          <p:spPr>
            <a:xfrm>
              <a:off x="6268576" y="1016000"/>
              <a:ext cx="2304256" cy="48758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a-ES" sz="1800" b="0" i="0" u="none" strike="noStrike" kern="1200" cap="none" spc="0" normalizeH="0" baseline="0" noProof="0">
                <a:ln>
                  <a:noFill/>
                </a:ln>
                <a:solidFill>
                  <a:srgbClr val="EAEAEA"/>
                </a:solidFill>
                <a:effectLst/>
                <a:uLnTx/>
                <a:uFillTx/>
                <a:latin typeface="Tahoma"/>
                <a:ea typeface="+mn-ea"/>
                <a:cs typeface="+mn-cs"/>
              </a:endParaRPr>
            </a:p>
          </p:txBody>
        </p:sp>
        <p:sp>
          <p:nvSpPr>
            <p:cNvPr id="5" name="QuadreDeText 4">
              <a:extLst>
                <a:ext uri="{FF2B5EF4-FFF2-40B4-BE49-F238E27FC236}">
                  <a16:creationId xmlns:a16="http://schemas.microsoft.com/office/drawing/2014/main" id="{2DA83090-77B9-E592-5F3B-F5DA29C883A8}"/>
                </a:ext>
              </a:extLst>
            </p:cNvPr>
            <p:cNvSpPr txBox="1"/>
            <p:nvPr/>
          </p:nvSpPr>
          <p:spPr>
            <a:xfrm rot="16200000">
              <a:off x="878194" y="3801084"/>
              <a:ext cx="1498671" cy="523220"/>
            </a:xfrm>
            <a:prstGeom prst="rect">
              <a:avLst/>
            </a:prstGeom>
            <a:solidFill>
              <a:srgbClr val="FFFFFF"/>
            </a:solidFill>
          </p:spPr>
          <p:txBody>
            <a:bodyPr wrap="square" rtlCol="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a-ES" sz="1400" b="1" i="0" u="none" strike="noStrike" kern="1200" cap="none" spc="0" normalizeH="0" baseline="0" noProof="0" dirty="0" err="1">
                  <a:ln>
                    <a:noFill/>
                  </a:ln>
                  <a:solidFill>
                    <a:srgbClr val="002060"/>
                  </a:solidFill>
                  <a:effectLst/>
                  <a:uLnTx/>
                  <a:uFillTx/>
                  <a:latin typeface="Arial" panose="020B0604020202020204"/>
                  <a:ea typeface="+mn-ea"/>
                  <a:cs typeface="+mn-cs"/>
                </a:rPr>
                <a:t>Enfermedad</a:t>
              </a:r>
              <a:r>
                <a:rPr kumimoji="0" lang="ca-ES" sz="1400" b="1" i="0" u="none" strike="noStrike" kern="1200" cap="none" spc="0" normalizeH="0" baseline="0" noProof="0" dirty="0">
                  <a:ln>
                    <a:noFill/>
                  </a:ln>
                  <a:solidFill>
                    <a:srgbClr val="002060"/>
                  </a:solidFill>
                  <a:effectLst/>
                  <a:uLnTx/>
                  <a:uFillTx/>
                  <a:latin typeface="Arial" panose="020B0604020202020204"/>
                  <a:ea typeface="+mn-ea"/>
                  <a:cs typeface="+mn-cs"/>
                </a:rPr>
                <a:t> subclínica</a:t>
              </a:r>
            </a:p>
          </p:txBody>
        </p:sp>
        <p:sp>
          <p:nvSpPr>
            <p:cNvPr id="9" name="QuadreDeText 1">
              <a:extLst>
                <a:ext uri="{FF2B5EF4-FFF2-40B4-BE49-F238E27FC236}">
                  <a16:creationId xmlns:a16="http://schemas.microsoft.com/office/drawing/2014/main" id="{8FE0B50A-C6A0-B04F-7B2F-97D1FFD1B5E8}"/>
                </a:ext>
              </a:extLst>
            </p:cNvPr>
            <p:cNvSpPr txBox="1"/>
            <p:nvPr/>
          </p:nvSpPr>
          <p:spPr>
            <a:xfrm rot="16200000">
              <a:off x="1095666" y="2369919"/>
              <a:ext cx="1077539" cy="307777"/>
            </a:xfrm>
            <a:prstGeom prst="rect">
              <a:avLst/>
            </a:prstGeom>
            <a:solidFill>
              <a:srgbClr val="FFFFFF"/>
            </a:solidFill>
          </p:spPr>
          <p:txBody>
            <a:bodyPr wrap="non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a-ES" sz="1400" b="1" i="0" u="none" strike="noStrike" kern="1200" cap="none" spc="0" normalizeH="0" baseline="0" noProof="0" dirty="0" err="1">
                  <a:ln>
                    <a:noFill/>
                  </a:ln>
                  <a:solidFill>
                    <a:srgbClr val="002060"/>
                  </a:solidFill>
                  <a:effectLst/>
                  <a:uLnTx/>
                  <a:uFillTx/>
                  <a:latin typeface="Arial" panose="020B0604020202020204"/>
                  <a:ea typeface="+mn-ea"/>
                  <a:cs typeface="+mn-cs"/>
                </a:rPr>
                <a:t>Intensidad</a:t>
              </a:r>
              <a:endParaRPr kumimoji="0" lang="ca-ES" sz="14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grpSp>
      <p:sp>
        <p:nvSpPr>
          <p:cNvPr id="31746" name="Rectangle 2">
            <a:extLst>
              <a:ext uri="{FF2B5EF4-FFF2-40B4-BE49-F238E27FC236}">
                <a16:creationId xmlns:a16="http://schemas.microsoft.com/office/drawing/2014/main" id="{F71F88BF-8D6F-2F13-9E0F-0F622382D932}"/>
              </a:ext>
            </a:extLst>
          </p:cNvPr>
          <p:cNvSpPr>
            <a:spLocks noGrp="1" noChangeArrowheads="1"/>
          </p:cNvSpPr>
          <p:nvPr>
            <p:ph type="title"/>
          </p:nvPr>
        </p:nvSpPr>
        <p:spPr/>
        <p:txBody>
          <a:bodyPr>
            <a:normAutofit/>
          </a:bodyPr>
          <a:lstStyle/>
          <a:p>
            <a:pPr eaLnBrk="1" hangingPunct="1"/>
            <a:r>
              <a:rPr lang="es-ES_tradnl" altLang="es-ES" b="1" dirty="0">
                <a:latin typeface="Arial" panose="020B0604020202020204" pitchFamily="34" charset="0"/>
                <a:cs typeface="Arial" panose="020B0604020202020204" pitchFamily="34" charset="0"/>
              </a:rPr>
              <a:t>Dermatitis atópica</a:t>
            </a:r>
            <a:endParaRPr lang="es-ES" altLang="es-ES" b="1" dirty="0">
              <a:latin typeface="Arial" panose="020B0604020202020204" pitchFamily="34" charset="0"/>
              <a:cs typeface="Arial" panose="020B0604020202020204" pitchFamily="34" charset="0"/>
            </a:endParaRPr>
          </a:p>
        </p:txBody>
      </p:sp>
      <p:sp>
        <p:nvSpPr>
          <p:cNvPr id="6" name="object 5">
            <a:extLst>
              <a:ext uri="{FF2B5EF4-FFF2-40B4-BE49-F238E27FC236}">
                <a16:creationId xmlns:a16="http://schemas.microsoft.com/office/drawing/2014/main" id="{8E219036-8F06-44D5-396B-CF75478D810D}"/>
              </a:ext>
            </a:extLst>
          </p:cNvPr>
          <p:cNvSpPr txBox="1"/>
          <p:nvPr/>
        </p:nvSpPr>
        <p:spPr>
          <a:xfrm>
            <a:off x="695325" y="6240780"/>
            <a:ext cx="7831455" cy="107722"/>
          </a:xfrm>
          <a:prstGeom prst="rect">
            <a:avLst/>
          </a:prstGeom>
        </p:spPr>
        <p:txBody>
          <a:bodyPr vert="horz" wrap="square" lIns="0" tIns="0" rIns="0" bIns="0" rtlCol="0">
            <a:spAutoFit/>
          </a:bodyPr>
          <a:lstStyle/>
          <a:p>
            <a:pPr marL="96520" marR="0" lvl="0" indent="0" algn="l" defTabSz="914400" rtl="0" eaLnBrk="0" fontAlgn="base" latinLnBrk="0" hangingPunct="0">
              <a:lnSpc>
                <a:spcPct val="100000"/>
              </a:lnSpc>
              <a:spcBef>
                <a:spcPct val="0"/>
              </a:spcBef>
              <a:spcAft>
                <a:spcPct val="0"/>
              </a:spcAft>
              <a:buClrTx/>
              <a:buSzTx/>
              <a:buFontTx/>
              <a:buNone/>
              <a:tabLst/>
              <a:defRPr/>
            </a:pPr>
            <a:r>
              <a:rPr kumimoji="0" lang="es-ES" sz="700" b="0" i="0" u="none" strike="noStrike" kern="1200" cap="none" spc="-5" normalizeH="0" baseline="0" noProof="0" dirty="0">
                <a:ln>
                  <a:noFill/>
                </a:ln>
                <a:solidFill>
                  <a:srgbClr val="002355"/>
                </a:solidFill>
                <a:effectLst/>
                <a:uLnTx/>
                <a:uFillTx/>
                <a:latin typeface="Arial"/>
                <a:ea typeface="+mn-ea"/>
                <a:cs typeface="Arial"/>
              </a:rPr>
              <a:t>Lee HH et al. </a:t>
            </a:r>
            <a:r>
              <a:rPr kumimoji="0" lang="es-ES" sz="700" b="0" i="1" u="none" strike="noStrike" kern="1200" cap="none" spc="-5" normalizeH="0" baseline="0" noProof="0" dirty="0">
                <a:ln>
                  <a:noFill/>
                </a:ln>
                <a:solidFill>
                  <a:srgbClr val="002355"/>
                </a:solidFill>
                <a:effectLst/>
                <a:uLnTx/>
                <a:uFillTx/>
                <a:latin typeface="Arial"/>
                <a:ea typeface="+mn-ea"/>
                <a:cs typeface="Arial"/>
              </a:rPr>
              <a:t>J </a:t>
            </a:r>
            <a:r>
              <a:rPr kumimoji="0" lang="es-ES" sz="700" b="0" i="1" u="none" strike="noStrike" kern="1200" cap="none" spc="-10" normalizeH="0" baseline="0" noProof="0" dirty="0">
                <a:ln>
                  <a:noFill/>
                </a:ln>
                <a:solidFill>
                  <a:srgbClr val="002355"/>
                </a:solidFill>
                <a:effectLst/>
                <a:uLnTx/>
                <a:uFillTx/>
                <a:latin typeface="Arial"/>
                <a:ea typeface="+mn-ea"/>
                <a:cs typeface="Arial"/>
              </a:rPr>
              <a:t>Am </a:t>
            </a:r>
            <a:r>
              <a:rPr kumimoji="0" lang="es-ES" sz="700" b="0" i="1" u="none" strike="noStrike" kern="1200" cap="none" spc="-5" normalizeH="0" baseline="0" noProof="0" dirty="0">
                <a:ln>
                  <a:noFill/>
                </a:ln>
                <a:solidFill>
                  <a:srgbClr val="002355"/>
                </a:solidFill>
                <a:effectLst/>
                <a:uLnTx/>
                <a:uFillTx/>
                <a:latin typeface="Arial"/>
                <a:ea typeface="+mn-ea"/>
                <a:cs typeface="Arial"/>
              </a:rPr>
              <a:t>Acad Derm </a:t>
            </a:r>
            <a:r>
              <a:rPr kumimoji="0" lang="es-ES" sz="700" b="0" i="0" u="none" strike="noStrike" kern="1200" cap="none" spc="-10" normalizeH="0" baseline="0" noProof="0" dirty="0">
                <a:ln>
                  <a:noFill/>
                </a:ln>
                <a:solidFill>
                  <a:srgbClr val="002355"/>
                </a:solidFill>
                <a:effectLst/>
                <a:uLnTx/>
                <a:uFillTx/>
                <a:latin typeface="Arial"/>
                <a:ea typeface="+mn-ea"/>
                <a:cs typeface="Arial"/>
              </a:rPr>
              <a:t>2019;80:1526-32; </a:t>
            </a:r>
            <a:r>
              <a:rPr kumimoji="0" lang="es-ES" sz="700" b="0" i="0" u="none" strike="noStrike" kern="1200" cap="none" spc="-5" normalizeH="0" baseline="0" noProof="0" dirty="0">
                <a:ln>
                  <a:noFill/>
                </a:ln>
                <a:solidFill>
                  <a:srgbClr val="002355"/>
                </a:solidFill>
                <a:effectLst/>
                <a:uLnTx/>
                <a:uFillTx/>
                <a:latin typeface="Arial"/>
                <a:ea typeface="+mn-ea"/>
                <a:cs typeface="Arial"/>
              </a:rPr>
              <a:t> </a:t>
            </a:r>
            <a:r>
              <a:rPr kumimoji="0" lang="es-ES" sz="700" b="0" i="0" u="none" strike="noStrike" kern="1200" cap="none" spc="-10" normalizeH="0" baseline="0" noProof="0" dirty="0">
                <a:ln>
                  <a:noFill/>
                </a:ln>
                <a:solidFill>
                  <a:srgbClr val="002355"/>
                </a:solidFill>
                <a:effectLst/>
                <a:uLnTx/>
                <a:uFillTx/>
                <a:latin typeface="Arial"/>
                <a:ea typeface="+mn-ea"/>
                <a:cs typeface="Arial"/>
              </a:rPr>
              <a:t>Ozkaya </a:t>
            </a:r>
            <a:r>
              <a:rPr kumimoji="0" lang="es-ES" sz="700" b="0" i="0" u="none" strike="noStrike" kern="1200" cap="none" spc="-5" normalizeH="0" baseline="0" noProof="0" dirty="0">
                <a:ln>
                  <a:noFill/>
                </a:ln>
                <a:solidFill>
                  <a:srgbClr val="002355"/>
                </a:solidFill>
                <a:effectLst/>
                <a:uLnTx/>
                <a:uFillTx/>
                <a:latin typeface="Arial"/>
                <a:ea typeface="+mn-ea"/>
                <a:cs typeface="Arial"/>
              </a:rPr>
              <a:t>E. </a:t>
            </a:r>
            <a:r>
              <a:rPr kumimoji="0" lang="es-ES" sz="700" b="0" i="1" u="none" strike="noStrike" kern="1200" cap="none" spc="-5" normalizeH="0" baseline="0" noProof="0" dirty="0">
                <a:ln>
                  <a:noFill/>
                </a:ln>
                <a:solidFill>
                  <a:srgbClr val="002355"/>
                </a:solidFill>
                <a:effectLst/>
                <a:uLnTx/>
                <a:uFillTx/>
                <a:latin typeface="Arial"/>
                <a:ea typeface="+mn-ea"/>
                <a:cs typeface="Arial"/>
              </a:rPr>
              <a:t>J </a:t>
            </a:r>
            <a:r>
              <a:rPr kumimoji="0" lang="es-ES" sz="700" b="0" i="1" u="none" strike="noStrike" kern="1200" cap="none" spc="-10" normalizeH="0" baseline="0" noProof="0" dirty="0">
                <a:ln>
                  <a:noFill/>
                </a:ln>
                <a:solidFill>
                  <a:srgbClr val="002355"/>
                </a:solidFill>
                <a:effectLst/>
                <a:uLnTx/>
                <a:uFillTx/>
                <a:latin typeface="Arial"/>
                <a:ea typeface="+mn-ea"/>
                <a:cs typeface="Arial"/>
              </a:rPr>
              <a:t>Am </a:t>
            </a:r>
            <a:r>
              <a:rPr kumimoji="0" lang="es-ES" sz="700" b="0" i="1" u="none" strike="noStrike" kern="1200" cap="none" spc="-5" normalizeH="0" baseline="0" noProof="0" dirty="0">
                <a:ln>
                  <a:noFill/>
                </a:ln>
                <a:solidFill>
                  <a:srgbClr val="002355"/>
                </a:solidFill>
                <a:effectLst/>
                <a:uLnTx/>
                <a:uFillTx/>
                <a:latin typeface="Arial"/>
                <a:ea typeface="+mn-ea"/>
                <a:cs typeface="Arial"/>
              </a:rPr>
              <a:t>Acad Derm </a:t>
            </a:r>
            <a:r>
              <a:rPr kumimoji="0" lang="es-ES" sz="700" b="0" i="0" u="none" strike="noStrike" kern="1200" cap="none" spc="-10" normalizeH="0" baseline="0" noProof="0" dirty="0">
                <a:ln>
                  <a:noFill/>
                </a:ln>
                <a:solidFill>
                  <a:srgbClr val="002355"/>
                </a:solidFill>
                <a:effectLst/>
                <a:uLnTx/>
                <a:uFillTx/>
                <a:latin typeface="Arial"/>
                <a:ea typeface="+mn-ea"/>
                <a:cs typeface="Arial"/>
              </a:rPr>
              <a:t>2005;52:579-82; </a:t>
            </a:r>
            <a:r>
              <a:rPr kumimoji="0" lang="es-ES" sz="700" b="0" i="0" u="none" strike="noStrike" kern="1200" cap="none" spc="-5" normalizeH="0" baseline="0" noProof="0" dirty="0">
                <a:ln>
                  <a:noFill/>
                </a:ln>
                <a:solidFill>
                  <a:srgbClr val="002355"/>
                </a:solidFill>
                <a:effectLst/>
                <a:uLnTx/>
                <a:uFillTx/>
                <a:latin typeface="Arial"/>
                <a:ea typeface="+mn-ea"/>
                <a:cs typeface="Arial"/>
              </a:rPr>
              <a:t>. Silvestre </a:t>
            </a:r>
            <a:r>
              <a:rPr kumimoji="0" lang="es-ES" sz="700" b="0" i="0" u="none" strike="noStrike" kern="1200" cap="none" spc="-10" normalizeH="0" baseline="0" noProof="0" dirty="0">
                <a:ln>
                  <a:noFill/>
                </a:ln>
                <a:solidFill>
                  <a:srgbClr val="002355"/>
                </a:solidFill>
                <a:effectLst/>
                <a:uLnTx/>
                <a:uFillTx/>
                <a:latin typeface="Arial"/>
                <a:ea typeface="+mn-ea"/>
                <a:cs typeface="Arial"/>
              </a:rPr>
              <a:t>Salvador </a:t>
            </a:r>
            <a:r>
              <a:rPr kumimoji="0" lang="es-ES" sz="700" b="0" i="0" u="none" strike="noStrike" kern="1200" cap="none" spc="-5" normalizeH="0" baseline="0" noProof="0" dirty="0">
                <a:ln>
                  <a:noFill/>
                </a:ln>
                <a:solidFill>
                  <a:srgbClr val="002355"/>
                </a:solidFill>
                <a:effectLst/>
                <a:uLnTx/>
                <a:uFillTx/>
                <a:latin typeface="Arial"/>
                <a:ea typeface="+mn-ea"/>
                <a:cs typeface="Arial"/>
              </a:rPr>
              <a:t>JF et</a:t>
            </a:r>
            <a:r>
              <a:rPr kumimoji="0" lang="es-ES" sz="700" b="0" i="0" u="none" strike="noStrike" kern="1200" cap="none" spc="100" normalizeH="0" baseline="0" noProof="0" dirty="0">
                <a:ln>
                  <a:noFill/>
                </a:ln>
                <a:solidFill>
                  <a:srgbClr val="002355"/>
                </a:solidFill>
                <a:effectLst/>
                <a:uLnTx/>
                <a:uFillTx/>
                <a:latin typeface="Arial"/>
                <a:ea typeface="+mn-ea"/>
                <a:cs typeface="Arial"/>
              </a:rPr>
              <a:t> </a:t>
            </a:r>
            <a:r>
              <a:rPr kumimoji="0" lang="es-ES" sz="700" b="0" i="0" u="none" strike="noStrike" kern="1200" cap="none" spc="-5" normalizeH="0" baseline="0" noProof="0" dirty="0">
                <a:ln>
                  <a:noFill/>
                </a:ln>
                <a:solidFill>
                  <a:srgbClr val="002355"/>
                </a:solidFill>
                <a:effectLst/>
                <a:uLnTx/>
                <a:uFillTx/>
                <a:latin typeface="Arial"/>
                <a:ea typeface="+mn-ea"/>
                <a:cs typeface="Arial"/>
              </a:rPr>
              <a:t>al. </a:t>
            </a:r>
            <a:r>
              <a:rPr kumimoji="0" lang="es-ES" sz="700" b="0" i="1" u="none" strike="noStrike" kern="1200" cap="none" spc="-5" normalizeH="0" baseline="0" noProof="0" dirty="0">
                <a:ln>
                  <a:noFill/>
                </a:ln>
                <a:solidFill>
                  <a:srgbClr val="002355"/>
                </a:solidFill>
                <a:effectLst/>
                <a:uLnTx/>
                <a:uFillTx/>
                <a:latin typeface="Arial"/>
                <a:ea typeface="+mn-ea"/>
                <a:cs typeface="Arial"/>
              </a:rPr>
              <a:t>J Investig Allergol Clin Immunol </a:t>
            </a:r>
            <a:r>
              <a:rPr kumimoji="0" lang="es-ES" sz="700" b="0" i="0" u="none" strike="noStrike" kern="1200" cap="none" spc="-10" normalizeH="0" baseline="0" noProof="0" dirty="0">
                <a:ln>
                  <a:noFill/>
                </a:ln>
                <a:solidFill>
                  <a:srgbClr val="002355"/>
                </a:solidFill>
                <a:effectLst/>
                <a:uLnTx/>
                <a:uFillTx/>
                <a:latin typeface="Arial"/>
                <a:ea typeface="+mn-ea"/>
                <a:cs typeface="Arial"/>
              </a:rPr>
              <a:t>2017;27(2):78-88</a:t>
            </a:r>
          </a:p>
        </p:txBody>
      </p:sp>
      <p:sp>
        <p:nvSpPr>
          <p:cNvPr id="13" name="CuadroTexto 12">
            <a:extLst>
              <a:ext uri="{FF2B5EF4-FFF2-40B4-BE49-F238E27FC236}">
                <a16:creationId xmlns:a16="http://schemas.microsoft.com/office/drawing/2014/main" id="{C751F3E3-8DF9-0981-8D5F-EFC66AD63BB1}"/>
              </a:ext>
            </a:extLst>
          </p:cNvPr>
          <p:cNvSpPr txBox="1"/>
          <p:nvPr/>
        </p:nvSpPr>
        <p:spPr>
          <a:xfrm>
            <a:off x="842963" y="1375529"/>
            <a:ext cx="62350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dirty="0" err="1">
                <a:ln>
                  <a:noFill/>
                </a:ln>
                <a:solidFill>
                  <a:srgbClr val="002355"/>
                </a:solidFill>
                <a:effectLst/>
                <a:uLnTx/>
                <a:uFillTx/>
                <a:latin typeface="Arial" panose="020B0604020202020204"/>
                <a:ea typeface="+mn-ea"/>
                <a:cs typeface="Arial" panose="020B0604020202020204" pitchFamily="34" charset="0"/>
              </a:rPr>
              <a:t>Formas</a:t>
            </a:r>
            <a:r>
              <a:rPr kumimoji="0" lang="ca-ES" sz="20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 </a:t>
            </a:r>
            <a:r>
              <a:rPr kumimoji="0" lang="ca-ES" sz="2000" b="1" i="0" u="none" strike="noStrike" kern="1200" cap="none" spc="0" normalizeH="0" baseline="0" noProof="0" dirty="0" err="1">
                <a:ln>
                  <a:noFill/>
                </a:ln>
                <a:solidFill>
                  <a:srgbClr val="002355"/>
                </a:solidFill>
                <a:effectLst/>
                <a:uLnTx/>
                <a:uFillTx/>
                <a:latin typeface="Arial" panose="020B0604020202020204"/>
                <a:ea typeface="+mn-ea"/>
                <a:cs typeface="Arial" panose="020B0604020202020204" pitchFamily="34" charset="0"/>
              </a:rPr>
              <a:t>evolutivas</a:t>
            </a:r>
            <a:endParaRPr kumimoji="0" lang="es-ES" sz="20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19" name="Rectángulo redondeado 18">
            <a:extLst>
              <a:ext uri="{FF2B5EF4-FFF2-40B4-BE49-F238E27FC236}">
                <a16:creationId xmlns:a16="http://schemas.microsoft.com/office/drawing/2014/main" id="{6B0FE939-5EF6-3EB4-2AB5-D97109F0BCC7}"/>
              </a:ext>
            </a:extLst>
          </p:cNvPr>
          <p:cNvSpPr/>
          <p:nvPr/>
        </p:nvSpPr>
        <p:spPr>
          <a:xfrm>
            <a:off x="695325" y="1225166"/>
            <a:ext cx="11053763" cy="4616834"/>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0" name="Rectángulo redondeado 19">
            <a:extLst>
              <a:ext uri="{FF2B5EF4-FFF2-40B4-BE49-F238E27FC236}">
                <a16:creationId xmlns:a16="http://schemas.microsoft.com/office/drawing/2014/main" id="{85F3C030-F901-E032-DE6C-11811586A900}"/>
              </a:ext>
            </a:extLst>
          </p:cNvPr>
          <p:cNvSpPr/>
          <p:nvPr/>
        </p:nvSpPr>
        <p:spPr>
          <a:xfrm>
            <a:off x="8867775" y="2420938"/>
            <a:ext cx="2630805" cy="2653982"/>
          </a:xfrm>
          <a:prstGeom prst="roundRect">
            <a:avLst>
              <a:gd name="adj" fmla="val 2521"/>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 name="QuadreDeText 6">
            <a:extLst>
              <a:ext uri="{FF2B5EF4-FFF2-40B4-BE49-F238E27FC236}">
                <a16:creationId xmlns:a16="http://schemas.microsoft.com/office/drawing/2014/main" id="{6DFD65A7-6FCA-E029-8CB3-9CCDA6CA7E12}"/>
              </a:ext>
            </a:extLst>
          </p:cNvPr>
          <p:cNvSpPr txBox="1"/>
          <p:nvPr/>
        </p:nvSpPr>
        <p:spPr>
          <a:xfrm>
            <a:off x="9059863" y="2638107"/>
            <a:ext cx="2392997" cy="224676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Arial" panose="020B0604020202020204"/>
                <a:ea typeface="+mn-ea"/>
                <a:cs typeface="+mn-cs"/>
              </a:rPr>
              <a:t>Inicio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4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180975" marR="0" lvl="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Arial" panose="020B0604020202020204"/>
                <a:ea typeface="+mn-ea"/>
                <a:cs typeface="+mn-cs"/>
              </a:rPr>
              <a:t>Antes de los 5 años </a:t>
            </a:r>
            <a:br>
              <a:rPr kumimoji="0" lang="es-ES" sz="14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s-ES" sz="1400" b="0" i="0" u="none" strike="noStrike" kern="1200" cap="none" spc="0" normalizeH="0" baseline="0" noProof="0" dirty="0">
                <a:ln>
                  <a:noFill/>
                </a:ln>
                <a:solidFill>
                  <a:prstClr val="white"/>
                </a:solidFill>
                <a:effectLst/>
                <a:uLnTx/>
                <a:uFillTx/>
                <a:latin typeface="Arial" panose="020B0604020202020204"/>
                <a:ea typeface="+mn-ea"/>
                <a:cs typeface="+mn-cs"/>
              </a:rPr>
              <a:t>en el </a:t>
            </a:r>
            <a:r>
              <a:rPr kumimoji="0" lang="es-ES" sz="1400" b="1" i="0" u="none" strike="noStrike" kern="1200" cap="none" spc="0" normalizeH="0" baseline="0" noProof="0" dirty="0">
                <a:ln>
                  <a:noFill/>
                </a:ln>
                <a:solidFill>
                  <a:prstClr val="white"/>
                </a:solidFill>
                <a:effectLst/>
                <a:uLnTx/>
                <a:uFillTx/>
                <a:latin typeface="Arial" panose="020B0604020202020204"/>
                <a:ea typeface="+mn-ea"/>
                <a:cs typeface="+mn-cs"/>
              </a:rPr>
              <a:t>95% </a:t>
            </a:r>
            <a:r>
              <a:rPr kumimoji="0" lang="es-ES" sz="1400" b="0" i="0" u="none" strike="noStrike" kern="1200" cap="none" spc="0" normalizeH="0" baseline="0" noProof="0" dirty="0">
                <a:ln>
                  <a:noFill/>
                </a:ln>
                <a:solidFill>
                  <a:prstClr val="white"/>
                </a:solidFill>
                <a:effectLst/>
                <a:uLnTx/>
                <a:uFillTx/>
                <a:latin typeface="Arial" panose="020B0604020202020204"/>
                <a:ea typeface="+mn-ea"/>
                <a:cs typeface="+mn-cs"/>
              </a:rPr>
              <a:t>de los casos</a:t>
            </a:r>
          </a:p>
          <a:p>
            <a:pPr marL="180975" marR="0" lvl="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ES"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180975" marR="0" lvl="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Arial" panose="020B0604020202020204"/>
                <a:ea typeface="+mn-ea"/>
                <a:cs typeface="+mn-cs"/>
              </a:rPr>
              <a:t>Antes del año el </a:t>
            </a:r>
            <a:r>
              <a:rPr kumimoji="0" lang="es-ES" sz="1400" b="1" i="0" u="none" strike="noStrike" kern="1200" cap="none" spc="0" normalizeH="0" baseline="0" noProof="0" dirty="0">
                <a:ln>
                  <a:noFill/>
                </a:ln>
                <a:solidFill>
                  <a:prstClr val="white"/>
                </a:solidFill>
                <a:effectLst/>
                <a:uLnTx/>
                <a:uFillTx/>
                <a:latin typeface="Arial" panose="020B0604020202020204"/>
                <a:ea typeface="+mn-ea"/>
                <a:cs typeface="+mn-cs"/>
              </a:rPr>
              <a:t>85%</a:t>
            </a:r>
            <a:r>
              <a:rPr kumimoji="0" lang="es-ES" sz="1400" b="0" i="0" u="none" strike="noStrike" kern="1200" cap="none" spc="0" normalizeH="0" baseline="0" noProof="0" dirty="0">
                <a:ln>
                  <a:noFill/>
                </a:ln>
                <a:solidFill>
                  <a:prstClr val="white"/>
                </a:solidFill>
                <a:effectLst/>
                <a:uLnTx/>
                <a:uFillTx/>
                <a:latin typeface="Arial" panose="020B0604020202020204"/>
                <a:ea typeface="+mn-ea"/>
                <a:cs typeface="+mn-cs"/>
              </a:rPr>
              <a:t> </a:t>
            </a:r>
            <a:br>
              <a:rPr kumimoji="0" lang="es-ES" sz="14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s-ES" sz="1400" b="0" i="0" u="none" strike="noStrike" kern="1200" cap="none" spc="0" normalizeH="0" baseline="0" noProof="0" dirty="0">
                <a:ln>
                  <a:noFill/>
                </a:ln>
                <a:solidFill>
                  <a:prstClr val="white"/>
                </a:solidFill>
                <a:effectLst/>
                <a:uLnTx/>
                <a:uFillTx/>
                <a:latin typeface="Arial" panose="020B0604020202020204"/>
                <a:ea typeface="+mn-ea"/>
                <a:cs typeface="+mn-cs"/>
              </a:rPr>
              <a:t>de los casos</a:t>
            </a:r>
          </a:p>
          <a:p>
            <a:pPr marL="180975" marR="0" lvl="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ES"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180975" marR="0" lvl="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white"/>
                </a:solidFill>
                <a:effectLst/>
                <a:uLnTx/>
                <a:uFillTx/>
                <a:latin typeface="Arial" panose="020B0604020202020204"/>
                <a:ea typeface="+mn-ea"/>
                <a:cs typeface="+mn-cs"/>
              </a:rPr>
              <a:t>Después de los 20 años </a:t>
            </a:r>
            <a:br>
              <a:rPr kumimoji="0" lang="es-ES" sz="14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s-ES" sz="1400" b="0" i="0" u="none" strike="noStrike" kern="1200" cap="none" spc="0" normalizeH="0" baseline="0" noProof="0" dirty="0">
                <a:ln>
                  <a:noFill/>
                </a:ln>
                <a:solidFill>
                  <a:prstClr val="white"/>
                </a:solidFill>
                <a:effectLst/>
                <a:uLnTx/>
                <a:uFillTx/>
                <a:latin typeface="Arial" panose="020B0604020202020204"/>
                <a:ea typeface="+mn-ea"/>
                <a:cs typeface="+mn-cs"/>
              </a:rPr>
              <a:t>el </a:t>
            </a:r>
            <a:r>
              <a:rPr kumimoji="0" lang="es-ES" sz="1400" b="1" i="0" u="none" strike="noStrike" kern="1200" cap="none" spc="0" normalizeH="0" baseline="0" noProof="0" dirty="0">
                <a:ln>
                  <a:noFill/>
                </a:ln>
                <a:solidFill>
                  <a:prstClr val="white"/>
                </a:solidFill>
                <a:effectLst/>
                <a:uLnTx/>
                <a:uFillTx/>
                <a:latin typeface="Arial" panose="020B0604020202020204"/>
                <a:ea typeface="+mn-ea"/>
                <a:cs typeface="+mn-cs"/>
              </a:rPr>
              <a:t>2%</a:t>
            </a:r>
          </a:p>
        </p:txBody>
      </p:sp>
    </p:spTree>
    <p:extLst>
      <p:ext uri="{BB962C8B-B14F-4D97-AF65-F5344CB8AC3E}">
        <p14:creationId xmlns:p14="http://schemas.microsoft.com/office/powerpoint/2010/main" val="3200725292"/>
      </p:ext>
    </p:extLst>
  </p:cSld>
  <p:clrMapOvr>
    <a:masterClrMapping/>
  </p:clrMapOvr>
  <p:transition spd="slow" advTm="5297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C7349AB6-E0FF-9A27-2CA9-CA4A58BDEAD6}"/>
              </a:ext>
            </a:extLst>
          </p:cNvPr>
          <p:cNvSpPr/>
          <p:nvPr/>
        </p:nvSpPr>
        <p:spPr>
          <a:xfrm>
            <a:off x="695325" y="1225166"/>
            <a:ext cx="11053763" cy="4752724"/>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410" name="3 Título">
            <a:extLst>
              <a:ext uri="{FF2B5EF4-FFF2-40B4-BE49-F238E27FC236}">
                <a16:creationId xmlns:a16="http://schemas.microsoft.com/office/drawing/2014/main" id="{56662236-D6E6-41C5-9BB9-C694AAA6F5F0}"/>
              </a:ext>
            </a:extLst>
          </p:cNvPr>
          <p:cNvSpPr>
            <a:spLocks noGrp="1" noChangeArrowheads="1"/>
          </p:cNvSpPr>
          <p:nvPr>
            <p:ph type="title"/>
          </p:nvPr>
        </p:nvSpPr>
        <p:spPr/>
        <p:txBody>
          <a:bodyPr anchorCtr="0"/>
          <a:lstStyle/>
          <a:p>
            <a:r>
              <a:rPr lang="es-ES_tradnl" altLang="es-ES" sz="2400" dirty="0"/>
              <a:t>Dermatitis atópica | Patogenia</a:t>
            </a:r>
            <a:endParaRPr lang="es-ES" altLang="es-ES" sz="2400" dirty="0"/>
          </a:p>
        </p:txBody>
      </p:sp>
      <p:sp>
        <p:nvSpPr>
          <p:cNvPr id="2" name="Rectángulo 5">
            <a:extLst>
              <a:ext uri="{FF2B5EF4-FFF2-40B4-BE49-F238E27FC236}">
                <a16:creationId xmlns:a16="http://schemas.microsoft.com/office/drawing/2014/main" id="{B7D74A2F-D860-38F9-7015-28AC40FE8704}"/>
              </a:ext>
            </a:extLst>
          </p:cNvPr>
          <p:cNvSpPr/>
          <p:nvPr/>
        </p:nvSpPr>
        <p:spPr>
          <a:xfrm>
            <a:off x="7491674" y="6503123"/>
            <a:ext cx="4700326" cy="3181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67" b="1" i="0" u="none" strike="noStrike" kern="0" cap="none" spc="0" normalizeH="0" baseline="0" noProof="0" dirty="0">
                <a:ln>
                  <a:noFill/>
                </a:ln>
                <a:solidFill>
                  <a:srgbClr val="201F1E"/>
                </a:solidFill>
                <a:effectLst/>
                <a:uLnTx/>
                <a:uFillTx/>
                <a:latin typeface="Aptos" panose="02110004020202020204"/>
                <a:ea typeface="+mn-ea"/>
                <a:cs typeface="+mn-cs"/>
              </a:rPr>
              <a:t>Esquema elaborado por el Dr. Miquel Ribera </a:t>
            </a:r>
            <a:r>
              <a:rPr kumimoji="0" lang="es-ES" sz="1467" b="1" i="0" u="none" strike="noStrike" kern="0" cap="none" spc="0" normalizeH="0" baseline="0" noProof="0" dirty="0" err="1">
                <a:ln>
                  <a:noFill/>
                </a:ln>
                <a:solidFill>
                  <a:srgbClr val="201F1E"/>
                </a:solidFill>
                <a:effectLst/>
                <a:uLnTx/>
                <a:uFillTx/>
                <a:latin typeface="Aptos" panose="02110004020202020204"/>
                <a:ea typeface="+mn-ea"/>
                <a:cs typeface="+mn-cs"/>
              </a:rPr>
              <a:t>Pibernat</a:t>
            </a:r>
            <a:endParaRPr kumimoji="0" lang="es-ES" sz="1467" b="1" i="0" u="none" strike="noStrike" kern="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5" name="Text Placeholder 6">
            <a:extLst>
              <a:ext uri="{FF2B5EF4-FFF2-40B4-BE49-F238E27FC236}">
                <a16:creationId xmlns:a16="http://schemas.microsoft.com/office/drawing/2014/main" id="{BC985B66-BBF7-AB9C-E2D5-CFC2A75CE32A}"/>
              </a:ext>
            </a:extLst>
          </p:cNvPr>
          <p:cNvSpPr txBox="1">
            <a:spLocks/>
          </p:cNvSpPr>
          <p:nvPr/>
        </p:nvSpPr>
        <p:spPr>
          <a:xfrm>
            <a:off x="695325" y="6090717"/>
            <a:ext cx="7738793" cy="2773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Bieber T. Ann Dermatol 2010;22:125–37;  </a:t>
            </a:r>
            <a:r>
              <a:rPr kumimoji="0" lang="en-GB" sz="7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Nutten</a:t>
            </a:r>
            <a:r>
              <a:rPr kumimoji="0" lang="en-GB"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S. Ann </a:t>
            </a:r>
            <a:r>
              <a:rPr kumimoji="0" lang="en-GB" sz="7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Nutr</a:t>
            </a:r>
            <a:r>
              <a:rPr kumimoji="0" lang="en-GB"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n-GB" sz="7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Metab</a:t>
            </a:r>
            <a:r>
              <a:rPr kumimoji="0" lang="en-GB"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2015;66(Suppl. 1):8–16;  </a:t>
            </a:r>
            <a:r>
              <a:rPr kumimoji="0" lang="en-GB" sz="7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Abuabara</a:t>
            </a:r>
            <a:r>
              <a:rPr kumimoji="0" lang="en-GB"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K, et al. Ann Intern Med 2019;170:354–6;. Avena-Woods C. Am J Manag Care 2017;23:S115–S23; </a:t>
            </a:r>
            <a:r>
              <a:rPr kumimoji="0" lang="da-DK"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Karimkhani C, et al. JAMA Dermatol 2017;153:406–12</a:t>
            </a:r>
            <a:r>
              <a:rPr kumimoji="0" lang="en-GB"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p>
        </p:txBody>
      </p:sp>
      <p:sp>
        <p:nvSpPr>
          <p:cNvPr id="6" name="Rectángulo redondeado 5">
            <a:extLst>
              <a:ext uri="{FF2B5EF4-FFF2-40B4-BE49-F238E27FC236}">
                <a16:creationId xmlns:a16="http://schemas.microsoft.com/office/drawing/2014/main" id="{F799ADF6-DEA1-E24C-DC3B-08E2CAB59E04}"/>
              </a:ext>
            </a:extLst>
          </p:cNvPr>
          <p:cNvSpPr/>
          <p:nvPr/>
        </p:nvSpPr>
        <p:spPr>
          <a:xfrm>
            <a:off x="946785" y="3143250"/>
            <a:ext cx="2413635" cy="2409825"/>
          </a:xfrm>
          <a:prstGeom prst="roundRect">
            <a:avLst>
              <a:gd name="adj" fmla="val 2521"/>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QuadreDeText 6">
            <a:extLst>
              <a:ext uri="{FF2B5EF4-FFF2-40B4-BE49-F238E27FC236}">
                <a16:creationId xmlns:a16="http://schemas.microsoft.com/office/drawing/2014/main" id="{6EF41660-5FE7-425D-DC8B-33B6DF46E73E}"/>
              </a:ext>
            </a:extLst>
          </p:cNvPr>
          <p:cNvSpPr txBox="1"/>
          <p:nvPr/>
        </p:nvSpPr>
        <p:spPr>
          <a:xfrm>
            <a:off x="1167289" y="3360420"/>
            <a:ext cx="1972627" cy="203132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altLang="es-ES" sz="1400" b="0" i="0" u="none" strike="noStrike" kern="1200" cap="none" spc="0" normalizeH="0" baseline="0" noProof="0" dirty="0">
                <a:ln>
                  <a:noFill/>
                </a:ln>
                <a:solidFill>
                  <a:prstClr val="white"/>
                </a:solidFill>
                <a:effectLst/>
                <a:uLnTx/>
                <a:uFillTx/>
                <a:latin typeface="Arial" panose="020B0604020202020204"/>
                <a:ea typeface="+mn-ea"/>
                <a:cs typeface="+mn-cs"/>
              </a:rPr>
              <a:t>La disfunción de la barrera epidérmica (capa córnea) expone el sistema inmune a alérgenos externos que desencadenan una respuesta de inmunidad innata y adaptativa</a:t>
            </a:r>
          </a:p>
        </p:txBody>
      </p:sp>
      <p:sp>
        <p:nvSpPr>
          <p:cNvPr id="16" name="CuadroTexto 15">
            <a:extLst>
              <a:ext uri="{FF2B5EF4-FFF2-40B4-BE49-F238E27FC236}">
                <a16:creationId xmlns:a16="http://schemas.microsoft.com/office/drawing/2014/main" id="{8A577679-B9D2-5B26-76AE-7AF107EEBBEE}"/>
              </a:ext>
            </a:extLst>
          </p:cNvPr>
          <p:cNvSpPr txBox="1"/>
          <p:nvPr/>
        </p:nvSpPr>
        <p:spPr>
          <a:xfrm>
            <a:off x="842963" y="1375529"/>
            <a:ext cx="62350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Multifactorial</a:t>
            </a:r>
            <a:endParaRPr kumimoji="0" lang="es-ES" sz="20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cxnSp>
        <p:nvCxnSpPr>
          <p:cNvPr id="18" name="Conector recto 17">
            <a:extLst>
              <a:ext uri="{FF2B5EF4-FFF2-40B4-BE49-F238E27FC236}">
                <a16:creationId xmlns:a16="http://schemas.microsoft.com/office/drawing/2014/main" id="{70DE2351-BEA6-46E2-0B21-07227EBEFD68}"/>
              </a:ext>
            </a:extLst>
          </p:cNvPr>
          <p:cNvCxnSpPr>
            <a:cxnSpLocks/>
          </p:cNvCxnSpPr>
          <p:nvPr/>
        </p:nvCxnSpPr>
        <p:spPr>
          <a:xfrm flipH="1">
            <a:off x="6297930" y="2320290"/>
            <a:ext cx="1543050" cy="0"/>
          </a:xfrm>
          <a:prstGeom prst="line">
            <a:avLst/>
          </a:prstGeom>
          <a:ln w="25400">
            <a:solidFill>
              <a:srgbClr val="002355"/>
            </a:solidFill>
          </a:ln>
        </p:spPr>
        <p:style>
          <a:lnRef idx="1">
            <a:schemeClr val="accent1"/>
          </a:lnRef>
          <a:fillRef idx="0">
            <a:schemeClr val="accent1"/>
          </a:fillRef>
          <a:effectRef idx="0">
            <a:schemeClr val="accent1"/>
          </a:effectRef>
          <a:fontRef idx="minor">
            <a:schemeClr val="tx1"/>
          </a:fontRef>
        </p:style>
      </p:cxnSp>
      <p:sp>
        <p:nvSpPr>
          <p:cNvPr id="19" name="4 CuadroTexto">
            <a:extLst>
              <a:ext uri="{FF2B5EF4-FFF2-40B4-BE49-F238E27FC236}">
                <a16:creationId xmlns:a16="http://schemas.microsoft.com/office/drawing/2014/main" id="{325B2136-8C28-EAC7-E834-14E3D219AB21}"/>
              </a:ext>
            </a:extLst>
          </p:cNvPr>
          <p:cNvSpPr txBox="1">
            <a:spLocks noChangeArrowheads="1"/>
          </p:cNvSpPr>
          <p:nvPr/>
        </p:nvSpPr>
        <p:spPr bwMode="auto">
          <a:xfrm>
            <a:off x="3726021" y="3601730"/>
            <a:ext cx="2160588" cy="523220"/>
          </a:xfrm>
          <a:prstGeom prst="rect">
            <a:avLst/>
          </a:prstGeom>
          <a:noFill/>
          <a:ln>
            <a:noFill/>
          </a:ln>
        </p:spPr>
        <p:txBody>
          <a:bodyPr>
            <a:spAutoFit/>
          </a:bodyPr>
          <a:lstStyle>
            <a:lvl1pPr>
              <a:spcBef>
                <a:spcPct val="20000"/>
              </a:spcBef>
              <a:buClr>
                <a:srgbClr val="5F5F5F"/>
              </a:buClr>
              <a:buChar char="•"/>
              <a:defRPr sz="3200">
                <a:solidFill>
                  <a:srgbClr val="000000"/>
                </a:solidFill>
                <a:latin typeface="Tahoma" panose="020B0604030504040204" pitchFamily="34" charset="0"/>
              </a:defRPr>
            </a:lvl1pPr>
            <a:lvl2pPr marL="742950" indent="-285750">
              <a:spcBef>
                <a:spcPct val="20000"/>
              </a:spcBef>
              <a:buClr>
                <a:srgbClr val="5F5F5F"/>
              </a:buClr>
              <a:buChar char="•"/>
              <a:defRPr sz="2800">
                <a:solidFill>
                  <a:srgbClr val="000000"/>
                </a:solidFill>
                <a:latin typeface="Tahoma" panose="020B0604030504040204" pitchFamily="34" charset="0"/>
              </a:defRPr>
            </a:lvl2pPr>
            <a:lvl3pPr marL="1143000" indent="-228600">
              <a:spcBef>
                <a:spcPct val="20000"/>
              </a:spcBef>
              <a:buClr>
                <a:srgbClr val="5F5F5F"/>
              </a:buClr>
              <a:buChar char="•"/>
              <a:defRPr sz="2400">
                <a:solidFill>
                  <a:srgbClr val="000000"/>
                </a:solidFill>
                <a:latin typeface="Tahoma" panose="020B0604030504040204" pitchFamily="34" charset="0"/>
              </a:defRPr>
            </a:lvl3pPr>
            <a:lvl4pPr marL="1600200" indent="-228600">
              <a:spcBef>
                <a:spcPct val="20000"/>
              </a:spcBef>
              <a:buClr>
                <a:srgbClr val="5F5F5F"/>
              </a:buClr>
              <a:buChar char="•"/>
              <a:defRPr sz="2000">
                <a:solidFill>
                  <a:srgbClr val="000000"/>
                </a:solidFill>
                <a:latin typeface="Tahoma" panose="020B0604030504040204" pitchFamily="34" charset="0"/>
              </a:defRPr>
            </a:lvl4pPr>
            <a:lvl5pPr marL="2057400" indent="-228600">
              <a:spcBef>
                <a:spcPct val="20000"/>
              </a:spcBef>
              <a:buClr>
                <a:srgbClr val="5F5F5F"/>
              </a:buClr>
              <a:buChar char="•"/>
              <a:defRPr sz="2000">
                <a:solidFill>
                  <a:srgbClr val="000000"/>
                </a:solidFill>
                <a:latin typeface="Tahoma" panose="020B0604030504040204" pitchFamily="34" charset="0"/>
              </a:defRPr>
            </a:lvl5pPr>
            <a:lvl6pPr marL="25146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6pPr>
            <a:lvl7pPr marL="29718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7pPr>
            <a:lvl8pPr marL="34290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8pPr>
            <a:lvl9pPr marL="38862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Viral skin </a:t>
            </a:r>
            <a:r>
              <a:rPr kumimoji="0" lang="es-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infecton</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Bacterial</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colonization</a:t>
            </a:r>
            <a:endPar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20" name="4 CuadroTexto">
            <a:extLst>
              <a:ext uri="{FF2B5EF4-FFF2-40B4-BE49-F238E27FC236}">
                <a16:creationId xmlns:a16="http://schemas.microsoft.com/office/drawing/2014/main" id="{CEAA79EF-8594-20A4-EAD3-7575EC828116}"/>
              </a:ext>
            </a:extLst>
          </p:cNvPr>
          <p:cNvSpPr txBox="1">
            <a:spLocks noChangeArrowheads="1"/>
          </p:cNvSpPr>
          <p:nvPr/>
        </p:nvSpPr>
        <p:spPr bwMode="auto">
          <a:xfrm>
            <a:off x="9336405" y="4814411"/>
            <a:ext cx="2160588" cy="738664"/>
          </a:xfrm>
          <a:prstGeom prst="rect">
            <a:avLst/>
          </a:prstGeom>
          <a:noFill/>
          <a:ln>
            <a:noFill/>
          </a:ln>
        </p:spPr>
        <p:txBody>
          <a:bodyPr>
            <a:spAutoFit/>
          </a:bodyPr>
          <a:lstStyle>
            <a:lvl1pPr>
              <a:spcBef>
                <a:spcPct val="20000"/>
              </a:spcBef>
              <a:buClr>
                <a:srgbClr val="5F5F5F"/>
              </a:buClr>
              <a:buChar char="•"/>
              <a:defRPr sz="3200">
                <a:solidFill>
                  <a:srgbClr val="000000"/>
                </a:solidFill>
                <a:latin typeface="Tahoma" panose="020B0604030504040204" pitchFamily="34" charset="0"/>
              </a:defRPr>
            </a:lvl1pPr>
            <a:lvl2pPr marL="742950" indent="-285750">
              <a:spcBef>
                <a:spcPct val="20000"/>
              </a:spcBef>
              <a:buClr>
                <a:srgbClr val="5F5F5F"/>
              </a:buClr>
              <a:buChar char="•"/>
              <a:defRPr sz="2800">
                <a:solidFill>
                  <a:srgbClr val="000000"/>
                </a:solidFill>
                <a:latin typeface="Tahoma" panose="020B0604030504040204" pitchFamily="34" charset="0"/>
              </a:defRPr>
            </a:lvl2pPr>
            <a:lvl3pPr marL="1143000" indent="-228600">
              <a:spcBef>
                <a:spcPct val="20000"/>
              </a:spcBef>
              <a:buClr>
                <a:srgbClr val="5F5F5F"/>
              </a:buClr>
              <a:buChar char="•"/>
              <a:defRPr sz="2400">
                <a:solidFill>
                  <a:srgbClr val="000000"/>
                </a:solidFill>
                <a:latin typeface="Tahoma" panose="020B0604030504040204" pitchFamily="34" charset="0"/>
              </a:defRPr>
            </a:lvl3pPr>
            <a:lvl4pPr marL="1600200" indent="-228600">
              <a:spcBef>
                <a:spcPct val="20000"/>
              </a:spcBef>
              <a:buClr>
                <a:srgbClr val="5F5F5F"/>
              </a:buClr>
              <a:buChar char="•"/>
              <a:defRPr sz="2000">
                <a:solidFill>
                  <a:srgbClr val="000000"/>
                </a:solidFill>
                <a:latin typeface="Tahoma" panose="020B0604030504040204" pitchFamily="34" charset="0"/>
              </a:defRPr>
            </a:lvl4pPr>
            <a:lvl5pPr marL="2057400" indent="-228600">
              <a:spcBef>
                <a:spcPct val="20000"/>
              </a:spcBef>
              <a:buClr>
                <a:srgbClr val="5F5F5F"/>
              </a:buClr>
              <a:buChar char="•"/>
              <a:defRPr sz="2000">
                <a:solidFill>
                  <a:srgbClr val="000000"/>
                </a:solidFill>
                <a:latin typeface="Tahoma" panose="020B0604030504040204" pitchFamily="34" charset="0"/>
              </a:defRPr>
            </a:lvl5pPr>
            <a:lvl6pPr marL="25146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6pPr>
            <a:lvl7pPr marL="29718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7pPr>
            <a:lvl8pPr marL="34290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8pPr>
            <a:lvl9pPr marL="38862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Dy and </a:t>
            </a:r>
            <a:r>
              <a:rPr kumimoji="0" lang="es-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scaly</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skin </a:t>
            </a:r>
            <a:r>
              <a:rPr kumimoji="0" lang="es-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Facilited</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Penetration</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of</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water</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and </a:t>
            </a:r>
            <a:r>
              <a:rPr kumimoji="0" lang="es-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protein</a:t>
            </a:r>
            <a:endPar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21" name="4 CuadroTexto">
            <a:extLst>
              <a:ext uri="{FF2B5EF4-FFF2-40B4-BE49-F238E27FC236}">
                <a16:creationId xmlns:a16="http://schemas.microsoft.com/office/drawing/2014/main" id="{D55058E2-A799-B687-911D-2B691E23BB18}"/>
              </a:ext>
            </a:extLst>
          </p:cNvPr>
          <p:cNvSpPr txBox="1">
            <a:spLocks noChangeArrowheads="1"/>
          </p:cNvSpPr>
          <p:nvPr/>
        </p:nvSpPr>
        <p:spPr bwMode="auto">
          <a:xfrm>
            <a:off x="6145213" y="3477012"/>
            <a:ext cx="2160588" cy="954107"/>
          </a:xfrm>
          <a:prstGeom prst="rect">
            <a:avLst/>
          </a:prstGeom>
          <a:noFill/>
          <a:ln>
            <a:noFill/>
          </a:ln>
        </p:spPr>
        <p:txBody>
          <a:bodyPr>
            <a:spAutoFit/>
          </a:bodyPr>
          <a:lstStyle>
            <a:lvl1pPr>
              <a:spcBef>
                <a:spcPct val="20000"/>
              </a:spcBef>
              <a:buClr>
                <a:srgbClr val="5F5F5F"/>
              </a:buClr>
              <a:buChar char="•"/>
              <a:defRPr sz="3200">
                <a:solidFill>
                  <a:srgbClr val="000000"/>
                </a:solidFill>
                <a:latin typeface="Tahoma" panose="020B0604030504040204" pitchFamily="34" charset="0"/>
              </a:defRPr>
            </a:lvl1pPr>
            <a:lvl2pPr marL="742950" indent="-285750">
              <a:spcBef>
                <a:spcPct val="20000"/>
              </a:spcBef>
              <a:buClr>
                <a:srgbClr val="5F5F5F"/>
              </a:buClr>
              <a:buChar char="•"/>
              <a:defRPr sz="2800">
                <a:solidFill>
                  <a:srgbClr val="000000"/>
                </a:solidFill>
                <a:latin typeface="Tahoma" panose="020B0604030504040204" pitchFamily="34" charset="0"/>
              </a:defRPr>
            </a:lvl2pPr>
            <a:lvl3pPr marL="1143000" indent="-228600">
              <a:spcBef>
                <a:spcPct val="20000"/>
              </a:spcBef>
              <a:buClr>
                <a:srgbClr val="5F5F5F"/>
              </a:buClr>
              <a:buChar char="•"/>
              <a:defRPr sz="2400">
                <a:solidFill>
                  <a:srgbClr val="000000"/>
                </a:solidFill>
                <a:latin typeface="Tahoma" panose="020B0604030504040204" pitchFamily="34" charset="0"/>
              </a:defRPr>
            </a:lvl3pPr>
            <a:lvl4pPr marL="1600200" indent="-228600">
              <a:spcBef>
                <a:spcPct val="20000"/>
              </a:spcBef>
              <a:buClr>
                <a:srgbClr val="5F5F5F"/>
              </a:buClr>
              <a:buChar char="•"/>
              <a:defRPr sz="2000">
                <a:solidFill>
                  <a:srgbClr val="000000"/>
                </a:solidFill>
                <a:latin typeface="Tahoma" panose="020B0604030504040204" pitchFamily="34" charset="0"/>
              </a:defRPr>
            </a:lvl4pPr>
            <a:lvl5pPr marL="2057400" indent="-228600">
              <a:spcBef>
                <a:spcPct val="20000"/>
              </a:spcBef>
              <a:buClr>
                <a:srgbClr val="5F5F5F"/>
              </a:buClr>
              <a:buChar char="•"/>
              <a:defRPr sz="2000">
                <a:solidFill>
                  <a:srgbClr val="000000"/>
                </a:solidFill>
                <a:latin typeface="Tahoma" panose="020B0604030504040204" pitchFamily="34" charset="0"/>
              </a:defRPr>
            </a:lvl5pPr>
            <a:lvl6pPr marL="25146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6pPr>
            <a:lvl7pPr marL="29718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7pPr>
            <a:lvl8pPr marL="34290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8pPr>
            <a:lvl9pPr marL="38862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Protein</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allergen</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sensitization</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T </a:t>
            </a:r>
            <a:r>
              <a:rPr kumimoji="0" lang="es-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cell</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response IgE-</a:t>
            </a:r>
            <a:r>
              <a:rPr kumimoji="0" lang="es-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production</a:t>
            </a: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Autoimmunity</a:t>
            </a:r>
            <a:endPar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cxnSp>
        <p:nvCxnSpPr>
          <p:cNvPr id="25" name="Conector recto de flecha 24">
            <a:extLst>
              <a:ext uri="{FF2B5EF4-FFF2-40B4-BE49-F238E27FC236}">
                <a16:creationId xmlns:a16="http://schemas.microsoft.com/office/drawing/2014/main" id="{131417EF-E835-0797-A215-9BA27C06F52E}"/>
              </a:ext>
            </a:extLst>
          </p:cNvPr>
          <p:cNvCxnSpPr/>
          <p:nvPr/>
        </p:nvCxnSpPr>
        <p:spPr>
          <a:xfrm flipH="1">
            <a:off x="7532370" y="2638108"/>
            <a:ext cx="514350" cy="802322"/>
          </a:xfrm>
          <a:prstGeom prst="straightConnector1">
            <a:avLst/>
          </a:prstGeom>
          <a:ln w="25400">
            <a:solidFill>
              <a:srgbClr val="00235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DE4F5801-6037-6F9E-8FB6-2540C3FE81B2}"/>
              </a:ext>
            </a:extLst>
          </p:cNvPr>
          <p:cNvCxnSpPr>
            <a:cxnSpLocks/>
          </p:cNvCxnSpPr>
          <p:nvPr/>
        </p:nvCxnSpPr>
        <p:spPr>
          <a:xfrm flipH="1">
            <a:off x="8526780" y="2686050"/>
            <a:ext cx="1110933" cy="2125980"/>
          </a:xfrm>
          <a:prstGeom prst="line">
            <a:avLst/>
          </a:prstGeom>
          <a:ln w="25400">
            <a:solidFill>
              <a:srgbClr val="002355"/>
            </a:solidFill>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0EE26AA0-3D07-701E-DDDE-3FE7B944055B}"/>
              </a:ext>
            </a:extLst>
          </p:cNvPr>
          <p:cNvCxnSpPr>
            <a:cxnSpLocks/>
          </p:cNvCxnSpPr>
          <p:nvPr/>
        </p:nvCxnSpPr>
        <p:spPr>
          <a:xfrm>
            <a:off x="4806315" y="2631316"/>
            <a:ext cx="0" cy="1011500"/>
          </a:xfrm>
          <a:prstGeom prst="straightConnector1">
            <a:avLst/>
          </a:prstGeom>
          <a:ln w="25400">
            <a:solidFill>
              <a:srgbClr val="002355"/>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157251C3-4158-D859-D5CC-45F6A86536A8}"/>
              </a:ext>
            </a:extLst>
          </p:cNvPr>
          <p:cNvCxnSpPr>
            <a:cxnSpLocks/>
          </p:cNvCxnSpPr>
          <p:nvPr/>
        </p:nvCxnSpPr>
        <p:spPr>
          <a:xfrm>
            <a:off x="8467725" y="5143430"/>
            <a:ext cx="907896" cy="0"/>
          </a:xfrm>
          <a:prstGeom prst="straightConnector1">
            <a:avLst/>
          </a:prstGeom>
          <a:ln w="25400">
            <a:solidFill>
              <a:srgbClr val="002355"/>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redondeado 33">
            <a:extLst>
              <a:ext uri="{FF2B5EF4-FFF2-40B4-BE49-F238E27FC236}">
                <a16:creationId xmlns:a16="http://schemas.microsoft.com/office/drawing/2014/main" id="{8AA0CDDB-138A-37A9-A01F-C37EAAE1B027}"/>
              </a:ext>
            </a:extLst>
          </p:cNvPr>
          <p:cNvSpPr/>
          <p:nvPr/>
        </p:nvSpPr>
        <p:spPr>
          <a:xfrm>
            <a:off x="7763624" y="1897380"/>
            <a:ext cx="2983230" cy="834390"/>
          </a:xfrm>
          <a:prstGeom prst="roundRect">
            <a:avLst>
              <a:gd name="adj" fmla="val 1450"/>
            </a:avLst>
          </a:prstGeom>
          <a:solidFill>
            <a:schemeClr val="bg1"/>
          </a:solidFill>
          <a:ln w="25400">
            <a:solidFill>
              <a:srgbClr val="00F2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5 CuadroTexto">
            <a:extLst>
              <a:ext uri="{FF2B5EF4-FFF2-40B4-BE49-F238E27FC236}">
                <a16:creationId xmlns:a16="http://schemas.microsoft.com/office/drawing/2014/main" id="{A1A69031-9A1D-0F3F-FADC-F99DEC4ED1B4}"/>
              </a:ext>
            </a:extLst>
          </p:cNvPr>
          <p:cNvSpPr txBox="1">
            <a:spLocks noChangeArrowheads="1"/>
          </p:cNvSpPr>
          <p:nvPr/>
        </p:nvSpPr>
        <p:spPr bwMode="auto">
          <a:xfrm>
            <a:off x="7923327" y="2052965"/>
            <a:ext cx="2663825" cy="523220"/>
          </a:xfrm>
          <a:prstGeom prst="rect">
            <a:avLst/>
          </a:prstGeom>
          <a:solidFill>
            <a:schemeClr val="bg1"/>
          </a:solidFill>
          <a:ln>
            <a:noFill/>
          </a:ln>
        </p:spPr>
        <p:txBody>
          <a:bodyPr>
            <a:spAutoFit/>
          </a:bodyPr>
          <a:lstStyle>
            <a:lvl1pPr>
              <a:spcBef>
                <a:spcPct val="20000"/>
              </a:spcBef>
              <a:buClr>
                <a:srgbClr val="5F5F5F"/>
              </a:buClr>
              <a:buChar char="•"/>
              <a:defRPr sz="3200">
                <a:solidFill>
                  <a:srgbClr val="000000"/>
                </a:solidFill>
                <a:latin typeface="Tahoma" panose="020B0604030504040204" pitchFamily="34" charset="0"/>
              </a:defRPr>
            </a:lvl1pPr>
            <a:lvl2pPr marL="742950" indent="-285750">
              <a:spcBef>
                <a:spcPct val="20000"/>
              </a:spcBef>
              <a:buClr>
                <a:srgbClr val="5F5F5F"/>
              </a:buClr>
              <a:buChar char="•"/>
              <a:defRPr sz="2800">
                <a:solidFill>
                  <a:srgbClr val="000000"/>
                </a:solidFill>
                <a:latin typeface="Tahoma" panose="020B0604030504040204" pitchFamily="34" charset="0"/>
              </a:defRPr>
            </a:lvl2pPr>
            <a:lvl3pPr marL="1143000" indent="-228600">
              <a:spcBef>
                <a:spcPct val="20000"/>
              </a:spcBef>
              <a:buClr>
                <a:srgbClr val="5F5F5F"/>
              </a:buClr>
              <a:buChar char="•"/>
              <a:defRPr sz="2400">
                <a:solidFill>
                  <a:srgbClr val="000000"/>
                </a:solidFill>
                <a:latin typeface="Tahoma" panose="020B0604030504040204" pitchFamily="34" charset="0"/>
              </a:defRPr>
            </a:lvl3pPr>
            <a:lvl4pPr marL="1600200" indent="-228600">
              <a:spcBef>
                <a:spcPct val="20000"/>
              </a:spcBef>
              <a:buClr>
                <a:srgbClr val="5F5F5F"/>
              </a:buClr>
              <a:buChar char="•"/>
              <a:defRPr sz="2000">
                <a:solidFill>
                  <a:srgbClr val="000000"/>
                </a:solidFill>
                <a:latin typeface="Tahoma" panose="020B0604030504040204" pitchFamily="34" charset="0"/>
              </a:defRPr>
            </a:lvl4pPr>
            <a:lvl5pPr marL="2057400" indent="-228600">
              <a:spcBef>
                <a:spcPct val="20000"/>
              </a:spcBef>
              <a:buClr>
                <a:srgbClr val="5F5F5F"/>
              </a:buClr>
              <a:buChar char="•"/>
              <a:defRPr sz="2000">
                <a:solidFill>
                  <a:srgbClr val="000000"/>
                </a:solidFill>
                <a:latin typeface="Tahoma" panose="020B0604030504040204" pitchFamily="34" charset="0"/>
              </a:defRPr>
            </a:lvl5pPr>
            <a:lvl6pPr marL="25146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6pPr>
            <a:lvl7pPr marL="29718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7pPr>
            <a:lvl8pPr marL="34290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8pPr>
            <a:lvl9pPr marL="38862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Distorsión de la inmunidad  adaptativa</a:t>
            </a:r>
          </a:p>
        </p:txBody>
      </p:sp>
      <p:grpSp>
        <p:nvGrpSpPr>
          <p:cNvPr id="38" name="Grupo 37">
            <a:extLst>
              <a:ext uri="{FF2B5EF4-FFF2-40B4-BE49-F238E27FC236}">
                <a16:creationId xmlns:a16="http://schemas.microsoft.com/office/drawing/2014/main" id="{22B3927F-428D-34BF-57F7-BA656D624429}"/>
              </a:ext>
            </a:extLst>
          </p:cNvPr>
          <p:cNvGrpSpPr/>
          <p:nvPr/>
        </p:nvGrpSpPr>
        <p:grpSpPr>
          <a:xfrm>
            <a:off x="3314700" y="1897380"/>
            <a:ext cx="2983230" cy="834390"/>
            <a:chOff x="3086100" y="1463040"/>
            <a:chExt cx="2983230" cy="834390"/>
          </a:xfrm>
        </p:grpSpPr>
        <p:sp>
          <p:nvSpPr>
            <p:cNvPr id="36" name="Rectángulo redondeado 35">
              <a:extLst>
                <a:ext uri="{FF2B5EF4-FFF2-40B4-BE49-F238E27FC236}">
                  <a16:creationId xmlns:a16="http://schemas.microsoft.com/office/drawing/2014/main" id="{8067EDD6-B51E-DFD0-E5A8-6448BC5BA40D}"/>
                </a:ext>
              </a:extLst>
            </p:cNvPr>
            <p:cNvSpPr/>
            <p:nvPr/>
          </p:nvSpPr>
          <p:spPr>
            <a:xfrm>
              <a:off x="3086100" y="1463040"/>
              <a:ext cx="2983230" cy="834390"/>
            </a:xfrm>
            <a:prstGeom prst="roundRect">
              <a:avLst>
                <a:gd name="adj" fmla="val 1450"/>
              </a:avLst>
            </a:prstGeom>
            <a:solidFill>
              <a:schemeClr val="bg1"/>
            </a:solidFill>
            <a:ln w="25400">
              <a:solidFill>
                <a:srgbClr val="0023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7" name="4 CuadroTexto">
              <a:extLst>
                <a:ext uri="{FF2B5EF4-FFF2-40B4-BE49-F238E27FC236}">
                  <a16:creationId xmlns:a16="http://schemas.microsoft.com/office/drawing/2014/main" id="{C2ECF61A-28C5-CEB9-63D7-FEADF1C58699}"/>
                </a:ext>
              </a:extLst>
            </p:cNvPr>
            <p:cNvSpPr txBox="1">
              <a:spLocks noChangeArrowheads="1"/>
            </p:cNvSpPr>
            <p:nvPr/>
          </p:nvSpPr>
          <p:spPr bwMode="auto">
            <a:xfrm>
              <a:off x="3497421" y="1618625"/>
              <a:ext cx="2160588" cy="523220"/>
            </a:xfrm>
            <a:prstGeom prst="rect">
              <a:avLst/>
            </a:prstGeom>
            <a:noFill/>
            <a:ln>
              <a:noFill/>
            </a:ln>
          </p:spPr>
          <p:txBody>
            <a:bodyPr>
              <a:spAutoFit/>
            </a:bodyPr>
            <a:lstStyle>
              <a:lvl1pPr>
                <a:spcBef>
                  <a:spcPct val="20000"/>
                </a:spcBef>
                <a:buClr>
                  <a:srgbClr val="5F5F5F"/>
                </a:buClr>
                <a:buChar char="•"/>
                <a:defRPr sz="3200">
                  <a:solidFill>
                    <a:srgbClr val="000000"/>
                  </a:solidFill>
                  <a:latin typeface="Tahoma" panose="020B0604030504040204" pitchFamily="34" charset="0"/>
                </a:defRPr>
              </a:lvl1pPr>
              <a:lvl2pPr marL="742950" indent="-285750">
                <a:spcBef>
                  <a:spcPct val="20000"/>
                </a:spcBef>
                <a:buClr>
                  <a:srgbClr val="5F5F5F"/>
                </a:buClr>
                <a:buChar char="•"/>
                <a:defRPr sz="2800">
                  <a:solidFill>
                    <a:srgbClr val="000000"/>
                  </a:solidFill>
                  <a:latin typeface="Tahoma" panose="020B0604030504040204" pitchFamily="34" charset="0"/>
                </a:defRPr>
              </a:lvl2pPr>
              <a:lvl3pPr marL="1143000" indent="-228600">
                <a:spcBef>
                  <a:spcPct val="20000"/>
                </a:spcBef>
                <a:buClr>
                  <a:srgbClr val="5F5F5F"/>
                </a:buClr>
                <a:buChar char="•"/>
                <a:defRPr sz="2400">
                  <a:solidFill>
                    <a:srgbClr val="000000"/>
                  </a:solidFill>
                  <a:latin typeface="Tahoma" panose="020B0604030504040204" pitchFamily="34" charset="0"/>
                </a:defRPr>
              </a:lvl3pPr>
              <a:lvl4pPr marL="1600200" indent="-228600">
                <a:spcBef>
                  <a:spcPct val="20000"/>
                </a:spcBef>
                <a:buClr>
                  <a:srgbClr val="5F5F5F"/>
                </a:buClr>
                <a:buChar char="•"/>
                <a:defRPr sz="2000">
                  <a:solidFill>
                    <a:srgbClr val="000000"/>
                  </a:solidFill>
                  <a:latin typeface="Tahoma" panose="020B0604030504040204" pitchFamily="34" charset="0"/>
                </a:defRPr>
              </a:lvl4pPr>
              <a:lvl5pPr marL="2057400" indent="-228600">
                <a:spcBef>
                  <a:spcPct val="20000"/>
                </a:spcBef>
                <a:buClr>
                  <a:srgbClr val="5F5F5F"/>
                </a:buClr>
                <a:buChar char="•"/>
                <a:defRPr sz="2000">
                  <a:solidFill>
                    <a:srgbClr val="000000"/>
                  </a:solidFill>
                  <a:latin typeface="Tahoma" panose="020B0604030504040204" pitchFamily="34" charset="0"/>
                </a:defRPr>
              </a:lvl5pPr>
              <a:lvl6pPr marL="25146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6pPr>
              <a:lvl7pPr marL="29718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7pPr>
              <a:lvl8pPr marL="34290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8pPr>
              <a:lvl9pPr marL="38862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Alteración de la inmunidad innata</a:t>
              </a:r>
            </a:p>
          </p:txBody>
        </p:sp>
      </p:grpSp>
      <p:sp>
        <p:nvSpPr>
          <p:cNvPr id="40" name="Rectángulo redondeado 39">
            <a:extLst>
              <a:ext uri="{FF2B5EF4-FFF2-40B4-BE49-F238E27FC236}">
                <a16:creationId xmlns:a16="http://schemas.microsoft.com/office/drawing/2014/main" id="{B3433BC5-444B-7D3E-9EEF-C8E2876C08FB}"/>
              </a:ext>
            </a:extLst>
          </p:cNvPr>
          <p:cNvSpPr/>
          <p:nvPr/>
        </p:nvSpPr>
        <p:spPr>
          <a:xfrm>
            <a:off x="5614814" y="4726940"/>
            <a:ext cx="2983230" cy="800100"/>
          </a:xfrm>
          <a:prstGeom prst="roundRect">
            <a:avLst>
              <a:gd name="adj" fmla="val 1450"/>
            </a:avLst>
          </a:prstGeom>
          <a:solidFill>
            <a:schemeClr val="bg1"/>
          </a:solidFill>
          <a:ln w="25400">
            <a:solidFill>
              <a:srgbClr val="00F2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7 CuadroTexto">
            <a:extLst>
              <a:ext uri="{FF2B5EF4-FFF2-40B4-BE49-F238E27FC236}">
                <a16:creationId xmlns:a16="http://schemas.microsoft.com/office/drawing/2014/main" id="{5FA0FC40-41D6-2E94-D869-8A1DC3E455E1}"/>
              </a:ext>
            </a:extLst>
          </p:cNvPr>
          <p:cNvSpPr txBox="1">
            <a:spLocks noChangeArrowheads="1"/>
          </p:cNvSpPr>
          <p:nvPr/>
        </p:nvSpPr>
        <p:spPr bwMode="auto">
          <a:xfrm>
            <a:off x="5882467" y="4865380"/>
            <a:ext cx="2447925" cy="523220"/>
          </a:xfrm>
          <a:prstGeom prst="rect">
            <a:avLst/>
          </a:prstGeom>
          <a:solidFill>
            <a:schemeClr val="bg1"/>
          </a:solidFill>
          <a:ln>
            <a:noFill/>
          </a:ln>
        </p:spPr>
        <p:txBody>
          <a:bodyPr>
            <a:spAutoFit/>
          </a:bodyPr>
          <a:lstStyle>
            <a:lvl1pPr>
              <a:spcBef>
                <a:spcPct val="20000"/>
              </a:spcBef>
              <a:buClr>
                <a:srgbClr val="5F5F5F"/>
              </a:buClr>
              <a:buChar char="•"/>
              <a:defRPr sz="3200">
                <a:solidFill>
                  <a:srgbClr val="000000"/>
                </a:solidFill>
                <a:latin typeface="Tahoma" panose="020B0604030504040204" pitchFamily="34" charset="0"/>
              </a:defRPr>
            </a:lvl1pPr>
            <a:lvl2pPr marL="742950" indent="-285750">
              <a:spcBef>
                <a:spcPct val="20000"/>
              </a:spcBef>
              <a:buClr>
                <a:srgbClr val="5F5F5F"/>
              </a:buClr>
              <a:buChar char="•"/>
              <a:defRPr sz="2800">
                <a:solidFill>
                  <a:srgbClr val="000000"/>
                </a:solidFill>
                <a:latin typeface="Tahoma" panose="020B0604030504040204" pitchFamily="34" charset="0"/>
              </a:defRPr>
            </a:lvl2pPr>
            <a:lvl3pPr marL="1143000" indent="-228600">
              <a:spcBef>
                <a:spcPct val="20000"/>
              </a:spcBef>
              <a:buClr>
                <a:srgbClr val="5F5F5F"/>
              </a:buClr>
              <a:buChar char="•"/>
              <a:defRPr sz="2400">
                <a:solidFill>
                  <a:srgbClr val="000000"/>
                </a:solidFill>
                <a:latin typeface="Tahoma" panose="020B0604030504040204" pitchFamily="34" charset="0"/>
              </a:defRPr>
            </a:lvl3pPr>
            <a:lvl4pPr marL="1600200" indent="-228600">
              <a:spcBef>
                <a:spcPct val="20000"/>
              </a:spcBef>
              <a:buClr>
                <a:srgbClr val="5F5F5F"/>
              </a:buClr>
              <a:buChar char="•"/>
              <a:defRPr sz="2000">
                <a:solidFill>
                  <a:srgbClr val="000000"/>
                </a:solidFill>
                <a:latin typeface="Tahoma" panose="020B0604030504040204" pitchFamily="34" charset="0"/>
              </a:defRPr>
            </a:lvl4pPr>
            <a:lvl5pPr marL="2057400" indent="-228600">
              <a:spcBef>
                <a:spcPct val="20000"/>
              </a:spcBef>
              <a:buClr>
                <a:srgbClr val="5F5F5F"/>
              </a:buClr>
              <a:buChar char="•"/>
              <a:defRPr sz="2000">
                <a:solidFill>
                  <a:srgbClr val="000000"/>
                </a:solidFill>
                <a:latin typeface="Tahoma" panose="020B0604030504040204" pitchFamily="34" charset="0"/>
              </a:defRPr>
            </a:lvl5pPr>
            <a:lvl6pPr marL="25146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6pPr>
            <a:lvl7pPr marL="29718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7pPr>
            <a:lvl8pPr marL="34290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8pPr>
            <a:lvl9pPr marL="38862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ES" sz="14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Alteración de la barrera epidérmica</a:t>
            </a:r>
          </a:p>
        </p:txBody>
      </p:sp>
      <p:sp>
        <p:nvSpPr>
          <p:cNvPr id="42" name="QuadreDeText 4">
            <a:extLst>
              <a:ext uri="{FF2B5EF4-FFF2-40B4-BE49-F238E27FC236}">
                <a16:creationId xmlns:a16="http://schemas.microsoft.com/office/drawing/2014/main" id="{A954C6B9-E36C-4C9B-1CA7-1EF44003BA64}"/>
              </a:ext>
            </a:extLst>
          </p:cNvPr>
          <p:cNvSpPr txBox="1"/>
          <p:nvPr/>
        </p:nvSpPr>
        <p:spPr>
          <a:xfrm>
            <a:off x="855345" y="5676870"/>
            <a:ext cx="3185961"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Tree>
  </p:cSld>
  <p:clrMapOvr>
    <a:masterClrMapping/>
  </p:clrMapOvr>
  <p:transition advTm="4529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F2FD2-C532-FA4B-E336-262C4909BA09}"/>
            </a:ext>
          </a:extLst>
        </p:cNvPr>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E4C40314-626C-D39A-BF18-4CF80247EE42}"/>
              </a:ext>
            </a:extLst>
          </p:cNvPr>
          <p:cNvSpPr/>
          <p:nvPr/>
        </p:nvSpPr>
        <p:spPr>
          <a:xfrm>
            <a:off x="695325" y="1446664"/>
            <a:ext cx="11053763" cy="3525386"/>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ext Placeholder 6">
            <a:extLst>
              <a:ext uri="{FF2B5EF4-FFF2-40B4-BE49-F238E27FC236}">
                <a16:creationId xmlns:a16="http://schemas.microsoft.com/office/drawing/2014/main" id="{C6C2122F-CB76-08E5-C5BF-D9FB3B84AF9F}"/>
              </a:ext>
            </a:extLst>
          </p:cNvPr>
          <p:cNvSpPr txBox="1">
            <a:spLocks/>
          </p:cNvSpPr>
          <p:nvPr/>
        </p:nvSpPr>
        <p:spPr>
          <a:xfrm>
            <a:off x="695325" y="6103620"/>
            <a:ext cx="8388398" cy="5707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700" b="0" i="0" u="none" strike="noStrike" kern="1200" cap="none" spc="0" normalizeH="0" baseline="0" noProof="0" dirty="0">
                <a:ln>
                  <a:noFill/>
                </a:ln>
                <a:solidFill>
                  <a:srgbClr val="002355"/>
                </a:solidFill>
                <a:effectLst/>
                <a:uLnTx/>
                <a:uFillTx/>
                <a:latin typeface="Arial" panose="020B0604020202020204"/>
                <a:ea typeface="+mn-ea"/>
                <a:cs typeface="+mn-cs"/>
              </a:rPr>
              <a:t>Bieber T. Ann Dermatol 2010;22:125–37;  </a:t>
            </a:r>
            <a:r>
              <a:rPr kumimoji="0" lang="en-GB" sz="700" b="0" i="0" u="none" strike="noStrike" kern="1200" cap="none" spc="0" normalizeH="0" baseline="0" noProof="0" dirty="0" err="1">
                <a:ln>
                  <a:noFill/>
                </a:ln>
                <a:solidFill>
                  <a:srgbClr val="002355"/>
                </a:solidFill>
                <a:effectLst/>
                <a:uLnTx/>
                <a:uFillTx/>
                <a:latin typeface="Arial" panose="020B0604020202020204"/>
                <a:ea typeface="+mn-ea"/>
                <a:cs typeface="+mn-cs"/>
              </a:rPr>
              <a:t>Nutten</a:t>
            </a:r>
            <a:r>
              <a:rPr kumimoji="0" lang="en-GB" sz="700" b="0" i="0" u="none" strike="noStrike" kern="1200" cap="none" spc="0" normalizeH="0" baseline="0" noProof="0" dirty="0">
                <a:ln>
                  <a:noFill/>
                </a:ln>
                <a:solidFill>
                  <a:srgbClr val="002355"/>
                </a:solidFill>
                <a:effectLst/>
                <a:uLnTx/>
                <a:uFillTx/>
                <a:latin typeface="Arial" panose="020B0604020202020204"/>
                <a:ea typeface="+mn-ea"/>
                <a:cs typeface="+mn-cs"/>
              </a:rPr>
              <a:t> S. Ann </a:t>
            </a:r>
            <a:r>
              <a:rPr kumimoji="0" lang="en-GB" sz="700" b="0" i="0" u="none" strike="noStrike" kern="1200" cap="none" spc="0" normalizeH="0" baseline="0" noProof="0" dirty="0" err="1">
                <a:ln>
                  <a:noFill/>
                </a:ln>
                <a:solidFill>
                  <a:srgbClr val="002355"/>
                </a:solidFill>
                <a:effectLst/>
                <a:uLnTx/>
                <a:uFillTx/>
                <a:latin typeface="Arial" panose="020B0604020202020204"/>
                <a:ea typeface="+mn-ea"/>
                <a:cs typeface="+mn-cs"/>
              </a:rPr>
              <a:t>Nutr</a:t>
            </a:r>
            <a:r>
              <a:rPr kumimoji="0" lang="en-GB" sz="700" b="0" i="0" u="none" strike="noStrike" kern="1200" cap="none" spc="0" normalizeH="0" baseline="0" noProof="0" dirty="0">
                <a:ln>
                  <a:noFill/>
                </a:ln>
                <a:solidFill>
                  <a:srgbClr val="002355"/>
                </a:solidFill>
                <a:effectLst/>
                <a:uLnTx/>
                <a:uFillTx/>
                <a:latin typeface="Arial" panose="020B0604020202020204"/>
                <a:ea typeface="+mn-ea"/>
                <a:cs typeface="+mn-cs"/>
              </a:rPr>
              <a:t> </a:t>
            </a:r>
            <a:r>
              <a:rPr kumimoji="0" lang="en-GB" sz="700" b="0" i="0" u="none" strike="noStrike" kern="1200" cap="none" spc="0" normalizeH="0" baseline="0" noProof="0" dirty="0" err="1">
                <a:ln>
                  <a:noFill/>
                </a:ln>
                <a:solidFill>
                  <a:srgbClr val="002355"/>
                </a:solidFill>
                <a:effectLst/>
                <a:uLnTx/>
                <a:uFillTx/>
                <a:latin typeface="Arial" panose="020B0604020202020204"/>
                <a:ea typeface="+mn-ea"/>
                <a:cs typeface="+mn-cs"/>
              </a:rPr>
              <a:t>Metab</a:t>
            </a:r>
            <a:r>
              <a:rPr kumimoji="0" lang="en-GB" sz="700" b="0" i="0" u="none" strike="noStrike" kern="1200" cap="none" spc="0" normalizeH="0" baseline="0" noProof="0" dirty="0">
                <a:ln>
                  <a:noFill/>
                </a:ln>
                <a:solidFill>
                  <a:srgbClr val="002355"/>
                </a:solidFill>
                <a:effectLst/>
                <a:uLnTx/>
                <a:uFillTx/>
                <a:latin typeface="Arial" panose="020B0604020202020204"/>
                <a:ea typeface="+mn-ea"/>
                <a:cs typeface="+mn-cs"/>
              </a:rPr>
              <a:t> 2015;66(Suppl. 1):8–16;  </a:t>
            </a:r>
            <a:r>
              <a:rPr kumimoji="0" lang="en-GB" sz="700" b="0" i="0" u="none" strike="noStrike" kern="1200" cap="none" spc="0" normalizeH="0" baseline="0" noProof="0" dirty="0" err="1">
                <a:ln>
                  <a:noFill/>
                </a:ln>
                <a:solidFill>
                  <a:srgbClr val="002355"/>
                </a:solidFill>
                <a:effectLst/>
                <a:uLnTx/>
                <a:uFillTx/>
                <a:latin typeface="Arial" panose="020B0604020202020204"/>
                <a:ea typeface="+mn-ea"/>
                <a:cs typeface="+mn-cs"/>
              </a:rPr>
              <a:t>Abuabara</a:t>
            </a:r>
            <a:r>
              <a:rPr kumimoji="0" lang="en-GB" sz="700" b="0" i="0" u="none" strike="noStrike" kern="1200" cap="none" spc="0" normalizeH="0" baseline="0" noProof="0" dirty="0">
                <a:ln>
                  <a:noFill/>
                </a:ln>
                <a:solidFill>
                  <a:srgbClr val="002355"/>
                </a:solidFill>
                <a:effectLst/>
                <a:uLnTx/>
                <a:uFillTx/>
                <a:latin typeface="Arial" panose="020B0604020202020204"/>
                <a:ea typeface="+mn-ea"/>
                <a:cs typeface="+mn-cs"/>
              </a:rPr>
              <a:t> K, et al. Ann Intern Med 2019;170:354–6;. Avena-Woods C. Am J Manag Care 2017;23:S115–S23; </a:t>
            </a:r>
            <a:r>
              <a:rPr kumimoji="0" lang="da-DK" sz="700" b="0" i="0" u="none" strike="noStrike" kern="1200" cap="none" spc="0" normalizeH="0" baseline="0" noProof="0" dirty="0">
                <a:ln>
                  <a:noFill/>
                </a:ln>
                <a:solidFill>
                  <a:srgbClr val="002355"/>
                </a:solidFill>
                <a:effectLst/>
                <a:uLnTx/>
                <a:uFillTx/>
                <a:latin typeface="Arial" panose="020B0604020202020204"/>
                <a:ea typeface="+mn-ea"/>
                <a:cs typeface="+mn-cs"/>
              </a:rPr>
              <a:t>Karimkhani C, et al. JAMA Dermatol 2017;153:406–12</a:t>
            </a:r>
            <a:r>
              <a:rPr kumimoji="0" lang="en-GB" sz="700" b="0" i="0" u="none" strike="noStrike" kern="1200" cap="none" spc="0" normalizeH="0" baseline="0" noProof="0" dirty="0">
                <a:ln>
                  <a:noFill/>
                </a:ln>
                <a:solidFill>
                  <a:srgbClr val="002355"/>
                </a:solidFill>
                <a:effectLst/>
                <a:uLnTx/>
                <a:uFillTx/>
                <a:latin typeface="Arial" panose="020B0604020202020204"/>
                <a:ea typeface="+mn-ea"/>
                <a:cs typeface="+mn-cs"/>
              </a:rPr>
              <a:t> </a:t>
            </a:r>
          </a:p>
        </p:txBody>
      </p:sp>
      <p:sp>
        <p:nvSpPr>
          <p:cNvPr id="6" name="3 Título">
            <a:extLst>
              <a:ext uri="{FF2B5EF4-FFF2-40B4-BE49-F238E27FC236}">
                <a16:creationId xmlns:a16="http://schemas.microsoft.com/office/drawing/2014/main" id="{FE0B7286-94B9-CFEA-AF43-BF9B221C6EB8}"/>
              </a:ext>
            </a:extLst>
          </p:cNvPr>
          <p:cNvSpPr txBox="1">
            <a:spLocks noChangeArrowheads="1"/>
          </p:cNvSpPr>
          <p:nvPr/>
        </p:nvSpPr>
        <p:spPr>
          <a:xfrm>
            <a:off x="613093" y="545191"/>
            <a:ext cx="10515600" cy="76041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a:solidFill>
                  <a:srgbClr val="00F2BE"/>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altLang="es-E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rPr>
              <a:t>Dermatitis atópica | Patogenia</a:t>
            </a:r>
            <a:endParaRPr kumimoji="0" lang="es-ES" altLang="es-E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endParaRPr>
          </a:p>
        </p:txBody>
      </p:sp>
      <p:sp>
        <p:nvSpPr>
          <p:cNvPr id="8" name="CuadroTexto 7">
            <a:extLst>
              <a:ext uri="{FF2B5EF4-FFF2-40B4-BE49-F238E27FC236}">
                <a16:creationId xmlns:a16="http://schemas.microsoft.com/office/drawing/2014/main" id="{26EBD067-C441-BA51-EC8F-C328A1D87D7F}"/>
              </a:ext>
            </a:extLst>
          </p:cNvPr>
          <p:cNvSpPr txBox="1"/>
          <p:nvPr/>
        </p:nvSpPr>
        <p:spPr>
          <a:xfrm>
            <a:off x="842963" y="1662132"/>
            <a:ext cx="62350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2000" b="1" i="0" u="none" strike="noStrike" kern="1200" cap="none" spc="0" normalizeH="0" baseline="0" noProof="0" dirty="0">
                <a:ln>
                  <a:noFill/>
                </a:ln>
                <a:solidFill>
                  <a:srgbClr val="002355"/>
                </a:solidFill>
                <a:effectLst/>
                <a:uLnTx/>
                <a:uFillTx/>
                <a:latin typeface="Arial" panose="020B0604020202020204"/>
                <a:ea typeface="+mn-ea"/>
                <a:cs typeface="Arial" panose="020B0604020202020204" pitchFamily="34" charset="0"/>
              </a:rPr>
              <a:t>Multifactorial</a:t>
            </a:r>
            <a:endParaRPr kumimoji="0" lang="es-ES" sz="20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12" name="CuadroTexto 11">
            <a:extLst>
              <a:ext uri="{FF2B5EF4-FFF2-40B4-BE49-F238E27FC236}">
                <a16:creationId xmlns:a16="http://schemas.microsoft.com/office/drawing/2014/main" id="{E2D0E91A-9DF3-C8D0-33FA-74AC87433F0B}"/>
              </a:ext>
            </a:extLst>
          </p:cNvPr>
          <p:cNvSpPr txBox="1"/>
          <p:nvPr/>
        </p:nvSpPr>
        <p:spPr>
          <a:xfrm>
            <a:off x="1045528" y="2319218"/>
            <a:ext cx="5663882" cy="22159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a:ea typeface="+mn-ea"/>
                <a:cs typeface="+mn-cs"/>
              </a:rPr>
              <a:t>Alteración estructural </a:t>
            </a:r>
            <a:br>
              <a:rPr kumimoji="0" lang="es-ES_tradnl" altLang="es-ES" sz="1800" b="1" i="0" u="none" strike="noStrike" kern="1200" cap="none" spc="0" normalizeH="0" baseline="0" noProof="0" dirty="0">
                <a:ln>
                  <a:noFill/>
                </a:ln>
                <a:solidFill>
                  <a:srgbClr val="002355"/>
                </a:solidFill>
                <a:effectLst/>
                <a:uLnTx/>
                <a:uFillTx/>
                <a:latin typeface="Arial" panose="020B0604020202020204"/>
                <a:ea typeface="+mn-ea"/>
                <a:cs typeface="+mn-cs"/>
              </a:rPr>
            </a:br>
            <a:r>
              <a:rPr kumimoji="0" lang="es-ES_tradnl" altLang="es-ES" sz="1800" b="1" i="0" u="none" strike="noStrike" kern="1200" cap="none" spc="0" normalizeH="0" baseline="0" noProof="0" dirty="0">
                <a:ln>
                  <a:noFill/>
                </a:ln>
                <a:solidFill>
                  <a:srgbClr val="002355"/>
                </a:solidFill>
                <a:effectLst/>
                <a:uLnTx/>
                <a:uFillTx/>
                <a:latin typeface="Arial" panose="020B0604020202020204"/>
                <a:ea typeface="+mn-ea"/>
                <a:cs typeface="+mn-cs"/>
              </a:rPr>
              <a:t>Permeabilidad de la epidermis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a:ea typeface="+mn-ea"/>
                <a:cs typeface="+mn-cs"/>
              </a:rPr>
              <a:t> </a:t>
            </a:r>
          </a:p>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Factores genéticos que determinan alteración de la barrera cutánea</a:t>
            </a:r>
          </a:p>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Déficit en lípidos: ceramidas</a:t>
            </a:r>
          </a:p>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Modificaciones de las proteínas de diferenciación: </a:t>
            </a:r>
            <a:r>
              <a:rPr kumimoji="0" lang="es-ES" altLang="es-ES" sz="1400" b="0" i="0" u="none" strike="noStrike" kern="1200" cap="none" spc="0" normalizeH="0" baseline="0" noProof="0" dirty="0" err="1">
                <a:ln>
                  <a:noFill/>
                </a:ln>
                <a:solidFill>
                  <a:srgbClr val="002355"/>
                </a:solidFill>
                <a:effectLst/>
                <a:uLnTx/>
                <a:uFillTx/>
                <a:latin typeface="Arial" panose="020B0604020202020204"/>
                <a:ea typeface="+mn-ea"/>
                <a:cs typeface="+mn-cs"/>
              </a:rPr>
              <a:t>filagrina</a:t>
            </a:r>
            <a:endParaRPr kumimoji="0" lang="es-ES" altLang="es-ES" sz="14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Disminuye la función barrera a alergenos y a irritantes</a:t>
            </a:r>
          </a:p>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Pérdida de agua / Disminución de la retención hídrica</a:t>
            </a:r>
          </a:p>
          <a:p>
            <a:pPr marL="134938" marR="0" lvl="0" indent="-1349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Aumento de la colonización por </a:t>
            </a:r>
            <a:r>
              <a:rPr kumimoji="0" lang="es-ES_tradnl" altLang="es-ES" sz="1400" b="0" i="1" u="none" strike="noStrike" kern="1200" cap="none" spc="0" normalizeH="0" baseline="0" noProof="0" dirty="0" err="1">
                <a:ln>
                  <a:noFill/>
                </a:ln>
                <a:solidFill>
                  <a:srgbClr val="002355"/>
                </a:solidFill>
                <a:effectLst/>
                <a:uLnTx/>
                <a:uFillTx/>
                <a:latin typeface="Arial" panose="020B0604020202020204"/>
                <a:ea typeface="+mn-ea"/>
                <a:cs typeface="+mn-cs"/>
              </a:rPr>
              <a:t>S.aureus</a:t>
            </a:r>
            <a:endParaRPr kumimoji="0" lang="es-ES_tradnl" altLang="es-ES" sz="1400" b="0" i="1"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14" name="CuadroTexto 13">
            <a:extLst>
              <a:ext uri="{FF2B5EF4-FFF2-40B4-BE49-F238E27FC236}">
                <a16:creationId xmlns:a16="http://schemas.microsoft.com/office/drawing/2014/main" id="{D6C9AFEC-A0F5-C529-2C50-7AC0A9C1F051}"/>
              </a:ext>
            </a:extLst>
          </p:cNvPr>
          <p:cNvSpPr txBox="1"/>
          <p:nvPr/>
        </p:nvSpPr>
        <p:spPr>
          <a:xfrm>
            <a:off x="7643813" y="2319218"/>
            <a:ext cx="3420427"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a:ea typeface="+mn-ea"/>
                <a:cs typeface="+mn-cs"/>
              </a:rPr>
              <a:t>Alteración </a:t>
            </a:r>
            <a:br>
              <a:rPr kumimoji="0" lang="es-ES_tradnl" altLang="es-ES" sz="1800" b="1" i="0" u="none" strike="noStrike" kern="1200" cap="none" spc="0" normalizeH="0" baseline="0" noProof="0" dirty="0">
                <a:ln>
                  <a:noFill/>
                </a:ln>
                <a:solidFill>
                  <a:srgbClr val="002355"/>
                </a:solidFill>
                <a:effectLst/>
                <a:uLnTx/>
                <a:uFillTx/>
                <a:latin typeface="Arial" panose="020B0604020202020204"/>
                <a:ea typeface="+mn-ea"/>
                <a:cs typeface="+mn-cs"/>
              </a:rPr>
            </a:br>
            <a:r>
              <a:rPr kumimoji="0" lang="es-ES_tradnl" altLang="es-ES" sz="1800" b="1" i="0" u="none" strike="noStrike" kern="1200" cap="none" spc="0" normalizeH="0" baseline="0" noProof="0" dirty="0">
                <a:ln>
                  <a:noFill/>
                </a:ln>
                <a:solidFill>
                  <a:srgbClr val="002355"/>
                </a:solidFill>
                <a:effectLst/>
                <a:uLnTx/>
                <a:uFillTx/>
                <a:latin typeface="Arial" panose="020B0604020202020204"/>
                <a:ea typeface="+mn-ea"/>
                <a:cs typeface="+mn-cs"/>
              </a:rPr>
              <a:t>inmunológica</a:t>
            </a:r>
            <a:br>
              <a:rPr kumimoji="0" lang="es-ES_tradnl" altLang="es-ES" sz="1800" b="0" i="0" u="none" strike="noStrike" kern="1200" cap="none" spc="0" normalizeH="0" baseline="0" noProof="0" dirty="0">
                <a:ln>
                  <a:noFill/>
                </a:ln>
                <a:solidFill>
                  <a:srgbClr val="002355"/>
                </a:solidFill>
                <a:effectLst/>
                <a:uLnTx/>
                <a:uFillTx/>
                <a:latin typeface="Arial" panose="020B0604020202020204"/>
                <a:ea typeface="+mn-ea"/>
                <a:cs typeface="+mn-cs"/>
              </a:rPr>
            </a:br>
            <a:endParaRPr kumimoji="0" lang="es-ES_tradnl" altLang="es-ES" sz="18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165100" marR="0" lvl="0" indent="-1651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Inmunidad innata</a:t>
            </a:r>
          </a:p>
          <a:p>
            <a:pPr marL="165100" marR="0" lvl="0" indent="-1651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Inmunidad adquirida o adaptativa</a:t>
            </a:r>
          </a:p>
          <a:p>
            <a:pPr marL="165100" marR="0" lvl="0" indent="-1651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Desequilibrio  inmunidad Th1&lt;</a:t>
            </a:r>
            <a:r>
              <a:rPr kumimoji="0" lang="es-ES_tradnl" altLang="es-ES" sz="1400" b="1" i="0" u="none" strike="noStrike" kern="1200" cap="none" spc="0" normalizeH="0" baseline="0" noProof="0" dirty="0">
                <a:ln>
                  <a:noFill/>
                </a:ln>
                <a:solidFill>
                  <a:srgbClr val="002355"/>
                </a:solidFill>
                <a:effectLst/>
                <a:uLnTx/>
                <a:uFillTx/>
                <a:latin typeface="Arial" panose="020B0604020202020204"/>
                <a:ea typeface="+mn-ea"/>
                <a:cs typeface="+mn-cs"/>
              </a:rPr>
              <a:t>Th2</a:t>
            </a:r>
          </a:p>
          <a:p>
            <a:pPr marL="165100" marR="0" lvl="0" indent="-1651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altLang="es-ES" sz="1400" b="0" i="0" u="none" strike="noStrike" kern="1200" cap="none" spc="0" normalizeH="0" baseline="0" noProof="0" dirty="0">
                <a:ln>
                  <a:noFill/>
                </a:ln>
                <a:solidFill>
                  <a:srgbClr val="002355"/>
                </a:solidFill>
                <a:effectLst/>
                <a:uLnTx/>
                <a:uFillTx/>
                <a:latin typeface="Arial" panose="020B0604020202020204"/>
                <a:ea typeface="+mn-ea"/>
                <a:cs typeface="+mn-cs"/>
              </a:rPr>
              <a:t>Producción de IgE </a:t>
            </a:r>
          </a:p>
        </p:txBody>
      </p:sp>
      <p:cxnSp>
        <p:nvCxnSpPr>
          <p:cNvPr id="17" name="Conector recto 16">
            <a:extLst>
              <a:ext uri="{FF2B5EF4-FFF2-40B4-BE49-F238E27FC236}">
                <a16:creationId xmlns:a16="http://schemas.microsoft.com/office/drawing/2014/main" id="{87920DE9-9396-6582-AFC4-8F1D3B213032}"/>
              </a:ext>
            </a:extLst>
          </p:cNvPr>
          <p:cNvCxnSpPr>
            <a:cxnSpLocks/>
          </p:cNvCxnSpPr>
          <p:nvPr/>
        </p:nvCxnSpPr>
        <p:spPr>
          <a:xfrm>
            <a:off x="7176612" y="2420938"/>
            <a:ext cx="0" cy="2016125"/>
          </a:xfrm>
          <a:prstGeom prst="line">
            <a:avLst/>
          </a:prstGeom>
          <a:ln w="19050">
            <a:solidFill>
              <a:srgbClr val="0023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680048"/>
      </p:ext>
    </p:extLst>
  </p:cSld>
  <p:clrMapOvr>
    <a:masterClrMapping/>
  </p:clrMapOvr>
  <p:transition advTm="31903"/>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A0E00-C204-ADD5-F530-A6919D2BDFB0}"/>
            </a:ext>
          </a:extLst>
        </p:cNvPr>
        <p:cNvGrpSpPr/>
        <p:nvPr/>
      </p:nvGrpSpPr>
      <p:grpSpPr>
        <a:xfrm>
          <a:off x="0" y="0"/>
          <a:ext cx="0" cy="0"/>
          <a:chOff x="0" y="0"/>
          <a:chExt cx="0" cy="0"/>
        </a:xfrm>
      </p:grpSpPr>
      <p:sp>
        <p:nvSpPr>
          <p:cNvPr id="14" name="Rectángulo redondeado 13">
            <a:extLst>
              <a:ext uri="{FF2B5EF4-FFF2-40B4-BE49-F238E27FC236}">
                <a16:creationId xmlns:a16="http://schemas.microsoft.com/office/drawing/2014/main" id="{AE674FD3-83EF-55E6-5E4C-7D95477CD784}"/>
              </a:ext>
            </a:extLst>
          </p:cNvPr>
          <p:cNvSpPr/>
          <p:nvPr/>
        </p:nvSpPr>
        <p:spPr>
          <a:xfrm>
            <a:off x="8355330" y="3680460"/>
            <a:ext cx="3393758" cy="1944053"/>
          </a:xfrm>
          <a:prstGeom prst="roundRect">
            <a:avLst>
              <a:gd name="adj" fmla="val 6119"/>
            </a:avLst>
          </a:prstGeom>
          <a:solidFill>
            <a:srgbClr val="0023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7 Rectángulo">
            <a:extLst>
              <a:ext uri="{FF2B5EF4-FFF2-40B4-BE49-F238E27FC236}">
                <a16:creationId xmlns:a16="http://schemas.microsoft.com/office/drawing/2014/main" id="{20ACD991-E061-6EE5-304F-3F83A08AA870}"/>
              </a:ext>
            </a:extLst>
          </p:cNvPr>
          <p:cNvSpPr/>
          <p:nvPr/>
        </p:nvSpPr>
        <p:spPr>
          <a:xfrm>
            <a:off x="8198054" y="1309747"/>
            <a:ext cx="3449116" cy="1600438"/>
          </a:xfrm>
          <a:prstGeom prst="rect">
            <a:avLst/>
          </a:prstGeom>
        </p:spPr>
        <p:txBody>
          <a:bodyPr wrap="square">
            <a:spAutoFit/>
          </a:bodyPr>
          <a:lstStyle/>
          <a:p>
            <a:pPr marL="134938" marR="0" lvl="0" indent="-1349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Alteración estructural de la epidermis que altera la función barrera y favorece la inflamación</a:t>
            </a:r>
          </a:p>
          <a:p>
            <a:pPr marL="134938" marR="0" lvl="0" indent="-1349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34938" marR="0" lvl="0" indent="-1349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Liberación de citoquinas proinflamatorias por parte de los queratinocitos</a:t>
            </a:r>
            <a:endParaRPr kumimoji="0" lang="ca-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6" name="Títol 5">
            <a:extLst>
              <a:ext uri="{FF2B5EF4-FFF2-40B4-BE49-F238E27FC236}">
                <a16:creationId xmlns:a16="http://schemas.microsoft.com/office/drawing/2014/main" id="{87FE11B1-3F68-0E3A-2762-B313D4D08F29}"/>
              </a:ext>
            </a:extLst>
          </p:cNvPr>
          <p:cNvSpPr>
            <a:spLocks noGrp="1"/>
          </p:cNvSpPr>
          <p:nvPr>
            <p:ph type="title"/>
          </p:nvPr>
        </p:nvSpPr>
        <p:spPr/>
        <p:txBody>
          <a:bodyPr>
            <a:noAutofit/>
          </a:bodyPr>
          <a:lstStyle/>
          <a:p>
            <a:r>
              <a:rPr lang="es-ES_tradnl" altLang="es-ES" dirty="0"/>
              <a:t>Dermatitis atópica | Patogenia</a:t>
            </a:r>
            <a:endParaRPr lang="es-ES" altLang="es-ES" dirty="0"/>
          </a:p>
        </p:txBody>
      </p:sp>
      <p:sp>
        <p:nvSpPr>
          <p:cNvPr id="9" name="QuadreDeText 4">
            <a:extLst>
              <a:ext uri="{FF2B5EF4-FFF2-40B4-BE49-F238E27FC236}">
                <a16:creationId xmlns:a16="http://schemas.microsoft.com/office/drawing/2014/main" id="{2DC18711-9325-329D-AD43-4434B9EB4024}"/>
              </a:ext>
            </a:extLst>
          </p:cNvPr>
          <p:cNvSpPr txBox="1"/>
          <p:nvPr/>
        </p:nvSpPr>
        <p:spPr>
          <a:xfrm>
            <a:off x="592455" y="5745450"/>
            <a:ext cx="3185961"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grpSp>
        <p:nvGrpSpPr>
          <p:cNvPr id="13" name="Grupo 12">
            <a:extLst>
              <a:ext uri="{FF2B5EF4-FFF2-40B4-BE49-F238E27FC236}">
                <a16:creationId xmlns:a16="http://schemas.microsoft.com/office/drawing/2014/main" id="{ED9B2520-D99F-78EF-CBDB-838C915705F7}"/>
              </a:ext>
            </a:extLst>
          </p:cNvPr>
          <p:cNvGrpSpPr/>
          <p:nvPr/>
        </p:nvGrpSpPr>
        <p:grpSpPr>
          <a:xfrm>
            <a:off x="695324" y="1335016"/>
            <a:ext cx="7235905" cy="4295239"/>
            <a:chOff x="695325" y="1762532"/>
            <a:chExt cx="5544022" cy="3290937"/>
          </a:xfrm>
        </p:grpSpPr>
        <p:pic>
          <p:nvPicPr>
            <p:cNvPr id="3" name="Picture 3">
              <a:extLst>
                <a:ext uri="{FF2B5EF4-FFF2-40B4-BE49-F238E27FC236}">
                  <a16:creationId xmlns:a16="http://schemas.microsoft.com/office/drawing/2014/main" id="{01F14524-9B00-F5FE-FD81-87A58121FBB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695326" y="1762532"/>
              <a:ext cx="2664297" cy="306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a:extLst>
                <a:ext uri="{FF2B5EF4-FFF2-40B4-BE49-F238E27FC236}">
                  <a16:creationId xmlns:a16="http://schemas.microsoft.com/office/drawing/2014/main" id="{70DC0247-028B-46A8-B558-877BF97C2CF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bwMode="auto">
            <a:xfrm>
              <a:off x="3575050" y="1773962"/>
              <a:ext cx="2664297" cy="305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a:extLst>
                <a:ext uri="{FF2B5EF4-FFF2-40B4-BE49-F238E27FC236}">
                  <a16:creationId xmlns:a16="http://schemas.microsoft.com/office/drawing/2014/main" id="{CE1115C8-EF52-A0C6-D38B-BBF9A183A617}"/>
                </a:ext>
              </a:extLst>
            </p:cNvPr>
            <p:cNvSpPr txBox="1"/>
            <p:nvPr/>
          </p:nvSpPr>
          <p:spPr>
            <a:xfrm>
              <a:off x="695325" y="4817656"/>
              <a:ext cx="2664298" cy="235813"/>
            </a:xfrm>
            <a:prstGeom prst="rect">
              <a:avLst/>
            </a:prstGeom>
            <a:solidFill>
              <a:srgbClr val="002355"/>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a-E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Piel</a:t>
              </a:r>
              <a:r>
                <a:rPr kumimoji="0" lang="ca-E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sana</a:t>
              </a:r>
              <a:endParaRPr kumimoji="0" lang="es-E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CuadroTexto 11">
              <a:extLst>
                <a:ext uri="{FF2B5EF4-FFF2-40B4-BE49-F238E27FC236}">
                  <a16:creationId xmlns:a16="http://schemas.microsoft.com/office/drawing/2014/main" id="{8F921115-CE44-BE23-0EF5-E9674391613A}"/>
                </a:ext>
              </a:extLst>
            </p:cNvPr>
            <p:cNvSpPr txBox="1"/>
            <p:nvPr/>
          </p:nvSpPr>
          <p:spPr>
            <a:xfrm>
              <a:off x="3575050" y="4817656"/>
              <a:ext cx="2664297" cy="235813"/>
            </a:xfrm>
            <a:prstGeom prst="rect">
              <a:avLst/>
            </a:prstGeom>
            <a:solidFill>
              <a:srgbClr val="002355"/>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a-E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Piel</a:t>
              </a:r>
              <a:r>
                <a:rPr kumimoji="0" lang="ca-E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ca-E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enferma</a:t>
              </a:r>
              <a:endParaRPr kumimoji="0" lang="es-E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5" name="CuadroTexto 1">
            <a:extLst>
              <a:ext uri="{FF2B5EF4-FFF2-40B4-BE49-F238E27FC236}">
                <a16:creationId xmlns:a16="http://schemas.microsoft.com/office/drawing/2014/main" id="{615C9B96-6E30-3B57-512C-66A8F8C329E2}"/>
              </a:ext>
            </a:extLst>
          </p:cNvPr>
          <p:cNvSpPr txBox="1">
            <a:spLocks noChangeArrowheads="1"/>
          </p:cNvSpPr>
          <p:nvPr/>
        </p:nvSpPr>
        <p:spPr bwMode="auto">
          <a:xfrm>
            <a:off x="8768697" y="4190821"/>
            <a:ext cx="2567024" cy="923330"/>
          </a:xfrm>
          <a:prstGeom prst="rect">
            <a:avLst/>
          </a:prstGeom>
          <a:noFill/>
          <a:ln>
            <a:noFill/>
          </a:ln>
        </p:spPr>
        <p:txBody>
          <a:bodyPr wrap="square">
            <a:spAutoFit/>
          </a:bodyPr>
          <a:lstStyle>
            <a:lvl1pPr>
              <a:spcBef>
                <a:spcPct val="20000"/>
              </a:spcBef>
              <a:buClr>
                <a:srgbClr val="5F5F5F"/>
              </a:buClr>
              <a:buChar char="•"/>
              <a:defRPr sz="3200">
                <a:solidFill>
                  <a:srgbClr val="000000"/>
                </a:solidFill>
                <a:latin typeface="Tahoma" panose="020B0604030504040204" pitchFamily="34" charset="0"/>
              </a:defRPr>
            </a:lvl1pPr>
            <a:lvl2pPr marL="742950" indent="-285750">
              <a:spcBef>
                <a:spcPct val="20000"/>
              </a:spcBef>
              <a:buClr>
                <a:srgbClr val="5F5F5F"/>
              </a:buClr>
              <a:buChar char="•"/>
              <a:defRPr sz="2800">
                <a:solidFill>
                  <a:srgbClr val="000000"/>
                </a:solidFill>
                <a:latin typeface="Tahoma" panose="020B0604030504040204" pitchFamily="34" charset="0"/>
              </a:defRPr>
            </a:lvl2pPr>
            <a:lvl3pPr marL="1143000" indent="-228600">
              <a:spcBef>
                <a:spcPct val="20000"/>
              </a:spcBef>
              <a:buClr>
                <a:srgbClr val="5F5F5F"/>
              </a:buClr>
              <a:buChar char="•"/>
              <a:defRPr sz="2400">
                <a:solidFill>
                  <a:srgbClr val="000000"/>
                </a:solidFill>
                <a:latin typeface="Tahoma" panose="020B0604030504040204" pitchFamily="34" charset="0"/>
              </a:defRPr>
            </a:lvl3pPr>
            <a:lvl4pPr marL="1600200" indent="-228600">
              <a:spcBef>
                <a:spcPct val="20000"/>
              </a:spcBef>
              <a:buClr>
                <a:srgbClr val="5F5F5F"/>
              </a:buClr>
              <a:buChar char="•"/>
              <a:defRPr sz="2000">
                <a:solidFill>
                  <a:srgbClr val="000000"/>
                </a:solidFill>
                <a:latin typeface="Tahoma" panose="020B0604030504040204" pitchFamily="34" charset="0"/>
              </a:defRPr>
            </a:lvl4pPr>
            <a:lvl5pPr marL="2057400" indent="-228600">
              <a:spcBef>
                <a:spcPct val="20000"/>
              </a:spcBef>
              <a:buClr>
                <a:srgbClr val="5F5F5F"/>
              </a:buClr>
              <a:buChar char="•"/>
              <a:defRPr sz="2000">
                <a:solidFill>
                  <a:srgbClr val="000000"/>
                </a:solidFill>
                <a:latin typeface="Tahoma" panose="020B0604030504040204" pitchFamily="34" charset="0"/>
              </a:defRPr>
            </a:lvl5pPr>
            <a:lvl6pPr marL="25146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6pPr>
            <a:lvl7pPr marL="29718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7pPr>
            <a:lvl8pPr marL="34290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8pPr>
            <a:lvl9pPr marL="38862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s-ES" sz="1800" b="1" i="0" u="none" strike="noStrike" kern="1200" cap="none" spc="0" normalizeH="0" baseline="0" noProof="0" dirty="0">
                <a:ln>
                  <a:noFill/>
                </a:ln>
                <a:solidFill>
                  <a:prstClr val="white"/>
                </a:solidFill>
                <a:effectLst/>
                <a:uLnTx/>
                <a:uFillTx/>
                <a:latin typeface="Arial" panose="020B0604020202020204"/>
                <a:ea typeface="+mn-ea"/>
                <a:cs typeface="+mn-cs"/>
              </a:rPr>
              <a:t>Alteración estructural / permeabilidad de la epidermis</a:t>
            </a:r>
            <a:endParaRPr kumimoji="0" lang="es-ES" alt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15222119"/>
      </p:ext>
    </p:extLst>
  </p:cSld>
  <p:clrMapOvr>
    <a:masterClrMapping/>
  </p:clrMapOvr>
  <mc:AlternateContent xmlns:mc="http://schemas.openxmlformats.org/markup-compatibility/2006" xmlns:p14="http://schemas.microsoft.com/office/powerpoint/2010/main">
    <mc:Choice Requires="p14">
      <p:transition spd="slow" p14:dur="2000" advTm="54247"/>
    </mc:Choice>
    <mc:Fallback xmlns="">
      <p:transition spd="slow" advTm="54247"/>
    </mc:Fallback>
  </mc:AlternateContent>
  <p:extLst>
    <p:ext uri="{3A86A75C-4F4B-4683-9AE1-C65F6400EC91}">
      <p14:laserTraceLst xmlns:p14="http://schemas.microsoft.com/office/powerpoint/2010/main">
        <p14:tracePtLst>
          <p14:tracePt t="2601" x="8237538" y="3117850"/>
          <p14:tracePt t="2614" x="7529513" y="2976563"/>
          <p14:tracePt t="2645" x="6781800" y="2795588"/>
          <p14:tracePt t="2646" x="4560888" y="2149475"/>
          <p14:tracePt t="2651" x="3749675" y="1944688"/>
          <p14:tracePt t="2663" x="2960688" y="1739900"/>
          <p14:tracePt t="2679" x="2346325" y="1598613"/>
          <p14:tracePt t="2680" x="1795463" y="1487488"/>
          <p14:tracePt t="2710" x="1409700" y="1409700"/>
          <p14:tracePt t="2710" x="811213" y="1165225"/>
          <p14:tracePt t="2713" x="739775" y="1117600"/>
          <p14:tracePt t="2744" x="709613" y="1085850"/>
          <p14:tracePt t="2745" x="701675" y="1071563"/>
          <p14:tracePt t="2753" x="701675" y="1063625"/>
          <p14:tracePt t="2780" x="701675" y="1055688"/>
          <p14:tracePt t="2881" x="693738" y="1055688"/>
          <p14:tracePt t="2905" x="685800" y="1055688"/>
          <p14:tracePt t="2913" x="677863" y="1071563"/>
          <p14:tracePt t="2930" x="654050" y="1109663"/>
          <p14:tracePt t="2931" x="622300" y="1165225"/>
          <p14:tracePt t="2961" x="598488" y="1220788"/>
          <p14:tracePt t="2961" x="566738" y="1433513"/>
          <p14:tracePt t="2969" x="566738" y="1519238"/>
          <p14:tracePt t="2997" x="590550" y="1590675"/>
          <p14:tracePt t="2997" x="709613" y="1763713"/>
          <p14:tracePt t="3028" x="779463" y="1858963"/>
          <p14:tracePt t="3028" x="1133475" y="2149475"/>
          <p14:tracePt t="3033" x="1268413" y="2244725"/>
          <p14:tracePt t="3064" x="1425575" y="2330450"/>
          <p14:tracePt t="3064" x="1709738" y="2479675"/>
          <p14:tracePt t="3095" x="1843088" y="2551113"/>
          <p14:tracePt t="3095" x="2212975" y="2708275"/>
          <p14:tracePt t="3097" x="2284413" y="2740025"/>
          <p14:tracePt t="3128" x="2324100" y="2771775"/>
          <p14:tracePt t="3128" x="2370138" y="2811463"/>
          <p14:tracePt t="3130" x="2378075" y="2819400"/>
          <p14:tracePt t="3161" x="2386013" y="2819400"/>
          <p14:tracePt t="3226" x="2401888" y="2787650"/>
          <p14:tracePt t="3233" x="2417763" y="2763838"/>
          <p14:tracePt t="3247" x="2441575" y="2724150"/>
          <p14:tracePt t="3277" x="2457450" y="2684463"/>
          <p14:tracePt t="3277" x="2505075" y="2449513"/>
          <p14:tracePt t="3281" x="2520950" y="2362200"/>
          <p14:tracePt t="3312" x="2520950" y="2282825"/>
          <p14:tracePt t="3312" x="2543175" y="2189163"/>
          <p14:tracePt t="3313" x="2559050" y="2157413"/>
          <p14:tracePt t="3344" x="2574925" y="2125663"/>
          <p14:tracePt t="3344" x="2582863" y="2062163"/>
          <p14:tracePt t="3345" x="2582863" y="2039938"/>
          <p14:tracePt t="3377" x="2582863" y="2000250"/>
          <p14:tracePt t="3377" x="2574925" y="1889125"/>
          <p14:tracePt t="3385" x="2551113" y="1819275"/>
          <p14:tracePt t="3413" x="2520950" y="1779588"/>
          <p14:tracePt t="3414" x="2473325" y="1708150"/>
          <p14:tracePt t="3444" x="2441575" y="1668463"/>
          <p14:tracePt t="3445" x="2386013" y="1606550"/>
          <p14:tracePt t="3449" x="2354263" y="1582738"/>
          <p14:tracePt t="3480" x="2346325" y="1566863"/>
          <p14:tracePt t="3480" x="2316163" y="1527175"/>
          <p14:tracePt t="3481" x="2284413" y="1503363"/>
          <p14:tracePt t="3511" x="2268538" y="1465263"/>
          <p14:tracePt t="3512" x="2205038" y="1393825"/>
          <p14:tracePt t="3513" x="2181225" y="1362075"/>
          <p14:tracePt t="3544" x="2133600" y="1330325"/>
          <p14:tracePt t="3545" x="2079625" y="1274763"/>
          <p14:tracePt t="3547" x="2055813" y="1260475"/>
          <p14:tracePt t="3577" x="2039938" y="1228725"/>
          <p14:tracePt t="3577" x="1984375" y="1196975"/>
          <p14:tracePt t="3585" x="1968500" y="1189038"/>
          <p14:tracePt t="3613" x="1944688" y="1181100"/>
          <p14:tracePt t="3614" x="1898650" y="1149350"/>
          <p14:tracePt t="3645" x="1858963" y="1141413"/>
          <p14:tracePt t="3646" x="1771650" y="1125538"/>
          <p14:tracePt t="3650" x="1731963" y="1125538"/>
          <p14:tracePt t="3679" x="1685925" y="1125538"/>
          <p14:tracePt t="3680" x="1590675" y="1125538"/>
          <p14:tracePt t="3710" x="1535113" y="1125538"/>
          <p14:tracePt t="3710" x="1370013" y="1141413"/>
          <p14:tracePt t="3713" x="1330325" y="1157288"/>
          <p14:tracePt t="3744" x="1284288" y="1189038"/>
          <p14:tracePt t="3744" x="1220788" y="1228725"/>
          <p14:tracePt t="3745" x="1189038" y="1244600"/>
          <p14:tracePt t="3776" x="1165225" y="1274763"/>
          <p14:tracePt t="3776" x="1125538" y="1330325"/>
          <p14:tracePt t="3777" x="1117600" y="1354138"/>
          <p14:tracePt t="3810" x="1111250" y="1385888"/>
          <p14:tracePt t="3810" x="1087438" y="1465263"/>
          <p14:tracePt t="3817" x="1071563" y="1487488"/>
          <p14:tracePt t="3846" x="1063625" y="1519238"/>
          <p14:tracePt t="3846" x="1055688" y="1566863"/>
          <p14:tracePt t="3877" x="1055688" y="1590675"/>
          <p14:tracePt t="3877" x="1055688" y="1668463"/>
          <p14:tracePt t="3881" x="1055688" y="1700213"/>
          <p14:tracePt t="3912" x="1063625" y="1724025"/>
          <p14:tracePt t="3912" x="1117600" y="1795463"/>
          <p14:tracePt t="3913" x="1149350" y="1835150"/>
          <p14:tracePt t="3944" x="1165225" y="1873250"/>
          <p14:tracePt t="3944" x="1276350" y="1992313"/>
          <p14:tracePt t="3945" x="1316038" y="2047875"/>
          <p14:tracePt t="3976" x="1362075" y="2109788"/>
          <p14:tracePt t="3977" x="1473200" y="2228850"/>
          <p14:tracePt t="3977" x="1527175" y="2266950"/>
          <p14:tracePt t="4010" x="1590675" y="2314575"/>
          <p14:tracePt t="4010" x="1739900" y="2433638"/>
          <p14:tracePt t="4017" x="1771650" y="2455863"/>
          <p14:tracePt t="4046" x="1811338" y="2487613"/>
          <p14:tracePt t="4046" x="1851025" y="2527300"/>
          <p14:tracePt t="4077" x="1866900" y="2535238"/>
          <p14:tracePt t="4078" x="1914525" y="2559050"/>
          <p14:tracePt t="4081" x="1936750" y="2559050"/>
          <p14:tracePt t="4112" x="1968500" y="2566988"/>
          <p14:tracePt t="4113" x="2063750" y="2566988"/>
          <p14:tracePt t="4113" x="2133600" y="2551113"/>
          <p14:tracePt t="4144" x="2212975" y="2543175"/>
          <p14:tracePt t="4145" x="2386013" y="2519363"/>
          <p14:tracePt t="4145" x="2465388" y="2503488"/>
          <p14:tracePt t="4176" x="2551113" y="2495550"/>
          <p14:tracePt t="4177" x="2686050" y="2449513"/>
          <p14:tracePt t="4177" x="2733675" y="2425700"/>
          <p14:tracePt t="4210" x="2763838" y="2417763"/>
          <p14:tracePt t="4211" x="2843213" y="2346325"/>
          <p14:tracePt t="4217" x="2859088" y="2314575"/>
          <p14:tracePt t="4246" x="2867025" y="2266950"/>
          <p14:tracePt t="4246" x="2898775" y="2157413"/>
          <p14:tracePt t="4277" x="2914650" y="2093913"/>
          <p14:tracePt t="4278" x="2922588" y="1827213"/>
          <p14:tracePt t="4281" x="2922588" y="1763713"/>
          <p14:tracePt t="4311" x="2922588" y="1684338"/>
          <p14:tracePt t="4312" x="2898775" y="1527175"/>
          <p14:tracePt t="4313" x="2859088" y="1471613"/>
          <p14:tracePt t="4344" x="2835275" y="1417638"/>
          <p14:tracePt t="4345" x="2771775" y="1322388"/>
          <p14:tracePt t="4345" x="2733675" y="1274763"/>
          <p14:tracePt t="4376" x="2701925" y="1236663"/>
          <p14:tracePt t="4377" x="2606675" y="1149350"/>
          <p14:tracePt t="4379" x="2566988" y="1101725"/>
          <p14:tracePt t="4410" x="2513013" y="1055688"/>
          <p14:tracePt t="4411" x="2401888" y="960438"/>
          <p14:tracePt t="4425" x="2393950" y="944563"/>
          <p14:tracePt t="4446" x="2386013" y="936625"/>
          <p14:tracePt t="4447" x="2378075" y="928688"/>
          <p14:tracePt t="4477" x="2362200" y="920750"/>
          <p14:tracePt t="4478" x="2284413" y="874713"/>
          <p14:tracePt t="4481" x="2244725" y="858838"/>
          <p14:tracePt t="4512" x="2189163" y="842963"/>
          <p14:tracePt t="4513" x="2087563" y="811213"/>
          <p14:tracePt t="4513" x="2032000" y="795338"/>
          <p14:tracePt t="4544" x="1960563" y="779463"/>
          <p14:tracePt t="4545" x="1827213" y="771525"/>
          <p14:tracePt t="4545" x="1771650" y="755650"/>
          <p14:tracePt t="4576" x="1739900" y="755650"/>
          <p14:tracePt t="4577" x="1638300" y="747713"/>
          <p14:tracePt t="4579" x="1590675" y="747713"/>
          <p14:tracePt t="4610" x="1543050" y="747713"/>
          <p14:tracePt t="4611" x="1417638" y="747713"/>
          <p14:tracePt t="4617" x="1370013" y="763588"/>
          <p14:tracePt t="4646" x="1330325" y="771525"/>
          <p14:tracePt t="4647" x="1236663" y="811213"/>
          <p14:tracePt t="4677" x="1196975" y="835025"/>
          <p14:tracePt t="4678" x="1103313" y="889000"/>
          <p14:tracePt t="4681" x="1079500" y="904875"/>
          <p14:tracePt t="4712" x="1047750" y="920750"/>
          <p14:tracePt t="4713" x="1008063" y="976313"/>
          <p14:tracePt t="4713" x="976313" y="1008063"/>
          <p14:tracePt t="4744" x="960438" y="1031875"/>
          <p14:tracePt t="4745" x="928688" y="1093788"/>
          <p14:tracePt t="4745" x="914400" y="1125538"/>
          <p14:tracePt t="4776" x="898525" y="1149350"/>
          <p14:tracePt t="4777" x="874713" y="1228725"/>
          <p14:tracePt t="4777" x="874713" y="1252538"/>
          <p14:tracePt t="4810" x="874713" y="1290638"/>
          <p14:tracePt t="4811" x="874713" y="1385888"/>
          <p14:tracePt t="4817" x="890588" y="1425575"/>
          <p14:tracePt t="4846" x="898525" y="1465263"/>
          <p14:tracePt t="4847" x="936625" y="1558925"/>
          <p14:tracePt t="4877" x="960438" y="1598613"/>
          <p14:tracePt t="4878" x="1016000" y="1700213"/>
          <p14:tracePt t="4881" x="1031875" y="1731963"/>
          <p14:tracePt t="4912" x="1055688" y="1779588"/>
          <p14:tracePt t="4913" x="1117600" y="1865313"/>
          <p14:tracePt t="4913" x="1149350" y="1905000"/>
          <p14:tracePt t="4944" x="1181100" y="1960563"/>
          <p14:tracePt t="4945" x="1284288" y="2078038"/>
          <p14:tracePt t="4945" x="1362075" y="2157413"/>
          <p14:tracePt t="4976" x="1425575" y="2212975"/>
          <p14:tracePt t="4977" x="1543050" y="2338388"/>
          <p14:tracePt t="4977" x="1598613" y="2378075"/>
          <p14:tracePt t="5010" x="1662113" y="2441575"/>
          <p14:tracePt t="5011" x="1771650" y="2535238"/>
          <p14:tracePt t="5017" x="1811338" y="2543175"/>
          <p14:tracePt t="5046" x="1835150" y="2559050"/>
          <p14:tracePt t="5047" x="1890713" y="2566988"/>
          <p14:tracePt t="5077" x="1922463" y="2574925"/>
          <p14:tracePt t="5078" x="2032000" y="2590800"/>
          <p14:tracePt t="5081" x="2087563" y="2590800"/>
          <p14:tracePt t="5111" x="2119313" y="2590800"/>
          <p14:tracePt t="5112" x="2220913" y="2590800"/>
          <p14:tracePt t="5113" x="2268538" y="2590800"/>
          <p14:tracePt t="5144" x="2324100" y="2582863"/>
          <p14:tracePt t="5145" x="2425700" y="2559050"/>
          <p14:tracePt t="5145" x="2465388" y="2551113"/>
          <p14:tracePt t="5176" x="2505075" y="2535238"/>
          <p14:tracePt t="5177" x="2566988" y="2495550"/>
          <p14:tracePt t="5177" x="2606675" y="2463800"/>
          <p14:tracePt t="5210" x="2654300" y="2433638"/>
          <p14:tracePt t="5211" x="2763838" y="2290763"/>
          <p14:tracePt t="5217" x="2795588" y="2236788"/>
          <p14:tracePt t="5246" x="2819400" y="2181225"/>
          <p14:tracePt t="5247" x="2867025" y="2039938"/>
          <p14:tracePt t="5277" x="2874963" y="1992313"/>
          <p14:tracePt t="5278" x="2882900" y="1771650"/>
          <p14:tracePt t="5281" x="2874963" y="1716088"/>
          <p14:tracePt t="5312" x="2851150" y="1676400"/>
          <p14:tracePt t="5313" x="2803525" y="1598613"/>
          <p14:tracePt t="5314" x="2763838" y="1543050"/>
          <p14:tracePt t="5344" x="2733675" y="1495425"/>
          <p14:tracePt t="5345" x="2686050" y="1425575"/>
          <p14:tracePt t="5346" x="2670175" y="1401763"/>
          <p14:tracePt t="5377" x="2654300" y="1385888"/>
          <p14:tracePt t="5378" x="2606675" y="1330325"/>
          <p14:tracePt t="5385" x="2598738" y="1314450"/>
          <p14:tracePt t="5413" x="2582863" y="1298575"/>
          <p14:tracePt t="5413" x="2559050" y="1268413"/>
          <p14:tracePt t="5444" x="2551113" y="1252538"/>
          <p14:tracePt t="5445" x="2497138" y="1204913"/>
          <p14:tracePt t="5449" x="2481263" y="1196975"/>
          <p14:tracePt t="5480" x="2473325" y="1189038"/>
          <p14:tracePt t="5480" x="2449513" y="1165225"/>
          <p14:tracePt t="5510" x="2433638" y="1165225"/>
          <p14:tracePt t="5511" x="2386013" y="1125538"/>
          <p14:tracePt t="5513" x="2362200" y="1117600"/>
          <p14:tracePt t="5544" x="2324100" y="1109663"/>
          <p14:tracePt t="5545" x="2244725" y="1077913"/>
          <p14:tracePt t="5545" x="2189163" y="1071563"/>
          <p14:tracePt t="5576" x="2141538" y="1047750"/>
          <p14:tracePt t="5577" x="2032000" y="1023938"/>
          <p14:tracePt t="5577" x="1992313" y="1016000"/>
          <p14:tracePt t="5610" x="1960563" y="1016000"/>
          <p14:tracePt t="5611" x="1890713" y="1008063"/>
          <p14:tracePt t="5617" x="1874838" y="1008063"/>
          <p14:tracePt t="5646" x="1851025" y="1008063"/>
          <p14:tracePt t="5647" x="1811338" y="1008063"/>
          <p14:tracePt t="5677" x="1779588" y="1008063"/>
          <p14:tracePt t="5678" x="1693863" y="1008063"/>
          <p14:tracePt t="5681" x="1654175" y="1016000"/>
          <p14:tracePt t="5712" x="1622425" y="1031875"/>
          <p14:tracePt t="5713" x="1543050" y="1055688"/>
          <p14:tracePt t="5713" x="1512888" y="1071563"/>
          <p14:tracePt t="5744" x="1489075" y="1077913"/>
          <p14:tracePt t="5745" x="1449388" y="1093788"/>
          <p14:tracePt t="5745" x="1433513" y="1101725"/>
          <p14:tracePt t="5776" x="1409700" y="1117600"/>
          <p14:tracePt t="5777" x="1377950" y="1141413"/>
          <p14:tracePt t="5777" x="1362075" y="1173163"/>
          <p14:tracePt t="5786" x="1354138" y="1189038"/>
          <p14:tracePt t="5813" x="1330325" y="1228725"/>
          <p14:tracePt t="5814" x="1300163" y="1290638"/>
          <p14:tracePt t="5844" x="1276350" y="1322388"/>
          <p14:tracePt t="5845" x="1252538" y="1385888"/>
          <p14:tracePt t="5849" x="1244600" y="1401763"/>
          <p14:tracePt t="5880" x="1228725" y="1433513"/>
          <p14:tracePt t="5880" x="1204913" y="1487488"/>
          <p14:tracePt t="5911" x="1196975" y="1511300"/>
          <p14:tracePt t="5912" x="1196975" y="1582738"/>
          <p14:tracePt t="5913" x="1196975" y="1598613"/>
          <p14:tracePt t="5943" x="1196975" y="1622425"/>
          <p14:tracePt t="5944" x="1196975" y="1646238"/>
          <p14:tracePt t="5946" x="1204913" y="1662113"/>
          <p14:tracePt t="5977" x="1212850" y="1676400"/>
          <p14:tracePt t="5978" x="1228725" y="1692275"/>
          <p14:tracePt t="5985" x="1228725" y="1700213"/>
          <p14:tracePt t="6013" x="1236663" y="1700213"/>
          <p14:tracePt t="6043" x="1236663" y="1708150"/>
          <p14:tracePt t="6081" x="1244600" y="1708150"/>
          <p14:tracePt t="6089" x="1244600" y="1700213"/>
          <p14:tracePt t="6113" x="1244600" y="1692275"/>
          <p14:tracePt t="6233" x="1252538" y="1692275"/>
          <p14:tracePt t="6337" x="1260475" y="1684338"/>
          <p14:tracePt t="6345" x="1268413" y="1676400"/>
          <p14:tracePt t="6353" x="1284288" y="1668463"/>
          <p14:tracePt t="6380" x="1300163" y="1654175"/>
          <p14:tracePt t="6380" x="1354138" y="1630363"/>
          <p14:tracePt t="6411" x="1377950" y="1622425"/>
          <p14:tracePt t="6412" x="1489075" y="1558925"/>
          <p14:tracePt t="6417" x="1527175" y="1543050"/>
          <p14:tracePt t="6446" x="1550988" y="1527175"/>
          <p14:tracePt t="6447" x="1582738" y="1495425"/>
          <p14:tracePt t="6477" x="1590675" y="1495425"/>
          <p14:tracePt t="6478" x="1598613" y="1471613"/>
          <p14:tracePt t="6481" x="1598613" y="1465263"/>
          <p14:tracePt t="6511" x="1598613" y="1457325"/>
          <p14:tracePt t="6512" x="1606550" y="1433513"/>
          <p14:tracePt t="6521" x="1614488" y="1425575"/>
          <p14:tracePt t="6546" x="1622425" y="1425575"/>
          <p14:tracePt t="6577" x="1622425" y="1417638"/>
          <p14:tracePt t="6578" x="1630363" y="1393825"/>
          <p14:tracePt t="6689" x="1630363" y="1417638"/>
          <p14:tracePt t="6697" x="1646238" y="1441450"/>
          <p14:tracePt t="6713" x="1662113" y="1471613"/>
          <p14:tracePt t="6714" x="1670050" y="1495425"/>
          <p14:tracePt t="6744" x="1701800" y="1527175"/>
          <p14:tracePt t="6745" x="1731963" y="1558925"/>
          <p14:tracePt t="6745" x="1755775" y="1574800"/>
          <p14:tracePt t="6753" x="1755775" y="1582738"/>
          <p14:tracePt t="6780" x="1763713" y="1590675"/>
          <p14:tracePt t="6781" x="1771650" y="1614488"/>
          <p14:tracePt t="6811" x="1771650" y="1622425"/>
          <p14:tracePt t="6812" x="1771650" y="1654175"/>
          <p14:tracePt t="6817" x="1771650" y="1668463"/>
          <p14:tracePt t="6846" x="1763713" y="1676400"/>
          <p14:tracePt t="6847" x="1755775" y="1700213"/>
          <p14:tracePt t="6877" x="1755775" y="1708150"/>
          <p14:tracePt t="6878" x="1747838" y="1708150"/>
          <p14:tracePt t="6945" x="1755775" y="1708150"/>
          <p14:tracePt t="6953" x="1763713" y="1700213"/>
          <p14:tracePt t="6980" x="1771650" y="1692275"/>
          <p14:tracePt t="6980" x="1787525" y="1676400"/>
          <p14:tracePt t="7011" x="1787525" y="1654175"/>
          <p14:tracePt t="7012" x="1795463" y="1558925"/>
          <p14:tracePt t="7017" x="1795463" y="1535113"/>
          <p14:tracePt t="7047" x="1795463" y="1495425"/>
          <p14:tracePt t="7047" x="1779588" y="1471613"/>
          <p14:tracePt t="7077" x="1771650" y="1465263"/>
          <p14:tracePt t="7078" x="1763713" y="1465263"/>
          <p14:tracePt t="7217" x="1763713" y="1479550"/>
          <p14:tracePt t="7225" x="1763713" y="1487488"/>
          <p14:tracePt t="7247" x="1771650" y="1503363"/>
          <p14:tracePt t="7247" x="1787525" y="1519238"/>
          <p14:tracePt t="7277" x="1803400" y="1535113"/>
          <p14:tracePt t="7278" x="1858963" y="1590675"/>
          <p14:tracePt t="7281" x="1874838" y="1606550"/>
          <p14:tracePt t="7311" x="1890713" y="1614488"/>
          <p14:tracePt t="7312" x="1906588" y="1638300"/>
          <p14:tracePt t="7313" x="1914525" y="1638300"/>
          <p14:tracePt t="7343" x="1914525" y="1646238"/>
          <p14:tracePt t="7425" x="1898650" y="1630363"/>
          <p14:tracePt t="7433" x="1866900" y="1598613"/>
          <p14:tracePt t="7447" x="1851025" y="1582738"/>
          <p14:tracePt t="7477" x="1835150" y="1558925"/>
          <p14:tracePt t="7478" x="1787525" y="1495425"/>
          <p14:tracePt t="7481" x="1779588" y="1487488"/>
          <p14:tracePt t="7511" x="1779588" y="1479550"/>
          <p14:tracePt t="7513" x="1779588" y="1471613"/>
          <p14:tracePt t="7665" x="1779588" y="1479550"/>
          <p14:tracePt t="7673" x="1779588" y="1487488"/>
          <p14:tracePt t="7689" x="1779588" y="1503363"/>
          <p14:tracePt t="7713" x="1779588" y="1511300"/>
          <p14:tracePt t="7714" x="1787525" y="1543050"/>
          <p14:tracePt t="7744" x="1811338" y="1558925"/>
          <p14:tracePt t="7745" x="1819275" y="1590675"/>
          <p14:tracePt t="7745" x="1827213" y="1598613"/>
          <p14:tracePt t="7753" x="1835150" y="1614488"/>
          <p14:tracePt t="7780" x="1835150" y="1622425"/>
          <p14:tracePt t="7811" x="1835150" y="1630363"/>
          <p14:tracePt t="7817" x="1835150" y="1638300"/>
          <p14:tracePt t="7847" x="1827213" y="1646238"/>
          <p14:tracePt t="7877" x="1819275" y="1662113"/>
          <p14:tracePt t="7878" x="1779588" y="1692275"/>
          <p14:tracePt t="7881" x="1763713" y="1708150"/>
          <p14:tracePt t="7911" x="1739900" y="1724025"/>
          <p14:tracePt t="7912" x="1701800" y="1755775"/>
          <p14:tracePt t="7913" x="1685925" y="1763713"/>
          <p14:tracePt t="7944" x="1670050" y="1771650"/>
          <p14:tracePt t="7945" x="1638300" y="1779588"/>
          <p14:tracePt t="7945" x="1630363" y="1779588"/>
          <p14:tracePt t="7953" x="1614488" y="1787525"/>
          <p14:tracePt t="7980" x="1598613" y="1787525"/>
          <p14:tracePt t="7980" x="1574800" y="1795463"/>
          <p14:tracePt t="8011" x="1558925" y="1803400"/>
          <p14:tracePt t="8012" x="1527175" y="1827213"/>
          <p14:tracePt t="8105" x="1527175" y="1819275"/>
          <p14:tracePt t="8113" x="1535113" y="1803400"/>
          <p14:tracePt t="8121" x="1550988" y="1795463"/>
          <p14:tracePt t="8147" x="1558925" y="1787525"/>
          <p14:tracePt t="8147" x="1582738" y="1763713"/>
          <p14:tracePt t="8177" x="1598613" y="1755775"/>
          <p14:tracePt t="8178" x="1670050" y="1708150"/>
          <p14:tracePt t="8185" x="1701800" y="1692275"/>
          <p14:tracePt t="8213" x="1725613" y="1676400"/>
          <p14:tracePt t="8214" x="1795463" y="1630363"/>
          <p14:tracePt t="8244" x="1811338" y="1598613"/>
          <p14:tracePt t="8245" x="1843088" y="1550988"/>
          <p14:tracePt t="8249" x="1851025" y="1543050"/>
          <p14:tracePt t="8279" x="1851025" y="1527175"/>
          <p14:tracePt t="8280" x="1851025" y="1519238"/>
          <p14:tracePt t="8281" x="1851025" y="1511300"/>
          <p14:tracePt t="8313" x="1851025" y="1503363"/>
          <p14:tracePt t="8321" x="1851025" y="1495425"/>
          <p14:tracePt t="8347" x="1851025" y="1487488"/>
          <p14:tracePt t="8347" x="1858963" y="1471613"/>
          <p14:tracePt t="8377" x="1866900" y="1465263"/>
          <p14:tracePt t="8378" x="1874838" y="1449388"/>
          <p14:tracePt t="8385" x="1874838" y="1433513"/>
          <p14:tracePt t="8397" x="1874838" y="1417638"/>
          <p14:tracePt t="8414" x="1874838" y="1409700"/>
          <p14:tracePt t="8414" x="1874838" y="1401763"/>
          <p14:tracePt t="8430" x="1874838" y="1393825"/>
          <p14:tracePt t="8431" x="1874838" y="1385888"/>
          <p14:tracePt t="8447" x="1866900" y="1377950"/>
          <p14:tracePt t="8447" x="1858963" y="1377950"/>
          <p14:tracePt t="8463" x="1858963" y="1370013"/>
          <p14:tracePt t="8494" x="1851025" y="1370013"/>
          <p14:tracePt t="8495" x="1851025" y="1362075"/>
          <p14:tracePt t="8497" x="1843088" y="1362075"/>
          <p14:tracePt t="8527" x="1835150" y="1354138"/>
          <p14:tracePt t="8528" x="1835150" y="1346200"/>
          <p14:tracePt t="8530" x="1827213" y="1338263"/>
          <p14:tracePt t="8560" x="1819275" y="1330325"/>
          <p14:tracePt t="8561" x="1819275" y="1322388"/>
          <p14:tracePt t="8561" x="1811338" y="1322388"/>
          <p14:tracePt t="8577" x="1811338" y="1314450"/>
          <p14:tracePt t="8585" x="1803400" y="1306513"/>
          <p14:tracePt t="8609" x="1803400" y="1298575"/>
          <p14:tracePt t="8705" x="1795463" y="1298575"/>
          <p14:tracePt t="8737" x="1787525" y="1298575"/>
          <p14:tracePt t="8777" x="1779588" y="1298575"/>
          <p14:tracePt t="8809" x="1779588" y="1306513"/>
          <p14:tracePt t="8817" x="1779588" y="1314450"/>
          <p14:tracePt t="8833" x="1779588" y="1330325"/>
          <p14:tracePt t="8841" x="1779588" y="1346200"/>
          <p14:tracePt t="8849" x="1779588" y="1354138"/>
          <p14:tracePt t="8864" x="1779588" y="1370013"/>
          <p14:tracePt t="8880" x="1779588" y="1377950"/>
          <p14:tracePt t="8881" x="1779588" y="1385888"/>
          <p14:tracePt t="8897" x="1779588" y="1393825"/>
          <p14:tracePt t="8945" x="1779588" y="1401763"/>
          <p14:tracePt t="8953" x="1779588" y="1417638"/>
          <p14:tracePt t="8964" x="1787525" y="1433513"/>
          <p14:tracePt t="8980" x="1803400" y="1465263"/>
          <p14:tracePt t="8981" x="1819275" y="1479550"/>
          <p14:tracePt t="8997" x="1827213" y="1503363"/>
          <p14:tracePt t="8997" x="1835150" y="1519238"/>
          <p14:tracePt t="9014" x="1851025" y="1543050"/>
          <p14:tracePt t="9014" x="1858963" y="1550988"/>
          <p14:tracePt t="9030" x="1858963" y="1558925"/>
          <p14:tracePt t="9031" x="1866900" y="1566863"/>
          <p14:tracePt t="9047" x="1874838" y="1582738"/>
          <p14:tracePt t="9047" x="1874838" y="1590675"/>
          <p14:tracePt t="9064" x="1874838" y="1598613"/>
          <p14:tracePt t="9064" x="1882775" y="1606550"/>
          <p14:tracePt t="9081" x="1898650" y="1630363"/>
          <p14:tracePt t="9097" x="1906588" y="1646238"/>
          <p14:tracePt t="9097" x="1906588" y="1654175"/>
          <p14:tracePt t="9114" x="1914525" y="1662113"/>
          <p14:tracePt t="9114" x="1914525" y="1668463"/>
          <p14:tracePt t="9130" x="1914525" y="1676400"/>
          <p14:tracePt t="9169" x="1914525" y="1684338"/>
          <p14:tracePt t="9225" x="1922463" y="1684338"/>
          <p14:tracePt t="9417" x="1922463" y="1676400"/>
          <p14:tracePt t="9425" x="1922463" y="1668463"/>
          <p14:tracePt t="9433" x="1922463" y="1662113"/>
          <p14:tracePt t="9449" x="1922463" y="1654175"/>
          <p14:tracePt t="9464" x="1914525" y="1654175"/>
          <p14:tracePt t="9480" x="1914525" y="1646238"/>
          <p14:tracePt t="9497" x="1906588" y="1638300"/>
          <p14:tracePt t="9497" x="1898650" y="1630363"/>
          <p14:tracePt t="9514" x="1890713" y="1622425"/>
          <p14:tracePt t="9530" x="1890713" y="1614488"/>
          <p14:tracePt t="9531" x="1882775" y="1606550"/>
          <p14:tracePt t="9547" x="1874838" y="1598613"/>
          <p14:tracePt t="9564" x="1874838" y="1590675"/>
          <p14:tracePt t="9580" x="1866900" y="1582738"/>
          <p14:tracePt t="9597" x="1866900" y="1574800"/>
          <p14:tracePt t="9614" x="1866900" y="1566863"/>
          <p14:tracePt t="9614" x="1866900" y="1558925"/>
          <p14:tracePt t="9630" x="1858963" y="1558925"/>
          <p14:tracePt t="9729" x="1858963" y="1574800"/>
          <p14:tracePt t="9737" x="1874838" y="1590675"/>
          <p14:tracePt t="9747" x="1882775" y="1598613"/>
          <p14:tracePt t="9764" x="1890713" y="1606550"/>
          <p14:tracePt t="9764" x="1906588" y="1614488"/>
          <p14:tracePt t="9780" x="1906588" y="1622425"/>
          <p14:tracePt t="9781" x="1914525" y="1622425"/>
          <p14:tracePt t="9797" x="1922463" y="1622425"/>
          <p14:tracePt t="9797" x="1930400" y="1622425"/>
          <p14:tracePt t="9814" x="1944688" y="1630363"/>
          <p14:tracePt t="9814" x="1952625" y="1630363"/>
          <p14:tracePt t="9830" x="1960563" y="1630363"/>
          <p14:tracePt t="9831" x="1968500" y="1638300"/>
          <p14:tracePt t="9847" x="1984375" y="1646238"/>
          <p14:tracePt t="9864" x="1992313" y="1646238"/>
          <p14:tracePt t="9864" x="2000250" y="1646238"/>
          <p14:tracePt t="9880" x="2008188" y="1646238"/>
          <p14:tracePt t="9881" x="2016125" y="1654175"/>
          <p14:tracePt t="9881" x="2032000" y="1654175"/>
          <p14:tracePt t="9897" x="2039938" y="1654175"/>
          <p14:tracePt t="9897" x="2039938" y="1662113"/>
          <p14:tracePt t="9914" x="2047875" y="1668463"/>
          <p14:tracePt t="9914" x="2063750" y="1668463"/>
          <p14:tracePt t="9930" x="2071688" y="1676400"/>
          <p14:tracePt t="9931" x="2087563" y="1684338"/>
          <p14:tracePt t="9947" x="2111375" y="1692275"/>
          <p14:tracePt t="9947" x="2127250" y="1700213"/>
          <p14:tracePt t="9964" x="2149475" y="1708150"/>
          <p14:tracePt t="9964" x="2165350" y="1716088"/>
          <p14:tracePt t="9980" x="2181225" y="1724025"/>
          <p14:tracePt t="9981" x="2197100" y="1724025"/>
          <p14:tracePt t="9997" x="2205038" y="1731963"/>
          <p14:tracePt t="10014" x="2212975" y="1731963"/>
          <p14:tracePt t="10030" x="2212975" y="1739900"/>
          <p14:tracePt t="10129" x="2212975" y="1724025"/>
          <p14:tracePt t="10137" x="2205038" y="1708150"/>
          <p14:tracePt t="10147" x="2205038" y="1700213"/>
          <p14:tracePt t="10164" x="2189163" y="1684338"/>
          <p14:tracePt t="10164" x="2173288" y="1662113"/>
          <p14:tracePt t="10180" x="2157413" y="1630363"/>
          <p14:tracePt t="10181" x="2149475" y="1614488"/>
          <p14:tracePt t="10197" x="2141538" y="1606550"/>
          <p14:tracePt t="10197" x="2141538" y="1598613"/>
          <p14:tracePt t="10289" x="2157413" y="1614488"/>
          <p14:tracePt t="10297" x="2173288" y="1630363"/>
          <p14:tracePt t="10305" x="2197100" y="1638300"/>
          <p14:tracePt t="10314" x="2212975" y="1646238"/>
          <p14:tracePt t="10330" x="2236788" y="1654175"/>
          <p14:tracePt t="10331" x="2276475" y="1668463"/>
          <p14:tracePt t="10347" x="2300288" y="1684338"/>
          <p14:tracePt t="10348" x="2338388" y="1692275"/>
          <p14:tracePt t="10364" x="2378075" y="1700213"/>
          <p14:tracePt t="10364" x="2401888" y="1708150"/>
          <p14:tracePt t="10380" x="2433638" y="1716088"/>
          <p14:tracePt t="10381" x="2457450" y="1724025"/>
          <p14:tracePt t="10397" x="2473325" y="1724025"/>
          <p14:tracePt t="10398" x="2489200" y="1731963"/>
          <p14:tracePt t="10414" x="2497138" y="1731963"/>
          <p14:tracePt t="10414" x="2513013" y="1739900"/>
          <p14:tracePt t="10430" x="2520950" y="1739900"/>
          <p14:tracePt t="10431" x="2528888" y="1739900"/>
          <p14:tracePt t="10447" x="2536825" y="1747838"/>
          <p14:tracePt t="10448" x="2566988" y="1747838"/>
          <p14:tracePt t="10464" x="2598738" y="1747838"/>
          <p14:tracePt t="10464" x="2646363" y="1747838"/>
          <p14:tracePt t="10480" x="2717800" y="1747838"/>
          <p14:tracePt t="10481" x="2795588" y="1747838"/>
          <p14:tracePt t="10481" x="2874963" y="1747838"/>
          <p14:tracePt t="10497" x="2960688" y="1763713"/>
          <p14:tracePt t="10498" x="3040063" y="1763713"/>
          <p14:tracePt t="10514" x="3111500" y="1763713"/>
          <p14:tracePt t="10514" x="3173413" y="1763713"/>
          <p14:tracePt t="10530" x="3228975" y="1771650"/>
          <p14:tracePt t="10531" x="3252788" y="1771650"/>
          <p14:tracePt t="10547" x="3268663" y="1771650"/>
          <p14:tracePt t="10548" x="3276600" y="1771650"/>
          <p14:tracePt t="10609" x="3276600" y="1779588"/>
          <p14:tracePt t="10649" x="3284538" y="1779588"/>
          <p14:tracePt t="10761" x="3276600" y="1787525"/>
          <p14:tracePt t="10769" x="3268663" y="1787525"/>
          <p14:tracePt t="10777" x="3252788" y="1803400"/>
          <p14:tracePt t="10785" x="3228975" y="1811338"/>
          <p14:tracePt t="10797" x="3197225" y="1819275"/>
          <p14:tracePt t="10814" x="3157538" y="1835150"/>
          <p14:tracePt t="10814" x="3127375" y="1835150"/>
          <p14:tracePt t="10831" x="3087688" y="1851025"/>
          <p14:tracePt t="10831" x="3024188" y="1851025"/>
          <p14:tracePt t="10847" x="2968625" y="1851025"/>
          <p14:tracePt t="10848" x="2922588" y="1851025"/>
          <p14:tracePt t="10864" x="2867025" y="1843088"/>
          <p14:tracePt t="10864" x="2835275" y="1835150"/>
          <p14:tracePt t="10881" x="2819400" y="1827213"/>
          <p14:tracePt t="10881" x="2771775" y="1819275"/>
          <p14:tracePt t="10897" x="2755900" y="1811338"/>
          <p14:tracePt t="10898" x="2747963" y="1811338"/>
          <p14:tracePt t="10914" x="2741613" y="1803400"/>
          <p14:tracePt t="10953" x="2733675" y="1795463"/>
          <p14:tracePt t="10961" x="2725738" y="1787525"/>
          <p14:tracePt t="10969" x="2717800" y="1787525"/>
          <p14:tracePt t="10981" x="2701925" y="1779588"/>
          <p14:tracePt t="10997" x="2670175" y="1771650"/>
          <p14:tracePt t="10998" x="2646363" y="1763713"/>
          <p14:tracePt t="11014" x="2606675" y="1755775"/>
          <p14:tracePt t="11014" x="2582863" y="1739900"/>
          <p14:tracePt t="11031" x="2543175" y="1724025"/>
          <p14:tracePt t="11031" x="2505075" y="1708150"/>
          <p14:tracePt t="11047" x="2481263" y="1700213"/>
          <p14:tracePt t="11048" x="2465388" y="1692275"/>
          <p14:tracePt t="11064" x="2457450" y="1684338"/>
          <p14:tracePt t="11081" x="2449513" y="1684338"/>
          <p14:tracePt t="11121" x="2441575" y="1676400"/>
          <p14:tracePt t="11129" x="2433638" y="1668463"/>
          <p14:tracePt t="11137" x="2417763" y="1654175"/>
          <p14:tracePt t="11147" x="2393950" y="1638300"/>
          <p14:tracePt t="11164" x="2362200" y="1606550"/>
          <p14:tracePt t="11164" x="2338388" y="1590675"/>
          <p14:tracePt t="11181" x="2308225" y="1574800"/>
          <p14:tracePt t="11181" x="2292350" y="1566863"/>
          <p14:tracePt t="11197" x="2284413" y="1558925"/>
          <p14:tracePt t="11265" x="2284413" y="1566863"/>
          <p14:tracePt t="11273" x="2300288" y="1590675"/>
          <p14:tracePt t="11281" x="2308225" y="1606550"/>
          <p14:tracePt t="11297" x="2316163" y="1622425"/>
          <p14:tracePt t="11298" x="2324100" y="1638300"/>
          <p14:tracePt t="11314" x="2338388" y="1662113"/>
          <p14:tracePt t="11314" x="2338388" y="1676400"/>
          <p14:tracePt t="11331" x="2346325" y="1676400"/>
          <p14:tracePt t="11377" x="2338388" y="1676400"/>
          <p14:tracePt t="11385" x="2316163" y="1676400"/>
          <p14:tracePt t="11393" x="2276475" y="1676400"/>
          <p14:tracePt t="11401" x="2212975" y="1676400"/>
          <p14:tracePt t="11414" x="2149475" y="1676400"/>
          <p14:tracePt t="11431" x="2071688" y="1676400"/>
          <p14:tracePt t="11431" x="1984375" y="1676400"/>
          <p14:tracePt t="11447" x="1906588" y="1676400"/>
          <p14:tracePt t="11448" x="1858963" y="1676400"/>
          <p14:tracePt t="11464" x="1787525" y="1676400"/>
          <p14:tracePt t="11464" x="1755775" y="1676400"/>
          <p14:tracePt t="11481" x="1717675" y="1692275"/>
          <p14:tracePt t="11481" x="1685925" y="1708150"/>
          <p14:tracePt t="11497" x="1677988" y="1716088"/>
          <p14:tracePt t="11498" x="1670050" y="1716088"/>
          <p14:tracePt t="11514" x="1662113" y="1724025"/>
          <p14:tracePt t="11514" x="1662113" y="1731963"/>
          <p14:tracePt t="11531" x="1654175" y="1739900"/>
          <p14:tracePt t="11531" x="1646238" y="1755775"/>
          <p14:tracePt t="11547" x="1630363" y="1771650"/>
          <p14:tracePt t="11548" x="1614488" y="1787525"/>
          <p14:tracePt t="11564" x="1590675" y="1811338"/>
          <p14:tracePt t="11564" x="1558925" y="1827213"/>
          <p14:tracePt t="11581" x="1535113" y="1843088"/>
          <p14:tracePt t="11581" x="1504950" y="1865313"/>
          <p14:tracePt t="11597" x="1473200" y="1873250"/>
          <p14:tracePt t="11598" x="1425575" y="1889125"/>
          <p14:tracePt t="11614" x="1401763" y="1897063"/>
          <p14:tracePt t="11614" x="1377950" y="1905000"/>
          <p14:tracePt t="11631" x="1322388" y="1920875"/>
          <p14:tracePt t="11631" x="1292225" y="1928813"/>
          <p14:tracePt t="11647" x="1236663" y="1936750"/>
          <p14:tracePt t="11648" x="1189038" y="1936750"/>
          <p14:tracePt t="11664" x="1117600" y="1952625"/>
          <p14:tracePt t="11664" x="1055688" y="1952625"/>
          <p14:tracePt t="11665" x="968375" y="1952625"/>
          <p14:tracePt t="11681" x="906463" y="1952625"/>
          <p14:tracePt t="11697" x="858838" y="1952625"/>
          <p14:tracePt t="11698" x="795338" y="1952625"/>
          <p14:tracePt t="11714" x="771525" y="1952625"/>
          <p14:tracePt t="11714" x="747713" y="1960563"/>
          <p14:tracePt t="11785" x="747713" y="1952625"/>
          <p14:tracePt t="11793" x="755650" y="1944688"/>
          <p14:tracePt t="11801" x="763588" y="1936750"/>
          <p14:tracePt t="11814" x="779463" y="1928813"/>
          <p14:tracePt t="11831" x="795338" y="1920875"/>
          <p14:tracePt t="11831" x="819150" y="1912938"/>
          <p14:tracePt t="11847" x="850900" y="1905000"/>
          <p14:tracePt t="11848" x="874713" y="1897063"/>
          <p14:tracePt t="11864" x="936625" y="1889125"/>
          <p14:tracePt t="11864" x="1008063" y="1873250"/>
          <p14:tracePt t="11865" x="1087438" y="1873250"/>
          <p14:tracePt t="11881" x="1189038" y="1865313"/>
          <p14:tracePt t="11897" x="1284288" y="1865313"/>
          <p14:tracePt t="11898" x="1465263" y="1835150"/>
          <p14:tracePt t="11914" x="1543050" y="1835150"/>
          <p14:tracePt t="11914" x="1614488" y="1827213"/>
          <p14:tracePt t="11931" x="1670050" y="1819275"/>
          <p14:tracePt t="11931" x="1693863" y="1811338"/>
          <p14:tracePt t="11947" x="1717675" y="1795463"/>
          <p14:tracePt t="11948" x="1725613" y="1795463"/>
          <p14:tracePt t="12065" x="1731963" y="1795463"/>
          <p14:tracePt t="12073" x="1747838" y="1795463"/>
          <p14:tracePt t="12081" x="1763713" y="1803400"/>
          <p14:tracePt t="12097" x="1787525" y="1811338"/>
          <p14:tracePt t="12098" x="1811338" y="1819275"/>
          <p14:tracePt t="12114" x="1835150" y="1827213"/>
          <p14:tracePt t="12114" x="1874838" y="1827213"/>
          <p14:tracePt t="12131" x="1906588" y="1835150"/>
          <p14:tracePt t="12131" x="1944688" y="1835150"/>
          <p14:tracePt t="12147" x="1968500" y="1843088"/>
          <p14:tracePt t="12148" x="2008188" y="1843088"/>
          <p14:tracePt t="12164" x="2039938" y="1843088"/>
          <p14:tracePt t="12164" x="2095500" y="1843088"/>
          <p14:tracePt t="12181" x="2127250" y="1851025"/>
          <p14:tracePt t="12181" x="2165350" y="1851025"/>
          <p14:tracePt t="12197" x="2212975" y="1851025"/>
          <p14:tracePt t="12198" x="2252663" y="1851025"/>
          <p14:tracePt t="12214" x="2284413" y="1851025"/>
          <p14:tracePt t="12214" x="2332038" y="1851025"/>
          <p14:tracePt t="12231" x="2401888" y="1851025"/>
          <p14:tracePt t="12231" x="2449513" y="1851025"/>
          <p14:tracePt t="12247" x="2513013" y="1851025"/>
          <p14:tracePt t="12248" x="2582863" y="1851025"/>
          <p14:tracePt t="12264" x="2630488" y="1851025"/>
          <p14:tracePt t="12264" x="2693988" y="1851025"/>
          <p14:tracePt t="12281" x="2747963" y="1851025"/>
          <p14:tracePt t="12281" x="2819400" y="1851025"/>
          <p14:tracePt t="12297" x="2851150" y="1851025"/>
          <p14:tracePt t="12298" x="2867025" y="1851025"/>
          <p14:tracePt t="12321" x="2874963" y="1851025"/>
          <p14:tracePt t="12369" x="2882900" y="1851025"/>
          <p14:tracePt t="12377" x="2890838" y="1851025"/>
          <p14:tracePt t="12385" x="2906713" y="1851025"/>
          <p14:tracePt t="12397" x="2930525" y="1843088"/>
          <p14:tracePt t="12414" x="2960688" y="1835150"/>
          <p14:tracePt t="12414" x="2984500" y="1827213"/>
          <p14:tracePt t="12431" x="3008313" y="1819275"/>
          <p14:tracePt t="12431" x="3040063" y="1819275"/>
          <p14:tracePt t="12447" x="3063875" y="1811338"/>
          <p14:tracePt t="12448" x="3079750" y="1803400"/>
          <p14:tracePt t="12464" x="3095625" y="1803400"/>
          <p14:tracePt t="12464" x="3103563" y="1803400"/>
          <p14:tracePt t="12545" x="3111500" y="1803400"/>
          <p14:tracePt t="12553" x="3119438" y="1795463"/>
          <p14:tracePt t="12589" x="3127375" y="1795463"/>
          <p14:tracePt t="12617" x="3135313" y="1787525"/>
          <p14:tracePt t="12633" x="3135313" y="1779588"/>
          <p14:tracePt t="12641" x="3143250" y="1779588"/>
          <p14:tracePt t="12665" x="3149600" y="1779588"/>
          <p14:tracePt t="12665" x="3157538" y="1771650"/>
          <p14:tracePt t="12721" x="3165475" y="1771650"/>
          <p14:tracePt t="12737" x="3173413" y="1771650"/>
          <p14:tracePt t="12817" x="3157538" y="1771650"/>
          <p14:tracePt t="12825" x="3135313" y="1771650"/>
          <p14:tracePt t="12833" x="3095625" y="1771650"/>
          <p14:tracePt t="12864" x="3055938" y="1779588"/>
          <p14:tracePt t="12864" x="2984500" y="1795463"/>
          <p14:tracePt t="12865" x="2946400" y="1795463"/>
          <p14:tracePt t="12896" x="2922588" y="1795463"/>
          <p14:tracePt t="12896" x="2882900" y="1803400"/>
          <p14:tracePt t="12898" x="2874963" y="1811338"/>
          <p14:tracePt t="12929" x="2859088" y="1811338"/>
          <p14:tracePt t="12929" x="2851150" y="1811338"/>
          <p14:tracePt t="12937" x="2843213" y="1811338"/>
          <p14:tracePt t="12953" x="2835275" y="1811338"/>
          <p14:tracePt t="12981" x="2819400" y="1811338"/>
          <p14:tracePt t="12982" x="2803525" y="1811338"/>
          <p14:tracePt t="13013" x="2787650" y="1811338"/>
          <p14:tracePt t="13013" x="2741613" y="1811338"/>
          <p14:tracePt t="13073" x="2747963" y="1811338"/>
          <p14:tracePt t="13081" x="2763838" y="1811338"/>
          <p14:tracePt t="13089" x="2779713" y="1811338"/>
          <p14:tracePt t="13115" x="2811463" y="1811338"/>
          <p14:tracePt t="13115" x="2890838" y="1811338"/>
          <p14:tracePt t="13132" x="2938463" y="1811338"/>
          <p14:tracePt t="13132" x="3000375" y="1811338"/>
          <p14:tracePt t="13163" x="3055938" y="1811338"/>
          <p14:tracePt t="13163" x="3149600" y="1811338"/>
          <p14:tracePt t="13169" x="3165475" y="1811338"/>
          <p14:tracePt t="13217" x="3149600" y="1819275"/>
          <p14:tracePt t="13232" x="3127375" y="1819275"/>
          <p14:tracePt t="13262" x="3087688" y="1827213"/>
          <p14:tracePt t="13262" x="2930525" y="1843088"/>
          <p14:tracePt t="13281" x="2867025" y="1843088"/>
          <p14:tracePt t="13282" x="2779713" y="1843088"/>
          <p14:tracePt t="13313" x="2733675" y="1843088"/>
          <p14:tracePt t="13313" x="2662238" y="1835150"/>
          <p14:tracePt t="13329" x="2662238" y="1827213"/>
          <p14:tracePt t="13353" x="2670175" y="1827213"/>
          <p14:tracePt t="13381" x="2678113" y="1827213"/>
          <p14:tracePt t="13382" x="2717800" y="1827213"/>
          <p14:tracePt t="13413" x="2755900" y="1827213"/>
          <p14:tracePt t="13413" x="2867025" y="1827213"/>
          <p14:tracePt t="13417" x="2914650" y="1827213"/>
          <p14:tracePt t="13448" x="2946400" y="1827213"/>
          <p14:tracePt t="13448" x="3024188" y="1835150"/>
          <p14:tracePt t="13449" x="3048000" y="1835150"/>
          <p14:tracePt t="13480" x="3055938" y="1835150"/>
          <p14:tracePt t="13480" x="3063875" y="1835150"/>
          <p14:tracePt t="13497" x="3055938" y="1835150"/>
          <p14:tracePt t="13515" x="3048000" y="1835150"/>
          <p14:tracePt t="13546" x="3032125" y="1835150"/>
          <p14:tracePt t="13546" x="2930525" y="1827213"/>
          <p14:tracePt t="13553" x="2882900" y="1827213"/>
          <p14:tracePt t="13581" x="2827338" y="1819275"/>
          <p14:tracePt t="13582" x="2755900" y="1811338"/>
          <p14:tracePt t="13613" x="2741613" y="1803400"/>
          <p14:tracePt t="13633" x="2747963" y="1803400"/>
          <p14:tracePt t="13648" x="2763838" y="1803400"/>
          <p14:tracePt t="13678" x="2795588" y="1803400"/>
          <p14:tracePt t="13678" x="2930525" y="1803400"/>
          <p14:tracePt t="13681" x="2976563" y="1803400"/>
          <p14:tracePt t="13712" x="3016250" y="1803400"/>
          <p14:tracePt t="13712" x="3040063" y="1803400"/>
          <p14:tracePt t="13745" x="3024188" y="1803400"/>
          <p14:tracePt t="13753" x="3016250" y="1803400"/>
          <p14:tracePt t="13781" x="3008313" y="1803400"/>
          <p14:tracePt t="13781" x="2946400" y="1803400"/>
          <p14:tracePt t="13812" x="2906713" y="1803400"/>
          <p14:tracePt t="13812" x="2819400" y="1803400"/>
          <p14:tracePt t="13817" x="2803525" y="1803400"/>
          <p14:tracePt t="13921" x="2795588" y="1795463"/>
          <p14:tracePt t="13929" x="2771775" y="1795463"/>
          <p14:tracePt t="13948" x="2747963" y="1787525"/>
          <p14:tracePt t="13948" x="2709863" y="1779588"/>
          <p14:tracePt t="13979" x="2654300" y="1755775"/>
          <p14:tracePt t="13979" x="2473325" y="1676400"/>
          <p14:tracePt t="13985" x="2386013" y="1654175"/>
          <p14:tracePt t="14014" x="2332038" y="1614488"/>
          <p14:tracePt t="14015" x="2189163" y="1558925"/>
          <p14:tracePt t="14046" x="2149475" y="1550988"/>
          <p14:tracePt t="14046" x="2095500" y="1527175"/>
          <p14:tracePt t="14057" x="2087563" y="1527175"/>
          <p14:tracePt t="14161" x="2087563" y="1519238"/>
          <p14:tracePt t="14177" x="2071688" y="1511300"/>
          <p14:tracePt t="14185" x="2071688" y="1503363"/>
          <p14:tracePt t="14214" x="2063750" y="1495425"/>
          <p14:tracePt t="14265" x="2063750" y="1503363"/>
          <p14:tracePt t="14273" x="2103438" y="1543050"/>
          <p14:tracePt t="14281" x="2149475" y="1590675"/>
          <p14:tracePt t="14312" x="2220913" y="1622425"/>
          <p14:tracePt t="14312" x="2316163" y="1692275"/>
          <p14:tracePt t="14314" x="2370138" y="1700213"/>
          <p14:tracePt t="14345" x="2441575" y="1708150"/>
          <p14:tracePt t="14345" x="2670175" y="1724025"/>
          <p14:tracePt t="14353" x="2747963" y="1724025"/>
          <p14:tracePt t="14381" x="2819400" y="1724025"/>
          <p14:tracePt t="14381" x="2946400" y="1724025"/>
          <p14:tracePt t="14412" x="3016250" y="1731963"/>
          <p14:tracePt t="14412" x="3127375" y="1739900"/>
          <p14:tracePt t="14417" x="3143250" y="1739900"/>
          <p14:tracePt t="14448" x="3149600" y="1739900"/>
          <p14:tracePt t="14448" x="3157538" y="1739900"/>
          <p14:tracePt t="14545" x="3165475" y="1739900"/>
          <p14:tracePt t="14553" x="3173413" y="1739900"/>
          <p14:tracePt t="14569" x="3181350" y="1739900"/>
          <p14:tracePt t="14581" x="3189288" y="1739900"/>
          <p14:tracePt t="14612" x="3197225" y="1739900"/>
          <p14:tracePt t="14612" x="3213100" y="1739900"/>
          <p14:tracePt t="14617" x="3221038" y="1739900"/>
          <p14:tracePt t="14689" x="3213100" y="1739900"/>
          <p14:tracePt t="14697" x="3197225" y="1739900"/>
          <p14:tracePt t="14714" x="3181350" y="1747838"/>
          <p14:tracePt t="14715" x="3143250" y="1747838"/>
          <p14:tracePt t="14746" x="3111500" y="1747838"/>
          <p14:tracePt t="14746" x="2946400" y="1747838"/>
          <p14:tracePt t="14753" x="2867025" y="1747838"/>
          <p14:tracePt t="14781" x="2779713" y="1747838"/>
          <p14:tracePt t="14781" x="2598738" y="1731963"/>
          <p14:tracePt t="14812" x="2505075" y="1700213"/>
          <p14:tracePt t="14812" x="2308225" y="1646238"/>
          <p14:tracePt t="14817" x="2268538" y="1638300"/>
          <p14:tracePt t="14848" x="2236788" y="1630363"/>
          <p14:tracePt t="14848" x="2181225" y="1614488"/>
          <p14:tracePt t="14849" x="2157413" y="1598613"/>
          <p14:tracePt t="14880" x="2141538" y="1590675"/>
          <p14:tracePt t="14880" x="2127250" y="1582738"/>
          <p14:tracePt t="14881" x="2119313" y="1582738"/>
          <p14:tracePt t="14912" x="2111375" y="1582738"/>
          <p14:tracePt t="14961" x="2103438" y="1582738"/>
          <p14:tracePt t="14977" x="2095500" y="1582738"/>
          <p14:tracePt t="14985" x="2095500" y="1590675"/>
          <p14:tracePt t="15014" x="2087563" y="1598613"/>
          <p14:tracePt t="15015" x="2055813" y="1622425"/>
          <p14:tracePt t="15046" x="2039938" y="1630363"/>
          <p14:tracePt t="15046" x="1968500" y="1676400"/>
          <p14:tracePt t="15049" x="1944688" y="1684338"/>
          <p14:tracePt t="15081" x="1866900" y="1708150"/>
          <p14:tracePt t="15081" x="1851025" y="1716088"/>
          <p14:tracePt t="15112" x="1819275" y="1724025"/>
          <p14:tracePt t="15112" x="1771650" y="1747838"/>
          <p14:tracePt t="15113" x="1739900" y="1747838"/>
          <p14:tracePt t="15145" x="1725613" y="1755775"/>
          <p14:tracePt t="15145" x="1662113" y="1755775"/>
          <p14:tracePt t="15153" x="1646238" y="1755775"/>
          <p14:tracePt t="15181" x="1630363" y="1755775"/>
          <p14:tracePt t="15181" x="1582738" y="1755775"/>
          <p14:tracePt t="15212" x="1566863" y="1755775"/>
          <p14:tracePt t="15212" x="1504950" y="1763713"/>
          <p14:tracePt t="15217" x="1481138" y="1763713"/>
          <p14:tracePt t="15248" x="1441450" y="1771650"/>
          <p14:tracePt t="15248" x="1330325" y="1803400"/>
          <p14:tracePt t="15249" x="1268413" y="1819275"/>
          <p14:tracePt t="15280" x="1196975" y="1827213"/>
          <p14:tracePt t="15280" x="1047750" y="1865313"/>
          <p14:tracePt t="15281" x="976313" y="1865313"/>
          <p14:tracePt t="15312" x="944563" y="1873250"/>
          <p14:tracePt t="15312" x="906463" y="1881188"/>
          <p14:tracePt t="15321" x="898525" y="1881188"/>
          <p14:tracePt t="15348" x="890588" y="1881188"/>
          <p14:tracePt t="15348" x="882650" y="1881188"/>
          <p14:tracePt t="15379" x="874713" y="1881188"/>
          <p14:tracePt t="15379" x="874713" y="1873250"/>
          <p14:tracePt t="15393" x="874713" y="1865313"/>
          <p14:tracePt t="15414" x="874713" y="1858963"/>
          <p14:tracePt t="15415" x="882650" y="1851025"/>
          <p14:tracePt t="15446" x="898525" y="1843088"/>
          <p14:tracePt t="15446" x="984250" y="1819275"/>
          <p14:tracePt t="15449" x="1055688" y="1811338"/>
          <p14:tracePt t="15480" x="1117600" y="1811338"/>
          <p14:tracePt t="15480" x="1330325" y="1795463"/>
          <p14:tracePt t="15481" x="1433513" y="1779588"/>
          <p14:tracePt t="15512" x="1543050" y="1771650"/>
          <p14:tracePt t="15512" x="1747838" y="1716088"/>
          <p14:tracePt t="15514" x="1835150" y="1684338"/>
          <p14:tracePt t="15545" x="1898650" y="1668463"/>
          <p14:tracePt t="15545" x="2016125" y="1662113"/>
          <p14:tracePt t="15553" x="2024063" y="1662113"/>
          <p14:tracePt t="15581" x="2032000" y="1662113"/>
          <p14:tracePt t="15582" x="2047875" y="1668463"/>
          <p14:tracePt t="15612" x="2055813" y="1692275"/>
          <p14:tracePt t="15612" x="2103438" y="1771650"/>
          <p14:tracePt t="15617" x="2119313" y="1811338"/>
          <p14:tracePt t="15648" x="2127250" y="1835150"/>
          <p14:tracePt t="15648" x="2157413" y="1889125"/>
          <p14:tracePt t="15649" x="2165350" y="1905000"/>
          <p14:tracePt t="15680" x="2173288" y="1920875"/>
          <p14:tracePt t="15680" x="2189163" y="1944688"/>
          <p14:tracePt t="15681" x="2189163" y="1960563"/>
          <p14:tracePt t="15712" x="2212975" y="1968500"/>
          <p14:tracePt t="15712" x="2220913" y="1984375"/>
          <p14:tracePt t="15715" x="2236788" y="1984375"/>
          <p14:tracePt t="15745" x="2244725" y="1992313"/>
          <p14:tracePt t="15745" x="2284413" y="1992313"/>
          <p14:tracePt t="15753" x="2300288" y="1992313"/>
          <p14:tracePt t="15781" x="2308225" y="1992313"/>
          <p14:tracePt t="15782" x="2324100" y="1968500"/>
          <p14:tracePt t="15812" x="2324100" y="1960563"/>
          <p14:tracePt t="15812" x="2324100" y="1905000"/>
          <p14:tracePt t="15817" x="2324100" y="1881188"/>
          <p14:tracePt t="15848" x="2316163" y="1851025"/>
          <p14:tracePt t="15848" x="2260600" y="1795463"/>
          <p14:tracePt t="15849" x="2212975" y="1747838"/>
          <p14:tracePt t="15880" x="2173288" y="1716088"/>
          <p14:tracePt t="15880" x="2087563" y="1654175"/>
          <p14:tracePt t="15881" x="2047875" y="1622425"/>
          <p14:tracePt t="15912" x="2008188" y="1606550"/>
          <p14:tracePt t="15912" x="1968500" y="1574800"/>
          <p14:tracePt t="15915" x="1968500" y="1566863"/>
          <p14:tracePt t="15945" x="1968500" y="1558925"/>
          <p14:tracePt t="16105" x="1960563" y="1558925"/>
          <p14:tracePt t="16121" x="1952625" y="1558925"/>
          <p14:tracePt t="16129" x="1936750" y="1550988"/>
          <p14:tracePt t="16148" x="1922463" y="1550988"/>
          <p14:tracePt t="16148" x="1906588" y="1543050"/>
          <p14:tracePt t="16179" x="1890713" y="1535113"/>
          <p14:tracePt t="16179" x="1851025" y="1519238"/>
          <p14:tracePt t="16185" x="1835150" y="1511300"/>
          <p14:tracePt t="16215" x="1819275" y="1503363"/>
          <p14:tracePt t="16215" x="1811338" y="1503363"/>
          <p14:tracePt t="16246" x="1811338" y="1495425"/>
          <p14:tracePt t="16441" x="1811338" y="1487488"/>
          <p14:tracePt t="16473" x="1811338" y="1479550"/>
          <p14:tracePt t="16497" x="1811338" y="1471613"/>
          <p14:tracePt t="16513" x="1811338" y="1465263"/>
          <p14:tracePt t="16529" x="1811338" y="1457325"/>
          <p14:tracePt t="16548" x="1811338" y="1449388"/>
          <p14:tracePt t="16579" x="1811338" y="1441450"/>
          <p14:tracePt t="16579" x="1811338" y="1417638"/>
          <p14:tracePt t="16585" x="1811338" y="1401763"/>
          <p14:tracePt t="16615" x="1811338" y="1393825"/>
          <p14:tracePt t="16615" x="1811338" y="1385888"/>
          <p14:tracePt t="16646" x="1803400" y="1377950"/>
          <p14:tracePt t="16646" x="1803400" y="1354138"/>
          <p14:tracePt t="16649" x="1803400" y="1346200"/>
          <p14:tracePt t="16680" x="1803400" y="1338263"/>
          <p14:tracePt t="16681" x="1803400" y="1330325"/>
          <p14:tracePt t="16712" x="1803400" y="1322388"/>
          <p14:tracePt t="16721" x="1803400" y="1314450"/>
          <p14:tracePt t="17193" x="1803400" y="1306513"/>
          <p14:tracePt t="17201" x="1803400" y="1290638"/>
          <p14:tracePt t="17217" x="1803400" y="1282700"/>
          <p14:tracePt t="17248" x="1803400" y="1274763"/>
          <p14:tracePt t="17361" x="1811338" y="1268413"/>
          <p14:tracePt t="17377" x="1819275" y="1268413"/>
          <p14:tracePt t="17401" x="1819275" y="1260475"/>
          <p14:tracePt t="17441" x="1827213" y="1252538"/>
          <p14:tracePt t="17457" x="1827213" y="1244600"/>
          <p14:tracePt t="17481" x="1835150" y="1236663"/>
          <p14:tracePt t="17482" x="1843088" y="1220788"/>
          <p14:tracePt t="17513" x="1851025" y="1212850"/>
          <p14:tracePt t="17514" x="1858963" y="1189038"/>
          <p14:tracePt t="17521" x="1866900" y="1181100"/>
          <p14:tracePt t="17548" x="1866900" y="1173163"/>
          <p14:tracePt t="17579" x="1866900" y="1165225"/>
          <p14:tracePt t="17579" x="1866900" y="1141413"/>
          <p14:tracePt t="17585" x="1874838" y="1133475"/>
          <p14:tracePt t="17615" x="1874838" y="1125538"/>
          <p14:tracePt t="17615" x="1874838" y="1109663"/>
          <p14:tracePt t="17646" x="1874838" y="1093788"/>
          <p14:tracePt t="17646" x="1890713" y="1085850"/>
          <p14:tracePt t="17649" x="1890713" y="1077913"/>
          <p14:tracePt t="17680" x="1906588" y="1071563"/>
          <p14:tracePt t="17680" x="1930400" y="1063625"/>
          <p14:tracePt t="17681" x="1936750" y="1055688"/>
          <p14:tracePt t="17712" x="1944688" y="1047750"/>
          <p14:tracePt t="17712" x="1976438" y="1039813"/>
          <p14:tracePt t="17715" x="1984375" y="1023938"/>
          <p14:tracePt t="17746" x="1992313" y="1016000"/>
          <p14:tracePt t="17746" x="2008188" y="968375"/>
          <p14:tracePt t="17753" x="2016125" y="952500"/>
          <p14:tracePt t="17781" x="2016125" y="944563"/>
          <p14:tracePt t="17782" x="2008188" y="912813"/>
          <p14:tracePt t="17813" x="1992313" y="896938"/>
          <p14:tracePt t="17813" x="1976438" y="866775"/>
          <p14:tracePt t="17817" x="1968500" y="866775"/>
          <p14:tracePt t="17848" x="1960563" y="866775"/>
          <p14:tracePt t="17848" x="1952625" y="866775"/>
          <p14:tracePt t="17849" x="1944688" y="866775"/>
          <p14:tracePt t="17880" x="1936750" y="866775"/>
          <p14:tracePt t="17881" x="1922463" y="866775"/>
          <p14:tracePt t="17912" x="1890713" y="889000"/>
          <p14:tracePt t="17912" x="1835150" y="912813"/>
          <p14:tracePt t="17913" x="1803400" y="928688"/>
          <p14:tracePt t="17945" x="1771650" y="944563"/>
          <p14:tracePt t="17945" x="1670050" y="992188"/>
          <p14:tracePt t="17953" x="1654175" y="1008063"/>
          <p14:tracePt t="17982" x="1638300" y="1016000"/>
          <p14:tracePt t="17982" x="1598613" y="1031875"/>
          <p14:tracePt t="18013" x="1598613" y="1047750"/>
          <p14:tracePt t="18013" x="1598613" y="1093788"/>
          <p14:tracePt t="18017" x="1598613" y="1109663"/>
          <p14:tracePt t="18048" x="1598613" y="1125538"/>
          <p14:tracePt t="18048" x="1606550" y="1157288"/>
          <p14:tracePt t="18049" x="1614488" y="1173163"/>
          <p14:tracePt t="18081" x="1654175" y="1236663"/>
          <p14:tracePt t="18081" x="1662113" y="1252538"/>
          <p14:tracePt t="18089" x="1677988" y="1260475"/>
          <p14:tracePt t="18115" x="1701800" y="1274763"/>
          <p14:tracePt t="18115" x="1731963" y="1306513"/>
          <p14:tracePt t="18146" x="1755775" y="1330325"/>
          <p14:tracePt t="18146" x="1851025" y="1385888"/>
          <p14:tracePt t="18153" x="1890713" y="1417638"/>
          <p14:tracePt t="18182" x="1922463" y="1433513"/>
          <p14:tracePt t="18182" x="1976438" y="1479550"/>
          <p14:tracePt t="18213" x="2000250" y="1495425"/>
          <p14:tracePt t="18213" x="2047875" y="1535113"/>
          <p14:tracePt t="18217" x="2063750" y="1550988"/>
          <p14:tracePt t="18248" x="2071688" y="1558925"/>
          <p14:tracePt t="18248" x="2087563" y="1582738"/>
          <p14:tracePt t="18249" x="2103438" y="1590675"/>
          <p14:tracePt t="18280" x="2111375" y="1598613"/>
          <p14:tracePt t="18280" x="2133600" y="1622425"/>
          <p14:tracePt t="18281" x="2149475" y="1630363"/>
          <p14:tracePt t="18312" x="2157413" y="1638300"/>
          <p14:tracePt t="18312" x="2181225" y="1654175"/>
          <p14:tracePt t="18313" x="2189163" y="1654175"/>
          <p14:tracePt t="18345" x="2189163" y="1662113"/>
          <p14:tracePt t="18345" x="2205038" y="1684338"/>
          <p14:tracePt t="18353" x="2212975" y="1692275"/>
          <p14:tracePt t="18382" x="2220913" y="1700213"/>
          <p14:tracePt t="18382" x="2228850" y="1716088"/>
          <p14:tracePt t="18413" x="2236788" y="1724025"/>
          <p14:tracePt t="18413" x="2252663" y="1755775"/>
          <p14:tracePt t="18417" x="2260600" y="1763713"/>
          <p14:tracePt t="18448" x="2268538" y="1771650"/>
          <p14:tracePt t="18448" x="2292350" y="1803400"/>
          <p14:tracePt t="18450" x="2300288" y="1819275"/>
          <p14:tracePt t="18480" x="2308225" y="1827213"/>
          <p14:tracePt t="18480" x="2324100" y="1851025"/>
          <p14:tracePt t="18489" x="2332038" y="1858963"/>
          <p14:tracePt t="18515" x="2332038" y="1865313"/>
          <p14:tracePt t="18515" x="2338388" y="1881188"/>
          <p14:tracePt t="18546" x="2338388" y="1897063"/>
          <p14:tracePt t="18546" x="2354263" y="1936750"/>
          <p14:tracePt t="18553" x="2354263" y="1952625"/>
          <p14:tracePt t="18582" x="2362200" y="1968500"/>
          <p14:tracePt t="18582" x="2370138" y="1984375"/>
          <p14:tracePt t="18613" x="2378075" y="2000250"/>
          <p14:tracePt t="18613" x="2393950" y="2039938"/>
          <p14:tracePt t="18617" x="2393950" y="2055813"/>
          <p14:tracePt t="18648" x="2393950" y="2062163"/>
          <p14:tracePt t="18648" x="2393950" y="2085975"/>
          <p14:tracePt t="18649" x="2393950" y="2093913"/>
          <p14:tracePt t="18680" x="2393950" y="2101850"/>
          <p14:tracePt t="18680" x="2393950" y="2109788"/>
          <p14:tracePt t="18682" x="2393950" y="2125663"/>
          <p14:tracePt t="18712" x="2393950" y="2133600"/>
          <p14:tracePt t="18712" x="2393950" y="2165350"/>
          <p14:tracePt t="18715" x="2393950" y="2189163"/>
          <p14:tracePt t="18746" x="2393950" y="2205038"/>
          <p14:tracePt t="18746" x="2393950" y="2244725"/>
          <p14:tracePt t="18753" x="2386013" y="2259013"/>
          <p14:tracePt t="18782" x="2386013" y="2274888"/>
          <p14:tracePt t="18782" x="2370138" y="2306638"/>
          <p14:tracePt t="18813" x="2362200" y="2322513"/>
          <p14:tracePt t="18813" x="2354263" y="2386013"/>
          <p14:tracePt t="18817" x="2354263" y="2393950"/>
          <p14:tracePt t="18832" x="2346325" y="2425700"/>
          <p14:tracePt t="18848" x="2346325" y="2449513"/>
          <p14:tracePt t="18849" x="2346325" y="2463800"/>
          <p14:tracePt t="18849" x="2346325" y="2487613"/>
          <p14:tracePt t="18865" x="2346325" y="2519363"/>
          <p14:tracePt t="18865" x="2346325" y="2535238"/>
          <p14:tracePt t="18882" x="2346325" y="2551113"/>
          <p14:tracePt t="18882" x="2346325" y="2574925"/>
          <p14:tracePt t="18913" x="2346325" y="2590800"/>
          <p14:tracePt t="18913" x="2346325" y="2660650"/>
          <p14:tracePt t="18921" x="2346325" y="2684463"/>
          <p14:tracePt t="18948" x="2338388" y="2724150"/>
          <p14:tracePt t="18949" x="2324100" y="2787650"/>
          <p14:tracePt t="18965" x="2300288" y="2811463"/>
          <p14:tracePt t="18965" x="2300288" y="2827338"/>
          <p14:tracePt t="18982" x="2292350" y="2841625"/>
          <p14:tracePt t="18982" x="2292350" y="2857500"/>
          <p14:tracePt t="18998" x="2292350" y="2865438"/>
          <p14:tracePt t="18999" x="2292350" y="2873375"/>
          <p14:tracePt t="19015" x="2284413" y="2873375"/>
          <p14:tracePt t="19074" x="2268538" y="2865438"/>
          <p14:tracePt t="19081" x="2260600" y="2841625"/>
          <p14:tracePt t="19089" x="2236788" y="2811463"/>
          <p14:tracePt t="19098" x="2228850" y="2763838"/>
          <p14:tracePt t="19115" x="2205038" y="2708275"/>
          <p14:tracePt t="19115" x="2197100" y="2638425"/>
          <p14:tracePt t="19132" x="2173288" y="2566988"/>
          <p14:tracePt t="19132" x="2157413" y="2471738"/>
          <p14:tracePt t="19148" x="2133600" y="2370138"/>
          <p14:tracePt t="19149" x="2111375" y="2266950"/>
          <p14:tracePt t="19165" x="2071688" y="2141538"/>
          <p14:tracePt t="19166" x="2016125" y="1968500"/>
          <p14:tracePt t="19182" x="1936750" y="1795463"/>
          <p14:tracePt t="19182" x="1898650" y="1662113"/>
          <p14:tracePt t="19198" x="1858963" y="1558925"/>
          <p14:tracePt t="19199" x="1843088" y="1503363"/>
          <p14:tracePt t="19215" x="1827213" y="1465263"/>
          <p14:tracePt t="19216" x="1827213" y="1441450"/>
          <p14:tracePt t="19232" x="1819275" y="1417638"/>
          <p14:tracePt t="19232" x="1819275" y="1385888"/>
          <p14:tracePt t="19248" x="1819275" y="1362075"/>
          <p14:tracePt t="19249" x="1811338" y="1330325"/>
          <p14:tracePt t="19265" x="1811338" y="1314450"/>
          <p14:tracePt t="19266" x="1811338" y="1290638"/>
          <p14:tracePt t="19282" x="1811338" y="1260475"/>
          <p14:tracePt t="19282" x="1811338" y="1236663"/>
          <p14:tracePt t="19298" x="1811338" y="1212850"/>
          <p14:tracePt t="19299" x="1811338" y="1189038"/>
          <p14:tracePt t="19315" x="1811338" y="1157288"/>
          <p14:tracePt t="19316" x="1811338" y="1141413"/>
          <p14:tracePt t="19332" x="1811338" y="1133475"/>
          <p14:tracePt t="19348" x="1811338" y="1125538"/>
          <p14:tracePt t="19365" x="1811338" y="1117600"/>
          <p14:tracePt t="19382" x="1803400" y="1117600"/>
          <p14:tracePt t="19398" x="1803400" y="1109663"/>
          <p14:tracePt t="19425" x="1795463" y="1125538"/>
          <p14:tracePt t="19433" x="1787525" y="1133475"/>
          <p14:tracePt t="19448" x="1787525" y="1141413"/>
          <p14:tracePt t="19449" x="1779588" y="1149350"/>
          <p14:tracePt t="19465" x="1779588" y="1165225"/>
          <p14:tracePt t="19466" x="1771650" y="1173163"/>
          <p14:tracePt t="19482" x="1771650" y="1181100"/>
          <p14:tracePt t="19482" x="1771650" y="1196975"/>
          <p14:tracePt t="19498" x="1771650" y="1204913"/>
          <p14:tracePt t="19499" x="1763713" y="1220788"/>
          <p14:tracePt t="19515" x="1763713" y="1244600"/>
          <p14:tracePt t="19516" x="1763713" y="1260475"/>
          <p14:tracePt t="19532" x="1763713" y="1274763"/>
          <p14:tracePt t="19532" x="1763713" y="1298575"/>
          <p14:tracePt t="19548" x="1763713" y="1330325"/>
          <p14:tracePt t="19549" x="1763713" y="1354138"/>
          <p14:tracePt t="19565" x="1763713" y="1370013"/>
          <p14:tracePt t="19566" x="1763713" y="1393825"/>
          <p14:tracePt t="19582" x="1763713" y="1409700"/>
          <p14:tracePt t="19582" x="1755775" y="1425575"/>
          <p14:tracePt t="19599" x="1755775" y="1449388"/>
          <p14:tracePt t="19599" x="1755775" y="1479550"/>
          <p14:tracePt t="19615" x="1755775" y="1495425"/>
          <p14:tracePt t="19616" x="1755775" y="1519238"/>
          <p14:tracePt t="19632" x="1755775" y="1543050"/>
          <p14:tracePt t="19632" x="1755775" y="1558925"/>
          <p14:tracePt t="19649" x="1755775" y="1590675"/>
          <p14:tracePt t="19649" x="1755775" y="1630363"/>
          <p14:tracePt t="19665" x="1755775" y="1654175"/>
          <p14:tracePt t="19666" x="1755775" y="1676400"/>
          <p14:tracePt t="19682" x="1755775" y="1708150"/>
          <p14:tracePt t="19682" x="1747838" y="1731963"/>
          <p14:tracePt t="19699" x="1739900" y="1747838"/>
          <p14:tracePt t="19699" x="1731963" y="1763713"/>
          <p14:tracePt t="19715" x="1717675" y="1771650"/>
          <p14:tracePt t="19716" x="1693863" y="1779588"/>
          <p14:tracePt t="19732" x="1670050" y="1803400"/>
          <p14:tracePt t="19732" x="1646238" y="1811338"/>
          <p14:tracePt t="19749" x="1606550" y="1819275"/>
          <p14:tracePt t="19749" x="1574800" y="1835150"/>
          <p14:tracePt t="19765" x="1543050" y="1843088"/>
          <p14:tracePt t="19766" x="1489075" y="1858963"/>
          <p14:tracePt t="19782" x="1433513" y="1865313"/>
          <p14:tracePt t="19782" x="1377950" y="1889125"/>
          <p14:tracePt t="19799" x="1354138" y="1905000"/>
          <p14:tracePt t="19799" x="1308100" y="1928813"/>
          <p14:tracePt t="19815" x="1276350" y="1944688"/>
          <p14:tracePt t="19816" x="1252538" y="1960563"/>
          <p14:tracePt t="19832" x="1228725" y="1984375"/>
          <p14:tracePt t="19832" x="1220788" y="2008188"/>
          <p14:tracePt t="19833" x="1204913" y="2024063"/>
          <p14:tracePt t="19849" x="1189038" y="2055813"/>
          <p14:tracePt t="19849" x="1181100" y="2070100"/>
          <p14:tracePt t="19865" x="1181100" y="2085975"/>
          <p14:tracePt t="19882" x="1181100" y="2101850"/>
          <p14:tracePt t="19882" x="1173163" y="2141538"/>
          <p14:tracePt t="19899" x="1173163" y="2165350"/>
          <p14:tracePt t="19899" x="1173163" y="2189163"/>
          <p14:tracePt t="19915" x="1173163" y="2220913"/>
          <p14:tracePt t="19916" x="1165225" y="2252663"/>
          <p14:tracePt t="19932" x="1165225" y="2306638"/>
          <p14:tracePt t="19932" x="1165225" y="2338388"/>
          <p14:tracePt t="19949" x="1165225" y="2401888"/>
          <p14:tracePt t="19949" x="1173163" y="2471738"/>
          <p14:tracePt t="19965" x="1189038" y="2551113"/>
          <p14:tracePt t="19966" x="1212850" y="2622550"/>
          <p14:tracePt t="19982" x="1236663" y="2724150"/>
          <p14:tracePt t="19982" x="1260475" y="2795588"/>
          <p14:tracePt t="19999" x="1292225" y="2865438"/>
          <p14:tracePt t="19999" x="1316038" y="2905125"/>
          <p14:tracePt t="20015" x="1330325" y="2936875"/>
          <p14:tracePt t="20016" x="1346200" y="2952750"/>
          <p14:tracePt t="20032" x="1354138" y="2960688"/>
          <p14:tracePt t="20049" x="1362075" y="2960688"/>
          <p14:tracePt t="20105" x="1370013" y="2960688"/>
          <p14:tracePt t="20113" x="1370013" y="2952750"/>
          <p14:tracePt t="20121" x="1377950" y="2913063"/>
          <p14:tracePt t="20132" x="1393825" y="2857500"/>
          <p14:tracePt t="20149" x="1393825" y="2795588"/>
          <p14:tracePt t="20149" x="1401763" y="2708275"/>
          <p14:tracePt t="20165" x="1417638" y="2598738"/>
          <p14:tracePt t="20166" x="1457325" y="2479675"/>
          <p14:tracePt t="20182" x="1489075" y="2378075"/>
          <p14:tracePt t="20183" x="1527175" y="2259013"/>
          <p14:tracePt t="20199" x="1566863" y="2141538"/>
          <p14:tracePt t="20199" x="1590675" y="2062163"/>
          <p14:tracePt t="20215" x="1614488" y="1992313"/>
          <p14:tracePt t="20216" x="1646238" y="1960563"/>
          <p14:tracePt t="20232" x="1654175" y="1928813"/>
          <p14:tracePt t="20232" x="1670050" y="1897063"/>
          <p14:tracePt t="20233" x="1693863" y="1858963"/>
          <p14:tracePt t="20249" x="1709738" y="1819275"/>
          <p14:tracePt t="20249" x="1725613" y="1779588"/>
          <p14:tracePt t="20265" x="1731963" y="1747838"/>
          <p14:tracePt t="20266" x="1747838" y="1716088"/>
          <p14:tracePt t="20282" x="1755775" y="1668463"/>
          <p14:tracePt t="20283" x="1779588" y="1630363"/>
          <p14:tracePt t="20299" x="1787525" y="1574800"/>
          <p14:tracePt t="20299" x="1811338" y="1519238"/>
          <p14:tracePt t="20315" x="1819275" y="1471613"/>
          <p14:tracePt t="20316" x="1835150" y="1401763"/>
          <p14:tracePt t="20332" x="1843088" y="1346200"/>
          <p14:tracePt t="20333" x="1843088" y="1314450"/>
          <p14:tracePt t="20349" x="1843088" y="1282700"/>
          <p14:tracePt t="20365" x="1843088" y="1260475"/>
          <p14:tracePt t="20366" x="1843088" y="1228725"/>
          <p14:tracePt t="20382" x="1843088" y="1220788"/>
          <p14:tracePt t="20382" x="1843088" y="1204913"/>
          <p14:tracePt t="20399" x="1843088" y="1189038"/>
          <p14:tracePt t="20415" x="1843088" y="1173163"/>
          <p14:tracePt t="20473" x="1843088" y="1181100"/>
          <p14:tracePt t="20481" x="1866900" y="1228725"/>
          <p14:tracePt t="20489" x="1890713" y="1298575"/>
          <p14:tracePt t="20499" x="1922463" y="1370013"/>
          <p14:tracePt t="20515" x="1968500" y="1425575"/>
          <p14:tracePt t="20516" x="1992313" y="1479550"/>
          <p14:tracePt t="20532" x="2008188" y="1511300"/>
          <p14:tracePt t="20532" x="2032000" y="1550988"/>
          <p14:tracePt t="20549" x="2047875" y="1590675"/>
          <p14:tracePt t="20549" x="2071688" y="1630363"/>
          <p14:tracePt t="20565" x="2087563" y="1684338"/>
          <p14:tracePt t="20566" x="2111375" y="1755775"/>
          <p14:tracePt t="20582" x="2149475" y="1827213"/>
          <p14:tracePt t="20582" x="2173288" y="1897063"/>
          <p14:tracePt t="20599" x="2212975" y="1984375"/>
          <p14:tracePt t="20599" x="2244725" y="2055813"/>
          <p14:tracePt t="20615" x="2284413" y="2125663"/>
          <p14:tracePt t="20616" x="2308225" y="2197100"/>
          <p14:tracePt t="20632" x="2324100" y="2236788"/>
          <p14:tracePt t="20632" x="2346325" y="2274888"/>
          <p14:tracePt t="20649" x="2354263" y="2298700"/>
          <p14:tracePt t="20649" x="2370138" y="2354263"/>
          <p14:tracePt t="20665" x="2378075" y="2378075"/>
          <p14:tracePt t="20666" x="2386013" y="2409825"/>
          <p14:tracePt t="20682" x="2393950" y="2433638"/>
          <p14:tracePt t="20682" x="2409825" y="2455863"/>
          <p14:tracePt t="20699" x="2409825" y="2495550"/>
          <p14:tracePt t="20699" x="2417763" y="2535238"/>
          <p14:tracePt t="20715" x="2417763" y="2559050"/>
          <p14:tracePt t="20716" x="2417763" y="2598738"/>
          <p14:tracePt t="20732" x="2417763" y="2622550"/>
          <p14:tracePt t="20732" x="2401888" y="2644775"/>
          <p14:tracePt t="20749" x="2393950" y="2676525"/>
          <p14:tracePt t="20749" x="2386013" y="2692400"/>
          <p14:tracePt t="20765" x="2370138" y="2716213"/>
          <p14:tracePt t="20766" x="2362200" y="2732088"/>
          <p14:tracePt t="20782" x="2354263" y="2747963"/>
          <p14:tracePt t="20782" x="2346325" y="2763838"/>
          <p14:tracePt t="20799" x="2338388" y="2787650"/>
          <p14:tracePt t="20799" x="2316163" y="2811463"/>
          <p14:tracePt t="20815" x="2308225" y="2827338"/>
          <p14:tracePt t="20816" x="2300288" y="2849563"/>
          <p14:tracePt t="20832" x="2292350" y="2881313"/>
          <p14:tracePt t="20832" x="2284413" y="2897188"/>
          <p14:tracePt t="20833" x="2284413" y="2921000"/>
          <p14:tracePt t="20849" x="2276475" y="2952750"/>
          <p14:tracePt t="20849" x="2276475" y="2968625"/>
          <p14:tracePt t="20865" x="2276475" y="2984500"/>
          <p14:tracePt t="20882" x="2276475" y="3000375"/>
          <p14:tracePt t="20883" x="2276475" y="3016250"/>
          <p14:tracePt t="20899" x="2276475" y="3024188"/>
          <p14:tracePt t="20899" x="2276475" y="3032125"/>
          <p14:tracePt t="20915" x="2276475" y="3046413"/>
          <p14:tracePt t="20916" x="2276475" y="3054350"/>
          <p14:tracePt t="20932" x="2276475" y="3062288"/>
          <p14:tracePt t="20932" x="2276475" y="3070225"/>
          <p14:tracePt t="20949" x="2276475" y="3078163"/>
          <p14:tracePt t="20949" x="2276475" y="3094038"/>
          <p14:tracePt t="20965" x="2284413" y="3101975"/>
          <p14:tracePt t="20982" x="2292350" y="3101975"/>
          <p14:tracePt t="20982" x="2300288" y="3101975"/>
          <p14:tracePt t="20999" x="2316163" y="3101975"/>
          <p14:tracePt t="21015" x="2324100" y="3086100"/>
          <p14:tracePt t="21016" x="2346325" y="3062288"/>
          <p14:tracePt t="21032" x="2354263" y="3024188"/>
          <p14:tracePt t="21032" x="2354263" y="2976563"/>
          <p14:tracePt t="21033" x="2362200" y="2905125"/>
          <p14:tracePt t="21049" x="2378075" y="2819400"/>
          <p14:tracePt t="21049" x="2386013" y="2755900"/>
          <p14:tracePt t="21066" x="2386013" y="2622550"/>
          <p14:tracePt t="21082" x="2386013" y="2543175"/>
          <p14:tracePt t="21099" x="2386013" y="2455863"/>
          <p14:tracePt t="21099" x="2370138" y="2244725"/>
          <p14:tracePt t="21115" x="2332038" y="2117725"/>
          <p14:tracePt t="21116" x="2292350" y="1968500"/>
          <p14:tracePt t="21132" x="2236788" y="1835150"/>
          <p14:tracePt t="21133" x="2165350" y="1662113"/>
          <p14:tracePt t="21149" x="2095500" y="1527175"/>
          <p14:tracePt t="21149" x="2032000" y="1377950"/>
          <p14:tracePt t="21165" x="1960563" y="1244600"/>
          <p14:tracePt t="21166" x="1898650" y="1125538"/>
          <p14:tracePt t="21182" x="1843088" y="1023938"/>
          <p14:tracePt t="21182" x="1795463" y="952500"/>
          <p14:tracePt t="21199" x="1779588" y="920750"/>
          <p14:tracePt t="21199" x="1779588" y="904875"/>
          <p14:tracePt t="21215" x="1779588" y="896938"/>
          <p14:tracePt t="21216" x="1771650" y="889000"/>
          <p14:tracePt t="21241" x="1771650" y="881063"/>
          <p14:tracePt t="21329" x="1771650" y="889000"/>
          <p14:tracePt t="21337" x="1771650" y="936625"/>
          <p14:tracePt t="21345" x="1771650" y="968375"/>
          <p14:tracePt t="21353" x="1795463" y="1023938"/>
          <p14:tracePt t="21365" x="1819275" y="1093788"/>
          <p14:tracePt t="21382" x="1851025" y="1149350"/>
          <p14:tracePt t="21383" x="1890713" y="1212850"/>
          <p14:tracePt t="21399" x="1922463" y="1298575"/>
          <p14:tracePt t="21399" x="1968500" y="1370013"/>
          <p14:tracePt t="21415" x="2024063" y="1441450"/>
          <p14:tracePt t="21416" x="2055813" y="1511300"/>
          <p14:tracePt t="21432" x="2119313" y="1614488"/>
          <p14:tracePt t="21433" x="2173288" y="1700213"/>
          <p14:tracePt t="21433" x="2220913" y="1803400"/>
          <p14:tracePt t="21449" x="2276475" y="1897063"/>
          <p14:tracePt t="21450" x="2324100" y="1984375"/>
          <p14:tracePt t="21465" x="2354263" y="2055813"/>
          <p14:tracePt t="21466" x="2378075" y="2109788"/>
          <p14:tracePt t="21482" x="2393950" y="2157413"/>
          <p14:tracePt t="21483" x="2401888" y="2197100"/>
          <p14:tracePt t="21499" x="2401888" y="2244725"/>
          <p14:tracePt t="21515" x="2401888" y="2282825"/>
          <p14:tracePt t="21516" x="2409825" y="2354263"/>
          <p14:tracePt t="21532" x="2409825" y="2393950"/>
          <p14:tracePt t="21533" x="2409825" y="2433638"/>
          <p14:tracePt t="21549" x="2409825" y="2455863"/>
          <p14:tracePt t="21549" x="2409825" y="2487613"/>
          <p14:tracePt t="21565" x="2409825" y="2527300"/>
          <p14:tracePt t="21566" x="2409825" y="2551113"/>
          <p14:tracePt t="21582" x="2409825" y="2590800"/>
          <p14:tracePt t="21583" x="2401888" y="2614613"/>
          <p14:tracePt t="21599" x="2386013" y="2652713"/>
          <p14:tracePt t="21599" x="2378075" y="2692400"/>
          <p14:tracePt t="21615" x="2378075" y="2740025"/>
          <p14:tracePt t="21616" x="2370138" y="2795588"/>
          <p14:tracePt t="21632" x="2370138" y="2857500"/>
          <p14:tracePt t="21633" x="2370138" y="2944813"/>
          <p14:tracePt t="21649" x="2370138" y="2984500"/>
          <p14:tracePt t="21649" x="2370138" y="3016250"/>
          <p14:tracePt t="21665" x="2370138" y="3046413"/>
          <p14:tracePt t="21666" x="2378075" y="3070225"/>
          <p14:tracePt t="21682" x="2386013" y="3094038"/>
          <p14:tracePt t="21683" x="2386013" y="3109913"/>
          <p14:tracePt t="21699" x="2386013" y="3125788"/>
          <p14:tracePt t="21699" x="2386013" y="3141663"/>
          <p14:tracePt t="21715" x="2386013" y="3157538"/>
          <p14:tracePt t="21716" x="2393950" y="3173413"/>
          <p14:tracePt t="21732" x="2393950" y="3189288"/>
          <p14:tracePt t="21733" x="2393950" y="3221038"/>
          <p14:tracePt t="21749" x="2393950" y="3228975"/>
          <p14:tracePt t="21749" x="2401888" y="3235325"/>
          <p14:tracePt t="21765" x="2401888" y="3251200"/>
          <p14:tracePt t="21766" x="2401888" y="3259138"/>
          <p14:tracePt t="21785" x="2409825" y="3259138"/>
          <p14:tracePt t="21799" x="2417763" y="3259138"/>
          <p14:tracePt t="21816" x="2425700" y="3259138"/>
          <p14:tracePt t="21816" x="2441575" y="3235325"/>
          <p14:tracePt t="21832" x="2449513" y="3205163"/>
          <p14:tracePt t="21833" x="2465388" y="3117850"/>
          <p14:tracePt t="21833" x="2473325" y="3054350"/>
          <p14:tracePt t="21849" x="2489200" y="2952750"/>
          <p14:tracePt t="21849" x="2489200" y="2857500"/>
          <p14:tracePt t="21866" x="2497138" y="2755900"/>
          <p14:tracePt t="21866" x="2497138" y="2660650"/>
          <p14:tracePt t="21882" x="2497138" y="2543175"/>
          <p14:tracePt t="21883" x="2481263" y="2433638"/>
          <p14:tracePt t="21899" x="2441575" y="2266950"/>
          <p14:tracePt t="21899" x="2401888" y="2101850"/>
          <p14:tracePt t="21916" x="2354263" y="1920875"/>
          <p14:tracePt t="21916" x="2300288" y="1771650"/>
          <p14:tracePt t="21932" x="2260600" y="1622425"/>
          <p14:tracePt t="21933" x="2205038" y="1487488"/>
          <p14:tracePt t="21949" x="2157413" y="1370013"/>
          <p14:tracePt t="21949" x="2087563" y="1220788"/>
          <p14:tracePt t="21966" x="2039938" y="1101725"/>
          <p14:tracePt t="21966" x="2000250" y="1000125"/>
          <p14:tracePt t="21982" x="1960563" y="912813"/>
          <p14:tracePt t="21983" x="1936750" y="858838"/>
          <p14:tracePt t="21999" x="1930400" y="835025"/>
          <p14:tracePt t="21999" x="1922463" y="795338"/>
          <p14:tracePt t="22016" x="1922463" y="787400"/>
          <p14:tracePt t="22016" x="1914525" y="787400"/>
          <p14:tracePt t="22032" x="1914525" y="779463"/>
          <p14:tracePt t="22049" x="1914525" y="771525"/>
          <p14:tracePt t="22049" x="1906588" y="747713"/>
          <p14:tracePt t="22066" x="1898650" y="731838"/>
          <p14:tracePt t="22082" x="1898650" y="723900"/>
          <p14:tracePt t="22169" x="1890713" y="731838"/>
          <p14:tracePt t="22177" x="1890713" y="779463"/>
          <p14:tracePt t="22185" x="1906588" y="850900"/>
          <p14:tracePt t="22199" x="1930400" y="936625"/>
          <p14:tracePt t="22216" x="1968500" y="1023938"/>
          <p14:tracePt t="22216" x="1992313" y="1109663"/>
          <p14:tracePt t="22232" x="2032000" y="1181100"/>
          <p14:tracePt t="22233" x="2047875" y="1236663"/>
          <p14:tracePt t="22233" x="2071688" y="1290638"/>
          <p14:tracePt t="22249" x="2095500" y="1346200"/>
          <p14:tracePt t="22249" x="2119313" y="1401763"/>
          <p14:tracePt t="22266" x="2133600" y="1441450"/>
          <p14:tracePt t="22266" x="2157413" y="1495425"/>
          <p14:tracePt t="22282" x="2181225" y="1535113"/>
          <p14:tracePt t="22283" x="2189163" y="1582738"/>
          <p14:tracePt t="22299" x="2205038" y="1622425"/>
          <p14:tracePt t="22299" x="2220913" y="1662113"/>
          <p14:tracePt t="22316" x="2228850" y="1700213"/>
          <p14:tracePt t="22316" x="2228850" y="1739900"/>
          <p14:tracePt t="22332" x="2228850" y="1771650"/>
          <p14:tracePt t="22333" x="2236788" y="1811338"/>
          <p14:tracePt t="22349" x="2236788" y="1851025"/>
          <p14:tracePt t="22349" x="2228850" y="1881188"/>
          <p14:tracePt t="22366" x="2212975" y="1936750"/>
          <p14:tracePt t="22366" x="2205038" y="1976438"/>
          <p14:tracePt t="22382" x="2197100" y="2000250"/>
          <p14:tracePt t="22383" x="2189163" y="2039938"/>
          <p14:tracePt t="22399" x="2181225" y="2078038"/>
          <p14:tracePt t="22399" x="2165350" y="2101850"/>
          <p14:tracePt t="22416" x="2157413" y="2141538"/>
          <p14:tracePt t="22416" x="2157413" y="2165350"/>
          <p14:tracePt t="22432" x="2149475" y="2189163"/>
          <p14:tracePt t="22433" x="2141538" y="2220913"/>
          <p14:tracePt t="22433" x="2133600" y="2244725"/>
          <p14:tracePt t="22449" x="2133600" y="2259013"/>
          <p14:tracePt t="22449" x="2127250" y="2274888"/>
          <p14:tracePt t="22466" x="2127250" y="2290763"/>
          <p14:tracePt t="22466" x="2127250" y="2298700"/>
          <p14:tracePt t="22482" x="2127250" y="2306638"/>
          <p14:tracePt t="22499" x="2133600" y="2306638"/>
          <p14:tracePt t="22516" x="2149475" y="2306638"/>
          <p14:tracePt t="22516" x="2173288" y="2306638"/>
          <p14:tracePt t="22532" x="2197100" y="2298700"/>
          <p14:tracePt t="22533" x="2252663" y="2266950"/>
          <p14:tracePt t="22549" x="2308225" y="2228850"/>
          <p14:tracePt t="22549" x="2378075" y="2205038"/>
          <p14:tracePt t="22566" x="2417763" y="2173288"/>
          <p14:tracePt t="22566" x="2457450" y="2157413"/>
          <p14:tracePt t="22582" x="2489200" y="2133600"/>
          <p14:tracePt t="22583" x="2505075" y="2117725"/>
          <p14:tracePt t="22599" x="2505075" y="2101850"/>
          <p14:tracePt t="22600" x="2513013" y="2093913"/>
          <p14:tracePt t="22616" x="2513013" y="2085975"/>
          <p14:tracePt t="22616" x="2513013" y="2078038"/>
          <p14:tracePt t="22632" x="2513013" y="2070100"/>
          <p14:tracePt t="22633" x="2505075" y="2047875"/>
          <p14:tracePt t="22649" x="2489200" y="2032000"/>
          <p14:tracePt t="22650" x="2465388" y="1992313"/>
          <p14:tracePt t="22666" x="2449513" y="1936750"/>
          <p14:tracePt t="22666" x="2409825" y="1865313"/>
          <p14:tracePt t="22683" x="2362200" y="1779588"/>
          <p14:tracePt t="22683" x="2308225" y="1692275"/>
          <p14:tracePt t="22699" x="2268538" y="1646238"/>
          <p14:tracePt t="22700" x="2244725" y="1606550"/>
          <p14:tracePt t="22716" x="2236788" y="1590675"/>
          <p14:tracePt t="22716" x="2228850" y="1574800"/>
          <p14:tracePt t="22733" x="2228850" y="1566863"/>
          <p14:tracePt t="22733" x="2220913" y="1558925"/>
          <p14:tracePt t="22777" x="2220913" y="1550988"/>
          <p14:tracePt t="22793" x="2220913" y="1543050"/>
          <p14:tracePt t="22801" x="2220913" y="1535113"/>
          <p14:tracePt t="22809" x="2220913" y="1503363"/>
          <p14:tracePt t="22818" x="2220913" y="1479550"/>
          <p14:tracePt t="22833" x="2212975" y="1465263"/>
          <p14:tracePt t="22833" x="2212975" y="1441450"/>
          <p14:tracePt t="22849" x="2205038" y="1409700"/>
          <p14:tracePt t="22850" x="2197100" y="1370013"/>
          <p14:tracePt t="22866" x="2189163" y="1346200"/>
          <p14:tracePt t="22867" x="2189163" y="1322388"/>
          <p14:tracePt t="22883" x="2181225" y="1306513"/>
          <p14:tracePt t="22883" x="2173288" y="1290638"/>
          <p14:tracePt t="22899" x="2165350" y="1274763"/>
          <p14:tracePt t="22900" x="2157413" y="1268413"/>
          <p14:tracePt t="22916" x="2149475" y="1252538"/>
          <p14:tracePt t="22916" x="2141538" y="1244600"/>
          <p14:tracePt t="22933" x="2133600" y="1236663"/>
          <p14:tracePt t="22933" x="2127250" y="1228725"/>
          <p14:tracePt t="22969" x="2119313" y="1220788"/>
          <p14:tracePt t="22970" x="2047875" y="1165225"/>
          <p14:tracePt t="22986" x="2024063" y="1149350"/>
          <p14:tracePt t="23002" x="2008188" y="1133475"/>
          <p14:tracePt t="23003" x="1976438" y="1125538"/>
          <p14:tracePt t="23034" x="1960563" y="1101725"/>
          <p14:tracePt t="23035" x="1906588" y="1077913"/>
          <p14:tracePt t="23041" x="1898650" y="1077913"/>
          <p14:tracePt t="23066" x="1890713" y="1077913"/>
          <p14:tracePt t="23153" x="1882775" y="1077913"/>
          <p14:tracePt t="23177" x="1882775" y="1071563"/>
          <p14:tracePt t="23185" x="1874838" y="1071563"/>
          <p14:tracePt t="23200" x="1858963" y="1071563"/>
          <p14:tracePt t="23216" x="1851025" y="1071563"/>
          <p14:tracePt t="23247" x="1843088" y="1071563"/>
          <p14:tracePt t="23247" x="1843088" y="1063625"/>
          <p14:tracePt t="23321" x="1835150" y="1055688"/>
          <p14:tracePt t="23329" x="1819275" y="1047750"/>
          <p14:tracePt t="23350" x="1803400" y="1039813"/>
          <p14:tracePt t="23350" x="1795463" y="1023938"/>
          <p14:tracePt t="23381" x="1771650" y="1008063"/>
          <p14:tracePt t="23381" x="1739900" y="920750"/>
          <p14:tracePt t="23385" x="1731963" y="896938"/>
          <p14:tracePt t="23400" x="1725613" y="858838"/>
          <p14:tracePt t="23430" x="1709738" y="835025"/>
          <p14:tracePt t="23430" x="1709738" y="763588"/>
          <p14:tracePt t="23433" x="1709738" y="739775"/>
          <p14:tracePt t="23463" x="1709738" y="715963"/>
          <p14:tracePt t="23463" x="1709738" y="669925"/>
          <p14:tracePt t="23466" x="1701800" y="654050"/>
          <p14:tracePt t="23497" x="1701800" y="630238"/>
          <p14:tracePt t="23498" x="1701800" y="590550"/>
          <p14:tracePt t="23513" x="1701800" y="574675"/>
          <p14:tracePt t="23533" x="1701800" y="566738"/>
          <p14:tracePt t="23533" x="1701800" y="558800"/>
          <p14:tracePt t="23633" x="1701800" y="542925"/>
          <p14:tracePt t="23641" x="1693863" y="534988"/>
          <p14:tracePt t="23650" x="1685925" y="527050"/>
          <p14:tracePt t="23680" x="1685925" y="519113"/>
          <p14:tracePt t="23769" x="1677988" y="519113"/>
          <p14:tracePt t="23785" x="1670050" y="527050"/>
          <p14:tracePt t="23793" x="1670050" y="534988"/>
          <p14:tracePt t="23816" x="1670050" y="542925"/>
          <p14:tracePt t="23817" x="1670050" y="550863"/>
          <p14:tracePt t="23848" x="1662113" y="558800"/>
          <p14:tracePt t="23849" x="1662113" y="574675"/>
          <p14:tracePt t="23849" x="1662113" y="582613"/>
          <p14:tracePt t="23857" x="1662113" y="598488"/>
          <p14:tracePt t="23883" x="1662113" y="630238"/>
          <p14:tracePt t="23883" x="1662113" y="669925"/>
          <p14:tracePt t="23914" x="1662113" y="692150"/>
          <p14:tracePt t="23915" x="1662113" y="747713"/>
          <p14:tracePt t="23921" x="1662113" y="779463"/>
          <p14:tracePt t="23950" x="1670050" y="803275"/>
          <p14:tracePt t="23950" x="1677988" y="858838"/>
          <p14:tracePt t="23981" x="1693863" y="881063"/>
          <p14:tracePt t="23982" x="1709738" y="952500"/>
          <p14:tracePt t="23985" x="1717675" y="992188"/>
          <p14:tracePt t="24015" x="1717675" y="1016000"/>
          <p14:tracePt t="24016" x="1725613" y="1101725"/>
          <p14:tracePt t="24017" x="1731963" y="1141413"/>
          <p14:tracePt t="24049" x="1747838" y="1173163"/>
          <p14:tracePt t="24050" x="1787525" y="1306513"/>
          <p14:tracePt t="24081" x="1874838" y="1479550"/>
          <p14:tracePt t="24089" x="1898650" y="1519238"/>
          <p14:tracePt t="24116" x="1914525" y="1550988"/>
          <p14:tracePt t="24116" x="1944688" y="1598613"/>
          <p14:tracePt t="24147" x="1960563" y="1622425"/>
          <p14:tracePt t="24148" x="2024063" y="1716088"/>
          <p14:tracePt t="24153" x="2055813" y="1755775"/>
          <p14:tracePt t="24182" x="2087563" y="1795463"/>
          <p14:tracePt t="24183" x="2165350" y="1873250"/>
          <p14:tracePt t="24213" x="2205038" y="1905000"/>
          <p14:tracePt t="24214" x="2268538" y="1976438"/>
          <p14:tracePt t="24217" x="2276475" y="1992313"/>
          <p14:tracePt t="24247" x="2276475" y="2000250"/>
          <p14:tracePt t="24248" x="2284413" y="2039938"/>
          <p14:tracePt t="24249" x="2284413" y="2062163"/>
          <p14:tracePt t="24279" x="2284413" y="2093913"/>
          <p14:tracePt t="24280" x="2276475" y="2181225"/>
          <p14:tracePt t="24282" x="2260600" y="2228850"/>
          <p14:tracePt t="24313" x="2260600" y="2282825"/>
          <p14:tracePt t="24313" x="2244725" y="2433638"/>
          <p14:tracePt t="24321" x="2244725" y="2471738"/>
          <p14:tracePt t="24349" x="2244725" y="2519363"/>
          <p14:tracePt t="24350" x="2228850" y="2622550"/>
          <p14:tracePt t="24380" x="2228850" y="2668588"/>
          <p14:tracePt t="24381" x="2197100" y="2905125"/>
          <p14:tracePt t="24385" x="2181225" y="2992438"/>
          <p14:tracePt t="24415" x="2173288" y="3086100"/>
          <p14:tracePt t="24416" x="2141538" y="3298825"/>
          <p14:tracePt t="24417" x="2133600" y="3402013"/>
          <p14:tracePt t="24447" x="2119313" y="3463925"/>
          <p14:tracePt t="24448" x="2103438" y="3575050"/>
          <p14:tracePt t="24449" x="2103438" y="3598863"/>
          <p14:tracePt t="24479" x="2095500" y="3622675"/>
          <p14:tracePt t="24480" x="2087563" y="3668713"/>
          <p14:tracePt t="24482" x="2071688" y="3708400"/>
          <p14:tracePt t="24513" x="2071688" y="3740150"/>
          <p14:tracePt t="24513" x="2063750" y="3865563"/>
          <p14:tracePt t="24521" x="2063750" y="3897313"/>
          <p14:tracePt t="24549" x="2063750" y="3937000"/>
          <p14:tracePt t="24550" x="2063750" y="3960813"/>
          <p14:tracePt t="24580" x="2071688" y="3960813"/>
          <p14:tracePt t="24581" x="2079625" y="3952875"/>
          <p14:tracePt t="24585" x="2095500" y="3913188"/>
          <p14:tracePt t="24615" x="2111375" y="3857625"/>
          <p14:tracePt t="24616" x="2119313" y="3756025"/>
          <p14:tracePt t="24617" x="2127250" y="3700463"/>
          <p14:tracePt t="24647" x="2149475" y="3652838"/>
          <p14:tracePt t="24648" x="2205038" y="3535363"/>
          <p14:tracePt t="24649" x="2252663" y="3479800"/>
          <p14:tracePt t="24680" x="2292350" y="3425825"/>
          <p14:tracePt t="24681" x="2338388" y="3330575"/>
          <p14:tracePt t="24681" x="2346325" y="3298825"/>
          <p14:tracePt t="24690" x="2370138" y="3275013"/>
          <p14:tracePt t="24716" x="2370138" y="3235325"/>
          <p14:tracePt t="24716" x="2370138" y="3213100"/>
          <p14:tracePt t="24753" x="2370138" y="3221038"/>
          <p14:tracePt t="24761" x="2370138" y="3282950"/>
          <p14:tracePt t="24783" x="2370138" y="3346450"/>
          <p14:tracePt t="24783" x="2378075" y="3432175"/>
          <p14:tracePt t="24814" x="2401888" y="3535363"/>
          <p14:tracePt t="24815" x="2449513" y="3771900"/>
          <p14:tracePt t="24817" x="2465388" y="3833813"/>
          <p14:tracePt t="24847" x="2465388" y="3889375"/>
          <p14:tracePt t="24848" x="2473325" y="3960813"/>
          <p14:tracePt t="24849" x="2473325" y="4000500"/>
          <p14:tracePt t="24879" x="2465388" y="4030663"/>
          <p14:tracePt t="24880" x="2441575" y="4094163"/>
          <p14:tracePt t="24883" x="2433638" y="4133850"/>
          <p14:tracePt t="24913" x="2425700" y="4173538"/>
          <p14:tracePt t="24914" x="2425700" y="4275138"/>
          <p14:tracePt t="24921" x="2425700" y="4298950"/>
          <p14:tracePt t="24949" x="2433638" y="4314825"/>
          <p14:tracePt t="24950" x="2441575" y="4322763"/>
          <p14:tracePt t="24980" x="2449513" y="4322763"/>
          <p14:tracePt t="24981" x="2457450" y="4322763"/>
          <p14:tracePt t="24985" x="2457450" y="4298950"/>
          <p14:tracePt t="25015" x="2465388" y="4275138"/>
          <p14:tracePt t="25016" x="2465388" y="4197350"/>
          <p14:tracePt t="25017" x="2465388" y="4173538"/>
          <p14:tracePt t="25047" x="2473325" y="4125913"/>
          <p14:tracePt t="25048" x="2473325" y="4022725"/>
          <p14:tracePt t="25049" x="2473325" y="3976688"/>
          <p14:tracePt t="25080" x="2473325" y="3873500"/>
          <p14:tracePt t="25083" x="2473325" y="3849688"/>
          <p14:tracePt t="25113" x="2473325" y="3833813"/>
          <p14:tracePt t="25114" x="2473325" y="3825875"/>
          <p14:tracePt t="25145" x="2465388" y="3833813"/>
          <p14:tracePt t="25153" x="2457450" y="3857625"/>
          <p14:tracePt t="25183" x="2449513" y="3921125"/>
          <p14:tracePt t="25183" x="2449513" y="4086225"/>
          <p14:tracePt t="25213" x="2449513" y="4165600"/>
          <p14:tracePt t="25214" x="2457450" y="4330700"/>
          <p14:tracePt t="25217" x="2457450" y="4354513"/>
          <p14:tracePt t="25247" x="2457450" y="4378325"/>
          <p14:tracePt t="25248" x="2473325" y="4408488"/>
          <p14:tracePt t="25249" x="2473325" y="4424363"/>
          <p14:tracePt t="25279" x="2481263" y="4440238"/>
          <p14:tracePt t="25280" x="2481263" y="4456113"/>
          <p14:tracePt t="25337" x="2489200" y="4448175"/>
          <p14:tracePt t="25345" x="2505075" y="4402138"/>
          <p14:tracePt t="25353" x="2513013" y="4362450"/>
          <p14:tracePt t="25383" x="2520950" y="4314825"/>
          <p14:tracePt t="25383" x="2528888" y="4219575"/>
          <p14:tracePt t="25413" x="2528888" y="4157663"/>
          <p14:tracePt t="25414" x="2551113" y="4022725"/>
          <p14:tracePt t="25417" x="2559050" y="4008438"/>
          <p14:tracePt t="25481" x="2559050" y="4000500"/>
          <p14:tracePt t="25497" x="2559050" y="4022725"/>
          <p14:tracePt t="25516" x="2559050" y="4070350"/>
          <p14:tracePt t="25516" x="2559050" y="4157663"/>
          <p14:tracePt t="25547" x="2559050" y="4235450"/>
          <p14:tracePt t="25548" x="2559050" y="4448175"/>
          <p14:tracePt t="25553" x="2559050" y="4495800"/>
          <p14:tracePt t="25583" x="2551113" y="4535488"/>
          <p14:tracePt t="25583" x="2551113" y="4598988"/>
          <p14:tracePt t="25613" x="2551113" y="4613275"/>
          <p14:tracePt t="25614" x="2551113" y="4645025"/>
          <p14:tracePt t="25617" x="2551113" y="4652963"/>
          <p14:tracePt t="25713" x="2559050" y="4652963"/>
          <p14:tracePt t="25721" x="2566988" y="4629150"/>
          <p14:tracePt t="25729" x="2574925" y="4591050"/>
          <p14:tracePt t="25749" x="2598738" y="4551363"/>
          <p14:tracePt t="25750" x="2622550" y="4479925"/>
          <p14:tracePt t="25780" x="2630488" y="4408488"/>
          <p14:tracePt t="25781" x="2701925" y="4291013"/>
          <p14:tracePt t="25785" x="2717800" y="4267200"/>
          <p14:tracePt t="25815" x="2733675" y="4267200"/>
          <p14:tracePt t="25816" x="2747963" y="4267200"/>
          <p14:tracePt t="25817" x="2747963" y="4259263"/>
          <p14:tracePt t="25847" x="2747963" y="4251325"/>
          <p14:tracePt t="25848" x="2747963" y="4235450"/>
          <p14:tracePt t="25849" x="2747963" y="4213225"/>
          <p14:tracePt t="25880" x="2747963" y="4173538"/>
          <p14:tracePt t="25881" x="2747963" y="4078288"/>
          <p14:tracePt t="25881" x="2733675" y="4008438"/>
          <p14:tracePt t="25889" x="2701925" y="3937000"/>
          <p14:tracePt t="25916" x="2662238" y="3865563"/>
          <p14:tracePt t="25916" x="2566988" y="3700463"/>
          <p14:tracePt t="25947" x="2505075" y="3644900"/>
          <p14:tracePt t="25948" x="2401888" y="3535363"/>
          <p14:tracePt t="25953" x="2370138" y="3527425"/>
          <p14:tracePt t="25983" x="2346325" y="3511550"/>
          <p14:tracePt t="25983" x="2292350" y="3495675"/>
          <p14:tracePt t="26014" x="2268538" y="3479800"/>
          <p14:tracePt t="26015" x="2157413" y="3463925"/>
          <p14:tracePt t="26017" x="2111375" y="3463925"/>
          <p14:tracePt t="26047" x="2055813" y="3463925"/>
          <p14:tracePt t="26048" x="1930400" y="3511550"/>
          <p14:tracePt t="26049" x="1858963" y="3551238"/>
          <p14:tracePt t="26081" x="1598613" y="3763963"/>
          <p14:tracePt t="26089" x="1535113" y="3825875"/>
          <p14:tracePt t="26116" x="1489075" y="3881438"/>
          <p14:tracePt t="26117" x="1409700" y="4016375"/>
          <p14:tracePt t="26147" x="1377950" y="4070350"/>
          <p14:tracePt t="26148" x="1300163" y="4235450"/>
          <p14:tracePt t="26153" x="1300163" y="4298950"/>
          <p14:tracePt t="26183" x="1284288" y="4354513"/>
          <p14:tracePt t="26183" x="1292225" y="4487863"/>
          <p14:tracePt t="26213" x="1300163" y="4559300"/>
          <p14:tracePt t="26214" x="1346200" y="4748213"/>
          <p14:tracePt t="26217" x="1370013" y="4795838"/>
          <p14:tracePt t="26248" x="1393825" y="4849813"/>
          <p14:tracePt t="26249" x="1489075" y="5006975"/>
          <p14:tracePt t="26257" x="1512888" y="5062538"/>
          <p14:tracePt t="26283" x="1543050" y="5102225"/>
          <p14:tracePt t="26283" x="1520825" y="5094288"/>
          <p14:tracePt t="26313" x="1512888" y="5094288"/>
          <p14:tracePt t="26314" x="1638300" y="5173663"/>
          <p14:tracePt t="26321" x="1685925" y="5203825"/>
          <p14:tracePt t="26349" x="1677988" y="5189538"/>
          <p14:tracePt t="26350" x="1819275" y="5211763"/>
          <p14:tracePt t="26380" x="1922463" y="5227638"/>
          <p14:tracePt t="26381" x="2212975" y="5251450"/>
          <p14:tracePt t="26385" x="2276475" y="5251450"/>
          <p14:tracePt t="26415" x="2346325" y="5259388"/>
          <p14:tracePt t="26416" x="2433638" y="5259388"/>
          <p14:tracePt t="26417" x="2473325" y="5235575"/>
          <p14:tracePt t="26447" x="2505075" y="5211763"/>
          <p14:tracePt t="26448" x="2536825" y="5149850"/>
          <p14:tracePt t="26449" x="2551113" y="5110163"/>
          <p14:tracePt t="26480" x="2574925" y="5038725"/>
          <p14:tracePt t="26481" x="2582863" y="4841875"/>
          <p14:tracePt t="26481" x="2598738" y="4748213"/>
          <p14:tracePt t="26489" x="2598738" y="4629150"/>
          <p14:tracePt t="26516" x="2606675" y="4535488"/>
          <p14:tracePt t="26517" x="2622550" y="4370388"/>
          <p14:tracePt t="26547" x="2622550" y="4298950"/>
          <p14:tracePt t="26548" x="2630488" y="4133850"/>
          <p14:tracePt t="26553" x="2630488" y="4086225"/>
          <p14:tracePt t="26583" x="2630488" y="4046538"/>
          <p14:tracePt t="26583" x="2622550" y="3984625"/>
          <p14:tracePt t="26613" x="2598738" y="3944938"/>
          <p14:tracePt t="26614" x="2528888" y="3819525"/>
          <p14:tracePt t="26617" x="2513013" y="3779838"/>
          <p14:tracePt t="26647" x="2481263" y="3740150"/>
          <p14:tracePt t="26648" x="2433638" y="3668713"/>
          <p14:tracePt t="26649" x="2393950" y="3636963"/>
          <p14:tracePt t="26680" x="2346325" y="3606800"/>
          <p14:tracePt t="26681" x="2276475" y="3551238"/>
          <p14:tracePt t="26681" x="2220913" y="3527425"/>
          <p14:tracePt t="26689" x="2181225" y="3511550"/>
          <p14:tracePt t="26716" x="2127250" y="3487738"/>
          <p14:tracePt t="26717" x="1960563" y="3425825"/>
          <p14:tracePt t="26747" x="1890713" y="3402013"/>
          <p14:tracePt t="26748" x="1654175" y="3378200"/>
          <p14:tracePt t="26753" x="1590675" y="3378200"/>
          <p14:tracePt t="26783" x="1543050" y="3378200"/>
          <p14:tracePt t="26783" x="1457325" y="3378200"/>
          <p14:tracePt t="26813" x="1409700" y="3402013"/>
          <p14:tracePt t="26814" x="1354138" y="3440113"/>
          <p14:tracePt t="26817" x="1330325" y="3471863"/>
          <p14:tracePt t="26847" x="1322388" y="3495675"/>
          <p14:tracePt t="26848" x="1300163" y="3575050"/>
          <p14:tracePt t="26849" x="1284288" y="3614738"/>
          <p14:tracePt t="26880" x="1260475" y="3684588"/>
          <p14:tracePt t="26881" x="1244600" y="3803650"/>
          <p14:tracePt t="26881" x="1220788" y="3873500"/>
          <p14:tracePt t="26889" x="1204913" y="3921125"/>
          <p14:tracePt t="26916" x="1196975" y="3960813"/>
          <p14:tracePt t="26917" x="1189038" y="4000500"/>
          <p14:tracePt t="26947" x="1189038" y="4030663"/>
          <p14:tracePt t="26948" x="1189038" y="4110038"/>
          <p14:tracePt t="26953" x="1189038" y="4125913"/>
          <p14:tracePt t="26983" x="1189038" y="4149725"/>
          <p14:tracePt t="26983" x="1189038" y="4197350"/>
          <p14:tracePt t="27013" x="1189038" y="4235450"/>
          <p14:tracePt t="27014" x="1196975" y="4338638"/>
          <p14:tracePt t="27017" x="1196975" y="4370388"/>
          <p14:tracePt t="27047" x="1196975" y="4416425"/>
          <p14:tracePt t="27048" x="1220788" y="4519613"/>
          <p14:tracePt t="27050" x="1228725" y="4575175"/>
          <p14:tracePt t="27081" x="1370013" y="4929188"/>
          <p14:tracePt t="27089" x="1417638" y="5030788"/>
          <p14:tracePt t="27116" x="1489075" y="5141913"/>
          <p14:tracePt t="27117" x="1590675" y="5330825"/>
          <p14:tracePt t="27147" x="1622425" y="5400675"/>
          <p14:tracePt t="27148" x="1646238" y="5440363"/>
          <p14:tracePt t="27153" x="1662113" y="5495925"/>
          <p14:tracePt t="27183" x="1685925" y="5535613"/>
          <p14:tracePt t="27213" x="1685925" y="5527675"/>
          <p14:tracePt t="27214" x="1731963" y="5543550"/>
          <p14:tracePt t="27217" x="1763713" y="5551488"/>
          <p14:tracePt t="27247" x="1795463" y="5575300"/>
          <p14:tracePt t="27248" x="1851025" y="5605463"/>
          <p14:tracePt t="27249" x="1882775" y="5629275"/>
          <p14:tracePt t="27280" x="1906588" y="5645150"/>
          <p14:tracePt t="27281" x="2008188" y="5661025"/>
          <p14:tracePt t="27289" x="2032000" y="5668963"/>
          <p14:tracePt t="27316" x="2047875" y="5684838"/>
          <p14:tracePt t="27317" x="2095500" y="5708650"/>
          <p14:tracePt t="27347" x="2111375" y="5716588"/>
          <p14:tracePt t="27348" x="2127250" y="5716588"/>
          <p14:tracePt t="27409" x="2133600" y="5716588"/>
          <p14:tracePt t="27417" x="2141538" y="5716588"/>
          <p14:tracePt t="27425" x="2157413" y="5716588"/>
          <p14:tracePt t="27450" x="2173288" y="5708650"/>
          <p14:tracePt t="27450" x="2197100" y="5692775"/>
          <p14:tracePt t="27480" x="2205038" y="5684838"/>
          <p14:tracePt t="27481" x="2205038" y="5700713"/>
          <p14:tracePt t="27505" x="2205038" y="5692775"/>
          <p14:tracePt t="27516" x="2197100" y="5676900"/>
          <p14:tracePt t="27547" x="2181225" y="5661025"/>
          <p14:tracePt t="27548" x="2181225" y="5645150"/>
          <p14:tracePt t="27633" x="2173288" y="5653088"/>
          <p14:tracePt t="27641" x="2189163" y="5653088"/>
          <p14:tracePt t="27650" x="2228850" y="5653088"/>
          <p14:tracePt t="27680" x="2252663" y="5653088"/>
          <p14:tracePt t="27681" x="2276475" y="5653088"/>
          <p14:tracePt t="27729" x="2244725" y="5637213"/>
          <p14:tracePt t="27737" x="2189163" y="5613400"/>
          <p14:tracePt t="27750" x="2149475" y="5589588"/>
          <p14:tracePt t="27780" x="2127250" y="5583238"/>
          <p14:tracePt t="27781" x="2119313" y="5575300"/>
          <p14:tracePt t="27817" x="2127250" y="5575300"/>
          <p14:tracePt t="27825" x="2149475" y="5575300"/>
          <p14:tracePt t="27850" x="2173288" y="5575300"/>
          <p14:tracePt t="27850" x="2260600" y="5575300"/>
          <p14:tracePt t="27880" x="2292350" y="5575300"/>
          <p14:tracePt t="27881" x="2338388" y="5589588"/>
          <p14:tracePt t="27881" x="2346325" y="5589588"/>
          <p14:tracePt t="27921" x="2338388" y="5589588"/>
          <p14:tracePt t="27929" x="2308225" y="5589588"/>
          <p14:tracePt t="27950" x="2284413" y="5575300"/>
          <p14:tracePt t="27950" x="2260600" y="5567363"/>
          <p14:tracePt t="27980" x="2228850" y="5567363"/>
          <p14:tracePt t="27993" x="2228850" y="5575300"/>
          <p14:tracePt t="28016" x="2244725" y="5583238"/>
          <p14:tracePt t="28017" x="2300288" y="5605463"/>
          <p14:tracePt t="28017" x="2354263" y="5621338"/>
          <p14:tracePt t="28048" x="2441575" y="5653088"/>
          <p14:tracePt t="28049" x="2590800" y="5668963"/>
          <p14:tracePt t="28049" x="2646363" y="5692775"/>
          <p14:tracePt t="28057" x="2670175" y="5692775"/>
          <p14:tracePt t="28083" x="2678113" y="5692775"/>
          <p14:tracePt t="28113" x="2678113" y="5700713"/>
          <p14:tracePt t="28114" x="2630488" y="5700713"/>
          <p14:tracePt t="28121" x="2574925" y="5700713"/>
          <p14:tracePt t="28150" x="2543175" y="5700713"/>
          <p14:tracePt t="28150" x="2513013" y="5692775"/>
          <p14:tracePt t="28201" x="2528888" y="5692775"/>
          <p14:tracePt t="28209" x="2543175" y="5692775"/>
          <p14:tracePt t="28217" x="2582863" y="5692775"/>
          <p14:tracePt t="28247" x="2598738" y="5692775"/>
          <p14:tracePt t="28248" x="2622550" y="5692775"/>
          <p14:tracePt t="28289" x="2614613" y="5692775"/>
          <p14:tracePt t="28297" x="2582863" y="5684838"/>
          <p14:tracePt t="28316" x="2559050" y="5668963"/>
          <p14:tracePt t="28317" x="2520950" y="5661025"/>
          <p14:tracePt t="28347" x="2481263" y="5645150"/>
          <p14:tracePt t="28348" x="2284413" y="5511800"/>
          <p14:tracePt t="28353" x="2292350" y="5503863"/>
          <p14:tracePt t="28383" x="2292350" y="5495925"/>
          <p14:tracePt t="28577" x="2292350" y="5511800"/>
          <p14:tracePt t="28585" x="2292350" y="5519738"/>
          <p14:tracePt t="28609" x="2300288" y="5519738"/>
          <p14:tracePt t="28617" x="2316163" y="5527675"/>
          <p14:tracePt t="28633" x="2338388" y="5543550"/>
          <p14:tracePt t="28634" x="2401888" y="5567363"/>
          <p14:tracePt t="28650" x="2473325" y="5597525"/>
          <p14:tracePt t="28650" x="2574925" y="5621338"/>
          <p14:tracePt t="28667" x="2670175" y="5621338"/>
          <p14:tracePt t="28667" x="2755900" y="5637213"/>
          <p14:tracePt t="28683" x="2867025" y="5637213"/>
          <p14:tracePt t="28684" x="2976563" y="5637213"/>
          <p14:tracePt t="28700" x="3095625" y="5637213"/>
          <p14:tracePt t="28700" x="3205163" y="5637213"/>
          <p14:tracePt t="28730" x="3300413" y="5637213"/>
          <p14:tracePt t="28731" x="3449638" y="5637213"/>
          <p14:tracePt t="28737" x="3465513" y="5637213"/>
          <p14:tracePt t="28865" x="3465513" y="5629275"/>
          <p14:tracePt t="29033" x="3457575" y="5621338"/>
          <p14:tracePt t="29041" x="3457575" y="5613400"/>
          <p14:tracePt t="29050" x="3457575" y="5597525"/>
          <p14:tracePt t="29067" x="3441700" y="5551488"/>
          <p14:tracePt t="29083" x="3441700" y="5543550"/>
          <p14:tracePt t="29100" x="3441700" y="5535613"/>
          <p14:tracePt t="29100" x="3441700" y="5527675"/>
          <p14:tracePt t="29117" x="3441700" y="5519738"/>
          <p14:tracePt t="29133" x="3441700" y="5503863"/>
          <p14:tracePt t="29134" x="3441700" y="5487988"/>
          <p14:tracePt t="29150" x="3441700" y="5472113"/>
          <p14:tracePt t="29150" x="3441700" y="5464175"/>
          <p14:tracePt t="29167" x="3441700" y="5456238"/>
          <p14:tracePt t="29167" x="3441700" y="5448300"/>
          <p14:tracePt t="29183" x="3441700" y="5440363"/>
          <p14:tracePt t="29601" x="3449638" y="5440363"/>
          <p14:tracePt t="29609" x="3465513" y="5440363"/>
          <p14:tracePt t="29617" x="3497263" y="5456238"/>
          <p14:tracePt t="29633" x="3521075" y="5472113"/>
          <p14:tracePt t="29634" x="3536950" y="5480050"/>
          <p14:tracePt t="29650" x="3552825" y="5487988"/>
          <p14:tracePt t="29650" x="3582988" y="5495925"/>
          <p14:tracePt t="29667" x="3598863" y="5511800"/>
          <p14:tracePt t="29667" x="3638550" y="5519738"/>
          <p14:tracePt t="29683" x="3662363" y="5543550"/>
          <p14:tracePt t="29684" x="3686175" y="5559425"/>
          <p14:tracePt t="29700" x="3741738" y="5567363"/>
          <p14:tracePt t="29700" x="3771900" y="5575300"/>
          <p14:tracePt t="29717" x="3827463" y="5575300"/>
          <p14:tracePt t="29717" x="3859213" y="5575300"/>
          <p14:tracePt t="29733" x="3898900" y="5575300"/>
          <p14:tracePt t="29734" x="3938588" y="5575300"/>
          <p14:tracePt t="29750" x="3968750" y="5575300"/>
          <p14:tracePt t="29750" x="4000500" y="5575300"/>
          <p14:tracePt t="29767" x="4024313" y="5567363"/>
          <p14:tracePt t="29767" x="4032250" y="5567363"/>
          <p14:tracePt t="29783" x="4048125" y="5559425"/>
          <p14:tracePt t="29784" x="4056063" y="5559425"/>
          <p14:tracePt t="29800" x="4056063" y="5551488"/>
          <p14:tracePt t="30689" x="4079875" y="5543550"/>
          <p14:tracePt t="30697" x="4151313" y="5503863"/>
          <p14:tracePt t="30705" x="4237038" y="5448300"/>
          <p14:tracePt t="30717" x="4386263" y="5386388"/>
          <p14:tracePt t="30734" x="4560888" y="5314950"/>
          <p14:tracePt t="30734" x="4851400" y="5235575"/>
          <p14:tracePt t="30750" x="5151438" y="5149850"/>
          <p14:tracePt t="30751" x="5481638" y="5046663"/>
          <p14:tracePt t="30767" x="5907088" y="4945063"/>
          <p14:tracePt t="30767" x="6292850" y="4841875"/>
          <p14:tracePt t="30784" x="6694488" y="4692650"/>
          <p14:tracePt t="30784" x="7056438" y="4591050"/>
          <p14:tracePt t="30800" x="7458075" y="4464050"/>
          <p14:tracePt t="30801" x="7758113" y="4370388"/>
          <p14:tracePt t="30801" x="7994650" y="4291013"/>
          <p14:tracePt t="30817" x="8143875" y="4235450"/>
          <p14:tracePt t="30817" x="8261350" y="4181475"/>
          <p14:tracePt t="30834" x="8364538" y="4133850"/>
          <p14:tracePt t="30834" x="8420100" y="4086225"/>
          <p14:tracePt t="30850" x="8458200" y="4054475"/>
          <p14:tracePt t="30851" x="8482013" y="4022725"/>
          <p14:tracePt t="30867" x="8482013" y="4000500"/>
          <p14:tracePt t="30868" x="8489950" y="3960813"/>
          <p14:tracePt t="30884" x="8489950" y="3929063"/>
          <p14:tracePt t="30884" x="8489950" y="3889375"/>
          <p14:tracePt t="30900" x="8489950" y="3841750"/>
          <p14:tracePt t="30901" x="8474075" y="3787775"/>
          <p14:tracePt t="30917" x="8474075" y="3724275"/>
          <p14:tracePt t="30917" x="8474075" y="3636963"/>
          <p14:tracePt t="30934" x="8474075" y="3543300"/>
          <p14:tracePt t="30934" x="8482013" y="3425825"/>
          <p14:tracePt t="30950" x="8505825" y="3330575"/>
          <p14:tracePt t="30951" x="8529638" y="3243263"/>
          <p14:tracePt t="30967" x="8553450" y="3157538"/>
          <p14:tracePt t="30967" x="8569325" y="3086100"/>
          <p14:tracePt t="30984" x="8593138" y="3038475"/>
          <p14:tracePt t="30984" x="8609013" y="2968625"/>
          <p14:tracePt t="31000" x="8624888" y="2897188"/>
          <p14:tracePt t="31001" x="8632825" y="2841625"/>
          <p14:tracePt t="31001" x="8647113" y="2763838"/>
          <p14:tracePt t="31017" x="8647113" y="2700338"/>
          <p14:tracePt t="31017" x="8647113" y="2614613"/>
          <p14:tracePt t="31034" x="8639175" y="2535238"/>
          <p14:tracePt t="31034" x="8616950" y="2463800"/>
          <p14:tracePt t="31050" x="8585200" y="2378075"/>
          <p14:tracePt t="31051" x="8545513" y="2306638"/>
          <p14:tracePt t="31068" x="8474075" y="2165350"/>
          <p14:tracePt t="31084" x="8442325" y="2101850"/>
          <p14:tracePt t="31084" x="8412163" y="2062163"/>
          <p14:tracePt t="31100" x="8388350" y="2039938"/>
          <p14:tracePt t="31101" x="8364538" y="2008188"/>
          <p14:tracePt t="31117" x="8348663" y="1992313"/>
          <p14:tracePt t="31117" x="8316913" y="1960563"/>
          <p14:tracePt t="31134" x="8293100" y="1944688"/>
          <p14:tracePt t="31134" x="8277225" y="1928813"/>
          <p14:tracePt t="31150" x="8237538" y="1905000"/>
          <p14:tracePt t="31151" x="8207375" y="1889125"/>
          <p14:tracePt t="31167" x="8159750" y="1873250"/>
          <p14:tracePt t="31167" x="8112125" y="1843088"/>
          <p14:tracePt t="31184" x="8072438" y="1819275"/>
          <p14:tracePt t="31184" x="8048625" y="1811338"/>
          <p14:tracePt t="31200" x="8018463" y="1795463"/>
          <p14:tracePt t="31201" x="8002588" y="1787525"/>
          <p14:tracePt t="31201" x="7994650" y="1787525"/>
          <p14:tracePt t="31217" x="7994650" y="1779588"/>
          <p14:tracePt t="31241" x="7994650" y="1771650"/>
          <p14:tracePt t="31265" x="7986713" y="1763713"/>
          <p14:tracePt t="31289" x="7978775" y="1755775"/>
          <p14:tracePt t="31297" x="7970838" y="1755775"/>
          <p14:tracePt t="31305" x="7962900" y="1747838"/>
          <p14:tracePt t="31317" x="7954963" y="1739900"/>
          <p14:tracePt t="31334" x="7947025" y="1731963"/>
          <p14:tracePt t="31350" x="7931150" y="1716088"/>
          <p14:tracePt t="31351" x="7915275" y="1716088"/>
          <p14:tracePt t="31367" x="7907338" y="1700213"/>
          <p14:tracePt t="31367" x="7883525" y="1684338"/>
          <p14:tracePt t="31384" x="7875588" y="1676400"/>
          <p14:tracePt t="31400" x="7867650" y="1668463"/>
          <p14:tracePt t="31417" x="7867650" y="1662113"/>
          <p14:tracePt t="31434" x="7867650" y="1654175"/>
          <p14:tracePt t="31450" x="7867650" y="1646238"/>
          <p14:tracePt t="31467" x="7867650" y="1638300"/>
          <p14:tracePt t="31467" x="7867650" y="1630363"/>
          <p14:tracePt t="31484" x="7859713" y="1630363"/>
          <p14:tracePt t="31484" x="7851775" y="1622425"/>
          <p14:tracePt t="31500" x="7851775" y="1614488"/>
          <p14:tracePt t="31501" x="7843838" y="1606550"/>
          <p14:tracePt t="31517" x="7835900" y="1590675"/>
          <p14:tracePt t="31517" x="7813675" y="1574800"/>
          <p14:tracePt t="31534" x="7781925" y="1566863"/>
          <p14:tracePt t="31534" x="7758113" y="1543050"/>
          <p14:tracePt t="31550" x="7702550" y="1511300"/>
          <p14:tracePt t="31551" x="7646988" y="1495425"/>
          <p14:tracePt t="31567" x="7593013" y="1457325"/>
          <p14:tracePt t="31567" x="7505700" y="1409700"/>
          <p14:tracePt t="31584" x="7418388" y="1370013"/>
          <p14:tracePt t="31584" x="7332663" y="1322388"/>
          <p14:tracePt t="31585" x="7261225" y="1274763"/>
          <p14:tracePt t="31600" x="7269163" y="1290638"/>
          <p14:tracePt t="31601" x="7481888" y="827088"/>
          <p14:tracePt t="31617" x="7891463" y="55563"/>
          <p14:tracePt t="31721" x="234950" y="0"/>
          <p14:tracePt t="31729" x="571500" y="0"/>
          <p14:tracePt t="31737" x="914400" y="0"/>
          <p14:tracePt t="31751" x="1231900" y="0"/>
          <p14:tracePt t="31767" x="876300" y="0"/>
          <p14:tracePt t="31784" x="920750" y="0"/>
          <p14:tracePt t="31801" x="323850" y="0"/>
          <p14:tracePt t="32185" x="630238" y="866775"/>
          <p14:tracePt t="32193" x="819150" y="896938"/>
          <p14:tracePt t="32201" x="992188" y="896938"/>
          <p14:tracePt t="32217" x="1133475" y="896938"/>
          <p14:tracePt t="32218" x="1284288" y="896938"/>
          <p14:tracePt t="32234" x="1409700" y="896938"/>
          <p14:tracePt t="32234" x="1550988" y="889000"/>
          <p14:tracePt t="32250" x="1701800" y="866775"/>
          <p14:tracePt t="32251" x="1851025" y="850900"/>
          <p14:tracePt t="32267" x="2008188" y="827088"/>
          <p14:tracePt t="32268" x="2212975" y="811213"/>
          <p14:tracePt t="32284" x="2370138" y="795338"/>
          <p14:tracePt t="32284" x="2566988" y="795338"/>
          <p14:tracePt t="32300" x="2779713" y="819150"/>
          <p14:tracePt t="32301" x="3103563" y="874713"/>
          <p14:tracePt t="32317" x="3348038" y="976313"/>
          <p14:tracePt t="32318" x="3559175" y="1077913"/>
          <p14:tracePt t="32334" x="3717925" y="1165225"/>
          <p14:tracePt t="32334" x="3867150" y="1236663"/>
          <p14:tracePt t="32350" x="3984625" y="1298575"/>
          <p14:tracePt t="32351" x="4087813" y="1346200"/>
          <p14:tracePt t="32367" x="4205288" y="1417638"/>
          <p14:tracePt t="32368" x="4276725" y="1449388"/>
          <p14:tracePt t="32384" x="4378325" y="1503363"/>
          <p14:tracePt t="32384" x="4449763" y="1527175"/>
          <p14:tracePt t="32385" x="4489450" y="1543050"/>
          <p14:tracePt t="32400" x="4521200" y="1543050"/>
          <p14:tracePt t="32417" x="4537075" y="1550988"/>
          <p14:tracePt t="32417" x="4568825" y="1550988"/>
          <p14:tracePt t="32434" x="4583113" y="1550988"/>
          <p14:tracePt t="32434" x="4606925" y="1566863"/>
          <p14:tracePt t="32450" x="4670425" y="1582738"/>
          <p14:tracePt t="32451" x="4757738" y="1638300"/>
          <p14:tracePt t="32467" x="4875213" y="1684338"/>
          <p14:tracePt t="32468" x="4992688" y="1755775"/>
          <p14:tracePt t="32484" x="5197475" y="1865313"/>
          <p14:tracePt t="32484" x="5316538" y="1928813"/>
          <p14:tracePt t="32500" x="5489575" y="2016125"/>
          <p14:tracePt t="32501" x="5662613" y="2070100"/>
          <p14:tracePt t="32517" x="5795963" y="2109788"/>
          <p14:tracePt t="32518" x="5930900" y="2141538"/>
          <p14:tracePt t="32534" x="6024563" y="2141538"/>
          <p14:tracePt t="32534" x="6088063" y="2141538"/>
          <p14:tracePt t="32551" x="6175375" y="2125663"/>
          <p14:tracePt t="32551" x="6229350" y="2085975"/>
          <p14:tracePt t="32567" x="6276975" y="2055813"/>
          <p14:tracePt t="32568" x="6308725" y="2016125"/>
          <p14:tracePt t="32584" x="6324600" y="1976438"/>
          <p14:tracePt t="32584" x="6332538" y="1952625"/>
          <p14:tracePt t="32585" x="6340475" y="1928813"/>
          <p14:tracePt t="32601" x="6348413" y="1912938"/>
          <p14:tracePt t="32601" x="6348413" y="1897063"/>
          <p14:tracePt t="32617" x="6348413" y="1873250"/>
          <p14:tracePt t="32634" x="6364288" y="1858963"/>
          <p14:tracePt t="32634" x="6380163" y="1819275"/>
          <p14:tracePt t="32651" x="6388100" y="1795463"/>
          <p14:tracePt t="32651" x="6402388" y="1771650"/>
          <p14:tracePt t="32667" x="6410325" y="1755775"/>
          <p14:tracePt t="32668" x="6426200" y="1724025"/>
          <p14:tracePt t="32684" x="6457950" y="1708150"/>
          <p14:tracePt t="32684" x="6481763" y="1692275"/>
          <p14:tracePt t="32701" x="6513513" y="1662113"/>
          <p14:tracePt t="32701" x="6537325" y="1646238"/>
          <p14:tracePt t="32717" x="6592888" y="1614488"/>
          <p14:tracePt t="32718" x="6630988" y="1598613"/>
          <p14:tracePt t="32734" x="6654800" y="1566863"/>
          <p14:tracePt t="32734" x="6694488" y="1543050"/>
          <p14:tracePt t="32751" x="6726238" y="1519238"/>
          <p14:tracePt t="32751" x="6742113" y="1503363"/>
          <p14:tracePt t="32767" x="6757988" y="1479550"/>
          <p14:tracePt t="32768" x="6765925" y="1465263"/>
          <p14:tracePt t="32784" x="6781800" y="1449388"/>
          <p14:tracePt t="32784" x="6773863" y="1433513"/>
          <p14:tracePt t="32785" x="6765925" y="1417638"/>
          <p14:tracePt t="32801" x="6750050" y="1377950"/>
          <p14:tracePt t="32801" x="6718300" y="1354138"/>
          <p14:tracePt t="32817" x="6702425" y="1314450"/>
          <p14:tracePt t="32818" x="6670675" y="1282700"/>
          <p14:tracePt t="32834" x="6638925" y="1244600"/>
          <p14:tracePt t="32835" x="6615113" y="1212850"/>
          <p14:tracePt t="32851" x="6584950" y="1173163"/>
          <p14:tracePt t="32852" x="6553200" y="1141413"/>
          <p14:tracePt t="32868" x="6529388" y="1117600"/>
          <p14:tracePt t="32868" x="6497638" y="1093788"/>
          <p14:tracePt t="32884" x="6457950" y="1071563"/>
          <p14:tracePt t="32885" x="6402388" y="1031875"/>
          <p14:tracePt t="32901" x="6332538" y="1000125"/>
          <p14:tracePt t="32901" x="6229350" y="944563"/>
          <p14:tracePt t="32917" x="6127750" y="904875"/>
          <p14:tracePt t="32918" x="6008688" y="866775"/>
          <p14:tracePt t="32941" x="5891213" y="842963"/>
          <p14:tracePt t="32968" x="5614988" y="819150"/>
          <p14:tracePt t="32970" x="5441950" y="835025"/>
          <p14:tracePt t="32987" x="5364163" y="866775"/>
          <p14:tracePt t="33003" x="5340350" y="881063"/>
          <p14:tracePt t="33004" x="5308600" y="896938"/>
          <p14:tracePt t="33018" x="5292725" y="928688"/>
          <p14:tracePt t="33019" x="5260975" y="952500"/>
          <p14:tracePt t="33039" x="5245100" y="992188"/>
          <p14:tracePt t="33039" x="5213350" y="1039813"/>
          <p14:tracePt t="33068" x="5175250" y="1093788"/>
          <p14:tracePt t="33068" x="5056188" y="1322388"/>
          <p14:tracePt t="33085" x="5016500" y="1393825"/>
          <p14:tracePt t="33085" x="4984750" y="1449388"/>
          <p14:tracePt t="33116" x="4962525" y="1519238"/>
          <p14:tracePt t="33116" x="4930775" y="1755775"/>
          <p14:tracePt t="33121" x="4914900" y="1835150"/>
          <p14:tracePt t="33151" x="4914900" y="1920875"/>
          <p14:tracePt t="33152" x="4914900" y="2093913"/>
          <p14:tracePt t="33182" x="4922838" y="2181225"/>
          <p14:tracePt t="33182" x="4930775" y="2425700"/>
          <p14:tracePt t="33185" x="4930775" y="2511425"/>
          <p14:tracePt t="33216" x="4930775" y="2574925"/>
          <p14:tracePt t="33216" x="4954588" y="2724150"/>
          <p14:tracePt t="33218" x="4970463" y="2795588"/>
          <p14:tracePt t="33249" x="4992688" y="2865438"/>
          <p14:tracePt t="33249" x="5056188" y="3070225"/>
          <p14:tracePt t="33257" x="5095875" y="3141663"/>
          <p14:tracePt t="33285" x="5135563" y="3228975"/>
          <p14:tracePt t="33285" x="5221288" y="3417888"/>
          <p14:tracePt t="33316" x="5260975" y="3503613"/>
          <p14:tracePt t="33316" x="5356225" y="3763963"/>
          <p14:tracePt t="33321" x="5380038" y="3819525"/>
          <p14:tracePt t="33334" x="5410200" y="3857625"/>
          <p14:tracePt t="33365" x="5426075" y="3889375"/>
          <p14:tracePt t="33365" x="5497513" y="3968750"/>
          <p14:tracePt t="33369" x="5529263" y="3984625"/>
          <p14:tracePt t="33400" x="5568950" y="4016375"/>
          <p14:tracePt t="33400" x="5662613" y="4086225"/>
          <p14:tracePt t="33401" x="5741988" y="4117975"/>
          <p14:tracePt t="33432" x="5795963" y="4149725"/>
          <p14:tracePt t="33432" x="5970588" y="4235450"/>
          <p14:tracePt t="33435" x="6056313" y="4291013"/>
          <p14:tracePt t="33466" x="6127750" y="4322763"/>
          <p14:tracePt t="33466" x="6356350" y="4416425"/>
          <p14:tracePt t="33473" x="6410325" y="4440238"/>
          <p14:tracePt t="33485" x="6497638" y="4464050"/>
          <p14:tracePt t="33516" x="6577013" y="4479925"/>
          <p14:tracePt t="33516" x="6811963" y="4511675"/>
          <p14:tracePt t="33521" x="6915150" y="4535488"/>
          <p14:tracePt t="33551" x="6994525" y="4567238"/>
          <p14:tracePt t="33552" x="7199313" y="4591050"/>
          <p14:tracePt t="33583" x="7292975" y="4598988"/>
          <p14:tracePt t="33583" x="7521575" y="4613275"/>
          <p14:tracePt t="33585" x="7593013" y="4605338"/>
          <p14:tracePt t="33616" x="7646988" y="4583113"/>
          <p14:tracePt t="33616" x="7758113" y="4543425"/>
          <p14:tracePt t="33618" x="7813675" y="4495800"/>
          <p14:tracePt t="33649" x="7859713" y="4448175"/>
          <p14:tracePt t="33649" x="8002588" y="4259263"/>
          <p14:tracePt t="33657" x="8048625" y="4157663"/>
          <p14:tracePt t="33684" x="8088313" y="4070350"/>
          <p14:tracePt t="33685" x="8159750" y="3929063"/>
          <p14:tracePt t="33716" x="8215313" y="3825875"/>
          <p14:tracePt t="33716" x="8308975" y="3543300"/>
          <p14:tracePt t="33721" x="8348663" y="3440113"/>
          <p14:tracePt t="33751" x="8372475" y="3322638"/>
          <p14:tracePt t="33752" x="8404225" y="3141663"/>
          <p14:tracePt t="33783" x="8404225" y="3046413"/>
          <p14:tracePt t="33783" x="8412163" y="2827338"/>
          <p14:tracePt t="33785" x="8412163" y="2763838"/>
          <p14:tracePt t="33816" x="8412163" y="2708275"/>
          <p14:tracePt t="33816" x="8388350" y="2606675"/>
          <p14:tracePt t="33818" x="8380413" y="2566988"/>
          <p14:tracePt t="33849" x="8372475" y="2535238"/>
          <p14:tracePt t="33849" x="8316913" y="2370138"/>
          <p14:tracePt t="33857" x="8285163" y="2330450"/>
          <p14:tracePt t="33885" x="8261350" y="2274888"/>
          <p14:tracePt t="33885" x="8229600" y="2197100"/>
          <p14:tracePt t="33916" x="8215313" y="2165350"/>
          <p14:tracePt t="33916" x="8143875" y="2062163"/>
          <p14:tracePt t="33921" x="8112125" y="2024063"/>
          <p14:tracePt t="33951" x="8096250" y="1992313"/>
          <p14:tracePt t="33952" x="8040688" y="1912938"/>
          <p14:tracePt t="33983" x="8002588" y="1858963"/>
          <p14:tracePt t="33983" x="7883525" y="1716088"/>
          <p14:tracePt t="33985" x="7851775" y="1668463"/>
          <p14:tracePt t="34016" x="7805738" y="1630363"/>
          <p14:tracePt t="34016" x="7694613" y="1535113"/>
          <p14:tracePt t="34021" x="7646988" y="1503363"/>
          <p14:tracePt t="34051" x="7608888" y="1457325"/>
          <p14:tracePt t="34051" x="7497763" y="1401763"/>
          <p14:tracePt t="34083" x="7380288" y="1346200"/>
          <p14:tracePt t="34089" x="7340600" y="1330325"/>
          <p14:tracePt t="34117" x="7285038" y="1314450"/>
          <p14:tracePt t="34118" x="7151688" y="1260475"/>
          <p14:tracePt t="34149" x="7064375" y="1244600"/>
          <p14:tracePt t="34149" x="6843713" y="1189038"/>
          <p14:tracePt t="34153" x="6773863" y="1181100"/>
          <p14:tracePt t="34184" x="6718300" y="1157288"/>
          <p14:tracePt t="34184" x="6569075" y="1133475"/>
          <p14:tracePt t="34185" x="6497638" y="1109663"/>
          <p14:tracePt t="34216" x="6442075" y="1101725"/>
          <p14:tracePt t="34216" x="6308725" y="1077913"/>
          <p14:tracePt t="34217" x="6245225" y="1063625"/>
          <p14:tracePt t="34248" x="6191250" y="1063625"/>
          <p14:tracePt t="34248" x="6103938" y="1055688"/>
          <p14:tracePt t="34251" x="6056313" y="1055688"/>
          <p14:tracePt t="34281" x="6000750" y="1055688"/>
          <p14:tracePt t="34281" x="5883275" y="1055688"/>
          <p14:tracePt t="34289" x="5851525" y="1055688"/>
          <p14:tracePt t="34317" x="5811838" y="1055688"/>
          <p14:tracePt t="34318" x="5757863" y="1055688"/>
          <p14:tracePt t="34348" x="5734050" y="1063625"/>
          <p14:tracePt t="34348" x="5630863" y="1101725"/>
          <p14:tracePt t="34353" x="5591175" y="1109663"/>
          <p14:tracePt t="34384" x="5568950" y="1133475"/>
          <p14:tracePt t="34384" x="5489575" y="1173163"/>
          <p14:tracePt t="34385" x="5449888" y="1189038"/>
          <p14:tracePt t="34416" x="5410200" y="1220788"/>
          <p14:tracePt t="34416" x="5324475" y="1260475"/>
          <p14:tracePt t="34417" x="5284788" y="1282700"/>
          <p14:tracePt t="34448" x="5260975" y="1306513"/>
          <p14:tracePt t="34448" x="5189538" y="1346200"/>
          <p14:tracePt t="34451" x="5167313" y="1362075"/>
          <p14:tracePt t="34482" x="5135563" y="1385888"/>
          <p14:tracePt t="34482" x="5064125" y="1465263"/>
          <p14:tracePt t="34489" x="5040313" y="1503363"/>
          <p14:tracePt t="34517" x="5024438" y="1543050"/>
          <p14:tracePt t="34518" x="4984750" y="1614488"/>
          <p14:tracePt t="34549" x="4978400" y="1646238"/>
          <p14:tracePt t="34549" x="4922838" y="1795463"/>
          <p14:tracePt t="34553" x="4906963" y="1835150"/>
          <p14:tracePt t="34584" x="4899025" y="1873250"/>
          <p14:tracePt t="34584" x="4867275" y="1968500"/>
          <p14:tracePt t="34585" x="4851400" y="2016125"/>
          <p14:tracePt t="34616" x="4843463" y="2055813"/>
          <p14:tracePt t="34616" x="4835525" y="2157413"/>
          <p14:tracePt t="34617" x="4819650" y="2228850"/>
          <p14:tracePt t="34648" x="4819650" y="2274888"/>
          <p14:tracePt t="34648" x="4811713" y="2393950"/>
          <p14:tracePt t="34651" x="4811713" y="2441575"/>
          <p14:tracePt t="34682" x="4811713" y="2495550"/>
          <p14:tracePt t="34682" x="4811713" y="2590800"/>
          <p14:tracePt t="34689" x="4811713" y="2630488"/>
          <p14:tracePt t="34717" x="4811713" y="2652713"/>
          <p14:tracePt t="34718" x="4811713" y="2724150"/>
          <p14:tracePt t="34748" x="4811713" y="2763838"/>
          <p14:tracePt t="34748" x="4851400" y="2905125"/>
          <p14:tracePt t="34753" x="4867275" y="2976563"/>
          <p14:tracePt t="34784" x="4875213" y="3024188"/>
          <p14:tracePt t="34784" x="4906963" y="3117850"/>
          <p14:tracePt t="34785" x="4930775" y="3173413"/>
          <p14:tracePt t="34816" x="4946650" y="3213100"/>
          <p14:tracePt t="34816" x="4984750" y="3267075"/>
          <p14:tracePt t="34817" x="5000625" y="3298825"/>
          <p14:tracePt t="34848" x="5032375" y="3322638"/>
          <p14:tracePt t="34848" x="5080000" y="3378200"/>
          <p14:tracePt t="34851" x="5111750" y="3417888"/>
          <p14:tracePt t="34882" x="5151438" y="3448050"/>
          <p14:tracePt t="34882" x="5260975" y="3519488"/>
          <p14:tracePt t="34889" x="5284788" y="3551238"/>
          <p14:tracePt t="34917" x="5316538" y="3567113"/>
          <p14:tracePt t="34918" x="5380038" y="3606800"/>
          <p14:tracePt t="34949" x="5394325" y="3622675"/>
          <p14:tracePt t="34949" x="5505450" y="3692525"/>
          <p14:tracePt t="34953" x="5529263" y="3716338"/>
          <p14:tracePt t="34984" x="5584825" y="3740150"/>
          <p14:tracePt t="34984" x="5686425" y="3795713"/>
          <p14:tracePt t="34985" x="5726113" y="3811588"/>
          <p14:tracePt t="35016" x="5765800" y="3841750"/>
          <p14:tracePt t="35016" x="5835650" y="3881438"/>
          <p14:tracePt t="35017" x="5867400" y="3905250"/>
          <p14:tracePt t="35048" x="5891213" y="3913188"/>
          <p14:tracePt t="35048" x="5907088" y="3921125"/>
          <p14:tracePt t="35049" x="5915025" y="3921125"/>
          <p14:tracePt t="35082" x="5915025" y="3929063"/>
          <p14:tracePt t="35217" x="5930900" y="3937000"/>
          <p14:tracePt t="35225" x="5946775" y="3944938"/>
          <p14:tracePt t="35251" x="5978525" y="3960813"/>
          <p14:tracePt t="35251" x="6016625" y="3976688"/>
          <p14:tracePt t="35282" x="6056313" y="3992563"/>
          <p14:tracePt t="35282" x="6151563" y="4022725"/>
          <p14:tracePt t="35289" x="6191250" y="4038600"/>
          <p14:tracePt t="35317" x="6237288" y="4054475"/>
          <p14:tracePt t="35318" x="6388100" y="4062413"/>
          <p14:tracePt t="35349" x="6457950" y="4078288"/>
          <p14:tracePt t="35349" x="6718300" y="4078288"/>
          <p14:tracePt t="35353" x="6781800" y="4078288"/>
          <p14:tracePt t="35384" x="6835775" y="4078288"/>
          <p14:tracePt t="35384" x="6875463" y="4078288"/>
          <p14:tracePt t="35393" x="6875463" y="4070350"/>
          <p14:tracePt t="35417" x="6875463" y="4062413"/>
          <p14:tracePt t="35418" x="6859588" y="4062413"/>
          <p14:tracePt t="35449" x="6827838" y="4062413"/>
          <p14:tracePt t="35449" x="6646863" y="4062413"/>
          <p14:tracePt t="35457" x="6545263" y="4062413"/>
          <p14:tracePt t="35484" x="6418263" y="4078288"/>
          <p14:tracePt t="35485" x="6080125" y="4094163"/>
          <p14:tracePt t="35516" x="5859463" y="4094163"/>
          <p14:tracePt t="35516" x="4875213" y="3929063"/>
          <p14:tracePt t="35521" x="4481513" y="3803650"/>
          <p14:tracePt t="35551" x="4000500" y="3575050"/>
          <p14:tracePt t="35551" x="3189288" y="3235325"/>
          <p14:tracePt t="35582" x="2946400" y="3125788"/>
          <p14:tracePt t="35582" x="2489200" y="2952750"/>
          <p14:tracePt t="35585" x="2417763" y="2936875"/>
          <p14:tracePt t="35616" x="2378075" y="2913063"/>
          <p14:tracePt t="35616" x="2354263" y="2905125"/>
          <p14:tracePt t="35625" x="2346325" y="2905125"/>
          <p14:tracePt t="35651" x="2346325" y="2897188"/>
          <p14:tracePt t="35651" x="2324100" y="2857500"/>
          <p14:tracePt t="35682" x="2300288" y="2819400"/>
          <p14:tracePt t="35682" x="2181225" y="2606675"/>
          <p14:tracePt t="35689" x="2149475" y="2535238"/>
          <p14:tracePt t="35718" x="2111375" y="2463800"/>
          <p14:tracePt t="35718" x="2071688" y="2370138"/>
          <p14:tracePt t="35749" x="2063750" y="2330450"/>
          <p14:tracePt t="35749" x="2063750" y="2228850"/>
          <p14:tracePt t="35753" x="2047875" y="2205038"/>
          <p14:tracePt t="35784" x="2047875" y="2181225"/>
          <p14:tracePt t="35784" x="2016125" y="2109788"/>
          <p14:tracePt t="35785" x="1984375" y="2070100"/>
          <p14:tracePt t="35816" x="1936750" y="2016125"/>
          <p14:tracePt t="35816" x="1819275" y="1912938"/>
          <p14:tracePt t="35817" x="1763713" y="1873250"/>
          <p14:tracePt t="35848" x="1731963" y="1858963"/>
          <p14:tracePt t="35848" x="1701800" y="1835150"/>
          <p14:tracePt t="35865" x="1701800" y="1827213"/>
          <p14:tracePt t="35884" x="1701800" y="1803400"/>
          <p14:tracePt t="35885" x="1717675" y="1771650"/>
          <p14:tracePt t="35915" x="1731963" y="1739900"/>
          <p14:tracePt t="35915" x="1811338" y="1598613"/>
          <p14:tracePt t="35921" x="1851025" y="1543050"/>
          <p14:tracePt t="35951" x="1866900" y="1503363"/>
          <p14:tracePt t="35951" x="1936750" y="1401763"/>
          <p14:tracePt t="35982" x="1968500" y="1346200"/>
          <p14:tracePt t="35982" x="2032000" y="1252538"/>
          <p14:tracePt t="35985" x="2039938" y="1244600"/>
          <p14:tracePt t="36016" x="2039938" y="1236663"/>
          <p14:tracePt t="36049" x="2039938" y="1244600"/>
          <p14:tracePt t="36057" x="2039938" y="1252538"/>
          <p14:tracePt t="36084" x="2039938" y="1268413"/>
          <p14:tracePt t="36085" x="2047875" y="1274763"/>
          <p14:tracePt t="36115" x="2047875" y="1282700"/>
          <p14:tracePt t="36115" x="2095500" y="1330325"/>
          <p14:tracePt t="36121" x="2119313" y="1354138"/>
          <p14:tracePt t="36151" x="2173288" y="1393825"/>
          <p14:tracePt t="36151" x="2260600" y="1479550"/>
          <p14:tracePt t="36182" x="2316163" y="1527175"/>
          <p14:tracePt t="36182" x="2417763" y="1606550"/>
          <p14:tracePt t="36185" x="2433638" y="1614488"/>
          <p14:tracePt t="36216" x="2441575" y="1614488"/>
          <p14:tracePt t="36218" x="2441575" y="1622425"/>
          <p14:tracePt t="36345" x="2449513" y="1622425"/>
          <p14:tracePt t="36353" x="2457450" y="1622425"/>
          <p14:tracePt t="36369" x="2465388" y="1622425"/>
          <p14:tracePt t="36384" x="2473325" y="1622425"/>
          <p14:tracePt t="36415" x="2497138" y="1622425"/>
          <p14:tracePt t="36415" x="2614613" y="1646238"/>
          <p14:tracePt t="36418" x="2701925" y="1654175"/>
          <p14:tracePt t="36448" x="2795588" y="1668463"/>
          <p14:tracePt t="36448" x="2992438" y="1684338"/>
          <p14:tracePt t="36449" x="3111500" y="1692275"/>
          <p14:tracePt t="36482" x="3221038" y="1692275"/>
          <p14:tracePt t="36482" x="3575050" y="1708150"/>
          <p14:tracePt t="36489" x="3709988" y="1708150"/>
          <p14:tracePt t="36518" x="3851275" y="1708150"/>
          <p14:tracePt t="36518" x="4213225" y="1747838"/>
          <p14:tracePt t="36549" x="4497388" y="1787525"/>
          <p14:tracePt t="36549" x="5386388" y="1858963"/>
          <p14:tracePt t="36553" x="5654675" y="1873250"/>
          <p14:tracePt t="36584" x="5835650" y="1873250"/>
          <p14:tracePt t="36584" x="6103938" y="1873250"/>
          <p14:tracePt t="36585" x="6205538" y="1865313"/>
          <p14:tracePt t="36616" x="6276975" y="1843088"/>
          <p14:tracePt t="36616" x="6316663" y="1835150"/>
          <p14:tracePt t="36617" x="6324600" y="1835150"/>
          <p14:tracePt t="36648" x="6324600" y="1827213"/>
          <p14:tracePt t="36673" x="6324600" y="1819275"/>
          <p14:tracePt t="36689" x="6324600" y="1803400"/>
          <p14:tracePt t="36718" x="6332538" y="1787525"/>
          <p14:tracePt t="36718" x="6356350" y="1755775"/>
          <p14:tracePt t="36749" x="6372225" y="1739900"/>
          <p14:tracePt t="36749" x="6418263" y="1700213"/>
          <p14:tracePt t="36753" x="6442075" y="1700213"/>
          <p14:tracePt t="36784" x="6465888" y="1692275"/>
          <p14:tracePt t="36784" x="6545263" y="1684338"/>
          <p14:tracePt t="36785" x="6607175" y="1684338"/>
          <p14:tracePt t="36816" x="6678613" y="1684338"/>
          <p14:tracePt t="36816" x="6891338" y="1724025"/>
          <p14:tracePt t="36818" x="6994525" y="1747838"/>
          <p14:tracePt t="36848" x="7072313" y="1763713"/>
          <p14:tracePt t="36848" x="7229475" y="1795463"/>
          <p14:tracePt t="36849" x="7253288" y="1803400"/>
          <p14:tracePt t="36882" x="7269163" y="1811338"/>
          <p14:tracePt t="36882" x="7277100" y="1819275"/>
          <p14:tracePt t="36889" x="7245350" y="1835150"/>
          <p14:tracePt t="36918" x="7207250" y="1843088"/>
          <p14:tracePt t="36918" x="7112000" y="1873250"/>
          <p14:tracePt t="36949" x="7072313" y="1897063"/>
          <p14:tracePt t="36949" x="7016750" y="1928813"/>
          <p14:tracePt t="36953" x="7010400" y="1936750"/>
          <p14:tracePt t="36984" x="7002463" y="1936750"/>
          <p14:tracePt t="37009" x="7002463" y="1944688"/>
          <p14:tracePt t="37018" x="7002463" y="1952625"/>
          <p14:tracePt t="37048" x="7002463" y="1960563"/>
          <p14:tracePt t="37048" x="7002463" y="1984375"/>
          <p14:tracePt t="37051" x="7002463" y="1992313"/>
          <p14:tracePt t="37083" x="7048500" y="2055813"/>
          <p14:tracePt t="37089" x="7072313" y="2070100"/>
          <p14:tracePt t="37118" x="7088188" y="2085975"/>
          <p14:tracePt t="37118" x="7096125" y="2101850"/>
          <p14:tracePt t="37149" x="7096125" y="2109788"/>
          <p14:tracePt t="37149" x="7096125" y="2141538"/>
          <p14:tracePt t="37153" x="7080250" y="2157413"/>
          <p14:tracePt t="37184" x="7064375" y="2189163"/>
          <p14:tracePt t="37184" x="7048500" y="2220913"/>
          <p14:tracePt t="37185" x="7040563" y="2236788"/>
          <p14:tracePt t="37216" x="7032625" y="2244725"/>
          <p14:tracePt t="37216" x="7032625" y="2259013"/>
          <p14:tracePt t="37218" x="7032625" y="2266950"/>
          <p14:tracePt t="37248" x="7040563" y="2274888"/>
          <p14:tracePt t="37257" x="7048500" y="2274888"/>
          <p14:tracePt t="37285" x="7048500" y="2282825"/>
          <p14:tracePt t="37315" x="7056438" y="2290763"/>
          <p14:tracePt t="37315" x="7072313" y="2330450"/>
          <p14:tracePt t="37321" x="7072313" y="2346325"/>
          <p14:tracePt t="37351" x="7072313" y="2362200"/>
          <p14:tracePt t="37351" x="7056438" y="2393950"/>
          <p14:tracePt t="37382" x="7040563" y="2409825"/>
          <p14:tracePt t="37382" x="7010400" y="2441575"/>
          <p14:tracePt t="37385" x="7002463" y="2455863"/>
          <p14:tracePt t="37416" x="6994525" y="2463800"/>
          <p14:tracePt t="37416" x="6986588" y="2479675"/>
          <p14:tracePt t="37417" x="6986588" y="2487613"/>
          <p14:tracePt t="37489" x="6978650" y="2495550"/>
          <p14:tracePt t="37497" x="6962775" y="2511425"/>
          <p14:tracePt t="37518" x="6954838" y="2519363"/>
          <p14:tracePt t="37518" x="6938963" y="2535238"/>
          <p14:tracePt t="37549" x="6938963" y="2543175"/>
          <p14:tracePt t="37549" x="6931025" y="2582863"/>
          <p14:tracePt t="37561" x="6931025" y="2590800"/>
          <p14:tracePt t="37585" x="6931025" y="2574925"/>
          <p14:tracePt t="37616" x="6931025" y="2559050"/>
          <p14:tracePt t="37785" x="6923088" y="2574925"/>
          <p14:tracePt t="37793" x="6891338" y="2638425"/>
          <p14:tracePt t="37818" x="6875463" y="2644775"/>
          <p14:tracePt t="37818" x="6875463" y="2676525"/>
          <p14:tracePt t="37849" x="6875463" y="2732088"/>
          <p14:tracePt t="37849" x="6899275" y="3016250"/>
          <p14:tracePt t="37857" x="6915150" y="3117850"/>
          <p14:tracePt t="37885" x="6915150" y="3213100"/>
          <p14:tracePt t="37885" x="6907213" y="3394075"/>
          <p14:tracePt t="37916" x="6875463" y="3495675"/>
          <p14:tracePt t="37916" x="6757988" y="3771900"/>
          <p14:tracePt t="37921" x="6742113" y="3819525"/>
          <p14:tracePt t="37951" x="6702425" y="3897313"/>
          <p14:tracePt t="37952" x="6678613" y="4000500"/>
          <p14:tracePt t="37982" x="6670675" y="4038600"/>
          <p14:tracePt t="37982" x="6662738" y="4133850"/>
          <p14:tracePt t="37985" x="6662738" y="4149725"/>
          <p14:tracePt t="38016" x="6662738" y="4165600"/>
          <p14:tracePt t="38016" x="6662738" y="4189413"/>
          <p14:tracePt t="38018" x="6662738" y="4197350"/>
          <p14:tracePt t="38048" x="6662738" y="4205288"/>
          <p14:tracePt t="38048" x="6670675" y="4213225"/>
          <p14:tracePt t="38051" x="6678613" y="4213225"/>
          <p14:tracePt t="38083" x="6710363" y="4259263"/>
          <p14:tracePt t="38089" x="6718300" y="4275138"/>
          <p14:tracePt t="38118" x="6726238" y="4291013"/>
          <p14:tracePt t="38118" x="6734175" y="4322763"/>
          <p14:tracePt t="38149" x="6742113" y="4330700"/>
          <p14:tracePt t="38149" x="6750050" y="4354513"/>
          <p14:tracePt t="38153" x="6757988" y="4362450"/>
          <p14:tracePt t="38184" x="6757988" y="4378325"/>
          <p14:tracePt t="38184" x="6805613" y="4424363"/>
          <p14:tracePt t="38185" x="6835775" y="4464050"/>
          <p14:tracePt t="38216" x="6883400" y="4495800"/>
          <p14:tracePt t="38216" x="6931025" y="4559300"/>
          <p14:tracePt t="38217" x="6946900" y="4591050"/>
          <p14:tracePt t="38248" x="6978650" y="4629150"/>
          <p14:tracePt t="38248" x="7024688" y="4708525"/>
          <p14:tracePt t="38249" x="7048500" y="4748213"/>
          <p14:tracePt t="38282" x="7056438" y="4787900"/>
          <p14:tracePt t="38282" x="7096125" y="4865688"/>
          <p14:tracePt t="38289" x="7096125" y="4881563"/>
          <p14:tracePt t="38318" x="7096125" y="4889500"/>
          <p14:tracePt t="38318" x="7096125" y="4913313"/>
          <p14:tracePt t="38577" x="7096125" y="4881563"/>
          <p14:tracePt t="38585" x="7080250" y="4841875"/>
          <p14:tracePt t="38593" x="7056438" y="4787900"/>
          <p14:tracePt t="38618" x="7032625" y="4732338"/>
          <p14:tracePt t="38618" x="6978650" y="4621213"/>
          <p14:tracePt t="38649" x="6938963" y="4535488"/>
          <p14:tracePt t="38649" x="6843713" y="4306888"/>
          <p14:tracePt t="38657" x="6819900" y="4235450"/>
          <p14:tracePt t="38685" x="6805613" y="4197350"/>
          <p14:tracePt t="38685" x="6773863" y="4117975"/>
          <p14:tracePt t="38716" x="6765925" y="4086225"/>
          <p14:tracePt t="38716" x="6750050" y="4062413"/>
          <p14:tracePt t="38721" x="6750050" y="4046538"/>
          <p14:tracePt t="38751" x="6742113" y="4038600"/>
          <p14:tracePt t="38752" x="6734175" y="4022725"/>
          <p14:tracePt t="38783" x="6726238" y="4016375"/>
          <p14:tracePt t="38783" x="6710363" y="4000500"/>
          <p14:tracePt t="38785" x="6710363" y="3992563"/>
          <p14:tracePt t="39913" x="6702425" y="3992563"/>
          <p14:tracePt t="39921" x="6694488" y="4054475"/>
          <p14:tracePt t="39929" x="6662738" y="4283075"/>
          <p14:tracePt t="39952" x="6638925" y="4591050"/>
          <p14:tracePt t="39952" x="6607175" y="4873625"/>
          <p14:tracePt t="39968" x="6569075" y="5181600"/>
          <p14:tracePt t="39969" x="6521450" y="5605463"/>
          <p14:tracePt t="39985" x="6513513" y="5786438"/>
          <p14:tracePt t="39985" x="6513513" y="5913438"/>
          <p14:tracePt t="40002" x="6513513" y="6086475"/>
          <p14:tracePt t="40002" x="6513513" y="6219825"/>
          <p14:tracePt t="40018" x="6513513" y="6362700"/>
          <p14:tracePt t="40019" x="6513513" y="6488113"/>
          <p14:tracePt t="40049" x="6529388" y="6589713"/>
          <p14:tracePt t="40049" x="6553200" y="6834188"/>
          <p14:tracePt t="40273" x="6388100" y="6770688"/>
          <p14:tracePt t="40281" x="6269038" y="6716713"/>
          <p14:tracePt t="40289" x="6151563" y="6677025"/>
          <p14:tracePt t="40302" x="6024563" y="6653213"/>
          <p14:tracePt t="40318" x="5811838" y="6605588"/>
          <p14:tracePt t="40319" x="5537200" y="6573838"/>
          <p14:tracePt t="40335" x="5213350" y="6519863"/>
          <p14:tracePt t="40335" x="4867275" y="6456363"/>
          <p14:tracePt t="40352" x="4614863" y="6424613"/>
          <p14:tracePt t="40352" x="4606925" y="6416675"/>
          <p14:tracePt t="40497" x="4568825" y="6408738"/>
          <p14:tracePt t="40505" x="4521200" y="6408738"/>
          <p14:tracePt t="40513" x="4425950" y="6408738"/>
          <p14:tracePt t="40521" x="4332288" y="6408738"/>
          <p14:tracePt t="40535" x="4244975" y="6408738"/>
          <p14:tracePt t="40552" x="4213225" y="6408738"/>
          <p14:tracePt t="40552" x="4181475" y="6400800"/>
          <p14:tracePt t="40568" x="4159250" y="6392863"/>
          <p14:tracePt t="40569" x="4111625" y="6384925"/>
          <p14:tracePt t="40585" x="4103688" y="6384925"/>
          <p14:tracePt t="40585" x="4095750" y="6384925"/>
          <p14:tracePt t="40602" x="4087813" y="6384925"/>
          <p14:tracePt t="40602" x="4079875" y="6384925"/>
          <p14:tracePt t="40618" x="4071938" y="6392863"/>
          <p14:tracePt t="40619" x="4056063" y="6392863"/>
          <p14:tracePt t="40635" x="4048125" y="6400800"/>
          <p14:tracePt t="40635" x="4008438" y="6400800"/>
          <p14:tracePt t="40652" x="3946525" y="6400800"/>
          <p14:tracePt t="40652" x="3843338" y="6400800"/>
          <p14:tracePt t="40668" x="3733800" y="6400800"/>
          <p14:tracePt t="40669" x="3622675" y="6400800"/>
          <p14:tracePt t="40685" x="3505200" y="6392863"/>
          <p14:tracePt t="40685" x="3394075" y="6392863"/>
          <p14:tracePt t="40702" x="3276600" y="6369050"/>
          <p14:tracePt t="40702" x="3181350" y="6354763"/>
          <p14:tracePt t="40718" x="3095625" y="6315075"/>
          <p14:tracePt t="40719" x="3008313" y="6291263"/>
          <p14:tracePt t="40735" x="2938463" y="6259513"/>
          <p14:tracePt t="40735" x="2851150" y="6235700"/>
          <p14:tracePt t="40752" x="2795588" y="6219825"/>
          <p14:tracePt t="40752" x="2741613" y="6203950"/>
          <p14:tracePt t="40753" x="2709863" y="6188075"/>
          <p14:tracePt t="40768" x="2670175" y="6188075"/>
          <p14:tracePt t="40769" x="2646363" y="6188075"/>
          <p14:tracePt t="40785" x="2614613" y="6188075"/>
          <p14:tracePt t="40802" x="2590800" y="6188075"/>
          <p14:tracePt t="40802" x="2536825" y="6203950"/>
          <p14:tracePt t="40818" x="2513013" y="6211888"/>
          <p14:tracePt t="40819" x="2473325" y="6227763"/>
          <p14:tracePt t="40835" x="2417763" y="6243638"/>
          <p14:tracePt t="40835" x="2386013" y="6251575"/>
          <p14:tracePt t="40852" x="2300288" y="6259513"/>
          <p14:tracePt t="40852" x="2236788" y="6259513"/>
          <p14:tracePt t="40868" x="2189163" y="6259513"/>
          <p14:tracePt t="40869" x="2149475" y="6259513"/>
          <p14:tracePt t="40885" x="2111375" y="6259513"/>
          <p14:tracePt t="40885" x="2087563" y="6259513"/>
          <p14:tracePt t="40902" x="2063750" y="6259513"/>
          <p14:tracePt t="40902" x="2047875" y="6259513"/>
          <p14:tracePt t="40918" x="2032000" y="6259513"/>
          <p14:tracePt t="40919" x="2016125" y="6259513"/>
          <p14:tracePt t="40935" x="1984375" y="6267450"/>
          <p14:tracePt t="40935" x="1968500" y="6283325"/>
          <p14:tracePt t="40952" x="1952625" y="6299200"/>
          <p14:tracePt t="40952" x="1914525" y="6315075"/>
          <p14:tracePt t="40953" x="1890713" y="6323013"/>
          <p14:tracePt t="40968" x="1835150" y="6354763"/>
          <p14:tracePt t="40969" x="1811338" y="6384925"/>
          <p14:tracePt t="40985" x="1771650" y="6400800"/>
          <p14:tracePt t="40986" x="1709738" y="6440488"/>
          <p14:tracePt t="41002" x="1662113" y="6456363"/>
          <p14:tracePt t="41002" x="1630363" y="6480175"/>
          <p14:tracePt t="41018" x="1590675" y="6496050"/>
          <p14:tracePt t="41019" x="1566863" y="6496050"/>
          <p14:tracePt t="41035" x="1527175" y="6503988"/>
          <p14:tracePt t="41052" x="1504950" y="6511925"/>
          <p14:tracePt t="41052" x="1457325" y="6535738"/>
          <p14:tracePt t="41068" x="1441450" y="6543675"/>
          <p14:tracePt t="41069" x="1425575" y="6559550"/>
          <p14:tracePt t="41085" x="1417638" y="6581775"/>
          <p14:tracePt t="41086" x="1409700" y="6597650"/>
          <p14:tracePt t="41102" x="1409700" y="6637338"/>
          <p14:tracePt t="41102" x="1409700" y="6684963"/>
          <p14:tracePt t="41118" x="1409700" y="6724650"/>
          <p14:tracePt t="41119" x="1433513" y="6778625"/>
          <p14:tracePt t="41135" x="1457325" y="6834188"/>
          <p14:tracePt t="41497" x="5016500" y="6762750"/>
          <p14:tracePt t="41505" x="5024438" y="6692900"/>
          <p14:tracePt t="41519" x="5024438" y="6629400"/>
          <p14:tracePt t="41535" x="5024438" y="6543675"/>
          <p14:tracePt t="41536" x="5024438" y="6496050"/>
          <p14:tracePt t="41552" x="5024438" y="6448425"/>
          <p14:tracePt t="41552" x="5024438" y="6392863"/>
          <p14:tracePt t="41553" x="5024438" y="6346825"/>
          <p14:tracePt t="41569" x="5024438" y="6291263"/>
          <p14:tracePt t="41569" x="5024438" y="6259513"/>
          <p14:tracePt t="41585" x="5008563" y="6219825"/>
          <p14:tracePt t="41586" x="4992688" y="6180138"/>
          <p14:tracePt t="41602" x="4984750" y="6142038"/>
          <p14:tracePt t="41602" x="4970463" y="6118225"/>
          <p14:tracePt t="41619" x="4962525" y="6094413"/>
          <p14:tracePt t="41619" x="4946650" y="6070600"/>
          <p14:tracePt t="41635" x="4930775" y="6046788"/>
          <p14:tracePt t="41636" x="4914900" y="6038850"/>
          <p14:tracePt t="41652" x="4906963" y="6022975"/>
          <p14:tracePt t="41652" x="4891088" y="6015038"/>
          <p14:tracePt t="41669" x="4875213" y="6007100"/>
          <p14:tracePt t="41669" x="4859338" y="5999163"/>
          <p14:tracePt t="41685" x="4843463" y="5999163"/>
          <p14:tracePt t="41686" x="4827588" y="5991225"/>
          <p14:tracePt t="41702" x="4803775" y="5983288"/>
          <p14:tracePt t="41702" x="4779963" y="5976938"/>
          <p14:tracePt t="41719" x="4765675" y="5961063"/>
          <p14:tracePt t="41735" x="4741863" y="5953125"/>
          <p14:tracePt t="41736" x="4702175" y="5945188"/>
          <p14:tracePt t="41752" x="4630738" y="5937250"/>
          <p14:tracePt t="41752" x="4552950" y="5921375"/>
          <p14:tracePt t="41753" x="4481513" y="5913438"/>
          <p14:tracePt t="41769" x="4394200" y="5897563"/>
          <p14:tracePt t="41769" x="4332288" y="5873750"/>
          <p14:tracePt t="41785" x="4244975" y="5865813"/>
          <p14:tracePt t="41786" x="4189413" y="5842000"/>
          <p14:tracePt t="41802" x="4135438" y="5834063"/>
          <p14:tracePt t="41803" x="4095750" y="5810250"/>
          <p14:tracePt t="41819" x="4064000" y="5810250"/>
          <p14:tracePt t="41835" x="4032250" y="5810250"/>
          <p14:tracePt t="41836" x="4008438" y="5810250"/>
          <p14:tracePt t="41852" x="4000500" y="5810250"/>
          <p14:tracePt t="41852" x="3984625" y="5810250"/>
          <p14:tracePt t="41869" x="3968750" y="5818188"/>
          <p14:tracePt t="41869" x="3930650" y="5842000"/>
          <p14:tracePt t="41885" x="3883025" y="5873750"/>
          <p14:tracePt t="41886" x="3827463" y="5905500"/>
          <p14:tracePt t="41902" x="3771900" y="5953125"/>
          <p14:tracePt t="41902" x="3702050" y="5999163"/>
          <p14:tracePt t="41919" x="3654425" y="6030913"/>
          <p14:tracePt t="41919" x="3598863" y="6054725"/>
          <p14:tracePt t="41935" x="3575050" y="6070600"/>
          <p14:tracePt t="41936" x="3552825" y="6078538"/>
          <p14:tracePt t="41952" x="3529013" y="6086475"/>
          <p14:tracePt t="41952" x="3529013" y="6094413"/>
          <p14:tracePt t="41953" x="3521075" y="6102350"/>
          <p14:tracePt t="41969" x="3513138" y="6118225"/>
          <p14:tracePt t="41969" x="3505200" y="6134100"/>
          <p14:tracePt t="41985" x="3497263" y="6149975"/>
          <p14:tracePt t="41986" x="3497263" y="6180138"/>
          <p14:tracePt t="42002" x="3481388" y="6211888"/>
          <p14:tracePt t="42002" x="3481388" y="6251575"/>
          <p14:tracePt t="42019" x="3481388" y="6283325"/>
          <p14:tracePt t="42019" x="3481388" y="6338888"/>
          <p14:tracePt t="42035" x="3481388" y="6384925"/>
          <p14:tracePt t="42036" x="3489325" y="6440488"/>
          <p14:tracePt t="42052" x="3505200" y="6480175"/>
          <p14:tracePt t="42052" x="3513138" y="6511925"/>
          <p14:tracePt t="42069" x="3536950" y="6543675"/>
          <p14:tracePt t="42069" x="3552825" y="6565900"/>
          <p14:tracePt t="42085" x="3559175" y="6597650"/>
          <p14:tracePt t="42086" x="3590925" y="6621463"/>
          <p14:tracePt t="42102" x="3606800" y="6653213"/>
          <p14:tracePt t="42102" x="3622675" y="6669088"/>
          <p14:tracePt t="42119" x="3662363" y="6684963"/>
          <p14:tracePt t="42119" x="3694113" y="6708775"/>
          <p14:tracePt t="42135" x="3717925" y="6724650"/>
          <p14:tracePt t="42136" x="3741738" y="6732588"/>
          <p14:tracePt t="42152" x="3771900" y="6756400"/>
          <p14:tracePt t="42152" x="3811588" y="6778625"/>
          <p14:tracePt t="42153" x="3851275" y="6786563"/>
          <p14:tracePt t="42169" x="3906838" y="6810375"/>
          <p14:tracePt t="42169" x="3946525" y="6834188"/>
          <p14:tracePt t="42185" x="3984625" y="6850063"/>
          <p14:tracePt t="42457" x="6191250" y="6810375"/>
          <p14:tracePt t="42469" x="6205538" y="6770688"/>
          <p14:tracePt t="42485" x="6229350" y="6732588"/>
          <p14:tracePt t="42486" x="6253163" y="6692900"/>
          <p14:tracePt t="42502" x="6269038" y="6645275"/>
          <p14:tracePt t="42502" x="6276975" y="6621463"/>
          <p14:tracePt t="42519" x="6300788" y="6597650"/>
          <p14:tracePt t="42519" x="6308725" y="6565900"/>
          <p14:tracePt t="42536" x="6308725" y="6535738"/>
          <p14:tracePt t="42536" x="6308725" y="6503988"/>
          <p14:tracePt t="42552" x="6308725" y="6480175"/>
          <p14:tracePt t="42553" x="6292850" y="6424613"/>
          <p14:tracePt t="42569" x="6276975" y="6384925"/>
          <p14:tracePt t="42570" x="6253163" y="6346825"/>
          <p14:tracePt t="42585" x="6237288" y="6307138"/>
          <p14:tracePt t="42586" x="6205538" y="6275388"/>
          <p14:tracePt t="42602" x="6175375" y="6235700"/>
          <p14:tracePt t="42603" x="6167438" y="6219825"/>
          <p14:tracePt t="42619" x="6159500" y="6211888"/>
          <p14:tracePt t="42619" x="6159500" y="6203950"/>
          <p14:tracePt t="42635" x="6151563" y="6196013"/>
          <p14:tracePt t="42657" x="6143625" y="6196013"/>
          <p14:tracePt t="42669" x="6135688" y="6188075"/>
          <p14:tracePt t="42685" x="6135688" y="6172200"/>
          <p14:tracePt t="42686" x="6111875" y="6165850"/>
          <p14:tracePt t="42702" x="6096000" y="6134100"/>
          <p14:tracePt t="42703" x="6072188" y="6118225"/>
          <p14:tracePt t="42719" x="6032500" y="6102350"/>
          <p14:tracePt t="42719" x="6000750" y="6078538"/>
          <p14:tracePt t="42736" x="5962650" y="6062663"/>
          <p14:tracePt t="42736" x="5922963" y="6038850"/>
          <p14:tracePt t="42737" x="5867400" y="6015038"/>
          <p14:tracePt t="42752" x="5835650" y="6007100"/>
          <p14:tracePt t="42769" x="5795963" y="6007100"/>
          <p14:tracePt t="42770" x="5710238" y="5999163"/>
          <p14:tracePt t="42786" x="5670550" y="5999163"/>
          <p14:tracePt t="42786" x="5638800" y="5999163"/>
          <p14:tracePt t="42802" x="5591175" y="5999163"/>
          <p14:tracePt t="42803" x="5553075" y="5999163"/>
          <p14:tracePt t="42819" x="5505450" y="5999163"/>
          <p14:tracePt t="42819" x="5465763" y="5999163"/>
          <p14:tracePt t="42836" x="5434013" y="5999163"/>
          <p14:tracePt t="42836" x="5386388" y="5999163"/>
          <p14:tracePt t="42852" x="5348288" y="5999163"/>
          <p14:tracePt t="42853" x="5300663" y="5999163"/>
          <p14:tracePt t="42869" x="5253038" y="5999163"/>
          <p14:tracePt t="42869" x="5197475" y="5999163"/>
          <p14:tracePt t="42886" x="5151438" y="5999163"/>
          <p14:tracePt t="42886" x="5080000" y="6007100"/>
          <p14:tracePt t="42902" x="5016500" y="6015038"/>
          <p14:tracePt t="42903" x="4946650" y="6015038"/>
          <p14:tracePt t="42919" x="4883150" y="6038850"/>
          <p14:tracePt t="42919" x="4827588" y="6046788"/>
          <p14:tracePt t="42936" x="4757738" y="6062663"/>
          <p14:tracePt t="42936" x="4710113" y="6070600"/>
          <p14:tracePt t="42937" x="4654550" y="6094413"/>
          <p14:tracePt t="42952" x="4598988" y="6118225"/>
          <p14:tracePt t="42953" x="4545013" y="6126163"/>
          <p14:tracePt t="42969" x="4505325" y="6142038"/>
          <p14:tracePt t="42970" x="4465638" y="6172200"/>
          <p14:tracePt t="42986" x="4433888" y="6196013"/>
          <p14:tracePt t="42987" x="4394200" y="6235700"/>
          <p14:tracePt t="43002" x="4378325" y="6259513"/>
          <p14:tracePt t="43003" x="4356100" y="6299200"/>
          <p14:tracePt t="43019" x="4340225" y="6330950"/>
          <p14:tracePt t="43020" x="4332288" y="6362700"/>
          <p14:tracePt t="43036" x="4324350" y="6400800"/>
          <p14:tracePt t="43036" x="4324350" y="6424613"/>
          <p14:tracePt t="43052" x="4324350" y="6456363"/>
          <p14:tracePt t="43069" x="4324350" y="6480175"/>
          <p14:tracePt t="43069" x="4332288" y="6519863"/>
          <p14:tracePt t="43086" x="4340225" y="6527800"/>
          <p14:tracePt t="43086" x="4348163" y="6543675"/>
          <p14:tracePt t="43102" x="4356100" y="6559550"/>
          <p14:tracePt t="43103" x="4364038" y="6589713"/>
          <p14:tracePt t="43119" x="4378325" y="6613525"/>
          <p14:tracePt t="43120" x="4394200" y="6645275"/>
          <p14:tracePt t="43161" x="4410075" y="6677025"/>
          <p14:tracePt t="43163" x="4513263" y="6842125"/>
          <p14:tracePt t="43513" x="6340475" y="6802438"/>
          <p14:tracePt t="43521" x="6356350" y="6778625"/>
          <p14:tracePt t="43551" x="6364288" y="6756400"/>
          <p14:tracePt t="43552" x="6372225" y="6732588"/>
          <p14:tracePt t="43553" x="6380163" y="6732588"/>
          <p14:tracePt t="43584" x="6380163" y="6724650"/>
          <p14:tracePt t="43673" x="6380163" y="6716713"/>
          <p14:tracePt t="43689" x="6380163" y="6700838"/>
          <p14:tracePt t="43703" x="6388100" y="6692900"/>
          <p14:tracePt t="43733" x="6396038" y="6684963"/>
          <p14:tracePt t="43734" x="6396038" y="6677025"/>
          <p14:tracePt t="43929" x="6402388" y="6653213"/>
          <p14:tracePt t="43937" x="6410325" y="6621463"/>
          <p14:tracePt t="43953" x="6418263" y="6597650"/>
          <p14:tracePt t="43953" x="6426200" y="6589713"/>
          <p14:tracePt t="43984" x="6434138" y="6565900"/>
          <p14:tracePt t="43985" x="6442075" y="6535738"/>
          <p14:tracePt t="43985" x="6450013" y="6527800"/>
          <p14:tracePt t="43993" x="6450013" y="6519863"/>
          <p14:tracePt t="44019" x="6450013" y="6511925"/>
          <p14:tracePt t="44289" x="6457950" y="6511925"/>
          <p14:tracePt t="44297" x="6465888" y="6503988"/>
          <p14:tracePt t="44319" x="6473825" y="6503988"/>
          <p14:tracePt t="44319" x="6489700" y="6503988"/>
          <p14:tracePt t="44350" x="6505575" y="6503988"/>
          <p14:tracePt t="44351" x="6592888" y="6543675"/>
          <p14:tracePt t="44353" x="6630988" y="6559550"/>
          <p14:tracePt t="44383" x="6662738" y="6559550"/>
          <p14:tracePt t="44384" x="6718300" y="6559550"/>
          <p14:tracePt t="44386" x="6757988" y="6559550"/>
          <p14:tracePt t="44416" x="6797675" y="6559550"/>
          <p14:tracePt t="44417" x="6867525" y="6551613"/>
          <p14:tracePt t="44417" x="6923088" y="6527800"/>
          <p14:tracePt t="44425" x="6962775" y="6519863"/>
          <p14:tracePt t="44452" x="7002463" y="6503988"/>
          <p14:tracePt t="44453" x="7080250" y="6440488"/>
          <p14:tracePt t="44483" x="7127875" y="6408738"/>
          <p14:tracePt t="44484" x="7245350" y="6259513"/>
          <p14:tracePt t="44489" x="7292975" y="6203950"/>
          <p14:tracePt t="44519" x="7316788" y="6149975"/>
          <p14:tracePt t="44519" x="7356475" y="6054725"/>
          <p14:tracePt t="44550" x="7364413" y="6015038"/>
          <p14:tracePt t="44551" x="7396163" y="5857875"/>
          <p14:tracePt t="44553" x="7412038" y="5802313"/>
          <p14:tracePt t="44583" x="7412038" y="5740400"/>
          <p14:tracePt t="44584" x="7412038" y="5621338"/>
          <p14:tracePt t="44586" x="7412038" y="5589588"/>
          <p14:tracePt t="44616" x="7412038" y="5567363"/>
          <p14:tracePt t="44617" x="7404100" y="5511800"/>
          <p14:tracePt t="44617" x="7404100" y="5487988"/>
          <p14:tracePt t="44625" x="7396163" y="5472113"/>
          <p14:tracePt t="44652" x="7388225" y="5448300"/>
          <p14:tracePt t="44817" x="7388225" y="5440363"/>
          <p14:tracePt t="44825" x="7388225" y="5432425"/>
          <p14:tracePt t="44937" x="7404100" y="5432425"/>
          <p14:tracePt t="44945" x="7442200" y="5448300"/>
          <p14:tracePt t="44953" x="7466013" y="5456238"/>
          <p14:tracePt t="44983" x="7489825" y="5480050"/>
          <p14:tracePt t="44984" x="7505700" y="5480050"/>
          <p14:tracePt t="44993" x="7513638" y="5487988"/>
          <p14:tracePt t="45019" x="7513638" y="5495925"/>
          <p14:tracePt t="45019" x="7505700" y="5495925"/>
          <p14:tracePt t="45050" x="7497763" y="5503863"/>
          <p14:tracePt t="45051" x="7466013" y="5503863"/>
          <p14:tracePt t="45057" x="7450138" y="5503863"/>
          <p14:tracePt t="45086" x="7434263" y="5503863"/>
          <p14:tracePt t="45086" x="7418388" y="5495925"/>
          <p14:tracePt t="45116" x="7412038" y="5495925"/>
          <p14:tracePt t="45117" x="7388225" y="5480050"/>
          <p14:tracePt t="45121" x="7356475" y="5456238"/>
          <p14:tracePt t="45151" x="7316788" y="5424488"/>
          <p14:tracePt t="45152" x="7237413" y="5338763"/>
          <p14:tracePt t="45153" x="7199313" y="5291138"/>
          <p14:tracePt t="45183" x="7167563" y="5251450"/>
          <p14:tracePt t="45184" x="7119938" y="5141913"/>
          <p14:tracePt t="45186" x="7104063" y="5086350"/>
          <p14:tracePt t="45216" x="7064375" y="5014913"/>
          <p14:tracePt t="45217" x="7002463" y="4841875"/>
          <p14:tracePt t="45217" x="6978650" y="4772025"/>
          <p14:tracePt t="45225" x="6962775" y="4724400"/>
          <p14:tracePt t="45252" x="6946900" y="4684713"/>
          <p14:tracePt t="45253" x="6938963" y="4629150"/>
          <p14:tracePt t="45283" x="6938963" y="4613275"/>
          <p14:tracePt t="45284" x="6931025" y="4575175"/>
          <p14:tracePt t="45289" x="6931025" y="4559300"/>
          <p14:tracePt t="45319" x="6931025" y="4543425"/>
          <p14:tracePt t="45319" x="6923088" y="4503738"/>
          <p14:tracePt t="45350" x="6923088" y="4479925"/>
          <p14:tracePt t="45351" x="6907213" y="4378325"/>
          <p14:tracePt t="45353" x="6899275" y="4338638"/>
          <p14:tracePt t="45383" x="6899275" y="4291013"/>
          <p14:tracePt t="45384" x="6875463" y="4213225"/>
          <p14:tracePt t="45386" x="6875463" y="4181475"/>
          <p14:tracePt t="45416" x="6867525" y="4141788"/>
          <p14:tracePt t="45417" x="6859588" y="4062413"/>
          <p14:tracePt t="45417" x="6859588" y="4016375"/>
          <p14:tracePt t="45425" x="6859588" y="3984625"/>
          <p14:tracePt t="45452" x="6859588" y="3944938"/>
          <p14:tracePt t="45453" x="6851650" y="3889375"/>
          <p14:tracePt t="45483" x="6851650" y="3873500"/>
          <p14:tracePt t="45484" x="6851650" y="3865563"/>
          <p14:tracePt t="45489" x="6851650" y="3857625"/>
          <p14:tracePt t="45519" x="6851650" y="3849688"/>
          <p14:tracePt t="45519" x="6851650" y="3841750"/>
          <p14:tracePt t="45550" x="6851650" y="3833813"/>
          <p14:tracePt t="45551" x="6859588" y="3819525"/>
          <p14:tracePt t="45553" x="6859588" y="3811588"/>
          <p14:tracePt t="45583" x="6867525" y="3803650"/>
          <p14:tracePt t="45586" x="6875463" y="3795713"/>
          <p14:tracePt t="45616" x="6883400" y="3795713"/>
          <p14:tracePt t="45953" x="6883400" y="3787775"/>
          <p14:tracePt t="45961" x="6883400" y="3779838"/>
          <p14:tracePt t="45986" x="6883400" y="3771900"/>
          <p14:tracePt t="45986" x="6883400" y="3763963"/>
          <p14:tracePt t="46016" x="6883400" y="3756025"/>
          <p14:tracePt t="46241" x="6883400" y="3763963"/>
          <p14:tracePt t="46249" x="6883400" y="3771900"/>
          <p14:tracePt t="46257" x="6883400" y="3779838"/>
          <p14:tracePt t="46286" x="6883400" y="3795713"/>
          <p14:tracePt t="46286" x="6883400" y="3811588"/>
          <p14:tracePt t="46316" x="6883400" y="3819525"/>
          <p14:tracePt t="46317" x="6883400" y="3825875"/>
          <p14:tracePt t="46321" x="6883400" y="3833813"/>
          <p14:tracePt t="46351" x="6883400" y="3841750"/>
          <p14:tracePt t="46352" x="6891338" y="3849688"/>
          <p14:tracePt t="46361" x="6891338" y="3857625"/>
          <p14:tracePt t="46386" x="6899275" y="3865563"/>
          <p14:tracePt t="46416" x="6907213" y="3881438"/>
          <p14:tracePt t="46417" x="6923088" y="3913188"/>
          <p14:tracePt t="46425" x="6923088" y="3921125"/>
          <p14:tracePt t="46452" x="6931025" y="3929063"/>
          <p14:tracePt t="46453" x="6931025" y="3937000"/>
          <p14:tracePt t="46483" x="6931025" y="3944938"/>
          <p14:tracePt t="46484" x="6931025" y="3952875"/>
          <p14:tracePt t="46489" x="6931025" y="3960813"/>
          <p14:tracePt t="46519" x="6931025" y="3976688"/>
          <p14:tracePt t="46520" x="6923088" y="4000500"/>
          <p14:tracePt t="46550" x="6923088" y="4008438"/>
          <p14:tracePt t="46551" x="6923088" y="4022725"/>
          <p14:tracePt t="46649" x="6915150" y="4022725"/>
          <p14:tracePt t="46665" x="6907213" y="4016375"/>
          <p14:tracePt t="46673" x="6891338" y="4008438"/>
          <p14:tracePt t="46686" x="6875463" y="4000500"/>
          <p14:tracePt t="46716" x="6843713" y="3992563"/>
          <p14:tracePt t="46717" x="6789738" y="3944938"/>
          <p14:tracePt t="46721" x="6773863" y="3937000"/>
          <p14:tracePt t="46751" x="6765925" y="3929063"/>
          <p14:tracePt t="46752" x="6757988" y="3889375"/>
          <p14:tracePt t="46753" x="6757988" y="3873500"/>
          <p14:tracePt t="46783" x="6757988" y="3865563"/>
        </p14:tracePtLst>
      </p14:laserTraceLst>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15">
            <a:extLst>
              <a:ext uri="{FF2B5EF4-FFF2-40B4-BE49-F238E27FC236}">
                <a16:creationId xmlns:a16="http://schemas.microsoft.com/office/drawing/2014/main" id="{611E8606-B7BA-4234-9137-A6754199F00C}"/>
              </a:ext>
            </a:extLst>
          </p:cNvPr>
          <p:cNvSpPr txBox="1">
            <a:spLocks noChangeArrowheads="1"/>
          </p:cNvSpPr>
          <p:nvPr/>
        </p:nvSpPr>
        <p:spPr bwMode="auto">
          <a:xfrm>
            <a:off x="739754" y="3673436"/>
            <a:ext cx="3583950" cy="893104"/>
          </a:xfrm>
          <a:prstGeom prst="rect">
            <a:avLst/>
          </a:prstGeom>
          <a:noFill/>
          <a:ln>
            <a:noFill/>
          </a:ln>
        </p:spPr>
        <p:txBody>
          <a:bodyPr lIns="0" tIns="182880" rIns="457200" bIns="182880" anchor="ctr"/>
          <a:lstStyle>
            <a:lvl1pPr marL="11113" defTabSz="912813">
              <a:defRPr sz="2400">
                <a:solidFill>
                  <a:schemeClr val="tx1"/>
                </a:solidFill>
                <a:latin typeface="Arial" panose="020B0604020202020204" pitchFamily="34" charset="0"/>
                <a:ea typeface="MS PGothic" panose="020B0600070205080204" pitchFamily="34" charset="-128"/>
              </a:defRPr>
            </a:lvl1pPr>
            <a:lvl2pPr marL="742950" indent="-285750" defTabSz="912813">
              <a:defRPr sz="2400">
                <a:solidFill>
                  <a:schemeClr val="tx1"/>
                </a:solidFill>
                <a:latin typeface="Arial" panose="020B0604020202020204" pitchFamily="34" charset="0"/>
                <a:ea typeface="MS PGothic" panose="020B0600070205080204" pitchFamily="34" charset="-128"/>
              </a:defRPr>
            </a:lvl2pPr>
            <a:lvl3pPr marL="1143000" indent="-228600" defTabSz="912813">
              <a:defRPr sz="2400">
                <a:solidFill>
                  <a:schemeClr val="tx1"/>
                </a:solidFill>
                <a:latin typeface="Arial" panose="020B0604020202020204" pitchFamily="34" charset="0"/>
                <a:ea typeface="MS PGothic" panose="020B0600070205080204" pitchFamily="34" charset="-128"/>
              </a:defRPr>
            </a:lvl3pPr>
            <a:lvl4pPr marL="1600200" indent="-228600" defTabSz="912813">
              <a:defRPr sz="2400">
                <a:solidFill>
                  <a:schemeClr val="tx1"/>
                </a:solidFill>
                <a:latin typeface="Arial" panose="020B0604020202020204" pitchFamily="34" charset="0"/>
                <a:ea typeface="MS PGothic" panose="020B0600070205080204" pitchFamily="34" charset="-128"/>
              </a:defRPr>
            </a:lvl4pPr>
            <a:lvl5pPr marL="2057400" indent="-228600" defTabSz="912813">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1113" marR="0" lvl="0" indent="0" algn="l" defTabSz="912813" rtl="0" eaLnBrk="1" fontAlgn="auto" latinLnBrk="0" hangingPunct="1">
              <a:lnSpc>
                <a:spcPct val="100000"/>
              </a:lnSpc>
              <a:spcBef>
                <a:spcPts val="0"/>
              </a:spcBef>
              <a:spcAft>
                <a:spcPts val="0"/>
              </a:spcAft>
              <a:buClrTx/>
              <a:buSzTx/>
              <a:buFontTx/>
              <a:buNone/>
              <a:tabLst/>
              <a:defRPr/>
            </a:pPr>
            <a:endParaRPr kumimoji="0" lang="es-ES" altLang="es-ES" sz="1400" b="0" i="0" u="none" strike="noStrike" kern="1200" cap="none" spc="0" normalizeH="0" baseline="0" noProof="0" dirty="0">
              <a:ln>
                <a:noFill/>
              </a:ln>
              <a:solidFill>
                <a:srgbClr val="002355"/>
              </a:solidFill>
              <a:effectLst/>
              <a:uLnTx/>
              <a:uFillTx/>
              <a:latin typeface="Arial" panose="020B0604020202020204"/>
              <a:ea typeface="MS PGothic"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7A588F4D-87EF-4F65-AE82-143837E532B4}"/>
              </a:ext>
            </a:extLst>
          </p:cNvPr>
          <p:cNvSpPr>
            <a:spLocks noGrp="1"/>
          </p:cNvSpPr>
          <p:nvPr>
            <p:ph type="title"/>
          </p:nvPr>
        </p:nvSpPr>
        <p:spPr>
          <a:prstGeom prst="rect">
            <a:avLst/>
          </a:prstGeom>
        </p:spPr>
        <p:txBody>
          <a:bodyPr>
            <a:normAutofit/>
          </a:bodyPr>
          <a:lstStyle/>
          <a:p>
            <a:r>
              <a:rPr lang="es-ES" dirty="0"/>
              <a:t>El ciclo prurito-rascado intensifica la inflamación</a:t>
            </a:r>
            <a:endParaRPr lang="en-US" dirty="0"/>
          </a:p>
        </p:txBody>
      </p:sp>
      <p:sp>
        <p:nvSpPr>
          <p:cNvPr id="5" name="Text Placeholder 4">
            <a:extLst>
              <a:ext uri="{FF2B5EF4-FFF2-40B4-BE49-F238E27FC236}">
                <a16:creationId xmlns:a16="http://schemas.microsoft.com/office/drawing/2014/main" id="{FC5FE5CA-9911-4828-BB91-63BE388D92BC}"/>
              </a:ext>
            </a:extLst>
          </p:cNvPr>
          <p:cNvSpPr>
            <a:spLocks noGrp="1"/>
          </p:cNvSpPr>
          <p:nvPr>
            <p:ph type="body" sz="quarter" idx="4294967295"/>
          </p:nvPr>
        </p:nvSpPr>
        <p:spPr>
          <a:xfrm>
            <a:off x="695325" y="6212351"/>
            <a:ext cx="5440363" cy="347662"/>
          </a:xfrm>
          <a:prstGeom prst="rect">
            <a:avLst/>
          </a:prstGeom>
        </p:spPr>
        <p:txBody>
          <a:bodyPr>
            <a:normAutofit/>
          </a:bodyPr>
          <a:lstStyle/>
          <a:p>
            <a:pPr marL="0" indent="0">
              <a:buNone/>
            </a:pPr>
            <a:r>
              <a:rPr lang="en-US" sz="700" dirty="0" err="1"/>
              <a:t>Murota</a:t>
            </a:r>
            <a:r>
              <a:rPr lang="en-US" sz="700" dirty="0"/>
              <a:t> H et al. </a:t>
            </a:r>
            <a:r>
              <a:rPr lang="en-US" sz="700" dirty="0" err="1"/>
              <a:t>Allergol</a:t>
            </a:r>
            <a:r>
              <a:rPr lang="en-US" sz="700" dirty="0"/>
              <a:t> Int 2017;66:8–13</a:t>
            </a:r>
          </a:p>
        </p:txBody>
      </p:sp>
      <p:sp>
        <p:nvSpPr>
          <p:cNvPr id="9" name="Freeform 7">
            <a:extLst>
              <a:ext uri="{FF2B5EF4-FFF2-40B4-BE49-F238E27FC236}">
                <a16:creationId xmlns:a16="http://schemas.microsoft.com/office/drawing/2014/main" id="{6481271B-C134-4C77-AD2B-1FB5ACF1462D}"/>
              </a:ext>
            </a:extLst>
          </p:cNvPr>
          <p:cNvSpPr>
            <a:spLocks noChangeAspect="1"/>
          </p:cNvSpPr>
          <p:nvPr/>
        </p:nvSpPr>
        <p:spPr bwMode="auto">
          <a:xfrm>
            <a:off x="1377713" y="1774607"/>
            <a:ext cx="2430012" cy="646331"/>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355"/>
                </a:solidFill>
                <a:effectLst/>
                <a:uLnTx/>
                <a:uFillTx/>
                <a:latin typeface="Arial" panose="020B0604020202020204"/>
                <a:ea typeface="+mn-ea"/>
                <a:cs typeface="Calibri"/>
              </a:rPr>
              <a:t>Prurito crónico</a:t>
            </a:r>
          </a:p>
          <a:p>
            <a:pPr marL="11113" marR="0" lvl="0" indent="0" algn="l" defTabSz="912813"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2355"/>
                </a:solidFill>
                <a:effectLst/>
                <a:uLnTx/>
                <a:uFillTx/>
                <a:latin typeface="Arial" panose="020B0604020202020204"/>
                <a:ea typeface="MS PGothic" panose="020B0600070205080204" pitchFamily="34" charset="-128"/>
                <a:cs typeface="Arial" panose="020B0604020202020204" pitchFamily="34" charset="0"/>
              </a:rPr>
              <a:t>Este prurito crónico hace que el ciclo empiece de nuevo</a:t>
            </a:r>
          </a:p>
        </p:txBody>
      </p:sp>
      <p:sp>
        <p:nvSpPr>
          <p:cNvPr id="10" name="Freeform 8">
            <a:extLst>
              <a:ext uri="{FF2B5EF4-FFF2-40B4-BE49-F238E27FC236}">
                <a16:creationId xmlns:a16="http://schemas.microsoft.com/office/drawing/2014/main" id="{27B69755-EC6A-44AE-BD99-AE58A2FF925A}"/>
              </a:ext>
            </a:extLst>
          </p:cNvPr>
          <p:cNvSpPr>
            <a:spLocks noChangeAspect="1"/>
          </p:cNvSpPr>
          <p:nvPr/>
        </p:nvSpPr>
        <p:spPr bwMode="auto">
          <a:xfrm>
            <a:off x="7905153" y="1767025"/>
            <a:ext cx="2767396" cy="646331"/>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71" normalizeH="0" baseline="0" noProof="0" dirty="0">
                <a:ln>
                  <a:noFill/>
                </a:ln>
                <a:solidFill>
                  <a:srgbClr val="002355"/>
                </a:solidFill>
                <a:effectLst/>
                <a:uLnTx/>
                <a:uFillTx/>
                <a:latin typeface="Arial" panose="020B0604020202020204"/>
                <a:ea typeface="+mn-ea"/>
                <a:cs typeface="Calibri"/>
              </a:rPr>
              <a:t>Rascamiento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1100" b="0" i="0" u="none" strike="noStrike" kern="1200" cap="none" spc="0" normalizeH="0" baseline="0" noProof="0" dirty="0">
                <a:ln>
                  <a:noFill/>
                </a:ln>
                <a:solidFill>
                  <a:srgbClr val="002355"/>
                </a:solidFill>
                <a:effectLst/>
                <a:uLnTx/>
                <a:uFillTx/>
                <a:latin typeface="Arial" panose="020B0604020202020204"/>
                <a:ea typeface="MS PGothic" panose="020B0600070205080204" pitchFamily="34" charset="-128"/>
                <a:cs typeface="Arial" panose="020B0604020202020204" pitchFamily="34" charset="0"/>
              </a:rPr>
              <a:t>El rascado promueve la secreción de citoquinas por parte de los queratinocitos</a:t>
            </a:r>
          </a:p>
        </p:txBody>
      </p:sp>
      <p:sp>
        <p:nvSpPr>
          <p:cNvPr id="11" name="Freeform 6">
            <a:extLst>
              <a:ext uri="{FF2B5EF4-FFF2-40B4-BE49-F238E27FC236}">
                <a16:creationId xmlns:a16="http://schemas.microsoft.com/office/drawing/2014/main" id="{E757DFE8-1BAC-4DFF-B019-CFD860E7028D}"/>
              </a:ext>
            </a:extLst>
          </p:cNvPr>
          <p:cNvSpPr>
            <a:spLocks noChangeAspect="1"/>
          </p:cNvSpPr>
          <p:nvPr/>
        </p:nvSpPr>
        <p:spPr bwMode="auto">
          <a:xfrm>
            <a:off x="8326819" y="3144401"/>
            <a:ext cx="3079928" cy="1292662"/>
          </a:xfrm>
          <a:prstGeom prst="rect">
            <a:avLst/>
          </a:prstGeom>
          <a:noFill/>
          <a:ln>
            <a:noFill/>
          </a:ln>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355"/>
                </a:solidFill>
                <a:effectLst/>
                <a:uLnTx/>
                <a:uFillTx/>
                <a:latin typeface="Arial" panose="020B0604020202020204"/>
                <a:ea typeface="+mn-ea"/>
                <a:cs typeface="Calibri"/>
              </a:rPr>
              <a:t>Citoquinas liberadas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355"/>
                </a:solidFill>
                <a:effectLst/>
                <a:uLnTx/>
                <a:uFillTx/>
                <a:latin typeface="Arial" panose="020B0604020202020204"/>
                <a:ea typeface="+mn-ea"/>
                <a:cs typeface="Calibri"/>
              </a:rPr>
              <a:t>por los queratinocitos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1100" b="0" i="0" u="none" strike="noStrike" kern="1200" cap="none" spc="0" normalizeH="0" baseline="0" noProof="0" dirty="0">
                <a:ln>
                  <a:noFill/>
                </a:ln>
                <a:solidFill>
                  <a:srgbClr val="002355"/>
                </a:solidFill>
                <a:effectLst/>
                <a:uLnTx/>
                <a:uFillTx/>
                <a:latin typeface="Arial" panose="020B0604020202020204"/>
                <a:ea typeface="MS PGothic" panose="020B0600070205080204" pitchFamily="34" charset="-128"/>
                <a:cs typeface="Arial" panose="020B0604020202020204" pitchFamily="34" charset="0"/>
              </a:rPr>
              <a:t>Estas citoquinas activan a las células presentadoras de antígeno,  promoviendo la diferenciación de las células T, que a su vez secretan más citoquinas pro-inflamatorias</a:t>
            </a:r>
          </a:p>
        </p:txBody>
      </p:sp>
      <p:sp>
        <p:nvSpPr>
          <p:cNvPr id="12" name="Freeform 5">
            <a:extLst>
              <a:ext uri="{FF2B5EF4-FFF2-40B4-BE49-F238E27FC236}">
                <a16:creationId xmlns:a16="http://schemas.microsoft.com/office/drawing/2014/main" id="{B352611A-C7F3-4182-96AF-9CB891B56A5F}"/>
              </a:ext>
            </a:extLst>
          </p:cNvPr>
          <p:cNvSpPr>
            <a:spLocks noChangeAspect="1"/>
          </p:cNvSpPr>
          <p:nvPr/>
        </p:nvSpPr>
        <p:spPr bwMode="auto">
          <a:xfrm>
            <a:off x="901404" y="2998028"/>
            <a:ext cx="2673646" cy="1123384"/>
          </a:xfrm>
          <a:prstGeom prst="rect">
            <a:avLst/>
          </a:prstGeom>
          <a:noFill/>
          <a:ln>
            <a:noFill/>
          </a:ln>
        </p:spPr>
        <p:txBody>
          <a:bodyPr wrap="square" lIns="0" tIns="0" rIns="0" bIns="0" anchor="ctr">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11" normalizeH="0" baseline="0" noProof="0" dirty="0">
                <a:ln>
                  <a:noFill/>
                </a:ln>
                <a:solidFill>
                  <a:srgbClr val="002355"/>
                </a:solidFill>
                <a:effectLst/>
                <a:uLnTx/>
                <a:uFillTx/>
                <a:latin typeface="Arial" panose="020B0604020202020204"/>
                <a:ea typeface="+mn-ea"/>
                <a:cs typeface="Calibri"/>
              </a:rPr>
              <a:t>Aumento </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11" normalizeH="0" baseline="0" noProof="0" dirty="0">
                <a:ln>
                  <a:noFill/>
                </a:ln>
                <a:solidFill>
                  <a:srgbClr val="002355"/>
                </a:solidFill>
                <a:effectLst/>
                <a:uLnTx/>
                <a:uFillTx/>
                <a:latin typeface="Arial" panose="020B0604020202020204"/>
                <a:ea typeface="+mn-ea"/>
                <a:cs typeface="Calibri"/>
              </a:rPr>
              <a:t>de la inflamación</a:t>
            </a:r>
          </a:p>
          <a:p>
            <a:pPr marL="11113" marR="0" lvl="0" indent="0" algn="l" defTabSz="912813" rtl="0" eaLnBrk="1" fontAlgn="auto" latinLnBrk="0" hangingPunct="1">
              <a:lnSpc>
                <a:spcPct val="100000"/>
              </a:lnSpc>
              <a:spcBef>
                <a:spcPts val="0"/>
              </a:spcBef>
              <a:spcAft>
                <a:spcPts val="0"/>
              </a:spcAft>
              <a:buClrTx/>
              <a:buSzTx/>
              <a:buFontTx/>
              <a:buNone/>
              <a:tabLst/>
              <a:defRPr/>
            </a:pPr>
            <a:r>
              <a:rPr kumimoji="0" lang="es-ES" altLang="es-ES" sz="1100" b="0" i="0" u="none" strike="noStrike" kern="1200" cap="none" spc="0" normalizeH="0" baseline="0" noProof="0" dirty="0">
                <a:ln>
                  <a:noFill/>
                </a:ln>
                <a:solidFill>
                  <a:srgbClr val="002355"/>
                </a:solidFill>
                <a:effectLst/>
                <a:uLnTx/>
                <a:uFillTx/>
                <a:latin typeface="Arial" panose="020B0604020202020204"/>
                <a:ea typeface="MS PGothic" panose="020B0600070205080204" pitchFamily="34" charset="-128"/>
                <a:cs typeface="Arial" panose="020B0604020202020204" pitchFamily="34" charset="0"/>
              </a:rPr>
              <a:t>Estas citoquinas provocan mayor inflamación cutánea, produciendo mayor sensación de picor</a:t>
            </a:r>
          </a:p>
        </p:txBody>
      </p:sp>
      <p:grpSp>
        <p:nvGrpSpPr>
          <p:cNvPr id="20" name="Group 19">
            <a:extLst>
              <a:ext uri="{FF2B5EF4-FFF2-40B4-BE49-F238E27FC236}">
                <a16:creationId xmlns:a16="http://schemas.microsoft.com/office/drawing/2014/main" id="{2D8E0D09-30AA-4F2D-8DAD-1480C64A486B}"/>
              </a:ext>
            </a:extLst>
          </p:cNvPr>
          <p:cNvGrpSpPr/>
          <p:nvPr/>
        </p:nvGrpSpPr>
        <p:grpSpPr>
          <a:xfrm>
            <a:off x="3842913" y="1355300"/>
            <a:ext cx="4147400" cy="4147400"/>
            <a:chOff x="4217299" y="2301771"/>
            <a:chExt cx="3781288" cy="3781289"/>
          </a:xfrm>
          <a:solidFill>
            <a:schemeClr val="accent4">
              <a:lumMod val="75000"/>
            </a:schemeClr>
          </a:solidFill>
        </p:grpSpPr>
        <p:pic>
          <p:nvPicPr>
            <p:cNvPr id="21" name="Picture 20">
              <a:extLst>
                <a:ext uri="{FF2B5EF4-FFF2-40B4-BE49-F238E27FC236}">
                  <a16:creationId xmlns:a16="http://schemas.microsoft.com/office/drawing/2014/main" id="{9F52E2E9-A082-4C03-8ABE-E137CF2648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0565" y="2980840"/>
              <a:ext cx="2390870" cy="2397800"/>
            </a:xfrm>
            <a:prstGeom prst="ellipse">
              <a:avLst/>
            </a:prstGeom>
            <a:grpFill/>
          </p:spPr>
        </p:pic>
        <p:pic>
          <p:nvPicPr>
            <p:cNvPr id="22" name="Picture 21">
              <a:extLst>
                <a:ext uri="{FF2B5EF4-FFF2-40B4-BE49-F238E27FC236}">
                  <a16:creationId xmlns:a16="http://schemas.microsoft.com/office/drawing/2014/main" id="{C0606564-F2C6-41DC-B93C-28BDF1FBA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0565" y="2980840"/>
              <a:ext cx="2390870" cy="2397800"/>
            </a:xfrm>
            <a:prstGeom prst="ellipse">
              <a:avLst/>
            </a:prstGeom>
            <a:grpFill/>
          </p:spPr>
        </p:pic>
        <p:pic>
          <p:nvPicPr>
            <p:cNvPr id="23" name="Picture 22">
              <a:extLst>
                <a:ext uri="{FF2B5EF4-FFF2-40B4-BE49-F238E27FC236}">
                  <a16:creationId xmlns:a16="http://schemas.microsoft.com/office/drawing/2014/main" id="{CDFA6FA4-8CDC-4567-ADCD-06C5449E46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0565" y="2980840"/>
              <a:ext cx="2390870" cy="2397800"/>
            </a:xfrm>
            <a:prstGeom prst="ellipse">
              <a:avLst/>
            </a:prstGeom>
            <a:grpFill/>
          </p:spPr>
        </p:pic>
        <p:pic>
          <p:nvPicPr>
            <p:cNvPr id="24" name="Picture 23">
              <a:extLst>
                <a:ext uri="{FF2B5EF4-FFF2-40B4-BE49-F238E27FC236}">
                  <a16:creationId xmlns:a16="http://schemas.microsoft.com/office/drawing/2014/main" id="{754168C8-B703-49CF-B852-A333F9A8D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00565" y="2980840"/>
              <a:ext cx="2390870" cy="2397800"/>
            </a:xfrm>
            <a:prstGeom prst="ellipse">
              <a:avLst/>
            </a:prstGeom>
            <a:grpFill/>
          </p:spPr>
        </p:pic>
        <p:sp>
          <p:nvSpPr>
            <p:cNvPr id="25" name="object 4">
              <a:extLst>
                <a:ext uri="{FF2B5EF4-FFF2-40B4-BE49-F238E27FC236}">
                  <a16:creationId xmlns:a16="http://schemas.microsoft.com/office/drawing/2014/main" id="{D9D6B858-37ED-4455-92C2-7DD8970B7922}"/>
                </a:ext>
              </a:extLst>
            </p:cNvPr>
            <p:cNvSpPr/>
            <p:nvPr/>
          </p:nvSpPr>
          <p:spPr>
            <a:xfrm>
              <a:off x="4217299" y="4030710"/>
              <a:ext cx="1863821" cy="1859223"/>
            </a:xfrm>
            <a:custGeom>
              <a:avLst/>
              <a:gdLst>
                <a:gd name="connsiteX0" fmla="*/ 304463 w 1587231"/>
                <a:gd name="connsiteY0" fmla="*/ 0 h 1575991"/>
                <a:gd name="connsiteX1" fmla="*/ 150956 w 1587231"/>
                <a:gd name="connsiteY1" fmla="*/ 135117 h 1575991"/>
                <a:gd name="connsiteX2" fmla="*/ 148829 w 1587231"/>
                <a:gd name="connsiteY2" fmla="*/ 137361 h 1575991"/>
                <a:gd name="connsiteX3" fmla="*/ 0 w 1587231"/>
                <a:gd name="connsiteY3" fmla="*/ 270317 h 1575991"/>
                <a:gd name="connsiteX4" fmla="*/ 155559 w 1587231"/>
                <a:gd name="connsiteY4" fmla="*/ 270330 h 1575991"/>
                <a:gd name="connsiteX5" fmla="*/ 170078 w 1587231"/>
                <a:gd name="connsiteY5" fmla="*/ 378253 h 1575991"/>
                <a:gd name="connsiteX6" fmla="*/ 192471 w 1587231"/>
                <a:gd name="connsiteY6" fmla="*/ 483502 h 1575991"/>
                <a:gd name="connsiteX7" fmla="*/ 222427 w 1587231"/>
                <a:gd name="connsiteY7" fmla="*/ 585769 h 1575991"/>
                <a:gd name="connsiteX8" fmla="*/ 259636 w 1587231"/>
                <a:gd name="connsiteY8" fmla="*/ 684743 h 1575991"/>
                <a:gd name="connsiteX9" fmla="*/ 303785 w 1587231"/>
                <a:gd name="connsiteY9" fmla="*/ 780116 h 1575991"/>
                <a:gd name="connsiteX10" fmla="*/ 354563 w 1587231"/>
                <a:gd name="connsiteY10" fmla="*/ 871578 h 1575991"/>
                <a:gd name="connsiteX11" fmla="*/ 411660 w 1587231"/>
                <a:gd name="connsiteY11" fmla="*/ 958819 h 1575991"/>
                <a:gd name="connsiteX12" fmla="*/ 474763 w 1587231"/>
                <a:gd name="connsiteY12" fmla="*/ 1041531 h 1575991"/>
                <a:gd name="connsiteX13" fmla="*/ 543562 w 1587231"/>
                <a:gd name="connsiteY13" fmla="*/ 1119403 h 1575991"/>
                <a:gd name="connsiteX14" fmla="*/ 617745 w 1587231"/>
                <a:gd name="connsiteY14" fmla="*/ 1192128 h 1575991"/>
                <a:gd name="connsiteX15" fmla="*/ 697001 w 1587231"/>
                <a:gd name="connsiteY15" fmla="*/ 1259394 h 1575991"/>
                <a:gd name="connsiteX16" fmla="*/ 781019 w 1587231"/>
                <a:gd name="connsiteY16" fmla="*/ 1320893 h 1575991"/>
                <a:gd name="connsiteX17" fmla="*/ 869487 w 1587231"/>
                <a:gd name="connsiteY17" fmla="*/ 1376316 h 1575991"/>
                <a:gd name="connsiteX18" fmla="*/ 962095 w 1587231"/>
                <a:gd name="connsiteY18" fmla="*/ 1425352 h 1575991"/>
                <a:gd name="connsiteX19" fmla="*/ 1058530 w 1587231"/>
                <a:gd name="connsiteY19" fmla="*/ 1467694 h 1575991"/>
                <a:gd name="connsiteX20" fmla="*/ 1158482 w 1587231"/>
                <a:gd name="connsiteY20" fmla="*/ 1503031 h 1575991"/>
                <a:gd name="connsiteX21" fmla="*/ 1261640 w 1587231"/>
                <a:gd name="connsiteY21" fmla="*/ 1531053 h 1575991"/>
                <a:gd name="connsiteX22" fmla="*/ 1367691 w 1587231"/>
                <a:gd name="connsiteY22" fmla="*/ 1551452 h 1575991"/>
                <a:gd name="connsiteX23" fmla="*/ 1476326 w 1587231"/>
                <a:gd name="connsiteY23" fmla="*/ 1563919 h 1575991"/>
                <a:gd name="connsiteX24" fmla="*/ 1587231 w 1587231"/>
                <a:gd name="connsiteY24" fmla="*/ 1568143 h 1575991"/>
                <a:gd name="connsiteX25" fmla="*/ 1563325 w 1587231"/>
                <a:gd name="connsiteY25" fmla="*/ 1575991 h 1575991"/>
                <a:gd name="connsiteX26" fmla="*/ 1458707 w 1587231"/>
                <a:gd name="connsiteY26" fmla="*/ 1419426 h 1575991"/>
                <a:gd name="connsiteX27" fmla="*/ 1580492 w 1587231"/>
                <a:gd name="connsiteY27" fmla="*/ 1279735 h 1575991"/>
                <a:gd name="connsiteX28" fmla="*/ 1493702 w 1587231"/>
                <a:gd name="connsiteY28" fmla="*/ 1275844 h 1575991"/>
                <a:gd name="connsiteX29" fmla="*/ 1408668 w 1587231"/>
                <a:gd name="connsiteY29" fmla="*/ 1265659 h 1575991"/>
                <a:gd name="connsiteX30" fmla="*/ 1325627 w 1587231"/>
                <a:gd name="connsiteY30" fmla="*/ 1249413 h 1575991"/>
                <a:gd name="connsiteX31" fmla="*/ 1244812 w 1587231"/>
                <a:gd name="connsiteY31" fmla="*/ 1227338 h 1575991"/>
                <a:gd name="connsiteX32" fmla="*/ 1166459 w 1587231"/>
                <a:gd name="connsiteY32" fmla="*/ 1199664 h 1575991"/>
                <a:gd name="connsiteX33" fmla="*/ 1090803 w 1587231"/>
                <a:gd name="connsiteY33" fmla="*/ 1166625 h 1575991"/>
                <a:gd name="connsiteX34" fmla="*/ 1018079 w 1587231"/>
                <a:gd name="connsiteY34" fmla="*/ 1128450 h 1575991"/>
                <a:gd name="connsiteX35" fmla="*/ 948522 w 1587231"/>
                <a:gd name="connsiteY35" fmla="*/ 1085373 h 1575991"/>
                <a:gd name="connsiteX36" fmla="*/ 882367 w 1587231"/>
                <a:gd name="connsiteY36" fmla="*/ 1037625 h 1575991"/>
                <a:gd name="connsiteX37" fmla="*/ 819849 w 1587231"/>
                <a:gd name="connsiteY37" fmla="*/ 985436 h 1575991"/>
                <a:gd name="connsiteX38" fmla="*/ 761202 w 1587231"/>
                <a:gd name="connsiteY38" fmla="*/ 929040 h 1575991"/>
                <a:gd name="connsiteX39" fmla="*/ 706663 w 1587231"/>
                <a:gd name="connsiteY39" fmla="*/ 868667 h 1575991"/>
                <a:gd name="connsiteX40" fmla="*/ 656465 w 1587231"/>
                <a:gd name="connsiteY40" fmla="*/ 804550 h 1575991"/>
                <a:gd name="connsiteX41" fmla="*/ 610844 w 1587231"/>
                <a:gd name="connsiteY41" fmla="*/ 736919 h 1575991"/>
                <a:gd name="connsiteX42" fmla="*/ 570035 w 1587231"/>
                <a:gd name="connsiteY42" fmla="*/ 666007 h 1575991"/>
                <a:gd name="connsiteX43" fmla="*/ 534272 w 1587231"/>
                <a:gd name="connsiteY43" fmla="*/ 592044 h 1575991"/>
                <a:gd name="connsiteX44" fmla="*/ 503792 w 1587231"/>
                <a:gd name="connsiteY44" fmla="*/ 515264 h 1575991"/>
                <a:gd name="connsiteX45" fmla="*/ 478828 w 1587231"/>
                <a:gd name="connsiteY45" fmla="*/ 435897 h 1575991"/>
                <a:gd name="connsiteX46" fmla="*/ 459616 w 1587231"/>
                <a:gd name="connsiteY46" fmla="*/ 354175 h 1575991"/>
                <a:gd name="connsiteX47" fmla="*/ 446390 w 1587231"/>
                <a:gd name="connsiteY47" fmla="*/ 270330 h 1575991"/>
                <a:gd name="connsiteX48" fmla="*/ 610916 w 1587231"/>
                <a:gd name="connsiteY48" fmla="*/ 270330 h 1575991"/>
                <a:gd name="connsiteX49" fmla="*/ 457631 w 1587231"/>
                <a:gd name="connsiteY49" fmla="*/ 135032 h 1575991"/>
                <a:gd name="connsiteX50" fmla="*/ 437374 w 1587231"/>
                <a:gd name="connsiteY50" fmla="*/ 119327 h 1575991"/>
                <a:gd name="connsiteX51" fmla="*/ 304463 w 1587231"/>
                <a:gd name="connsiteY51" fmla="*/ 0 h 1575991"/>
                <a:gd name="connsiteX0" fmla="*/ 304463 w 1587231"/>
                <a:gd name="connsiteY0" fmla="*/ 0 h 1575991"/>
                <a:gd name="connsiteX1" fmla="*/ 150956 w 1587231"/>
                <a:gd name="connsiteY1" fmla="*/ 135117 h 1575991"/>
                <a:gd name="connsiteX2" fmla="*/ 148829 w 1587231"/>
                <a:gd name="connsiteY2" fmla="*/ 137361 h 1575991"/>
                <a:gd name="connsiteX3" fmla="*/ 0 w 1587231"/>
                <a:gd name="connsiteY3" fmla="*/ 270317 h 1575991"/>
                <a:gd name="connsiteX4" fmla="*/ 155559 w 1587231"/>
                <a:gd name="connsiteY4" fmla="*/ 270330 h 1575991"/>
                <a:gd name="connsiteX5" fmla="*/ 170078 w 1587231"/>
                <a:gd name="connsiteY5" fmla="*/ 378253 h 1575991"/>
                <a:gd name="connsiteX6" fmla="*/ 192471 w 1587231"/>
                <a:gd name="connsiteY6" fmla="*/ 483502 h 1575991"/>
                <a:gd name="connsiteX7" fmla="*/ 222427 w 1587231"/>
                <a:gd name="connsiteY7" fmla="*/ 585769 h 1575991"/>
                <a:gd name="connsiteX8" fmla="*/ 259636 w 1587231"/>
                <a:gd name="connsiteY8" fmla="*/ 684743 h 1575991"/>
                <a:gd name="connsiteX9" fmla="*/ 303785 w 1587231"/>
                <a:gd name="connsiteY9" fmla="*/ 780116 h 1575991"/>
                <a:gd name="connsiteX10" fmla="*/ 354563 w 1587231"/>
                <a:gd name="connsiteY10" fmla="*/ 871578 h 1575991"/>
                <a:gd name="connsiteX11" fmla="*/ 411660 w 1587231"/>
                <a:gd name="connsiteY11" fmla="*/ 958819 h 1575991"/>
                <a:gd name="connsiteX12" fmla="*/ 474763 w 1587231"/>
                <a:gd name="connsiteY12" fmla="*/ 1041531 h 1575991"/>
                <a:gd name="connsiteX13" fmla="*/ 543562 w 1587231"/>
                <a:gd name="connsiteY13" fmla="*/ 1119403 h 1575991"/>
                <a:gd name="connsiteX14" fmla="*/ 617745 w 1587231"/>
                <a:gd name="connsiteY14" fmla="*/ 1192128 h 1575991"/>
                <a:gd name="connsiteX15" fmla="*/ 697001 w 1587231"/>
                <a:gd name="connsiteY15" fmla="*/ 1259394 h 1575991"/>
                <a:gd name="connsiteX16" fmla="*/ 781019 w 1587231"/>
                <a:gd name="connsiteY16" fmla="*/ 1320893 h 1575991"/>
                <a:gd name="connsiteX17" fmla="*/ 869487 w 1587231"/>
                <a:gd name="connsiteY17" fmla="*/ 1376316 h 1575991"/>
                <a:gd name="connsiteX18" fmla="*/ 962095 w 1587231"/>
                <a:gd name="connsiteY18" fmla="*/ 1425352 h 1575991"/>
                <a:gd name="connsiteX19" fmla="*/ 1058530 w 1587231"/>
                <a:gd name="connsiteY19" fmla="*/ 1467694 h 1575991"/>
                <a:gd name="connsiteX20" fmla="*/ 1158482 w 1587231"/>
                <a:gd name="connsiteY20" fmla="*/ 1503031 h 1575991"/>
                <a:gd name="connsiteX21" fmla="*/ 1261640 w 1587231"/>
                <a:gd name="connsiteY21" fmla="*/ 1531053 h 1575991"/>
                <a:gd name="connsiteX22" fmla="*/ 1367691 w 1587231"/>
                <a:gd name="connsiteY22" fmla="*/ 1551452 h 1575991"/>
                <a:gd name="connsiteX23" fmla="*/ 1476326 w 1587231"/>
                <a:gd name="connsiteY23" fmla="*/ 1563919 h 1575991"/>
                <a:gd name="connsiteX24" fmla="*/ 1587231 w 1587231"/>
                <a:gd name="connsiteY24" fmla="*/ 1568143 h 1575991"/>
                <a:gd name="connsiteX25" fmla="*/ 1563325 w 1587231"/>
                <a:gd name="connsiteY25" fmla="*/ 1575991 h 1575991"/>
                <a:gd name="connsiteX26" fmla="*/ 1448230 w 1587231"/>
                <a:gd name="connsiteY26" fmla="*/ 1435122 h 1575991"/>
                <a:gd name="connsiteX27" fmla="*/ 1580492 w 1587231"/>
                <a:gd name="connsiteY27" fmla="*/ 1279735 h 1575991"/>
                <a:gd name="connsiteX28" fmla="*/ 1493702 w 1587231"/>
                <a:gd name="connsiteY28" fmla="*/ 1275844 h 1575991"/>
                <a:gd name="connsiteX29" fmla="*/ 1408668 w 1587231"/>
                <a:gd name="connsiteY29" fmla="*/ 1265659 h 1575991"/>
                <a:gd name="connsiteX30" fmla="*/ 1325627 w 1587231"/>
                <a:gd name="connsiteY30" fmla="*/ 1249413 h 1575991"/>
                <a:gd name="connsiteX31" fmla="*/ 1244812 w 1587231"/>
                <a:gd name="connsiteY31" fmla="*/ 1227338 h 1575991"/>
                <a:gd name="connsiteX32" fmla="*/ 1166459 w 1587231"/>
                <a:gd name="connsiteY32" fmla="*/ 1199664 h 1575991"/>
                <a:gd name="connsiteX33" fmla="*/ 1090803 w 1587231"/>
                <a:gd name="connsiteY33" fmla="*/ 1166625 h 1575991"/>
                <a:gd name="connsiteX34" fmla="*/ 1018079 w 1587231"/>
                <a:gd name="connsiteY34" fmla="*/ 1128450 h 1575991"/>
                <a:gd name="connsiteX35" fmla="*/ 948522 w 1587231"/>
                <a:gd name="connsiteY35" fmla="*/ 1085373 h 1575991"/>
                <a:gd name="connsiteX36" fmla="*/ 882367 w 1587231"/>
                <a:gd name="connsiteY36" fmla="*/ 1037625 h 1575991"/>
                <a:gd name="connsiteX37" fmla="*/ 819849 w 1587231"/>
                <a:gd name="connsiteY37" fmla="*/ 985436 h 1575991"/>
                <a:gd name="connsiteX38" fmla="*/ 761202 w 1587231"/>
                <a:gd name="connsiteY38" fmla="*/ 929040 h 1575991"/>
                <a:gd name="connsiteX39" fmla="*/ 706663 w 1587231"/>
                <a:gd name="connsiteY39" fmla="*/ 868667 h 1575991"/>
                <a:gd name="connsiteX40" fmla="*/ 656465 w 1587231"/>
                <a:gd name="connsiteY40" fmla="*/ 804550 h 1575991"/>
                <a:gd name="connsiteX41" fmla="*/ 610844 w 1587231"/>
                <a:gd name="connsiteY41" fmla="*/ 736919 h 1575991"/>
                <a:gd name="connsiteX42" fmla="*/ 570035 w 1587231"/>
                <a:gd name="connsiteY42" fmla="*/ 666007 h 1575991"/>
                <a:gd name="connsiteX43" fmla="*/ 534272 w 1587231"/>
                <a:gd name="connsiteY43" fmla="*/ 592044 h 1575991"/>
                <a:gd name="connsiteX44" fmla="*/ 503792 w 1587231"/>
                <a:gd name="connsiteY44" fmla="*/ 515264 h 1575991"/>
                <a:gd name="connsiteX45" fmla="*/ 478828 w 1587231"/>
                <a:gd name="connsiteY45" fmla="*/ 435897 h 1575991"/>
                <a:gd name="connsiteX46" fmla="*/ 459616 w 1587231"/>
                <a:gd name="connsiteY46" fmla="*/ 354175 h 1575991"/>
                <a:gd name="connsiteX47" fmla="*/ 446390 w 1587231"/>
                <a:gd name="connsiteY47" fmla="*/ 270330 h 1575991"/>
                <a:gd name="connsiteX48" fmla="*/ 610916 w 1587231"/>
                <a:gd name="connsiteY48" fmla="*/ 270330 h 1575991"/>
                <a:gd name="connsiteX49" fmla="*/ 457631 w 1587231"/>
                <a:gd name="connsiteY49" fmla="*/ 135032 h 1575991"/>
                <a:gd name="connsiteX50" fmla="*/ 437374 w 1587231"/>
                <a:gd name="connsiteY50" fmla="*/ 119327 h 1575991"/>
                <a:gd name="connsiteX51" fmla="*/ 304463 w 1587231"/>
                <a:gd name="connsiteY51" fmla="*/ 0 h 1575991"/>
                <a:gd name="connsiteX0" fmla="*/ 304463 w 1580492"/>
                <a:gd name="connsiteY0" fmla="*/ 0 h 1575991"/>
                <a:gd name="connsiteX1" fmla="*/ 150956 w 1580492"/>
                <a:gd name="connsiteY1" fmla="*/ 135117 h 1575991"/>
                <a:gd name="connsiteX2" fmla="*/ 148829 w 1580492"/>
                <a:gd name="connsiteY2" fmla="*/ 137361 h 1575991"/>
                <a:gd name="connsiteX3" fmla="*/ 0 w 1580492"/>
                <a:gd name="connsiteY3" fmla="*/ 270317 h 1575991"/>
                <a:gd name="connsiteX4" fmla="*/ 155559 w 1580492"/>
                <a:gd name="connsiteY4" fmla="*/ 270330 h 1575991"/>
                <a:gd name="connsiteX5" fmla="*/ 170078 w 1580492"/>
                <a:gd name="connsiteY5" fmla="*/ 378253 h 1575991"/>
                <a:gd name="connsiteX6" fmla="*/ 192471 w 1580492"/>
                <a:gd name="connsiteY6" fmla="*/ 483502 h 1575991"/>
                <a:gd name="connsiteX7" fmla="*/ 222427 w 1580492"/>
                <a:gd name="connsiteY7" fmla="*/ 585769 h 1575991"/>
                <a:gd name="connsiteX8" fmla="*/ 259636 w 1580492"/>
                <a:gd name="connsiteY8" fmla="*/ 684743 h 1575991"/>
                <a:gd name="connsiteX9" fmla="*/ 303785 w 1580492"/>
                <a:gd name="connsiteY9" fmla="*/ 780116 h 1575991"/>
                <a:gd name="connsiteX10" fmla="*/ 354563 w 1580492"/>
                <a:gd name="connsiteY10" fmla="*/ 871578 h 1575991"/>
                <a:gd name="connsiteX11" fmla="*/ 411660 w 1580492"/>
                <a:gd name="connsiteY11" fmla="*/ 958819 h 1575991"/>
                <a:gd name="connsiteX12" fmla="*/ 474763 w 1580492"/>
                <a:gd name="connsiteY12" fmla="*/ 1041531 h 1575991"/>
                <a:gd name="connsiteX13" fmla="*/ 543562 w 1580492"/>
                <a:gd name="connsiteY13" fmla="*/ 1119403 h 1575991"/>
                <a:gd name="connsiteX14" fmla="*/ 617745 w 1580492"/>
                <a:gd name="connsiteY14" fmla="*/ 1192128 h 1575991"/>
                <a:gd name="connsiteX15" fmla="*/ 697001 w 1580492"/>
                <a:gd name="connsiteY15" fmla="*/ 1259394 h 1575991"/>
                <a:gd name="connsiteX16" fmla="*/ 781019 w 1580492"/>
                <a:gd name="connsiteY16" fmla="*/ 1320893 h 1575991"/>
                <a:gd name="connsiteX17" fmla="*/ 869487 w 1580492"/>
                <a:gd name="connsiteY17" fmla="*/ 1376316 h 1575991"/>
                <a:gd name="connsiteX18" fmla="*/ 962095 w 1580492"/>
                <a:gd name="connsiteY18" fmla="*/ 1425352 h 1575991"/>
                <a:gd name="connsiteX19" fmla="*/ 1058530 w 1580492"/>
                <a:gd name="connsiteY19" fmla="*/ 1467694 h 1575991"/>
                <a:gd name="connsiteX20" fmla="*/ 1158482 w 1580492"/>
                <a:gd name="connsiteY20" fmla="*/ 1503031 h 1575991"/>
                <a:gd name="connsiteX21" fmla="*/ 1261640 w 1580492"/>
                <a:gd name="connsiteY21" fmla="*/ 1531053 h 1575991"/>
                <a:gd name="connsiteX22" fmla="*/ 1367691 w 1580492"/>
                <a:gd name="connsiteY22" fmla="*/ 1551452 h 1575991"/>
                <a:gd name="connsiteX23" fmla="*/ 1476326 w 1580492"/>
                <a:gd name="connsiteY23" fmla="*/ 1563919 h 1575991"/>
                <a:gd name="connsiteX24" fmla="*/ 1563325 w 1580492"/>
                <a:gd name="connsiteY24" fmla="*/ 1575991 h 1575991"/>
                <a:gd name="connsiteX25" fmla="*/ 1448230 w 1580492"/>
                <a:gd name="connsiteY25" fmla="*/ 1435122 h 1575991"/>
                <a:gd name="connsiteX26" fmla="*/ 1580492 w 1580492"/>
                <a:gd name="connsiteY26" fmla="*/ 1279735 h 1575991"/>
                <a:gd name="connsiteX27" fmla="*/ 1493702 w 1580492"/>
                <a:gd name="connsiteY27" fmla="*/ 1275844 h 1575991"/>
                <a:gd name="connsiteX28" fmla="*/ 1408668 w 1580492"/>
                <a:gd name="connsiteY28" fmla="*/ 1265659 h 1575991"/>
                <a:gd name="connsiteX29" fmla="*/ 1325627 w 1580492"/>
                <a:gd name="connsiteY29" fmla="*/ 1249413 h 1575991"/>
                <a:gd name="connsiteX30" fmla="*/ 1244812 w 1580492"/>
                <a:gd name="connsiteY30" fmla="*/ 1227338 h 1575991"/>
                <a:gd name="connsiteX31" fmla="*/ 1166459 w 1580492"/>
                <a:gd name="connsiteY31" fmla="*/ 1199664 h 1575991"/>
                <a:gd name="connsiteX32" fmla="*/ 1090803 w 1580492"/>
                <a:gd name="connsiteY32" fmla="*/ 1166625 h 1575991"/>
                <a:gd name="connsiteX33" fmla="*/ 1018079 w 1580492"/>
                <a:gd name="connsiteY33" fmla="*/ 1128450 h 1575991"/>
                <a:gd name="connsiteX34" fmla="*/ 948522 w 1580492"/>
                <a:gd name="connsiteY34" fmla="*/ 1085373 h 1575991"/>
                <a:gd name="connsiteX35" fmla="*/ 882367 w 1580492"/>
                <a:gd name="connsiteY35" fmla="*/ 1037625 h 1575991"/>
                <a:gd name="connsiteX36" fmla="*/ 819849 w 1580492"/>
                <a:gd name="connsiteY36" fmla="*/ 985436 h 1575991"/>
                <a:gd name="connsiteX37" fmla="*/ 761202 w 1580492"/>
                <a:gd name="connsiteY37" fmla="*/ 929040 h 1575991"/>
                <a:gd name="connsiteX38" fmla="*/ 706663 w 1580492"/>
                <a:gd name="connsiteY38" fmla="*/ 868667 h 1575991"/>
                <a:gd name="connsiteX39" fmla="*/ 656465 w 1580492"/>
                <a:gd name="connsiteY39" fmla="*/ 804550 h 1575991"/>
                <a:gd name="connsiteX40" fmla="*/ 610844 w 1580492"/>
                <a:gd name="connsiteY40" fmla="*/ 736919 h 1575991"/>
                <a:gd name="connsiteX41" fmla="*/ 570035 w 1580492"/>
                <a:gd name="connsiteY41" fmla="*/ 666007 h 1575991"/>
                <a:gd name="connsiteX42" fmla="*/ 534272 w 1580492"/>
                <a:gd name="connsiteY42" fmla="*/ 592044 h 1575991"/>
                <a:gd name="connsiteX43" fmla="*/ 503792 w 1580492"/>
                <a:gd name="connsiteY43" fmla="*/ 515264 h 1575991"/>
                <a:gd name="connsiteX44" fmla="*/ 478828 w 1580492"/>
                <a:gd name="connsiteY44" fmla="*/ 435897 h 1575991"/>
                <a:gd name="connsiteX45" fmla="*/ 459616 w 1580492"/>
                <a:gd name="connsiteY45" fmla="*/ 354175 h 1575991"/>
                <a:gd name="connsiteX46" fmla="*/ 446390 w 1580492"/>
                <a:gd name="connsiteY46" fmla="*/ 270330 h 1575991"/>
                <a:gd name="connsiteX47" fmla="*/ 610916 w 1580492"/>
                <a:gd name="connsiteY47" fmla="*/ 270330 h 1575991"/>
                <a:gd name="connsiteX48" fmla="*/ 457631 w 1580492"/>
                <a:gd name="connsiteY48" fmla="*/ 135032 h 1575991"/>
                <a:gd name="connsiteX49" fmla="*/ 437374 w 1580492"/>
                <a:gd name="connsiteY49" fmla="*/ 119327 h 1575991"/>
                <a:gd name="connsiteX50" fmla="*/ 304463 w 1580492"/>
                <a:gd name="connsiteY50" fmla="*/ 0 h 157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80492" h="1575991">
                  <a:moveTo>
                    <a:pt x="304463" y="0"/>
                  </a:moveTo>
                  <a:lnTo>
                    <a:pt x="150956" y="135117"/>
                  </a:lnTo>
                  <a:lnTo>
                    <a:pt x="148829" y="137361"/>
                  </a:lnTo>
                  <a:lnTo>
                    <a:pt x="0" y="270317"/>
                  </a:lnTo>
                  <a:lnTo>
                    <a:pt x="155559" y="270330"/>
                  </a:lnTo>
                  <a:lnTo>
                    <a:pt x="170078" y="378253"/>
                  </a:lnTo>
                  <a:lnTo>
                    <a:pt x="192471" y="483502"/>
                  </a:lnTo>
                  <a:lnTo>
                    <a:pt x="222427" y="585769"/>
                  </a:lnTo>
                  <a:lnTo>
                    <a:pt x="259636" y="684743"/>
                  </a:lnTo>
                  <a:lnTo>
                    <a:pt x="303785" y="780116"/>
                  </a:lnTo>
                  <a:lnTo>
                    <a:pt x="354563" y="871578"/>
                  </a:lnTo>
                  <a:lnTo>
                    <a:pt x="411660" y="958819"/>
                  </a:lnTo>
                  <a:lnTo>
                    <a:pt x="474763" y="1041531"/>
                  </a:lnTo>
                  <a:lnTo>
                    <a:pt x="543562" y="1119403"/>
                  </a:lnTo>
                  <a:lnTo>
                    <a:pt x="617745" y="1192128"/>
                  </a:lnTo>
                  <a:lnTo>
                    <a:pt x="697001" y="1259394"/>
                  </a:lnTo>
                  <a:lnTo>
                    <a:pt x="781019" y="1320893"/>
                  </a:lnTo>
                  <a:lnTo>
                    <a:pt x="869487" y="1376316"/>
                  </a:lnTo>
                  <a:lnTo>
                    <a:pt x="962095" y="1425352"/>
                  </a:lnTo>
                  <a:lnTo>
                    <a:pt x="1058530" y="1467694"/>
                  </a:lnTo>
                  <a:lnTo>
                    <a:pt x="1158482" y="1503031"/>
                  </a:lnTo>
                  <a:lnTo>
                    <a:pt x="1261640" y="1531053"/>
                  </a:lnTo>
                  <a:lnTo>
                    <a:pt x="1367691" y="1551452"/>
                  </a:lnTo>
                  <a:lnTo>
                    <a:pt x="1476326" y="1563919"/>
                  </a:lnTo>
                  <a:lnTo>
                    <a:pt x="1563325" y="1575991"/>
                  </a:lnTo>
                  <a:lnTo>
                    <a:pt x="1448230" y="1435122"/>
                  </a:lnTo>
                  <a:lnTo>
                    <a:pt x="1580492" y="1279735"/>
                  </a:lnTo>
                  <a:lnTo>
                    <a:pt x="1493702" y="1275844"/>
                  </a:lnTo>
                  <a:lnTo>
                    <a:pt x="1408668" y="1265659"/>
                  </a:lnTo>
                  <a:lnTo>
                    <a:pt x="1325627" y="1249413"/>
                  </a:lnTo>
                  <a:lnTo>
                    <a:pt x="1244812" y="1227338"/>
                  </a:lnTo>
                  <a:lnTo>
                    <a:pt x="1166459" y="1199664"/>
                  </a:lnTo>
                  <a:lnTo>
                    <a:pt x="1090803" y="1166625"/>
                  </a:lnTo>
                  <a:lnTo>
                    <a:pt x="1018079" y="1128450"/>
                  </a:lnTo>
                  <a:lnTo>
                    <a:pt x="948522" y="1085373"/>
                  </a:lnTo>
                  <a:lnTo>
                    <a:pt x="882367" y="1037625"/>
                  </a:lnTo>
                  <a:lnTo>
                    <a:pt x="819849" y="985436"/>
                  </a:lnTo>
                  <a:lnTo>
                    <a:pt x="761202" y="929040"/>
                  </a:lnTo>
                  <a:lnTo>
                    <a:pt x="706663" y="868667"/>
                  </a:lnTo>
                  <a:lnTo>
                    <a:pt x="656465" y="804550"/>
                  </a:lnTo>
                  <a:lnTo>
                    <a:pt x="610844" y="736919"/>
                  </a:lnTo>
                  <a:lnTo>
                    <a:pt x="570035" y="666007"/>
                  </a:lnTo>
                  <a:lnTo>
                    <a:pt x="534272" y="592044"/>
                  </a:lnTo>
                  <a:lnTo>
                    <a:pt x="503792" y="515264"/>
                  </a:lnTo>
                  <a:lnTo>
                    <a:pt x="478828" y="435897"/>
                  </a:lnTo>
                  <a:lnTo>
                    <a:pt x="459616" y="354175"/>
                  </a:lnTo>
                  <a:lnTo>
                    <a:pt x="446390" y="270330"/>
                  </a:lnTo>
                  <a:lnTo>
                    <a:pt x="610916" y="270330"/>
                  </a:lnTo>
                  <a:lnTo>
                    <a:pt x="457631" y="135032"/>
                  </a:lnTo>
                  <a:lnTo>
                    <a:pt x="437374" y="119327"/>
                  </a:lnTo>
                  <a:lnTo>
                    <a:pt x="304463" y="0"/>
                  </a:lnTo>
                  <a:close/>
                </a:path>
              </a:pathLst>
            </a:custGeom>
            <a:solidFill>
              <a:srgbClr val="002355"/>
            </a:solidFill>
          </p:spPr>
          <p:txBody>
            <a:bodyPr lIns="0" tIns="0" rIns="0" bIns="0"/>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Gilroy Office"/>
                <a:ea typeface="+mn-ea"/>
                <a:cs typeface="+mn-cs"/>
              </a:endParaRPr>
            </a:p>
          </p:txBody>
        </p:sp>
        <p:sp>
          <p:nvSpPr>
            <p:cNvPr id="26" name="object 5">
              <a:extLst>
                <a:ext uri="{FF2B5EF4-FFF2-40B4-BE49-F238E27FC236}">
                  <a16:creationId xmlns:a16="http://schemas.microsoft.com/office/drawing/2014/main" id="{7ECBF991-FF5C-4410-AD5A-94E9A690433E}"/>
                </a:ext>
              </a:extLst>
            </p:cNvPr>
            <p:cNvSpPr/>
            <p:nvPr/>
          </p:nvSpPr>
          <p:spPr>
            <a:xfrm>
              <a:off x="4395097" y="2301771"/>
              <a:ext cx="1854624" cy="1833166"/>
            </a:xfrm>
            <a:custGeom>
              <a:avLst/>
              <a:gdLst>
                <a:gd name="connsiteX0" fmla="*/ 1305414 w 1575790"/>
                <a:gd name="connsiteY0" fmla="*/ 0 h 1590934"/>
                <a:gd name="connsiteX1" fmla="*/ 1305306 w 1575790"/>
                <a:gd name="connsiteY1" fmla="*/ 153062 h 1590934"/>
                <a:gd name="connsiteX2" fmla="*/ 1196967 w 1575790"/>
                <a:gd name="connsiteY2" fmla="*/ 167267 h 1590934"/>
                <a:gd name="connsiteX3" fmla="*/ 1091275 w 1575790"/>
                <a:gd name="connsiteY3" fmla="*/ 189374 h 1590934"/>
                <a:gd name="connsiteX4" fmla="*/ 988544 w 1575790"/>
                <a:gd name="connsiteY4" fmla="*/ 219072 h 1590934"/>
                <a:gd name="connsiteX5" fmla="*/ 889089 w 1575790"/>
                <a:gd name="connsiteY5" fmla="*/ 256050 h 1590934"/>
                <a:gd name="connsiteX6" fmla="*/ 793224 w 1575790"/>
                <a:gd name="connsiteY6" fmla="*/ 299998 h 1590934"/>
                <a:gd name="connsiteX7" fmla="*/ 701263 w 1575790"/>
                <a:gd name="connsiteY7" fmla="*/ 350605 h 1590934"/>
                <a:gd name="connsiteX8" fmla="*/ 613522 w 1575790"/>
                <a:gd name="connsiteY8" fmla="*/ 407559 h 1590934"/>
                <a:gd name="connsiteX9" fmla="*/ 530315 w 1575790"/>
                <a:gd name="connsiteY9" fmla="*/ 470551 h 1590934"/>
                <a:gd name="connsiteX10" fmla="*/ 451956 w 1575790"/>
                <a:gd name="connsiteY10" fmla="*/ 539268 h 1590934"/>
                <a:gd name="connsiteX11" fmla="*/ 378761 w 1575790"/>
                <a:gd name="connsiteY11" fmla="*/ 613402 h 1590934"/>
                <a:gd name="connsiteX12" fmla="*/ 311044 w 1575790"/>
                <a:gd name="connsiteY12" fmla="*/ 692639 h 1590934"/>
                <a:gd name="connsiteX13" fmla="*/ 249119 w 1575790"/>
                <a:gd name="connsiteY13" fmla="*/ 776671 h 1590934"/>
                <a:gd name="connsiteX14" fmla="*/ 193301 w 1575790"/>
                <a:gd name="connsiteY14" fmla="*/ 865186 h 1590934"/>
                <a:gd name="connsiteX15" fmla="*/ 143904 w 1575790"/>
                <a:gd name="connsiteY15" fmla="*/ 957872 h 1590934"/>
                <a:gd name="connsiteX16" fmla="*/ 101244 w 1575790"/>
                <a:gd name="connsiteY16" fmla="*/ 1054420 h 1590934"/>
                <a:gd name="connsiteX17" fmla="*/ 65635 w 1575790"/>
                <a:gd name="connsiteY17" fmla="*/ 1154519 h 1590934"/>
                <a:gd name="connsiteX18" fmla="*/ 37391 w 1575790"/>
                <a:gd name="connsiteY18" fmla="*/ 1257857 h 1590934"/>
                <a:gd name="connsiteX19" fmla="*/ 16828 w 1575790"/>
                <a:gd name="connsiteY19" fmla="*/ 1364125 h 1590934"/>
                <a:gd name="connsiteX20" fmla="*/ 4259 w 1575790"/>
                <a:gd name="connsiteY20" fmla="*/ 1473010 h 1590934"/>
                <a:gd name="connsiteX21" fmla="*/ 0 w 1575790"/>
                <a:gd name="connsiteY21" fmla="*/ 1584203 h 1590934"/>
                <a:gd name="connsiteX22" fmla="*/ 0 w 1575790"/>
                <a:gd name="connsiteY22" fmla="*/ 1590934 h 1590934"/>
                <a:gd name="connsiteX23" fmla="*/ 2286 w 1575790"/>
                <a:gd name="connsiteY23" fmla="*/ 1588648 h 1590934"/>
                <a:gd name="connsiteX24" fmla="*/ 155527 w 1575790"/>
                <a:gd name="connsiteY24" fmla="*/ 1453562 h 1590934"/>
                <a:gd name="connsiteX25" fmla="*/ 296768 w 1575790"/>
                <a:gd name="connsiteY25" fmla="*/ 1453562 h 1590934"/>
                <a:gd name="connsiteX26" fmla="*/ 303268 w 1575790"/>
                <a:gd name="connsiteY26" fmla="*/ 1401171 h 1590934"/>
                <a:gd name="connsiteX27" fmla="*/ 319871 w 1575790"/>
                <a:gd name="connsiteY27" fmla="*/ 1318243 h 1590934"/>
                <a:gd name="connsiteX28" fmla="*/ 342307 w 1575790"/>
                <a:gd name="connsiteY28" fmla="*/ 1237564 h 1590934"/>
                <a:gd name="connsiteX29" fmla="*/ 370342 w 1575790"/>
                <a:gd name="connsiteY29" fmla="*/ 1159365 h 1590934"/>
                <a:gd name="connsiteX30" fmla="*/ 403747 w 1575790"/>
                <a:gd name="connsiteY30" fmla="*/ 1083879 h 1590934"/>
                <a:gd name="connsiteX31" fmla="*/ 442288 w 1575790"/>
                <a:gd name="connsiteY31" fmla="*/ 1011336 h 1590934"/>
                <a:gd name="connsiteX32" fmla="*/ 485734 w 1575790"/>
                <a:gd name="connsiteY32" fmla="*/ 941968 h 1590934"/>
                <a:gd name="connsiteX33" fmla="*/ 533854 w 1575790"/>
                <a:gd name="connsiteY33" fmla="*/ 876008 h 1590934"/>
                <a:gd name="connsiteX34" fmla="*/ 586415 w 1575790"/>
                <a:gd name="connsiteY34" fmla="*/ 813687 h 1590934"/>
                <a:gd name="connsiteX35" fmla="*/ 643185 w 1575790"/>
                <a:gd name="connsiteY35" fmla="*/ 755236 h 1590934"/>
                <a:gd name="connsiteX36" fmla="*/ 703933 w 1575790"/>
                <a:gd name="connsiteY36" fmla="*/ 700888 h 1590934"/>
                <a:gd name="connsiteX37" fmla="*/ 768428 w 1575790"/>
                <a:gd name="connsiteY37" fmla="*/ 650873 h 1590934"/>
                <a:gd name="connsiteX38" fmla="*/ 836436 w 1575790"/>
                <a:gd name="connsiteY38" fmla="*/ 605424 h 1590934"/>
                <a:gd name="connsiteX39" fmla="*/ 907727 w 1575790"/>
                <a:gd name="connsiteY39" fmla="*/ 564773 h 1590934"/>
                <a:gd name="connsiteX40" fmla="*/ 982069 w 1575790"/>
                <a:gd name="connsiteY40" fmla="*/ 529150 h 1590934"/>
                <a:gd name="connsiteX41" fmla="*/ 1059229 w 1575790"/>
                <a:gd name="connsiteY41" fmla="*/ 498788 h 1590934"/>
                <a:gd name="connsiteX42" fmla="*/ 1138977 w 1575790"/>
                <a:gd name="connsiteY42" fmla="*/ 473919 h 1590934"/>
                <a:gd name="connsiteX43" fmla="*/ 1221079 w 1575790"/>
                <a:gd name="connsiteY43" fmla="*/ 454773 h 1590934"/>
                <a:gd name="connsiteX44" fmla="*/ 1305305 w 1575790"/>
                <a:gd name="connsiteY44" fmla="*/ 441584 h 1590934"/>
                <a:gd name="connsiteX45" fmla="*/ 1453194 w 1575790"/>
                <a:gd name="connsiteY45" fmla="*/ 441584 h 1590934"/>
                <a:gd name="connsiteX46" fmla="*/ 1458563 w 1575790"/>
                <a:gd name="connsiteY46" fmla="*/ 434891 h 1590934"/>
                <a:gd name="connsiteX47" fmla="*/ 1575790 w 1575790"/>
                <a:gd name="connsiteY47" fmla="*/ 304198 h 1590934"/>
                <a:gd name="connsiteX48" fmla="*/ 1440561 w 1575790"/>
                <a:gd name="connsiteY48" fmla="*/ 150881 h 1590934"/>
                <a:gd name="connsiteX49" fmla="*/ 1435989 w 1575790"/>
                <a:gd name="connsiteY49" fmla="*/ 146309 h 1590934"/>
                <a:gd name="connsiteX50" fmla="*/ 1305414 w 1575790"/>
                <a:gd name="connsiteY50" fmla="*/ 0 h 1590934"/>
                <a:gd name="connsiteX0" fmla="*/ 296768 w 1575790"/>
                <a:gd name="connsiteY0" fmla="*/ 1453562 h 1590934"/>
                <a:gd name="connsiteX1" fmla="*/ 155527 w 1575790"/>
                <a:gd name="connsiteY1" fmla="*/ 1453562 h 1590934"/>
                <a:gd name="connsiteX2" fmla="*/ 288485 w 1575790"/>
                <a:gd name="connsiteY2" fmla="*/ 1572847 h 1590934"/>
                <a:gd name="connsiteX3" fmla="*/ 292728 w 1575790"/>
                <a:gd name="connsiteY3" fmla="*/ 1486116 h 1590934"/>
                <a:gd name="connsiteX4" fmla="*/ 296768 w 1575790"/>
                <a:gd name="connsiteY4" fmla="*/ 1453562 h 1590934"/>
                <a:gd name="connsiteX0" fmla="*/ 1453194 w 1575790"/>
                <a:gd name="connsiteY0" fmla="*/ 441584 h 1590934"/>
                <a:gd name="connsiteX1" fmla="*/ 1305305 w 1575790"/>
                <a:gd name="connsiteY1" fmla="*/ 441584 h 1590934"/>
                <a:gd name="connsiteX2" fmla="*/ 1305305 w 1575790"/>
                <a:gd name="connsiteY2" fmla="*/ 608228 h 1590934"/>
                <a:gd name="connsiteX3" fmla="*/ 1440531 w 1575790"/>
                <a:gd name="connsiteY3" fmla="*/ 457364 h 1590934"/>
                <a:gd name="connsiteX4" fmla="*/ 1453194 w 1575790"/>
                <a:gd name="connsiteY4" fmla="*/ 441584 h 1590934"/>
                <a:gd name="connsiteX0" fmla="*/ 1305414 w 1575790"/>
                <a:gd name="connsiteY0" fmla="*/ 0 h 1590934"/>
                <a:gd name="connsiteX1" fmla="*/ 1305306 w 1575790"/>
                <a:gd name="connsiteY1" fmla="*/ 153062 h 1590934"/>
                <a:gd name="connsiteX2" fmla="*/ 1196967 w 1575790"/>
                <a:gd name="connsiteY2" fmla="*/ 167267 h 1590934"/>
                <a:gd name="connsiteX3" fmla="*/ 1091275 w 1575790"/>
                <a:gd name="connsiteY3" fmla="*/ 189374 h 1590934"/>
                <a:gd name="connsiteX4" fmla="*/ 988544 w 1575790"/>
                <a:gd name="connsiteY4" fmla="*/ 219072 h 1590934"/>
                <a:gd name="connsiteX5" fmla="*/ 889089 w 1575790"/>
                <a:gd name="connsiteY5" fmla="*/ 256050 h 1590934"/>
                <a:gd name="connsiteX6" fmla="*/ 793224 w 1575790"/>
                <a:gd name="connsiteY6" fmla="*/ 299998 h 1590934"/>
                <a:gd name="connsiteX7" fmla="*/ 701263 w 1575790"/>
                <a:gd name="connsiteY7" fmla="*/ 350605 h 1590934"/>
                <a:gd name="connsiteX8" fmla="*/ 613522 w 1575790"/>
                <a:gd name="connsiteY8" fmla="*/ 407559 h 1590934"/>
                <a:gd name="connsiteX9" fmla="*/ 530315 w 1575790"/>
                <a:gd name="connsiteY9" fmla="*/ 470551 h 1590934"/>
                <a:gd name="connsiteX10" fmla="*/ 451956 w 1575790"/>
                <a:gd name="connsiteY10" fmla="*/ 539268 h 1590934"/>
                <a:gd name="connsiteX11" fmla="*/ 378761 w 1575790"/>
                <a:gd name="connsiteY11" fmla="*/ 613402 h 1590934"/>
                <a:gd name="connsiteX12" fmla="*/ 311044 w 1575790"/>
                <a:gd name="connsiteY12" fmla="*/ 692639 h 1590934"/>
                <a:gd name="connsiteX13" fmla="*/ 249119 w 1575790"/>
                <a:gd name="connsiteY13" fmla="*/ 776671 h 1590934"/>
                <a:gd name="connsiteX14" fmla="*/ 193301 w 1575790"/>
                <a:gd name="connsiteY14" fmla="*/ 865186 h 1590934"/>
                <a:gd name="connsiteX15" fmla="*/ 143904 w 1575790"/>
                <a:gd name="connsiteY15" fmla="*/ 957872 h 1590934"/>
                <a:gd name="connsiteX16" fmla="*/ 101244 w 1575790"/>
                <a:gd name="connsiteY16" fmla="*/ 1054420 h 1590934"/>
                <a:gd name="connsiteX17" fmla="*/ 65635 w 1575790"/>
                <a:gd name="connsiteY17" fmla="*/ 1154519 h 1590934"/>
                <a:gd name="connsiteX18" fmla="*/ 37391 w 1575790"/>
                <a:gd name="connsiteY18" fmla="*/ 1257857 h 1590934"/>
                <a:gd name="connsiteX19" fmla="*/ 16828 w 1575790"/>
                <a:gd name="connsiteY19" fmla="*/ 1364125 h 1590934"/>
                <a:gd name="connsiteX20" fmla="*/ 4259 w 1575790"/>
                <a:gd name="connsiteY20" fmla="*/ 1473010 h 1590934"/>
                <a:gd name="connsiteX21" fmla="*/ 0 w 1575790"/>
                <a:gd name="connsiteY21" fmla="*/ 1584203 h 1590934"/>
                <a:gd name="connsiteX22" fmla="*/ 0 w 1575790"/>
                <a:gd name="connsiteY22" fmla="*/ 1590934 h 1590934"/>
                <a:gd name="connsiteX23" fmla="*/ 2286 w 1575790"/>
                <a:gd name="connsiteY23" fmla="*/ 1588648 h 1590934"/>
                <a:gd name="connsiteX24" fmla="*/ 155527 w 1575790"/>
                <a:gd name="connsiteY24" fmla="*/ 1453562 h 1590934"/>
                <a:gd name="connsiteX25" fmla="*/ 296768 w 1575790"/>
                <a:gd name="connsiteY25" fmla="*/ 1453562 h 1590934"/>
                <a:gd name="connsiteX26" fmla="*/ 303268 w 1575790"/>
                <a:gd name="connsiteY26" fmla="*/ 1401171 h 1590934"/>
                <a:gd name="connsiteX27" fmla="*/ 319871 w 1575790"/>
                <a:gd name="connsiteY27" fmla="*/ 1318243 h 1590934"/>
                <a:gd name="connsiteX28" fmla="*/ 342307 w 1575790"/>
                <a:gd name="connsiteY28" fmla="*/ 1237564 h 1590934"/>
                <a:gd name="connsiteX29" fmla="*/ 370342 w 1575790"/>
                <a:gd name="connsiteY29" fmla="*/ 1159365 h 1590934"/>
                <a:gd name="connsiteX30" fmla="*/ 403747 w 1575790"/>
                <a:gd name="connsiteY30" fmla="*/ 1083879 h 1590934"/>
                <a:gd name="connsiteX31" fmla="*/ 442288 w 1575790"/>
                <a:gd name="connsiteY31" fmla="*/ 1011336 h 1590934"/>
                <a:gd name="connsiteX32" fmla="*/ 485734 w 1575790"/>
                <a:gd name="connsiteY32" fmla="*/ 941968 h 1590934"/>
                <a:gd name="connsiteX33" fmla="*/ 533854 w 1575790"/>
                <a:gd name="connsiteY33" fmla="*/ 876008 h 1590934"/>
                <a:gd name="connsiteX34" fmla="*/ 586415 w 1575790"/>
                <a:gd name="connsiteY34" fmla="*/ 813687 h 1590934"/>
                <a:gd name="connsiteX35" fmla="*/ 643185 w 1575790"/>
                <a:gd name="connsiteY35" fmla="*/ 755236 h 1590934"/>
                <a:gd name="connsiteX36" fmla="*/ 703933 w 1575790"/>
                <a:gd name="connsiteY36" fmla="*/ 700888 h 1590934"/>
                <a:gd name="connsiteX37" fmla="*/ 768428 w 1575790"/>
                <a:gd name="connsiteY37" fmla="*/ 650873 h 1590934"/>
                <a:gd name="connsiteX38" fmla="*/ 836436 w 1575790"/>
                <a:gd name="connsiteY38" fmla="*/ 605424 h 1590934"/>
                <a:gd name="connsiteX39" fmla="*/ 907727 w 1575790"/>
                <a:gd name="connsiteY39" fmla="*/ 564773 h 1590934"/>
                <a:gd name="connsiteX40" fmla="*/ 982069 w 1575790"/>
                <a:gd name="connsiteY40" fmla="*/ 529150 h 1590934"/>
                <a:gd name="connsiteX41" fmla="*/ 1059229 w 1575790"/>
                <a:gd name="connsiteY41" fmla="*/ 498788 h 1590934"/>
                <a:gd name="connsiteX42" fmla="*/ 1138977 w 1575790"/>
                <a:gd name="connsiteY42" fmla="*/ 473919 h 1590934"/>
                <a:gd name="connsiteX43" fmla="*/ 1221079 w 1575790"/>
                <a:gd name="connsiteY43" fmla="*/ 454773 h 1590934"/>
                <a:gd name="connsiteX44" fmla="*/ 1305305 w 1575790"/>
                <a:gd name="connsiteY44" fmla="*/ 441584 h 1590934"/>
                <a:gd name="connsiteX45" fmla="*/ 1453194 w 1575790"/>
                <a:gd name="connsiteY45" fmla="*/ 441584 h 1590934"/>
                <a:gd name="connsiteX46" fmla="*/ 1458563 w 1575790"/>
                <a:gd name="connsiteY46" fmla="*/ 434891 h 1590934"/>
                <a:gd name="connsiteX47" fmla="*/ 1575790 w 1575790"/>
                <a:gd name="connsiteY47" fmla="*/ 304198 h 1590934"/>
                <a:gd name="connsiteX48" fmla="*/ 1440561 w 1575790"/>
                <a:gd name="connsiteY48" fmla="*/ 150881 h 1590934"/>
                <a:gd name="connsiteX49" fmla="*/ 1435989 w 1575790"/>
                <a:gd name="connsiteY49" fmla="*/ 146309 h 1590934"/>
                <a:gd name="connsiteX50" fmla="*/ 1305414 w 1575790"/>
                <a:gd name="connsiteY50" fmla="*/ 0 h 1590934"/>
                <a:gd name="connsiteX0" fmla="*/ 296768 w 1575790"/>
                <a:gd name="connsiteY0" fmla="*/ 1453562 h 1590934"/>
                <a:gd name="connsiteX1" fmla="*/ 155527 w 1575790"/>
                <a:gd name="connsiteY1" fmla="*/ 1453562 h 1590934"/>
                <a:gd name="connsiteX2" fmla="*/ 288485 w 1575790"/>
                <a:gd name="connsiteY2" fmla="*/ 1572847 h 1590934"/>
                <a:gd name="connsiteX3" fmla="*/ 292728 w 1575790"/>
                <a:gd name="connsiteY3" fmla="*/ 1486116 h 1590934"/>
                <a:gd name="connsiteX4" fmla="*/ 296768 w 1575790"/>
                <a:gd name="connsiteY4" fmla="*/ 1453562 h 1590934"/>
                <a:gd name="connsiteX0" fmla="*/ 1453194 w 1575790"/>
                <a:gd name="connsiteY0" fmla="*/ 441584 h 1590934"/>
                <a:gd name="connsiteX1" fmla="*/ 1305305 w 1575790"/>
                <a:gd name="connsiteY1" fmla="*/ 441584 h 1590934"/>
                <a:gd name="connsiteX2" fmla="*/ 1305305 w 1575790"/>
                <a:gd name="connsiteY2" fmla="*/ 608228 h 1590934"/>
                <a:gd name="connsiteX3" fmla="*/ 1440531 w 1575790"/>
                <a:gd name="connsiteY3" fmla="*/ 457364 h 1590934"/>
                <a:gd name="connsiteX4" fmla="*/ 1453194 w 1575790"/>
                <a:gd name="connsiteY4" fmla="*/ 441584 h 1590934"/>
                <a:gd name="connsiteX0" fmla="*/ 1305414 w 1575790"/>
                <a:gd name="connsiteY0" fmla="*/ 0 h 1590934"/>
                <a:gd name="connsiteX1" fmla="*/ 1305306 w 1575790"/>
                <a:gd name="connsiteY1" fmla="*/ 153062 h 1590934"/>
                <a:gd name="connsiteX2" fmla="*/ 1196967 w 1575790"/>
                <a:gd name="connsiteY2" fmla="*/ 167267 h 1590934"/>
                <a:gd name="connsiteX3" fmla="*/ 1091275 w 1575790"/>
                <a:gd name="connsiteY3" fmla="*/ 189374 h 1590934"/>
                <a:gd name="connsiteX4" fmla="*/ 988544 w 1575790"/>
                <a:gd name="connsiteY4" fmla="*/ 219072 h 1590934"/>
                <a:gd name="connsiteX5" fmla="*/ 889089 w 1575790"/>
                <a:gd name="connsiteY5" fmla="*/ 256050 h 1590934"/>
                <a:gd name="connsiteX6" fmla="*/ 793224 w 1575790"/>
                <a:gd name="connsiteY6" fmla="*/ 299998 h 1590934"/>
                <a:gd name="connsiteX7" fmla="*/ 701263 w 1575790"/>
                <a:gd name="connsiteY7" fmla="*/ 350605 h 1590934"/>
                <a:gd name="connsiteX8" fmla="*/ 613522 w 1575790"/>
                <a:gd name="connsiteY8" fmla="*/ 407559 h 1590934"/>
                <a:gd name="connsiteX9" fmla="*/ 530315 w 1575790"/>
                <a:gd name="connsiteY9" fmla="*/ 470551 h 1590934"/>
                <a:gd name="connsiteX10" fmla="*/ 451956 w 1575790"/>
                <a:gd name="connsiteY10" fmla="*/ 539268 h 1590934"/>
                <a:gd name="connsiteX11" fmla="*/ 378761 w 1575790"/>
                <a:gd name="connsiteY11" fmla="*/ 613402 h 1590934"/>
                <a:gd name="connsiteX12" fmla="*/ 311044 w 1575790"/>
                <a:gd name="connsiteY12" fmla="*/ 692639 h 1590934"/>
                <a:gd name="connsiteX13" fmla="*/ 249119 w 1575790"/>
                <a:gd name="connsiteY13" fmla="*/ 776671 h 1590934"/>
                <a:gd name="connsiteX14" fmla="*/ 193301 w 1575790"/>
                <a:gd name="connsiteY14" fmla="*/ 865186 h 1590934"/>
                <a:gd name="connsiteX15" fmla="*/ 143904 w 1575790"/>
                <a:gd name="connsiteY15" fmla="*/ 957872 h 1590934"/>
                <a:gd name="connsiteX16" fmla="*/ 101244 w 1575790"/>
                <a:gd name="connsiteY16" fmla="*/ 1054420 h 1590934"/>
                <a:gd name="connsiteX17" fmla="*/ 65635 w 1575790"/>
                <a:gd name="connsiteY17" fmla="*/ 1154519 h 1590934"/>
                <a:gd name="connsiteX18" fmla="*/ 37391 w 1575790"/>
                <a:gd name="connsiteY18" fmla="*/ 1257857 h 1590934"/>
                <a:gd name="connsiteX19" fmla="*/ 16828 w 1575790"/>
                <a:gd name="connsiteY19" fmla="*/ 1364125 h 1590934"/>
                <a:gd name="connsiteX20" fmla="*/ 4259 w 1575790"/>
                <a:gd name="connsiteY20" fmla="*/ 1473010 h 1590934"/>
                <a:gd name="connsiteX21" fmla="*/ 0 w 1575790"/>
                <a:gd name="connsiteY21" fmla="*/ 1584203 h 1590934"/>
                <a:gd name="connsiteX22" fmla="*/ 0 w 1575790"/>
                <a:gd name="connsiteY22" fmla="*/ 1590934 h 1590934"/>
                <a:gd name="connsiteX23" fmla="*/ 2286 w 1575790"/>
                <a:gd name="connsiteY23" fmla="*/ 1554640 h 1590934"/>
                <a:gd name="connsiteX24" fmla="*/ 155527 w 1575790"/>
                <a:gd name="connsiteY24" fmla="*/ 1453562 h 1590934"/>
                <a:gd name="connsiteX25" fmla="*/ 296768 w 1575790"/>
                <a:gd name="connsiteY25" fmla="*/ 1453562 h 1590934"/>
                <a:gd name="connsiteX26" fmla="*/ 303268 w 1575790"/>
                <a:gd name="connsiteY26" fmla="*/ 1401171 h 1590934"/>
                <a:gd name="connsiteX27" fmla="*/ 319871 w 1575790"/>
                <a:gd name="connsiteY27" fmla="*/ 1318243 h 1590934"/>
                <a:gd name="connsiteX28" fmla="*/ 342307 w 1575790"/>
                <a:gd name="connsiteY28" fmla="*/ 1237564 h 1590934"/>
                <a:gd name="connsiteX29" fmla="*/ 370342 w 1575790"/>
                <a:gd name="connsiteY29" fmla="*/ 1159365 h 1590934"/>
                <a:gd name="connsiteX30" fmla="*/ 403747 w 1575790"/>
                <a:gd name="connsiteY30" fmla="*/ 1083879 h 1590934"/>
                <a:gd name="connsiteX31" fmla="*/ 442288 w 1575790"/>
                <a:gd name="connsiteY31" fmla="*/ 1011336 h 1590934"/>
                <a:gd name="connsiteX32" fmla="*/ 485734 w 1575790"/>
                <a:gd name="connsiteY32" fmla="*/ 941968 h 1590934"/>
                <a:gd name="connsiteX33" fmla="*/ 533854 w 1575790"/>
                <a:gd name="connsiteY33" fmla="*/ 876008 h 1590934"/>
                <a:gd name="connsiteX34" fmla="*/ 586415 w 1575790"/>
                <a:gd name="connsiteY34" fmla="*/ 813687 h 1590934"/>
                <a:gd name="connsiteX35" fmla="*/ 643185 w 1575790"/>
                <a:gd name="connsiteY35" fmla="*/ 755236 h 1590934"/>
                <a:gd name="connsiteX36" fmla="*/ 703933 w 1575790"/>
                <a:gd name="connsiteY36" fmla="*/ 700888 h 1590934"/>
                <a:gd name="connsiteX37" fmla="*/ 768428 w 1575790"/>
                <a:gd name="connsiteY37" fmla="*/ 650873 h 1590934"/>
                <a:gd name="connsiteX38" fmla="*/ 836436 w 1575790"/>
                <a:gd name="connsiteY38" fmla="*/ 605424 h 1590934"/>
                <a:gd name="connsiteX39" fmla="*/ 907727 w 1575790"/>
                <a:gd name="connsiteY39" fmla="*/ 564773 h 1590934"/>
                <a:gd name="connsiteX40" fmla="*/ 982069 w 1575790"/>
                <a:gd name="connsiteY40" fmla="*/ 529150 h 1590934"/>
                <a:gd name="connsiteX41" fmla="*/ 1059229 w 1575790"/>
                <a:gd name="connsiteY41" fmla="*/ 498788 h 1590934"/>
                <a:gd name="connsiteX42" fmla="*/ 1138977 w 1575790"/>
                <a:gd name="connsiteY42" fmla="*/ 473919 h 1590934"/>
                <a:gd name="connsiteX43" fmla="*/ 1221079 w 1575790"/>
                <a:gd name="connsiteY43" fmla="*/ 454773 h 1590934"/>
                <a:gd name="connsiteX44" fmla="*/ 1305305 w 1575790"/>
                <a:gd name="connsiteY44" fmla="*/ 441584 h 1590934"/>
                <a:gd name="connsiteX45" fmla="*/ 1453194 w 1575790"/>
                <a:gd name="connsiteY45" fmla="*/ 441584 h 1590934"/>
                <a:gd name="connsiteX46" fmla="*/ 1458563 w 1575790"/>
                <a:gd name="connsiteY46" fmla="*/ 434891 h 1590934"/>
                <a:gd name="connsiteX47" fmla="*/ 1575790 w 1575790"/>
                <a:gd name="connsiteY47" fmla="*/ 304198 h 1590934"/>
                <a:gd name="connsiteX48" fmla="*/ 1440561 w 1575790"/>
                <a:gd name="connsiteY48" fmla="*/ 150881 h 1590934"/>
                <a:gd name="connsiteX49" fmla="*/ 1435989 w 1575790"/>
                <a:gd name="connsiteY49" fmla="*/ 146309 h 1590934"/>
                <a:gd name="connsiteX50" fmla="*/ 1305414 w 1575790"/>
                <a:gd name="connsiteY50" fmla="*/ 0 h 1590934"/>
                <a:gd name="connsiteX0" fmla="*/ 296768 w 1575790"/>
                <a:gd name="connsiteY0" fmla="*/ 1453562 h 1590934"/>
                <a:gd name="connsiteX1" fmla="*/ 155527 w 1575790"/>
                <a:gd name="connsiteY1" fmla="*/ 1453562 h 1590934"/>
                <a:gd name="connsiteX2" fmla="*/ 288485 w 1575790"/>
                <a:gd name="connsiteY2" fmla="*/ 1572847 h 1590934"/>
                <a:gd name="connsiteX3" fmla="*/ 292728 w 1575790"/>
                <a:gd name="connsiteY3" fmla="*/ 1486116 h 1590934"/>
                <a:gd name="connsiteX4" fmla="*/ 296768 w 1575790"/>
                <a:gd name="connsiteY4" fmla="*/ 1453562 h 1590934"/>
                <a:gd name="connsiteX0" fmla="*/ 1453194 w 1575790"/>
                <a:gd name="connsiteY0" fmla="*/ 441584 h 1590934"/>
                <a:gd name="connsiteX1" fmla="*/ 1305305 w 1575790"/>
                <a:gd name="connsiteY1" fmla="*/ 441584 h 1590934"/>
                <a:gd name="connsiteX2" fmla="*/ 1305305 w 1575790"/>
                <a:gd name="connsiteY2" fmla="*/ 608228 h 1590934"/>
                <a:gd name="connsiteX3" fmla="*/ 1440531 w 1575790"/>
                <a:gd name="connsiteY3" fmla="*/ 457364 h 1590934"/>
                <a:gd name="connsiteX4" fmla="*/ 1453194 w 1575790"/>
                <a:gd name="connsiteY4" fmla="*/ 441584 h 1590934"/>
                <a:gd name="connsiteX0" fmla="*/ 1305414 w 1575790"/>
                <a:gd name="connsiteY0" fmla="*/ 0 h 1590934"/>
                <a:gd name="connsiteX1" fmla="*/ 1305306 w 1575790"/>
                <a:gd name="connsiteY1" fmla="*/ 153062 h 1590934"/>
                <a:gd name="connsiteX2" fmla="*/ 1196967 w 1575790"/>
                <a:gd name="connsiteY2" fmla="*/ 167267 h 1590934"/>
                <a:gd name="connsiteX3" fmla="*/ 1091275 w 1575790"/>
                <a:gd name="connsiteY3" fmla="*/ 189374 h 1590934"/>
                <a:gd name="connsiteX4" fmla="*/ 988544 w 1575790"/>
                <a:gd name="connsiteY4" fmla="*/ 219072 h 1590934"/>
                <a:gd name="connsiteX5" fmla="*/ 889089 w 1575790"/>
                <a:gd name="connsiteY5" fmla="*/ 256050 h 1590934"/>
                <a:gd name="connsiteX6" fmla="*/ 793224 w 1575790"/>
                <a:gd name="connsiteY6" fmla="*/ 299998 h 1590934"/>
                <a:gd name="connsiteX7" fmla="*/ 701263 w 1575790"/>
                <a:gd name="connsiteY7" fmla="*/ 350605 h 1590934"/>
                <a:gd name="connsiteX8" fmla="*/ 613522 w 1575790"/>
                <a:gd name="connsiteY8" fmla="*/ 407559 h 1590934"/>
                <a:gd name="connsiteX9" fmla="*/ 530315 w 1575790"/>
                <a:gd name="connsiteY9" fmla="*/ 470551 h 1590934"/>
                <a:gd name="connsiteX10" fmla="*/ 451956 w 1575790"/>
                <a:gd name="connsiteY10" fmla="*/ 539268 h 1590934"/>
                <a:gd name="connsiteX11" fmla="*/ 378761 w 1575790"/>
                <a:gd name="connsiteY11" fmla="*/ 613402 h 1590934"/>
                <a:gd name="connsiteX12" fmla="*/ 311044 w 1575790"/>
                <a:gd name="connsiteY12" fmla="*/ 692639 h 1590934"/>
                <a:gd name="connsiteX13" fmla="*/ 249119 w 1575790"/>
                <a:gd name="connsiteY13" fmla="*/ 776671 h 1590934"/>
                <a:gd name="connsiteX14" fmla="*/ 193301 w 1575790"/>
                <a:gd name="connsiteY14" fmla="*/ 865186 h 1590934"/>
                <a:gd name="connsiteX15" fmla="*/ 143904 w 1575790"/>
                <a:gd name="connsiteY15" fmla="*/ 957872 h 1590934"/>
                <a:gd name="connsiteX16" fmla="*/ 101244 w 1575790"/>
                <a:gd name="connsiteY16" fmla="*/ 1054420 h 1590934"/>
                <a:gd name="connsiteX17" fmla="*/ 65635 w 1575790"/>
                <a:gd name="connsiteY17" fmla="*/ 1154519 h 1590934"/>
                <a:gd name="connsiteX18" fmla="*/ 37391 w 1575790"/>
                <a:gd name="connsiteY18" fmla="*/ 1257857 h 1590934"/>
                <a:gd name="connsiteX19" fmla="*/ 16828 w 1575790"/>
                <a:gd name="connsiteY19" fmla="*/ 1364125 h 1590934"/>
                <a:gd name="connsiteX20" fmla="*/ 4259 w 1575790"/>
                <a:gd name="connsiteY20" fmla="*/ 1473010 h 1590934"/>
                <a:gd name="connsiteX21" fmla="*/ 0 w 1575790"/>
                <a:gd name="connsiteY21" fmla="*/ 1584203 h 1590934"/>
                <a:gd name="connsiteX22" fmla="*/ 0 w 1575790"/>
                <a:gd name="connsiteY22" fmla="*/ 1590934 h 1590934"/>
                <a:gd name="connsiteX23" fmla="*/ 2286 w 1575790"/>
                <a:gd name="connsiteY23" fmla="*/ 1554640 h 1590934"/>
                <a:gd name="connsiteX24" fmla="*/ 155527 w 1575790"/>
                <a:gd name="connsiteY24" fmla="*/ 1453562 h 1590934"/>
                <a:gd name="connsiteX25" fmla="*/ 296768 w 1575790"/>
                <a:gd name="connsiteY25" fmla="*/ 1453562 h 1590934"/>
                <a:gd name="connsiteX26" fmla="*/ 303268 w 1575790"/>
                <a:gd name="connsiteY26" fmla="*/ 1401171 h 1590934"/>
                <a:gd name="connsiteX27" fmla="*/ 319871 w 1575790"/>
                <a:gd name="connsiteY27" fmla="*/ 1318243 h 1590934"/>
                <a:gd name="connsiteX28" fmla="*/ 342307 w 1575790"/>
                <a:gd name="connsiteY28" fmla="*/ 1237564 h 1590934"/>
                <a:gd name="connsiteX29" fmla="*/ 370342 w 1575790"/>
                <a:gd name="connsiteY29" fmla="*/ 1159365 h 1590934"/>
                <a:gd name="connsiteX30" fmla="*/ 403747 w 1575790"/>
                <a:gd name="connsiteY30" fmla="*/ 1083879 h 1590934"/>
                <a:gd name="connsiteX31" fmla="*/ 442288 w 1575790"/>
                <a:gd name="connsiteY31" fmla="*/ 1011336 h 1590934"/>
                <a:gd name="connsiteX32" fmla="*/ 485734 w 1575790"/>
                <a:gd name="connsiteY32" fmla="*/ 941968 h 1590934"/>
                <a:gd name="connsiteX33" fmla="*/ 533854 w 1575790"/>
                <a:gd name="connsiteY33" fmla="*/ 876008 h 1590934"/>
                <a:gd name="connsiteX34" fmla="*/ 586415 w 1575790"/>
                <a:gd name="connsiteY34" fmla="*/ 813687 h 1590934"/>
                <a:gd name="connsiteX35" fmla="*/ 643185 w 1575790"/>
                <a:gd name="connsiteY35" fmla="*/ 755236 h 1590934"/>
                <a:gd name="connsiteX36" fmla="*/ 703933 w 1575790"/>
                <a:gd name="connsiteY36" fmla="*/ 700888 h 1590934"/>
                <a:gd name="connsiteX37" fmla="*/ 768428 w 1575790"/>
                <a:gd name="connsiteY37" fmla="*/ 650873 h 1590934"/>
                <a:gd name="connsiteX38" fmla="*/ 836436 w 1575790"/>
                <a:gd name="connsiteY38" fmla="*/ 605424 h 1590934"/>
                <a:gd name="connsiteX39" fmla="*/ 907727 w 1575790"/>
                <a:gd name="connsiteY39" fmla="*/ 564773 h 1590934"/>
                <a:gd name="connsiteX40" fmla="*/ 982069 w 1575790"/>
                <a:gd name="connsiteY40" fmla="*/ 529150 h 1590934"/>
                <a:gd name="connsiteX41" fmla="*/ 1059229 w 1575790"/>
                <a:gd name="connsiteY41" fmla="*/ 498788 h 1590934"/>
                <a:gd name="connsiteX42" fmla="*/ 1138977 w 1575790"/>
                <a:gd name="connsiteY42" fmla="*/ 473919 h 1590934"/>
                <a:gd name="connsiteX43" fmla="*/ 1221079 w 1575790"/>
                <a:gd name="connsiteY43" fmla="*/ 454773 h 1590934"/>
                <a:gd name="connsiteX44" fmla="*/ 1305305 w 1575790"/>
                <a:gd name="connsiteY44" fmla="*/ 441584 h 1590934"/>
                <a:gd name="connsiteX45" fmla="*/ 1453194 w 1575790"/>
                <a:gd name="connsiteY45" fmla="*/ 441584 h 1590934"/>
                <a:gd name="connsiteX46" fmla="*/ 1458563 w 1575790"/>
                <a:gd name="connsiteY46" fmla="*/ 434891 h 1590934"/>
                <a:gd name="connsiteX47" fmla="*/ 1575790 w 1575790"/>
                <a:gd name="connsiteY47" fmla="*/ 304198 h 1590934"/>
                <a:gd name="connsiteX48" fmla="*/ 1440561 w 1575790"/>
                <a:gd name="connsiteY48" fmla="*/ 150881 h 1590934"/>
                <a:gd name="connsiteX49" fmla="*/ 1435989 w 1575790"/>
                <a:gd name="connsiteY49" fmla="*/ 146309 h 1590934"/>
                <a:gd name="connsiteX50" fmla="*/ 1305414 w 1575790"/>
                <a:gd name="connsiteY50" fmla="*/ 0 h 1590934"/>
                <a:gd name="connsiteX0" fmla="*/ 296768 w 1575790"/>
                <a:gd name="connsiteY0" fmla="*/ 1453562 h 1590934"/>
                <a:gd name="connsiteX1" fmla="*/ 163384 w 1575790"/>
                <a:gd name="connsiteY1" fmla="*/ 1424786 h 1590934"/>
                <a:gd name="connsiteX2" fmla="*/ 288485 w 1575790"/>
                <a:gd name="connsiteY2" fmla="*/ 1572847 h 1590934"/>
                <a:gd name="connsiteX3" fmla="*/ 292728 w 1575790"/>
                <a:gd name="connsiteY3" fmla="*/ 1486116 h 1590934"/>
                <a:gd name="connsiteX4" fmla="*/ 296768 w 1575790"/>
                <a:gd name="connsiteY4" fmla="*/ 1453562 h 1590934"/>
                <a:gd name="connsiteX0" fmla="*/ 1453194 w 1575790"/>
                <a:gd name="connsiteY0" fmla="*/ 441584 h 1590934"/>
                <a:gd name="connsiteX1" fmla="*/ 1305305 w 1575790"/>
                <a:gd name="connsiteY1" fmla="*/ 441584 h 1590934"/>
                <a:gd name="connsiteX2" fmla="*/ 1305305 w 1575790"/>
                <a:gd name="connsiteY2" fmla="*/ 608228 h 1590934"/>
                <a:gd name="connsiteX3" fmla="*/ 1440531 w 1575790"/>
                <a:gd name="connsiteY3" fmla="*/ 457364 h 1590934"/>
                <a:gd name="connsiteX4" fmla="*/ 1453194 w 1575790"/>
                <a:gd name="connsiteY4" fmla="*/ 441584 h 1590934"/>
                <a:gd name="connsiteX0" fmla="*/ 1305414 w 1575790"/>
                <a:gd name="connsiteY0" fmla="*/ 0 h 1584203"/>
                <a:gd name="connsiteX1" fmla="*/ 1305306 w 1575790"/>
                <a:gd name="connsiteY1" fmla="*/ 153062 h 1584203"/>
                <a:gd name="connsiteX2" fmla="*/ 1196967 w 1575790"/>
                <a:gd name="connsiteY2" fmla="*/ 167267 h 1584203"/>
                <a:gd name="connsiteX3" fmla="*/ 1091275 w 1575790"/>
                <a:gd name="connsiteY3" fmla="*/ 189374 h 1584203"/>
                <a:gd name="connsiteX4" fmla="*/ 988544 w 1575790"/>
                <a:gd name="connsiteY4" fmla="*/ 219072 h 1584203"/>
                <a:gd name="connsiteX5" fmla="*/ 889089 w 1575790"/>
                <a:gd name="connsiteY5" fmla="*/ 256050 h 1584203"/>
                <a:gd name="connsiteX6" fmla="*/ 793224 w 1575790"/>
                <a:gd name="connsiteY6" fmla="*/ 299998 h 1584203"/>
                <a:gd name="connsiteX7" fmla="*/ 701263 w 1575790"/>
                <a:gd name="connsiteY7" fmla="*/ 350605 h 1584203"/>
                <a:gd name="connsiteX8" fmla="*/ 613522 w 1575790"/>
                <a:gd name="connsiteY8" fmla="*/ 407559 h 1584203"/>
                <a:gd name="connsiteX9" fmla="*/ 530315 w 1575790"/>
                <a:gd name="connsiteY9" fmla="*/ 470551 h 1584203"/>
                <a:gd name="connsiteX10" fmla="*/ 451956 w 1575790"/>
                <a:gd name="connsiteY10" fmla="*/ 539268 h 1584203"/>
                <a:gd name="connsiteX11" fmla="*/ 378761 w 1575790"/>
                <a:gd name="connsiteY11" fmla="*/ 613402 h 1584203"/>
                <a:gd name="connsiteX12" fmla="*/ 311044 w 1575790"/>
                <a:gd name="connsiteY12" fmla="*/ 692639 h 1584203"/>
                <a:gd name="connsiteX13" fmla="*/ 249119 w 1575790"/>
                <a:gd name="connsiteY13" fmla="*/ 776671 h 1584203"/>
                <a:gd name="connsiteX14" fmla="*/ 193301 w 1575790"/>
                <a:gd name="connsiteY14" fmla="*/ 865186 h 1584203"/>
                <a:gd name="connsiteX15" fmla="*/ 143904 w 1575790"/>
                <a:gd name="connsiteY15" fmla="*/ 957872 h 1584203"/>
                <a:gd name="connsiteX16" fmla="*/ 101244 w 1575790"/>
                <a:gd name="connsiteY16" fmla="*/ 1054420 h 1584203"/>
                <a:gd name="connsiteX17" fmla="*/ 65635 w 1575790"/>
                <a:gd name="connsiteY17" fmla="*/ 1154519 h 1584203"/>
                <a:gd name="connsiteX18" fmla="*/ 37391 w 1575790"/>
                <a:gd name="connsiteY18" fmla="*/ 1257857 h 1584203"/>
                <a:gd name="connsiteX19" fmla="*/ 16828 w 1575790"/>
                <a:gd name="connsiteY19" fmla="*/ 1364125 h 1584203"/>
                <a:gd name="connsiteX20" fmla="*/ 4259 w 1575790"/>
                <a:gd name="connsiteY20" fmla="*/ 1473010 h 1584203"/>
                <a:gd name="connsiteX21" fmla="*/ 0 w 1575790"/>
                <a:gd name="connsiteY21" fmla="*/ 1584203 h 1584203"/>
                <a:gd name="connsiteX22" fmla="*/ 2286 w 1575790"/>
                <a:gd name="connsiteY22" fmla="*/ 1554640 h 1584203"/>
                <a:gd name="connsiteX23" fmla="*/ 155527 w 1575790"/>
                <a:gd name="connsiteY23" fmla="*/ 1453562 h 1584203"/>
                <a:gd name="connsiteX24" fmla="*/ 296768 w 1575790"/>
                <a:gd name="connsiteY24" fmla="*/ 1453562 h 1584203"/>
                <a:gd name="connsiteX25" fmla="*/ 303268 w 1575790"/>
                <a:gd name="connsiteY25" fmla="*/ 1401171 h 1584203"/>
                <a:gd name="connsiteX26" fmla="*/ 319871 w 1575790"/>
                <a:gd name="connsiteY26" fmla="*/ 1318243 h 1584203"/>
                <a:gd name="connsiteX27" fmla="*/ 342307 w 1575790"/>
                <a:gd name="connsiteY27" fmla="*/ 1237564 h 1584203"/>
                <a:gd name="connsiteX28" fmla="*/ 370342 w 1575790"/>
                <a:gd name="connsiteY28" fmla="*/ 1159365 h 1584203"/>
                <a:gd name="connsiteX29" fmla="*/ 403747 w 1575790"/>
                <a:gd name="connsiteY29" fmla="*/ 1083879 h 1584203"/>
                <a:gd name="connsiteX30" fmla="*/ 442288 w 1575790"/>
                <a:gd name="connsiteY30" fmla="*/ 1011336 h 1584203"/>
                <a:gd name="connsiteX31" fmla="*/ 485734 w 1575790"/>
                <a:gd name="connsiteY31" fmla="*/ 941968 h 1584203"/>
                <a:gd name="connsiteX32" fmla="*/ 533854 w 1575790"/>
                <a:gd name="connsiteY32" fmla="*/ 876008 h 1584203"/>
                <a:gd name="connsiteX33" fmla="*/ 586415 w 1575790"/>
                <a:gd name="connsiteY33" fmla="*/ 813687 h 1584203"/>
                <a:gd name="connsiteX34" fmla="*/ 643185 w 1575790"/>
                <a:gd name="connsiteY34" fmla="*/ 755236 h 1584203"/>
                <a:gd name="connsiteX35" fmla="*/ 703933 w 1575790"/>
                <a:gd name="connsiteY35" fmla="*/ 700888 h 1584203"/>
                <a:gd name="connsiteX36" fmla="*/ 768428 w 1575790"/>
                <a:gd name="connsiteY36" fmla="*/ 650873 h 1584203"/>
                <a:gd name="connsiteX37" fmla="*/ 836436 w 1575790"/>
                <a:gd name="connsiteY37" fmla="*/ 605424 h 1584203"/>
                <a:gd name="connsiteX38" fmla="*/ 907727 w 1575790"/>
                <a:gd name="connsiteY38" fmla="*/ 564773 h 1584203"/>
                <a:gd name="connsiteX39" fmla="*/ 982069 w 1575790"/>
                <a:gd name="connsiteY39" fmla="*/ 529150 h 1584203"/>
                <a:gd name="connsiteX40" fmla="*/ 1059229 w 1575790"/>
                <a:gd name="connsiteY40" fmla="*/ 498788 h 1584203"/>
                <a:gd name="connsiteX41" fmla="*/ 1138977 w 1575790"/>
                <a:gd name="connsiteY41" fmla="*/ 473919 h 1584203"/>
                <a:gd name="connsiteX42" fmla="*/ 1221079 w 1575790"/>
                <a:gd name="connsiteY42" fmla="*/ 454773 h 1584203"/>
                <a:gd name="connsiteX43" fmla="*/ 1305305 w 1575790"/>
                <a:gd name="connsiteY43" fmla="*/ 441584 h 1584203"/>
                <a:gd name="connsiteX44" fmla="*/ 1453194 w 1575790"/>
                <a:gd name="connsiteY44" fmla="*/ 441584 h 1584203"/>
                <a:gd name="connsiteX45" fmla="*/ 1458563 w 1575790"/>
                <a:gd name="connsiteY45" fmla="*/ 434891 h 1584203"/>
                <a:gd name="connsiteX46" fmla="*/ 1575790 w 1575790"/>
                <a:gd name="connsiteY46" fmla="*/ 304198 h 1584203"/>
                <a:gd name="connsiteX47" fmla="*/ 1440561 w 1575790"/>
                <a:gd name="connsiteY47" fmla="*/ 150881 h 1584203"/>
                <a:gd name="connsiteX48" fmla="*/ 1435989 w 1575790"/>
                <a:gd name="connsiteY48" fmla="*/ 146309 h 1584203"/>
                <a:gd name="connsiteX49" fmla="*/ 1305414 w 1575790"/>
                <a:gd name="connsiteY49" fmla="*/ 0 h 1584203"/>
                <a:gd name="connsiteX0" fmla="*/ 296768 w 1575790"/>
                <a:gd name="connsiteY0" fmla="*/ 1453562 h 1584203"/>
                <a:gd name="connsiteX1" fmla="*/ 163384 w 1575790"/>
                <a:gd name="connsiteY1" fmla="*/ 1424786 h 1584203"/>
                <a:gd name="connsiteX2" fmla="*/ 288485 w 1575790"/>
                <a:gd name="connsiteY2" fmla="*/ 1572847 h 1584203"/>
                <a:gd name="connsiteX3" fmla="*/ 292728 w 1575790"/>
                <a:gd name="connsiteY3" fmla="*/ 1486116 h 1584203"/>
                <a:gd name="connsiteX4" fmla="*/ 296768 w 1575790"/>
                <a:gd name="connsiteY4" fmla="*/ 1453562 h 1584203"/>
                <a:gd name="connsiteX0" fmla="*/ 1453194 w 1575790"/>
                <a:gd name="connsiteY0" fmla="*/ 441584 h 1584203"/>
                <a:gd name="connsiteX1" fmla="*/ 1305305 w 1575790"/>
                <a:gd name="connsiteY1" fmla="*/ 441584 h 1584203"/>
                <a:gd name="connsiteX2" fmla="*/ 1305305 w 1575790"/>
                <a:gd name="connsiteY2" fmla="*/ 608228 h 1584203"/>
                <a:gd name="connsiteX3" fmla="*/ 1440531 w 1575790"/>
                <a:gd name="connsiteY3" fmla="*/ 457364 h 1584203"/>
                <a:gd name="connsiteX4" fmla="*/ 1453194 w 1575790"/>
                <a:gd name="connsiteY4" fmla="*/ 441584 h 1584203"/>
                <a:gd name="connsiteX0" fmla="*/ 1303128 w 1573504"/>
                <a:gd name="connsiteY0" fmla="*/ 0 h 1572847"/>
                <a:gd name="connsiteX1" fmla="*/ 1303020 w 1573504"/>
                <a:gd name="connsiteY1" fmla="*/ 153062 h 1572847"/>
                <a:gd name="connsiteX2" fmla="*/ 1194681 w 1573504"/>
                <a:gd name="connsiteY2" fmla="*/ 167267 h 1572847"/>
                <a:gd name="connsiteX3" fmla="*/ 1088989 w 1573504"/>
                <a:gd name="connsiteY3" fmla="*/ 189374 h 1572847"/>
                <a:gd name="connsiteX4" fmla="*/ 986258 w 1573504"/>
                <a:gd name="connsiteY4" fmla="*/ 219072 h 1572847"/>
                <a:gd name="connsiteX5" fmla="*/ 886803 w 1573504"/>
                <a:gd name="connsiteY5" fmla="*/ 256050 h 1572847"/>
                <a:gd name="connsiteX6" fmla="*/ 790938 w 1573504"/>
                <a:gd name="connsiteY6" fmla="*/ 299998 h 1572847"/>
                <a:gd name="connsiteX7" fmla="*/ 698977 w 1573504"/>
                <a:gd name="connsiteY7" fmla="*/ 350605 h 1572847"/>
                <a:gd name="connsiteX8" fmla="*/ 611236 w 1573504"/>
                <a:gd name="connsiteY8" fmla="*/ 407559 h 1572847"/>
                <a:gd name="connsiteX9" fmla="*/ 528029 w 1573504"/>
                <a:gd name="connsiteY9" fmla="*/ 470551 h 1572847"/>
                <a:gd name="connsiteX10" fmla="*/ 449670 w 1573504"/>
                <a:gd name="connsiteY10" fmla="*/ 539268 h 1572847"/>
                <a:gd name="connsiteX11" fmla="*/ 376475 w 1573504"/>
                <a:gd name="connsiteY11" fmla="*/ 613402 h 1572847"/>
                <a:gd name="connsiteX12" fmla="*/ 308758 w 1573504"/>
                <a:gd name="connsiteY12" fmla="*/ 692639 h 1572847"/>
                <a:gd name="connsiteX13" fmla="*/ 246833 w 1573504"/>
                <a:gd name="connsiteY13" fmla="*/ 776671 h 1572847"/>
                <a:gd name="connsiteX14" fmla="*/ 191015 w 1573504"/>
                <a:gd name="connsiteY14" fmla="*/ 865186 h 1572847"/>
                <a:gd name="connsiteX15" fmla="*/ 141618 w 1573504"/>
                <a:gd name="connsiteY15" fmla="*/ 957872 h 1572847"/>
                <a:gd name="connsiteX16" fmla="*/ 98958 w 1573504"/>
                <a:gd name="connsiteY16" fmla="*/ 1054420 h 1572847"/>
                <a:gd name="connsiteX17" fmla="*/ 63349 w 1573504"/>
                <a:gd name="connsiteY17" fmla="*/ 1154519 h 1572847"/>
                <a:gd name="connsiteX18" fmla="*/ 35105 w 1573504"/>
                <a:gd name="connsiteY18" fmla="*/ 1257857 h 1572847"/>
                <a:gd name="connsiteX19" fmla="*/ 14542 w 1573504"/>
                <a:gd name="connsiteY19" fmla="*/ 1364125 h 1572847"/>
                <a:gd name="connsiteX20" fmla="*/ 1973 w 1573504"/>
                <a:gd name="connsiteY20" fmla="*/ 1473010 h 1572847"/>
                <a:gd name="connsiteX21" fmla="*/ 0 w 1573504"/>
                <a:gd name="connsiteY21" fmla="*/ 1554640 h 1572847"/>
                <a:gd name="connsiteX22" fmla="*/ 153241 w 1573504"/>
                <a:gd name="connsiteY22" fmla="*/ 1453562 h 1572847"/>
                <a:gd name="connsiteX23" fmla="*/ 294482 w 1573504"/>
                <a:gd name="connsiteY23" fmla="*/ 1453562 h 1572847"/>
                <a:gd name="connsiteX24" fmla="*/ 300982 w 1573504"/>
                <a:gd name="connsiteY24" fmla="*/ 1401171 h 1572847"/>
                <a:gd name="connsiteX25" fmla="*/ 317585 w 1573504"/>
                <a:gd name="connsiteY25" fmla="*/ 1318243 h 1572847"/>
                <a:gd name="connsiteX26" fmla="*/ 340021 w 1573504"/>
                <a:gd name="connsiteY26" fmla="*/ 1237564 h 1572847"/>
                <a:gd name="connsiteX27" fmla="*/ 368056 w 1573504"/>
                <a:gd name="connsiteY27" fmla="*/ 1159365 h 1572847"/>
                <a:gd name="connsiteX28" fmla="*/ 401461 w 1573504"/>
                <a:gd name="connsiteY28" fmla="*/ 1083879 h 1572847"/>
                <a:gd name="connsiteX29" fmla="*/ 440002 w 1573504"/>
                <a:gd name="connsiteY29" fmla="*/ 1011336 h 1572847"/>
                <a:gd name="connsiteX30" fmla="*/ 483448 w 1573504"/>
                <a:gd name="connsiteY30" fmla="*/ 941968 h 1572847"/>
                <a:gd name="connsiteX31" fmla="*/ 531568 w 1573504"/>
                <a:gd name="connsiteY31" fmla="*/ 876008 h 1572847"/>
                <a:gd name="connsiteX32" fmla="*/ 584129 w 1573504"/>
                <a:gd name="connsiteY32" fmla="*/ 813687 h 1572847"/>
                <a:gd name="connsiteX33" fmla="*/ 640899 w 1573504"/>
                <a:gd name="connsiteY33" fmla="*/ 755236 h 1572847"/>
                <a:gd name="connsiteX34" fmla="*/ 701647 w 1573504"/>
                <a:gd name="connsiteY34" fmla="*/ 700888 h 1572847"/>
                <a:gd name="connsiteX35" fmla="*/ 766142 w 1573504"/>
                <a:gd name="connsiteY35" fmla="*/ 650873 h 1572847"/>
                <a:gd name="connsiteX36" fmla="*/ 834150 w 1573504"/>
                <a:gd name="connsiteY36" fmla="*/ 605424 h 1572847"/>
                <a:gd name="connsiteX37" fmla="*/ 905441 w 1573504"/>
                <a:gd name="connsiteY37" fmla="*/ 564773 h 1572847"/>
                <a:gd name="connsiteX38" fmla="*/ 979783 w 1573504"/>
                <a:gd name="connsiteY38" fmla="*/ 529150 h 1572847"/>
                <a:gd name="connsiteX39" fmla="*/ 1056943 w 1573504"/>
                <a:gd name="connsiteY39" fmla="*/ 498788 h 1572847"/>
                <a:gd name="connsiteX40" fmla="*/ 1136691 w 1573504"/>
                <a:gd name="connsiteY40" fmla="*/ 473919 h 1572847"/>
                <a:gd name="connsiteX41" fmla="*/ 1218793 w 1573504"/>
                <a:gd name="connsiteY41" fmla="*/ 454773 h 1572847"/>
                <a:gd name="connsiteX42" fmla="*/ 1303019 w 1573504"/>
                <a:gd name="connsiteY42" fmla="*/ 441584 h 1572847"/>
                <a:gd name="connsiteX43" fmla="*/ 1450908 w 1573504"/>
                <a:gd name="connsiteY43" fmla="*/ 441584 h 1572847"/>
                <a:gd name="connsiteX44" fmla="*/ 1456277 w 1573504"/>
                <a:gd name="connsiteY44" fmla="*/ 434891 h 1572847"/>
                <a:gd name="connsiteX45" fmla="*/ 1573504 w 1573504"/>
                <a:gd name="connsiteY45" fmla="*/ 304198 h 1572847"/>
                <a:gd name="connsiteX46" fmla="*/ 1438275 w 1573504"/>
                <a:gd name="connsiteY46" fmla="*/ 150881 h 1572847"/>
                <a:gd name="connsiteX47" fmla="*/ 1433703 w 1573504"/>
                <a:gd name="connsiteY47" fmla="*/ 146309 h 1572847"/>
                <a:gd name="connsiteX48" fmla="*/ 1303128 w 1573504"/>
                <a:gd name="connsiteY48" fmla="*/ 0 h 1572847"/>
                <a:gd name="connsiteX0" fmla="*/ 294482 w 1573504"/>
                <a:gd name="connsiteY0" fmla="*/ 1453562 h 1572847"/>
                <a:gd name="connsiteX1" fmla="*/ 161098 w 1573504"/>
                <a:gd name="connsiteY1" fmla="*/ 1424786 h 1572847"/>
                <a:gd name="connsiteX2" fmla="*/ 286199 w 1573504"/>
                <a:gd name="connsiteY2" fmla="*/ 1572847 h 1572847"/>
                <a:gd name="connsiteX3" fmla="*/ 290442 w 1573504"/>
                <a:gd name="connsiteY3" fmla="*/ 1486116 h 1572847"/>
                <a:gd name="connsiteX4" fmla="*/ 294482 w 1573504"/>
                <a:gd name="connsiteY4" fmla="*/ 1453562 h 1572847"/>
                <a:gd name="connsiteX0" fmla="*/ 1450908 w 1573504"/>
                <a:gd name="connsiteY0" fmla="*/ 441584 h 1572847"/>
                <a:gd name="connsiteX1" fmla="*/ 1303019 w 1573504"/>
                <a:gd name="connsiteY1" fmla="*/ 441584 h 1572847"/>
                <a:gd name="connsiteX2" fmla="*/ 1303019 w 1573504"/>
                <a:gd name="connsiteY2" fmla="*/ 608228 h 1572847"/>
                <a:gd name="connsiteX3" fmla="*/ 1438245 w 1573504"/>
                <a:gd name="connsiteY3" fmla="*/ 457364 h 1572847"/>
                <a:gd name="connsiteX4" fmla="*/ 1450908 w 1573504"/>
                <a:gd name="connsiteY4" fmla="*/ 441584 h 1572847"/>
                <a:gd name="connsiteX0" fmla="*/ 1303128 w 1573504"/>
                <a:gd name="connsiteY0" fmla="*/ 0 h 1572847"/>
                <a:gd name="connsiteX1" fmla="*/ 1303020 w 1573504"/>
                <a:gd name="connsiteY1" fmla="*/ 153062 h 1572847"/>
                <a:gd name="connsiteX2" fmla="*/ 1194681 w 1573504"/>
                <a:gd name="connsiteY2" fmla="*/ 167267 h 1572847"/>
                <a:gd name="connsiteX3" fmla="*/ 1088989 w 1573504"/>
                <a:gd name="connsiteY3" fmla="*/ 189374 h 1572847"/>
                <a:gd name="connsiteX4" fmla="*/ 986258 w 1573504"/>
                <a:gd name="connsiteY4" fmla="*/ 219072 h 1572847"/>
                <a:gd name="connsiteX5" fmla="*/ 886803 w 1573504"/>
                <a:gd name="connsiteY5" fmla="*/ 256050 h 1572847"/>
                <a:gd name="connsiteX6" fmla="*/ 790938 w 1573504"/>
                <a:gd name="connsiteY6" fmla="*/ 299998 h 1572847"/>
                <a:gd name="connsiteX7" fmla="*/ 698977 w 1573504"/>
                <a:gd name="connsiteY7" fmla="*/ 350605 h 1572847"/>
                <a:gd name="connsiteX8" fmla="*/ 611236 w 1573504"/>
                <a:gd name="connsiteY8" fmla="*/ 407559 h 1572847"/>
                <a:gd name="connsiteX9" fmla="*/ 528029 w 1573504"/>
                <a:gd name="connsiteY9" fmla="*/ 470551 h 1572847"/>
                <a:gd name="connsiteX10" fmla="*/ 449670 w 1573504"/>
                <a:gd name="connsiteY10" fmla="*/ 539268 h 1572847"/>
                <a:gd name="connsiteX11" fmla="*/ 376475 w 1573504"/>
                <a:gd name="connsiteY11" fmla="*/ 613402 h 1572847"/>
                <a:gd name="connsiteX12" fmla="*/ 308758 w 1573504"/>
                <a:gd name="connsiteY12" fmla="*/ 692639 h 1572847"/>
                <a:gd name="connsiteX13" fmla="*/ 246833 w 1573504"/>
                <a:gd name="connsiteY13" fmla="*/ 776671 h 1572847"/>
                <a:gd name="connsiteX14" fmla="*/ 191015 w 1573504"/>
                <a:gd name="connsiteY14" fmla="*/ 865186 h 1572847"/>
                <a:gd name="connsiteX15" fmla="*/ 141618 w 1573504"/>
                <a:gd name="connsiteY15" fmla="*/ 957872 h 1572847"/>
                <a:gd name="connsiteX16" fmla="*/ 98958 w 1573504"/>
                <a:gd name="connsiteY16" fmla="*/ 1054420 h 1572847"/>
                <a:gd name="connsiteX17" fmla="*/ 63349 w 1573504"/>
                <a:gd name="connsiteY17" fmla="*/ 1154519 h 1572847"/>
                <a:gd name="connsiteX18" fmla="*/ 35105 w 1573504"/>
                <a:gd name="connsiteY18" fmla="*/ 1257857 h 1572847"/>
                <a:gd name="connsiteX19" fmla="*/ 14542 w 1573504"/>
                <a:gd name="connsiteY19" fmla="*/ 1364125 h 1572847"/>
                <a:gd name="connsiteX20" fmla="*/ 1973 w 1573504"/>
                <a:gd name="connsiteY20" fmla="*/ 1473010 h 1572847"/>
                <a:gd name="connsiteX21" fmla="*/ 0 w 1573504"/>
                <a:gd name="connsiteY21" fmla="*/ 1554640 h 1572847"/>
                <a:gd name="connsiteX22" fmla="*/ 153241 w 1573504"/>
                <a:gd name="connsiteY22" fmla="*/ 1419553 h 1572847"/>
                <a:gd name="connsiteX23" fmla="*/ 294482 w 1573504"/>
                <a:gd name="connsiteY23" fmla="*/ 1453562 h 1572847"/>
                <a:gd name="connsiteX24" fmla="*/ 300982 w 1573504"/>
                <a:gd name="connsiteY24" fmla="*/ 1401171 h 1572847"/>
                <a:gd name="connsiteX25" fmla="*/ 317585 w 1573504"/>
                <a:gd name="connsiteY25" fmla="*/ 1318243 h 1572847"/>
                <a:gd name="connsiteX26" fmla="*/ 340021 w 1573504"/>
                <a:gd name="connsiteY26" fmla="*/ 1237564 h 1572847"/>
                <a:gd name="connsiteX27" fmla="*/ 368056 w 1573504"/>
                <a:gd name="connsiteY27" fmla="*/ 1159365 h 1572847"/>
                <a:gd name="connsiteX28" fmla="*/ 401461 w 1573504"/>
                <a:gd name="connsiteY28" fmla="*/ 1083879 h 1572847"/>
                <a:gd name="connsiteX29" fmla="*/ 440002 w 1573504"/>
                <a:gd name="connsiteY29" fmla="*/ 1011336 h 1572847"/>
                <a:gd name="connsiteX30" fmla="*/ 483448 w 1573504"/>
                <a:gd name="connsiteY30" fmla="*/ 941968 h 1572847"/>
                <a:gd name="connsiteX31" fmla="*/ 531568 w 1573504"/>
                <a:gd name="connsiteY31" fmla="*/ 876008 h 1572847"/>
                <a:gd name="connsiteX32" fmla="*/ 584129 w 1573504"/>
                <a:gd name="connsiteY32" fmla="*/ 813687 h 1572847"/>
                <a:gd name="connsiteX33" fmla="*/ 640899 w 1573504"/>
                <a:gd name="connsiteY33" fmla="*/ 755236 h 1572847"/>
                <a:gd name="connsiteX34" fmla="*/ 701647 w 1573504"/>
                <a:gd name="connsiteY34" fmla="*/ 700888 h 1572847"/>
                <a:gd name="connsiteX35" fmla="*/ 766142 w 1573504"/>
                <a:gd name="connsiteY35" fmla="*/ 650873 h 1572847"/>
                <a:gd name="connsiteX36" fmla="*/ 834150 w 1573504"/>
                <a:gd name="connsiteY36" fmla="*/ 605424 h 1572847"/>
                <a:gd name="connsiteX37" fmla="*/ 905441 w 1573504"/>
                <a:gd name="connsiteY37" fmla="*/ 564773 h 1572847"/>
                <a:gd name="connsiteX38" fmla="*/ 979783 w 1573504"/>
                <a:gd name="connsiteY38" fmla="*/ 529150 h 1572847"/>
                <a:gd name="connsiteX39" fmla="*/ 1056943 w 1573504"/>
                <a:gd name="connsiteY39" fmla="*/ 498788 h 1572847"/>
                <a:gd name="connsiteX40" fmla="*/ 1136691 w 1573504"/>
                <a:gd name="connsiteY40" fmla="*/ 473919 h 1572847"/>
                <a:gd name="connsiteX41" fmla="*/ 1218793 w 1573504"/>
                <a:gd name="connsiteY41" fmla="*/ 454773 h 1572847"/>
                <a:gd name="connsiteX42" fmla="*/ 1303019 w 1573504"/>
                <a:gd name="connsiteY42" fmla="*/ 441584 h 1572847"/>
                <a:gd name="connsiteX43" fmla="*/ 1450908 w 1573504"/>
                <a:gd name="connsiteY43" fmla="*/ 441584 h 1572847"/>
                <a:gd name="connsiteX44" fmla="*/ 1456277 w 1573504"/>
                <a:gd name="connsiteY44" fmla="*/ 434891 h 1572847"/>
                <a:gd name="connsiteX45" fmla="*/ 1573504 w 1573504"/>
                <a:gd name="connsiteY45" fmla="*/ 304198 h 1572847"/>
                <a:gd name="connsiteX46" fmla="*/ 1438275 w 1573504"/>
                <a:gd name="connsiteY46" fmla="*/ 150881 h 1572847"/>
                <a:gd name="connsiteX47" fmla="*/ 1433703 w 1573504"/>
                <a:gd name="connsiteY47" fmla="*/ 146309 h 1572847"/>
                <a:gd name="connsiteX48" fmla="*/ 1303128 w 1573504"/>
                <a:gd name="connsiteY48" fmla="*/ 0 h 1572847"/>
                <a:gd name="connsiteX0" fmla="*/ 294482 w 1573504"/>
                <a:gd name="connsiteY0" fmla="*/ 1453562 h 1572847"/>
                <a:gd name="connsiteX1" fmla="*/ 161098 w 1573504"/>
                <a:gd name="connsiteY1" fmla="*/ 1424786 h 1572847"/>
                <a:gd name="connsiteX2" fmla="*/ 286199 w 1573504"/>
                <a:gd name="connsiteY2" fmla="*/ 1572847 h 1572847"/>
                <a:gd name="connsiteX3" fmla="*/ 290442 w 1573504"/>
                <a:gd name="connsiteY3" fmla="*/ 1486116 h 1572847"/>
                <a:gd name="connsiteX4" fmla="*/ 294482 w 1573504"/>
                <a:gd name="connsiteY4" fmla="*/ 1453562 h 1572847"/>
                <a:gd name="connsiteX0" fmla="*/ 1450908 w 1573504"/>
                <a:gd name="connsiteY0" fmla="*/ 441584 h 1572847"/>
                <a:gd name="connsiteX1" fmla="*/ 1303019 w 1573504"/>
                <a:gd name="connsiteY1" fmla="*/ 441584 h 1572847"/>
                <a:gd name="connsiteX2" fmla="*/ 1303019 w 1573504"/>
                <a:gd name="connsiteY2" fmla="*/ 608228 h 1572847"/>
                <a:gd name="connsiteX3" fmla="*/ 1438245 w 1573504"/>
                <a:gd name="connsiteY3" fmla="*/ 457364 h 1572847"/>
                <a:gd name="connsiteX4" fmla="*/ 1450908 w 1573504"/>
                <a:gd name="connsiteY4" fmla="*/ 441584 h 1572847"/>
                <a:gd name="connsiteX0" fmla="*/ 1303128 w 1573504"/>
                <a:gd name="connsiteY0" fmla="*/ 0 h 1572847"/>
                <a:gd name="connsiteX1" fmla="*/ 1303020 w 1573504"/>
                <a:gd name="connsiteY1" fmla="*/ 153062 h 1572847"/>
                <a:gd name="connsiteX2" fmla="*/ 1194681 w 1573504"/>
                <a:gd name="connsiteY2" fmla="*/ 167267 h 1572847"/>
                <a:gd name="connsiteX3" fmla="*/ 1088989 w 1573504"/>
                <a:gd name="connsiteY3" fmla="*/ 189374 h 1572847"/>
                <a:gd name="connsiteX4" fmla="*/ 986258 w 1573504"/>
                <a:gd name="connsiteY4" fmla="*/ 219072 h 1572847"/>
                <a:gd name="connsiteX5" fmla="*/ 886803 w 1573504"/>
                <a:gd name="connsiteY5" fmla="*/ 256050 h 1572847"/>
                <a:gd name="connsiteX6" fmla="*/ 790938 w 1573504"/>
                <a:gd name="connsiteY6" fmla="*/ 299998 h 1572847"/>
                <a:gd name="connsiteX7" fmla="*/ 698977 w 1573504"/>
                <a:gd name="connsiteY7" fmla="*/ 350605 h 1572847"/>
                <a:gd name="connsiteX8" fmla="*/ 611236 w 1573504"/>
                <a:gd name="connsiteY8" fmla="*/ 407559 h 1572847"/>
                <a:gd name="connsiteX9" fmla="*/ 528029 w 1573504"/>
                <a:gd name="connsiteY9" fmla="*/ 470551 h 1572847"/>
                <a:gd name="connsiteX10" fmla="*/ 449670 w 1573504"/>
                <a:gd name="connsiteY10" fmla="*/ 539268 h 1572847"/>
                <a:gd name="connsiteX11" fmla="*/ 376475 w 1573504"/>
                <a:gd name="connsiteY11" fmla="*/ 613402 h 1572847"/>
                <a:gd name="connsiteX12" fmla="*/ 308758 w 1573504"/>
                <a:gd name="connsiteY12" fmla="*/ 692639 h 1572847"/>
                <a:gd name="connsiteX13" fmla="*/ 246833 w 1573504"/>
                <a:gd name="connsiteY13" fmla="*/ 776671 h 1572847"/>
                <a:gd name="connsiteX14" fmla="*/ 191015 w 1573504"/>
                <a:gd name="connsiteY14" fmla="*/ 865186 h 1572847"/>
                <a:gd name="connsiteX15" fmla="*/ 141618 w 1573504"/>
                <a:gd name="connsiteY15" fmla="*/ 957872 h 1572847"/>
                <a:gd name="connsiteX16" fmla="*/ 98958 w 1573504"/>
                <a:gd name="connsiteY16" fmla="*/ 1054420 h 1572847"/>
                <a:gd name="connsiteX17" fmla="*/ 63349 w 1573504"/>
                <a:gd name="connsiteY17" fmla="*/ 1154519 h 1572847"/>
                <a:gd name="connsiteX18" fmla="*/ 35105 w 1573504"/>
                <a:gd name="connsiteY18" fmla="*/ 1257857 h 1572847"/>
                <a:gd name="connsiteX19" fmla="*/ 14542 w 1573504"/>
                <a:gd name="connsiteY19" fmla="*/ 1364125 h 1572847"/>
                <a:gd name="connsiteX20" fmla="*/ 1973 w 1573504"/>
                <a:gd name="connsiteY20" fmla="*/ 1473010 h 1572847"/>
                <a:gd name="connsiteX21" fmla="*/ 0 w 1573504"/>
                <a:gd name="connsiteY21" fmla="*/ 1554640 h 1572847"/>
                <a:gd name="connsiteX22" fmla="*/ 153241 w 1573504"/>
                <a:gd name="connsiteY22" fmla="*/ 1419553 h 1572847"/>
                <a:gd name="connsiteX23" fmla="*/ 294482 w 1573504"/>
                <a:gd name="connsiteY23" fmla="*/ 1453562 h 1572847"/>
                <a:gd name="connsiteX24" fmla="*/ 300982 w 1573504"/>
                <a:gd name="connsiteY24" fmla="*/ 1401171 h 1572847"/>
                <a:gd name="connsiteX25" fmla="*/ 317585 w 1573504"/>
                <a:gd name="connsiteY25" fmla="*/ 1318243 h 1572847"/>
                <a:gd name="connsiteX26" fmla="*/ 340021 w 1573504"/>
                <a:gd name="connsiteY26" fmla="*/ 1237564 h 1572847"/>
                <a:gd name="connsiteX27" fmla="*/ 368056 w 1573504"/>
                <a:gd name="connsiteY27" fmla="*/ 1159365 h 1572847"/>
                <a:gd name="connsiteX28" fmla="*/ 401461 w 1573504"/>
                <a:gd name="connsiteY28" fmla="*/ 1083879 h 1572847"/>
                <a:gd name="connsiteX29" fmla="*/ 440002 w 1573504"/>
                <a:gd name="connsiteY29" fmla="*/ 1011336 h 1572847"/>
                <a:gd name="connsiteX30" fmla="*/ 483448 w 1573504"/>
                <a:gd name="connsiteY30" fmla="*/ 941968 h 1572847"/>
                <a:gd name="connsiteX31" fmla="*/ 531568 w 1573504"/>
                <a:gd name="connsiteY31" fmla="*/ 876008 h 1572847"/>
                <a:gd name="connsiteX32" fmla="*/ 584129 w 1573504"/>
                <a:gd name="connsiteY32" fmla="*/ 813687 h 1572847"/>
                <a:gd name="connsiteX33" fmla="*/ 640899 w 1573504"/>
                <a:gd name="connsiteY33" fmla="*/ 755236 h 1572847"/>
                <a:gd name="connsiteX34" fmla="*/ 701647 w 1573504"/>
                <a:gd name="connsiteY34" fmla="*/ 700888 h 1572847"/>
                <a:gd name="connsiteX35" fmla="*/ 766142 w 1573504"/>
                <a:gd name="connsiteY35" fmla="*/ 650873 h 1572847"/>
                <a:gd name="connsiteX36" fmla="*/ 834150 w 1573504"/>
                <a:gd name="connsiteY36" fmla="*/ 605424 h 1572847"/>
                <a:gd name="connsiteX37" fmla="*/ 905441 w 1573504"/>
                <a:gd name="connsiteY37" fmla="*/ 564773 h 1572847"/>
                <a:gd name="connsiteX38" fmla="*/ 979783 w 1573504"/>
                <a:gd name="connsiteY38" fmla="*/ 529150 h 1572847"/>
                <a:gd name="connsiteX39" fmla="*/ 1056943 w 1573504"/>
                <a:gd name="connsiteY39" fmla="*/ 498788 h 1572847"/>
                <a:gd name="connsiteX40" fmla="*/ 1136691 w 1573504"/>
                <a:gd name="connsiteY40" fmla="*/ 473919 h 1572847"/>
                <a:gd name="connsiteX41" fmla="*/ 1218793 w 1573504"/>
                <a:gd name="connsiteY41" fmla="*/ 454773 h 1572847"/>
                <a:gd name="connsiteX42" fmla="*/ 1303019 w 1573504"/>
                <a:gd name="connsiteY42" fmla="*/ 441584 h 1572847"/>
                <a:gd name="connsiteX43" fmla="*/ 1450908 w 1573504"/>
                <a:gd name="connsiteY43" fmla="*/ 441584 h 1572847"/>
                <a:gd name="connsiteX44" fmla="*/ 1456277 w 1573504"/>
                <a:gd name="connsiteY44" fmla="*/ 434891 h 1572847"/>
                <a:gd name="connsiteX45" fmla="*/ 1573504 w 1573504"/>
                <a:gd name="connsiteY45" fmla="*/ 304198 h 1572847"/>
                <a:gd name="connsiteX46" fmla="*/ 1438275 w 1573504"/>
                <a:gd name="connsiteY46" fmla="*/ 150881 h 1572847"/>
                <a:gd name="connsiteX47" fmla="*/ 1433703 w 1573504"/>
                <a:gd name="connsiteY47" fmla="*/ 146309 h 1572847"/>
                <a:gd name="connsiteX48" fmla="*/ 1303128 w 1573504"/>
                <a:gd name="connsiteY48" fmla="*/ 0 h 1572847"/>
                <a:gd name="connsiteX0" fmla="*/ 294482 w 1573504"/>
                <a:gd name="connsiteY0" fmla="*/ 1453562 h 1572847"/>
                <a:gd name="connsiteX1" fmla="*/ 161098 w 1573504"/>
                <a:gd name="connsiteY1" fmla="*/ 1424786 h 1572847"/>
                <a:gd name="connsiteX2" fmla="*/ 286199 w 1573504"/>
                <a:gd name="connsiteY2" fmla="*/ 1572847 h 1572847"/>
                <a:gd name="connsiteX3" fmla="*/ 290442 w 1573504"/>
                <a:gd name="connsiteY3" fmla="*/ 1486116 h 1572847"/>
                <a:gd name="connsiteX4" fmla="*/ 294482 w 1573504"/>
                <a:gd name="connsiteY4" fmla="*/ 1453562 h 1572847"/>
                <a:gd name="connsiteX0" fmla="*/ 1450908 w 1573504"/>
                <a:gd name="connsiteY0" fmla="*/ 441584 h 1572847"/>
                <a:gd name="connsiteX1" fmla="*/ 1303019 w 1573504"/>
                <a:gd name="connsiteY1" fmla="*/ 441584 h 1572847"/>
                <a:gd name="connsiteX2" fmla="*/ 1303019 w 1573504"/>
                <a:gd name="connsiteY2" fmla="*/ 608228 h 1572847"/>
                <a:gd name="connsiteX3" fmla="*/ 1438245 w 1573504"/>
                <a:gd name="connsiteY3" fmla="*/ 457364 h 1572847"/>
                <a:gd name="connsiteX4" fmla="*/ 1450908 w 1573504"/>
                <a:gd name="connsiteY4" fmla="*/ 441584 h 1572847"/>
                <a:gd name="connsiteX0" fmla="*/ 1303128 w 1573504"/>
                <a:gd name="connsiteY0" fmla="*/ 0 h 1572847"/>
                <a:gd name="connsiteX1" fmla="*/ 1303020 w 1573504"/>
                <a:gd name="connsiteY1" fmla="*/ 153062 h 1572847"/>
                <a:gd name="connsiteX2" fmla="*/ 1194681 w 1573504"/>
                <a:gd name="connsiteY2" fmla="*/ 167267 h 1572847"/>
                <a:gd name="connsiteX3" fmla="*/ 1088989 w 1573504"/>
                <a:gd name="connsiteY3" fmla="*/ 189374 h 1572847"/>
                <a:gd name="connsiteX4" fmla="*/ 986258 w 1573504"/>
                <a:gd name="connsiteY4" fmla="*/ 219072 h 1572847"/>
                <a:gd name="connsiteX5" fmla="*/ 886803 w 1573504"/>
                <a:gd name="connsiteY5" fmla="*/ 256050 h 1572847"/>
                <a:gd name="connsiteX6" fmla="*/ 790938 w 1573504"/>
                <a:gd name="connsiteY6" fmla="*/ 299998 h 1572847"/>
                <a:gd name="connsiteX7" fmla="*/ 698977 w 1573504"/>
                <a:gd name="connsiteY7" fmla="*/ 350605 h 1572847"/>
                <a:gd name="connsiteX8" fmla="*/ 611236 w 1573504"/>
                <a:gd name="connsiteY8" fmla="*/ 407559 h 1572847"/>
                <a:gd name="connsiteX9" fmla="*/ 528029 w 1573504"/>
                <a:gd name="connsiteY9" fmla="*/ 470551 h 1572847"/>
                <a:gd name="connsiteX10" fmla="*/ 449670 w 1573504"/>
                <a:gd name="connsiteY10" fmla="*/ 539268 h 1572847"/>
                <a:gd name="connsiteX11" fmla="*/ 376475 w 1573504"/>
                <a:gd name="connsiteY11" fmla="*/ 613402 h 1572847"/>
                <a:gd name="connsiteX12" fmla="*/ 308758 w 1573504"/>
                <a:gd name="connsiteY12" fmla="*/ 692639 h 1572847"/>
                <a:gd name="connsiteX13" fmla="*/ 246833 w 1573504"/>
                <a:gd name="connsiteY13" fmla="*/ 776671 h 1572847"/>
                <a:gd name="connsiteX14" fmla="*/ 191015 w 1573504"/>
                <a:gd name="connsiteY14" fmla="*/ 865186 h 1572847"/>
                <a:gd name="connsiteX15" fmla="*/ 141618 w 1573504"/>
                <a:gd name="connsiteY15" fmla="*/ 957872 h 1572847"/>
                <a:gd name="connsiteX16" fmla="*/ 98958 w 1573504"/>
                <a:gd name="connsiteY16" fmla="*/ 1054420 h 1572847"/>
                <a:gd name="connsiteX17" fmla="*/ 63349 w 1573504"/>
                <a:gd name="connsiteY17" fmla="*/ 1154519 h 1572847"/>
                <a:gd name="connsiteX18" fmla="*/ 35105 w 1573504"/>
                <a:gd name="connsiteY18" fmla="*/ 1257857 h 1572847"/>
                <a:gd name="connsiteX19" fmla="*/ 14542 w 1573504"/>
                <a:gd name="connsiteY19" fmla="*/ 1364125 h 1572847"/>
                <a:gd name="connsiteX20" fmla="*/ 1973 w 1573504"/>
                <a:gd name="connsiteY20" fmla="*/ 1473010 h 1572847"/>
                <a:gd name="connsiteX21" fmla="*/ 0 w 1573504"/>
                <a:gd name="connsiteY21" fmla="*/ 1554640 h 1572847"/>
                <a:gd name="connsiteX22" fmla="*/ 153241 w 1573504"/>
                <a:gd name="connsiteY22" fmla="*/ 1419553 h 1572847"/>
                <a:gd name="connsiteX23" fmla="*/ 294482 w 1573504"/>
                <a:gd name="connsiteY23" fmla="*/ 1453562 h 1572847"/>
                <a:gd name="connsiteX24" fmla="*/ 300982 w 1573504"/>
                <a:gd name="connsiteY24" fmla="*/ 1401171 h 1572847"/>
                <a:gd name="connsiteX25" fmla="*/ 317585 w 1573504"/>
                <a:gd name="connsiteY25" fmla="*/ 1318243 h 1572847"/>
                <a:gd name="connsiteX26" fmla="*/ 340021 w 1573504"/>
                <a:gd name="connsiteY26" fmla="*/ 1237564 h 1572847"/>
                <a:gd name="connsiteX27" fmla="*/ 368056 w 1573504"/>
                <a:gd name="connsiteY27" fmla="*/ 1159365 h 1572847"/>
                <a:gd name="connsiteX28" fmla="*/ 401461 w 1573504"/>
                <a:gd name="connsiteY28" fmla="*/ 1083879 h 1572847"/>
                <a:gd name="connsiteX29" fmla="*/ 440002 w 1573504"/>
                <a:gd name="connsiteY29" fmla="*/ 1011336 h 1572847"/>
                <a:gd name="connsiteX30" fmla="*/ 483448 w 1573504"/>
                <a:gd name="connsiteY30" fmla="*/ 941968 h 1572847"/>
                <a:gd name="connsiteX31" fmla="*/ 531568 w 1573504"/>
                <a:gd name="connsiteY31" fmla="*/ 876008 h 1572847"/>
                <a:gd name="connsiteX32" fmla="*/ 584129 w 1573504"/>
                <a:gd name="connsiteY32" fmla="*/ 813687 h 1572847"/>
                <a:gd name="connsiteX33" fmla="*/ 640899 w 1573504"/>
                <a:gd name="connsiteY33" fmla="*/ 755236 h 1572847"/>
                <a:gd name="connsiteX34" fmla="*/ 701647 w 1573504"/>
                <a:gd name="connsiteY34" fmla="*/ 700888 h 1572847"/>
                <a:gd name="connsiteX35" fmla="*/ 766142 w 1573504"/>
                <a:gd name="connsiteY35" fmla="*/ 650873 h 1572847"/>
                <a:gd name="connsiteX36" fmla="*/ 834150 w 1573504"/>
                <a:gd name="connsiteY36" fmla="*/ 605424 h 1572847"/>
                <a:gd name="connsiteX37" fmla="*/ 905441 w 1573504"/>
                <a:gd name="connsiteY37" fmla="*/ 564773 h 1572847"/>
                <a:gd name="connsiteX38" fmla="*/ 979783 w 1573504"/>
                <a:gd name="connsiteY38" fmla="*/ 529150 h 1572847"/>
                <a:gd name="connsiteX39" fmla="*/ 1056943 w 1573504"/>
                <a:gd name="connsiteY39" fmla="*/ 498788 h 1572847"/>
                <a:gd name="connsiteX40" fmla="*/ 1136691 w 1573504"/>
                <a:gd name="connsiteY40" fmla="*/ 473919 h 1572847"/>
                <a:gd name="connsiteX41" fmla="*/ 1218793 w 1573504"/>
                <a:gd name="connsiteY41" fmla="*/ 454773 h 1572847"/>
                <a:gd name="connsiteX42" fmla="*/ 1303019 w 1573504"/>
                <a:gd name="connsiteY42" fmla="*/ 441584 h 1572847"/>
                <a:gd name="connsiteX43" fmla="*/ 1450908 w 1573504"/>
                <a:gd name="connsiteY43" fmla="*/ 441584 h 1572847"/>
                <a:gd name="connsiteX44" fmla="*/ 1456277 w 1573504"/>
                <a:gd name="connsiteY44" fmla="*/ 434891 h 1572847"/>
                <a:gd name="connsiteX45" fmla="*/ 1573504 w 1573504"/>
                <a:gd name="connsiteY45" fmla="*/ 304198 h 1572847"/>
                <a:gd name="connsiteX46" fmla="*/ 1438275 w 1573504"/>
                <a:gd name="connsiteY46" fmla="*/ 150881 h 1572847"/>
                <a:gd name="connsiteX47" fmla="*/ 1433703 w 1573504"/>
                <a:gd name="connsiteY47" fmla="*/ 146309 h 1572847"/>
                <a:gd name="connsiteX48" fmla="*/ 1303128 w 1573504"/>
                <a:gd name="connsiteY48" fmla="*/ 0 h 1572847"/>
                <a:gd name="connsiteX0" fmla="*/ 294482 w 1573504"/>
                <a:gd name="connsiteY0" fmla="*/ 1453562 h 1572847"/>
                <a:gd name="connsiteX1" fmla="*/ 161098 w 1573504"/>
                <a:gd name="connsiteY1" fmla="*/ 1424786 h 1572847"/>
                <a:gd name="connsiteX2" fmla="*/ 286199 w 1573504"/>
                <a:gd name="connsiteY2" fmla="*/ 1572847 h 1572847"/>
                <a:gd name="connsiteX3" fmla="*/ 290442 w 1573504"/>
                <a:gd name="connsiteY3" fmla="*/ 1486116 h 1572847"/>
                <a:gd name="connsiteX4" fmla="*/ 294482 w 1573504"/>
                <a:gd name="connsiteY4" fmla="*/ 1453562 h 1572847"/>
                <a:gd name="connsiteX0" fmla="*/ 1450908 w 1573504"/>
                <a:gd name="connsiteY0" fmla="*/ 441584 h 1572847"/>
                <a:gd name="connsiteX1" fmla="*/ 1303019 w 1573504"/>
                <a:gd name="connsiteY1" fmla="*/ 441584 h 1572847"/>
                <a:gd name="connsiteX2" fmla="*/ 1303019 w 1573504"/>
                <a:gd name="connsiteY2" fmla="*/ 608228 h 1572847"/>
                <a:gd name="connsiteX3" fmla="*/ 1438245 w 1573504"/>
                <a:gd name="connsiteY3" fmla="*/ 457364 h 1572847"/>
                <a:gd name="connsiteX4" fmla="*/ 1450908 w 1573504"/>
                <a:gd name="connsiteY4" fmla="*/ 441584 h 1572847"/>
                <a:gd name="connsiteX0" fmla="*/ 1303128 w 1573504"/>
                <a:gd name="connsiteY0" fmla="*/ 0 h 1554640"/>
                <a:gd name="connsiteX1" fmla="*/ 1303020 w 1573504"/>
                <a:gd name="connsiteY1" fmla="*/ 153062 h 1554640"/>
                <a:gd name="connsiteX2" fmla="*/ 1194681 w 1573504"/>
                <a:gd name="connsiteY2" fmla="*/ 167267 h 1554640"/>
                <a:gd name="connsiteX3" fmla="*/ 1088989 w 1573504"/>
                <a:gd name="connsiteY3" fmla="*/ 189374 h 1554640"/>
                <a:gd name="connsiteX4" fmla="*/ 986258 w 1573504"/>
                <a:gd name="connsiteY4" fmla="*/ 219072 h 1554640"/>
                <a:gd name="connsiteX5" fmla="*/ 886803 w 1573504"/>
                <a:gd name="connsiteY5" fmla="*/ 256050 h 1554640"/>
                <a:gd name="connsiteX6" fmla="*/ 790938 w 1573504"/>
                <a:gd name="connsiteY6" fmla="*/ 299998 h 1554640"/>
                <a:gd name="connsiteX7" fmla="*/ 698977 w 1573504"/>
                <a:gd name="connsiteY7" fmla="*/ 350605 h 1554640"/>
                <a:gd name="connsiteX8" fmla="*/ 611236 w 1573504"/>
                <a:gd name="connsiteY8" fmla="*/ 407559 h 1554640"/>
                <a:gd name="connsiteX9" fmla="*/ 528029 w 1573504"/>
                <a:gd name="connsiteY9" fmla="*/ 470551 h 1554640"/>
                <a:gd name="connsiteX10" fmla="*/ 449670 w 1573504"/>
                <a:gd name="connsiteY10" fmla="*/ 539268 h 1554640"/>
                <a:gd name="connsiteX11" fmla="*/ 376475 w 1573504"/>
                <a:gd name="connsiteY11" fmla="*/ 613402 h 1554640"/>
                <a:gd name="connsiteX12" fmla="*/ 308758 w 1573504"/>
                <a:gd name="connsiteY12" fmla="*/ 692639 h 1554640"/>
                <a:gd name="connsiteX13" fmla="*/ 246833 w 1573504"/>
                <a:gd name="connsiteY13" fmla="*/ 776671 h 1554640"/>
                <a:gd name="connsiteX14" fmla="*/ 191015 w 1573504"/>
                <a:gd name="connsiteY14" fmla="*/ 865186 h 1554640"/>
                <a:gd name="connsiteX15" fmla="*/ 141618 w 1573504"/>
                <a:gd name="connsiteY15" fmla="*/ 957872 h 1554640"/>
                <a:gd name="connsiteX16" fmla="*/ 98958 w 1573504"/>
                <a:gd name="connsiteY16" fmla="*/ 1054420 h 1554640"/>
                <a:gd name="connsiteX17" fmla="*/ 63349 w 1573504"/>
                <a:gd name="connsiteY17" fmla="*/ 1154519 h 1554640"/>
                <a:gd name="connsiteX18" fmla="*/ 35105 w 1573504"/>
                <a:gd name="connsiteY18" fmla="*/ 1257857 h 1554640"/>
                <a:gd name="connsiteX19" fmla="*/ 14542 w 1573504"/>
                <a:gd name="connsiteY19" fmla="*/ 1364125 h 1554640"/>
                <a:gd name="connsiteX20" fmla="*/ 1973 w 1573504"/>
                <a:gd name="connsiteY20" fmla="*/ 1473010 h 1554640"/>
                <a:gd name="connsiteX21" fmla="*/ 0 w 1573504"/>
                <a:gd name="connsiteY21" fmla="*/ 1554640 h 1554640"/>
                <a:gd name="connsiteX22" fmla="*/ 153241 w 1573504"/>
                <a:gd name="connsiteY22" fmla="*/ 1419553 h 1554640"/>
                <a:gd name="connsiteX23" fmla="*/ 294482 w 1573504"/>
                <a:gd name="connsiteY23" fmla="*/ 1453562 h 1554640"/>
                <a:gd name="connsiteX24" fmla="*/ 300982 w 1573504"/>
                <a:gd name="connsiteY24" fmla="*/ 1401171 h 1554640"/>
                <a:gd name="connsiteX25" fmla="*/ 317585 w 1573504"/>
                <a:gd name="connsiteY25" fmla="*/ 1318243 h 1554640"/>
                <a:gd name="connsiteX26" fmla="*/ 340021 w 1573504"/>
                <a:gd name="connsiteY26" fmla="*/ 1237564 h 1554640"/>
                <a:gd name="connsiteX27" fmla="*/ 368056 w 1573504"/>
                <a:gd name="connsiteY27" fmla="*/ 1159365 h 1554640"/>
                <a:gd name="connsiteX28" fmla="*/ 401461 w 1573504"/>
                <a:gd name="connsiteY28" fmla="*/ 1083879 h 1554640"/>
                <a:gd name="connsiteX29" fmla="*/ 440002 w 1573504"/>
                <a:gd name="connsiteY29" fmla="*/ 1011336 h 1554640"/>
                <a:gd name="connsiteX30" fmla="*/ 483448 w 1573504"/>
                <a:gd name="connsiteY30" fmla="*/ 941968 h 1554640"/>
                <a:gd name="connsiteX31" fmla="*/ 531568 w 1573504"/>
                <a:gd name="connsiteY31" fmla="*/ 876008 h 1554640"/>
                <a:gd name="connsiteX32" fmla="*/ 584129 w 1573504"/>
                <a:gd name="connsiteY32" fmla="*/ 813687 h 1554640"/>
                <a:gd name="connsiteX33" fmla="*/ 640899 w 1573504"/>
                <a:gd name="connsiteY33" fmla="*/ 755236 h 1554640"/>
                <a:gd name="connsiteX34" fmla="*/ 701647 w 1573504"/>
                <a:gd name="connsiteY34" fmla="*/ 700888 h 1554640"/>
                <a:gd name="connsiteX35" fmla="*/ 766142 w 1573504"/>
                <a:gd name="connsiteY35" fmla="*/ 650873 h 1554640"/>
                <a:gd name="connsiteX36" fmla="*/ 834150 w 1573504"/>
                <a:gd name="connsiteY36" fmla="*/ 605424 h 1554640"/>
                <a:gd name="connsiteX37" fmla="*/ 905441 w 1573504"/>
                <a:gd name="connsiteY37" fmla="*/ 564773 h 1554640"/>
                <a:gd name="connsiteX38" fmla="*/ 979783 w 1573504"/>
                <a:gd name="connsiteY38" fmla="*/ 529150 h 1554640"/>
                <a:gd name="connsiteX39" fmla="*/ 1056943 w 1573504"/>
                <a:gd name="connsiteY39" fmla="*/ 498788 h 1554640"/>
                <a:gd name="connsiteX40" fmla="*/ 1136691 w 1573504"/>
                <a:gd name="connsiteY40" fmla="*/ 473919 h 1554640"/>
                <a:gd name="connsiteX41" fmla="*/ 1218793 w 1573504"/>
                <a:gd name="connsiteY41" fmla="*/ 454773 h 1554640"/>
                <a:gd name="connsiteX42" fmla="*/ 1303019 w 1573504"/>
                <a:gd name="connsiteY42" fmla="*/ 441584 h 1554640"/>
                <a:gd name="connsiteX43" fmla="*/ 1450908 w 1573504"/>
                <a:gd name="connsiteY43" fmla="*/ 441584 h 1554640"/>
                <a:gd name="connsiteX44" fmla="*/ 1456277 w 1573504"/>
                <a:gd name="connsiteY44" fmla="*/ 434891 h 1554640"/>
                <a:gd name="connsiteX45" fmla="*/ 1573504 w 1573504"/>
                <a:gd name="connsiteY45" fmla="*/ 304198 h 1554640"/>
                <a:gd name="connsiteX46" fmla="*/ 1438275 w 1573504"/>
                <a:gd name="connsiteY46" fmla="*/ 150881 h 1554640"/>
                <a:gd name="connsiteX47" fmla="*/ 1433703 w 1573504"/>
                <a:gd name="connsiteY47" fmla="*/ 146309 h 1554640"/>
                <a:gd name="connsiteX48" fmla="*/ 1303128 w 1573504"/>
                <a:gd name="connsiteY48" fmla="*/ 0 h 1554640"/>
                <a:gd name="connsiteX0" fmla="*/ 294482 w 1573504"/>
                <a:gd name="connsiteY0" fmla="*/ 1453562 h 1554640"/>
                <a:gd name="connsiteX1" fmla="*/ 161098 w 1573504"/>
                <a:gd name="connsiteY1" fmla="*/ 1424786 h 1554640"/>
                <a:gd name="connsiteX2" fmla="*/ 291438 w 1573504"/>
                <a:gd name="connsiteY2" fmla="*/ 1538838 h 1554640"/>
                <a:gd name="connsiteX3" fmla="*/ 290442 w 1573504"/>
                <a:gd name="connsiteY3" fmla="*/ 1486116 h 1554640"/>
                <a:gd name="connsiteX4" fmla="*/ 294482 w 1573504"/>
                <a:gd name="connsiteY4" fmla="*/ 1453562 h 1554640"/>
                <a:gd name="connsiteX0" fmla="*/ 1450908 w 1573504"/>
                <a:gd name="connsiteY0" fmla="*/ 441584 h 1554640"/>
                <a:gd name="connsiteX1" fmla="*/ 1303019 w 1573504"/>
                <a:gd name="connsiteY1" fmla="*/ 441584 h 1554640"/>
                <a:gd name="connsiteX2" fmla="*/ 1303019 w 1573504"/>
                <a:gd name="connsiteY2" fmla="*/ 608228 h 1554640"/>
                <a:gd name="connsiteX3" fmla="*/ 1438245 w 1573504"/>
                <a:gd name="connsiteY3" fmla="*/ 457364 h 1554640"/>
                <a:gd name="connsiteX4" fmla="*/ 1450908 w 1573504"/>
                <a:gd name="connsiteY4" fmla="*/ 441584 h 155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504" h="1554640">
                  <a:moveTo>
                    <a:pt x="1303128" y="0"/>
                  </a:moveTo>
                  <a:lnTo>
                    <a:pt x="1303020" y="153062"/>
                  </a:lnTo>
                  <a:lnTo>
                    <a:pt x="1194681" y="167267"/>
                  </a:lnTo>
                  <a:lnTo>
                    <a:pt x="1088989" y="189374"/>
                  </a:lnTo>
                  <a:lnTo>
                    <a:pt x="986258" y="219072"/>
                  </a:lnTo>
                  <a:lnTo>
                    <a:pt x="886803" y="256050"/>
                  </a:lnTo>
                  <a:lnTo>
                    <a:pt x="790938" y="299998"/>
                  </a:lnTo>
                  <a:lnTo>
                    <a:pt x="698977" y="350605"/>
                  </a:lnTo>
                  <a:lnTo>
                    <a:pt x="611236" y="407559"/>
                  </a:lnTo>
                  <a:lnTo>
                    <a:pt x="528029" y="470551"/>
                  </a:lnTo>
                  <a:lnTo>
                    <a:pt x="449670" y="539268"/>
                  </a:lnTo>
                  <a:lnTo>
                    <a:pt x="376475" y="613402"/>
                  </a:lnTo>
                  <a:lnTo>
                    <a:pt x="308758" y="692639"/>
                  </a:lnTo>
                  <a:lnTo>
                    <a:pt x="246833" y="776671"/>
                  </a:lnTo>
                  <a:lnTo>
                    <a:pt x="191015" y="865186"/>
                  </a:lnTo>
                  <a:lnTo>
                    <a:pt x="141618" y="957872"/>
                  </a:lnTo>
                  <a:lnTo>
                    <a:pt x="98958" y="1054420"/>
                  </a:lnTo>
                  <a:lnTo>
                    <a:pt x="63349" y="1154519"/>
                  </a:lnTo>
                  <a:lnTo>
                    <a:pt x="35105" y="1257857"/>
                  </a:lnTo>
                  <a:lnTo>
                    <a:pt x="14542" y="1364125"/>
                  </a:lnTo>
                  <a:lnTo>
                    <a:pt x="1973" y="1473010"/>
                  </a:lnTo>
                  <a:cubicBezTo>
                    <a:pt x="1315" y="1500220"/>
                    <a:pt x="658" y="1527430"/>
                    <a:pt x="0" y="1554640"/>
                  </a:cubicBezTo>
                  <a:lnTo>
                    <a:pt x="153241" y="1419553"/>
                  </a:lnTo>
                  <a:cubicBezTo>
                    <a:pt x="252705" y="1470129"/>
                    <a:pt x="247402" y="1442226"/>
                    <a:pt x="294482" y="1453562"/>
                  </a:cubicBezTo>
                  <a:lnTo>
                    <a:pt x="300982" y="1401171"/>
                  </a:lnTo>
                  <a:lnTo>
                    <a:pt x="317585" y="1318243"/>
                  </a:lnTo>
                  <a:lnTo>
                    <a:pt x="340021" y="1237564"/>
                  </a:lnTo>
                  <a:lnTo>
                    <a:pt x="368056" y="1159365"/>
                  </a:lnTo>
                  <a:lnTo>
                    <a:pt x="401461" y="1083879"/>
                  </a:lnTo>
                  <a:lnTo>
                    <a:pt x="440002" y="1011336"/>
                  </a:lnTo>
                  <a:lnTo>
                    <a:pt x="483448" y="941968"/>
                  </a:lnTo>
                  <a:lnTo>
                    <a:pt x="531568" y="876008"/>
                  </a:lnTo>
                  <a:lnTo>
                    <a:pt x="584129" y="813687"/>
                  </a:lnTo>
                  <a:lnTo>
                    <a:pt x="640899" y="755236"/>
                  </a:lnTo>
                  <a:lnTo>
                    <a:pt x="701647" y="700888"/>
                  </a:lnTo>
                  <a:lnTo>
                    <a:pt x="766142" y="650873"/>
                  </a:lnTo>
                  <a:lnTo>
                    <a:pt x="834150" y="605424"/>
                  </a:lnTo>
                  <a:lnTo>
                    <a:pt x="905441" y="564773"/>
                  </a:lnTo>
                  <a:lnTo>
                    <a:pt x="979783" y="529150"/>
                  </a:lnTo>
                  <a:lnTo>
                    <a:pt x="1056943" y="498788"/>
                  </a:lnTo>
                  <a:lnTo>
                    <a:pt x="1136691" y="473919"/>
                  </a:lnTo>
                  <a:lnTo>
                    <a:pt x="1218793" y="454773"/>
                  </a:lnTo>
                  <a:lnTo>
                    <a:pt x="1303019" y="441584"/>
                  </a:lnTo>
                  <a:cubicBezTo>
                    <a:pt x="1352315" y="441584"/>
                    <a:pt x="1329535" y="485293"/>
                    <a:pt x="1450908" y="441584"/>
                  </a:cubicBezTo>
                  <a:lnTo>
                    <a:pt x="1456277" y="434891"/>
                  </a:lnTo>
                  <a:lnTo>
                    <a:pt x="1573504" y="304198"/>
                  </a:lnTo>
                  <a:lnTo>
                    <a:pt x="1438275" y="150881"/>
                  </a:lnTo>
                  <a:lnTo>
                    <a:pt x="1433703" y="146309"/>
                  </a:lnTo>
                  <a:lnTo>
                    <a:pt x="1303128" y="0"/>
                  </a:lnTo>
                  <a:close/>
                </a:path>
                <a:path w="1573504" h="1554640">
                  <a:moveTo>
                    <a:pt x="294482" y="1453562"/>
                  </a:moveTo>
                  <a:lnTo>
                    <a:pt x="161098" y="1424786"/>
                  </a:lnTo>
                  <a:lnTo>
                    <a:pt x="291438" y="1538838"/>
                  </a:lnTo>
                  <a:lnTo>
                    <a:pt x="290442" y="1486116"/>
                  </a:lnTo>
                  <a:lnTo>
                    <a:pt x="294482" y="1453562"/>
                  </a:lnTo>
                  <a:close/>
                </a:path>
                <a:path w="1573504" h="1554640">
                  <a:moveTo>
                    <a:pt x="1450908" y="441584"/>
                  </a:moveTo>
                  <a:lnTo>
                    <a:pt x="1303019" y="441584"/>
                  </a:lnTo>
                  <a:lnTo>
                    <a:pt x="1303019" y="608228"/>
                  </a:lnTo>
                  <a:lnTo>
                    <a:pt x="1438245" y="457364"/>
                  </a:lnTo>
                  <a:lnTo>
                    <a:pt x="1450908" y="441584"/>
                  </a:lnTo>
                  <a:close/>
                </a:path>
              </a:pathLst>
            </a:custGeom>
            <a:solidFill>
              <a:srgbClr val="002355"/>
            </a:solidFill>
          </p:spPr>
          <p:txBody>
            <a:bodyPr lIns="0" tIns="0" rIns="0" bIns="0"/>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Gilroy Office"/>
                <a:ea typeface="+mn-ea"/>
                <a:cs typeface="+mn-cs"/>
              </a:endParaRPr>
            </a:p>
          </p:txBody>
        </p:sp>
        <p:sp>
          <p:nvSpPr>
            <p:cNvPr id="27" name="object 6">
              <a:extLst>
                <a:ext uri="{FF2B5EF4-FFF2-40B4-BE49-F238E27FC236}">
                  <a16:creationId xmlns:a16="http://schemas.microsoft.com/office/drawing/2014/main" id="{0C20DEF1-752A-4AD5-9CEE-C7363F31FEF4}"/>
                </a:ext>
              </a:extLst>
            </p:cNvPr>
            <p:cNvSpPr/>
            <p:nvPr/>
          </p:nvSpPr>
          <p:spPr>
            <a:xfrm>
              <a:off x="6117906" y="2473439"/>
              <a:ext cx="1880681" cy="1856158"/>
            </a:xfrm>
            <a:custGeom>
              <a:avLst/>
              <a:gdLst/>
              <a:ahLst/>
              <a:cxnLst/>
              <a:rect l="l" t="t" r="r" b="b"/>
              <a:pathLst>
                <a:path w="1595592" h="1572670">
                  <a:moveTo>
                    <a:pt x="2286" y="0"/>
                  </a:moveTo>
                  <a:lnTo>
                    <a:pt x="0" y="0"/>
                  </a:lnTo>
                  <a:lnTo>
                    <a:pt x="4444" y="4444"/>
                  </a:lnTo>
                  <a:lnTo>
                    <a:pt x="139657" y="157685"/>
                  </a:lnTo>
                  <a:lnTo>
                    <a:pt x="22503" y="288389"/>
                  </a:lnTo>
                  <a:lnTo>
                    <a:pt x="108896" y="293277"/>
                  </a:lnTo>
                  <a:lnTo>
                    <a:pt x="193471" y="304389"/>
                  </a:lnTo>
                  <a:lnTo>
                    <a:pt x="275999" y="321496"/>
                  </a:lnTo>
                  <a:lnTo>
                    <a:pt x="356253" y="344367"/>
                  </a:lnTo>
                  <a:lnTo>
                    <a:pt x="434005" y="372773"/>
                  </a:lnTo>
                  <a:lnTo>
                    <a:pt x="509026" y="406483"/>
                  </a:lnTo>
                  <a:lnTo>
                    <a:pt x="581088" y="445270"/>
                  </a:lnTo>
                  <a:lnTo>
                    <a:pt x="649963" y="488902"/>
                  </a:lnTo>
                  <a:lnTo>
                    <a:pt x="715424" y="537150"/>
                  </a:lnTo>
                  <a:lnTo>
                    <a:pt x="777243" y="589784"/>
                  </a:lnTo>
                  <a:lnTo>
                    <a:pt x="835190" y="646575"/>
                  </a:lnTo>
                  <a:lnTo>
                    <a:pt x="889039" y="707292"/>
                  </a:lnTo>
                  <a:lnTo>
                    <a:pt x="938560" y="771707"/>
                  </a:lnTo>
                  <a:lnTo>
                    <a:pt x="983527" y="839589"/>
                  </a:lnTo>
                  <a:lnTo>
                    <a:pt x="1023711" y="910708"/>
                  </a:lnTo>
                  <a:lnTo>
                    <a:pt x="1058884" y="984836"/>
                  </a:lnTo>
                  <a:lnTo>
                    <a:pt x="1088818" y="1061741"/>
                  </a:lnTo>
                  <a:lnTo>
                    <a:pt x="1113285" y="1141195"/>
                  </a:lnTo>
                  <a:lnTo>
                    <a:pt x="1132056" y="1222968"/>
                  </a:lnTo>
                  <a:lnTo>
                    <a:pt x="1144904" y="1306829"/>
                  </a:lnTo>
                  <a:lnTo>
                    <a:pt x="984902" y="1306829"/>
                  </a:lnTo>
                  <a:lnTo>
                    <a:pt x="1135888" y="1439798"/>
                  </a:lnTo>
                  <a:lnTo>
                    <a:pt x="1289064" y="1572670"/>
                  </a:lnTo>
                  <a:lnTo>
                    <a:pt x="1440165" y="1442097"/>
                  </a:lnTo>
                  <a:lnTo>
                    <a:pt x="1442361" y="1439779"/>
                  </a:lnTo>
                  <a:lnTo>
                    <a:pt x="1595592" y="1306860"/>
                  </a:lnTo>
                  <a:lnTo>
                    <a:pt x="1433322" y="1306829"/>
                  </a:lnTo>
                  <a:lnTo>
                    <a:pt x="1419440" y="1198222"/>
                  </a:lnTo>
                  <a:lnTo>
                    <a:pt x="1397590" y="1092294"/>
                  </a:lnTo>
                  <a:lnTo>
                    <a:pt x="1368088" y="989356"/>
                  </a:lnTo>
                  <a:lnTo>
                    <a:pt x="1331250" y="889723"/>
                  </a:lnTo>
                  <a:lnTo>
                    <a:pt x="1287393" y="793706"/>
                  </a:lnTo>
                  <a:lnTo>
                    <a:pt x="1236832" y="701618"/>
                  </a:lnTo>
                  <a:lnTo>
                    <a:pt x="1179884" y="613772"/>
                  </a:lnTo>
                  <a:lnTo>
                    <a:pt x="1116866" y="530480"/>
                  </a:lnTo>
                  <a:lnTo>
                    <a:pt x="1048093" y="452054"/>
                  </a:lnTo>
                  <a:lnTo>
                    <a:pt x="973883" y="378809"/>
                  </a:lnTo>
                  <a:lnTo>
                    <a:pt x="894551" y="311055"/>
                  </a:lnTo>
                  <a:lnTo>
                    <a:pt x="810414" y="249106"/>
                  </a:lnTo>
                  <a:lnTo>
                    <a:pt x="721788" y="193275"/>
                  </a:lnTo>
                  <a:lnTo>
                    <a:pt x="628989" y="143873"/>
                  </a:lnTo>
                  <a:lnTo>
                    <a:pt x="532334" y="101215"/>
                  </a:lnTo>
                  <a:lnTo>
                    <a:pt x="432139" y="65611"/>
                  </a:lnTo>
                  <a:lnTo>
                    <a:pt x="328720" y="37375"/>
                  </a:lnTo>
                  <a:lnTo>
                    <a:pt x="222394" y="16819"/>
                  </a:lnTo>
                  <a:lnTo>
                    <a:pt x="113477" y="4257"/>
                  </a:lnTo>
                  <a:lnTo>
                    <a:pt x="2286" y="0"/>
                  </a:lnTo>
                  <a:close/>
                </a:path>
              </a:pathLst>
            </a:custGeom>
            <a:solidFill>
              <a:srgbClr val="002355"/>
            </a:solidFill>
          </p:spPr>
          <p:txBody>
            <a:bodyPr lIns="0" tIns="0" rIns="0" bIns="0"/>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Gilroy Office"/>
                <a:ea typeface="+mn-ea"/>
                <a:cs typeface="+mn-cs"/>
              </a:endParaRPr>
            </a:p>
          </p:txBody>
        </p:sp>
        <p:sp>
          <p:nvSpPr>
            <p:cNvPr id="28" name="object 7">
              <a:extLst>
                <a:ext uri="{FF2B5EF4-FFF2-40B4-BE49-F238E27FC236}">
                  <a16:creationId xmlns:a16="http://schemas.microsoft.com/office/drawing/2014/main" id="{94BBFDF6-070F-4A11-A41A-07D86F27113E}"/>
                </a:ext>
              </a:extLst>
            </p:cNvPr>
            <p:cNvSpPr/>
            <p:nvPr/>
          </p:nvSpPr>
          <p:spPr>
            <a:xfrm>
              <a:off x="5969229" y="4208509"/>
              <a:ext cx="1846961" cy="1874551"/>
            </a:xfrm>
            <a:custGeom>
              <a:avLst/>
              <a:gdLst/>
              <a:ahLst/>
              <a:cxnLst/>
              <a:rect l="l" t="t" r="r" b="b"/>
              <a:pathLst>
                <a:path w="1566664" h="1587985">
                  <a:moveTo>
                    <a:pt x="265930" y="979806"/>
                  </a:moveTo>
                  <a:lnTo>
                    <a:pt x="132981" y="1130785"/>
                  </a:lnTo>
                  <a:lnTo>
                    <a:pt x="121658" y="1144269"/>
                  </a:lnTo>
                  <a:lnTo>
                    <a:pt x="0" y="1283960"/>
                  </a:lnTo>
                  <a:lnTo>
                    <a:pt x="130668" y="1432552"/>
                  </a:lnTo>
                  <a:lnTo>
                    <a:pt x="132961" y="1437131"/>
                  </a:lnTo>
                  <a:lnTo>
                    <a:pt x="265910" y="1587985"/>
                  </a:lnTo>
                  <a:lnTo>
                    <a:pt x="265930" y="1425864"/>
                  </a:lnTo>
                  <a:lnTo>
                    <a:pt x="373926" y="1411362"/>
                  </a:lnTo>
                  <a:lnTo>
                    <a:pt x="479245" y="1389027"/>
                  </a:lnTo>
                  <a:lnTo>
                    <a:pt x="581580" y="1359170"/>
                  </a:lnTo>
                  <a:lnTo>
                    <a:pt x="680622" y="1322098"/>
                  </a:lnTo>
                  <a:lnTo>
                    <a:pt x="776065" y="1278121"/>
                  </a:lnTo>
                  <a:lnTo>
                    <a:pt x="867600" y="1227547"/>
                  </a:lnTo>
                  <a:lnTo>
                    <a:pt x="954921" y="1170687"/>
                  </a:lnTo>
                  <a:lnTo>
                    <a:pt x="1001611" y="1135252"/>
                  </a:lnTo>
                  <a:lnTo>
                    <a:pt x="265930" y="1135252"/>
                  </a:lnTo>
                  <a:lnTo>
                    <a:pt x="265930" y="979806"/>
                  </a:lnTo>
                  <a:close/>
                </a:path>
                <a:path w="1566664" h="1587985">
                  <a:moveTo>
                    <a:pt x="1278232" y="11400"/>
                  </a:moveTo>
                  <a:lnTo>
                    <a:pt x="1273982" y="97417"/>
                  </a:lnTo>
                  <a:lnTo>
                    <a:pt x="1263442" y="181684"/>
                  </a:lnTo>
                  <a:lnTo>
                    <a:pt x="1246848" y="263970"/>
                  </a:lnTo>
                  <a:lnTo>
                    <a:pt x="1224433" y="344042"/>
                  </a:lnTo>
                  <a:lnTo>
                    <a:pt x="1196433" y="421669"/>
                  </a:lnTo>
                  <a:lnTo>
                    <a:pt x="1163082" y="496619"/>
                  </a:lnTo>
                  <a:lnTo>
                    <a:pt x="1124616" y="568662"/>
                  </a:lnTo>
                  <a:lnTo>
                    <a:pt x="1081269" y="637566"/>
                  </a:lnTo>
                  <a:lnTo>
                    <a:pt x="1033277" y="703098"/>
                  </a:lnTo>
                  <a:lnTo>
                    <a:pt x="980874" y="765028"/>
                  </a:lnTo>
                  <a:lnTo>
                    <a:pt x="924295" y="823124"/>
                  </a:lnTo>
                  <a:lnTo>
                    <a:pt x="863776" y="877154"/>
                  </a:lnTo>
                  <a:lnTo>
                    <a:pt x="799550" y="926887"/>
                  </a:lnTo>
                  <a:lnTo>
                    <a:pt x="731853" y="972092"/>
                  </a:lnTo>
                  <a:lnTo>
                    <a:pt x="660919" y="1012536"/>
                  </a:lnTo>
                  <a:lnTo>
                    <a:pt x="586984" y="1047989"/>
                  </a:lnTo>
                  <a:lnTo>
                    <a:pt x="510283" y="1078219"/>
                  </a:lnTo>
                  <a:lnTo>
                    <a:pt x="431050" y="1102993"/>
                  </a:lnTo>
                  <a:lnTo>
                    <a:pt x="349521" y="1122082"/>
                  </a:lnTo>
                  <a:lnTo>
                    <a:pt x="265930" y="1135252"/>
                  </a:lnTo>
                  <a:lnTo>
                    <a:pt x="1001611" y="1135252"/>
                  </a:lnTo>
                  <a:lnTo>
                    <a:pt x="1037720" y="1107848"/>
                  </a:lnTo>
                  <a:lnTo>
                    <a:pt x="1115689" y="1039341"/>
                  </a:lnTo>
                  <a:lnTo>
                    <a:pt x="1188521" y="965474"/>
                  </a:lnTo>
                  <a:lnTo>
                    <a:pt x="1255909" y="886556"/>
                  </a:lnTo>
                  <a:lnTo>
                    <a:pt x="1317544" y="802896"/>
                  </a:lnTo>
                  <a:lnTo>
                    <a:pt x="1373121" y="714803"/>
                  </a:lnTo>
                  <a:lnTo>
                    <a:pt x="1422330" y="622587"/>
                  </a:lnTo>
                  <a:lnTo>
                    <a:pt x="1464865" y="526556"/>
                  </a:lnTo>
                  <a:lnTo>
                    <a:pt x="1500418" y="427020"/>
                  </a:lnTo>
                  <a:lnTo>
                    <a:pt x="1528682" y="324287"/>
                  </a:lnTo>
                  <a:lnTo>
                    <a:pt x="1549349" y="218666"/>
                  </a:lnTo>
                  <a:lnTo>
                    <a:pt x="1559728" y="130682"/>
                  </a:lnTo>
                  <a:lnTo>
                    <a:pt x="1415661" y="130682"/>
                  </a:lnTo>
                  <a:lnTo>
                    <a:pt x="1278232" y="11400"/>
                  </a:lnTo>
                  <a:close/>
                </a:path>
                <a:path w="1566664" h="1587985">
                  <a:moveTo>
                    <a:pt x="1566664" y="0"/>
                  </a:moveTo>
                  <a:lnTo>
                    <a:pt x="1415661" y="130682"/>
                  </a:lnTo>
                  <a:lnTo>
                    <a:pt x="1559728" y="130682"/>
                  </a:lnTo>
                  <a:lnTo>
                    <a:pt x="1562112" y="110468"/>
                  </a:lnTo>
                  <a:lnTo>
                    <a:pt x="1566664" y="0"/>
                  </a:lnTo>
                  <a:close/>
                </a:path>
              </a:pathLst>
            </a:custGeom>
            <a:solidFill>
              <a:srgbClr val="002355"/>
            </a:solidFill>
          </p:spPr>
          <p:txBody>
            <a:bodyPr lIns="0" tIns="0" rIns="0" bIns="0"/>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Gilroy Office"/>
                <a:ea typeface="+mn-ea"/>
                <a:cs typeface="+mn-cs"/>
              </a:endParaRPr>
            </a:p>
          </p:txBody>
        </p:sp>
      </p:grpSp>
      <p:sp>
        <p:nvSpPr>
          <p:cNvPr id="4" name="Freeform 6">
            <a:extLst>
              <a:ext uri="{FF2B5EF4-FFF2-40B4-BE49-F238E27FC236}">
                <a16:creationId xmlns:a16="http://schemas.microsoft.com/office/drawing/2014/main" id="{F81FDE7A-30B1-EF42-342D-1C75DFB56372}"/>
              </a:ext>
            </a:extLst>
          </p:cNvPr>
          <p:cNvSpPr>
            <a:spLocks noChangeAspect="1"/>
          </p:cNvSpPr>
          <p:nvPr/>
        </p:nvSpPr>
        <p:spPr bwMode="auto">
          <a:xfrm>
            <a:off x="6946927" y="4992886"/>
            <a:ext cx="3079928" cy="615553"/>
          </a:xfrm>
          <a:prstGeom prst="rect">
            <a:avLst/>
          </a:prstGeom>
          <a:noFill/>
          <a:ln>
            <a:noFill/>
          </a:ln>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355"/>
                </a:solidFill>
                <a:effectLst/>
                <a:uLnTx/>
                <a:uFillTx/>
                <a:latin typeface="Arial" panose="020B0604020202020204"/>
                <a:ea typeface="+mn-ea"/>
                <a:cs typeface="Calibri"/>
              </a:rPr>
              <a:t>Reclutamiento linfocitario</a:t>
            </a:r>
          </a:p>
        </p:txBody>
      </p:sp>
      <p:sp>
        <p:nvSpPr>
          <p:cNvPr id="6" name="Freeform 5">
            <a:extLst>
              <a:ext uri="{FF2B5EF4-FFF2-40B4-BE49-F238E27FC236}">
                <a16:creationId xmlns:a16="http://schemas.microsoft.com/office/drawing/2014/main" id="{3D090CE1-3643-8F46-C326-533E9E83FF0E}"/>
              </a:ext>
            </a:extLst>
          </p:cNvPr>
          <p:cNvSpPr>
            <a:spLocks noChangeAspect="1"/>
          </p:cNvSpPr>
          <p:nvPr/>
        </p:nvSpPr>
        <p:spPr bwMode="auto">
          <a:xfrm>
            <a:off x="4501458" y="5680426"/>
            <a:ext cx="2830309" cy="615553"/>
          </a:xfrm>
          <a:prstGeom prst="rect">
            <a:avLst/>
          </a:prstGeom>
          <a:noFill/>
          <a:ln>
            <a:noFill/>
          </a:ln>
        </p:spPr>
        <p:txBody>
          <a:bodyPr wrap="square" lIns="0" tIns="0" rIns="0" bIns="0" anchor="ctr">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11" normalizeH="0" baseline="0" noProof="0" dirty="0">
                <a:ln>
                  <a:noFill/>
                </a:ln>
                <a:solidFill>
                  <a:srgbClr val="002355"/>
                </a:solidFill>
                <a:effectLst/>
                <a:uLnTx/>
                <a:uFillTx/>
                <a:latin typeface="Arial" panose="020B0604020202020204"/>
                <a:ea typeface="+mn-ea"/>
                <a:cs typeface="Calibri"/>
              </a:rPr>
              <a:t>Alteración de microbioma</a:t>
            </a:r>
            <a:endParaRPr kumimoji="0" lang="es-ES" sz="2000" b="1" i="0" u="none" strike="noStrike" kern="1200" cap="none" spc="0" normalizeH="0" baseline="0" noProof="0" dirty="0">
              <a:ln>
                <a:noFill/>
              </a:ln>
              <a:solidFill>
                <a:srgbClr val="002355"/>
              </a:solidFill>
              <a:effectLst/>
              <a:uLnTx/>
              <a:uFillTx/>
              <a:latin typeface="Arial" panose="020B0604020202020204"/>
              <a:ea typeface="+mn-ea"/>
              <a:cs typeface="Calibri"/>
            </a:endParaRPr>
          </a:p>
        </p:txBody>
      </p:sp>
      <p:sp>
        <p:nvSpPr>
          <p:cNvPr id="29" name="Freeform 6">
            <a:extLst>
              <a:ext uri="{FF2B5EF4-FFF2-40B4-BE49-F238E27FC236}">
                <a16:creationId xmlns:a16="http://schemas.microsoft.com/office/drawing/2014/main" id="{E127510F-F54A-12B5-37EE-907F64DD7A4E}"/>
              </a:ext>
            </a:extLst>
          </p:cNvPr>
          <p:cNvSpPr>
            <a:spLocks noChangeAspect="1"/>
          </p:cNvSpPr>
          <p:nvPr/>
        </p:nvSpPr>
        <p:spPr bwMode="auto">
          <a:xfrm>
            <a:off x="2083598" y="4912994"/>
            <a:ext cx="2433811" cy="615553"/>
          </a:xfrm>
          <a:prstGeom prst="rect">
            <a:avLst/>
          </a:prstGeom>
          <a:noFill/>
          <a:ln>
            <a:noFill/>
          </a:ln>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355"/>
                </a:solidFill>
                <a:effectLst/>
                <a:uLnTx/>
                <a:uFillTx/>
                <a:latin typeface="Arial" panose="020B0604020202020204"/>
                <a:ea typeface="+mn-ea"/>
                <a:cs typeface="Calibri"/>
              </a:rPr>
              <a:t>Alteración de la función barrera</a:t>
            </a:r>
          </a:p>
        </p:txBody>
      </p:sp>
      <p:sp>
        <p:nvSpPr>
          <p:cNvPr id="8" name="QuadreDeText 4">
            <a:extLst>
              <a:ext uri="{FF2B5EF4-FFF2-40B4-BE49-F238E27FC236}">
                <a16:creationId xmlns:a16="http://schemas.microsoft.com/office/drawing/2014/main" id="{BD654B37-26B8-3372-F8F6-83ACC0ECD2FA}"/>
              </a:ext>
            </a:extLst>
          </p:cNvPr>
          <p:cNvSpPr txBox="1"/>
          <p:nvPr/>
        </p:nvSpPr>
        <p:spPr>
          <a:xfrm>
            <a:off x="10456518" y="5639796"/>
            <a:ext cx="1386470" cy="307777"/>
          </a:xfrm>
          <a:prstGeom prst="rect">
            <a:avLst/>
          </a:prstGeom>
          <a:noFill/>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61503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E1756725-73E9-A6B0-8624-D981D547474A}"/>
              </a:ext>
            </a:extLst>
          </p:cNvPr>
          <p:cNvSpPr/>
          <p:nvPr/>
        </p:nvSpPr>
        <p:spPr>
          <a:xfrm>
            <a:off x="695325" y="1446663"/>
            <a:ext cx="11053763" cy="3853999"/>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CuadroTexto 5">
            <a:extLst>
              <a:ext uri="{FF2B5EF4-FFF2-40B4-BE49-F238E27FC236}">
                <a16:creationId xmlns:a16="http://schemas.microsoft.com/office/drawing/2014/main" id="{8CC1B459-88D2-A7E1-29FF-1BF9CE0F98D7}"/>
              </a:ext>
            </a:extLst>
          </p:cNvPr>
          <p:cNvSpPr txBox="1"/>
          <p:nvPr/>
        </p:nvSpPr>
        <p:spPr>
          <a:xfrm>
            <a:off x="842963" y="1662132"/>
            <a:ext cx="62350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Clínica</a:t>
            </a:r>
            <a:endParaRPr kumimoji="0" lang="es-ES" sz="20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29698" name="Rectangle 2">
            <a:extLst>
              <a:ext uri="{FF2B5EF4-FFF2-40B4-BE49-F238E27FC236}">
                <a16:creationId xmlns:a16="http://schemas.microsoft.com/office/drawing/2014/main" id="{B0E58248-D760-490C-810A-541B1D8FB0FE}"/>
              </a:ext>
            </a:extLst>
          </p:cNvPr>
          <p:cNvSpPr>
            <a:spLocks noGrp="1" noChangeArrowheads="1"/>
          </p:cNvSpPr>
          <p:nvPr>
            <p:ph type="title"/>
          </p:nvPr>
        </p:nvSpPr>
        <p:spPr>
          <a:xfrm>
            <a:off x="604221" y="676737"/>
            <a:ext cx="10515600" cy="760413"/>
          </a:xfrm>
        </p:spPr>
        <p:txBody>
          <a:bodyPr>
            <a:normAutofit fontScale="90000"/>
          </a:bodyPr>
          <a:lstStyle/>
          <a:p>
            <a:pPr eaLnBrk="1" hangingPunct="1"/>
            <a:r>
              <a:rPr lang="es-ES_tradnl" altLang="es-ES" sz="3200" b="1" dirty="0">
                <a:latin typeface="Arial" panose="020B0604020202020204" pitchFamily="34" charset="0"/>
                <a:cs typeface="Arial" panose="020B0604020202020204" pitchFamily="34" charset="0"/>
              </a:rPr>
              <a:t>Dermatitis atópica</a:t>
            </a:r>
            <a:br>
              <a:rPr lang="es-ES_tradnl" altLang="es-ES" sz="3200" b="1" dirty="0">
                <a:latin typeface="Arial" panose="020B0604020202020204" pitchFamily="34" charset="0"/>
                <a:cs typeface="Arial" panose="020B0604020202020204" pitchFamily="34" charset="0"/>
              </a:rPr>
            </a:br>
            <a:endParaRPr lang="en-US" altLang="es-ES" b="1" dirty="0">
              <a:latin typeface="Arial" panose="020B0604020202020204" pitchFamily="34" charset="0"/>
              <a:cs typeface="Arial" panose="020B0604020202020204" pitchFamily="34" charset="0"/>
            </a:endParaRPr>
          </a:p>
        </p:txBody>
      </p:sp>
      <p:sp>
        <p:nvSpPr>
          <p:cNvPr id="2" name="Footer Placeholder 4">
            <a:extLst>
              <a:ext uri="{FF2B5EF4-FFF2-40B4-BE49-F238E27FC236}">
                <a16:creationId xmlns:a16="http://schemas.microsoft.com/office/drawing/2014/main" id="{AB9F67F2-18A7-BBDF-B0B6-D4F721BEDE2F}"/>
              </a:ext>
            </a:extLst>
          </p:cNvPr>
          <p:cNvSpPr txBox="1">
            <a:spLocks/>
          </p:cNvSpPr>
          <p:nvPr/>
        </p:nvSpPr>
        <p:spPr>
          <a:xfrm>
            <a:off x="609600" y="5869081"/>
            <a:ext cx="10972800" cy="643186"/>
          </a:xfrm>
          <a:prstGeom prst="rect">
            <a:avLst/>
          </a:prstGeom>
        </p:spPr>
        <p:txBody>
          <a:bodyPr/>
          <a:lstStyle>
            <a:defPPr>
              <a:defRPr lang="es-E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s-ES" sz="1000" b="0" i="0" u="none" strike="noStrike" kern="1200" cap="none" spc="0" normalizeH="0" baseline="0" noProof="0" dirty="0">
              <a:ln>
                <a:noFill/>
              </a:ln>
              <a:solidFill>
                <a:srgbClr val="000000"/>
              </a:solidFill>
              <a:effectLst/>
              <a:uLnTx/>
              <a:uFillTx/>
              <a:latin typeface="Gilroy Office"/>
              <a:ea typeface="+mn-ea"/>
              <a:cs typeface="+mn-cs"/>
            </a:endParaRPr>
          </a:p>
        </p:txBody>
      </p:sp>
      <p:sp>
        <p:nvSpPr>
          <p:cNvPr id="5" name="QuadreDeText 4">
            <a:extLst>
              <a:ext uri="{FF2B5EF4-FFF2-40B4-BE49-F238E27FC236}">
                <a16:creationId xmlns:a16="http://schemas.microsoft.com/office/drawing/2014/main" id="{CEB91DE6-1ED4-835A-88C8-0F7739C06B81}"/>
              </a:ext>
            </a:extLst>
          </p:cNvPr>
          <p:cNvSpPr txBox="1"/>
          <p:nvPr/>
        </p:nvSpPr>
        <p:spPr>
          <a:xfrm>
            <a:off x="695325" y="6209732"/>
            <a:ext cx="8713788"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355"/>
                </a:solidFill>
                <a:effectLst/>
                <a:uLnTx/>
                <a:uFillTx/>
                <a:latin typeface="Arial" panose="020B0604020202020204"/>
                <a:ea typeface="+mn-ea"/>
                <a:cs typeface="+mn-cs"/>
              </a:rPr>
              <a:t>McAleer MA, Irvine AD. Atopic dermatitis. In: Bolognia JL, Schaffer JV, Cerroni L, eds. </a:t>
            </a:r>
            <a:r>
              <a:rPr kumimoji="0" lang="en-US" sz="700" b="0" i="1" u="none" strike="noStrike" kern="1200" cap="none" spc="0" normalizeH="0" baseline="0" noProof="0" dirty="0">
                <a:ln>
                  <a:noFill/>
                </a:ln>
                <a:solidFill>
                  <a:srgbClr val="002355"/>
                </a:solidFill>
                <a:effectLst/>
                <a:uLnTx/>
                <a:uFillTx/>
                <a:latin typeface="Arial" panose="020B0604020202020204"/>
                <a:ea typeface="+mn-ea"/>
                <a:cs typeface="+mn-cs"/>
              </a:rPr>
              <a:t>Dermatology</a:t>
            </a:r>
            <a:r>
              <a:rPr kumimoji="0" lang="en-US" sz="700" b="0" i="0" u="none" strike="noStrike" kern="1200" cap="none" spc="0" normalizeH="0" baseline="0" noProof="0" dirty="0">
                <a:ln>
                  <a:noFill/>
                </a:ln>
                <a:solidFill>
                  <a:srgbClr val="002355"/>
                </a:solidFill>
                <a:effectLst/>
                <a:uLnTx/>
                <a:uFillTx/>
                <a:latin typeface="Arial" panose="020B0604020202020204"/>
                <a:ea typeface="+mn-ea"/>
                <a:cs typeface="+mn-cs"/>
              </a:rPr>
              <a:t>. 5th ed. Philadelphia, PA: Elsevier; 2025:chap 12.</a:t>
            </a:r>
            <a:endParaRPr kumimoji="0" lang="ca-ES" sz="7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8" name="CuadroTexto 7">
            <a:extLst>
              <a:ext uri="{FF2B5EF4-FFF2-40B4-BE49-F238E27FC236}">
                <a16:creationId xmlns:a16="http://schemas.microsoft.com/office/drawing/2014/main" id="{47066B5C-4B77-01B0-5455-160867D22F9A}"/>
              </a:ext>
            </a:extLst>
          </p:cNvPr>
          <p:cNvSpPr txBox="1"/>
          <p:nvPr/>
        </p:nvSpPr>
        <p:spPr>
          <a:xfrm>
            <a:off x="849881" y="2596526"/>
            <a:ext cx="2094931" cy="535531"/>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a:ea typeface="+mn-ea"/>
                <a:cs typeface="+mn-cs"/>
              </a:rPr>
              <a:t>Xerosis y prurito </a:t>
            </a:r>
            <a:r>
              <a:rPr kumimoji="0" lang="es-ES_tradnl" altLang="es-ES" sz="1800" b="0" i="0" u="none" strike="noStrike" kern="1200" cap="none" spc="0" normalizeH="0" baseline="0" noProof="0" dirty="0">
                <a:ln>
                  <a:noFill/>
                </a:ln>
                <a:solidFill>
                  <a:srgbClr val="002355"/>
                </a:solidFill>
                <a:effectLst/>
                <a:uLnTx/>
                <a:uFillTx/>
                <a:latin typeface="Arial" panose="020B0604020202020204"/>
                <a:ea typeface="+mn-ea"/>
                <a:cs typeface="+mn-cs"/>
              </a:rPr>
              <a:t>constantes</a:t>
            </a:r>
          </a:p>
        </p:txBody>
      </p:sp>
      <p:sp>
        <p:nvSpPr>
          <p:cNvPr id="10" name="CuadroTexto 9">
            <a:extLst>
              <a:ext uri="{FF2B5EF4-FFF2-40B4-BE49-F238E27FC236}">
                <a16:creationId xmlns:a16="http://schemas.microsoft.com/office/drawing/2014/main" id="{5CD6C133-2CA7-C39C-3997-A19990F03F3C}"/>
              </a:ext>
            </a:extLst>
          </p:cNvPr>
          <p:cNvSpPr txBox="1"/>
          <p:nvPr/>
        </p:nvSpPr>
        <p:spPr>
          <a:xfrm>
            <a:off x="4343708" y="2596526"/>
            <a:ext cx="3527946"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1800" b="0" i="0" u="none" strike="noStrike" kern="1200" cap="none" spc="0" normalizeH="0" baseline="0" noProof="0" dirty="0">
                <a:ln>
                  <a:noFill/>
                </a:ln>
                <a:solidFill>
                  <a:srgbClr val="002355"/>
                </a:solidFill>
                <a:effectLst/>
                <a:uLnTx/>
                <a:uFillTx/>
                <a:latin typeface="Arial" panose="020B0604020202020204"/>
                <a:ea typeface="+mn-ea"/>
                <a:cs typeface="+mn-cs"/>
              </a:rPr>
              <a:t>Manifestaciones </a:t>
            </a:r>
            <a:r>
              <a:rPr kumimoji="0" lang="es-ES_tradnl" altLang="es-ES" sz="1800" b="1" i="0" u="none" strike="noStrike" kern="1200" cap="none" spc="0" normalizeH="0" baseline="0" noProof="0" dirty="0">
                <a:ln>
                  <a:noFill/>
                </a:ln>
                <a:solidFill>
                  <a:srgbClr val="002355"/>
                </a:solidFill>
                <a:effectLst/>
                <a:uLnTx/>
                <a:uFillTx/>
                <a:latin typeface="Arial" panose="020B0604020202020204"/>
                <a:ea typeface="+mn-ea"/>
                <a:cs typeface="+mn-cs"/>
              </a:rPr>
              <a:t>típicas</a:t>
            </a:r>
            <a:br>
              <a:rPr kumimoji="0" lang="es-ES_tradnl" altLang="es-ES" sz="1800" b="1" i="0" u="none" strike="noStrike" kern="1200" cap="none" spc="0" normalizeH="0" baseline="0" noProof="0" dirty="0">
                <a:ln>
                  <a:noFill/>
                </a:ln>
                <a:solidFill>
                  <a:srgbClr val="002355"/>
                </a:solidFill>
                <a:effectLst/>
                <a:uLnTx/>
                <a:uFillTx/>
                <a:latin typeface="Arial" panose="020B0604020202020204"/>
                <a:ea typeface="+mn-ea"/>
                <a:cs typeface="+mn-cs"/>
              </a:rPr>
            </a:br>
            <a:endParaRPr kumimoji="0" lang="es-ES_tradnl" altLang="es-ES" sz="1800" b="1" i="0" u="none" strike="noStrike" kern="1200" cap="none" spc="0" normalizeH="0" baseline="0" noProof="0" dirty="0">
              <a:ln>
                <a:noFill/>
              </a:ln>
              <a:solidFill>
                <a:srgbClr val="002355"/>
              </a:solidFill>
              <a:effectLst/>
              <a:uLnTx/>
              <a:uFillTx/>
              <a:latin typeface="Arial" panose="020B0604020202020204"/>
              <a:ea typeface="+mn-ea"/>
              <a:cs typeface="+mn-cs"/>
            </a:endParaRPr>
          </a:p>
          <a:p>
            <a:pPr marL="93663" marR="0" lvl="0" indent="-93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es-ES" sz="1600" b="1" i="0" u="none" strike="noStrike" kern="1200" cap="none" spc="0" normalizeH="0" baseline="0" noProof="0" dirty="0">
                <a:ln>
                  <a:noFill/>
                </a:ln>
                <a:solidFill>
                  <a:srgbClr val="002355"/>
                </a:solidFill>
                <a:effectLst/>
                <a:uLnTx/>
                <a:uFillTx/>
                <a:latin typeface="Arial" panose="020B0604020202020204"/>
                <a:ea typeface="+mn-ea"/>
                <a:cs typeface="+mn-cs"/>
              </a:rPr>
              <a:t>Fase del lactante </a:t>
            </a:r>
            <a:r>
              <a:rPr kumimoji="0" lang="es-ES" altLang="es-ES" sz="1600" b="0" i="0" u="none" strike="noStrike" kern="1200" cap="none" spc="0" normalizeH="0" baseline="0" noProof="0" dirty="0">
                <a:ln>
                  <a:noFill/>
                </a:ln>
                <a:solidFill>
                  <a:srgbClr val="002355"/>
                </a:solidFill>
                <a:effectLst/>
                <a:uLnTx/>
                <a:uFillTx/>
                <a:latin typeface="Arial" panose="020B0604020202020204"/>
                <a:ea typeface="+mn-ea"/>
                <a:cs typeface="+mn-cs"/>
              </a:rPr>
              <a:t>(&lt;2 años) 60%</a:t>
            </a:r>
            <a:br>
              <a:rPr kumimoji="0" lang="es-ES" altLang="es-ES" sz="1600" b="0" i="0" u="none" strike="noStrike" kern="1200" cap="none" spc="0" normalizeH="0" baseline="0" noProof="0" dirty="0">
                <a:ln>
                  <a:noFill/>
                </a:ln>
                <a:solidFill>
                  <a:srgbClr val="002355"/>
                </a:solidFill>
                <a:effectLst/>
                <a:uLnTx/>
                <a:uFillTx/>
                <a:latin typeface="Arial" panose="020B0604020202020204"/>
                <a:ea typeface="+mn-ea"/>
                <a:cs typeface="+mn-cs"/>
              </a:rPr>
            </a:br>
            <a:endParaRPr kumimoji="0" lang="es-ES" altLang="es-ES" sz="16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93663" marR="0" lvl="0" indent="-93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es-ES" sz="1600" b="1" i="0" u="none" strike="noStrike" kern="1200" cap="none" spc="0" normalizeH="0" baseline="0" noProof="0" dirty="0">
                <a:ln>
                  <a:noFill/>
                </a:ln>
                <a:solidFill>
                  <a:srgbClr val="002355"/>
                </a:solidFill>
                <a:effectLst/>
                <a:uLnTx/>
                <a:uFillTx/>
                <a:latin typeface="Arial" panose="020B0604020202020204"/>
                <a:ea typeface="+mn-ea"/>
                <a:cs typeface="+mn-cs"/>
              </a:rPr>
              <a:t>Fase infantil </a:t>
            </a:r>
            <a:r>
              <a:rPr kumimoji="0" lang="es-ES" altLang="es-ES" sz="1600" b="0" i="0" u="none" strike="noStrike" kern="1200" cap="none" spc="0" normalizeH="0" baseline="0" noProof="0" dirty="0">
                <a:ln>
                  <a:noFill/>
                </a:ln>
                <a:solidFill>
                  <a:srgbClr val="002355"/>
                </a:solidFill>
                <a:effectLst/>
                <a:uLnTx/>
                <a:uFillTx/>
                <a:latin typeface="Arial" panose="020B0604020202020204"/>
                <a:ea typeface="+mn-ea"/>
                <a:cs typeface="+mn-cs"/>
              </a:rPr>
              <a:t>(2-10 años)  30%</a:t>
            </a:r>
            <a:br>
              <a:rPr kumimoji="0" lang="es-ES" altLang="es-ES" sz="1600" b="0" i="0" u="none" strike="noStrike" kern="1200" cap="none" spc="0" normalizeH="0" baseline="0" noProof="0" dirty="0">
                <a:ln>
                  <a:noFill/>
                </a:ln>
                <a:solidFill>
                  <a:srgbClr val="002355"/>
                </a:solidFill>
                <a:effectLst/>
                <a:uLnTx/>
                <a:uFillTx/>
                <a:latin typeface="Arial" panose="020B0604020202020204"/>
                <a:ea typeface="+mn-ea"/>
                <a:cs typeface="+mn-cs"/>
              </a:rPr>
            </a:br>
            <a:endParaRPr kumimoji="0" lang="es-ES" altLang="es-ES" sz="1600" b="0" i="0" u="none" strike="noStrike" kern="1200" cap="none" spc="0" normalizeH="0" baseline="0" noProof="0" dirty="0">
              <a:ln>
                <a:noFill/>
              </a:ln>
              <a:solidFill>
                <a:srgbClr val="002355"/>
              </a:solidFill>
              <a:effectLst/>
              <a:uLnTx/>
              <a:uFillTx/>
              <a:latin typeface="Arial" panose="020B0604020202020204"/>
              <a:ea typeface="+mn-ea"/>
              <a:cs typeface="+mn-cs"/>
            </a:endParaRPr>
          </a:p>
          <a:p>
            <a:pPr marL="93663" marR="0" lvl="0" indent="-93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es-ES" sz="1600" b="1" i="0" u="none" strike="noStrike" kern="1200" cap="none" spc="0" normalizeH="0" baseline="0" noProof="0" dirty="0">
                <a:ln>
                  <a:noFill/>
                </a:ln>
                <a:solidFill>
                  <a:srgbClr val="002355"/>
                </a:solidFill>
                <a:effectLst/>
                <a:uLnTx/>
                <a:uFillTx/>
                <a:latin typeface="Arial" panose="020B0604020202020204"/>
                <a:ea typeface="+mn-ea"/>
                <a:cs typeface="+mn-cs"/>
              </a:rPr>
              <a:t>Adolescencia y adulto </a:t>
            </a:r>
            <a:r>
              <a:rPr kumimoji="0" lang="es-ES" altLang="es-ES" sz="1600" b="0" i="0" u="none" strike="noStrike" kern="1200" cap="none" spc="0" normalizeH="0" baseline="0" noProof="0" dirty="0">
                <a:ln>
                  <a:noFill/>
                </a:ln>
                <a:solidFill>
                  <a:srgbClr val="002355"/>
                </a:solidFill>
                <a:effectLst/>
                <a:uLnTx/>
                <a:uFillTx/>
                <a:latin typeface="Arial" panose="020B0604020202020204"/>
                <a:ea typeface="+mn-ea"/>
                <a:cs typeface="+mn-cs"/>
              </a:rPr>
              <a:t>(&gt;10 años)  5-10%</a:t>
            </a:r>
            <a:endParaRPr kumimoji="0" lang="ca-ES" altLang="es-ES" sz="16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12" name="CuadroTexto 11">
            <a:extLst>
              <a:ext uri="{FF2B5EF4-FFF2-40B4-BE49-F238E27FC236}">
                <a16:creationId xmlns:a16="http://schemas.microsoft.com/office/drawing/2014/main" id="{4D16AE2F-F03D-1844-50E9-BFBAF3605F32}"/>
              </a:ext>
            </a:extLst>
          </p:cNvPr>
          <p:cNvSpPr txBox="1"/>
          <p:nvPr/>
        </p:nvSpPr>
        <p:spPr>
          <a:xfrm>
            <a:off x="9270550" y="2596526"/>
            <a:ext cx="2067635" cy="535531"/>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s-ES_tradnl" altLang="es-ES" sz="1800" b="0" i="0" u="none" strike="noStrike" kern="1200" cap="none" spc="0" normalizeH="0" baseline="0" noProof="0" dirty="0">
                <a:ln>
                  <a:noFill/>
                </a:ln>
                <a:solidFill>
                  <a:srgbClr val="002355"/>
                </a:solidFill>
                <a:effectLst/>
                <a:uLnTx/>
                <a:uFillTx/>
                <a:latin typeface="Arial" panose="020B0604020202020204"/>
                <a:ea typeface="+mn-ea"/>
                <a:cs typeface="+mn-cs"/>
              </a:rPr>
              <a:t>Manifestaciones </a:t>
            </a:r>
            <a:r>
              <a:rPr kumimoji="0" lang="es-ES_tradnl" altLang="es-ES" sz="1800" b="1" i="0" u="none" strike="noStrike" kern="1200" cap="none" spc="0" normalizeH="0" baseline="0" noProof="0" dirty="0">
                <a:ln>
                  <a:noFill/>
                </a:ln>
                <a:solidFill>
                  <a:srgbClr val="002355"/>
                </a:solidFill>
                <a:effectLst/>
                <a:uLnTx/>
                <a:uFillTx/>
                <a:latin typeface="Arial" panose="020B0604020202020204"/>
                <a:ea typeface="+mn-ea"/>
                <a:cs typeface="+mn-cs"/>
              </a:rPr>
              <a:t>atípicas</a:t>
            </a:r>
            <a:endParaRPr kumimoji="0" lang="en-US" altLang="es-ES" sz="1800" b="1" i="0" u="none" strike="noStrike" kern="1200" cap="none" spc="0" normalizeH="0" baseline="0" noProof="0" dirty="0">
              <a:ln>
                <a:noFill/>
              </a:ln>
              <a:solidFill>
                <a:srgbClr val="002355"/>
              </a:solidFill>
              <a:effectLst/>
              <a:uLnTx/>
              <a:uFillTx/>
              <a:latin typeface="Arial" panose="020B0604020202020204"/>
              <a:ea typeface="+mn-ea"/>
              <a:cs typeface="+mn-cs"/>
            </a:endParaRPr>
          </a:p>
        </p:txBody>
      </p:sp>
      <p:cxnSp>
        <p:nvCxnSpPr>
          <p:cNvPr id="13" name="Conector recto 12">
            <a:extLst>
              <a:ext uri="{FF2B5EF4-FFF2-40B4-BE49-F238E27FC236}">
                <a16:creationId xmlns:a16="http://schemas.microsoft.com/office/drawing/2014/main" id="{5090E8C2-CC93-8583-67FA-9A23E572A1F1}"/>
              </a:ext>
            </a:extLst>
          </p:cNvPr>
          <p:cNvCxnSpPr>
            <a:cxnSpLocks/>
          </p:cNvCxnSpPr>
          <p:nvPr/>
        </p:nvCxnSpPr>
        <p:spPr>
          <a:xfrm>
            <a:off x="3644260" y="2619854"/>
            <a:ext cx="0" cy="1817209"/>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D429E033-ECB5-AD86-E672-3349F1736B04}"/>
              </a:ext>
            </a:extLst>
          </p:cNvPr>
          <p:cNvCxnSpPr>
            <a:cxnSpLocks/>
          </p:cNvCxnSpPr>
          <p:nvPr/>
        </p:nvCxnSpPr>
        <p:spPr>
          <a:xfrm>
            <a:off x="8571102" y="2619854"/>
            <a:ext cx="0" cy="1817209"/>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46045"/>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543488" y="328217"/>
            <a:ext cx="10515600" cy="1150938"/>
          </a:xfrm>
          <a:prstGeom prst="rect">
            <a:avLst/>
          </a:prstGeom>
        </p:spPr>
        <p:txBody>
          <a:bodyPr>
            <a:normAutofit/>
          </a:bodyPr>
          <a:lstStyle/>
          <a:p>
            <a:r>
              <a:rPr lang="es-ES_tradnl" sz="3200" b="1" dirty="0">
                <a:latin typeface="+mn-lt"/>
              </a:rPr>
              <a:t>Variabilidad clínica y evolutiva </a:t>
            </a:r>
            <a:br>
              <a:rPr lang="es-ES_tradnl" sz="3200" b="1" dirty="0">
                <a:latin typeface="+mn-lt"/>
              </a:rPr>
            </a:br>
            <a:r>
              <a:rPr lang="es-ES_tradnl" sz="3200" dirty="0">
                <a:latin typeface="+mn-lt"/>
              </a:rPr>
              <a:t>Patrones evolutivos de la psoriasis</a:t>
            </a:r>
          </a:p>
        </p:txBody>
      </p:sp>
      <p:pic>
        <p:nvPicPr>
          <p:cNvPr id="1026" name="Picture 2"/>
          <p:cNvPicPr>
            <a:picLocks noGrp="1" noChangeAspect="1" noChangeArrowheads="1"/>
          </p:cNvPicPr>
          <p:nvPr>
            <p:ph idx="4294967295"/>
          </p:nvPr>
        </p:nvPicPr>
        <p:blipFill>
          <a:blip r:embed="rId2" cstate="screen">
            <a:lum bright="-20000" contrast="40000"/>
            <a:extLst>
              <a:ext uri="{28A0092B-C50C-407E-A947-70E740481C1C}">
                <a14:useLocalDpi xmlns:a14="http://schemas.microsoft.com/office/drawing/2010/main" val="0"/>
              </a:ext>
            </a:extLst>
          </a:blip>
          <a:srcRect/>
          <a:stretch>
            <a:fillRect/>
          </a:stretch>
        </p:blipFill>
        <p:spPr bwMode="auto">
          <a:xfrm>
            <a:off x="0" y="2311400"/>
            <a:ext cx="7310438" cy="2365375"/>
          </a:xfrm>
          <a:prstGeom prst="rect">
            <a:avLst/>
          </a:prstGeom>
          <a:noFill/>
          <a:ln w="9525">
            <a:noFill/>
            <a:miter lim="800000"/>
            <a:headEnd/>
            <a:tailEnd/>
          </a:ln>
        </p:spPr>
      </p:pic>
      <p:pic>
        <p:nvPicPr>
          <p:cNvPr id="4" name="Picture 2"/>
          <p:cNvPicPr>
            <a:picLocks noChangeAspect="1" noChangeArrowheads="1"/>
          </p:cNvPicPr>
          <p:nvPr/>
        </p:nvPicPr>
        <p:blipFill>
          <a:blip r:embed="rId3" cstate="screen">
            <a:lum bright="-20000" contrast="40000"/>
            <a:extLst>
              <a:ext uri="{28A0092B-C50C-407E-A947-70E740481C1C}">
                <a14:useLocalDpi xmlns:a14="http://schemas.microsoft.com/office/drawing/2010/main" val="0"/>
              </a:ext>
            </a:extLst>
          </a:blip>
          <a:srcRect/>
          <a:stretch>
            <a:fillRect/>
          </a:stretch>
        </p:blipFill>
        <p:spPr bwMode="auto">
          <a:xfrm>
            <a:off x="7295456" y="2468894"/>
            <a:ext cx="4896544" cy="2225701"/>
          </a:xfrm>
          <a:prstGeom prst="rect">
            <a:avLst/>
          </a:prstGeom>
          <a:noFill/>
          <a:ln w="9525">
            <a:noFill/>
            <a:miter lim="800000"/>
            <a:headEnd/>
            <a:tailEnd/>
          </a:ln>
        </p:spPr>
      </p:pic>
      <p:sp>
        <p:nvSpPr>
          <p:cNvPr id="3" name="CuadroTexto 2"/>
          <p:cNvSpPr txBox="1"/>
          <p:nvPr/>
        </p:nvSpPr>
        <p:spPr>
          <a:xfrm>
            <a:off x="892197" y="2310720"/>
            <a:ext cx="1189556" cy="379656"/>
          </a:xfrm>
          <a:prstGeom prst="rect">
            <a:avLst/>
          </a:prstGeom>
          <a:solidFill>
            <a:schemeClr val="bg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ca-ES" sz="1867" b="1" i="0" u="none" strike="noStrike" kern="1200" cap="none" spc="0" normalizeH="0" baseline="0" noProof="0" dirty="0">
                <a:ln>
                  <a:noFill/>
                </a:ln>
                <a:solidFill>
                  <a:prstClr val="black"/>
                </a:solidFill>
                <a:effectLst/>
                <a:uLnTx/>
                <a:uFillTx/>
                <a:latin typeface="Calibri"/>
                <a:ea typeface="+mn-ea"/>
                <a:cs typeface="+mn-cs"/>
              </a:rPr>
              <a:t>Estacional</a:t>
            </a:r>
            <a:endParaRPr kumimoji="0" lang="es-ES" sz="1867"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uadroTexto 5"/>
          <p:cNvSpPr txBox="1"/>
          <p:nvPr/>
        </p:nvSpPr>
        <p:spPr>
          <a:xfrm>
            <a:off x="2735627" y="2310720"/>
            <a:ext cx="2342051" cy="379656"/>
          </a:xfrm>
          <a:prstGeom prst="rect">
            <a:avLst/>
          </a:prstGeom>
          <a:solidFill>
            <a:schemeClr val="bg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ca-ES" sz="1867" b="1" i="0" u="none" strike="noStrike" kern="1200" cap="none" spc="0" normalizeH="0" baseline="0" noProof="0" dirty="0" err="1">
                <a:ln>
                  <a:noFill/>
                </a:ln>
                <a:solidFill>
                  <a:prstClr val="black"/>
                </a:solidFill>
                <a:effectLst/>
                <a:uLnTx/>
                <a:uFillTx/>
                <a:latin typeface="Calibri"/>
                <a:ea typeface="+mn-ea"/>
                <a:cs typeface="+mn-cs"/>
              </a:rPr>
              <a:t>Episódica</a:t>
            </a:r>
            <a:r>
              <a:rPr kumimoji="0" lang="ca-ES" sz="1867" b="1" i="0" u="none" strike="noStrike" kern="1200" cap="none" spc="0" normalizeH="0" baseline="0" noProof="0" dirty="0">
                <a:ln>
                  <a:noFill/>
                </a:ln>
                <a:solidFill>
                  <a:prstClr val="black"/>
                </a:solidFill>
                <a:effectLst/>
                <a:uLnTx/>
                <a:uFillTx/>
                <a:latin typeface="Calibri"/>
                <a:ea typeface="+mn-ea"/>
                <a:cs typeface="+mn-cs"/>
              </a:rPr>
              <a:t> (moderada)</a:t>
            </a:r>
            <a:endParaRPr kumimoji="0" lang="es-ES" sz="1867"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uadroTexto 6"/>
          <p:cNvSpPr txBox="1"/>
          <p:nvPr/>
        </p:nvSpPr>
        <p:spPr>
          <a:xfrm>
            <a:off x="7903291" y="2310720"/>
            <a:ext cx="1285929" cy="379656"/>
          </a:xfrm>
          <a:prstGeom prst="rect">
            <a:avLst/>
          </a:prstGeom>
          <a:solidFill>
            <a:schemeClr val="bg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ca-ES" sz="1867" b="1" i="0" u="none" strike="noStrike" kern="1200" cap="none" spc="0" normalizeH="0" baseline="0" noProof="0" dirty="0" err="1">
                <a:ln>
                  <a:noFill/>
                </a:ln>
                <a:solidFill>
                  <a:prstClr val="black"/>
                </a:solidFill>
                <a:effectLst/>
                <a:uLnTx/>
                <a:uFillTx/>
                <a:latin typeface="Calibri"/>
                <a:ea typeface="+mn-ea"/>
                <a:cs typeface="+mn-cs"/>
              </a:rPr>
              <a:t>Persistente</a:t>
            </a:r>
            <a:endParaRPr kumimoji="0" lang="es-ES" sz="1867"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CuadroTexto 7"/>
          <p:cNvSpPr txBox="1"/>
          <p:nvPr/>
        </p:nvSpPr>
        <p:spPr>
          <a:xfrm>
            <a:off x="9672537" y="2310719"/>
            <a:ext cx="2386551" cy="379656"/>
          </a:xfrm>
          <a:prstGeom prst="rect">
            <a:avLst/>
          </a:prstGeom>
          <a:solidFill>
            <a:schemeClr val="bg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ca-ES" sz="1867" b="1" i="0" u="none" strike="noStrike" kern="1200" cap="none" spc="0" normalizeH="0" baseline="0" noProof="0" dirty="0" err="1">
                <a:ln>
                  <a:noFill/>
                </a:ln>
                <a:solidFill>
                  <a:prstClr val="black"/>
                </a:solidFill>
                <a:effectLst/>
                <a:uLnTx/>
                <a:uFillTx/>
                <a:latin typeface="Calibri"/>
                <a:ea typeface="+mn-ea"/>
                <a:cs typeface="+mn-cs"/>
              </a:rPr>
              <a:t>Persistente</a:t>
            </a:r>
            <a:r>
              <a:rPr kumimoji="0" lang="ca-ES" sz="1867" b="1" i="0" u="none" strike="noStrike" kern="1200" cap="none" spc="0" normalizeH="0" baseline="0" noProof="0" dirty="0">
                <a:ln>
                  <a:noFill/>
                </a:ln>
                <a:solidFill>
                  <a:prstClr val="black"/>
                </a:solidFill>
                <a:effectLst/>
                <a:uLnTx/>
                <a:uFillTx/>
                <a:latin typeface="Calibri"/>
                <a:ea typeface="+mn-ea"/>
                <a:cs typeface="+mn-cs"/>
              </a:rPr>
              <a:t> con brotes</a:t>
            </a:r>
            <a:endParaRPr kumimoji="0" lang="es-ES" sz="1867"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uadroTexto 8"/>
          <p:cNvSpPr txBox="1"/>
          <p:nvPr/>
        </p:nvSpPr>
        <p:spPr>
          <a:xfrm>
            <a:off x="5152360" y="2319448"/>
            <a:ext cx="1866280" cy="379656"/>
          </a:xfrm>
          <a:prstGeom prst="rect">
            <a:avLst/>
          </a:prstGeom>
          <a:solidFill>
            <a:schemeClr val="bg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ca-ES" sz="1867" b="1" i="0" u="none" strike="noStrike" kern="1200" cap="none" spc="0" normalizeH="0" baseline="0" noProof="0" dirty="0" err="1">
                <a:ln>
                  <a:noFill/>
                </a:ln>
                <a:solidFill>
                  <a:prstClr val="black"/>
                </a:solidFill>
                <a:effectLst/>
                <a:uLnTx/>
                <a:uFillTx/>
                <a:latin typeface="Calibri"/>
                <a:ea typeface="+mn-ea"/>
                <a:cs typeface="+mn-cs"/>
              </a:rPr>
              <a:t>Episódica</a:t>
            </a:r>
            <a:r>
              <a:rPr kumimoji="0" lang="ca-ES" sz="1867" b="1" i="0" u="none" strike="noStrike" kern="1200" cap="none" spc="0" normalizeH="0" baseline="0" noProof="0" dirty="0">
                <a:ln>
                  <a:noFill/>
                </a:ln>
                <a:solidFill>
                  <a:prstClr val="black"/>
                </a:solidFill>
                <a:effectLst/>
                <a:uLnTx/>
                <a:uFillTx/>
                <a:latin typeface="Calibri"/>
                <a:ea typeface="+mn-ea"/>
                <a:cs typeface="+mn-cs"/>
              </a:rPr>
              <a:t> (</a:t>
            </a:r>
            <a:r>
              <a:rPr kumimoji="0" lang="ca-ES" sz="1867" b="1" i="0" u="none" strike="noStrike" kern="1200" cap="none" spc="0" normalizeH="0" baseline="0" noProof="0" dirty="0" err="1">
                <a:ln>
                  <a:noFill/>
                </a:ln>
                <a:solidFill>
                  <a:prstClr val="black"/>
                </a:solidFill>
                <a:effectLst/>
                <a:uLnTx/>
                <a:uFillTx/>
                <a:latin typeface="Calibri"/>
                <a:ea typeface="+mn-ea"/>
                <a:cs typeface="+mn-cs"/>
              </a:rPr>
              <a:t>grave</a:t>
            </a:r>
            <a:r>
              <a:rPr kumimoji="0" lang="ca-ES" sz="1867" b="1" i="0" u="none" strike="noStrike" kern="1200" cap="none" spc="0" normalizeH="0" baseline="0" noProof="0" dirty="0">
                <a:ln>
                  <a:noFill/>
                </a:ln>
                <a:solidFill>
                  <a:prstClr val="black"/>
                </a:solidFill>
                <a:effectLst/>
                <a:uLnTx/>
                <a:uFillTx/>
                <a:latin typeface="Calibri"/>
                <a:ea typeface="+mn-ea"/>
                <a:cs typeface="+mn-cs"/>
              </a:rPr>
              <a:t>)</a:t>
            </a:r>
            <a:endParaRPr kumimoji="0" lang="es-ES" sz="1867"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CuadroTexto 9"/>
          <p:cNvSpPr txBox="1"/>
          <p:nvPr/>
        </p:nvSpPr>
        <p:spPr>
          <a:xfrm>
            <a:off x="239349" y="4448373"/>
            <a:ext cx="11329259" cy="502766"/>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ca-ES" sz="2667" b="1" i="0" u="none" strike="noStrike" kern="1200" cap="none" spc="0" normalizeH="0" baseline="0" noProof="0" dirty="0" err="1">
                <a:ln>
                  <a:noFill/>
                </a:ln>
                <a:solidFill>
                  <a:prstClr val="black"/>
                </a:solidFill>
                <a:effectLst/>
                <a:uLnTx/>
                <a:uFillTx/>
                <a:latin typeface="Calibri"/>
                <a:ea typeface="+mn-ea"/>
                <a:cs typeface="+mn-cs"/>
              </a:rPr>
              <a:t>Evolución</a:t>
            </a:r>
            <a:r>
              <a:rPr kumimoji="0" lang="ca-ES" sz="2667" b="1" i="0" u="none" strike="noStrike" kern="1200" cap="none" spc="0" normalizeH="0" baseline="0" noProof="0" dirty="0">
                <a:ln>
                  <a:noFill/>
                </a:ln>
                <a:solidFill>
                  <a:prstClr val="black"/>
                </a:solidFill>
                <a:effectLst/>
                <a:uLnTx/>
                <a:uFillTx/>
                <a:latin typeface="Calibri"/>
                <a:ea typeface="+mn-ea"/>
                <a:cs typeface="+mn-cs"/>
              </a:rPr>
              <a:t> </a:t>
            </a:r>
            <a:r>
              <a:rPr kumimoji="0" lang="ca-ES" sz="2667" b="1" i="0" u="none" strike="noStrike" kern="1200" cap="none" spc="0" normalizeH="0" baseline="0" noProof="0" dirty="0" err="1">
                <a:ln>
                  <a:noFill/>
                </a:ln>
                <a:solidFill>
                  <a:prstClr val="black"/>
                </a:solidFill>
                <a:effectLst/>
                <a:uLnTx/>
                <a:uFillTx/>
                <a:latin typeface="Calibri"/>
                <a:ea typeface="+mn-ea"/>
                <a:cs typeface="+mn-cs"/>
              </a:rPr>
              <a:t>durante</a:t>
            </a:r>
            <a:r>
              <a:rPr kumimoji="0" lang="ca-ES" sz="2667" b="1" i="0" u="none" strike="noStrike" kern="1200" cap="none" spc="0" normalizeH="0" baseline="0" noProof="0" dirty="0">
                <a:ln>
                  <a:noFill/>
                </a:ln>
                <a:solidFill>
                  <a:prstClr val="black"/>
                </a:solidFill>
                <a:effectLst/>
                <a:uLnTx/>
                <a:uFillTx/>
                <a:latin typeface="Calibri"/>
                <a:ea typeface="+mn-ea"/>
                <a:cs typeface="+mn-cs"/>
              </a:rPr>
              <a:t> un </a:t>
            </a:r>
            <a:r>
              <a:rPr kumimoji="0" lang="ca-ES" sz="2667" b="1" i="0" u="none" strike="noStrike" kern="1200" cap="none" spc="0" normalizeH="0" baseline="0" noProof="0" dirty="0" err="1">
                <a:ln>
                  <a:noFill/>
                </a:ln>
                <a:solidFill>
                  <a:prstClr val="black"/>
                </a:solidFill>
                <a:effectLst/>
                <a:uLnTx/>
                <a:uFillTx/>
                <a:latin typeface="Calibri"/>
                <a:ea typeface="+mn-ea"/>
                <a:cs typeface="+mn-cs"/>
              </a:rPr>
              <a:t>año</a:t>
            </a:r>
            <a:endParaRPr kumimoji="0" lang="es-ES" sz="2667"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uadroTexto 10"/>
          <p:cNvSpPr txBox="1"/>
          <p:nvPr/>
        </p:nvSpPr>
        <p:spPr>
          <a:xfrm rot="16200000">
            <a:off x="-870921" y="3299583"/>
            <a:ext cx="2339551" cy="318100"/>
          </a:xfrm>
          <a:prstGeom prst="rect">
            <a:avLst/>
          </a:prstGeom>
          <a:solidFill>
            <a:schemeClr val="bg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ca-ES" sz="1467" b="1" i="0" u="none" strike="noStrike" kern="1200" cap="none" spc="0" normalizeH="0" baseline="0" noProof="0" dirty="0" err="1">
                <a:ln>
                  <a:noFill/>
                </a:ln>
                <a:solidFill>
                  <a:prstClr val="black"/>
                </a:solidFill>
                <a:effectLst/>
                <a:uLnTx/>
                <a:uFillTx/>
                <a:latin typeface="Calibri"/>
                <a:ea typeface="+mn-ea"/>
                <a:cs typeface="+mn-cs"/>
              </a:rPr>
              <a:t>Actividad</a:t>
            </a:r>
            <a:r>
              <a:rPr kumimoji="0" lang="ca-ES" sz="1467" b="1" i="0" u="none" strike="noStrike" kern="1200" cap="none" spc="0" normalizeH="0" baseline="0" noProof="0" dirty="0">
                <a:ln>
                  <a:noFill/>
                </a:ln>
                <a:solidFill>
                  <a:prstClr val="black"/>
                </a:solidFill>
                <a:effectLst/>
                <a:uLnTx/>
                <a:uFillTx/>
                <a:latin typeface="Calibri"/>
                <a:ea typeface="+mn-ea"/>
                <a:cs typeface="+mn-cs"/>
              </a:rPr>
              <a:t> de la </a:t>
            </a:r>
            <a:r>
              <a:rPr kumimoji="0" lang="ca-ES" sz="1467" b="1" i="0" u="none" strike="noStrike" kern="1200" cap="none" spc="0" normalizeH="0" baseline="0" noProof="0" dirty="0" err="1">
                <a:ln>
                  <a:noFill/>
                </a:ln>
                <a:solidFill>
                  <a:prstClr val="black"/>
                </a:solidFill>
                <a:effectLst/>
                <a:uLnTx/>
                <a:uFillTx/>
                <a:latin typeface="Calibri"/>
                <a:ea typeface="+mn-ea"/>
                <a:cs typeface="+mn-cs"/>
              </a:rPr>
              <a:t>enfermedad</a:t>
            </a:r>
            <a:endParaRPr kumimoji="0" lang="es-ES" sz="1467"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11 Conector recto"/>
          <p:cNvCxnSpPr/>
          <p:nvPr/>
        </p:nvCxnSpPr>
        <p:spPr>
          <a:xfrm>
            <a:off x="431371" y="131676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91650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5C08ACDE-CF21-6C76-79E2-4E658D53B175}"/>
              </a:ext>
            </a:extLst>
          </p:cNvPr>
          <p:cNvSpPr/>
          <p:nvPr/>
        </p:nvSpPr>
        <p:spPr>
          <a:xfrm>
            <a:off x="695325" y="1446663"/>
            <a:ext cx="11053763" cy="4177850"/>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Rectángulo redondeado 16">
            <a:extLst>
              <a:ext uri="{FF2B5EF4-FFF2-40B4-BE49-F238E27FC236}">
                <a16:creationId xmlns:a16="http://schemas.microsoft.com/office/drawing/2014/main" id="{3EB2F7DA-5F16-CFFA-94F3-6CBFA5B71AD9}"/>
              </a:ext>
            </a:extLst>
          </p:cNvPr>
          <p:cNvSpPr/>
          <p:nvPr/>
        </p:nvSpPr>
        <p:spPr>
          <a:xfrm>
            <a:off x="8229600" y="1705970"/>
            <a:ext cx="3234519" cy="3594694"/>
          </a:xfrm>
          <a:prstGeom prst="roundRect">
            <a:avLst>
              <a:gd name="adj" fmla="val 5363"/>
            </a:avLst>
          </a:prstGeom>
          <a:solidFill>
            <a:srgbClr val="0023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794" name="Rectangle 2">
            <a:extLst>
              <a:ext uri="{FF2B5EF4-FFF2-40B4-BE49-F238E27FC236}">
                <a16:creationId xmlns:a16="http://schemas.microsoft.com/office/drawing/2014/main" id="{536EA929-FD55-45D3-9CAB-A509D968822B}"/>
              </a:ext>
            </a:extLst>
          </p:cNvPr>
          <p:cNvSpPr>
            <a:spLocks noGrp="1" noChangeArrowheads="1"/>
          </p:cNvSpPr>
          <p:nvPr>
            <p:ph type="title"/>
          </p:nvPr>
        </p:nvSpPr>
        <p:spPr/>
        <p:txBody>
          <a:bodyPr>
            <a:normAutofit/>
          </a:bodyPr>
          <a:lstStyle/>
          <a:p>
            <a:pPr eaLnBrk="1" hangingPunct="1"/>
            <a:r>
              <a:rPr lang="es-ES_tradnl" altLang="es-ES" b="1" dirty="0">
                <a:latin typeface="Arial" panose="020B0604020202020204" pitchFamily="34" charset="0"/>
                <a:cs typeface="Arial" panose="020B0604020202020204" pitchFamily="34" charset="0"/>
              </a:rPr>
              <a:t>Dermatitis atópica </a:t>
            </a:r>
            <a:endParaRPr lang="ca-ES" altLang="es-ES" b="1" dirty="0">
              <a:latin typeface="Arial" panose="020B0604020202020204" pitchFamily="34" charset="0"/>
              <a:cs typeface="Arial" panose="020B0604020202020204" pitchFamily="34" charset="0"/>
            </a:endParaRPr>
          </a:p>
        </p:txBody>
      </p:sp>
      <p:sp>
        <p:nvSpPr>
          <p:cNvPr id="4" name="QuadreDeText 3">
            <a:extLst>
              <a:ext uri="{FF2B5EF4-FFF2-40B4-BE49-F238E27FC236}">
                <a16:creationId xmlns:a16="http://schemas.microsoft.com/office/drawing/2014/main" id="{58F6EB3D-3152-99C6-F87E-D6DF8354A22C}"/>
              </a:ext>
            </a:extLst>
          </p:cNvPr>
          <p:cNvSpPr txBox="1"/>
          <p:nvPr/>
        </p:nvSpPr>
        <p:spPr>
          <a:xfrm>
            <a:off x="695325" y="6114198"/>
            <a:ext cx="8052890" cy="311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McAleer MA, Irvine AD. Atopic dermatitis. In: Bolognia JL, Schaffer JV, Cerroni L, eds. </a:t>
            </a:r>
            <a:r>
              <a:rPr kumimoji="0" lang="en-US" sz="700" b="0" i="1"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Dermatology</a:t>
            </a:r>
            <a:r>
              <a:rPr kumimoji="0" lang="en-U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5th ed. Philadelphia, PA: Elsevier; 2025:chap 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Silvestre </a:t>
            </a:r>
            <a:r>
              <a:rPr kumimoji="0" lang="es-ES" sz="700" b="0" i="0" u="none" strike="noStrike" kern="1200" cap="none" spc="-1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Salvador </a:t>
            </a:r>
            <a:r>
              <a:rPr kumimoji="0" lang="es-ES" sz="700" b="0" i="0"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JF et</a:t>
            </a:r>
            <a:r>
              <a:rPr kumimoji="0" lang="es-ES" sz="700" b="0" i="0" u="none" strike="noStrike" kern="1200" cap="none" spc="10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al. </a:t>
            </a:r>
            <a:r>
              <a:rPr kumimoji="0" lang="es-ES" sz="700" b="0" i="1"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J </a:t>
            </a:r>
            <a:r>
              <a:rPr kumimoji="0" lang="es-ES" sz="700" b="0" i="1" u="none" strike="noStrike" kern="1200" cap="none" spc="-5"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Investig</a:t>
            </a:r>
            <a:r>
              <a:rPr kumimoji="0" lang="es-ES" sz="700" b="0" i="1"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1" u="none" strike="noStrike" kern="1200" cap="none" spc="-5"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Allergol</a:t>
            </a:r>
            <a:r>
              <a:rPr kumimoji="0" lang="es-ES" sz="700" b="0" i="1"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Clin </a:t>
            </a:r>
            <a:r>
              <a:rPr kumimoji="0" lang="es-ES" sz="700" b="0" i="1" u="none" strike="noStrike" kern="1200" cap="none" spc="-5"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Immunol</a:t>
            </a:r>
            <a:r>
              <a:rPr kumimoji="0" lang="es-ES" sz="700" b="0" i="1"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1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2017;27(2):78-88</a:t>
            </a:r>
            <a:endParaRPr kumimoji="0" lang="ca-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6" name="CuadroTexto 5">
            <a:extLst>
              <a:ext uri="{FF2B5EF4-FFF2-40B4-BE49-F238E27FC236}">
                <a16:creationId xmlns:a16="http://schemas.microsoft.com/office/drawing/2014/main" id="{8A2E44F9-70B8-F448-546A-8C1C4917FA65}"/>
              </a:ext>
            </a:extLst>
          </p:cNvPr>
          <p:cNvSpPr txBox="1"/>
          <p:nvPr/>
        </p:nvSpPr>
        <p:spPr>
          <a:xfrm>
            <a:off x="842963" y="1662132"/>
            <a:ext cx="62350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20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Fase del lactante (&lt; 2a)</a:t>
            </a:r>
            <a:endParaRPr kumimoji="0" lang="es-ES" sz="20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7" name="Rectangle 3">
            <a:extLst>
              <a:ext uri="{FF2B5EF4-FFF2-40B4-BE49-F238E27FC236}">
                <a16:creationId xmlns:a16="http://schemas.microsoft.com/office/drawing/2014/main" id="{54EE7B50-9D1C-FEFD-D071-94FEB708796A}"/>
              </a:ext>
            </a:extLst>
          </p:cNvPr>
          <p:cNvSpPr txBox="1">
            <a:spLocks noChangeArrowheads="1"/>
          </p:cNvSpPr>
          <p:nvPr/>
        </p:nvSpPr>
        <p:spPr>
          <a:xfrm>
            <a:off x="832513" y="2479095"/>
            <a:ext cx="4435523" cy="1533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Eccema agudo-subagudo</a:t>
            </a:r>
            <a:r>
              <a:rPr kumimoji="0" lang="es-ES"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t>
            </a:r>
          </a:p>
          <a:p>
            <a:pPr marL="134938" marR="0" lvl="0" indent="-134938"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ca-ES" alt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Cara (</a:t>
            </a:r>
            <a:r>
              <a:rPr kumimoji="0" lang="ca-ES" altLang="es-ES"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respeta</a:t>
            </a:r>
            <a:r>
              <a:rPr kumimoji="0" lang="ca-ES" alt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el triangulo </a:t>
            </a:r>
            <a:r>
              <a:rPr kumimoji="0" lang="ca-ES" altLang="es-ES"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peribucal</a:t>
            </a:r>
            <a:r>
              <a:rPr kumimoji="0" lang="ca-ES" alt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t>
            </a:r>
          </a:p>
          <a:p>
            <a:pPr marL="134938" marR="0" lvl="0" indent="-134938"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ca-ES" altLang="es-ES"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Superficie</a:t>
            </a:r>
            <a:r>
              <a:rPr kumimoji="0" lang="ca-ES" alt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de </a:t>
            </a:r>
            <a:r>
              <a:rPr kumimoji="0" lang="ca-ES" altLang="es-ES"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extensión</a:t>
            </a:r>
            <a:r>
              <a:rPr kumimoji="0" lang="ca-ES" alt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de las </a:t>
            </a:r>
            <a:r>
              <a:rPr kumimoji="0" lang="ca-ES" altLang="es-ES"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extremidades</a:t>
            </a:r>
            <a:endParaRPr kumimoji="0" lang="ca-ES" alt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34938" marR="0" lvl="0" indent="-134938"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ca-ES" alt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Tronco si el </a:t>
            </a:r>
            <a:r>
              <a:rPr kumimoji="0" lang="ca-ES" altLang="es-ES"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brote</a:t>
            </a:r>
            <a:r>
              <a:rPr kumimoji="0" lang="ca-ES" alt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es </a:t>
            </a:r>
            <a:r>
              <a:rPr kumimoji="0" lang="ca-ES" altLang="es-ES" sz="16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inteso</a:t>
            </a:r>
            <a:endParaRPr kumimoji="0" lang="ca-ES" altLang="es-ES" sz="16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8" name="Rectangle 3">
            <a:extLst>
              <a:ext uri="{FF2B5EF4-FFF2-40B4-BE49-F238E27FC236}">
                <a16:creationId xmlns:a16="http://schemas.microsoft.com/office/drawing/2014/main" id="{0B152A92-EE9D-F570-9E23-ED84A8764DB8}"/>
              </a:ext>
            </a:extLst>
          </p:cNvPr>
          <p:cNvSpPr txBox="1">
            <a:spLocks noChangeArrowheads="1"/>
          </p:cNvSpPr>
          <p:nvPr/>
        </p:nvSpPr>
        <p:spPr>
          <a:xfrm>
            <a:off x="5591944" y="2479095"/>
            <a:ext cx="1900677" cy="1826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50% de los pacientes dejan de tener brotes al  terminar el 2º año</a:t>
            </a:r>
            <a:endParaRPr kumimoji="0" lang="es-ES_tradnl"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cxnSp>
        <p:nvCxnSpPr>
          <p:cNvPr id="9" name="Conector recto 8">
            <a:extLst>
              <a:ext uri="{FF2B5EF4-FFF2-40B4-BE49-F238E27FC236}">
                <a16:creationId xmlns:a16="http://schemas.microsoft.com/office/drawing/2014/main" id="{07F3F0D2-94BB-926D-4B2D-2EF8CDE04B71}"/>
              </a:ext>
            </a:extLst>
          </p:cNvPr>
          <p:cNvCxnSpPr>
            <a:cxnSpLocks/>
          </p:cNvCxnSpPr>
          <p:nvPr/>
        </p:nvCxnSpPr>
        <p:spPr>
          <a:xfrm>
            <a:off x="5418469" y="2420938"/>
            <a:ext cx="0" cy="1439862"/>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
        <p:nvSpPr>
          <p:cNvPr id="16" name="Rectangle 3">
            <a:extLst>
              <a:ext uri="{FF2B5EF4-FFF2-40B4-BE49-F238E27FC236}">
                <a16:creationId xmlns:a16="http://schemas.microsoft.com/office/drawing/2014/main" id="{35332C5F-BA2E-68A7-8354-FAE36A92F83F}"/>
              </a:ext>
            </a:extLst>
          </p:cNvPr>
          <p:cNvSpPr txBox="1">
            <a:spLocks noChangeArrowheads="1"/>
          </p:cNvSpPr>
          <p:nvPr/>
        </p:nvSpPr>
        <p:spPr>
          <a:xfrm>
            <a:off x="8396511" y="3231294"/>
            <a:ext cx="2972074" cy="20693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_tradnl" alt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Bebés / Lactantes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Mejillas y cara </a:t>
            </a:r>
            <a:b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en triángulo </a:t>
            </a:r>
            <a:r>
              <a:rPr kumimoji="0" lang="es-ES_tradnl" altLang="es-E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nasolabial</a:t>
            </a: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Cuero cabelludo</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Tronco y caras extensoras de extremidades</a:t>
            </a:r>
          </a:p>
        </p:txBody>
      </p:sp>
      <p:pic>
        <p:nvPicPr>
          <p:cNvPr id="19" name="Imagen 18">
            <a:extLst>
              <a:ext uri="{FF2B5EF4-FFF2-40B4-BE49-F238E27FC236}">
                <a16:creationId xmlns:a16="http://schemas.microsoft.com/office/drawing/2014/main" id="{35410749-C2FB-3E70-D7A6-4423F6816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2957" y="1630636"/>
            <a:ext cx="2929150" cy="1662491"/>
          </a:xfrm>
          <a:prstGeom prst="rect">
            <a:avLst/>
          </a:prstGeom>
        </p:spPr>
      </p:pic>
    </p:spTree>
  </p:cSld>
  <p:clrMapOvr>
    <a:masterClrMapping/>
  </p:clrMapOvr>
  <p:transition advTm="38007"/>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4">
            <a:extLst>
              <a:ext uri="{FF2B5EF4-FFF2-40B4-BE49-F238E27FC236}">
                <a16:creationId xmlns:a16="http://schemas.microsoft.com/office/drawing/2014/main" id="{9439AE68-D6BF-4647-85C9-6D99C7537719}"/>
              </a:ext>
            </a:extLst>
          </p:cNvPr>
          <p:cNvSpPr txBox="1">
            <a:spLocks noChangeArrowheads="1"/>
          </p:cNvSpPr>
          <p:nvPr/>
        </p:nvSpPr>
        <p:spPr bwMode="auto">
          <a:xfrm>
            <a:off x="594633" y="664570"/>
            <a:ext cx="304865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F5F5F"/>
              </a:buClr>
              <a:buChar char="•"/>
              <a:defRPr sz="3200">
                <a:solidFill>
                  <a:srgbClr val="000000"/>
                </a:solidFill>
                <a:latin typeface="Tahoma" panose="020B0604030504040204" pitchFamily="34" charset="0"/>
              </a:defRPr>
            </a:lvl1pPr>
            <a:lvl2pPr marL="742950" indent="-285750">
              <a:spcBef>
                <a:spcPct val="20000"/>
              </a:spcBef>
              <a:buClr>
                <a:srgbClr val="5F5F5F"/>
              </a:buClr>
              <a:buChar char="•"/>
              <a:defRPr sz="2800">
                <a:solidFill>
                  <a:srgbClr val="000000"/>
                </a:solidFill>
                <a:latin typeface="Tahoma" panose="020B0604030504040204" pitchFamily="34" charset="0"/>
              </a:defRPr>
            </a:lvl2pPr>
            <a:lvl3pPr marL="1143000" indent="-228600">
              <a:spcBef>
                <a:spcPct val="20000"/>
              </a:spcBef>
              <a:buClr>
                <a:srgbClr val="5F5F5F"/>
              </a:buClr>
              <a:buChar char="•"/>
              <a:defRPr sz="2400">
                <a:solidFill>
                  <a:srgbClr val="000000"/>
                </a:solidFill>
                <a:latin typeface="Tahoma" panose="020B0604030504040204" pitchFamily="34" charset="0"/>
              </a:defRPr>
            </a:lvl3pPr>
            <a:lvl4pPr marL="1600200" indent="-228600">
              <a:spcBef>
                <a:spcPct val="20000"/>
              </a:spcBef>
              <a:buClr>
                <a:srgbClr val="5F5F5F"/>
              </a:buClr>
              <a:buChar char="•"/>
              <a:defRPr sz="2000">
                <a:solidFill>
                  <a:srgbClr val="000000"/>
                </a:solidFill>
                <a:latin typeface="Tahoma" panose="020B0604030504040204" pitchFamily="34" charset="0"/>
              </a:defRPr>
            </a:lvl4pPr>
            <a:lvl5pPr marL="2057400" indent="-228600">
              <a:spcBef>
                <a:spcPct val="20000"/>
              </a:spcBef>
              <a:buClr>
                <a:srgbClr val="5F5F5F"/>
              </a:buClr>
              <a:buChar char="•"/>
              <a:defRPr sz="2000">
                <a:solidFill>
                  <a:srgbClr val="000000"/>
                </a:solidFill>
                <a:latin typeface="Tahoma" panose="020B0604030504040204" pitchFamily="34" charset="0"/>
              </a:defRPr>
            </a:lvl5pPr>
            <a:lvl6pPr marL="25146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6pPr>
            <a:lvl7pPr marL="29718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7pPr>
            <a:lvl8pPr marL="34290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8pPr>
            <a:lvl9pPr marL="3886200" indent="-228600" eaLnBrk="0" fontAlgn="base" hangingPunct="0">
              <a:spcBef>
                <a:spcPct val="20000"/>
              </a:spcBef>
              <a:spcAft>
                <a:spcPct val="0"/>
              </a:spcAft>
              <a:buClr>
                <a:srgbClr val="5F5F5F"/>
              </a:buClr>
              <a:buChar char="•"/>
              <a:defRPr sz="2000">
                <a:solidFill>
                  <a:srgbClr val="000000"/>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ES" sz="2400" b="1" i="0" u="none" strike="noStrike" kern="1200" cap="none" spc="0" normalizeH="0" baseline="0" noProof="0" dirty="0">
                <a:ln>
                  <a:noFill/>
                </a:ln>
                <a:solidFill>
                  <a:srgbClr val="00F2BE"/>
                </a:solidFill>
                <a:effectLst/>
                <a:uLnTx/>
                <a:uFillTx/>
                <a:latin typeface="Arial" panose="020B0604020202020204" pitchFamily="34" charset="0"/>
                <a:ea typeface="+mn-ea"/>
                <a:cs typeface="Arial" panose="020B0604020202020204" pitchFamily="34" charset="0"/>
              </a:rPr>
              <a:t>Eczema subagudo</a:t>
            </a:r>
          </a:p>
        </p:txBody>
      </p:sp>
      <p:grpSp>
        <p:nvGrpSpPr>
          <p:cNvPr id="7" name="Grupo 6">
            <a:extLst>
              <a:ext uri="{FF2B5EF4-FFF2-40B4-BE49-F238E27FC236}">
                <a16:creationId xmlns:a16="http://schemas.microsoft.com/office/drawing/2014/main" id="{236AC775-9647-8831-0858-119EA8E6CFAB}"/>
              </a:ext>
            </a:extLst>
          </p:cNvPr>
          <p:cNvGrpSpPr/>
          <p:nvPr/>
        </p:nvGrpSpPr>
        <p:grpSpPr>
          <a:xfrm>
            <a:off x="695325" y="1268413"/>
            <a:ext cx="11053763" cy="4608512"/>
            <a:chOff x="695325" y="1016000"/>
            <a:chExt cx="12101690" cy="5045412"/>
          </a:xfrm>
        </p:grpSpPr>
        <p:pic>
          <p:nvPicPr>
            <p:cNvPr id="38914" name="Picture 2" descr="DA5">
              <a:extLst>
                <a:ext uri="{FF2B5EF4-FFF2-40B4-BE49-F238E27FC236}">
                  <a16:creationId xmlns:a16="http://schemas.microsoft.com/office/drawing/2014/main" id="{3C77F430-D4E8-4720-ACAA-DE9733C219A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4240"/>
            <a:stretch/>
          </p:blipFill>
          <p:spPr bwMode="auto">
            <a:xfrm>
              <a:off x="5236175" y="1016000"/>
              <a:ext cx="7560840" cy="5045412"/>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A1EA9FA7-2046-7E92-6409-E7DFC2CE0CF9}"/>
                </a:ext>
              </a:extLst>
            </p:cNvPr>
            <p:cNvGrpSpPr/>
            <p:nvPr/>
          </p:nvGrpSpPr>
          <p:grpSpPr>
            <a:xfrm>
              <a:off x="695325" y="1016000"/>
              <a:ext cx="4487422" cy="5045412"/>
              <a:chOff x="90310" y="604468"/>
              <a:chExt cx="4487422" cy="5045412"/>
            </a:xfrm>
          </p:grpSpPr>
          <p:pic>
            <p:nvPicPr>
              <p:cNvPr id="36866" name="Picture 2" descr="c50">
                <a:extLst>
                  <a:ext uri="{FF2B5EF4-FFF2-40B4-BE49-F238E27FC236}">
                    <a16:creationId xmlns:a16="http://schemas.microsoft.com/office/drawing/2014/main" id="{7930DE90-593C-49B2-A267-F36E6744D25A}"/>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4240"/>
              <a:stretch/>
            </p:blipFill>
            <p:spPr bwMode="auto">
              <a:xfrm>
                <a:off x="90310" y="604468"/>
                <a:ext cx="4487422" cy="5045412"/>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5" name="Rectángulo redondeado 4">
                <a:extLst>
                  <a:ext uri="{FF2B5EF4-FFF2-40B4-BE49-F238E27FC236}">
                    <a16:creationId xmlns:a16="http://schemas.microsoft.com/office/drawing/2014/main" id="{2D9233F4-63E4-8CC9-525D-C63172BF3077}"/>
                  </a:ext>
                </a:extLst>
              </p:cNvPr>
              <p:cNvSpPr/>
              <p:nvPr/>
            </p:nvSpPr>
            <p:spPr>
              <a:xfrm>
                <a:off x="265421" y="2961564"/>
                <a:ext cx="859808" cy="899236"/>
              </a:xfrm>
              <a:prstGeom prst="roundRect">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sp>
        <p:nvSpPr>
          <p:cNvPr id="8" name="QuadreDeText 4">
            <a:extLst>
              <a:ext uri="{FF2B5EF4-FFF2-40B4-BE49-F238E27FC236}">
                <a16:creationId xmlns:a16="http://schemas.microsoft.com/office/drawing/2014/main" id="{3B72B7D7-058A-D309-5B56-0EF975AFC837}"/>
              </a:ext>
            </a:extLst>
          </p:cNvPr>
          <p:cNvSpPr txBox="1"/>
          <p:nvPr/>
        </p:nvSpPr>
        <p:spPr>
          <a:xfrm>
            <a:off x="603885" y="5992797"/>
            <a:ext cx="3185961"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Imágenes propiedad del Dr. Miquel Ribera</a:t>
            </a:r>
            <a:endParaRPr kumimoji="0" lang="es-ES" sz="700" b="1" i="0" u="none" strike="noStrike" kern="0" cap="none" spc="0" normalizeH="0" baseline="0" noProof="0" dirty="0">
              <a:ln>
                <a:noFill/>
              </a:ln>
              <a:solidFill>
                <a:srgbClr val="002355"/>
              </a:solidFill>
              <a:effectLst/>
              <a:uLnTx/>
              <a:uFillTx/>
              <a:latin typeface="Aptos" panose="02110004020202020204"/>
              <a:ea typeface="+mn-ea"/>
              <a:cs typeface="+mn-cs"/>
            </a:endParaRPr>
          </a:p>
        </p:txBody>
      </p:sp>
    </p:spTree>
  </p:cSld>
  <p:clrMapOvr>
    <a:masterClrMapping/>
  </p:clrMapOvr>
  <p:transition advTm="282"/>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90F062F4-6EB0-8381-2C5F-A930CB54E62F}"/>
              </a:ext>
            </a:extLst>
          </p:cNvPr>
          <p:cNvSpPr>
            <a:spLocks noGrp="1"/>
          </p:cNvSpPr>
          <p:nvPr>
            <p:ph type="title"/>
          </p:nvPr>
        </p:nvSpPr>
        <p:spPr/>
        <p:txBody>
          <a:bodyPr/>
          <a:lstStyle/>
          <a:p>
            <a:r>
              <a:rPr lang="es-ES" altLang="es-ES" sz="2400" kern="1200" dirty="0">
                <a:latin typeface="Arial" panose="020B0604020202020204" pitchFamily="34" charset="0"/>
                <a:ea typeface="+mn-ea"/>
                <a:cs typeface="Arial" panose="020B0604020202020204" pitchFamily="34" charset="0"/>
              </a:rPr>
              <a:t>Eczema subagudo</a:t>
            </a:r>
            <a:endParaRPr lang="es-ES" dirty="0"/>
          </a:p>
        </p:txBody>
      </p:sp>
      <p:pic>
        <p:nvPicPr>
          <p:cNvPr id="5" name="Contenidor de contingut 4" descr="Imatge que conté persona, Cara humana, nadó, pell&#10;&#10;Pot ser que el contingut generat amb IA no sigui correcte.">
            <a:extLst>
              <a:ext uri="{FF2B5EF4-FFF2-40B4-BE49-F238E27FC236}">
                <a16:creationId xmlns:a16="http://schemas.microsoft.com/office/drawing/2014/main" id="{C9037775-7D3B-6C16-D852-BAE8F7D90722}"/>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tretch/>
        </p:blipFill>
        <p:spPr>
          <a:xfrm>
            <a:off x="695325" y="1364018"/>
            <a:ext cx="5568998" cy="4518984"/>
          </a:xfrm>
          <a:ln>
            <a:solidFill>
              <a:srgbClr val="00F2BE"/>
            </a:solidFill>
          </a:ln>
        </p:spPr>
      </p:pic>
      <p:pic>
        <p:nvPicPr>
          <p:cNvPr id="4" name="Contenidor de contingut 4" descr="Imatge que conté persona, pell, galta, nen&#10;&#10;Pot ser que el contingut generat amb IA no sigui correcte.">
            <a:extLst>
              <a:ext uri="{FF2B5EF4-FFF2-40B4-BE49-F238E27FC236}">
                <a16:creationId xmlns:a16="http://schemas.microsoft.com/office/drawing/2014/main" id="{DB4394F9-6A1C-EB8F-E368-B5F6F068F3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425680" y="1358429"/>
            <a:ext cx="5323408" cy="4549667"/>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9" name="Rectángulo redondeado 8">
            <a:extLst>
              <a:ext uri="{FF2B5EF4-FFF2-40B4-BE49-F238E27FC236}">
                <a16:creationId xmlns:a16="http://schemas.microsoft.com/office/drawing/2014/main" id="{C28D0196-041F-9531-AE45-FD75986B9DA1}"/>
              </a:ext>
            </a:extLst>
          </p:cNvPr>
          <p:cNvSpPr/>
          <p:nvPr/>
        </p:nvSpPr>
        <p:spPr>
          <a:xfrm rot="20863067">
            <a:off x="1865278" y="2259331"/>
            <a:ext cx="3335687" cy="1007372"/>
          </a:xfrm>
          <a:prstGeom prst="roundRect">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ángulo redondeado 9">
            <a:extLst>
              <a:ext uri="{FF2B5EF4-FFF2-40B4-BE49-F238E27FC236}">
                <a16:creationId xmlns:a16="http://schemas.microsoft.com/office/drawing/2014/main" id="{87614B92-E78B-19AB-F980-7EB1F7F84D40}"/>
              </a:ext>
            </a:extLst>
          </p:cNvPr>
          <p:cNvSpPr/>
          <p:nvPr/>
        </p:nvSpPr>
        <p:spPr>
          <a:xfrm>
            <a:off x="9073108" y="1780774"/>
            <a:ext cx="1149066" cy="1030664"/>
          </a:xfrm>
          <a:prstGeom prst="roundRect">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QuadreDeText 4">
            <a:extLst>
              <a:ext uri="{FF2B5EF4-FFF2-40B4-BE49-F238E27FC236}">
                <a16:creationId xmlns:a16="http://schemas.microsoft.com/office/drawing/2014/main" id="{87C8EB89-1BF5-9B76-8BF3-BB296E6969D6}"/>
              </a:ext>
            </a:extLst>
          </p:cNvPr>
          <p:cNvSpPr txBox="1"/>
          <p:nvPr/>
        </p:nvSpPr>
        <p:spPr>
          <a:xfrm>
            <a:off x="603885" y="5992797"/>
            <a:ext cx="3185961"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Imágenes propiedad del Dr. Miquel Ribera</a:t>
            </a:r>
            <a:endParaRPr kumimoji="0" lang="es-ES" sz="700" b="1" i="0" u="none" strike="noStrike" kern="0" cap="none" spc="0" normalizeH="0" baseline="0" noProof="0" dirty="0">
              <a:ln>
                <a:noFill/>
              </a:ln>
              <a:solidFill>
                <a:srgbClr val="002355"/>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39712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7">
            <a:extLst>
              <a:ext uri="{FF2B5EF4-FFF2-40B4-BE49-F238E27FC236}">
                <a16:creationId xmlns:a16="http://schemas.microsoft.com/office/drawing/2014/main" id="{D9CCDB83-3502-9FD7-25D9-2D7EAFD35ACF}"/>
              </a:ext>
            </a:extLst>
          </p:cNvPr>
          <p:cNvSpPr txBox="1">
            <a:spLocks/>
          </p:cNvSpPr>
          <p:nvPr/>
        </p:nvSpPr>
        <p:spPr>
          <a:xfrm>
            <a:off x="604221" y="704033"/>
            <a:ext cx="10515600" cy="760413"/>
          </a:xfrm>
          <a:prstGeom prst="rect">
            <a:avLst/>
          </a:prstGeom>
        </p:spPr>
        <p:txBody>
          <a:bodyPr/>
          <a:lstStyle>
            <a:lvl1pPr algn="l" defTabSz="914400" rtl="0" eaLnBrk="1" latinLnBrk="0" hangingPunct="1">
              <a:lnSpc>
                <a:spcPct val="90000"/>
              </a:lnSpc>
              <a:spcBef>
                <a:spcPct val="0"/>
              </a:spcBef>
              <a:buNone/>
              <a:defRPr sz="2400" b="1" kern="1200">
                <a:solidFill>
                  <a:srgbClr val="00F2BE"/>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altLang="es-E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rPr>
              <a:t>Eczema subagudo</a:t>
            </a:r>
            <a:endParaRPr kumimoji="0" lang="es-E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endParaRPr>
          </a:p>
        </p:txBody>
      </p:sp>
      <p:pic>
        <p:nvPicPr>
          <p:cNvPr id="8" name="Contenidor de contingut 4" descr="Imatge que conté pell, persona, Carn, a cobert&#10;&#10;Pot ser que el contingut generat amb IA no sigui correcte.">
            <a:extLst>
              <a:ext uri="{FF2B5EF4-FFF2-40B4-BE49-F238E27FC236}">
                <a16:creationId xmlns:a16="http://schemas.microsoft.com/office/drawing/2014/main" id="{F88799C2-CAB3-0741-5C86-55CCB58A006E}"/>
              </a:ext>
            </a:extLst>
          </p:cNvPr>
          <p:cNvPicPr>
            <a:picLocks noChangeAspect="1"/>
          </p:cNvPicPr>
          <p:nvPr/>
        </p:nvPicPr>
        <p:blipFill>
          <a:blip r:embed="rId2" cstate="screen">
            <a:extLst>
              <a:ext uri="{28A0092B-C50C-407E-A947-70E740481C1C}">
                <a14:useLocalDpi xmlns:a14="http://schemas.microsoft.com/office/drawing/2010/main"/>
              </a:ext>
            </a:extLst>
          </a:blip>
          <a:srcRect r="2631"/>
          <a:stretch/>
        </p:blipFill>
        <p:spPr>
          <a:xfrm>
            <a:off x="695326" y="1318122"/>
            <a:ext cx="5487110" cy="4558803"/>
          </a:xfrm>
          <a:prstGeom prst="rect">
            <a:avLst/>
          </a:prstGeom>
          <a:ln>
            <a:solidFill>
              <a:srgbClr val="00F2BE"/>
            </a:solidFill>
          </a:ln>
        </p:spPr>
      </p:pic>
      <p:pic>
        <p:nvPicPr>
          <p:cNvPr id="9" name="Picture 2" descr="C:\Users\Xurxo\Documents\Fotos clinicas\2011\2011-10-20 sept y oct\179950 dermatitis atopica raza negra (4).JPG">
            <a:extLst>
              <a:ext uri="{FF2B5EF4-FFF2-40B4-BE49-F238E27FC236}">
                <a16:creationId xmlns:a16="http://schemas.microsoft.com/office/drawing/2014/main" id="{3EEB9C2B-5874-8CA3-6872-371CE024900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669" r="2973"/>
          <a:stretch/>
        </p:blipFill>
        <p:spPr bwMode="auto">
          <a:xfrm>
            <a:off x="6305266" y="1326491"/>
            <a:ext cx="5443822" cy="4550434"/>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10" name="QuadreDeText 4">
            <a:extLst>
              <a:ext uri="{FF2B5EF4-FFF2-40B4-BE49-F238E27FC236}">
                <a16:creationId xmlns:a16="http://schemas.microsoft.com/office/drawing/2014/main" id="{7A3369B1-2020-2AD2-9252-E5647EEECB90}"/>
              </a:ext>
            </a:extLst>
          </p:cNvPr>
          <p:cNvSpPr txBox="1"/>
          <p:nvPr/>
        </p:nvSpPr>
        <p:spPr>
          <a:xfrm>
            <a:off x="603885" y="5992797"/>
            <a:ext cx="3185961"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Imágenes propiedad del Dr. Miquel Ribera</a:t>
            </a:r>
            <a:endParaRPr kumimoji="0" lang="es-ES" sz="700" b="1" i="0" u="none" strike="noStrike" kern="0" cap="none" spc="0" normalizeH="0" baseline="0" noProof="0" dirty="0">
              <a:ln>
                <a:noFill/>
              </a:ln>
              <a:solidFill>
                <a:srgbClr val="002355"/>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53521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D9D9F28-0C13-4FCE-87C0-ABA6488867ED}"/>
              </a:ext>
            </a:extLst>
          </p:cNvPr>
          <p:cNvSpPr>
            <a:spLocks noGrp="1" noChangeArrowheads="1"/>
          </p:cNvSpPr>
          <p:nvPr>
            <p:ph type="title"/>
          </p:nvPr>
        </p:nvSpPr>
        <p:spPr>
          <a:xfrm>
            <a:off x="602466" y="689287"/>
            <a:ext cx="8050215" cy="760413"/>
          </a:xfrm>
        </p:spPr>
        <p:txBody>
          <a:bodyPr>
            <a:normAutofit/>
          </a:bodyPr>
          <a:lstStyle/>
          <a:p>
            <a:pPr algn="l" eaLnBrk="1" hangingPunct="1"/>
            <a:r>
              <a:rPr lang="es-ES_tradnl" altLang="es-ES" dirty="0"/>
              <a:t>Diagnóstico diferencial entre dermatitis atópica y la dermatitis seborreica en los primeros meses de vida.</a:t>
            </a:r>
          </a:p>
        </p:txBody>
      </p:sp>
      <p:pic>
        <p:nvPicPr>
          <p:cNvPr id="43011" name="Picture 3" descr="03">
            <a:extLst>
              <a:ext uri="{FF2B5EF4-FFF2-40B4-BE49-F238E27FC236}">
                <a16:creationId xmlns:a16="http://schemas.microsoft.com/office/drawing/2014/main" id="{9DA60E1B-20B5-41EB-8E13-FCCB205577FB}"/>
              </a:ext>
            </a:extLst>
          </p:cNvPr>
          <p:cNvPicPr>
            <a:picLocks noGrp="1" noChangeAspect="1" noChangeArrowheads="1"/>
          </p:cNvPicPr>
          <p:nvPr>
            <p:ph sz="half" idx="4294967295"/>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513838" y="4334136"/>
            <a:ext cx="1812024" cy="1706562"/>
          </a:xfrm>
          <a:noFill/>
          <a:ln>
            <a:noFill/>
            <a:miter lim="800000"/>
            <a:headEnd/>
            <a:tailEnd/>
          </a:ln>
        </p:spPr>
      </p:pic>
      <p:pic>
        <p:nvPicPr>
          <p:cNvPr id="43013" name="Picture 9" descr="03">
            <a:extLst>
              <a:ext uri="{FF2B5EF4-FFF2-40B4-BE49-F238E27FC236}">
                <a16:creationId xmlns:a16="http://schemas.microsoft.com/office/drawing/2014/main" id="{5BCE638F-86A0-45FC-9C6A-A832FD335BB2}"/>
              </a:ext>
            </a:extLst>
          </p:cNvPr>
          <p:cNvPicPr>
            <a:picLocks noGrp="1" noChangeAspect="1" noChangeArrowheads="1"/>
          </p:cNvPicPr>
          <p:nvPr>
            <p:ph sz="half" idx="4294967295"/>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b="1409"/>
          <a:stretch/>
        </p:blipFill>
        <p:spPr>
          <a:xfrm>
            <a:off x="8663056" y="4297980"/>
            <a:ext cx="1735324" cy="1682517"/>
          </a:xfrm>
          <a:noFill/>
          <a:ln>
            <a:noFill/>
            <a:miter lim="800000"/>
            <a:headEnd/>
            <a:tailEnd/>
          </a:ln>
        </p:spPr>
      </p:pic>
      <p:sp>
        <p:nvSpPr>
          <p:cNvPr id="5" name="Rectangle 4">
            <a:extLst>
              <a:ext uri="{FF2B5EF4-FFF2-40B4-BE49-F238E27FC236}">
                <a16:creationId xmlns:a16="http://schemas.microsoft.com/office/drawing/2014/main" id="{8A439F03-93B5-860B-5AC4-3391E1267879}"/>
              </a:ext>
            </a:extLst>
          </p:cNvPr>
          <p:cNvSpPr/>
          <p:nvPr/>
        </p:nvSpPr>
        <p:spPr>
          <a:xfrm>
            <a:off x="4871864" y="6021288"/>
            <a:ext cx="792088" cy="4878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a-ES" sz="1800" b="0" i="0" u="none" strike="noStrike" kern="1200" cap="none" spc="0" normalizeH="0" baseline="0" noProof="0">
              <a:ln>
                <a:noFill/>
              </a:ln>
              <a:solidFill>
                <a:srgbClr val="EAEAEA"/>
              </a:solidFill>
              <a:effectLst/>
              <a:uLnTx/>
              <a:uFillTx/>
              <a:latin typeface="Tahoma"/>
              <a:ea typeface="+mn-ea"/>
              <a:cs typeface="+mn-cs"/>
            </a:endParaRPr>
          </a:p>
        </p:txBody>
      </p:sp>
      <p:sp>
        <p:nvSpPr>
          <p:cNvPr id="7" name="Rectangle 6">
            <a:extLst>
              <a:ext uri="{FF2B5EF4-FFF2-40B4-BE49-F238E27FC236}">
                <a16:creationId xmlns:a16="http://schemas.microsoft.com/office/drawing/2014/main" id="{F095226F-B101-C45D-6420-9B92C882A65A}"/>
              </a:ext>
            </a:extLst>
          </p:cNvPr>
          <p:cNvSpPr/>
          <p:nvPr/>
        </p:nvSpPr>
        <p:spPr>
          <a:xfrm>
            <a:off x="8280526" y="6021288"/>
            <a:ext cx="374171" cy="34388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a-ES" sz="1800" b="0" i="0" u="none" strike="noStrike" kern="1200" cap="none" spc="0" normalizeH="0" baseline="0" noProof="0">
              <a:ln>
                <a:noFill/>
              </a:ln>
              <a:solidFill>
                <a:srgbClr val="EAEAEA"/>
              </a:solidFill>
              <a:effectLst/>
              <a:uLnTx/>
              <a:uFillTx/>
              <a:latin typeface="Tahoma"/>
              <a:ea typeface="+mn-ea"/>
              <a:cs typeface="+mn-cs"/>
            </a:endParaRPr>
          </a:p>
        </p:txBody>
      </p:sp>
      <p:sp>
        <p:nvSpPr>
          <p:cNvPr id="3" name="QuadreDeText 4">
            <a:extLst>
              <a:ext uri="{FF2B5EF4-FFF2-40B4-BE49-F238E27FC236}">
                <a16:creationId xmlns:a16="http://schemas.microsoft.com/office/drawing/2014/main" id="{1FEA852B-9A9B-D9E2-55B8-87582E74ECD8}"/>
              </a:ext>
            </a:extLst>
          </p:cNvPr>
          <p:cNvSpPr txBox="1"/>
          <p:nvPr/>
        </p:nvSpPr>
        <p:spPr>
          <a:xfrm>
            <a:off x="603885" y="5808978"/>
            <a:ext cx="3185961" cy="20005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rPr>
              <a:t>Esquema elaborado por el Dr. Miquel Ribera </a:t>
            </a:r>
            <a:r>
              <a:rPr kumimoji="0" lang="es-ES" sz="700" b="1" i="0" u="none" strike="noStrike" kern="0" cap="none" spc="0" normalizeH="0" baseline="0" noProof="0" dirty="0" err="1">
                <a:ln>
                  <a:noFill/>
                </a:ln>
                <a:solidFill>
                  <a:srgbClr val="002355"/>
                </a:solidFill>
                <a:effectLst/>
                <a:uLnTx/>
                <a:uFillTx/>
                <a:latin typeface="Arial" panose="020B0604020202020204"/>
                <a:ea typeface="+mn-ea"/>
                <a:cs typeface="+mn-cs"/>
              </a:rPr>
              <a:t>Pibernat</a:t>
            </a:r>
            <a:endParaRPr kumimoji="0" lang="es-ES" sz="700" b="1" i="0" u="none" strike="noStrike" kern="0" cap="none" spc="0" normalizeH="0" baseline="0" noProof="0" dirty="0">
              <a:ln>
                <a:noFill/>
              </a:ln>
              <a:solidFill>
                <a:srgbClr val="002355"/>
              </a:solidFill>
              <a:effectLst/>
              <a:uLnTx/>
              <a:uFillTx/>
              <a:latin typeface="Arial" panose="020B0604020202020204"/>
              <a:ea typeface="+mn-ea"/>
              <a:cs typeface="+mn-cs"/>
            </a:endParaRPr>
          </a:p>
        </p:txBody>
      </p:sp>
      <p:graphicFrame>
        <p:nvGraphicFramePr>
          <p:cNvPr id="8" name="Tabla 7">
            <a:extLst>
              <a:ext uri="{FF2B5EF4-FFF2-40B4-BE49-F238E27FC236}">
                <a16:creationId xmlns:a16="http://schemas.microsoft.com/office/drawing/2014/main" id="{375C8EA4-622D-78C6-794F-4DE0F1BA4917}"/>
              </a:ext>
            </a:extLst>
          </p:cNvPr>
          <p:cNvGraphicFramePr>
            <a:graphicFrameLocks noGrp="1"/>
          </p:cNvGraphicFramePr>
          <p:nvPr/>
        </p:nvGraphicFramePr>
        <p:xfrm>
          <a:off x="695586" y="1755150"/>
          <a:ext cx="10442054" cy="2368014"/>
        </p:xfrm>
        <a:graphic>
          <a:graphicData uri="http://schemas.openxmlformats.org/drawingml/2006/table">
            <a:tbl>
              <a:tblPr firstRow="1" bandRow="1">
                <a:tableStyleId>{5C22544A-7EE6-4342-B048-85BDC9FD1C3A}</a:tableStyleId>
              </a:tblPr>
              <a:tblGrid>
                <a:gridCol w="4034608">
                  <a:extLst>
                    <a:ext uri="{9D8B030D-6E8A-4147-A177-3AD203B41FA5}">
                      <a16:colId xmlns:a16="http://schemas.microsoft.com/office/drawing/2014/main" val="2375774134"/>
                    </a:ext>
                  </a:extLst>
                </a:gridCol>
                <a:gridCol w="3336699">
                  <a:extLst>
                    <a:ext uri="{9D8B030D-6E8A-4147-A177-3AD203B41FA5}">
                      <a16:colId xmlns:a16="http://schemas.microsoft.com/office/drawing/2014/main" val="926383575"/>
                    </a:ext>
                  </a:extLst>
                </a:gridCol>
                <a:gridCol w="3070747">
                  <a:extLst>
                    <a:ext uri="{9D8B030D-6E8A-4147-A177-3AD203B41FA5}">
                      <a16:colId xmlns:a16="http://schemas.microsoft.com/office/drawing/2014/main" val="581504190"/>
                    </a:ext>
                  </a:extLst>
                </a:gridCol>
              </a:tblGrid>
              <a:tr h="513814">
                <a:tc>
                  <a:txBody>
                    <a:bodyPr/>
                    <a:lstStyle/>
                    <a:p>
                      <a:endParaRPr lang="es-ES" dirty="0">
                        <a:latin typeface="Arial" panose="020B0604020202020204" pitchFamily="34" charset="0"/>
                        <a:cs typeface="Arial" panose="020B0604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Dermatitis atópica</a:t>
                      </a:r>
                    </a:p>
                  </a:txBody>
                  <a:tcPr anchor="ctr">
                    <a:solidFill>
                      <a:srgbClr val="00235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Dermatitis seborreica</a:t>
                      </a:r>
                    </a:p>
                  </a:txBody>
                  <a:tcPr anchor="ctr">
                    <a:solidFill>
                      <a:srgbClr val="002355"/>
                    </a:solidFill>
                  </a:tcPr>
                </a:tc>
                <a:extLst>
                  <a:ext uri="{0D108BD9-81ED-4DB2-BD59-A6C34878D82A}">
                    <a16:rowId xmlns:a16="http://schemas.microsoft.com/office/drawing/2014/main" val="1917768161"/>
                  </a:ext>
                </a:extLst>
              </a:tr>
              <a:tr h="370840">
                <a:tc>
                  <a:txBody>
                    <a:bodyPr/>
                    <a:lstStyle/>
                    <a:p>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Inicio</a:t>
                      </a:r>
                      <a:endParaRPr lang="es-ES" dirty="0">
                        <a:solidFill>
                          <a:srgbClr val="002355"/>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3º mes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1º mes</a:t>
                      </a:r>
                    </a:p>
                  </a:txBody>
                  <a:tcPr anchor="ctr">
                    <a:solidFill>
                      <a:schemeClr val="bg1">
                        <a:lumMod val="95000"/>
                      </a:schemeClr>
                    </a:solidFill>
                  </a:tcPr>
                </a:tc>
                <a:extLst>
                  <a:ext uri="{0D108BD9-81ED-4DB2-BD59-A6C34878D82A}">
                    <a16:rowId xmlns:a16="http://schemas.microsoft.com/office/drawing/2014/main" val="2340901306"/>
                  </a:ext>
                </a:extLst>
              </a:tr>
              <a:tr h="370840">
                <a:tc>
                  <a:txBody>
                    <a:bodyPr/>
                    <a:lstStyle/>
                    <a:p>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Prurito</a:t>
                      </a:r>
                      <a:endParaRPr lang="es-ES" dirty="0">
                        <a:solidFill>
                          <a:srgbClr val="002355"/>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kumimoji="0" lang="es-ES_tradnl"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Sí</a:t>
                      </a:r>
                      <a:endParaRPr lang="es-ES" dirty="0">
                        <a:solidFill>
                          <a:srgbClr val="002355"/>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kumimoji="0" lang="es-ES_tradnl"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No</a:t>
                      </a:r>
                      <a:endParaRPr lang="es-ES" dirty="0">
                        <a:solidFill>
                          <a:srgbClr val="002355"/>
                        </a:solidFill>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15489087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Antecedentes atópicos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70%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10%</a:t>
                      </a:r>
                    </a:p>
                  </a:txBody>
                  <a:tcPr anchor="ctr">
                    <a:solidFill>
                      <a:schemeClr val="bg1">
                        <a:lumMod val="95000"/>
                      </a:schemeClr>
                    </a:solidFill>
                  </a:tcPr>
                </a:tc>
                <a:extLst>
                  <a:ext uri="{0D108BD9-81ED-4DB2-BD59-A6C34878D82A}">
                    <a16:rowId xmlns:a16="http://schemas.microsoft.com/office/drawing/2014/main" val="41338977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Localización inicial</a:t>
                      </a:r>
                    </a:p>
                  </a:txBody>
                  <a:tcPr anchor="ctr">
                    <a:solidFill>
                      <a:schemeClr val="bg1"/>
                    </a:solidFill>
                  </a:tcPr>
                </a:tc>
                <a:tc>
                  <a:txBody>
                    <a:bodyPr/>
                    <a:lstStyle/>
                    <a:p>
                      <a:pPr algn="ctr"/>
                      <a:r>
                        <a:rPr kumimoji="0" lang="es-ES_tradnl"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Cara</a:t>
                      </a:r>
                      <a:endParaRPr lang="es-ES" dirty="0">
                        <a:solidFill>
                          <a:srgbClr val="002355"/>
                        </a:solidFill>
                        <a:latin typeface="Arial" panose="020B0604020202020204" pitchFamily="34" charset="0"/>
                        <a:cs typeface="Arial" panose="020B0604020202020204" pitchFamily="34" charset="0"/>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Cuero cabelludo</a:t>
                      </a:r>
                    </a:p>
                  </a:txBody>
                  <a:tcPr anchor="ctr">
                    <a:solidFill>
                      <a:schemeClr val="bg1"/>
                    </a:solidFill>
                  </a:tcPr>
                </a:tc>
                <a:extLst>
                  <a:ext uri="{0D108BD9-81ED-4DB2-BD59-A6C34878D82A}">
                    <a16:rowId xmlns:a16="http://schemas.microsoft.com/office/drawing/2014/main" val="33644168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Afectación centro- facial</a:t>
                      </a:r>
                    </a:p>
                  </a:txBody>
                  <a:tcPr anchor="ctr">
                    <a:solidFill>
                      <a:schemeClr val="bg1">
                        <a:lumMod val="95000"/>
                      </a:schemeClr>
                    </a:solidFill>
                  </a:tcPr>
                </a:tc>
                <a:tc>
                  <a:txBody>
                    <a:bodyPr/>
                    <a:lstStyle/>
                    <a:p>
                      <a:pPr algn="ctr"/>
                      <a:r>
                        <a:rPr kumimoji="0" lang="es-ES_tradnl"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No</a:t>
                      </a:r>
                      <a:endParaRPr lang="es-ES" dirty="0">
                        <a:solidFill>
                          <a:srgbClr val="002355"/>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kumimoji="0" lang="es-ES_tradnl"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Sí</a:t>
                      </a:r>
                      <a:endParaRPr lang="es-ES" dirty="0">
                        <a:solidFill>
                          <a:srgbClr val="002355"/>
                        </a:solidFill>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1968788529"/>
                  </a:ext>
                </a:extLst>
              </a:tr>
            </a:tbl>
          </a:graphicData>
        </a:graphic>
      </p:graphicFrame>
      <p:sp>
        <p:nvSpPr>
          <p:cNvPr id="9" name="Rectángulo 8">
            <a:extLst>
              <a:ext uri="{FF2B5EF4-FFF2-40B4-BE49-F238E27FC236}">
                <a16:creationId xmlns:a16="http://schemas.microsoft.com/office/drawing/2014/main" id="{A0E3B623-6BE2-4942-B03D-FFFF04AABCE2}"/>
              </a:ext>
            </a:extLst>
          </p:cNvPr>
          <p:cNvSpPr/>
          <p:nvPr/>
        </p:nvSpPr>
        <p:spPr>
          <a:xfrm>
            <a:off x="5554639" y="5788286"/>
            <a:ext cx="259307" cy="25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ángulo 9">
            <a:extLst>
              <a:ext uri="{FF2B5EF4-FFF2-40B4-BE49-F238E27FC236}">
                <a16:creationId xmlns:a16="http://schemas.microsoft.com/office/drawing/2014/main" id="{ED604A0A-5F02-581B-509C-E321D4546208}"/>
              </a:ext>
            </a:extLst>
          </p:cNvPr>
          <p:cNvSpPr/>
          <p:nvPr/>
        </p:nvSpPr>
        <p:spPr>
          <a:xfrm>
            <a:off x="8663056" y="5712823"/>
            <a:ext cx="213388" cy="291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cSld>
  <p:clrMapOvr>
    <a:masterClrMapping/>
  </p:clrMapOvr>
  <p:transition spd="slow" advTm="42699"/>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idor de contingut 4" descr="Imatge que conté persona, pell, Cara humana, galta&#10;&#10;Pot ser que el contingut generat amb IA no sigui correcte.">
            <a:extLst>
              <a:ext uri="{FF2B5EF4-FFF2-40B4-BE49-F238E27FC236}">
                <a16:creationId xmlns:a16="http://schemas.microsoft.com/office/drawing/2014/main" id="{E1D381BB-3188-C995-7FEA-BCF366D147FA}"/>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tretch/>
        </p:blipFill>
        <p:spPr bwMode="auto">
          <a:xfrm>
            <a:off x="2101340" y="1270215"/>
            <a:ext cx="8172448" cy="4679734"/>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6" name="Triangle isòsceles 5">
            <a:extLst>
              <a:ext uri="{FF2B5EF4-FFF2-40B4-BE49-F238E27FC236}">
                <a16:creationId xmlns:a16="http://schemas.microsoft.com/office/drawing/2014/main" id="{63456DE3-B883-317D-24BD-E5C03CF8BB46}"/>
              </a:ext>
            </a:extLst>
          </p:cNvPr>
          <p:cNvSpPr/>
          <p:nvPr/>
        </p:nvSpPr>
        <p:spPr>
          <a:xfrm>
            <a:off x="3050205" y="1585673"/>
            <a:ext cx="4272421" cy="3714990"/>
          </a:xfrm>
          <a:prstGeom prst="triangle">
            <a:avLst>
              <a:gd name="adj" fmla="val 45689"/>
            </a:avLst>
          </a:prstGeom>
          <a:noFill/>
          <a:ln w="76200">
            <a:solidFill>
              <a:srgbClr val="00F2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a-ES" sz="1800" b="0" i="0" u="none" strike="noStrike" kern="1200" cap="none" spc="0" normalizeH="0" baseline="0" noProof="0">
              <a:ln>
                <a:noFill/>
              </a:ln>
              <a:solidFill>
                <a:srgbClr val="EAEAEA"/>
              </a:solidFill>
              <a:effectLst/>
              <a:uLnTx/>
              <a:uFillTx/>
              <a:latin typeface="Tahoma"/>
              <a:ea typeface="+mn-ea"/>
              <a:cs typeface="+mn-cs"/>
            </a:endParaRPr>
          </a:p>
        </p:txBody>
      </p:sp>
      <p:sp>
        <p:nvSpPr>
          <p:cNvPr id="4" name="QuadreDeText 4">
            <a:extLst>
              <a:ext uri="{FF2B5EF4-FFF2-40B4-BE49-F238E27FC236}">
                <a16:creationId xmlns:a16="http://schemas.microsoft.com/office/drawing/2014/main" id="{1050AAD4-FC36-0CD9-AD91-D84DAB6495C8}"/>
              </a:ext>
            </a:extLst>
          </p:cNvPr>
          <p:cNvSpPr txBox="1"/>
          <p:nvPr/>
        </p:nvSpPr>
        <p:spPr>
          <a:xfrm>
            <a:off x="2101338" y="5949950"/>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Imagen propiedad del Dr. Miquel Ribera</a:t>
            </a:r>
          </a:p>
        </p:txBody>
      </p:sp>
      <p:sp>
        <p:nvSpPr>
          <p:cNvPr id="9" name="Título 7">
            <a:extLst>
              <a:ext uri="{FF2B5EF4-FFF2-40B4-BE49-F238E27FC236}">
                <a16:creationId xmlns:a16="http://schemas.microsoft.com/office/drawing/2014/main" id="{F84A4DAC-227C-5686-5079-C2FB5DF8153D}"/>
              </a:ext>
            </a:extLst>
          </p:cNvPr>
          <p:cNvSpPr txBox="1">
            <a:spLocks/>
          </p:cNvSpPr>
          <p:nvPr/>
        </p:nvSpPr>
        <p:spPr>
          <a:xfrm>
            <a:off x="604221" y="704033"/>
            <a:ext cx="10515600" cy="760413"/>
          </a:xfrm>
          <a:prstGeom prst="rect">
            <a:avLst/>
          </a:prstGeom>
        </p:spPr>
        <p:txBody>
          <a:bodyPr/>
          <a:lstStyle>
            <a:lvl1pPr algn="l" defTabSz="914400" rtl="0" eaLnBrk="1" latinLnBrk="0" hangingPunct="1">
              <a:lnSpc>
                <a:spcPct val="90000"/>
              </a:lnSpc>
              <a:spcBef>
                <a:spcPct val="0"/>
              </a:spcBef>
              <a:buNone/>
              <a:defRPr sz="2400" b="1" kern="1200">
                <a:solidFill>
                  <a:srgbClr val="00F2BE"/>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altLang="es-E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rPr>
              <a:t>Eczema atópico</a:t>
            </a:r>
            <a:endParaRPr kumimoji="0" lang="es-ES" sz="2400" b="1" i="0" u="none" strike="noStrike" kern="1200" cap="none" spc="0" normalizeH="0" baseline="0" noProof="0" dirty="0">
              <a:ln>
                <a:noFill/>
              </a:ln>
              <a:solidFill>
                <a:srgbClr val="00F2B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176291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2736411-905A-DB40-98E5-2DE7DD45DF6A}"/>
              </a:ext>
            </a:extLst>
          </p:cNvPr>
          <p:cNvPicPr>
            <a:picLocks noChangeAspect="1"/>
          </p:cNvPicPr>
          <p:nvPr/>
        </p:nvPicPr>
        <p:blipFill>
          <a:blip r:embed="rId2" cstate="screen">
            <a:extLst>
              <a:ext uri="{28A0092B-C50C-407E-A947-70E740481C1C}">
                <a14:useLocalDpi xmlns:a14="http://schemas.microsoft.com/office/drawing/2010/main"/>
              </a:ext>
            </a:extLst>
          </a:blip>
          <a:srcRect r="34" b="34"/>
          <a:stretch/>
        </p:blipFill>
        <p:spPr>
          <a:xfrm>
            <a:off x="706412" y="1197014"/>
            <a:ext cx="5043757" cy="4747778"/>
          </a:xfrm>
          <a:prstGeom prst="rect">
            <a:avLst/>
          </a:prstGeom>
          <a:ln>
            <a:solidFill>
              <a:srgbClr val="00F2BE"/>
            </a:solidFill>
          </a:ln>
        </p:spPr>
      </p:pic>
      <p:pic>
        <p:nvPicPr>
          <p:cNvPr id="9" name="Imagen 8">
            <a:extLst>
              <a:ext uri="{FF2B5EF4-FFF2-40B4-BE49-F238E27FC236}">
                <a16:creationId xmlns:a16="http://schemas.microsoft.com/office/drawing/2014/main" id="{573A1D8F-C391-2446-8FA2-0E233A2521EE}"/>
              </a:ext>
            </a:extLst>
          </p:cNvPr>
          <p:cNvPicPr>
            <a:picLocks noChangeAspect="1"/>
          </p:cNvPicPr>
          <p:nvPr/>
        </p:nvPicPr>
        <p:blipFill>
          <a:blip r:embed="rId3" cstate="screen">
            <a:extLst>
              <a:ext uri="{28A0092B-C50C-407E-A947-70E740481C1C}">
                <a14:useLocalDpi xmlns:a14="http://schemas.microsoft.com/office/drawing/2010/main"/>
              </a:ext>
            </a:extLst>
          </a:blip>
          <a:srcRect l="15120" t="-1" b="-1"/>
          <a:stretch/>
        </p:blipFill>
        <p:spPr>
          <a:xfrm rot="5400000">
            <a:off x="5822430" y="1291194"/>
            <a:ext cx="4752937" cy="4564575"/>
          </a:xfrm>
          <a:prstGeom prst="rect">
            <a:avLst/>
          </a:prstGeom>
          <a:ln>
            <a:solidFill>
              <a:srgbClr val="00F2BE"/>
            </a:solidFill>
          </a:ln>
        </p:spPr>
      </p:pic>
      <p:sp>
        <p:nvSpPr>
          <p:cNvPr id="6" name="Título 5">
            <a:extLst>
              <a:ext uri="{FF2B5EF4-FFF2-40B4-BE49-F238E27FC236}">
                <a16:creationId xmlns:a16="http://schemas.microsoft.com/office/drawing/2014/main" id="{9A5D1690-77D3-D5B7-A979-1AD0A6F3DC62}"/>
              </a:ext>
            </a:extLst>
          </p:cNvPr>
          <p:cNvSpPr>
            <a:spLocks noGrp="1"/>
          </p:cNvSpPr>
          <p:nvPr>
            <p:ph type="title"/>
          </p:nvPr>
        </p:nvSpPr>
        <p:spPr/>
        <p:txBody>
          <a:bodyPr/>
          <a:lstStyle/>
          <a:p>
            <a:r>
              <a:rPr lang="es-ES" dirty="0"/>
              <a:t>Dermatitis seborreica</a:t>
            </a:r>
          </a:p>
        </p:txBody>
      </p:sp>
      <p:sp>
        <p:nvSpPr>
          <p:cNvPr id="7" name="QuadreDeText 4">
            <a:extLst>
              <a:ext uri="{FF2B5EF4-FFF2-40B4-BE49-F238E27FC236}">
                <a16:creationId xmlns:a16="http://schemas.microsoft.com/office/drawing/2014/main" id="{127F6167-2E9F-6EFB-DA15-D996881DCB22}"/>
              </a:ext>
            </a:extLst>
          </p:cNvPr>
          <p:cNvSpPr txBox="1"/>
          <p:nvPr/>
        </p:nvSpPr>
        <p:spPr>
          <a:xfrm>
            <a:off x="626499"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Imágenes propiedad del Dr. Miquel Ribera</a:t>
            </a:r>
          </a:p>
        </p:txBody>
      </p:sp>
      <p:sp>
        <p:nvSpPr>
          <p:cNvPr id="8" name="Rectángulo redondeado 7">
            <a:extLst>
              <a:ext uri="{FF2B5EF4-FFF2-40B4-BE49-F238E27FC236}">
                <a16:creationId xmlns:a16="http://schemas.microsoft.com/office/drawing/2014/main" id="{A81C9AAB-82F2-406C-B776-9A5C03761ED4}"/>
              </a:ext>
            </a:extLst>
          </p:cNvPr>
          <p:cNvSpPr/>
          <p:nvPr/>
        </p:nvSpPr>
        <p:spPr>
          <a:xfrm>
            <a:off x="950183" y="3077497"/>
            <a:ext cx="2923727" cy="580104"/>
          </a:xfrm>
          <a:prstGeom prst="roundRect">
            <a:avLst/>
          </a:prstGeom>
          <a:solidFill>
            <a:srgbClr val="0023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586397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8D71-DB0F-DB18-9EF9-391ADCD4F486}"/>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55856851-15EC-FA3B-2457-9164AD9067CD}"/>
              </a:ext>
            </a:extLst>
          </p:cNvPr>
          <p:cNvPicPr>
            <a:picLocks noChangeAspect="1"/>
          </p:cNvPicPr>
          <p:nvPr/>
        </p:nvPicPr>
        <p:blipFill>
          <a:blip r:embed="rId2" cstate="screen">
            <a:extLst>
              <a:ext uri="{28A0092B-C50C-407E-A947-70E740481C1C}">
                <a14:useLocalDpi xmlns:a14="http://schemas.microsoft.com/office/drawing/2010/main"/>
              </a:ext>
            </a:extLst>
          </a:blip>
          <a:srcRect l="35197"/>
          <a:stretch/>
        </p:blipFill>
        <p:spPr>
          <a:xfrm rot="5400000">
            <a:off x="1072143" y="783646"/>
            <a:ext cx="4789486" cy="5543123"/>
          </a:xfrm>
          <a:prstGeom prst="rect">
            <a:avLst/>
          </a:prstGeom>
          <a:ln>
            <a:solidFill>
              <a:srgbClr val="00F2BE"/>
            </a:solidFill>
          </a:ln>
        </p:spPr>
      </p:pic>
      <p:pic>
        <p:nvPicPr>
          <p:cNvPr id="12" name="Imagen 11">
            <a:extLst>
              <a:ext uri="{FF2B5EF4-FFF2-40B4-BE49-F238E27FC236}">
                <a16:creationId xmlns:a16="http://schemas.microsoft.com/office/drawing/2014/main" id="{B38565B5-1BDE-F061-B902-00713CCAE0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6371376" y="1160462"/>
            <a:ext cx="5377712" cy="4789487"/>
          </a:xfrm>
          <a:prstGeom prst="rect">
            <a:avLst/>
          </a:prstGeom>
          <a:ln>
            <a:solidFill>
              <a:srgbClr val="00F2BE"/>
            </a:solidFill>
          </a:ln>
        </p:spPr>
      </p:pic>
      <p:sp>
        <p:nvSpPr>
          <p:cNvPr id="5" name="Título 4">
            <a:extLst>
              <a:ext uri="{FF2B5EF4-FFF2-40B4-BE49-F238E27FC236}">
                <a16:creationId xmlns:a16="http://schemas.microsoft.com/office/drawing/2014/main" id="{97D996D4-8C03-01D4-9639-A78B8B443600}"/>
              </a:ext>
            </a:extLst>
          </p:cNvPr>
          <p:cNvSpPr>
            <a:spLocks noGrp="1"/>
          </p:cNvSpPr>
          <p:nvPr>
            <p:ph type="title"/>
          </p:nvPr>
        </p:nvSpPr>
        <p:spPr/>
        <p:txBody>
          <a:bodyPr/>
          <a:lstStyle/>
          <a:p>
            <a:r>
              <a:rPr lang="es-ES" dirty="0"/>
              <a:t>Dermatitis seborreica</a:t>
            </a:r>
          </a:p>
        </p:txBody>
      </p:sp>
      <p:sp>
        <p:nvSpPr>
          <p:cNvPr id="7" name="QuadreDeText 4">
            <a:extLst>
              <a:ext uri="{FF2B5EF4-FFF2-40B4-BE49-F238E27FC236}">
                <a16:creationId xmlns:a16="http://schemas.microsoft.com/office/drawing/2014/main" id="{90BAFF61-DFCA-6B6F-2DCE-4AC62ED83023}"/>
              </a:ext>
            </a:extLst>
          </p:cNvPr>
          <p:cNvSpPr txBox="1"/>
          <p:nvPr/>
        </p:nvSpPr>
        <p:spPr>
          <a:xfrm>
            <a:off x="626499"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Imágenes propiedad del Dr. Miquel Ribera</a:t>
            </a:r>
          </a:p>
        </p:txBody>
      </p:sp>
    </p:spTree>
    <p:extLst>
      <p:ext uri="{BB962C8B-B14F-4D97-AF65-F5344CB8AC3E}">
        <p14:creationId xmlns:p14="http://schemas.microsoft.com/office/powerpoint/2010/main" val="15303014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1D83CFB0-AE8F-4EA3-B2B1-54776E5EE4EF}"/>
              </a:ext>
            </a:extLst>
          </p:cNvPr>
          <p:cNvSpPr>
            <a:spLocks noGrp="1" noChangeArrowheads="1"/>
          </p:cNvSpPr>
          <p:nvPr>
            <p:ph type="title"/>
          </p:nvPr>
        </p:nvSpPr>
        <p:spPr/>
        <p:txBody>
          <a:bodyPr>
            <a:normAutofit/>
          </a:bodyPr>
          <a:lstStyle/>
          <a:p>
            <a:pPr eaLnBrk="1" hangingPunct="1"/>
            <a:r>
              <a:rPr lang="es-ES_tradnl" altLang="es-ES" b="1" dirty="0">
                <a:latin typeface="Arial" panose="020B0604020202020204" pitchFamily="34" charset="0"/>
                <a:cs typeface="Arial" panose="020B0604020202020204" pitchFamily="34" charset="0"/>
              </a:rPr>
              <a:t>Dermatitis atópica</a:t>
            </a:r>
            <a:r>
              <a:rPr lang="es-ES" altLang="es-ES" b="1" dirty="0">
                <a:latin typeface="Arial" panose="020B0604020202020204" pitchFamily="34" charset="0"/>
                <a:cs typeface="Arial" panose="020B0604020202020204" pitchFamily="34" charset="0"/>
              </a:rPr>
              <a:t> </a:t>
            </a:r>
            <a:endParaRPr lang="ca-ES" altLang="es-ES" b="1" dirty="0">
              <a:latin typeface="Arial" panose="020B0604020202020204" pitchFamily="34" charset="0"/>
              <a:cs typeface="Arial" panose="020B0604020202020204" pitchFamily="34" charset="0"/>
            </a:endParaRPr>
          </a:p>
        </p:txBody>
      </p:sp>
      <p:sp>
        <p:nvSpPr>
          <p:cNvPr id="5" name="QuadreDeText 4">
            <a:extLst>
              <a:ext uri="{FF2B5EF4-FFF2-40B4-BE49-F238E27FC236}">
                <a16:creationId xmlns:a16="http://schemas.microsoft.com/office/drawing/2014/main" id="{459AA4A9-B8A5-A770-246E-25FE4C547D24}"/>
              </a:ext>
            </a:extLst>
          </p:cNvPr>
          <p:cNvSpPr txBox="1"/>
          <p:nvPr/>
        </p:nvSpPr>
        <p:spPr>
          <a:xfrm>
            <a:off x="695325" y="6109843"/>
            <a:ext cx="1171029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McAleer MA, Irvine AD. Atopic dermatitis. In: Bolognia JL, Schaffer JV, Cerroni L, eds. </a:t>
            </a:r>
            <a:r>
              <a:rPr kumimoji="0" lang="en-US" sz="700" b="0" i="1"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Dermatology</a:t>
            </a:r>
            <a:r>
              <a:rPr kumimoji="0" lang="en-U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5th ed. Philadelphia, PA: Elsevier; 2025:chap 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Silvestre </a:t>
            </a:r>
            <a:r>
              <a:rPr kumimoji="0" lang="es-ES" sz="700" b="0" i="0" u="none" strike="noStrike" kern="1200" cap="none" spc="-1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Salvador </a:t>
            </a:r>
            <a:r>
              <a:rPr kumimoji="0" lang="es-ES" sz="700" b="0" i="0"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JF et</a:t>
            </a:r>
            <a:r>
              <a:rPr kumimoji="0" lang="es-ES" sz="700" b="0" i="0" u="none" strike="noStrike" kern="1200" cap="none" spc="10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al. </a:t>
            </a:r>
            <a:r>
              <a:rPr kumimoji="0" lang="es-ES" sz="700" b="0" i="1"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J </a:t>
            </a:r>
            <a:r>
              <a:rPr kumimoji="0" lang="es-ES" sz="700" b="0" i="1" u="none" strike="noStrike" kern="1200" cap="none" spc="-5"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Investig</a:t>
            </a:r>
            <a:r>
              <a:rPr kumimoji="0" lang="es-ES" sz="700" b="0" i="1"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1" u="none" strike="noStrike" kern="1200" cap="none" spc="-5"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Allergol</a:t>
            </a:r>
            <a:r>
              <a:rPr kumimoji="0" lang="es-ES" sz="700" b="0" i="1"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Clin </a:t>
            </a:r>
            <a:r>
              <a:rPr kumimoji="0" lang="es-ES" sz="700" b="0" i="1" u="none" strike="noStrike" kern="1200" cap="none" spc="-5"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Immunol</a:t>
            </a:r>
            <a:r>
              <a:rPr kumimoji="0" lang="es-ES" sz="700" b="0" i="1"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1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2017;27(2):78-88</a:t>
            </a:r>
            <a:endParaRPr kumimoji="0" lang="ca-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3" name="Rectángulo redondeado 2">
            <a:extLst>
              <a:ext uri="{FF2B5EF4-FFF2-40B4-BE49-F238E27FC236}">
                <a16:creationId xmlns:a16="http://schemas.microsoft.com/office/drawing/2014/main" id="{0A0A9E3D-E9D5-E832-30BF-D838F7F796FB}"/>
              </a:ext>
            </a:extLst>
          </p:cNvPr>
          <p:cNvSpPr/>
          <p:nvPr/>
        </p:nvSpPr>
        <p:spPr>
          <a:xfrm>
            <a:off x="695325" y="1446663"/>
            <a:ext cx="11053763" cy="4177850"/>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Rectángulo redondeado 6">
            <a:extLst>
              <a:ext uri="{FF2B5EF4-FFF2-40B4-BE49-F238E27FC236}">
                <a16:creationId xmlns:a16="http://schemas.microsoft.com/office/drawing/2014/main" id="{7C2879E0-F7D3-F036-FC1F-52BFE554F55F}"/>
              </a:ext>
            </a:extLst>
          </p:cNvPr>
          <p:cNvSpPr/>
          <p:nvPr/>
        </p:nvSpPr>
        <p:spPr>
          <a:xfrm>
            <a:off x="6538452" y="1750141"/>
            <a:ext cx="4925667" cy="3550521"/>
          </a:xfrm>
          <a:prstGeom prst="roundRect">
            <a:avLst>
              <a:gd name="adj" fmla="val 5363"/>
            </a:avLst>
          </a:prstGeom>
          <a:solidFill>
            <a:srgbClr val="0023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CuadroTexto 7">
            <a:extLst>
              <a:ext uri="{FF2B5EF4-FFF2-40B4-BE49-F238E27FC236}">
                <a16:creationId xmlns:a16="http://schemas.microsoft.com/office/drawing/2014/main" id="{86DCFFB4-135F-1583-1F6D-07ABF6E7B7C8}"/>
              </a:ext>
            </a:extLst>
          </p:cNvPr>
          <p:cNvSpPr txBox="1"/>
          <p:nvPr/>
        </p:nvSpPr>
        <p:spPr>
          <a:xfrm>
            <a:off x="842963" y="1662132"/>
            <a:ext cx="62350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20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Fase infantil (2-10 a)</a:t>
            </a:r>
            <a:endParaRPr kumimoji="0" lang="es-ES" sz="20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9" name="Rectangle 3">
            <a:extLst>
              <a:ext uri="{FF2B5EF4-FFF2-40B4-BE49-F238E27FC236}">
                <a16:creationId xmlns:a16="http://schemas.microsoft.com/office/drawing/2014/main" id="{DD4FD829-21E2-3623-89C8-34BB28A3BD4A}"/>
              </a:ext>
            </a:extLst>
          </p:cNvPr>
          <p:cNvSpPr txBox="1">
            <a:spLocks noChangeArrowheads="1"/>
          </p:cNvSpPr>
          <p:nvPr/>
        </p:nvSpPr>
        <p:spPr>
          <a:xfrm>
            <a:off x="832513" y="2479095"/>
            <a:ext cx="4435523" cy="169961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Eccema agudo-crónico</a:t>
            </a:r>
            <a:r>
              <a:rPr kumimoji="0" lang="es-ES"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t>
            </a:r>
          </a:p>
          <a:p>
            <a:pPr marL="136525" marR="0" lvl="0" indent="-136525"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ca-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Flexuras</a:t>
            </a:r>
            <a:r>
              <a:rPr kumimoji="0" lang="ca-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a-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poplíteas</a:t>
            </a:r>
            <a:r>
              <a:rPr kumimoji="0" lang="ca-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a-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y</a:t>
            </a:r>
            <a:r>
              <a:rPr kumimoji="0" lang="ca-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a-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antecubitales</a:t>
            </a:r>
            <a:endParaRPr kumimoji="0" lang="ca-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36525" marR="0" lvl="0" indent="-136525"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ca-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Dorso</a:t>
            </a:r>
            <a:r>
              <a:rPr kumimoji="0" lang="ca-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de </a:t>
            </a:r>
            <a:r>
              <a:rPr kumimoji="0" lang="ca-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muñecas</a:t>
            </a:r>
            <a:endParaRPr kumimoji="0" lang="ca-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a:p>
            <a:pPr marL="136525" marR="0" lvl="0" indent="-136525"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ca-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Nuca </a:t>
            </a:r>
            <a:r>
              <a:rPr kumimoji="0" lang="ca-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y</a:t>
            </a:r>
            <a:r>
              <a:rPr kumimoji="0" lang="ca-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tronco</a:t>
            </a:r>
          </a:p>
          <a:p>
            <a:pPr marL="136525" marR="0" lvl="0" indent="-136525"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ca-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Lesiones </a:t>
            </a:r>
            <a:r>
              <a:rPr kumimoji="0" lang="ca-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faciales</a:t>
            </a:r>
            <a:r>
              <a:rPr kumimoji="0" lang="ca-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agudes</a:t>
            </a:r>
          </a:p>
        </p:txBody>
      </p:sp>
      <p:sp>
        <p:nvSpPr>
          <p:cNvPr id="10" name="Rectangle 3">
            <a:extLst>
              <a:ext uri="{FF2B5EF4-FFF2-40B4-BE49-F238E27FC236}">
                <a16:creationId xmlns:a16="http://schemas.microsoft.com/office/drawing/2014/main" id="{AE51BFC7-5ED5-8B7A-3224-0B593E18EF15}"/>
              </a:ext>
            </a:extLst>
          </p:cNvPr>
          <p:cNvSpPr txBox="1">
            <a:spLocks noChangeArrowheads="1"/>
          </p:cNvSpPr>
          <p:nvPr/>
        </p:nvSpPr>
        <p:spPr>
          <a:xfrm>
            <a:off x="4323583" y="2498759"/>
            <a:ext cx="1900677" cy="1826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a-ES" altLang="es-ES"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Excoriaciones</a:t>
            </a:r>
            <a:r>
              <a:rPr kumimoji="0" lang="ca-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a-ES" altLang="es-ES"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y</a:t>
            </a:r>
            <a:r>
              <a:rPr kumimoji="0" lang="ca-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ca-ES" altLang="es-ES"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pápulas</a:t>
            </a:r>
            <a:r>
              <a:rPr kumimoji="0" lang="ca-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de </a:t>
            </a:r>
            <a:r>
              <a:rPr kumimoji="0" lang="ca-ES" altLang="es-ES"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prurigo</a:t>
            </a:r>
            <a:endParaRPr kumimoji="0" lang="ca-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cxnSp>
        <p:nvCxnSpPr>
          <p:cNvPr id="11" name="Conector recto 10">
            <a:extLst>
              <a:ext uri="{FF2B5EF4-FFF2-40B4-BE49-F238E27FC236}">
                <a16:creationId xmlns:a16="http://schemas.microsoft.com/office/drawing/2014/main" id="{90492594-8FD0-4A61-AF4C-FBEE8E21AEB5}"/>
              </a:ext>
            </a:extLst>
          </p:cNvPr>
          <p:cNvCxnSpPr>
            <a:cxnSpLocks/>
          </p:cNvCxnSpPr>
          <p:nvPr/>
        </p:nvCxnSpPr>
        <p:spPr>
          <a:xfrm>
            <a:off x="4041953" y="2588086"/>
            <a:ext cx="0" cy="1439862"/>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
        <p:nvSpPr>
          <p:cNvPr id="12" name="Rectangle 3">
            <a:extLst>
              <a:ext uri="{FF2B5EF4-FFF2-40B4-BE49-F238E27FC236}">
                <a16:creationId xmlns:a16="http://schemas.microsoft.com/office/drawing/2014/main" id="{CFF96F60-272F-DAC6-2FC7-154318FF437F}"/>
              </a:ext>
            </a:extLst>
          </p:cNvPr>
          <p:cNvSpPr txBox="1">
            <a:spLocks noChangeArrowheads="1"/>
          </p:cNvSpPr>
          <p:nvPr/>
        </p:nvSpPr>
        <p:spPr>
          <a:xfrm>
            <a:off x="8573492" y="2090753"/>
            <a:ext cx="2497631" cy="2913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_tradnl" alt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Niños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Flexuras de los codos y de las rodillas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Pliegue de la muñeca</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Nuca</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Zona </a:t>
            </a:r>
            <a:r>
              <a:rPr kumimoji="0" lang="es-ES_tradnl" altLang="es-E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perioral</a:t>
            </a:r>
            <a:endPar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Mejillas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Dorso de manos y pies</a:t>
            </a:r>
          </a:p>
        </p:txBody>
      </p:sp>
      <p:pic>
        <p:nvPicPr>
          <p:cNvPr id="16" name="Imagen 15" descr="Una caricatura de una persona&#10;&#10;El contenido generado por IA puede ser incorrecto.">
            <a:extLst>
              <a:ext uri="{FF2B5EF4-FFF2-40B4-BE49-F238E27FC236}">
                <a16:creationId xmlns:a16="http://schemas.microsoft.com/office/drawing/2014/main" id="{CFACA020-3EB2-6AE6-63FD-868A3BD2D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078" y="1899385"/>
            <a:ext cx="1596622" cy="3335167"/>
          </a:xfrm>
          <a:prstGeom prst="rect">
            <a:avLst/>
          </a:prstGeom>
        </p:spPr>
      </p:pic>
    </p:spTree>
  </p:cSld>
  <p:clrMapOvr>
    <a:masterClrMapping/>
  </p:clrMapOvr>
  <p:transition advTm="48249"/>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07">
            <a:extLst>
              <a:ext uri="{FF2B5EF4-FFF2-40B4-BE49-F238E27FC236}">
                <a16:creationId xmlns:a16="http://schemas.microsoft.com/office/drawing/2014/main" id="{16880AC7-BBFD-4369-94E9-2F6C0C3D0C31}"/>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 t="15082" r="443" b="25332"/>
          <a:stretch/>
        </p:blipFill>
        <p:spPr bwMode="auto">
          <a:xfrm>
            <a:off x="695325" y="1160463"/>
            <a:ext cx="6629707" cy="4789487"/>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pic>
        <p:nvPicPr>
          <p:cNvPr id="47107" name="Picture 3" descr="09">
            <a:extLst>
              <a:ext uri="{FF2B5EF4-FFF2-40B4-BE49-F238E27FC236}">
                <a16:creationId xmlns:a16="http://schemas.microsoft.com/office/drawing/2014/main" id="{EECDDD39-C999-422D-B9C5-021857C6AABD}"/>
              </a:ext>
            </a:extLst>
          </p:cNvPr>
          <p:cNvPicPr>
            <a:picLocks noChangeAspect="1" noChangeArrowheads="1"/>
          </p:cNvPicPr>
          <p:nvPr/>
        </p:nvPicPr>
        <p:blipFill rotWithShape="1">
          <a:blip r:embed="rId4">
            <a:lum bright="-12000"/>
            <a:extLst>
              <a:ext uri="{28A0092B-C50C-407E-A947-70E740481C1C}">
                <a14:useLocalDpi xmlns:a14="http://schemas.microsoft.com/office/drawing/2010/main"/>
              </a:ext>
            </a:extLst>
          </a:blip>
          <a:srcRect l="177" t="-7" r="-57" b="29734"/>
          <a:stretch/>
        </p:blipFill>
        <p:spPr bwMode="auto">
          <a:xfrm>
            <a:off x="7465616" y="1159969"/>
            <a:ext cx="4283472" cy="4789981"/>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01210C9F-2B51-042C-0CC1-47E9C106A5D6}"/>
              </a:ext>
            </a:extLst>
          </p:cNvPr>
          <p:cNvSpPr>
            <a:spLocks noGrp="1"/>
          </p:cNvSpPr>
          <p:nvPr>
            <p:ph type="title"/>
          </p:nvPr>
        </p:nvSpPr>
        <p:spPr/>
        <p:txBody>
          <a:bodyPr/>
          <a:lstStyle/>
          <a:p>
            <a:r>
              <a:rPr lang="es-ES" dirty="0"/>
              <a:t>Eczema subagudo y crónico</a:t>
            </a:r>
          </a:p>
        </p:txBody>
      </p:sp>
      <p:sp>
        <p:nvSpPr>
          <p:cNvPr id="4" name="QuadreDeText 4">
            <a:extLst>
              <a:ext uri="{FF2B5EF4-FFF2-40B4-BE49-F238E27FC236}">
                <a16:creationId xmlns:a16="http://schemas.microsoft.com/office/drawing/2014/main" id="{4D90713F-F5C5-43F4-AC1C-5F481BB66058}"/>
              </a:ext>
            </a:extLst>
          </p:cNvPr>
          <p:cNvSpPr txBox="1"/>
          <p:nvPr/>
        </p:nvSpPr>
        <p:spPr>
          <a:xfrm>
            <a:off x="626499"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Imágenes propiedad del Dr. Miquel Ribera</a:t>
            </a:r>
          </a:p>
        </p:txBody>
      </p:sp>
    </p:spTree>
  </p:cSld>
  <p:clrMapOvr>
    <a:masterClrMapping/>
  </p:clrMapOvr>
  <p:transition spd="slow" advTm="5963"/>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365115" y="279450"/>
            <a:ext cx="10491525" cy="1033956"/>
          </a:xfrm>
          <a:prstGeom prst="rect">
            <a:avLst/>
          </a:prstGeom>
        </p:spPr>
        <p:txBody>
          <a:bodyPr>
            <a:normAutofit/>
          </a:bodyPr>
          <a:lstStyle/>
          <a:p>
            <a:r>
              <a:rPr lang="ca-ES" altLang="es-ES" sz="3200" b="1" dirty="0">
                <a:latin typeface="+mn-lt"/>
              </a:rPr>
              <a:t>Psoriasis</a:t>
            </a:r>
            <a:br>
              <a:rPr lang="ca-ES" altLang="es-ES" sz="3200" b="1" dirty="0">
                <a:latin typeface="+mn-lt"/>
              </a:rPr>
            </a:br>
            <a:r>
              <a:rPr lang="es-ES_tradnl" altLang="es-ES" sz="3200" b="1" dirty="0">
                <a:solidFill>
                  <a:srgbClr val="000000"/>
                </a:solidFill>
                <a:latin typeface="+mn-lt"/>
              </a:rPr>
              <a:t>Epidemiología</a:t>
            </a:r>
            <a:endParaRPr lang="es-ES" altLang="es-ES" sz="3200" b="1" dirty="0">
              <a:latin typeface="+mn-lt"/>
            </a:endParaRPr>
          </a:p>
        </p:txBody>
      </p:sp>
      <p:pic>
        <p:nvPicPr>
          <p:cNvPr id="5" name="Picture 2"/>
          <p:cNvPicPr>
            <a:picLocks noGrp="1" noChangeAspect="1" noChangeArrowheads="1"/>
          </p:cNvPicPr>
          <p:nvPr>
            <p:ph idx="4294967295"/>
          </p:nvPr>
        </p:nvPicPr>
        <p:blipFill>
          <a:blip r:embed="rId3" cstate="screen">
            <a:extLst>
              <a:ext uri="{28A0092B-C50C-407E-A947-70E740481C1C}">
                <a14:useLocalDpi xmlns:a14="http://schemas.microsoft.com/office/drawing/2010/main" val="0"/>
              </a:ext>
            </a:extLst>
          </a:blip>
          <a:srcRect/>
          <a:stretch>
            <a:fillRect/>
          </a:stretch>
        </p:blipFill>
        <p:spPr bwMode="auto">
          <a:xfrm>
            <a:off x="0" y="3573463"/>
            <a:ext cx="10947400" cy="836612"/>
          </a:xfrm>
          <a:prstGeom prst="rect">
            <a:avLst/>
          </a:prstGeom>
          <a:noFill/>
          <a:ln w="9525">
            <a:noFill/>
            <a:miter lim="800000"/>
            <a:headEnd/>
            <a:tailEnd/>
          </a:ln>
        </p:spPr>
      </p:pic>
      <p:sp>
        <p:nvSpPr>
          <p:cNvPr id="25604" name="Rectangle 5"/>
          <p:cNvSpPr>
            <a:spLocks noChangeArrowheads="1"/>
          </p:cNvSpPr>
          <p:nvPr/>
        </p:nvSpPr>
        <p:spPr bwMode="auto">
          <a:xfrm>
            <a:off x="1199458" y="1628800"/>
            <a:ext cx="10206567" cy="4419600"/>
          </a:xfrm>
          <a:prstGeom prst="rect">
            <a:avLst/>
          </a:prstGeom>
          <a:noFill/>
          <a:ln w="9525">
            <a:noFill/>
            <a:miter lim="800000"/>
            <a:headEnd/>
            <a:tailEnd/>
          </a:ln>
        </p:spPr>
        <p:txBody>
          <a:bodyPr/>
          <a:lstStyle/>
          <a:p>
            <a:pPr marL="457189" marR="0" lvl="0" indent="-457189" algn="l" defTabSz="914400" rtl="0" eaLnBrk="1" fontAlgn="auto" latinLnBrk="0" hangingPunct="1">
              <a:lnSpc>
                <a:spcPct val="90000"/>
              </a:lnSpc>
              <a:spcBef>
                <a:spcPct val="20000"/>
              </a:spcBef>
              <a:spcAft>
                <a:spcPts val="0"/>
              </a:spcAft>
              <a:buClr>
                <a:srgbClr val="5F5F5F"/>
              </a:buClr>
              <a:buSzTx/>
              <a:buFontTx/>
              <a:buChar char="•"/>
              <a:tabLst/>
              <a:defRPr/>
            </a:pPr>
            <a:endParaRPr kumimoji="0" lang="es-ES_tradnl" altLang="es-ES" sz="2667" b="0" i="0" u="none" strike="noStrike" kern="1200" cap="none" spc="0" normalizeH="0" baseline="0" noProof="0" dirty="0">
              <a:ln>
                <a:noFill/>
              </a:ln>
              <a:solidFill>
                <a:srgbClr val="000000"/>
              </a:solidFill>
              <a:effectLst/>
              <a:uLnTx/>
              <a:uFillTx/>
              <a:latin typeface="Tahoma" pitchFamily="34" charset="0"/>
              <a:ea typeface="+mn-ea"/>
              <a:cs typeface="+mn-cs"/>
            </a:endParaRPr>
          </a:p>
        </p:txBody>
      </p:sp>
      <p:pic>
        <p:nvPicPr>
          <p:cNvPr id="6"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l="-1964" r="-2549"/>
          <a:stretch>
            <a:fillRect/>
          </a:stretch>
        </p:blipFill>
        <p:spPr bwMode="auto">
          <a:xfrm>
            <a:off x="383366" y="4572872"/>
            <a:ext cx="11425269" cy="576064"/>
          </a:xfrm>
          <a:prstGeom prst="rect">
            <a:avLst/>
          </a:prstGeom>
          <a:noFill/>
          <a:ln w="9525">
            <a:noFill/>
            <a:miter lim="800000"/>
            <a:headEnd/>
            <a:tailEnd/>
          </a:ln>
        </p:spPr>
      </p:pic>
      <p:pic>
        <p:nvPicPr>
          <p:cNvPr id="7"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27382" y="2204865"/>
            <a:ext cx="11184565" cy="1458471"/>
          </a:xfrm>
          <a:prstGeom prst="rect">
            <a:avLst/>
          </a:prstGeom>
          <a:noFill/>
          <a:ln w="9525">
            <a:noFill/>
            <a:miter lim="800000"/>
            <a:headEnd/>
            <a:tailEnd/>
          </a:ln>
        </p:spPr>
      </p:pic>
      <p:sp>
        <p:nvSpPr>
          <p:cNvPr id="8" name="Rectangle 5"/>
          <p:cNvSpPr>
            <a:spLocks noChangeArrowheads="1"/>
          </p:cNvSpPr>
          <p:nvPr/>
        </p:nvSpPr>
        <p:spPr bwMode="auto">
          <a:xfrm>
            <a:off x="494095" y="5949587"/>
            <a:ext cx="9048739" cy="430887"/>
          </a:xfrm>
          <a:prstGeom prst="rect">
            <a:avLst/>
          </a:prstGeom>
          <a:solidFill>
            <a:schemeClr val="bg1"/>
          </a:solid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Parisi</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R ,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Iskandar</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IYK,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Kontopantelis</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E,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Augustin</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M,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Griffiths</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CEM, Ashcroft DM.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National</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regional, and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worldwide</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epidemiology</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of psoriasis: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Systematic</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analysis</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modelling</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study</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BMJ. 2020 </a:t>
            </a:r>
            <a:r>
              <a:rPr kumimoji="0" lang="es-ES_tradnl" sz="1100" b="0" i="0" u="none" strike="noStrike" kern="1200" cap="none" spc="0" normalizeH="0" baseline="0" noProof="0" dirty="0" err="1">
                <a:ln>
                  <a:noFill/>
                </a:ln>
                <a:solidFill>
                  <a:prstClr val="black"/>
                </a:solidFill>
                <a:effectLst/>
                <a:uLnTx/>
                <a:uFillTx/>
                <a:latin typeface="Aptos" panose="02110004020202020204"/>
                <a:ea typeface="+mn-ea"/>
                <a:cs typeface="+mn-cs"/>
              </a:rPr>
              <a:t>May</a:t>
            </a:r>
            <a:r>
              <a:rPr kumimoji="0" lang="es-ES_tradnl" sz="1100" b="0" i="0" u="none" strike="noStrike" kern="1200" cap="none" spc="0" normalizeH="0" baseline="0" noProof="0" dirty="0">
                <a:ln>
                  <a:noFill/>
                </a:ln>
                <a:solidFill>
                  <a:prstClr val="black"/>
                </a:solidFill>
                <a:effectLst/>
                <a:uLnTx/>
                <a:uFillTx/>
                <a:latin typeface="Aptos" panose="02110004020202020204"/>
                <a:ea typeface="+mn-ea"/>
                <a:cs typeface="+mn-cs"/>
              </a:rPr>
              <a:t> 28;369:m1590.</a:t>
            </a:r>
          </a:p>
        </p:txBody>
      </p:sp>
      <p:sp>
        <p:nvSpPr>
          <p:cNvPr id="10" name="9 Rectángulo"/>
          <p:cNvSpPr/>
          <p:nvPr/>
        </p:nvSpPr>
        <p:spPr>
          <a:xfrm>
            <a:off x="527381" y="1196753"/>
            <a:ext cx="1132925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black"/>
                </a:solidFill>
                <a:effectLst/>
                <a:uLnTx/>
                <a:uFillTx/>
                <a:latin typeface="Aptos" panose="02110004020202020204"/>
                <a:ea typeface="+mn-ea"/>
                <a:cs typeface="+mn-cs"/>
              </a:rPr>
              <a:t>La psoriasis es una enfermedad que afecta a una proporción importante de la población mundial</a:t>
            </a:r>
            <a:endParaRPr kumimoji="0" lang="es-ES_tradnl" sz="2800" b="1" i="0" u="none" strike="noStrike" kern="1200" cap="none" spc="0" normalizeH="0" baseline="30000" noProof="0" dirty="0">
              <a:ln>
                <a:noFill/>
              </a:ln>
              <a:solidFill>
                <a:prstClr val="black"/>
              </a:solidFill>
              <a:effectLst/>
              <a:uLnTx/>
              <a:uFillTx/>
              <a:latin typeface="Aptos" panose="02110004020202020204"/>
              <a:ea typeface="+mn-ea"/>
              <a:cs typeface="+mn-cs"/>
            </a:endParaRPr>
          </a:p>
        </p:txBody>
      </p:sp>
      <p:cxnSp>
        <p:nvCxnSpPr>
          <p:cNvPr id="11" name="10 Conector recto"/>
          <p:cNvCxnSpPr/>
          <p:nvPr/>
        </p:nvCxnSpPr>
        <p:spPr>
          <a:xfrm>
            <a:off x="335360" y="1220755"/>
            <a:ext cx="1142526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9ADCA619-2252-A938-37F9-EABC69DBC2E2}"/>
              </a:ext>
            </a:extLst>
          </p:cNvPr>
          <p:cNvSpPr/>
          <p:nvPr/>
        </p:nvSpPr>
        <p:spPr>
          <a:xfrm>
            <a:off x="4559830" y="4005064"/>
            <a:ext cx="1056117" cy="11438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ig 25">
            <a:extLst>
              <a:ext uri="{FF2B5EF4-FFF2-40B4-BE49-F238E27FC236}">
                <a16:creationId xmlns:a16="http://schemas.microsoft.com/office/drawing/2014/main" id="{C65C31AE-AC35-4D88-B049-27E7F4A74B5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232" r="655"/>
          <a:stretch/>
        </p:blipFill>
        <p:spPr bwMode="auto">
          <a:xfrm>
            <a:off x="695326" y="1160463"/>
            <a:ext cx="6265914" cy="4789487"/>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pic>
        <p:nvPicPr>
          <p:cNvPr id="3" name="Imatge 2">
            <a:extLst>
              <a:ext uri="{FF2B5EF4-FFF2-40B4-BE49-F238E27FC236}">
                <a16:creationId xmlns:a16="http://schemas.microsoft.com/office/drawing/2014/main" id="{B4C09243-F07C-453C-1BCA-A0952D470081}"/>
              </a:ext>
            </a:extLst>
          </p:cNvPr>
          <p:cNvPicPr>
            <a:picLocks noChangeAspect="1"/>
          </p:cNvPicPr>
          <p:nvPr/>
        </p:nvPicPr>
        <p:blipFill>
          <a:blip r:embed="rId4">
            <a:lum bright="-20000" contrast="20000"/>
          </a:blip>
          <a:srcRect l="58974" t="2928" r="2916" b="2021"/>
          <a:stretch/>
        </p:blipFill>
        <p:spPr>
          <a:xfrm>
            <a:off x="7079226" y="1160463"/>
            <a:ext cx="4591665" cy="4791345"/>
          </a:xfrm>
          <a:prstGeom prst="rect">
            <a:avLst/>
          </a:prstGeom>
          <a:ln>
            <a:solidFill>
              <a:srgbClr val="00F2BE"/>
            </a:solidFill>
          </a:ln>
        </p:spPr>
      </p:pic>
      <p:sp>
        <p:nvSpPr>
          <p:cNvPr id="5" name="Título 4">
            <a:extLst>
              <a:ext uri="{FF2B5EF4-FFF2-40B4-BE49-F238E27FC236}">
                <a16:creationId xmlns:a16="http://schemas.microsoft.com/office/drawing/2014/main" id="{E4F79013-5821-14C2-B893-4CF3865DB1FC}"/>
              </a:ext>
            </a:extLst>
          </p:cNvPr>
          <p:cNvSpPr>
            <a:spLocks noGrp="1"/>
          </p:cNvSpPr>
          <p:nvPr>
            <p:ph type="title"/>
          </p:nvPr>
        </p:nvSpPr>
        <p:spPr/>
        <p:txBody>
          <a:bodyPr/>
          <a:lstStyle/>
          <a:p>
            <a:r>
              <a:rPr lang="es-ES" dirty="0"/>
              <a:t>Eczema subagudo y crónico</a:t>
            </a:r>
          </a:p>
        </p:txBody>
      </p:sp>
      <p:sp>
        <p:nvSpPr>
          <p:cNvPr id="6" name="QuadreDeText 4">
            <a:extLst>
              <a:ext uri="{FF2B5EF4-FFF2-40B4-BE49-F238E27FC236}">
                <a16:creationId xmlns:a16="http://schemas.microsoft.com/office/drawing/2014/main" id="{B9B1B7C0-8F70-2B18-5EE1-7906EFE28EE1}"/>
              </a:ext>
            </a:extLst>
          </p:cNvPr>
          <p:cNvSpPr txBox="1"/>
          <p:nvPr/>
        </p:nvSpPr>
        <p:spPr>
          <a:xfrm>
            <a:off x="626499"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Imágenes propiedad del Dr. Miquel Ribera</a:t>
            </a:r>
          </a:p>
        </p:txBody>
      </p:sp>
    </p:spTree>
  </p:cSld>
  <p:clrMapOvr>
    <a:masterClrMapping/>
  </p:clrMapOvr>
  <p:transition spd="slow" advTm="12615"/>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10">
            <a:extLst>
              <a:ext uri="{FF2B5EF4-FFF2-40B4-BE49-F238E27FC236}">
                <a16:creationId xmlns:a16="http://schemas.microsoft.com/office/drawing/2014/main" id="{0E5E91AC-BF3D-41E9-B809-DA968489EDB9}"/>
              </a:ext>
            </a:extLst>
          </p:cNvPr>
          <p:cNvPicPr>
            <a:picLocks noChangeAspect="1" noChangeArrowheads="1"/>
          </p:cNvPicPr>
          <p:nvPr/>
        </p:nvPicPr>
        <p:blipFill rotWithShape="1">
          <a:blip r:embed="rId3">
            <a:lum bright="-12000" contrast="6000"/>
            <a:extLst>
              <a:ext uri="{28A0092B-C50C-407E-A947-70E740481C1C}">
                <a14:useLocalDpi xmlns:a14="http://schemas.microsoft.com/office/drawing/2010/main"/>
              </a:ext>
            </a:extLst>
          </a:blip>
          <a:srcRect t="12097" b="30061"/>
          <a:stretch/>
        </p:blipFill>
        <p:spPr bwMode="auto">
          <a:xfrm>
            <a:off x="695325" y="1160463"/>
            <a:ext cx="11053763" cy="4795299"/>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3CBB0DA7-11AA-5011-2742-5C7D2BF8807A}"/>
              </a:ext>
            </a:extLst>
          </p:cNvPr>
          <p:cNvSpPr>
            <a:spLocks noGrp="1"/>
          </p:cNvSpPr>
          <p:nvPr>
            <p:ph type="title"/>
          </p:nvPr>
        </p:nvSpPr>
        <p:spPr/>
        <p:txBody>
          <a:bodyPr/>
          <a:lstStyle/>
          <a:p>
            <a:r>
              <a:rPr kumimoji="0" lang="es-ES" altLang="es-E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Eczema subagudo y crónico</a:t>
            </a:r>
            <a:endParaRPr lang="es-ES" dirty="0"/>
          </a:p>
        </p:txBody>
      </p:sp>
      <p:sp>
        <p:nvSpPr>
          <p:cNvPr id="4" name="QuadreDeText 4">
            <a:extLst>
              <a:ext uri="{FF2B5EF4-FFF2-40B4-BE49-F238E27FC236}">
                <a16:creationId xmlns:a16="http://schemas.microsoft.com/office/drawing/2014/main" id="{496CA534-A2D0-EC29-9206-769279D1CB1D}"/>
              </a:ext>
            </a:extLst>
          </p:cNvPr>
          <p:cNvSpPr txBox="1"/>
          <p:nvPr/>
        </p:nvSpPr>
        <p:spPr>
          <a:xfrm>
            <a:off x="626499"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Imagen propiedad del Dr. Miquel Ribera</a:t>
            </a:r>
          </a:p>
        </p:txBody>
      </p:sp>
    </p:spTree>
  </p:cSld>
  <p:clrMapOvr>
    <a:masterClrMapping/>
  </p:clrMapOvr>
  <p:transition spd="slow" advTm="7597"/>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268E00A1-16B3-A15E-C833-44B99DA5580D}"/>
              </a:ext>
            </a:extLst>
          </p:cNvPr>
          <p:cNvSpPr>
            <a:spLocks noGrp="1"/>
          </p:cNvSpPr>
          <p:nvPr>
            <p:ph type="title"/>
          </p:nvPr>
        </p:nvSpPr>
        <p:spPr/>
        <p:txBody>
          <a:bodyPr/>
          <a:lstStyle/>
          <a:p>
            <a:r>
              <a:rPr lang="es-ES" dirty="0"/>
              <a:t>Eczema agudo</a:t>
            </a:r>
          </a:p>
        </p:txBody>
      </p:sp>
      <p:pic>
        <p:nvPicPr>
          <p:cNvPr id="4" name="Marcador de contenido 3"/>
          <p:cNvPicPr>
            <a:picLocks noGrp="1" noChangeAspect="1"/>
          </p:cNvPicPr>
          <p:nvPr>
            <p:ph idx="4294967295"/>
          </p:nvPr>
        </p:nvPicPr>
        <p:blipFill rotWithShape="1">
          <a:blip r:embed="rId2" cstate="screen">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bright="-40000" contrast="40000"/>
                    </a14:imgEffect>
                  </a14:imgLayer>
                </a14:imgProps>
              </a:ext>
              <a:ext uri="{28A0092B-C50C-407E-A947-70E740481C1C}">
                <a14:useLocalDpi xmlns:a14="http://schemas.microsoft.com/office/drawing/2010/main"/>
              </a:ext>
            </a:extLst>
          </a:blip>
          <a:srcRect r="3097"/>
          <a:stretch/>
        </p:blipFill>
        <p:spPr>
          <a:xfrm>
            <a:off x="6811347" y="1582994"/>
            <a:ext cx="4937742" cy="4082395"/>
          </a:xfrm>
          <a:ln>
            <a:solidFill>
              <a:srgbClr val="00F2BE"/>
            </a:solidFill>
          </a:ln>
        </p:spPr>
      </p:pic>
      <p:pic>
        <p:nvPicPr>
          <p:cNvPr id="2" name="Marcador de contenido 3">
            <a:extLst>
              <a:ext uri="{FF2B5EF4-FFF2-40B4-BE49-F238E27FC236}">
                <a16:creationId xmlns:a16="http://schemas.microsoft.com/office/drawing/2014/main" id="{BD6F45A8-2F09-6C3D-8945-558C5FA8F9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1633324" y="644998"/>
            <a:ext cx="4094950" cy="5970945"/>
          </a:xfrm>
          <a:prstGeom prst="rect">
            <a:avLst/>
          </a:prstGeom>
          <a:ln>
            <a:solidFill>
              <a:srgbClr val="00F2BE"/>
            </a:solidFill>
          </a:ln>
        </p:spPr>
      </p:pic>
      <p:sp>
        <p:nvSpPr>
          <p:cNvPr id="6" name="QuadreDeText 4">
            <a:extLst>
              <a:ext uri="{FF2B5EF4-FFF2-40B4-BE49-F238E27FC236}">
                <a16:creationId xmlns:a16="http://schemas.microsoft.com/office/drawing/2014/main" id="{7FFCBF12-A4EF-9F62-A0B4-F67CCA78117F}"/>
              </a:ext>
            </a:extLst>
          </p:cNvPr>
          <p:cNvSpPr txBox="1"/>
          <p:nvPr/>
        </p:nvSpPr>
        <p:spPr>
          <a:xfrm>
            <a:off x="626499"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Imágenes propiedad del Dr. Miquel Ribera</a:t>
            </a:r>
          </a:p>
        </p:txBody>
      </p:sp>
    </p:spTree>
    <p:extLst>
      <p:ext uri="{BB962C8B-B14F-4D97-AF65-F5344CB8AC3E}">
        <p14:creationId xmlns:p14="http://schemas.microsoft.com/office/powerpoint/2010/main" val="34048593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5D6FFCA2-A347-39E6-0107-B2A93F5A2F39}"/>
              </a:ext>
            </a:extLst>
          </p:cNvPr>
          <p:cNvSpPr>
            <a:spLocks noGrp="1"/>
          </p:cNvSpPr>
          <p:nvPr>
            <p:ph type="title"/>
          </p:nvPr>
        </p:nvSpPr>
        <p:spPr/>
        <p:txBody>
          <a:bodyPr/>
          <a:lstStyle/>
          <a:p>
            <a:r>
              <a:rPr lang="es-ES" dirty="0"/>
              <a:t>Eczema subagudo y crónico</a:t>
            </a:r>
          </a:p>
        </p:txBody>
      </p:sp>
      <p:pic>
        <p:nvPicPr>
          <p:cNvPr id="5" name="Contenidor de contingut 4" descr="Imatge que conté Carn, persona, pell, lesió&#10;&#10;Descripció generada automàticament">
            <a:extLst>
              <a:ext uri="{FF2B5EF4-FFF2-40B4-BE49-F238E27FC236}">
                <a16:creationId xmlns:a16="http://schemas.microsoft.com/office/drawing/2014/main" id="{9D16C768-E6EA-3E01-D965-FFC876D06C13}"/>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rcRect l="16570"/>
          <a:stretch/>
        </p:blipFill>
        <p:spPr>
          <a:xfrm>
            <a:off x="695324" y="1160463"/>
            <a:ext cx="7186809" cy="4789487"/>
          </a:xfrm>
          <a:ln>
            <a:solidFill>
              <a:srgbClr val="00F2BE"/>
            </a:solidFill>
          </a:ln>
        </p:spPr>
      </p:pic>
      <p:pic>
        <p:nvPicPr>
          <p:cNvPr id="7" name="Imatge 6" descr="Imatge que conté Carn, lesió, persona, vena&#10;&#10;Descripció generada automàticament">
            <a:extLst>
              <a:ext uri="{FF2B5EF4-FFF2-40B4-BE49-F238E27FC236}">
                <a16:creationId xmlns:a16="http://schemas.microsoft.com/office/drawing/2014/main" id="{6FF6E558-6B1D-7853-2DC9-B7EC60E92C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1642" y="1160778"/>
            <a:ext cx="3717446" cy="4789172"/>
          </a:xfrm>
          <a:prstGeom prst="rect">
            <a:avLst/>
          </a:prstGeom>
          <a:ln>
            <a:solidFill>
              <a:srgbClr val="00F2BE"/>
            </a:solidFill>
          </a:ln>
        </p:spPr>
      </p:pic>
      <p:sp>
        <p:nvSpPr>
          <p:cNvPr id="4" name="QuadreDeText 4">
            <a:extLst>
              <a:ext uri="{FF2B5EF4-FFF2-40B4-BE49-F238E27FC236}">
                <a16:creationId xmlns:a16="http://schemas.microsoft.com/office/drawing/2014/main" id="{E5036860-2545-3FF0-AB75-12C26D91C6EA}"/>
              </a:ext>
            </a:extLst>
          </p:cNvPr>
          <p:cNvSpPr txBox="1"/>
          <p:nvPr/>
        </p:nvSpPr>
        <p:spPr>
          <a:xfrm>
            <a:off x="626499"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Imágenes propiedad del Dr. Miquel Ribera</a:t>
            </a:r>
          </a:p>
        </p:txBody>
      </p:sp>
    </p:spTree>
    <p:extLst>
      <p:ext uri="{BB962C8B-B14F-4D97-AF65-F5344CB8AC3E}">
        <p14:creationId xmlns:p14="http://schemas.microsoft.com/office/powerpoint/2010/main" val="4739046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ED9F40F-C2DC-A455-ECFA-DE923A5A1835}"/>
              </a:ext>
            </a:extLst>
          </p:cNvPr>
          <p:cNvSpPr>
            <a:spLocks noGrp="1"/>
          </p:cNvSpPr>
          <p:nvPr>
            <p:ph type="title"/>
          </p:nvPr>
        </p:nvSpPr>
        <p:spPr/>
        <p:txBody>
          <a:bodyPr/>
          <a:lstStyle/>
          <a:p>
            <a:r>
              <a:rPr lang="es-ES" dirty="0"/>
              <a:t>Eczema subagudo</a:t>
            </a:r>
          </a:p>
        </p:txBody>
      </p:sp>
      <p:pic>
        <p:nvPicPr>
          <p:cNvPr id="10" name="Contenidor de contingut 9" descr="Imatge que conté pell, galta, primer pla, persona&#10;&#10;Descripció generada automàticament">
            <a:extLst>
              <a:ext uri="{FF2B5EF4-FFF2-40B4-BE49-F238E27FC236}">
                <a16:creationId xmlns:a16="http://schemas.microsoft.com/office/drawing/2014/main" id="{35D37C9C-254E-B732-CFC0-1A622E0DD42E}"/>
              </a:ext>
            </a:extLst>
          </p:cNvPr>
          <p:cNvPicPr>
            <a:picLocks noGrp="1" noChangeAspect="1"/>
          </p:cNvPicPr>
          <p:nvPr>
            <p:ph sz="half" idx="4294967295"/>
          </p:nvPr>
        </p:nvPicPr>
        <p:blipFill>
          <a:blip r:embed="rId2" cstate="screen">
            <a:extLst>
              <a:ext uri="{28A0092B-C50C-407E-A947-70E740481C1C}">
                <a14:useLocalDpi xmlns:a14="http://schemas.microsoft.com/office/drawing/2010/main"/>
              </a:ext>
            </a:extLst>
          </a:blip>
          <a:stretch>
            <a:fillRect/>
          </a:stretch>
        </p:blipFill>
        <p:spPr>
          <a:xfrm>
            <a:off x="2609722" y="1160463"/>
            <a:ext cx="3325764" cy="4789487"/>
          </a:xfrm>
          <a:ln>
            <a:solidFill>
              <a:srgbClr val="00F2BE"/>
            </a:solidFill>
          </a:ln>
        </p:spPr>
      </p:pic>
      <p:pic>
        <p:nvPicPr>
          <p:cNvPr id="8" name="Contenidor de contingut 7" descr="Imatge que conté Carn, pell, primer pla, persona&#10;&#10;Descripció generada automàticament">
            <a:extLst>
              <a:ext uri="{FF2B5EF4-FFF2-40B4-BE49-F238E27FC236}">
                <a16:creationId xmlns:a16="http://schemas.microsoft.com/office/drawing/2014/main" id="{3FCA2358-9337-3C5E-E717-BCE59B10404B}"/>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6043945" y="1160463"/>
            <a:ext cx="3365168" cy="4789487"/>
          </a:xfrm>
          <a:ln>
            <a:solidFill>
              <a:srgbClr val="00F2BE"/>
            </a:solidFill>
          </a:ln>
        </p:spPr>
      </p:pic>
      <p:sp>
        <p:nvSpPr>
          <p:cNvPr id="4" name="QuadreDeText 4">
            <a:extLst>
              <a:ext uri="{FF2B5EF4-FFF2-40B4-BE49-F238E27FC236}">
                <a16:creationId xmlns:a16="http://schemas.microsoft.com/office/drawing/2014/main" id="{A20712CD-5F27-0A7C-2ADD-C89885435F08}"/>
              </a:ext>
            </a:extLst>
          </p:cNvPr>
          <p:cNvSpPr txBox="1"/>
          <p:nvPr/>
        </p:nvSpPr>
        <p:spPr>
          <a:xfrm>
            <a:off x="2501566"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Imágenes propiedad del Dr. Miquel Ribera</a:t>
            </a:r>
          </a:p>
        </p:txBody>
      </p:sp>
    </p:spTree>
    <p:extLst>
      <p:ext uri="{BB962C8B-B14F-4D97-AF65-F5344CB8AC3E}">
        <p14:creationId xmlns:p14="http://schemas.microsoft.com/office/powerpoint/2010/main" val="3728435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AF8F3507-527F-CB71-728E-D688480AF2C1}"/>
              </a:ext>
            </a:extLst>
          </p:cNvPr>
          <p:cNvSpPr>
            <a:spLocks noGrp="1"/>
          </p:cNvSpPr>
          <p:nvPr>
            <p:ph type="title"/>
          </p:nvPr>
        </p:nvSpPr>
        <p:spPr/>
        <p:txBody>
          <a:bodyPr/>
          <a:lstStyle/>
          <a:p>
            <a:r>
              <a:rPr lang="es-ES" dirty="0"/>
              <a:t>Eczema subagudo</a:t>
            </a:r>
          </a:p>
        </p:txBody>
      </p:sp>
      <p:pic>
        <p:nvPicPr>
          <p:cNvPr id="5" name="Contenidor de contingut 4" descr="Imatge que conté ungla, dit, persona, mà&#10;&#10;Descripció generada automàticament">
            <a:extLst>
              <a:ext uri="{FF2B5EF4-FFF2-40B4-BE49-F238E27FC236}">
                <a16:creationId xmlns:a16="http://schemas.microsoft.com/office/drawing/2014/main" id="{4FE0B736-BDBF-64B9-5F98-8A72EBED35B9}"/>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p:blipFill>
        <p:spPr>
          <a:xfrm>
            <a:off x="1786706" y="1160463"/>
            <a:ext cx="8752528" cy="4762705"/>
          </a:xfrm>
          <a:ln>
            <a:solidFill>
              <a:srgbClr val="00F2BE"/>
            </a:solidFill>
          </a:ln>
        </p:spPr>
      </p:pic>
      <p:sp>
        <p:nvSpPr>
          <p:cNvPr id="4" name="QuadreDeText 4">
            <a:extLst>
              <a:ext uri="{FF2B5EF4-FFF2-40B4-BE49-F238E27FC236}">
                <a16:creationId xmlns:a16="http://schemas.microsoft.com/office/drawing/2014/main" id="{3EA4CF78-8022-2F6F-38C7-BA8CA59BA86D}"/>
              </a:ext>
            </a:extLst>
          </p:cNvPr>
          <p:cNvSpPr txBox="1"/>
          <p:nvPr/>
        </p:nvSpPr>
        <p:spPr>
          <a:xfrm>
            <a:off x="1698215"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Imagen propiedad del Dr. Miquel Ribera</a:t>
            </a:r>
          </a:p>
        </p:txBody>
      </p:sp>
    </p:spTree>
    <p:extLst>
      <p:ext uri="{BB962C8B-B14F-4D97-AF65-F5344CB8AC3E}">
        <p14:creationId xmlns:p14="http://schemas.microsoft.com/office/powerpoint/2010/main" val="14808318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A569C5E-6C8B-41E7-90D3-DD8FDAE579EE}"/>
              </a:ext>
            </a:extLst>
          </p:cNvPr>
          <p:cNvSpPr>
            <a:spLocks noGrp="1" noChangeArrowheads="1"/>
          </p:cNvSpPr>
          <p:nvPr>
            <p:ph type="title"/>
          </p:nvPr>
        </p:nvSpPr>
        <p:spPr>
          <a:xfrm>
            <a:off x="588818" y="542979"/>
            <a:ext cx="10515600" cy="760413"/>
          </a:xfrm>
        </p:spPr>
        <p:txBody>
          <a:bodyPr>
            <a:normAutofit/>
          </a:bodyPr>
          <a:lstStyle/>
          <a:p>
            <a:pPr eaLnBrk="1" hangingPunct="1"/>
            <a:r>
              <a:rPr lang="es-ES_tradnl" altLang="es-ES" b="1" dirty="0">
                <a:latin typeface="Arial" panose="020B0604020202020204" pitchFamily="34" charset="0"/>
                <a:cs typeface="Arial" panose="020B0604020202020204" pitchFamily="34" charset="0"/>
              </a:rPr>
              <a:t>Dermatitis atópica</a:t>
            </a:r>
            <a:r>
              <a:rPr lang="es-ES" altLang="es-ES" b="1" dirty="0">
                <a:latin typeface="Arial" panose="020B0604020202020204" pitchFamily="34" charset="0"/>
                <a:cs typeface="Arial" panose="020B0604020202020204" pitchFamily="34" charset="0"/>
              </a:rPr>
              <a:t> </a:t>
            </a:r>
            <a:endParaRPr lang="ca-ES" altLang="es-ES" b="1" dirty="0">
              <a:latin typeface="Arial" panose="020B0604020202020204" pitchFamily="34" charset="0"/>
              <a:cs typeface="Arial" panose="020B0604020202020204" pitchFamily="34" charset="0"/>
            </a:endParaRPr>
          </a:p>
        </p:txBody>
      </p:sp>
      <p:sp>
        <p:nvSpPr>
          <p:cNvPr id="4" name="QuadreDeText 3">
            <a:extLst>
              <a:ext uri="{FF2B5EF4-FFF2-40B4-BE49-F238E27FC236}">
                <a16:creationId xmlns:a16="http://schemas.microsoft.com/office/drawing/2014/main" id="{8187AC32-51BF-7B69-CB67-D54F87949A52}"/>
              </a:ext>
            </a:extLst>
          </p:cNvPr>
          <p:cNvSpPr txBox="1"/>
          <p:nvPr/>
        </p:nvSpPr>
        <p:spPr>
          <a:xfrm>
            <a:off x="695325" y="6100012"/>
            <a:ext cx="1171029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McAleer MA, Irvine AD. Atopic dermatitis. In: Bolognia JL, Schaffer JV, Cerroni L, eds. </a:t>
            </a:r>
            <a:r>
              <a:rPr kumimoji="0" lang="en-US" sz="700" b="0" i="1"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Dermatology</a:t>
            </a:r>
            <a:r>
              <a:rPr kumimoji="0" lang="en-U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5th ed. Philadelphia, PA: Elsevier; 2025:chap 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Silvestre </a:t>
            </a:r>
            <a:r>
              <a:rPr kumimoji="0" lang="es-ES" sz="700" b="0" i="0" u="none" strike="noStrike" kern="1200" cap="none" spc="-1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Salvador </a:t>
            </a:r>
            <a:r>
              <a:rPr kumimoji="0" lang="es-ES" sz="700" b="0" i="0"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JF et</a:t>
            </a:r>
            <a:r>
              <a:rPr kumimoji="0" lang="es-ES" sz="700" b="0" i="0" u="none" strike="noStrike" kern="1200" cap="none" spc="10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al. </a:t>
            </a:r>
            <a:r>
              <a:rPr kumimoji="0" lang="es-ES" sz="700" b="0" i="1"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J </a:t>
            </a:r>
            <a:r>
              <a:rPr kumimoji="0" lang="es-ES" sz="700" b="0" i="1" u="none" strike="noStrike" kern="1200" cap="none" spc="-5"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Investig</a:t>
            </a:r>
            <a:r>
              <a:rPr kumimoji="0" lang="es-ES" sz="700" b="0" i="1"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1" u="none" strike="noStrike" kern="1200" cap="none" spc="-5"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Allergol</a:t>
            </a:r>
            <a:r>
              <a:rPr kumimoji="0" lang="es-ES" sz="700" b="0" i="1"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Clin </a:t>
            </a:r>
            <a:r>
              <a:rPr kumimoji="0" lang="es-ES" sz="700" b="0" i="1" u="none" strike="noStrike" kern="1200" cap="none" spc="-5"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Immunol</a:t>
            </a:r>
            <a:r>
              <a:rPr kumimoji="0" lang="es-ES" sz="700" b="0" i="1" u="none" strike="noStrike" kern="1200" cap="none" spc="-5"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1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2017;27(2):78-88</a:t>
            </a:r>
            <a:endParaRPr kumimoji="0" lang="ca-ES" sz="7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2" name="Rectángulo redondeado 1">
            <a:extLst>
              <a:ext uri="{FF2B5EF4-FFF2-40B4-BE49-F238E27FC236}">
                <a16:creationId xmlns:a16="http://schemas.microsoft.com/office/drawing/2014/main" id="{3F537748-09FD-44F4-7B9B-25DF9CE3EE59}"/>
              </a:ext>
            </a:extLst>
          </p:cNvPr>
          <p:cNvSpPr/>
          <p:nvPr/>
        </p:nvSpPr>
        <p:spPr>
          <a:xfrm>
            <a:off x="695325" y="1446663"/>
            <a:ext cx="11053763" cy="4177850"/>
          </a:xfrm>
          <a:prstGeom prst="roundRect">
            <a:avLst>
              <a:gd name="adj" fmla="val 2521"/>
            </a:avLst>
          </a:prstGeom>
          <a:solidFill>
            <a:srgbClr val="0023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Rectángulo redondeado 6">
            <a:extLst>
              <a:ext uri="{FF2B5EF4-FFF2-40B4-BE49-F238E27FC236}">
                <a16:creationId xmlns:a16="http://schemas.microsoft.com/office/drawing/2014/main" id="{AB83EF25-579D-AA3F-3D3E-3CDD028A0808}"/>
              </a:ext>
            </a:extLst>
          </p:cNvPr>
          <p:cNvSpPr/>
          <p:nvPr/>
        </p:nvSpPr>
        <p:spPr>
          <a:xfrm>
            <a:off x="7275871" y="1750141"/>
            <a:ext cx="4188248" cy="3550521"/>
          </a:xfrm>
          <a:prstGeom prst="roundRect">
            <a:avLst>
              <a:gd name="adj" fmla="val 5363"/>
            </a:avLst>
          </a:prstGeom>
          <a:solidFill>
            <a:srgbClr val="0023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CuadroTexto 7">
            <a:extLst>
              <a:ext uri="{FF2B5EF4-FFF2-40B4-BE49-F238E27FC236}">
                <a16:creationId xmlns:a16="http://schemas.microsoft.com/office/drawing/2014/main" id="{8D4387F9-B7F2-BB76-5CD8-73C90370E49B}"/>
              </a:ext>
            </a:extLst>
          </p:cNvPr>
          <p:cNvSpPr txBox="1"/>
          <p:nvPr/>
        </p:nvSpPr>
        <p:spPr>
          <a:xfrm>
            <a:off x="842963" y="1662132"/>
            <a:ext cx="62350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20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Fase del adolescente (&gt;12 años) y del adulto</a:t>
            </a:r>
            <a:endParaRPr kumimoji="0" lang="es-ES" sz="2000" b="0" i="0" u="none" strike="noStrike" kern="1200" cap="none" spc="0" normalizeH="0" baseline="0" noProof="0" dirty="0">
              <a:ln>
                <a:noFill/>
              </a:ln>
              <a:solidFill>
                <a:srgbClr val="002355"/>
              </a:solidFill>
              <a:effectLst/>
              <a:uLnTx/>
              <a:uFillTx/>
              <a:latin typeface="Arial" panose="020B0604020202020204"/>
              <a:ea typeface="+mn-ea"/>
              <a:cs typeface="+mn-cs"/>
            </a:endParaRPr>
          </a:p>
        </p:txBody>
      </p:sp>
      <p:sp>
        <p:nvSpPr>
          <p:cNvPr id="9" name="Rectangle 3">
            <a:extLst>
              <a:ext uri="{FF2B5EF4-FFF2-40B4-BE49-F238E27FC236}">
                <a16:creationId xmlns:a16="http://schemas.microsoft.com/office/drawing/2014/main" id="{5FFAE2A7-5B19-D977-7B10-1C40DBE6E662}"/>
              </a:ext>
            </a:extLst>
          </p:cNvPr>
          <p:cNvSpPr txBox="1">
            <a:spLocks noChangeArrowheads="1"/>
          </p:cNvSpPr>
          <p:nvPr/>
        </p:nvSpPr>
        <p:spPr>
          <a:xfrm>
            <a:off x="832512" y="2479096"/>
            <a:ext cx="2382636" cy="12768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Eccema crónico:</a:t>
            </a:r>
          </a:p>
          <a:p>
            <a:pPr marL="96838" marR="0" lvl="0" indent="-96838"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ca-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Cara</a:t>
            </a:r>
          </a:p>
          <a:p>
            <a:pPr marL="96838" marR="0" lvl="0" indent="-96838"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ca-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Pliegues</a:t>
            </a:r>
            <a:r>
              <a:rPr kumimoji="0" lang="ca-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de </a:t>
            </a:r>
            <a:r>
              <a:rPr kumimoji="0" lang="ca-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todo</a:t>
            </a:r>
            <a:r>
              <a:rPr kumimoji="0" lang="ca-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el </a:t>
            </a:r>
            <a:r>
              <a:rPr kumimoji="0" lang="ca-ES" altLang="es-ES" sz="1400" b="0"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cuerpo</a:t>
            </a:r>
            <a:endParaRPr kumimoji="0" lang="es-ES" altLang="es-ES" sz="14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sp>
        <p:nvSpPr>
          <p:cNvPr id="10" name="Rectangle 3">
            <a:extLst>
              <a:ext uri="{FF2B5EF4-FFF2-40B4-BE49-F238E27FC236}">
                <a16:creationId xmlns:a16="http://schemas.microsoft.com/office/drawing/2014/main" id="{E3F9C82F-34BB-FF8A-279A-DEEF21D4D01E}"/>
              </a:ext>
            </a:extLst>
          </p:cNvPr>
          <p:cNvSpPr txBox="1">
            <a:spLocks noChangeArrowheads="1"/>
          </p:cNvSpPr>
          <p:nvPr/>
        </p:nvSpPr>
        <p:spPr>
          <a:xfrm>
            <a:off x="5080668" y="2498760"/>
            <a:ext cx="1969062" cy="1826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a-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La </a:t>
            </a:r>
            <a:r>
              <a:rPr kumimoji="0" lang="ca-ES" altLang="es-ES"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intensidad</a:t>
            </a:r>
            <a:r>
              <a:rPr kumimoji="0" lang="ca-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de lesiones se </a:t>
            </a:r>
            <a:r>
              <a:rPr kumimoji="0" lang="ca-ES" altLang="es-ES"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atenúan</a:t>
            </a:r>
            <a:r>
              <a:rPr kumimoji="0" lang="ca-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a partir de los 30 </a:t>
            </a:r>
            <a:r>
              <a:rPr kumimoji="0" lang="ca-ES" altLang="es-ES" sz="1800" b="1" i="0" u="none" strike="noStrike" kern="1200" cap="none" spc="0" normalizeH="0" baseline="0" noProof="0" dirty="0" err="1">
                <a:ln>
                  <a:noFill/>
                </a:ln>
                <a:solidFill>
                  <a:srgbClr val="002355"/>
                </a:solidFill>
                <a:effectLst/>
                <a:uLnTx/>
                <a:uFillTx/>
                <a:latin typeface="Arial" panose="020B0604020202020204" pitchFamily="34" charset="0"/>
                <a:ea typeface="+mn-ea"/>
                <a:cs typeface="Arial" panose="020B0604020202020204" pitchFamily="34" charset="0"/>
              </a:rPr>
              <a:t>años</a:t>
            </a:r>
            <a:endParaRPr kumimoji="0" lang="ca-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endParaRPr>
          </a:p>
        </p:txBody>
      </p:sp>
      <p:cxnSp>
        <p:nvCxnSpPr>
          <p:cNvPr id="11" name="Conector recto 10">
            <a:extLst>
              <a:ext uri="{FF2B5EF4-FFF2-40B4-BE49-F238E27FC236}">
                <a16:creationId xmlns:a16="http://schemas.microsoft.com/office/drawing/2014/main" id="{34E71B29-6178-BC78-BC9F-1BF4C54CBF3A}"/>
              </a:ext>
            </a:extLst>
          </p:cNvPr>
          <p:cNvCxnSpPr>
            <a:cxnSpLocks/>
          </p:cNvCxnSpPr>
          <p:nvPr/>
        </p:nvCxnSpPr>
        <p:spPr>
          <a:xfrm>
            <a:off x="4848777" y="2588086"/>
            <a:ext cx="0" cy="840914"/>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sp>
        <p:nvSpPr>
          <p:cNvPr id="12" name="Rectangle 3">
            <a:extLst>
              <a:ext uri="{FF2B5EF4-FFF2-40B4-BE49-F238E27FC236}">
                <a16:creationId xmlns:a16="http://schemas.microsoft.com/office/drawing/2014/main" id="{B507AA94-A90B-155C-A2DE-5F1FF944EF7F}"/>
              </a:ext>
            </a:extLst>
          </p:cNvPr>
          <p:cNvSpPr txBox="1">
            <a:spLocks noChangeArrowheads="1"/>
          </p:cNvSpPr>
          <p:nvPr/>
        </p:nvSpPr>
        <p:spPr>
          <a:xfrm>
            <a:off x="8966098" y="2258977"/>
            <a:ext cx="2468134" cy="2913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_tradnl" alt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Adultos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Flexuras de los codos y de las rodillas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Cara</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Cuello</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Mejillas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Dorso de manos </a:t>
            </a:r>
            <a:b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s-ES_tradnl" altLang="es-E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 pies</a:t>
            </a:r>
          </a:p>
        </p:txBody>
      </p:sp>
      <p:sp>
        <p:nvSpPr>
          <p:cNvPr id="14" name="Rectangle 3">
            <a:extLst>
              <a:ext uri="{FF2B5EF4-FFF2-40B4-BE49-F238E27FC236}">
                <a16:creationId xmlns:a16="http://schemas.microsoft.com/office/drawing/2014/main" id="{1CD8CB47-E8D3-DECF-435D-DBFD9A025D36}"/>
              </a:ext>
            </a:extLst>
          </p:cNvPr>
          <p:cNvSpPr txBox="1">
            <a:spLocks noChangeArrowheads="1"/>
          </p:cNvSpPr>
          <p:nvPr/>
        </p:nvSpPr>
        <p:spPr>
          <a:xfrm>
            <a:off x="3678930" y="2498760"/>
            <a:ext cx="937956" cy="6499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3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3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3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altLang="es-ES" sz="1800" b="1"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Prurito</a:t>
            </a:r>
            <a:r>
              <a:rPr kumimoji="0" lang="es-ES" altLang="es-ES" sz="1800" b="0" i="0" u="none" strike="noStrike" kern="120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 intenso</a:t>
            </a:r>
          </a:p>
        </p:txBody>
      </p:sp>
      <p:cxnSp>
        <p:nvCxnSpPr>
          <p:cNvPr id="15" name="Conector recto 14">
            <a:extLst>
              <a:ext uri="{FF2B5EF4-FFF2-40B4-BE49-F238E27FC236}">
                <a16:creationId xmlns:a16="http://schemas.microsoft.com/office/drawing/2014/main" id="{6284B5A1-D42C-DE9D-7403-7544B3AFD03F}"/>
              </a:ext>
            </a:extLst>
          </p:cNvPr>
          <p:cNvCxnSpPr>
            <a:cxnSpLocks/>
          </p:cNvCxnSpPr>
          <p:nvPr/>
        </p:nvCxnSpPr>
        <p:spPr>
          <a:xfrm>
            <a:off x="3447039" y="2606915"/>
            <a:ext cx="0" cy="822085"/>
          </a:xfrm>
          <a:prstGeom prst="line">
            <a:avLst/>
          </a:prstGeom>
          <a:ln w="22225">
            <a:solidFill>
              <a:srgbClr val="002355"/>
            </a:solidFill>
          </a:ln>
        </p:spPr>
        <p:style>
          <a:lnRef idx="1">
            <a:schemeClr val="accent1"/>
          </a:lnRef>
          <a:fillRef idx="0">
            <a:schemeClr val="accent1"/>
          </a:fillRef>
          <a:effectRef idx="0">
            <a:schemeClr val="accent1"/>
          </a:effectRef>
          <a:fontRef idx="minor">
            <a:schemeClr val="tx1"/>
          </a:fontRef>
        </p:style>
      </p:cxnSp>
      <p:pic>
        <p:nvPicPr>
          <p:cNvPr id="26" name="Imagen 25" descr="Una caricatura de una persona&#10;&#10;El contenido generado por IA puede ser incorrecto.">
            <a:extLst>
              <a:ext uri="{FF2B5EF4-FFF2-40B4-BE49-F238E27FC236}">
                <a16:creationId xmlns:a16="http://schemas.microsoft.com/office/drawing/2014/main" id="{7B175EF8-06EE-DFB9-E754-80739AA32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689" y="1838325"/>
            <a:ext cx="1592675" cy="3462338"/>
          </a:xfrm>
          <a:prstGeom prst="rect">
            <a:avLst/>
          </a:prstGeom>
        </p:spPr>
      </p:pic>
    </p:spTree>
  </p:cSld>
  <p:clrMapOvr>
    <a:masterClrMapping/>
  </p:clrMapOvr>
  <p:transition advTm="83066"/>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andres meco dermatitis atopica">
            <a:extLst>
              <a:ext uri="{FF2B5EF4-FFF2-40B4-BE49-F238E27FC236}">
                <a16:creationId xmlns:a16="http://schemas.microsoft.com/office/drawing/2014/main" id="{1BC25441-79A2-42A0-874E-CD558AF6F27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562" r="4125"/>
          <a:stretch/>
        </p:blipFill>
        <p:spPr bwMode="auto">
          <a:xfrm>
            <a:off x="695326" y="1160463"/>
            <a:ext cx="5724524" cy="4795260"/>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pic>
        <p:nvPicPr>
          <p:cNvPr id="63490" name="Picture 2" descr="da1)5">
            <a:extLst>
              <a:ext uri="{FF2B5EF4-FFF2-40B4-BE49-F238E27FC236}">
                <a16:creationId xmlns:a16="http://schemas.microsoft.com/office/drawing/2014/main" id="{D0E6293D-E0AA-430D-AA15-854045AA8E4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1446" r="6926"/>
          <a:stretch/>
        </p:blipFill>
        <p:spPr bwMode="auto">
          <a:xfrm>
            <a:off x="6528621" y="1160463"/>
            <a:ext cx="5220468" cy="4795260"/>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4" name="Título 3">
            <a:extLst>
              <a:ext uri="{FF2B5EF4-FFF2-40B4-BE49-F238E27FC236}">
                <a16:creationId xmlns:a16="http://schemas.microsoft.com/office/drawing/2014/main" id="{F6D37533-9C7E-3BF0-CEA4-0237BCFB0CE0}"/>
              </a:ext>
            </a:extLst>
          </p:cNvPr>
          <p:cNvSpPr>
            <a:spLocks noGrp="1"/>
          </p:cNvSpPr>
          <p:nvPr>
            <p:ph type="title"/>
          </p:nvPr>
        </p:nvSpPr>
        <p:spPr/>
        <p:txBody>
          <a:bodyPr/>
          <a:lstStyle/>
          <a:p>
            <a:r>
              <a:rPr kumimoji="0" lang="es-ES" altLang="es-E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Eczema subagudo y crónico</a:t>
            </a:r>
            <a:endParaRPr lang="es-ES" dirty="0"/>
          </a:p>
        </p:txBody>
      </p:sp>
      <p:sp>
        <p:nvSpPr>
          <p:cNvPr id="6" name="QuadreDeText 4">
            <a:extLst>
              <a:ext uri="{FF2B5EF4-FFF2-40B4-BE49-F238E27FC236}">
                <a16:creationId xmlns:a16="http://schemas.microsoft.com/office/drawing/2014/main" id="{2CEA5F2E-169A-D145-A15C-589308C0F13B}"/>
              </a:ext>
            </a:extLst>
          </p:cNvPr>
          <p:cNvSpPr txBox="1"/>
          <p:nvPr/>
        </p:nvSpPr>
        <p:spPr>
          <a:xfrm>
            <a:off x="626499"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Imágenes propiedad del Dr. Miquel Ribera</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PB290024">
            <a:extLst>
              <a:ext uri="{FF2B5EF4-FFF2-40B4-BE49-F238E27FC236}">
                <a16:creationId xmlns:a16="http://schemas.microsoft.com/office/drawing/2014/main" id="{FB896995-337F-4E94-8FD4-7C79E71F52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2350" y="1177773"/>
            <a:ext cx="6368526" cy="4772178"/>
          </a:xfrm>
          <a:prstGeom prst="rect">
            <a:avLst/>
          </a:prstGeom>
          <a:noFill/>
          <a:ln w="9525">
            <a:solidFill>
              <a:srgbClr val="00F2BE"/>
            </a:solidFill>
            <a:miter lim="800000"/>
            <a:headEnd/>
            <a:tailEnd/>
          </a:ln>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E534B766-7817-68DE-A372-D053AC1B5564}"/>
              </a:ext>
            </a:extLst>
          </p:cNvPr>
          <p:cNvSpPr>
            <a:spLocks noGrp="1"/>
          </p:cNvSpPr>
          <p:nvPr>
            <p:ph type="title"/>
          </p:nvPr>
        </p:nvSpPr>
        <p:spPr/>
        <p:txBody>
          <a:bodyPr/>
          <a:lstStyle/>
          <a:p>
            <a:r>
              <a:rPr lang="es-ES" dirty="0"/>
              <a:t>Eczema crónico </a:t>
            </a:r>
            <a:r>
              <a:rPr lang="es-ES" dirty="0" err="1"/>
              <a:t>liquenificado</a:t>
            </a:r>
            <a:endParaRPr lang="es-ES" dirty="0"/>
          </a:p>
        </p:txBody>
      </p:sp>
      <p:sp>
        <p:nvSpPr>
          <p:cNvPr id="4" name="QuadreDeText 4">
            <a:extLst>
              <a:ext uri="{FF2B5EF4-FFF2-40B4-BE49-F238E27FC236}">
                <a16:creationId xmlns:a16="http://schemas.microsoft.com/office/drawing/2014/main" id="{2FC2A4F4-654D-D834-B95C-107CE2E09539}"/>
              </a:ext>
            </a:extLst>
          </p:cNvPr>
          <p:cNvSpPr txBox="1"/>
          <p:nvPr/>
        </p:nvSpPr>
        <p:spPr>
          <a:xfrm>
            <a:off x="2663523"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Imagen propiedad del Dr. Miquel Ribera</a:t>
            </a:r>
          </a:p>
        </p:txBody>
      </p:sp>
    </p:spTree>
    <p:extLst>
      <p:ext uri="{BB962C8B-B14F-4D97-AF65-F5344CB8AC3E}">
        <p14:creationId xmlns:p14="http://schemas.microsoft.com/office/powerpoint/2010/main" val="3200365536"/>
      </p:ext>
    </p:extLst>
  </p:cSld>
  <p:clrMapOvr>
    <a:masterClrMapping/>
  </p:clrMapOvr>
  <p:transition spd="slow" advTm="11935"/>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a:extLst>
              <a:ext uri="{FF2B5EF4-FFF2-40B4-BE49-F238E27FC236}">
                <a16:creationId xmlns:a16="http://schemas.microsoft.com/office/drawing/2014/main" id="{803E04B2-C70D-E70D-6C17-EF00E46259D6}"/>
              </a:ext>
            </a:extLst>
          </p:cNvPr>
          <p:cNvSpPr>
            <a:spLocks noGrp="1"/>
          </p:cNvSpPr>
          <p:nvPr>
            <p:ph type="title"/>
          </p:nvPr>
        </p:nvSpPr>
        <p:spPr/>
        <p:txBody>
          <a:bodyPr/>
          <a:lstStyle/>
          <a:p>
            <a:r>
              <a:rPr lang="es-ES" dirty="0"/>
              <a:t>Eczema subagudo y crónico</a:t>
            </a:r>
          </a:p>
        </p:txBody>
      </p:sp>
      <p:sp>
        <p:nvSpPr>
          <p:cNvPr id="14" name="QuadreDeText 4">
            <a:extLst>
              <a:ext uri="{FF2B5EF4-FFF2-40B4-BE49-F238E27FC236}">
                <a16:creationId xmlns:a16="http://schemas.microsoft.com/office/drawing/2014/main" id="{55BBA380-E6BD-85BA-EE0D-5E73789C2EED}"/>
              </a:ext>
            </a:extLst>
          </p:cNvPr>
          <p:cNvSpPr txBox="1"/>
          <p:nvPr/>
        </p:nvSpPr>
        <p:spPr>
          <a:xfrm>
            <a:off x="626499" y="5980881"/>
            <a:ext cx="2350330" cy="21544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dirty="0">
                <a:ln>
                  <a:noFill/>
                </a:ln>
                <a:solidFill>
                  <a:srgbClr val="002355"/>
                </a:solidFill>
                <a:effectLst/>
                <a:uLnTx/>
                <a:uFillTx/>
                <a:latin typeface="Arial" panose="020B0604020202020204" pitchFamily="34" charset="0"/>
                <a:ea typeface="+mn-ea"/>
                <a:cs typeface="Arial" panose="020B0604020202020204" pitchFamily="34" charset="0"/>
              </a:rPr>
              <a:t>Imágenes propiedad del Dr. Miquel Ribera</a:t>
            </a:r>
          </a:p>
        </p:txBody>
      </p:sp>
      <p:grpSp>
        <p:nvGrpSpPr>
          <p:cNvPr id="18" name="Grupo 17">
            <a:extLst>
              <a:ext uri="{FF2B5EF4-FFF2-40B4-BE49-F238E27FC236}">
                <a16:creationId xmlns:a16="http://schemas.microsoft.com/office/drawing/2014/main" id="{4E4B7AB5-8B74-5461-CDBD-68BDB64A4F9E}"/>
              </a:ext>
            </a:extLst>
          </p:cNvPr>
          <p:cNvGrpSpPr/>
          <p:nvPr/>
        </p:nvGrpSpPr>
        <p:grpSpPr>
          <a:xfrm>
            <a:off x="695325" y="1160462"/>
            <a:ext cx="5902505" cy="4789488"/>
            <a:chOff x="695325" y="1160462"/>
            <a:chExt cx="5902505" cy="4789488"/>
          </a:xfrm>
        </p:grpSpPr>
        <p:grpSp>
          <p:nvGrpSpPr>
            <p:cNvPr id="10" name="Grupo 9">
              <a:extLst>
                <a:ext uri="{FF2B5EF4-FFF2-40B4-BE49-F238E27FC236}">
                  <a16:creationId xmlns:a16="http://schemas.microsoft.com/office/drawing/2014/main" id="{1EC1AF41-202E-95F5-28D6-8C555FA94ABF}"/>
                </a:ext>
              </a:extLst>
            </p:cNvPr>
            <p:cNvGrpSpPr/>
            <p:nvPr/>
          </p:nvGrpSpPr>
          <p:grpSpPr>
            <a:xfrm>
              <a:off x="695325" y="1160462"/>
              <a:ext cx="5902505" cy="4789487"/>
              <a:chOff x="0" y="341205"/>
              <a:chExt cx="6812691" cy="5528042"/>
            </a:xfrm>
          </p:grpSpPr>
          <p:pic>
            <p:nvPicPr>
              <p:cNvPr id="2" name="Marcador de contenido 3">
                <a:extLst>
                  <a:ext uri="{FF2B5EF4-FFF2-40B4-BE49-F238E27FC236}">
                    <a16:creationId xmlns:a16="http://schemas.microsoft.com/office/drawing/2014/main" id="{DDE1E7D1-DBF4-04DF-3B2C-81D9DADB71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059423" y="1400628"/>
                <a:ext cx="5515400" cy="3396554"/>
              </a:xfrm>
              <a:prstGeom prst="rect">
                <a:avLst/>
              </a:prstGeom>
              <a:ln>
                <a:noFill/>
              </a:ln>
            </p:spPr>
          </p:pic>
          <p:pic>
            <p:nvPicPr>
              <p:cNvPr id="3" name="Marcador de contenido 6">
                <a:extLst>
                  <a:ext uri="{FF2B5EF4-FFF2-40B4-BE49-F238E27FC236}">
                    <a16:creationId xmlns:a16="http://schemas.microsoft.com/office/drawing/2014/main" id="{8DBD64F9-CC60-8F82-A5A3-7D3C946AF1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330965" y="1387521"/>
                <a:ext cx="5528042" cy="3435410"/>
              </a:xfrm>
              <a:prstGeom prst="rect">
                <a:avLst/>
              </a:prstGeom>
              <a:ln>
                <a:noFill/>
              </a:ln>
            </p:spPr>
          </p:pic>
        </p:grpSp>
        <p:sp>
          <p:nvSpPr>
            <p:cNvPr id="16" name="Rectángulo 15">
              <a:extLst>
                <a:ext uri="{FF2B5EF4-FFF2-40B4-BE49-F238E27FC236}">
                  <a16:creationId xmlns:a16="http://schemas.microsoft.com/office/drawing/2014/main" id="{BD826A78-939F-3CF3-6B09-0784CCFED78E}"/>
                </a:ext>
              </a:extLst>
            </p:cNvPr>
            <p:cNvSpPr/>
            <p:nvPr/>
          </p:nvSpPr>
          <p:spPr>
            <a:xfrm>
              <a:off x="695325" y="1160463"/>
              <a:ext cx="5892288" cy="4789487"/>
            </a:xfrm>
            <a:prstGeom prst="rect">
              <a:avLst/>
            </a:prstGeom>
            <a:noFill/>
            <a:ln>
              <a:solidFill>
                <a:srgbClr val="00F2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20" name="Grupo 19">
            <a:extLst>
              <a:ext uri="{FF2B5EF4-FFF2-40B4-BE49-F238E27FC236}">
                <a16:creationId xmlns:a16="http://schemas.microsoft.com/office/drawing/2014/main" id="{FD27AFFA-110C-5E9F-6093-4E0B5E6D0B52}"/>
              </a:ext>
            </a:extLst>
          </p:cNvPr>
          <p:cNvGrpSpPr/>
          <p:nvPr/>
        </p:nvGrpSpPr>
        <p:grpSpPr>
          <a:xfrm>
            <a:off x="6980903" y="1160463"/>
            <a:ext cx="4538282" cy="4789489"/>
            <a:chOff x="6980903" y="1160463"/>
            <a:chExt cx="4538282" cy="4789489"/>
          </a:xfrm>
        </p:grpSpPr>
        <p:grpSp>
          <p:nvGrpSpPr>
            <p:cNvPr id="15" name="Grupo 14">
              <a:extLst>
                <a:ext uri="{FF2B5EF4-FFF2-40B4-BE49-F238E27FC236}">
                  <a16:creationId xmlns:a16="http://schemas.microsoft.com/office/drawing/2014/main" id="{F4760CE1-9DB5-A1BB-FBC9-7F6A444FCD19}"/>
                </a:ext>
              </a:extLst>
            </p:cNvPr>
            <p:cNvGrpSpPr/>
            <p:nvPr/>
          </p:nvGrpSpPr>
          <p:grpSpPr>
            <a:xfrm>
              <a:off x="6982811" y="1160464"/>
              <a:ext cx="4536374" cy="4789488"/>
              <a:chOff x="6982811" y="1160464"/>
              <a:chExt cx="4536374" cy="4789488"/>
            </a:xfrm>
          </p:grpSpPr>
          <p:pic>
            <p:nvPicPr>
              <p:cNvPr id="11" name="Marcador de contenido 6">
                <a:extLst>
                  <a:ext uri="{FF2B5EF4-FFF2-40B4-BE49-F238E27FC236}">
                    <a16:creationId xmlns:a16="http://schemas.microsoft.com/office/drawing/2014/main" id="{55C92D34-5206-3CAB-11AC-E1139C0B968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5400000">
                <a:off x="5773103" y="2370173"/>
                <a:ext cx="4789486" cy="2370069"/>
              </a:xfrm>
              <a:prstGeom prst="rect">
                <a:avLst/>
              </a:prstGeom>
            </p:spPr>
          </p:pic>
          <p:pic>
            <p:nvPicPr>
              <p:cNvPr id="12" name="Marcador de contenido 7">
                <a:extLst>
                  <a:ext uri="{FF2B5EF4-FFF2-40B4-BE49-F238E27FC236}">
                    <a16:creationId xmlns:a16="http://schemas.microsoft.com/office/drawing/2014/main" id="{DF9F304E-C905-4A3A-D524-DF9FB2E53CB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400000">
                <a:off x="8026798" y="2457564"/>
                <a:ext cx="4789488" cy="2195287"/>
              </a:xfrm>
              <a:prstGeom prst="rect">
                <a:avLst/>
              </a:prstGeom>
            </p:spPr>
          </p:pic>
        </p:grpSp>
        <p:sp>
          <p:nvSpPr>
            <p:cNvPr id="19" name="Rectángulo 18">
              <a:extLst>
                <a:ext uri="{FF2B5EF4-FFF2-40B4-BE49-F238E27FC236}">
                  <a16:creationId xmlns:a16="http://schemas.microsoft.com/office/drawing/2014/main" id="{B0A92276-875B-3C2F-6802-5A8353E4274B}"/>
                </a:ext>
              </a:extLst>
            </p:cNvPr>
            <p:cNvSpPr/>
            <p:nvPr/>
          </p:nvSpPr>
          <p:spPr>
            <a:xfrm>
              <a:off x="6980903" y="1160463"/>
              <a:ext cx="4522839" cy="4789487"/>
            </a:xfrm>
            <a:prstGeom prst="rect">
              <a:avLst/>
            </a:prstGeom>
            <a:noFill/>
            <a:ln>
              <a:solidFill>
                <a:srgbClr val="00F2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0347837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orta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tradilla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seño personalizad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l'Office">
  <a:themeElements>
    <a:clrScheme name="Ofici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ici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17">
    <a:dk1>
      <a:srgbClr val="46484B"/>
    </a:dk1>
    <a:lt1>
      <a:srgbClr val="FFFFFF"/>
    </a:lt1>
    <a:dk2>
      <a:srgbClr val="ECECED"/>
    </a:dk2>
    <a:lt2>
      <a:srgbClr val="00C1DE"/>
    </a:lt2>
    <a:accent1>
      <a:srgbClr val="F5B335"/>
    </a:accent1>
    <a:accent2>
      <a:srgbClr val="FCDF51"/>
    </a:accent2>
    <a:accent3>
      <a:srgbClr val="8CDCF0"/>
    </a:accent3>
    <a:accent4>
      <a:srgbClr val="089DC0"/>
    </a:accent4>
    <a:accent5>
      <a:srgbClr val="50748A"/>
    </a:accent5>
    <a:accent6>
      <a:srgbClr val="AB4392"/>
    </a:accent6>
    <a:hlink>
      <a:srgbClr val="00C1DE"/>
    </a:hlink>
    <a:folHlink>
      <a:srgbClr val="B3B5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7">
    <a:dk1>
      <a:srgbClr val="46484B"/>
    </a:dk1>
    <a:lt1>
      <a:srgbClr val="FFFFFF"/>
    </a:lt1>
    <a:dk2>
      <a:srgbClr val="ECECED"/>
    </a:dk2>
    <a:lt2>
      <a:srgbClr val="00C1DE"/>
    </a:lt2>
    <a:accent1>
      <a:srgbClr val="F5B335"/>
    </a:accent1>
    <a:accent2>
      <a:srgbClr val="FCDF51"/>
    </a:accent2>
    <a:accent3>
      <a:srgbClr val="8CDCF0"/>
    </a:accent3>
    <a:accent4>
      <a:srgbClr val="089DC0"/>
    </a:accent4>
    <a:accent5>
      <a:srgbClr val="50748A"/>
    </a:accent5>
    <a:accent6>
      <a:srgbClr val="AB4392"/>
    </a:accent6>
    <a:hlink>
      <a:srgbClr val="00C1DE"/>
    </a:hlink>
    <a:folHlink>
      <a:srgbClr val="B3B5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11390</Words>
  <Application>Microsoft Office PowerPoint</Application>
  <PresentationFormat>Panorámica</PresentationFormat>
  <Paragraphs>1695</Paragraphs>
  <Slides>170</Slides>
  <Notes>67</Notes>
  <HiddenSlides>2</HiddenSlides>
  <MMClips>0</MMClips>
  <ScaleCrop>false</ScaleCrop>
  <HeadingPairs>
    <vt:vector size="8" baseType="variant">
      <vt:variant>
        <vt:lpstr>Fuentes usadas</vt:lpstr>
      </vt:variant>
      <vt:variant>
        <vt:i4>16</vt:i4>
      </vt:variant>
      <vt:variant>
        <vt:lpstr>Tema</vt:lpstr>
      </vt:variant>
      <vt:variant>
        <vt:i4>5</vt:i4>
      </vt:variant>
      <vt:variant>
        <vt:lpstr>Servidores OLE incrustados</vt:lpstr>
      </vt:variant>
      <vt:variant>
        <vt:i4>1</vt:i4>
      </vt:variant>
      <vt:variant>
        <vt:lpstr>Títulos de diapositiva</vt:lpstr>
      </vt:variant>
      <vt:variant>
        <vt:i4>170</vt:i4>
      </vt:variant>
    </vt:vector>
  </HeadingPairs>
  <TitlesOfParts>
    <vt:vector size="192" baseType="lpstr">
      <vt:lpstr>MS PGothic</vt:lpstr>
      <vt:lpstr>Academy Sans</vt:lpstr>
      <vt:lpstr>Aharoni</vt:lpstr>
      <vt:lpstr>Aptos</vt:lpstr>
      <vt:lpstr>Aptos Display</vt:lpstr>
      <vt:lpstr>Arial</vt:lpstr>
      <vt:lpstr>Calibri</vt:lpstr>
      <vt:lpstr>Gilroy Office</vt:lpstr>
      <vt:lpstr>Graphik Regular</vt:lpstr>
      <vt:lpstr>Segoe UI</vt:lpstr>
      <vt:lpstr>Tahoma</vt:lpstr>
      <vt:lpstr>Times New Roman</vt:lpstr>
      <vt:lpstr>Trebuchet MS</vt:lpstr>
      <vt:lpstr>Verdana</vt:lpstr>
      <vt:lpstr>Verdana Pro Cond SemiBold</vt:lpstr>
      <vt:lpstr>Wingdings</vt:lpstr>
      <vt:lpstr>Portada</vt:lpstr>
      <vt:lpstr>Fondo</vt:lpstr>
      <vt:lpstr>Entradillas</vt:lpstr>
      <vt:lpstr>Diseño personalizado</vt:lpstr>
      <vt:lpstr>1_Tema de Office</vt:lpstr>
      <vt:lpstr>think-cell Slide</vt:lpstr>
      <vt:lpstr>Presentación de PowerPoint</vt:lpstr>
      <vt:lpstr>Presentación de PowerPoint</vt:lpstr>
      <vt:lpstr>Presentación de PowerPoint</vt:lpstr>
      <vt:lpstr>Presentación de PowerPoint</vt:lpstr>
      <vt:lpstr>Presentación de PowerPoint</vt:lpstr>
      <vt:lpstr>Presentación de PowerPoint</vt:lpstr>
      <vt:lpstr>Psoriasis / Enfermedad psoriásica Definición</vt:lpstr>
      <vt:lpstr>Variabilidad clínica y evolutiva  Patrones evolutivos de la psoriasis</vt:lpstr>
      <vt:lpstr>Psoriasis Epidemiología</vt:lpstr>
      <vt:lpstr>Psoriasis Etiopatogenia</vt:lpstr>
      <vt:lpstr>Formas clínicas de psoriasis</vt:lpstr>
      <vt:lpstr>Enfermedad psoriásica Prevalencia de manifestaciones clínicas</vt:lpstr>
      <vt:lpstr>Psoriasis en placas</vt:lpstr>
      <vt:lpstr>Psoriasis en placas</vt:lpstr>
      <vt:lpstr>Presentación de PowerPoint</vt:lpstr>
      <vt:lpstr>Presentación de PowerPoint</vt:lpstr>
      <vt:lpstr>Presentación de PowerPoint</vt:lpstr>
      <vt:lpstr>Presentación de PowerPoint</vt:lpstr>
      <vt:lpstr>Presentación de PowerPoint</vt:lpstr>
      <vt:lpstr>Psoriasis invertida</vt:lpstr>
      <vt:lpstr>Psoriasis ungueal</vt:lpstr>
      <vt:lpstr>Presentación de PowerPoint</vt:lpstr>
      <vt:lpstr>Presentación de PowerPoint</vt:lpstr>
      <vt:lpstr>Presentación de PowerPoint</vt:lpstr>
      <vt:lpstr>Presentación de PowerPoint</vt:lpstr>
      <vt:lpstr>Presentación de PowerPoint</vt:lpstr>
      <vt:lpstr>Psoriasis palmo-plantar</vt:lpstr>
      <vt:lpstr>Psoriasis eritrodérmica</vt:lpstr>
      <vt:lpstr>Psoriasis pustulosa</vt:lpstr>
      <vt:lpstr>Psoriasi pustulosa generalitzada</vt:lpstr>
      <vt:lpstr>Psoriasis Diagnóstico</vt:lpstr>
      <vt:lpstr>Presentación de PowerPoint</vt:lpstr>
      <vt:lpstr>Presentación de PowerPoint</vt:lpstr>
      <vt:lpstr>Psoriasis  Diagnóstico diferencial</vt:lpstr>
      <vt:lpstr>Dermatitis seborreica</vt:lpstr>
      <vt:lpstr>Dermatitis seborreica</vt:lpstr>
      <vt:lpstr>Psoriasis Herramientas de evaluación de la gravedad/intensidad de la psoriasis </vt:lpstr>
      <vt:lpstr>Superficie corporal afectada  BSA (Body surface area)</vt:lpstr>
      <vt:lpstr>Psoriasis Severity and Impact on  QoL</vt:lpstr>
      <vt:lpstr>Psoriasis  /  Intensidad</vt:lpstr>
      <vt:lpstr>Enfermedad psoriásica Repercusiones de la psoriasis sobre la salud física y mental</vt:lpstr>
      <vt:lpstr>Presentación de PowerPoint</vt:lpstr>
      <vt:lpstr>Presentación de PowerPoint</vt:lpstr>
      <vt:lpstr>Psoriasis Discapacidad / Comorbilidades acumuladas al lo largo de la evolución de la psoriasis</vt:lpstr>
      <vt:lpstr>https://www.accionpsoriasis.org/actualidad/817-cuestionario-para-mejorar-la-identificacion-precoz-de-la-artritis-psoriasica.html</vt:lpstr>
      <vt:lpstr>Presentación de PowerPoint</vt:lpstr>
      <vt:lpstr>Medicamentos que pueden empeorar o desencadenar un brote de lesiones de psoriasis </vt:lpstr>
      <vt:lpstr>Tratamiento de la psoriasis en atención primaria / SEMFYC</vt:lpstr>
      <vt:lpstr>Tratamiento de la psoriasis en atención primaria / SEMERGEN </vt:lpstr>
      <vt:lpstr>Presentación de PowerPoint</vt:lpstr>
      <vt:lpstr>Escalado terapéutico en la psoriasis</vt:lpstr>
      <vt:lpstr>Tratamiento tópico y fototerapia para la psoriasis</vt:lpstr>
      <vt:lpstr>Corticoides </vt:lpstr>
      <vt:lpstr>Presentación de PowerPoint</vt:lpstr>
      <vt:lpstr>Presentación de PowerPoint</vt:lpstr>
      <vt:lpstr>Tratamiento de las enfermedades inflamatorias crónicas </vt:lpstr>
      <vt:lpstr>Modelo de tratamiento tradicional de la psoriasis</vt:lpstr>
      <vt:lpstr>Tratamiento sistémico para la psoriasis</vt:lpstr>
      <vt:lpstr>Con los tratamientos sistémicos/biológicos podemos cambiar la vida de los pacientes</vt:lpstr>
      <vt:lpstr>Con los tratamientos sistémicos/biológicos podemos cambiar la vida de los pacientes</vt:lpstr>
      <vt:lpstr>Con los tratamientos sistémicos/biológicos podemos cambiar la vida de los pacientes</vt:lpstr>
      <vt:lpstr>Presentación de PowerPoint</vt:lpstr>
      <vt:lpstr>Eccema | Concepto</vt:lpstr>
      <vt:lpstr>Eccema | Nomenclatura</vt:lpstr>
      <vt:lpstr>Presentación de PowerPoint</vt:lpstr>
      <vt:lpstr>Clasificación evolutiva de los eccemas</vt:lpstr>
      <vt:lpstr>Presentación de PowerPoint</vt:lpstr>
      <vt:lpstr>Eccema subagudo</vt:lpstr>
      <vt:lpstr>Presentación de PowerPoint</vt:lpstr>
      <vt:lpstr>Presentación de PowerPoint</vt:lpstr>
      <vt:lpstr>Presentación de PowerPoint</vt:lpstr>
      <vt:lpstr>Dermatitis atópica</vt:lpstr>
      <vt:lpstr>Dermatitis atópica</vt:lpstr>
      <vt:lpstr>Dermatitis atópica</vt:lpstr>
      <vt:lpstr>Dermatitis atópica | Patogenia</vt:lpstr>
      <vt:lpstr>Presentación de PowerPoint</vt:lpstr>
      <vt:lpstr>Dermatitis atópica | Patogenia</vt:lpstr>
      <vt:lpstr>El ciclo prurito-rascado intensifica la inflamación</vt:lpstr>
      <vt:lpstr>Dermatitis atópica </vt:lpstr>
      <vt:lpstr>Dermatitis atópica </vt:lpstr>
      <vt:lpstr>Presentación de PowerPoint</vt:lpstr>
      <vt:lpstr>Eczema subagudo</vt:lpstr>
      <vt:lpstr>Presentación de PowerPoint</vt:lpstr>
      <vt:lpstr>Diagnóstico diferencial entre dermatitis atópica y la dermatitis seborreica en los primeros meses de vida.</vt:lpstr>
      <vt:lpstr>Presentación de PowerPoint</vt:lpstr>
      <vt:lpstr>Dermatitis seborreica</vt:lpstr>
      <vt:lpstr>Dermatitis seborreica</vt:lpstr>
      <vt:lpstr>Dermatitis atópica </vt:lpstr>
      <vt:lpstr>Eczema subagudo y crónico</vt:lpstr>
      <vt:lpstr>Eczema subagudo y crónico</vt:lpstr>
      <vt:lpstr>Eczema subagudo y crónico</vt:lpstr>
      <vt:lpstr>Eczema agudo</vt:lpstr>
      <vt:lpstr>Eczema subagudo y crónico</vt:lpstr>
      <vt:lpstr>Eczema subagudo</vt:lpstr>
      <vt:lpstr>Eczema subagudo</vt:lpstr>
      <vt:lpstr>Dermatitis atópica </vt:lpstr>
      <vt:lpstr>Eczema subagudo y crónico</vt:lpstr>
      <vt:lpstr>Eczema crónico liquenificado</vt:lpstr>
      <vt:lpstr>Eczema subagudo y crónico</vt:lpstr>
      <vt:lpstr>Eczema subagudo y crónico</vt:lpstr>
      <vt:lpstr>Eczema subagudo y crónico</vt:lpstr>
      <vt:lpstr>Eczema crónico</vt:lpstr>
      <vt:lpstr>Eczema crónico liquenificado</vt:lpstr>
      <vt:lpstr>Xerosis y lesiones de prúrigo</vt:lpstr>
      <vt:lpstr>Dermatitis atópica</vt:lpstr>
      <vt:lpstr>Dermatitis atópica</vt:lpstr>
      <vt:lpstr>Dermatitis atópica</vt:lpstr>
      <vt:lpstr>Dermatitis atópica</vt:lpstr>
      <vt:lpstr>Presentación de PowerPoint</vt:lpstr>
      <vt:lpstr>Eczema atópico impetiginizado</vt:lpstr>
      <vt:lpstr>Eczema atópico impetiginizado</vt:lpstr>
      <vt:lpstr>Molluscos contagiosos</vt:lpstr>
      <vt:lpstr>Eccema herpeticum</vt:lpstr>
      <vt:lpstr>Atrofia cutánea por corticoides</vt:lpstr>
      <vt:lpstr>Dermatitis atópica</vt:lpstr>
      <vt:lpstr>Dermatitis atópica </vt:lpstr>
      <vt:lpstr>Presentación de PowerPoint</vt:lpstr>
      <vt:lpstr>Presentación de PowerPoint</vt:lpstr>
      <vt:lpstr>Presentación de PowerPoint</vt:lpstr>
      <vt:lpstr>Recomendaciones para el tratamiento de la dermatitis atópica en Atención Primaria</vt:lpstr>
      <vt:lpstr>Recomendaciones generales para pacientes con dermatitis atópica</vt:lpstr>
      <vt:lpstr>Tratamiento tópico y fototerapia para la dermatitis atópica</vt:lpstr>
      <vt:lpstr>Dermatitis atópica</vt:lpstr>
      <vt:lpstr>Tratamiento de las enfermedades inflamatorias crónicas </vt:lpstr>
      <vt:lpstr>Dermatitis atópica</vt:lpstr>
      <vt:lpstr>Modelo de tratamiento tradicional de la dermatitis atópica</vt:lpstr>
      <vt:lpstr>Modelo de tratamiento tradicional de la dermatitis atópica</vt:lpstr>
      <vt:lpstr>¿Cuándo hay que derivar el paciente al dermatólogo?</vt:lpstr>
      <vt:lpstr>Tratamiento sistémico para la dermatitis atópica</vt:lpstr>
      <vt:lpstr>Presentación de PowerPoint</vt:lpstr>
      <vt:lpstr>Tratamientos tópicos con corticoides </vt:lpstr>
      <vt:lpstr>Presentación de PowerPoint</vt:lpstr>
      <vt:lpstr>Corticoides tópicos</vt:lpstr>
      <vt:lpstr>Presentación de PowerPoint</vt:lpstr>
      <vt:lpstr>Terapéutica tópica</vt:lpstr>
      <vt:lpstr>Excipientes</vt:lpstr>
      <vt:lpstr>Excipientes</vt:lpstr>
      <vt:lpstr>Excipientes </vt:lpstr>
      <vt:lpstr>Excipientes </vt:lpstr>
      <vt:lpstr>Excipientes</vt:lpstr>
      <vt:lpstr>Excipientes</vt:lpstr>
      <vt:lpstr>El excipiente gel no es un “gel de ducha” </vt:lpstr>
      <vt:lpstr>Excipientes</vt:lpstr>
      <vt:lpstr>Excipientes</vt:lpstr>
      <vt:lpstr>Excipientes</vt:lpstr>
      <vt:lpstr>Excipientes de las combinaciones de CAL/BDP</vt:lpstr>
      <vt:lpstr>Presentación de PowerPoint</vt:lpstr>
      <vt:lpstr>Presentación de PowerPoint</vt:lpstr>
      <vt:lpstr>Tratamiento tópico</vt:lpstr>
      <vt:lpstr>Elección del excipiente </vt:lpstr>
      <vt:lpstr>Elección del excipiente </vt:lpstr>
      <vt:lpstr>Presentación de PowerPoint</vt:lpstr>
      <vt:lpstr>Elección del excipiente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Forma de aplicación del tratamiento tópico</vt:lpstr>
      <vt:lpstr>Forma de aplicación del tratamiento tópico</vt:lpstr>
      <vt:lpstr>Conclusiones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Miguel Ribera Pibernat</dc:creator>
  <cp:lastModifiedBy>Marta Marimon Castelltort</cp:lastModifiedBy>
  <cp:revision>5</cp:revision>
  <dcterms:created xsi:type="dcterms:W3CDTF">2025-01-30T17:36:11Z</dcterms:created>
  <dcterms:modified xsi:type="dcterms:W3CDTF">2025-05-14T09:41:48Z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2025-05-14T09:35:06Z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d2aaf461-a812-46c4-b6e3-939decec02db</vt:lpwstr>
  </property>
  <property fmtid="{D5CDD505-2E9C-101B-9397-08002B2CF9AE}" pid="8" name="MSIP_Label_533616b6-00a5-4cd1-b577-93208fa93eb1_ContentBits">
    <vt:lpwstr>1</vt:lpwstr>
  </property>
  <property fmtid="{D5CDD505-2E9C-101B-9397-08002B2CF9AE}" pid="9" name="MSIP_Label_533616b6-00a5-4cd1-b577-93208fa93eb1_Tag">
    <vt:lpwstr>10, 3, 0, 1</vt:lpwstr>
  </property>
  <property fmtid="{D5CDD505-2E9C-101B-9397-08002B2CF9AE}" pid="10" name="ClassificationContentMarkingHeaderLocations">
    <vt:lpwstr>Portada:4\Fondo:4\Entradillas:4</vt:lpwstr>
  </property>
  <property fmtid="{D5CDD505-2E9C-101B-9397-08002B2CF9AE}" pid="11" name="ClassificationContentMarkingHeaderText">
    <vt:lpwstr>INTERNAL USE</vt:lpwstr>
  </property>
</Properties>
</file>