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57"/>
  </p:notesMasterIdLst>
  <p:sldIdLst>
    <p:sldId id="256" r:id="rId4"/>
    <p:sldId id="260" r:id="rId5"/>
    <p:sldId id="258" r:id="rId6"/>
    <p:sldId id="259" r:id="rId7"/>
    <p:sldId id="264" r:id="rId8"/>
    <p:sldId id="309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62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6" r:id="rId45"/>
    <p:sldId id="305" r:id="rId46"/>
    <p:sldId id="302" r:id="rId47"/>
    <p:sldId id="303" r:id="rId48"/>
    <p:sldId id="304" r:id="rId49"/>
    <p:sldId id="310" r:id="rId50"/>
    <p:sldId id="311" r:id="rId51"/>
    <p:sldId id="312" r:id="rId52"/>
    <p:sldId id="301" r:id="rId53"/>
    <p:sldId id="299" r:id="rId54"/>
    <p:sldId id="300" r:id="rId55"/>
    <p:sldId id="307" r:id="rId56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0A05C-C247-4AB8-B420-A1F96DB87D20}" type="datetimeFigureOut">
              <a:rPr lang="es-ES" smtClean="0"/>
              <a:t>27/04/2025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A0DAB-91F8-45F8-8FE6-CE75D5D90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41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964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0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561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86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457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63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133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563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167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666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47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652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414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243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445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188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119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408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115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901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623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61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456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942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0601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9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35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249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8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424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3447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715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5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127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947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403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9765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935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42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7333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188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1724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109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812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9062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830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579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913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692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62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424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3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0DAB-91F8-45F8-8FE6-CE75D5D90DB2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26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11382480" y="63360"/>
            <a:ext cx="774360" cy="15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00" b="0" strike="noStrike" spc="-1">
                <a:solidFill>
                  <a:srgbClr val="000000"/>
                </a:solidFill>
                <a:latin typeface="Calibri"/>
              </a:rPr>
              <a:t>INTERNAL USE</a:t>
            </a:r>
            <a:endParaRPr lang="es-ES" sz="10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1382480" y="63360"/>
            <a:ext cx="774360" cy="15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00" b="0" strike="noStrike" spc="-1">
                <a:solidFill>
                  <a:srgbClr val="000000"/>
                </a:solidFill>
                <a:latin typeface="Calibri"/>
              </a:rPr>
              <a:t>INTERNAL USE</a:t>
            </a:r>
            <a:endParaRPr lang="es-ES" sz="10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1382480" y="63360"/>
            <a:ext cx="774360" cy="15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00" b="0" strike="noStrike" spc="-1">
                <a:solidFill>
                  <a:srgbClr val="000000"/>
                </a:solidFill>
                <a:latin typeface="Calibri"/>
              </a:rPr>
              <a:t>INTERNAL USE</a:t>
            </a:r>
            <a:endParaRPr lang="es-ES" sz="10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incodias.elpais.com/mercados-financieros/2025-01-27/la-irrupcion-de-la-ia-china-deepseek-sacude-las-bolsas-al-amenazar-el-dominio-de-nvidia-y-otras-tecnologicas.html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abc.es/economia/reactivan-unidad-nuclear-eeuu-abastecer-microsoft-20240920172119-nt.html?ref=https://www.abc.es/economia/reactivan-unidad-nuclear-eeuu-abastecer-microsoft-20240920172119-nt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www.larazon.es/internacional/google-abre-puerta-usar-inteligencia-artificial-desarrollar-armas-equipos-vigilancia-p7m_2025020567a3bbb1797cbb0001422ef9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digital.gob.es/dam/es/portalmtdfp/DigitalizacionIA/Estrategia_IA_2024.pdf#page=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omunica.gva.es/es/detalle?id=390279631&amp;site=373422400" TargetMode="External"/><Relationship Id="rId5" Type="http://schemas.openxmlformats.org/officeDocument/2006/relationships/hyperlink" Target="https://elpais.com/espana/catalunya/2024-12-19/los-cap-de-cataluna-incorporaran-la-ia-para-transcribir-conversaciones-entre-pacientes-y-sanitarios.html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freecodecamp.org/news/chihuahua-or-muffin-my-search-for-the-best-computer-vision-api-cbda4d6b425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fotofinder.de/es/tecnologia/inteligencia-artificial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hatgpt.com/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hat.deepseek.com/" TargetMode="External"/><Relationship Id="rId5" Type="http://schemas.openxmlformats.org/officeDocument/2006/relationships/hyperlink" Target="https://gemini.google.com/app" TargetMode="External"/><Relationship Id="rId10" Type="http://schemas.openxmlformats.org/officeDocument/2006/relationships/hyperlink" Target="https://anythingllm.com/" TargetMode="External"/><Relationship Id="rId4" Type="http://schemas.openxmlformats.org/officeDocument/2006/relationships/hyperlink" Target="https://claude.ai/new" TargetMode="External"/><Relationship Id="rId9" Type="http://schemas.openxmlformats.org/officeDocument/2006/relationships/hyperlink" Target="https://ollam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xataka.com/robotica-e-ia/gpt-4o-capaz-explicarnos-que-ve-eso-puede-ser-ayuda-excepcional-para-personas-ciegas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chat.openai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sites.research.google/med-palm/" TargetMode="External"/><Relationship Id="rId5" Type="http://schemas.openxmlformats.org/officeDocument/2006/relationships/hyperlink" Target="https://doi.org/10.1038/s41586-023-06291-2" TargetMode="Externa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youtube.com/watch?v=HSiAeJTcBhI" TargetMode="Externa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youtu.be/M7oBRAG8NBg?si=ajPpue0N5pOrOmyC" TargetMode="External"/><Relationship Id="rId4" Type="http://schemas.openxmlformats.org/officeDocument/2006/relationships/hyperlink" Target="https://www.youtube.com/watch?v=M7oBRAG8NB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publico.es/ciencias/ia-parece-humana-puede-inducir-adolescente-suicidio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lpais.com/tecnologia/2024-10-24/un-adolescente-se-suicida-en-ee-uu-tras-enamorarse-de-un-personaje-creado-con-ia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sonarmentalhealth.com/" TargetMode="External"/><Relationship Id="rId5" Type="http://schemas.openxmlformats.org/officeDocument/2006/relationships/hyperlink" Target="https://www.wsj.com/tech/ai/student-mental-health-ai-chat-bots-school-4eb1ba55?st=eBak7j&amp;reflink=desktopwebshare_permalink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292954"/>
            <a:ext cx="6527147" cy="45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523230"/>
            <a:ext cx="2736304" cy="592931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81217"/>
            <a:ext cx="1886719" cy="85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7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44446"/>
            <a:ext cx="3195857" cy="53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36" y="476672"/>
            <a:ext cx="40022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49" y="3691111"/>
            <a:ext cx="3452986" cy="103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73393"/>
            <a:ext cx="3462919" cy="48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texto"/>
          <p:cNvSpPr txBox="1">
            <a:spLocks/>
          </p:cNvSpPr>
          <p:nvPr/>
        </p:nvSpPr>
        <p:spPr>
          <a:xfrm>
            <a:off x="407368" y="5589240"/>
            <a:ext cx="11784632" cy="67566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s-ES" kern="0" dirty="0" smtClean="0">
                <a:solidFill>
                  <a:sysClr val="windowText" lastClr="000000"/>
                </a:solidFill>
              </a:rPr>
              <a:t>Reactivan unidad nuclear en EE.UU. para abastecer a Microsoft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InternetInternetInternet</a:t>
            </a:r>
            <a:r>
              <a:rPr lang="es-ES" kern="0" dirty="0" smtClean="0">
                <a:solidFill>
                  <a:sysClr val="windowText" lastClr="000000"/>
                </a:solidFill>
              </a:rPr>
              <a:t>. Madrid: ABC; 2024 sept 20 citado2025abr9citado 2025 abr 9citado2025abr9. Disponible en: </a:t>
            </a:r>
            <a:r>
              <a:rPr lang="es-ES" kern="0" dirty="0" smtClean="0">
                <a:solidFill>
                  <a:sysClr val="windowText" lastClr="000000"/>
                </a:solidFill>
                <a:hlinkClick r:id="rId7"/>
              </a:rPr>
              <a:t>https://www.abc.es/economia/reactivan-unidad-nuclear-eeuu-abastecer-microsoft-20240920172119-nt.html?ref=https%3A%2F%2Fwww.abc.es%2Feconomia%2Freactivan-unidad-nuclear-eeuu-abastecer-microsoft-20240920172119-nt.html</a:t>
            </a:r>
            <a:endParaRPr lang="es-ES" kern="0" dirty="0" smtClean="0">
              <a:solidFill>
                <a:sysClr val="windowText" lastClr="000000"/>
              </a:solidFill>
            </a:endParaRPr>
          </a:p>
          <a:p>
            <a:r>
              <a:rPr lang="es-ES" kern="0" dirty="0" smtClean="0">
                <a:solidFill>
                  <a:sysClr val="windowText" lastClr="000000"/>
                </a:solidFill>
              </a:rPr>
              <a:t>La irrupción de la IA china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DeepSeek</a:t>
            </a:r>
            <a:r>
              <a:rPr lang="es-ES" kern="0" dirty="0" smtClean="0">
                <a:solidFill>
                  <a:sysClr val="windowText" lastClr="000000"/>
                </a:solidFill>
              </a:rPr>
              <a:t> sacude las bolsas al amenazar el dominio de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Nvidia</a:t>
            </a:r>
            <a:r>
              <a:rPr lang="es-ES" kern="0" dirty="0" smtClean="0">
                <a:solidFill>
                  <a:sysClr val="windowText" lastClr="000000"/>
                </a:solidFill>
              </a:rPr>
              <a:t> y otras tecnológicas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InternetInternetInternet</a:t>
            </a:r>
            <a:r>
              <a:rPr lang="es-ES" kern="0" dirty="0" smtClean="0">
                <a:solidFill>
                  <a:sysClr val="windowText" lastClr="000000"/>
                </a:solidFill>
              </a:rPr>
              <a:t>. Madrid: Cinco Días (El País); 2025 ene 27 citado2025abr9citado 2025 abr 9citado2025abr9. Disponible en: </a:t>
            </a:r>
            <a:r>
              <a:rPr lang="es-ES" kern="0" dirty="0" smtClean="0">
                <a:solidFill>
                  <a:sysClr val="windowText" lastClr="000000"/>
                </a:solidFill>
                <a:hlinkClick r:id="rId8"/>
              </a:rPr>
              <a:t>https://cincodias.elpais.com/mercados-financieros/2025-01-27/la-irrupcion-de-la-ia-china-deepseek-sacude-las-bolsas-al-amenazar-el-dominio-de-nvidia-y-otras-tecnologicas.html</a:t>
            </a:r>
            <a:endParaRPr lang="es-ES" kern="0" dirty="0" smtClean="0">
              <a:solidFill>
                <a:sysClr val="windowText" lastClr="000000"/>
              </a:solidFill>
            </a:endParaRPr>
          </a:p>
          <a:p>
            <a:r>
              <a:rPr lang="es-ES" kern="0" dirty="0" smtClean="0">
                <a:solidFill>
                  <a:sysClr val="windowText" lastClr="000000"/>
                </a:solidFill>
              </a:rPr>
              <a:t>Google abre la puerta a usar inteligencia artificial para desarrollar armas y equipos de vigilancia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InternetInternetInternet</a:t>
            </a:r>
            <a:r>
              <a:rPr lang="es-ES" kern="0" dirty="0" smtClean="0">
                <a:solidFill>
                  <a:sysClr val="windowText" lastClr="000000"/>
                </a:solidFill>
              </a:rPr>
              <a:t>. Madrid: La Razón; 2025 feb 5 citado2025abr9citado 2025 abr 9citado2025abr9. Disponible en: </a:t>
            </a:r>
            <a:r>
              <a:rPr lang="es-ES" kern="0" dirty="0" smtClean="0">
                <a:solidFill>
                  <a:sysClr val="windowText" lastClr="000000"/>
                </a:solidFill>
                <a:hlinkClick r:id="rId9"/>
              </a:rPr>
              <a:t>https://www.larazon.es/internacional/google-abre-puerta-usar-inteligencia-artificial-desarrollar-armas-equipos-vigilancia-p7m_2025020567a3bbb1797cbb0001422ef9.html</a:t>
            </a:r>
            <a:endParaRPr lang="es-ES" kern="0" dirty="0" smtClean="0">
              <a:solidFill>
                <a:sysClr val="windowText" lastClr="000000"/>
              </a:solidFill>
            </a:endParaRPr>
          </a:p>
          <a:p>
            <a:endParaRPr lang="es-E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2" y="679011"/>
            <a:ext cx="3529247" cy="46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50" y="563798"/>
            <a:ext cx="36766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90" y="417748"/>
            <a:ext cx="36322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255102" y="5516798"/>
            <a:ext cx="10953466" cy="531652"/>
          </a:xfrm>
          <a:prstGeom prst="rect">
            <a:avLst/>
          </a:prstGeom>
        </p:spPr>
        <p:txBody>
          <a:bodyPr/>
          <a:lstStyle/>
          <a:p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Ministerio de Asuntos Económicos y Transformación Digital. Estrategia Nacional de Inteligencia Artificial 2024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InternetInternetInternet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Madrid: Gobierno de España; 2024 citado2025abr9citado 2025 abr 9citado2025abr9. Disponible en: 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https://digital.gob.es/dam/es/portalmtdfp/DigitalizacionIA/Estrategia_IA_2024.pdf#page=1</a:t>
            </a:r>
            <a:endParaRPr lang="es-ES" sz="105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-169662"/>
            <a:ext cx="10972440" cy="2031325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¿Para qué sirve la inteligencia artificial?</a:t>
            </a:r>
            <a: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>
          <a:xfrm>
            <a:off x="551384" y="1556792"/>
            <a:ext cx="10972440" cy="1138773"/>
          </a:xfrm>
        </p:spPr>
        <p:txBody>
          <a:bodyPr/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La IA se utiliza para automatizar procesos y tomar decisiones basadas en datos.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algn="ctr">
              <a:buNone/>
            </a:pPr>
            <a:r>
              <a:rPr lang="es-ES" sz="2000" b="1" dirty="0" smtClean="0">
                <a:solidFill>
                  <a:srgbClr val="FF0000"/>
                </a:solidFill>
              </a:rPr>
              <a:t>¿Porqué IA en medicina?</a:t>
            </a: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60340"/>
            <a:ext cx="2492896" cy="2492896"/>
          </a:xfrm>
          <a:prstGeom prst="rect">
            <a:avLst/>
          </a:prstGeom>
        </p:spPr>
      </p:pic>
      <p:pic>
        <p:nvPicPr>
          <p:cNvPr id="5" name="Picture 6" descr="Resultado de imagen de health care  joke">
            <a:extLst>
              <a:ext uri="{FF2B5EF4-FFF2-40B4-BE49-F238E27FC236}">
                <a16:creationId xmlns="" xmlns:a16="http://schemas.microsoft.com/office/drawing/2014/main" id="{493C9747-4179-CEDA-A8EA-1D5FABAC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4"/>
          <a:stretch>
            <a:fillRect/>
          </a:stretch>
        </p:blipFill>
        <p:spPr bwMode="auto">
          <a:xfrm>
            <a:off x="2495600" y="2760340"/>
            <a:ext cx="2602991" cy="26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1">
            <a:extLst>
              <a:ext uri="{FF2B5EF4-FFF2-40B4-BE49-F238E27FC236}">
                <a16:creationId xmlns="" xmlns:a16="http://schemas.microsoft.com/office/drawing/2014/main" id="{8D07B7A0-B2A6-CD12-A906-9B6FAB20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982" y="5576706"/>
            <a:ext cx="3740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400" i="1" dirty="0">
                <a:latin typeface="Bahnschrift Light" panose="020B0502040204020203" pitchFamily="34" charset="0"/>
              </a:rPr>
              <a:t>Yo ya me he diagnosticado en Internet.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400" i="1" dirty="0">
                <a:latin typeface="Bahnschrift Light" panose="020B0502040204020203" pitchFamily="34" charset="0"/>
              </a:rPr>
              <a:t>Solo estoy aquí para una segunda opinion</a:t>
            </a:r>
            <a:r>
              <a:rPr lang="en-GB" altLang="es-ES" sz="1400" dirty="0">
                <a:latin typeface="Bahnschrift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61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04663"/>
            <a:ext cx="4464496" cy="497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268760"/>
            <a:ext cx="6060637" cy="299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95400" y="5375285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 smtClean="0"/>
              <a:t>Claver </a:t>
            </a:r>
            <a:r>
              <a:rPr lang="es-ES" sz="1000" dirty="0" err="1" smtClean="0"/>
              <a:t>Carner</a:t>
            </a:r>
            <a:r>
              <a:rPr lang="es-ES" sz="1000" dirty="0" smtClean="0"/>
              <a:t> L. Los CAP de Cataluña incorporarán la IA para transcribir conversaciones entre pacientes y sanitarios. </a:t>
            </a:r>
            <a:r>
              <a:rPr lang="es-ES" sz="1000" i="1" dirty="0" smtClean="0"/>
              <a:t>El País</a:t>
            </a:r>
            <a:r>
              <a:rPr lang="es-ES" sz="1000" dirty="0" smtClean="0"/>
              <a:t> [Internet]. 2024 </a:t>
            </a:r>
            <a:r>
              <a:rPr lang="es-ES" sz="1000" dirty="0" err="1" smtClean="0"/>
              <a:t>Dec</a:t>
            </a:r>
            <a:r>
              <a:rPr lang="es-ES" sz="1000" dirty="0" smtClean="0"/>
              <a:t> 19 [</a:t>
            </a:r>
            <a:r>
              <a:rPr lang="es-ES" sz="1000" dirty="0" err="1" smtClean="0"/>
              <a:t>cited</a:t>
            </a:r>
            <a:r>
              <a:rPr lang="es-ES" sz="1000" dirty="0" smtClean="0"/>
              <a:t> 2025 </a:t>
            </a:r>
            <a:r>
              <a:rPr lang="es-ES" sz="1000" dirty="0" err="1" smtClean="0"/>
              <a:t>Apr</a:t>
            </a:r>
            <a:r>
              <a:rPr lang="es-ES" sz="1000" dirty="0" smtClean="0"/>
              <a:t> 23]. </a:t>
            </a:r>
            <a:r>
              <a:rPr lang="es-ES" sz="1000" dirty="0" err="1" smtClean="0"/>
              <a:t>Available</a:t>
            </a:r>
            <a:r>
              <a:rPr lang="es-ES" sz="1000" dirty="0" smtClean="0"/>
              <a:t> </a:t>
            </a:r>
            <a:r>
              <a:rPr lang="es-ES" sz="1000" dirty="0" err="1" smtClean="0"/>
              <a:t>from</a:t>
            </a:r>
            <a:r>
              <a:rPr lang="es-ES" sz="1000" dirty="0" smtClean="0"/>
              <a:t>: </a:t>
            </a:r>
            <a:r>
              <a:rPr lang="es-ES" sz="1000" dirty="0" smtClean="0">
                <a:hlinkClick r:id="rId5"/>
              </a:rPr>
              <a:t>https://elpais.com/espana/catalunya/2024-12-19/los-cap-de-cataluna-incorporaran-la-ia-para-transcribir-conversaciones-entre-pacientes-y-sanitarios.html</a:t>
            </a:r>
            <a:r>
              <a:rPr lang="es-ES" sz="1000" dirty="0" smtClean="0"/>
              <a:t> </a:t>
            </a:r>
            <a:endParaRPr lang="es-ES" sz="1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240016" y="4509120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Generalitat Valenciana, </a:t>
            </a:r>
            <a:r>
              <a:rPr lang="es-ES" sz="1000" dirty="0" err="1" smtClean="0"/>
              <a:t>Conselleria</a:t>
            </a:r>
            <a:r>
              <a:rPr lang="es-ES" sz="1000" dirty="0" smtClean="0"/>
              <a:t> de Sanidad. </a:t>
            </a:r>
            <a:r>
              <a:rPr lang="es-ES" sz="1000" i="1" dirty="0" smtClean="0"/>
              <a:t>Sanidad introduce la IA en las radiografías de tórax y hueso para ayudar en el diagnóstico de patologías en Urgencias y Atención Primaria</a:t>
            </a:r>
            <a:r>
              <a:rPr lang="es-ES" sz="1000" dirty="0" smtClean="0"/>
              <a:t> [Internet]. Valencia: Generalitat Valenciana; 2025 Feb 21 [citado 2025 Abr 23]. Disponible en: </a:t>
            </a:r>
            <a:r>
              <a:rPr lang="es-ES" sz="1000" dirty="0" smtClean="0">
                <a:hlinkClick r:id="rId6"/>
              </a:rPr>
              <a:t>https://comunica.gva.es/es/detalle?id=390279631&amp;site=373422400</a:t>
            </a:r>
            <a:endParaRPr lang="es-E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Reconocimiento de imagen</a:t>
            </a:r>
            <a:endParaRPr lang="es-ES" sz="32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>
          <a:xfrm>
            <a:off x="551384" y="1556792"/>
            <a:ext cx="10972440" cy="830997"/>
          </a:xfrm>
        </p:spPr>
        <p:txBody>
          <a:bodyPr/>
          <a:lstStyle/>
          <a:p>
            <a:pPr algn="ctr"/>
            <a:r>
              <a:rPr lang="es-ES" altLang="es-ES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Pero… ¿cómo le enseñamos a un ordenador a reconocer un rostro?</a:t>
            </a:r>
            <a:r>
              <a:rPr lang="es-ES" altLang="es-ES" b="1" dirty="0" smtClean="0">
                <a:solidFill>
                  <a:srgbClr val="00B0F0"/>
                </a:solidFill>
              </a:rPr>
              <a:t/>
            </a:r>
            <a:br>
              <a:rPr lang="es-ES" altLang="es-ES" b="1" dirty="0" smtClean="0">
                <a:solidFill>
                  <a:srgbClr val="00B0F0"/>
                </a:solidFill>
              </a:rPr>
            </a:br>
            <a:endParaRPr lang="es-ES" altLang="es-ES" b="1" dirty="0" smtClean="0">
              <a:solidFill>
                <a:srgbClr val="00B0F0"/>
              </a:solidFill>
            </a:endParaRPr>
          </a:p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03" y="2245514"/>
            <a:ext cx="3212976" cy="321297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80" y="2245514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5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107336"/>
            <a:ext cx="10972440" cy="1477328"/>
          </a:xfrm>
        </p:spPr>
        <p:txBody>
          <a:bodyPr/>
          <a:lstStyle/>
          <a:p>
            <a:pPr algn="ctr"/>
            <a:r>
              <a:rPr lang="en-GB" sz="3200" b="1" dirty="0" smtClean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200" b="1" dirty="0" smtClean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dirty="0" smtClean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¿Chihuahua o Muffin?</a:t>
            </a:r>
            <a:br>
              <a:rPr lang="en-GB" sz="3200" b="1" dirty="0" smtClean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3200" b="1" dirty="0">
              <a:solidFill>
                <a:srgbClr val="0070C0"/>
              </a:solidFill>
            </a:endParaRPr>
          </a:p>
        </p:txBody>
      </p:sp>
      <p:pic>
        <p:nvPicPr>
          <p:cNvPr id="4" name="Marcador de contenido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96752"/>
            <a:ext cx="11110669" cy="4866446"/>
          </a:xfrm>
        </p:spPr>
      </p:pic>
      <p:sp>
        <p:nvSpPr>
          <p:cNvPr id="5" name="3 Marcador de texto"/>
          <p:cNvSpPr txBox="1">
            <a:spLocks/>
          </p:cNvSpPr>
          <p:nvPr/>
        </p:nvSpPr>
        <p:spPr>
          <a:xfrm>
            <a:off x="1199456" y="5805264"/>
            <a:ext cx="8949001" cy="531652"/>
          </a:xfrm>
          <a:prstGeom prst="rect">
            <a:avLst/>
          </a:prstGeom>
        </p:spPr>
        <p:txBody>
          <a:bodyPr/>
          <a:lstStyle/>
          <a:p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FreeCodeCamp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Chihuahua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muffin?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API [Internet]. s.f. [citado 7 abr 2025]. Disponible en: 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https://www.freecodecamp.org/news/chihuahua-or-muffin-my-search-for-the-best-computer-vision-api-cbda4d6b425d/</a:t>
            </a:r>
            <a:endParaRPr lang="es-ES" sz="105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Marcador de contenid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231761"/>
            <a:ext cx="10196259" cy="44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8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7" y="153124"/>
            <a:ext cx="4374686" cy="31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90" y="861090"/>
            <a:ext cx="6978761" cy="516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Marcador de texto"/>
          <p:cNvSpPr txBox="1">
            <a:spLocks/>
          </p:cNvSpPr>
          <p:nvPr/>
        </p:nvSpPr>
        <p:spPr>
          <a:xfrm>
            <a:off x="305957" y="3861048"/>
            <a:ext cx="4374686" cy="531652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FotoFinder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Inteligencia artificial [Internet]. s.f. [citado 7 abr 2025]. Disponible en: 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https://www.fotofinder.de/es/tecnologia/inteligencia-artificial</a:t>
            </a:r>
            <a:endParaRPr lang="es-ES" sz="105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6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54" y="808113"/>
            <a:ext cx="294611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66" y="992719"/>
            <a:ext cx="2590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14" y="1685667"/>
            <a:ext cx="2841104" cy="2841104"/>
          </a:xfrm>
          <a:prstGeom prst="rect">
            <a:avLst/>
          </a:prstGeom>
          <a:noFill/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8" y="2219514"/>
            <a:ext cx="2993272" cy="177341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72" y="289134"/>
            <a:ext cx="1841190" cy="245492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15" y="4016591"/>
            <a:ext cx="3168352" cy="165810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437112"/>
            <a:ext cx="38481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00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968502" y="796874"/>
            <a:ext cx="3960440" cy="2539529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77BBF"/>
              </a:buClr>
              <a:buFont typeface="Wingdings" panose="05000000000000000000" pitchFamily="2" charset="2"/>
              <a:buChar char="v"/>
              <a:defRPr lang="es-ES" sz="2400" b="0" kern="1200" dirty="0">
                <a:solidFill>
                  <a:srgbClr val="1B2A4E"/>
                </a:solidFill>
                <a:effectLst/>
                <a:latin typeface="+mn-lt"/>
                <a:ea typeface="+mj-ea"/>
                <a:cs typeface="+mj-cs"/>
              </a:defRPr>
            </a:lvl1pPr>
            <a:lvl2pPr marL="714375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77BBF"/>
              </a:buClr>
              <a:buSzPct val="100000"/>
              <a:buFont typeface="Wingdings" panose="05000000000000000000" pitchFamily="2" charset="2"/>
              <a:buChar char="Ø"/>
              <a:defRPr sz="2200" kern="1200">
                <a:solidFill>
                  <a:srgbClr val="1B2A4E"/>
                </a:solidFill>
                <a:latin typeface="+mn-lt"/>
                <a:ea typeface="+mn-ea"/>
                <a:cs typeface="+mn-cs"/>
              </a:defRPr>
            </a:lvl2pPr>
            <a:lvl3pPr marL="1438275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77BBF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1B2A4E"/>
                </a:solidFill>
                <a:latin typeface="+mn-lt"/>
                <a:ea typeface="+mn-ea"/>
                <a:cs typeface="+mn-cs"/>
              </a:defRPr>
            </a:lvl3pPr>
            <a:lvl4pPr marL="2238375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77BBF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1B2A4E"/>
                </a:solidFill>
                <a:latin typeface="+mn-lt"/>
                <a:ea typeface="+mn-ea"/>
                <a:cs typeface="+mn-cs"/>
              </a:defRPr>
            </a:lvl4pPr>
            <a:lvl5pPr marL="27813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77B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1B2A4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OpenAI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(GTPT-4, </a:t>
            </a:r>
            <a:r>
              <a:rPr lang="es-ES" sz="19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web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Anthropic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Claude 3.5 </a:t>
            </a:r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Sonnet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19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web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Gemini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1.5 Flash (</a:t>
            </a:r>
            <a:r>
              <a:rPr lang="es-ES" sz="19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web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DeepSeek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V3 (</a:t>
            </a:r>
            <a:r>
              <a:rPr lang="es-ES" sz="19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web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Meta Llama 3.1-8b (local)</a:t>
            </a:r>
          </a:p>
          <a:p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Phi 4-14b (local)</a:t>
            </a:r>
          </a:p>
          <a:p>
            <a:r>
              <a:rPr lang="es-ES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DeepSeek</a:t>
            </a:r>
            <a:r>
              <a:rPr lang="es-E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 R1-14b (local)</a:t>
            </a:r>
          </a:p>
          <a:p>
            <a:pPr indent="0">
              <a:buFont typeface="Wingdings" panose="05000000000000000000" pitchFamily="2" charset="2"/>
              <a:buNone/>
            </a:pPr>
            <a:endParaRPr lang="es-E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7" y="3470776"/>
            <a:ext cx="5306426" cy="246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052736"/>
            <a:ext cx="3489201" cy="285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7176120" y="4724431"/>
            <a:ext cx="4176464" cy="122413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Ollama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InternetInternetInternet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2023 citado2025abr9citado 2025 abr 9citado2025abr9. Disponible en: 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https://ollama.com</a:t>
            </a:r>
            <a:endParaRPr lang="es-ES" sz="105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sz="105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AnythingLLM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5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InternetInternetInternet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2023 citado2025abr9citado 2025 abr 9citado2025abr9. Disponible en: </a:t>
            </a:r>
            <a:r>
              <a:rPr lang="es-ES" sz="105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https://anythingllm.com/</a:t>
            </a:r>
            <a:endParaRPr lang="es-ES" sz="105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1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015280" y="1997280"/>
            <a:ext cx="8161200" cy="5015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es-ES" sz="4400" b="1" spc="-1" dirty="0" smtClean="0">
                <a:solidFill>
                  <a:srgbClr val="00F0BE"/>
                </a:solidFill>
              </a:rPr>
              <a:t>Herramientas de IA en nuestra práctica clínica diaria</a:t>
            </a:r>
          </a:p>
          <a:p>
            <a:pPr algn="ctr"/>
            <a:endParaRPr lang="es-ES" sz="4400" b="1" spc="-1" dirty="0">
              <a:solidFill>
                <a:srgbClr val="00F0BE"/>
              </a:solidFill>
            </a:endParaRP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Francisco Javier Sanz García</a:t>
            </a:r>
            <a:br>
              <a:rPr lang="es-ES" sz="2000" b="1" dirty="0" smtClean="0">
                <a:solidFill>
                  <a:schemeClr val="bg1"/>
                </a:solidFill>
              </a:rPr>
            </a:br>
            <a:r>
              <a:rPr lang="es-ES" sz="2000" b="1" dirty="0" smtClean="0">
                <a:solidFill>
                  <a:schemeClr val="bg1"/>
                </a:solidFill>
              </a:rPr>
              <a:t>Especialista en MFyC. Departamento de Salud de Alcoy.</a:t>
            </a:r>
            <a:br>
              <a:rPr lang="es-ES" sz="2000" b="1" dirty="0" smtClean="0">
                <a:solidFill>
                  <a:schemeClr val="bg1"/>
                </a:solidFill>
              </a:rPr>
            </a:br>
            <a:r>
              <a:rPr lang="es-ES" sz="2000" b="1" dirty="0" smtClean="0">
                <a:solidFill>
                  <a:schemeClr val="bg1"/>
                </a:solidFill>
              </a:rPr>
              <a:t>Coordinador del Grupo de Trabajo de Innovación Digital en Salud de SEMERGEN</a:t>
            </a:r>
            <a:br>
              <a:rPr lang="es-ES" sz="2000" b="1" dirty="0" smtClean="0">
                <a:solidFill>
                  <a:schemeClr val="bg1"/>
                </a:solidFill>
              </a:rPr>
            </a:br>
            <a:r>
              <a:rPr lang="es-ES" sz="2000" b="1" dirty="0" smtClean="0">
                <a:solidFill>
                  <a:schemeClr val="bg1"/>
                </a:solidFill>
              </a:rPr>
              <a:t> @javikin84</a:t>
            </a:r>
            <a:r>
              <a:rPr lang="es-ES" sz="4400" b="1" dirty="0" smtClean="0">
                <a:solidFill>
                  <a:srgbClr val="00B0F0"/>
                </a:solidFill>
              </a:rPr>
              <a:t/>
            </a:r>
            <a:br>
              <a:rPr lang="es-ES" sz="4400" b="1" dirty="0" smtClean="0">
                <a:solidFill>
                  <a:srgbClr val="00B0F0"/>
                </a:solidFill>
              </a:rPr>
            </a:br>
            <a:endParaRPr lang="es-ES" sz="4400" dirty="0" smtClean="0"/>
          </a:p>
          <a:p>
            <a:pPr algn="ctr">
              <a:lnSpc>
                <a:spcPct val="100000"/>
              </a:lnSpc>
            </a:pPr>
            <a:endParaRPr lang="es-ES" sz="4400" b="0" strike="noStrike" spc="-1" dirty="0" smtClean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36" y="173858"/>
            <a:ext cx="3928203" cy="117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70780" y="1521485"/>
            <a:ext cx="11371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"¿Cuántas erres hay en la frase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'El perro de San Roque no tiene rabo porque Ramón Ramírez se lo ha robado'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“?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18" y="1920533"/>
            <a:ext cx="7334238" cy="399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43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36" y="173858"/>
            <a:ext cx="3928203" cy="117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4517" y="1484784"/>
            <a:ext cx="11161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ACERTIJO: "</a:t>
            </a:r>
            <a:r>
              <a:rPr lang="es-E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Hay cuatro bolas de billar con los números 7, 9, 11 y 13. Encuentra una combinación de esas bolas que dé como resultado 30</a:t>
            </a:r>
            <a:r>
              <a:rPr lang="es-E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". </a:t>
            </a:r>
            <a:r>
              <a:rPr lang="es-E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¿Cómo resolverlo? </a:t>
            </a:r>
            <a:endParaRPr lang="es-E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131115"/>
            <a:ext cx="7272808" cy="411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2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alt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es?</a:t>
            </a:r>
            <a:endParaRPr lang="es-ES" sz="32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>
          <a:xfrm>
            <a:off x="839416" y="1426131"/>
            <a:ext cx="10945216" cy="4185761"/>
          </a:xfrm>
        </p:spPr>
        <p:txBody>
          <a:bodyPr/>
          <a:lstStyle/>
          <a:p>
            <a:pPr algn="just"/>
            <a:r>
              <a:rPr lang="es-ES" alt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Sistema de chat </a:t>
            </a:r>
            <a:r>
              <a:rPr lang="es-ES" alt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basado en el modelo de lenguaje por Inteligencia Artificial GPT-3</a:t>
            </a:r>
            <a:r>
              <a:rPr lang="es-ES" alt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, desarrollado por la empresa OpenAI. Es un modelo con más de 175 millones de parámetros, y entrenado con grandes cantidades de texto para </a:t>
            </a:r>
            <a:r>
              <a:rPr lang="es-ES" alt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realizar tareas relacionadas con el lenguaje</a:t>
            </a:r>
            <a:r>
              <a:rPr lang="es-ES" alt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, desde la traducción hasta la generación de texto.</a:t>
            </a:r>
          </a:p>
          <a:p>
            <a:pPr algn="just"/>
            <a:endParaRPr lang="es-ES" alt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s-E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Ventajas de ChatGPT</a:t>
            </a:r>
            <a:endParaRPr lang="es-ES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Permitir a los médicos obtener respuestas rápidas a preguntas clínicas y de investigación.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Facilitar la revisión de bibliografía médica al resumir artículos y estudios relevantes.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Ayudar en la búsqueda de protocolos y guías de práctica clínica actualizadas.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Ofrecer apoyo en la elaboración de informes y documentación médica precisa.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Acceso a conocimiento actualizado,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Asistir en la traducción y comprensión de investigaciones publicadas en otros idiomas, así como de traductor por ejemplo de recomendaciones para pacientes.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Asistencia avanzada en educación al paciente.</a:t>
            </a:r>
          </a:p>
          <a:p>
            <a:pPr algn="just"/>
            <a:endParaRPr lang="es-ES" alt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32656"/>
            <a:ext cx="2305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653136"/>
            <a:ext cx="5332628" cy="201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2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de computer r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6944" y="416459"/>
            <a:ext cx="1285592" cy="13063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48" y="663639"/>
            <a:ext cx="2305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253498" y="1844824"/>
            <a:ext cx="5359650" cy="40559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GPT-1: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Fue la primera demostración de que los modelos de lenguaje podían aprender representaciones útiles a partir de grandes volúmenes de datos.</a:t>
            </a:r>
          </a:p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GPT-2: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Destacó por su capacidad para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generar textos 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sorprendentemente coherentes y contextualmente relevantes a gran escala.</a:t>
            </a:r>
          </a:p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GPT-3: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Revolucionó la generación de lenguaje natural gracias a su versatilidad y fluidez en la producción de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textos complejos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GPT-3.5: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Refinó la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interacción conversacional, mejorando la comprensión 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precisión en una amplia variedad de contextos.</a:t>
            </a:r>
          </a:p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GPT-4: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distingue por su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avanzado razonamiento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manejo de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matices y respuestas de alta calidad y seguridad</a:t>
            </a: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s-ES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GPT-4.5: </a:t>
            </a:r>
            <a:r>
              <a:rPr lang="es-ES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inteligencia emocional.</a:t>
            </a:r>
          </a:p>
          <a:p>
            <a:endParaRPr lang="es-ES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276872"/>
            <a:ext cx="6046322" cy="24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68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620688"/>
            <a:ext cx="3456384" cy="47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63" y="620689"/>
            <a:ext cx="31300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Marcador de texto"/>
          <p:cNvSpPr txBox="1">
            <a:spLocks/>
          </p:cNvSpPr>
          <p:nvPr/>
        </p:nvSpPr>
        <p:spPr>
          <a:xfrm>
            <a:off x="479377" y="5697698"/>
            <a:ext cx="9145016" cy="53961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s-ES" kern="0" dirty="0" smtClean="0">
                <a:solidFill>
                  <a:sysClr val="windowText" lastClr="000000"/>
                </a:solidFill>
              </a:rPr>
              <a:t>ChatGPT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InternetInternetInternet</a:t>
            </a:r>
            <a:r>
              <a:rPr lang="es-ES" kern="0" dirty="0" smtClean="0">
                <a:solidFill>
                  <a:sysClr val="windowText" lastClr="000000"/>
                </a:solidFill>
              </a:rPr>
              <a:t>. OpenAI; 2023 citado2025abr9citado 2025 abr 9citado2025abr9. Disponible en: </a:t>
            </a:r>
            <a:r>
              <a:rPr lang="es-ES" kern="0" dirty="0" smtClean="0">
                <a:solidFill>
                  <a:sysClr val="windowText" lastClr="000000"/>
                </a:solidFill>
                <a:hlinkClick r:id="rId5"/>
              </a:rPr>
              <a:t>https://chat.openai.com/</a:t>
            </a:r>
            <a:endParaRPr lang="es-ES" kern="0" dirty="0" smtClean="0">
              <a:solidFill>
                <a:sysClr val="windowText" lastClr="000000"/>
              </a:solidFill>
            </a:endParaRPr>
          </a:p>
          <a:p>
            <a:r>
              <a:rPr lang="es-ES" kern="0" dirty="0" smtClean="0">
                <a:solidFill>
                  <a:sysClr val="windowText" lastClr="000000"/>
                </a:solidFill>
              </a:rPr>
              <a:t>GPT-4, capaz de explicarnos lo que ve: eso puede ser una ayuda excepcional para personas ciegas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InternetInternetInternet</a:t>
            </a:r>
            <a:r>
              <a:rPr lang="es-ES" kern="0" dirty="0" smtClean="0">
                <a:solidFill>
                  <a:sysClr val="windowText" lastClr="000000"/>
                </a:solidFill>
              </a:rPr>
              <a:t>.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Xataka</a:t>
            </a:r>
            <a:r>
              <a:rPr lang="es-ES" kern="0" dirty="0" smtClean="0">
                <a:solidFill>
                  <a:sysClr val="windowText" lastClr="000000"/>
                </a:solidFill>
              </a:rPr>
              <a:t>; 2025 citado2025abr9citado 2025 abr 9citado2025abr9. Disponible en: </a:t>
            </a:r>
            <a:r>
              <a:rPr lang="es-ES" kern="0" dirty="0" smtClean="0">
                <a:solidFill>
                  <a:sysClr val="windowText" lastClr="000000"/>
                </a:solidFill>
                <a:hlinkClick r:id="rId6"/>
              </a:rPr>
              <a:t>https://www.xataka.com/robotica-e-ia/gpt-4o-capaz-explicarnos-que-ve-eso-puede-ser-ayuda-excepcional-para-personas-ciegas</a:t>
            </a:r>
            <a:endParaRPr lang="es-ES" kern="0" dirty="0" smtClean="0">
              <a:solidFill>
                <a:sysClr val="windowText" lastClr="000000"/>
              </a:solidFill>
            </a:endParaRPr>
          </a:p>
          <a:p>
            <a:endParaRPr lang="es-ES" kern="0" dirty="0" smtClean="0">
              <a:solidFill>
                <a:sysClr val="windowText" lastClr="000000"/>
              </a:solidFill>
            </a:endParaRPr>
          </a:p>
          <a:p>
            <a:endParaRPr lang="es-E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84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54" y="4192"/>
            <a:ext cx="3165231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62" y="0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57" y="400472"/>
            <a:ext cx="8347295" cy="571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989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107336"/>
            <a:ext cx="10972440" cy="1477328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hacer un buen PROMPT?</a:t>
            </a:r>
            <a:br>
              <a:rPr lang="es-E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3200" b="1" dirty="0"/>
          </a:p>
        </p:txBody>
      </p:sp>
      <p:sp>
        <p:nvSpPr>
          <p:cNvPr id="4" name="2 Marcador de contenido"/>
          <p:cNvSpPr>
            <a:spLocks noGrp="1"/>
          </p:cNvSpPr>
          <p:nvPr>
            <p:ph type="subTitle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s-ES" dirty="0"/>
              <a:t>Un </a:t>
            </a:r>
            <a:r>
              <a:rPr lang="es-ES" b="1" dirty="0">
                <a:solidFill>
                  <a:srgbClr val="0070C0"/>
                </a:solidFill>
              </a:rPr>
              <a:t>prompt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/>
              <a:t>es, en esencia, la instrucción o conjunto de instrucciones que se le da a un sistema de inteligencia artificial para que genere una respuesta.</a:t>
            </a:r>
          </a:p>
          <a:p>
            <a:endParaRPr lang="es-ES" dirty="0"/>
          </a:p>
          <a:p>
            <a:r>
              <a:rPr lang="es-ES" dirty="0"/>
              <a:t>Un prompt bien diseñado es </a:t>
            </a:r>
            <a:r>
              <a:rPr lang="es-ES" b="1" dirty="0">
                <a:solidFill>
                  <a:srgbClr val="C00000"/>
                </a:solidFill>
              </a:rPr>
              <a:t>claro</a:t>
            </a:r>
            <a:r>
              <a:rPr lang="es-ES" dirty="0"/>
              <a:t>, </a:t>
            </a:r>
            <a:r>
              <a:rPr lang="es-ES" b="1" dirty="0">
                <a:solidFill>
                  <a:srgbClr val="C00000"/>
                </a:solidFill>
              </a:rPr>
              <a:t>completo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/>
              <a:t>y </a:t>
            </a:r>
            <a:r>
              <a:rPr lang="es-ES" b="1" dirty="0">
                <a:solidFill>
                  <a:srgbClr val="C00000"/>
                </a:solidFill>
              </a:rPr>
              <a:t>estructurado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1" dirty="0"/>
              <a:t>1. Instrucción Principal (o Tarea Central)</a:t>
            </a:r>
            <a:endParaRPr lang="es-ES" dirty="0"/>
          </a:p>
          <a:p>
            <a:r>
              <a:rPr lang="es-ES" b="1" dirty="0"/>
              <a:t>2. Contexto o Antecedentes</a:t>
            </a:r>
            <a:endParaRPr lang="es-ES" dirty="0"/>
          </a:p>
          <a:p>
            <a:r>
              <a:rPr lang="es-ES" b="1" dirty="0"/>
              <a:t>3. Detalles y Especificaciones</a:t>
            </a:r>
            <a:endParaRPr lang="es-ES" dirty="0"/>
          </a:p>
          <a:p>
            <a:r>
              <a:rPr lang="es-ES" b="1" dirty="0"/>
              <a:t>4. Restricciones y Condiciones</a:t>
            </a:r>
            <a:endParaRPr lang="es-ES" dirty="0"/>
          </a:p>
          <a:p>
            <a:r>
              <a:rPr lang="es-ES" b="1" dirty="0"/>
              <a:t>5. Formato y Estructura de la Respuesta</a:t>
            </a:r>
            <a:endParaRPr lang="es-ES" dirty="0"/>
          </a:p>
          <a:p>
            <a:r>
              <a:rPr lang="es-ES" b="1" dirty="0"/>
              <a:t>6. Indicaciones de Tono y Estilo (Opcional)</a:t>
            </a:r>
            <a:endParaRPr lang="es-ES" dirty="0"/>
          </a:p>
          <a:p>
            <a:r>
              <a:rPr lang="es-ES" b="1" dirty="0"/>
              <a:t>7. Ejemplos o Plantillas (Opcional)</a:t>
            </a:r>
            <a:endParaRPr lang="es-ES" dirty="0"/>
          </a:p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62" y="2780928"/>
            <a:ext cx="3144346" cy="31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6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¿Uso real de ChatGPT en mi consulta diaria?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7" y="1269874"/>
            <a:ext cx="86550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400256" y="508518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Probemos !</a:t>
            </a:r>
          </a:p>
          <a:p>
            <a:r>
              <a:rPr lang="es-ES" i="1" dirty="0">
                <a:hlinkClick r:id="rId4"/>
              </a:rPr>
              <a:t>https://chat.openai.com/</a:t>
            </a:r>
            <a:endParaRPr lang="es-ES" i="1" dirty="0"/>
          </a:p>
          <a:p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22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PDF.ai //AI DRIVE drive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48" y="4037846"/>
            <a:ext cx="4110588" cy="216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41" y="1164184"/>
            <a:ext cx="6948144" cy="26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741960" y="1029240"/>
            <a:ext cx="1038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F0BE"/>
                </a:solidFill>
                <a:latin typeface="Arial"/>
              </a:rPr>
              <a:t>Exoneración de responsabilidad y uso de la presentación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741960" y="1552320"/>
            <a:ext cx="10492920" cy="355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2654"/>
                </a:solidFill>
                <a:latin typeface="Arial"/>
                <a:ea typeface="Arial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2654"/>
                </a:solidFill>
                <a:latin typeface="Arial"/>
                <a:ea typeface="Arial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2654"/>
                </a:solidFill>
                <a:latin typeface="Arial"/>
                <a:ea typeface="Arial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2654"/>
                </a:solidFill>
                <a:latin typeface="Arial"/>
                <a:ea typeface="Arial"/>
              </a:rPr>
              <a:t>Igualmente, todos los nombres comerciales, marcas o signos distintivos de cualquier clase contenidos en la Presentación están protegidos por la Ley.</a:t>
            </a: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1200" b="0" strike="noStrike" spc="-1">
                <a:solidFill>
                  <a:srgbClr val="002654"/>
                </a:solidFill>
                <a:latin typeface="Arial"/>
                <a:ea typeface="Arial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a Almirall como fuente titular del contenido.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353558"/>
            <a:ext cx="10972440" cy="984885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Ventajas de PDF.ai //AI DRIVE </a:t>
            </a:r>
            <a:r>
              <a:rPr lang="es-ES" sz="32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6 Marcador de contenido"/>
          <p:cNvSpPr txBox="1">
            <a:spLocks/>
          </p:cNvSpPr>
          <p:nvPr/>
        </p:nvSpPr>
        <p:spPr>
          <a:xfrm>
            <a:off x="394933" y="1828179"/>
            <a:ext cx="3972875" cy="3658221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Extracción y análisis rápido de documentos clínicos.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Búsqueda precisa por términos médicos.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Resúmenes de investigaciones científicas con los límites que le marques.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Organización de archivos.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Traducción múltiples idiomas.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Compatible con múltiples formatos (PDF, Excel, Word, TXT …)</a:t>
            </a:r>
          </a:p>
          <a:p>
            <a:endParaRPr lang="es-ES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21" y="1502875"/>
            <a:ext cx="6961907" cy="394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5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DALL-E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9" y="2806572"/>
            <a:ext cx="3033918" cy="182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3304514" y="1844824"/>
            <a:ext cx="8085150" cy="389234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ES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Ventajas de DALL·E </a:t>
            </a:r>
            <a:endParaRPr lang="es-ES" kern="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Visualización de conceptos médicos complejos: Generar imágenes didácticas para explicar enfermedades, procedimientos o anatomía a pacientes. Crear modelos visuales que faciliten la comprensión de procesos fisiológicos o patológicos.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Educación médica y docencia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de materiales para pacientes, explicaciones más claras.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Planificación quirúrgica o de procedimientos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Apoyo en campañas de salud o comunicación visual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Accesibilidad y personalización. Ejemplo: crear recursos visuales adaptados a distintas poblaciones (niños, personas con discapacidades, poblaciones rurales…).</a:t>
            </a:r>
          </a:p>
          <a:p>
            <a:endParaRPr lang="es-E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8" y="265034"/>
            <a:ext cx="8381505" cy="48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75" y="605293"/>
            <a:ext cx="775335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95" y="910093"/>
            <a:ext cx="78041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Summarizer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650220"/>
            <a:ext cx="3772435" cy="196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314960"/>
            <a:ext cx="6911530" cy="331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0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21" y="958071"/>
            <a:ext cx="9379595" cy="478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6" y="211282"/>
            <a:ext cx="2260505" cy="11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599778"/>
            <a:ext cx="10972440" cy="492443"/>
          </a:xfrm>
        </p:spPr>
        <p:txBody>
          <a:bodyPr/>
          <a:lstStyle/>
          <a:p>
            <a:pPr algn="ctr"/>
            <a:r>
              <a:rPr lang="es-ES" sz="32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32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</a:t>
            </a:r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GPT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3" y="1344706"/>
            <a:ext cx="970842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32" y="475129"/>
            <a:ext cx="8561518" cy="565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00125"/>
            <a:ext cx="81915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57" y="1192306"/>
            <a:ext cx="8685293" cy="479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6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36710"/>
            <a:ext cx="9445610" cy="50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02" y="548680"/>
            <a:ext cx="8210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50280"/>
            <a:ext cx="81851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836712"/>
            <a:ext cx="81978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440837"/>
            <a:ext cx="9815248" cy="439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88" y="980728"/>
            <a:ext cx="8928992" cy="525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93" y="1772816"/>
            <a:ext cx="74676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16632"/>
            <a:ext cx="8208912" cy="18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2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741960" y="1029240"/>
            <a:ext cx="1038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F0BE"/>
                </a:solidFill>
                <a:latin typeface="Arial"/>
              </a:rPr>
              <a:t>Conflictos de interés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741960" y="2120040"/>
            <a:ext cx="9890544" cy="4307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s-ES" b="1" dirty="0" smtClean="0"/>
              <a:t>Francisco Javier Sanz García. </a:t>
            </a:r>
          </a:p>
          <a:p>
            <a:r>
              <a:rPr lang="es-ES" dirty="0" smtClean="0"/>
              <a:t>Conflictos de intereses.</a:t>
            </a:r>
            <a:r>
              <a:rPr lang="es-ES" b="1" dirty="0" smtClean="0"/>
              <a:t> </a:t>
            </a:r>
          </a:p>
          <a:p>
            <a:pPr algn="just"/>
            <a:endParaRPr lang="es-ES" altLang="es-ES" sz="1600" b="1" dirty="0" smtClean="0">
              <a:latin typeface="Calibri" pitchFamily="34" charset="0"/>
              <a:ea typeface="ＭＳ Ｐゴシック" panose="020B0600070205080204" pitchFamily="34" charset="-128"/>
              <a:cs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Coordinador Médico Centro de Salud Muro de Alcoy (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Conselleria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de Sanidad Valenciana)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Secretario Autonómico SEMERGEN Comunidad Valenciana.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Coordinador Nacional Grupo de Trabajo Innovación Digital en Salud de SEMERGEN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Miembro grupo de trabajo de Gestión e HTAyRCV de SEMERGEN.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Council member of European Primary Care Cardiovascular Society (WONCA)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Comité ética de la investigación </a:t>
            </a:r>
            <a:r>
              <a:rPr lang="es-ES" sz="1600" dirty="0" err="1" smtClean="0">
                <a:latin typeface="Calibri" pitchFamily="34" charset="0"/>
                <a:cs typeface="Calibri" pitchFamily="34" charset="0"/>
              </a:rPr>
              <a:t>deI</a:t>
            </a:r>
            <a:r>
              <a:rPr lang="es-ES" sz="1600" dirty="0" smtClean="0">
                <a:latin typeface="Calibri" pitchFamily="34" charset="0"/>
                <a:cs typeface="Calibri" pitchFamily="34" charset="0"/>
              </a:rPr>
              <a:t> Hospital Virgen de los Lirios de Alcoy (vocal)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Calibri" pitchFamily="34" charset="0"/>
                <a:cs typeface="Calibri" pitchFamily="34" charset="0"/>
              </a:rPr>
              <a:t>Consejo asesor Cátedra Cronicidad SEMERGEN – UMH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Colaborador con múltiples laboratorios en los últimos años en áreas de competencias como HTA, RCV, Dolor y competencias </a:t>
            </a:r>
            <a:r>
              <a:rPr lang="es-ES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digitales (</a:t>
            </a:r>
            <a:r>
              <a:rPr lang="es-ES" altLang="es-ES" sz="1600" i="1" dirty="0">
                <a:latin typeface="Calibri" pitchFamily="34" charset="0"/>
                <a:ea typeface="ＭＳ Ｐゴシック" panose="020B0600070205080204" pitchFamily="34" charset="-128"/>
                <a:cs typeface="Calibri" pitchFamily="34" charset="0"/>
              </a:rPr>
              <a:t>AstraZeneca, Almirall, Boëhringer-Ingelheim, GSK, Esteve, Grünenthal, Pfizer, MSD, Sanofi, Lilly y </a:t>
            </a:r>
            <a:r>
              <a:rPr lang="es-ES" altLang="es-ES" sz="1600" i="1" dirty="0" smtClean="0">
                <a:latin typeface="Calibri" pitchFamily="34" charset="0"/>
                <a:ea typeface="ＭＳ Ｐゴシック" panose="020B0600070205080204" pitchFamily="34" charset="-128"/>
                <a:cs typeface="Calibri" pitchFamily="34" charset="0"/>
              </a:rPr>
              <a:t>Shire).</a:t>
            </a:r>
            <a:endParaRPr lang="es-ES" altLang="es-ES" sz="1600" i="1" dirty="0">
              <a:latin typeface="Calibri" pitchFamily="34" charset="0"/>
              <a:ea typeface="ＭＳ Ｐゴシック" panose="020B0600070205080204" pitchFamily="34" charset="-128"/>
              <a:cs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6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s-ES" sz="1600" b="1" dirty="0" smtClean="0"/>
          </a:p>
          <a:p>
            <a:pPr lvl="1"/>
            <a:endParaRPr lang="es-ES" b="1" dirty="0" smtClean="0"/>
          </a:p>
          <a:p>
            <a:pPr marL="6480">
              <a:lnSpc>
                <a:spcPct val="100000"/>
              </a:lnSpc>
            </a:pPr>
            <a:endParaRPr lang="es-ES" sz="1200" b="0" strike="noStrike" spc="-1" dirty="0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695400" y="5521214"/>
            <a:ext cx="7302600" cy="33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2654"/>
                </a:solidFill>
                <a:latin typeface="Arial"/>
                <a:ea typeface="Arial"/>
              </a:rPr>
              <a:t>Recibe honorarios por esta presentación.</a:t>
            </a:r>
            <a:endParaRPr lang="es-ES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66725"/>
            <a:ext cx="121729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615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729191" cy="503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9502"/>
            <a:ext cx="33432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9828584" cy="44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5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18" y="1843510"/>
            <a:ext cx="8535952" cy="44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16" y="346103"/>
            <a:ext cx="2930598" cy="1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3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1248990"/>
            <a:ext cx="9144000" cy="482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80" y="181071"/>
            <a:ext cx="27717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2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56" y="1198678"/>
            <a:ext cx="4752565" cy="33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36" y="1104523"/>
            <a:ext cx="3794793" cy="34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36336" y="4933507"/>
            <a:ext cx="411219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Singhal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K., </a:t>
            </a:r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Azizi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S., Tu, T. </a:t>
            </a:r>
            <a:r>
              <a:rPr lang="fr-FR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 Large </a:t>
            </a:r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encode </a:t>
            </a:r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5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fr-FR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050" b="1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620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172–180 (2023). </a:t>
            </a:r>
            <a:r>
              <a:rPr lang="fr-FR" sz="1050" i="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https://doi.org/10.1038/s41586-023-06291-2</a:t>
            </a:r>
            <a:endParaRPr lang="fr-FR" sz="1050" i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1512238" y="4816234"/>
            <a:ext cx="411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hlinkClick r:id="rId6"/>
              </a:rPr>
              <a:t>https://sites.research.google/med-palm/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225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3481"/>
            <a:ext cx="5148063" cy="454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84" y="2236207"/>
            <a:ext cx="4566046" cy="272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524001" y="520997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/>
              </a:rPr>
              <a:t>https://www.youtube.com/watch?v=HSiAeJTcBhI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76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836712"/>
            <a:ext cx="5986637" cy="304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39416" y="4365104"/>
            <a:ext cx="6552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>
                <a:latin typeface="Calibri" panose="020F0502020204030204" pitchFamily="34" charset="0"/>
                <a:cs typeface="Calibri" panose="020F0502020204030204" pitchFamily="34" charset="0"/>
              </a:rPr>
              <a:t>Sistema para pacientes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>
                <a:latin typeface="Calibri" panose="020F0502020204030204" pitchFamily="34" charset="0"/>
                <a:cs typeface="Calibri" panose="020F0502020204030204" pitchFamily="34" charset="0"/>
              </a:rPr>
              <a:t>Realiza una serie de preguntas sobre los </a:t>
            </a:r>
            <a:r>
              <a:rPr lang="es-ES" alt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síntomas </a:t>
            </a:r>
            <a:endParaRPr lang="es-ES" alt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>
                <a:latin typeface="Calibri" panose="020F0502020204030204" pitchFamily="34" charset="0"/>
                <a:cs typeface="Calibri" panose="020F0502020204030204" pitchFamily="34" charset="0"/>
              </a:rPr>
              <a:t>Propone posibles diagnósticos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>
                <a:latin typeface="Calibri" panose="020F0502020204030204" pitchFamily="34" charset="0"/>
                <a:cs typeface="Calibri" panose="020F0502020204030204" pitchFamily="34" charset="0"/>
              </a:rPr>
              <a:t>Avisa al paciente sobre posible episodios alarmantes</a:t>
            </a:r>
          </a:p>
          <a:p>
            <a:endParaRPr lang="es-ES" dirty="0"/>
          </a:p>
        </p:txBody>
      </p:sp>
      <p:pic>
        <p:nvPicPr>
          <p:cNvPr id="6" name="Imagen 2">
            <a:extLst>
              <a:ext uri="{FF2B5EF4-FFF2-40B4-BE49-F238E27FC236}">
                <a16:creationId xmlns="" xmlns:a16="http://schemas.microsoft.com/office/drawing/2014/main" id="{54F1265F-B61C-C4FC-98CE-7F840B70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3" y="995507"/>
            <a:ext cx="2146622" cy="280919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="" xmlns:a16="http://schemas.microsoft.com/office/drawing/2014/main" id="{BDF222CC-CC75-AEAB-A8D1-A03BF29A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371" y="995506"/>
            <a:ext cx="2446969" cy="2809197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="" xmlns:a16="http://schemas.microsoft.com/office/drawing/2014/main" id="{0C24F291-98DD-C74F-01D1-9AE5C212F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004" y="3933056"/>
            <a:ext cx="3347522" cy="2002309"/>
          </a:xfrm>
          <a:prstGeom prst="rect">
            <a:avLst/>
          </a:prstGeom>
        </p:spPr>
      </p:pic>
      <p:pic>
        <p:nvPicPr>
          <p:cNvPr id="9" name="Imagen 5">
            <a:extLst>
              <a:ext uri="{FF2B5EF4-FFF2-40B4-BE49-F238E27FC236}">
                <a16:creationId xmlns="" xmlns:a16="http://schemas.microsoft.com/office/drawing/2014/main" id="{3E94B553-1F76-5790-5233-D317B511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03287"/>
            <a:ext cx="13144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77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022986"/>
            <a:ext cx="5976664" cy="291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>
            <a:extLst>
              <a:ext uri="{FF2B5EF4-FFF2-40B4-BE49-F238E27FC236}">
                <a16:creationId xmlns="" xmlns:a16="http://schemas.microsoft.com/office/drawing/2014/main" id="{D2B67613-97B2-5DCF-669A-379ED5BB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04664"/>
            <a:ext cx="2103794" cy="291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FC5A97D7-7261-8F3A-C0CE-A49224DA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124744"/>
            <a:ext cx="2950600" cy="211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32" y="3537947"/>
            <a:ext cx="2878592" cy="21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D0D58AD2-4CA4-0561-3832-BF05111E7771}"/>
              </a:ext>
            </a:extLst>
          </p:cNvPr>
          <p:cNvSpPr txBox="1">
            <a:spLocks/>
          </p:cNvSpPr>
          <p:nvPr/>
        </p:nvSpPr>
        <p:spPr>
          <a:xfrm>
            <a:off x="623392" y="4365103"/>
            <a:ext cx="5976664" cy="136815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Utilizan tareas sencillas para medir el estado de pacientes ancianos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 a Detectar el Alzheimer y otras demencias.</a:t>
            </a:r>
            <a:endParaRPr lang="es-ES" altLang="es-E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4">
            <a:extLst>
              <a:ext uri="{FF2B5EF4-FFF2-40B4-BE49-F238E27FC236}">
                <a16:creationId xmlns="" xmlns:a16="http://schemas.microsoft.com/office/drawing/2014/main" id="{201A67F4-CEC2-C104-7566-8D52D0AA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6039" cy="89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657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980728"/>
            <a:ext cx="5976664" cy="295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9">
            <a:extLst>
              <a:ext uri="{FF2B5EF4-FFF2-40B4-BE49-F238E27FC236}">
                <a16:creationId xmlns="" xmlns:a16="http://schemas.microsoft.com/office/drawing/2014/main" id="{E8D38951-CEC0-EE51-3005-182106D82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3476"/>
            <a:ext cx="1152128" cy="71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1384" y="4221088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Ayuda a analizar imágenes médicas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Puede detectar enfermedades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Chat en el móvil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Varias Versiones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Radiología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altLang="es-E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Neurología</a:t>
            </a:r>
            <a:endParaRPr lang="es-ES" alt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altLang="es-E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Cardiología</a:t>
            </a:r>
            <a:endParaRPr lang="es-ES" alt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alt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Vascular</a:t>
            </a:r>
          </a:p>
          <a:p>
            <a:endParaRPr lang="es-ES" dirty="0"/>
          </a:p>
        </p:txBody>
      </p:sp>
      <p:pic>
        <p:nvPicPr>
          <p:cNvPr id="7" name="Imagen 5">
            <a:extLst>
              <a:ext uri="{FF2B5EF4-FFF2-40B4-BE49-F238E27FC236}">
                <a16:creationId xmlns="" xmlns:a16="http://schemas.microsoft.com/office/drawing/2014/main" id="{858FDE8E-8A17-C1A6-DACA-C7FD62F4E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24" y="956345"/>
            <a:ext cx="4499736" cy="331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00" y="4153148"/>
            <a:ext cx="4922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2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80" y="661334"/>
            <a:ext cx="10972440" cy="369332"/>
          </a:xfrm>
        </p:spPr>
        <p:txBody>
          <a:bodyPr/>
          <a:lstStyle/>
          <a:p>
            <a:pPr algn="ctr"/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INTELIGENCIA ARTIFICIAL (IA)</a:t>
            </a: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144">
            <a:extLst>
              <a:ext uri="{FF2B5EF4-FFF2-40B4-BE49-F238E27FC236}">
                <a16:creationId xmlns="" xmlns:a16="http://schemas.microsoft.com/office/drawing/2014/main" id="{312DF53D-0B14-BFD3-2DB8-BED43B60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6" y="1203891"/>
            <a:ext cx="11379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063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64" y="277074"/>
            <a:ext cx="6126162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23" y="3166450"/>
            <a:ext cx="6034013" cy="29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9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1" y="908720"/>
            <a:ext cx="10179217" cy="47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5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59696" y="5637604"/>
            <a:ext cx="5996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PROBAR, PROBAR Y PROBAR !!!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5" y="3717032"/>
            <a:ext cx="1443715" cy="183168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620688"/>
            <a:ext cx="3456384" cy="221929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279576" y="388327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Francisco Javier Sanz García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Especialista en MFyC. Departamento de Salud de Alcoy.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Coordinador del Grupo de Trabajo de Innovación Digital en Salud de SEMERGEN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@javikin84</a:t>
            </a:r>
          </a:p>
          <a:p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703382"/>
            <a:ext cx="2232248" cy="33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8 Imagen" descr="Gracia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620688"/>
            <a:ext cx="3674420" cy="19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930662" y="1916832"/>
            <a:ext cx="205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</a:rPr>
              <a:t>GRÀCIES</a:t>
            </a:r>
          </a:p>
        </p:txBody>
      </p:sp>
    </p:spTree>
    <p:extLst>
      <p:ext uri="{BB962C8B-B14F-4D97-AF65-F5344CB8AC3E}">
        <p14:creationId xmlns:p14="http://schemas.microsoft.com/office/powerpoint/2010/main" val="39498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/>
          </p:nvPr>
        </p:nvSpPr>
        <p:spPr>
          <a:xfrm>
            <a:off x="767408" y="1484784"/>
            <a:ext cx="10972440" cy="492443"/>
          </a:xfrm>
        </p:spPr>
        <p:txBody>
          <a:bodyPr/>
          <a:lstStyle/>
          <a:p>
            <a:r>
              <a:rPr lang="es-ES" sz="32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PASEMOS A PRACTICAR!!!</a:t>
            </a:r>
            <a:endParaRPr lang="es-E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01" y="548680"/>
            <a:ext cx="9308021" cy="498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83432" y="5069575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es-E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Paradigma que intenta imitar al cerebro  humano con 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altLang="es-E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 </a:t>
            </a:r>
            <a:r>
              <a:rPr lang="en-GB" altLang="es-ES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 </a:t>
            </a:r>
            <a:r>
              <a:rPr lang="en-GB" altLang="es-E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datos a su </a:t>
            </a:r>
            <a:r>
              <a:rPr lang="en-GB" altLang="es-ES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disposición</a:t>
            </a:r>
            <a:endParaRPr lang="en-GB" altLang="es-E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70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r [Blu-ray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32656"/>
            <a:ext cx="3944679" cy="49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076123" y="5229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hlinkClick r:id="rId4"/>
              </a:rPr>
              <a:t>Her</a:t>
            </a:r>
            <a:r>
              <a:rPr lang="es-ES" dirty="0" smtClean="0">
                <a:hlinkClick r:id="rId4"/>
              </a:rPr>
              <a:t> - </a:t>
            </a:r>
            <a:r>
              <a:rPr lang="es-ES" dirty="0" err="1" smtClean="0">
                <a:hlinkClick r:id="rId4"/>
              </a:rPr>
              <a:t>Trailer</a:t>
            </a:r>
            <a:r>
              <a:rPr lang="es-ES" dirty="0" smtClean="0">
                <a:hlinkClick r:id="rId4"/>
              </a:rPr>
              <a:t> en español (HD)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https://youtu.be/M7oBRAG8NBg?si=ajPpue0N5pOrOmyC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3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95367"/>
            <a:ext cx="3473127" cy="56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" y="163286"/>
            <a:ext cx="4359729" cy="32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700808"/>
            <a:ext cx="3194683" cy="243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204107" y="4869160"/>
            <a:ext cx="6206256" cy="53165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ES" sz="12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País. Un adolescente se suicida en EE.UU tras enamorarse de un personaje creado con IA [Internet]. 2024 oct 24 [citado 7 abr 2025]. Disponible en: </a:t>
            </a:r>
            <a:r>
              <a:rPr lang="es-ES" sz="12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https://elpais.com/tecnologia/2024-10-24/un-adolescente-se-suicida-en-ee-uu-tras-enamorarse-de-un-personaje-creado-con-ia.html</a:t>
            </a:r>
            <a:endParaRPr lang="es-ES" sz="120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20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Público. IA parece humana, ¿puede inducir a un adolescente al suicidio? [Internet]. s.f. [citado 7 abr 2025]. Disponible en: </a:t>
            </a:r>
            <a:r>
              <a:rPr lang="es-ES" sz="12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https://www.publico.es/ciencias/ia-parece-humana-puede-inducir-adolescente-suicidio.html</a:t>
            </a:r>
            <a:endParaRPr lang="es-ES" sz="1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6888088" y="3645024"/>
            <a:ext cx="947058" cy="849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849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04664"/>
            <a:ext cx="45974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124744"/>
            <a:ext cx="6141715" cy="303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 Marcador de texto"/>
          <p:cNvSpPr txBox="1">
            <a:spLocks/>
          </p:cNvSpPr>
          <p:nvPr/>
        </p:nvSpPr>
        <p:spPr>
          <a:xfrm>
            <a:off x="911424" y="5424095"/>
            <a:ext cx="10887661" cy="53165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 Street Journal. Student mental health: AI chat bots in school [Internet]. </a:t>
            </a:r>
            <a:r>
              <a:rPr lang="en-US" sz="1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s.f.</a:t>
            </a:r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1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citado</a:t>
            </a:r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1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</a:t>
            </a:r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2025]. </a:t>
            </a:r>
            <a:r>
              <a:rPr lang="en-US" sz="1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Disponible</a:t>
            </a:r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en: </a:t>
            </a:r>
            <a:r>
              <a:rPr lang="en-U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https://www.wsj.com/tech/ai/student-mental-health-ai-chat-bots-school-4eb1ba55?st=eBak7j&amp;reflink=desktopwebshare_permalink</a:t>
            </a:r>
            <a:endParaRPr lang="en-US" sz="100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kern="0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Sonar Mental </a:t>
            </a:r>
            <a:r>
              <a:rPr lang="es-ES" sz="1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s-E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[Internet]. s.f. [citado 7 abr 2025]. Disponible en: </a:t>
            </a:r>
            <a:r>
              <a:rPr lang="es-ES" sz="1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https://www.sonarmentalhealth.com/</a:t>
            </a:r>
            <a:endParaRPr lang="es-ES" sz="10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1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1664</Words>
  <Application>Microsoft Office PowerPoint</Application>
  <PresentationFormat>Personalizado</PresentationFormat>
  <Paragraphs>198</Paragraphs>
  <Slides>53</Slides>
  <Notes>53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53</vt:i4>
      </vt:variant>
    </vt:vector>
  </HeadingPairs>
  <TitlesOfParts>
    <vt:vector size="56" baseType="lpstr"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INTELIGENCIA ARTIFICIAL (IA)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¿Para qué sirve la inteligencia artificial?  </vt:lpstr>
      <vt:lpstr>Presentación de PowerPoint</vt:lpstr>
      <vt:lpstr>Reconocimiento de imagen</vt:lpstr>
      <vt:lpstr> ¿Chihuahua o Muffin?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es?</vt:lpstr>
      <vt:lpstr>Presentación de PowerPoint</vt:lpstr>
      <vt:lpstr>Presentación de PowerPoint</vt:lpstr>
      <vt:lpstr>Presentación de PowerPoint</vt:lpstr>
      <vt:lpstr>Presentación de PowerPoint</vt:lpstr>
      <vt:lpstr> ¿Cómo hacer un buen PROMPT? </vt:lpstr>
      <vt:lpstr>¿Uso real de ChatGPT en mi consulta diaria?</vt:lpstr>
      <vt:lpstr>PDF.ai //AI DRIVE drive</vt:lpstr>
      <vt:lpstr> Ventajas de PDF.ai //AI DRIVE drive</vt:lpstr>
      <vt:lpstr>DALL-E</vt:lpstr>
      <vt:lpstr>Presentación de PowerPoint</vt:lpstr>
      <vt:lpstr>Video Summarizer</vt:lpstr>
      <vt:lpstr>Presentación de PowerPoint</vt:lpstr>
      <vt:lpstr>Presentation and Slides GPT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Javikin</cp:lastModifiedBy>
  <cp:revision>35</cp:revision>
  <dcterms:created xsi:type="dcterms:W3CDTF">2024-01-12T08:35:59Z</dcterms:created>
  <dcterms:modified xsi:type="dcterms:W3CDTF">2025-04-27T18:48:22Z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lassificationContentMarkingHeaderLocations">
    <vt:lpwstr>Portada:3\Entradillas:3\Fondo:3</vt:lpwstr>
  </property>
  <property fmtid="{D5CDD505-2E9C-101B-9397-08002B2CF9AE}" pid="4" name="ClassificationContentMarkingHeaderText">
    <vt:lpwstr>INTERNAL USE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MSIP_Label_533616b6-00a5-4cd1-b577-93208fa93eb1_ActionId">
    <vt:lpwstr>67be09e3-cdee-43bd-ab49-67eca8a50813</vt:lpwstr>
  </property>
  <property fmtid="{D5CDD505-2E9C-101B-9397-08002B2CF9AE}" pid="10" name="MSIP_Label_533616b6-00a5-4cd1-b577-93208fa93eb1_ContentBits">
    <vt:lpwstr>1</vt:lpwstr>
  </property>
  <property fmtid="{D5CDD505-2E9C-101B-9397-08002B2CF9AE}" pid="11" name="MSIP_Label_533616b6-00a5-4cd1-b577-93208fa93eb1_Enabled">
    <vt:lpwstr>true</vt:lpwstr>
  </property>
  <property fmtid="{D5CDD505-2E9C-101B-9397-08002B2CF9AE}" pid="12" name="MSIP_Label_533616b6-00a5-4cd1-b577-93208fa93eb1_Method">
    <vt:lpwstr>Standard</vt:lpwstr>
  </property>
  <property fmtid="{D5CDD505-2E9C-101B-9397-08002B2CF9AE}" pid="13" name="MSIP_Label_533616b6-00a5-4cd1-b577-93208fa93eb1_Name">
    <vt:lpwstr>Internal Use</vt:lpwstr>
  </property>
  <property fmtid="{D5CDD505-2E9C-101B-9397-08002B2CF9AE}" pid="14" name="MSIP_Label_533616b6-00a5-4cd1-b577-93208fa93eb1_SetDate">
    <vt:lpwstr>2025-01-28T16:01:47Z</vt:lpwstr>
  </property>
  <property fmtid="{D5CDD505-2E9C-101B-9397-08002B2CF9AE}" pid="15" name="MSIP_Label_533616b6-00a5-4cd1-b577-93208fa93eb1_SiteId">
    <vt:lpwstr>342ace0e-1054-45ce-9b30-900fc0440b9d</vt:lpwstr>
  </property>
  <property fmtid="{D5CDD505-2E9C-101B-9397-08002B2CF9AE}" pid="16" name="Notes">
    <vt:i4>0</vt:i4>
  </property>
  <property fmtid="{D5CDD505-2E9C-101B-9397-08002B2CF9AE}" pid="17" name="PresentationFormat">
    <vt:lpwstr>Panorámica</vt:lpwstr>
  </property>
  <property fmtid="{D5CDD505-2E9C-101B-9397-08002B2CF9AE}" pid="18" name="ScaleCrop">
    <vt:bool>false</vt:bool>
  </property>
  <property fmtid="{D5CDD505-2E9C-101B-9397-08002B2CF9AE}" pid="19" name="ShareDoc">
    <vt:bool>false</vt:bool>
  </property>
  <property fmtid="{D5CDD505-2E9C-101B-9397-08002B2CF9AE}" pid="20" name="Slides">
    <vt:i4>7</vt:i4>
  </property>
</Properties>
</file>