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5" r:id="rId4"/>
    <p:sldMasterId id="2147483657" r:id="rId5"/>
  </p:sldMasterIdLst>
  <p:notesMasterIdLst>
    <p:notesMasterId r:id="rId46"/>
  </p:notesMasterIdLst>
  <p:sldIdLst>
    <p:sldId id="256" r:id="rId6"/>
    <p:sldId id="257" r:id="rId7"/>
    <p:sldId id="377" r:id="rId8"/>
    <p:sldId id="261" r:id="rId9"/>
    <p:sldId id="263" r:id="rId10"/>
    <p:sldId id="264" r:id="rId11"/>
    <p:sldId id="290" r:id="rId12"/>
    <p:sldId id="291" r:id="rId13"/>
    <p:sldId id="292" r:id="rId14"/>
    <p:sldId id="293" r:id="rId15"/>
    <p:sldId id="265" r:id="rId16"/>
    <p:sldId id="266" r:id="rId17"/>
    <p:sldId id="267" r:id="rId18"/>
    <p:sldId id="268" r:id="rId19"/>
    <p:sldId id="269" r:id="rId20"/>
    <p:sldId id="283" r:id="rId21"/>
    <p:sldId id="281" r:id="rId22"/>
    <p:sldId id="270" r:id="rId23"/>
    <p:sldId id="294" r:id="rId24"/>
    <p:sldId id="272" r:id="rId25"/>
    <p:sldId id="295" r:id="rId26"/>
    <p:sldId id="274" r:id="rId27"/>
    <p:sldId id="296" r:id="rId28"/>
    <p:sldId id="276" r:id="rId29"/>
    <p:sldId id="297" r:id="rId30"/>
    <p:sldId id="298" r:id="rId31"/>
    <p:sldId id="299" r:id="rId32"/>
    <p:sldId id="300" r:id="rId33"/>
    <p:sldId id="301" r:id="rId34"/>
    <p:sldId id="302" r:id="rId35"/>
    <p:sldId id="285" r:id="rId36"/>
    <p:sldId id="308" r:id="rId37"/>
    <p:sldId id="305" r:id="rId38"/>
    <p:sldId id="311" r:id="rId39"/>
    <p:sldId id="312" r:id="rId40"/>
    <p:sldId id="306" r:id="rId41"/>
    <p:sldId id="307" r:id="rId42"/>
    <p:sldId id="313" r:id="rId43"/>
    <p:sldId id="309" r:id="rId44"/>
    <p:sldId id="304" r:id="rId4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3E5800-E63B-CBF1-F462-AD2CBD210553}" name="Marta Marimon Castelltort" initials="MM" userId="S::mmarimon@almirall.com::f9528ab3-1dec-4e82-9f48-a829fe829b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  <a:srgbClr val="00F0BE"/>
    <a:srgbClr val="43B18E"/>
    <a:srgbClr val="6F6F6F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18"/>
    <p:restoredTop sz="94674"/>
  </p:normalViewPr>
  <p:slideViewPr>
    <p:cSldViewPr snapToGrid="0">
      <p:cViewPr varScale="1">
        <p:scale>
          <a:sx n="60" d="100"/>
          <a:sy n="60" d="100"/>
        </p:scale>
        <p:origin x="95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B9813-2294-4B9F-A241-5553BCB75629}" type="datetimeFigureOut">
              <a:rPr lang="es-ES" smtClean="0"/>
              <a:t>09/05/2025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391A4-A947-4831-AD38-DF9EB778AF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2253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72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dilla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96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604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825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02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28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58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80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27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6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8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>
            <a:extLst>
              <a:ext uri="{FF2B5EF4-FFF2-40B4-BE49-F238E27FC236}">
                <a16:creationId xmlns:a16="http://schemas.microsoft.com/office/drawing/2014/main" id="{95F414D2-4042-4BF3-A55B-7AE41C90D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038" y="995073"/>
            <a:ext cx="9449619" cy="486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3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B066B4E-3A74-4055-942E-C7078ADE3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857" y="1112319"/>
            <a:ext cx="9072287" cy="463336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E1F57AB-A918-F70D-5B23-D7DD7D3254BC}"/>
              </a:ext>
            </a:extLst>
          </p:cNvPr>
          <p:cNvSpPr txBox="1"/>
          <p:nvPr/>
        </p:nvSpPr>
        <p:spPr>
          <a:xfrm>
            <a:off x="767080" y="289697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MODIFICACIÓN 2020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F35596-F5FB-D81C-2CA6-4C29FC72C58F}"/>
              </a:ext>
            </a:extLst>
          </p:cNvPr>
          <p:cNvSpPr txBox="1"/>
          <p:nvPr/>
        </p:nvSpPr>
        <p:spPr>
          <a:xfrm>
            <a:off x="3296093" y="5916786"/>
            <a:ext cx="4954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i="1">
                <a:solidFill>
                  <a:srgbClr val="002855"/>
                </a:solidFill>
                <a:effectLst/>
                <a:latin typeface="Segoe Sans"/>
              </a:rPr>
              <a:t>Certificado médico oficial de defunción</a:t>
            </a:r>
            <a:r>
              <a:rPr lang="es-ES" sz="1400" b="0" i="0">
                <a:solidFill>
                  <a:srgbClr val="002855"/>
                </a:solidFill>
                <a:effectLst/>
                <a:latin typeface="Segoe Sans"/>
              </a:rPr>
              <a:t> [Documento oficial].</a:t>
            </a:r>
            <a:endParaRPr lang="es-ES" sz="1400" dirty="0">
              <a:solidFill>
                <a:srgbClr val="0028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989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3DA8306-8891-416B-BE38-C2C379E7A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37" y="1173285"/>
            <a:ext cx="10315326" cy="4511431"/>
          </a:xfrm>
          <a:prstGeom prst="rect">
            <a:avLst/>
          </a:prstGeom>
        </p:spPr>
      </p:pic>
      <p:sp>
        <p:nvSpPr>
          <p:cNvPr id="3" name="CuadroTexto 1">
            <a:extLst>
              <a:ext uri="{FF2B5EF4-FFF2-40B4-BE49-F238E27FC236}">
                <a16:creationId xmlns:a16="http://schemas.microsoft.com/office/drawing/2014/main" id="{635F9462-6EEA-D0FC-71A8-DB518EAA5D9E}"/>
              </a:ext>
            </a:extLst>
          </p:cNvPr>
          <p:cNvSpPr txBox="1"/>
          <p:nvPr/>
        </p:nvSpPr>
        <p:spPr>
          <a:xfrm>
            <a:off x="592908" y="289697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RIESGO INFECCIOSO EN EL CADAVER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35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FF8B5DC-BBDF-4527-80F3-0997BDEF6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419" y="1206816"/>
            <a:ext cx="9547163" cy="444436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653E79C-1122-6C2D-D198-A6003628265A}"/>
              </a:ext>
            </a:extLst>
          </p:cNvPr>
          <p:cNvSpPr txBox="1"/>
          <p:nvPr/>
        </p:nvSpPr>
        <p:spPr>
          <a:xfrm>
            <a:off x="592908" y="289697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POSIBILIDAD DE INCINERACIÓN</a:t>
            </a:r>
          </a:p>
        </p:txBody>
      </p:sp>
    </p:spTree>
    <p:extLst>
      <p:ext uri="{BB962C8B-B14F-4D97-AF65-F5344CB8AC3E}">
        <p14:creationId xmlns:p14="http://schemas.microsoft.com/office/powerpoint/2010/main" val="2168801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486D63-894C-4A2C-9F0E-DE86D5DA8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26" y="1178560"/>
            <a:ext cx="9748349" cy="45008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3C4ECAF-9A35-A5FF-38D1-384220E92783}"/>
              </a:ext>
            </a:extLst>
          </p:cNvPr>
          <p:cNvSpPr txBox="1"/>
          <p:nvPr/>
        </p:nvSpPr>
        <p:spPr>
          <a:xfrm>
            <a:off x="592908" y="289697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¿MUERTE VIOLENTA?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E1FA5E9-D2DF-3513-D117-E6E24BBA2B78}"/>
              </a:ext>
            </a:extLst>
          </p:cNvPr>
          <p:cNvSpPr txBox="1"/>
          <p:nvPr/>
        </p:nvSpPr>
        <p:spPr>
          <a:xfrm>
            <a:off x="3296093" y="5916786"/>
            <a:ext cx="4954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i="1">
                <a:solidFill>
                  <a:srgbClr val="002855"/>
                </a:solidFill>
                <a:effectLst/>
                <a:latin typeface="Segoe Sans"/>
              </a:rPr>
              <a:t>Certificado médico oficial de defunción</a:t>
            </a:r>
            <a:r>
              <a:rPr lang="es-ES" sz="1400" b="0" i="0">
                <a:solidFill>
                  <a:srgbClr val="002855"/>
                </a:solidFill>
                <a:effectLst/>
                <a:latin typeface="Segoe Sans"/>
              </a:rPr>
              <a:t> [Documento oficial].</a:t>
            </a:r>
            <a:endParaRPr lang="es-ES" sz="1400" dirty="0">
              <a:solidFill>
                <a:srgbClr val="0028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01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B5D20BA-C210-4793-9192-497EFEB4CAC7}"/>
              </a:ext>
            </a:extLst>
          </p:cNvPr>
          <p:cNvSpPr txBox="1"/>
          <p:nvPr/>
        </p:nvSpPr>
        <p:spPr>
          <a:xfrm>
            <a:off x="2852124" y="924813"/>
            <a:ext cx="6705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EUTANASIA LO 3/2021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1F1907-C5AD-42E4-A9A2-779CC77534DE}"/>
              </a:ext>
            </a:extLst>
          </p:cNvPr>
          <p:cNvSpPr txBox="1"/>
          <p:nvPr/>
        </p:nvSpPr>
        <p:spPr>
          <a:xfrm>
            <a:off x="1789105" y="2131493"/>
            <a:ext cx="900176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Disposición adicional primera: tendrá la consideración legal de muerte natural a todos los efectos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Ley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Org</a:t>
            </a:r>
            <a:r>
              <a:rPr lang="es-ES" sz="2400" dirty="0" err="1">
                <a:solidFill>
                  <a:srgbClr val="002060"/>
                </a:solidFill>
                <a:cs typeface="Arial" panose="020B0604020202020204" pitchFamily="34" charset="0"/>
              </a:rPr>
              <a:t>ánica</a:t>
            </a:r>
            <a:r>
              <a:rPr lang="es-ES" sz="2400" dirty="0">
                <a:solidFill>
                  <a:srgbClr val="002060"/>
                </a:solidFill>
                <a:cs typeface="Arial" panose="020B0604020202020204" pitchFamily="34" charset="0"/>
              </a:rPr>
              <a:t> 3/2021, de 24 de marzo, de regulación de la eutanasia. 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63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CC07F498-D96D-4FA0-AA6A-2B2DDF659E3F}"/>
              </a:ext>
            </a:extLst>
          </p:cNvPr>
          <p:cNvSpPr txBox="1"/>
          <p:nvPr/>
        </p:nvSpPr>
        <p:spPr>
          <a:xfrm>
            <a:off x="1180602" y="1657858"/>
            <a:ext cx="9656354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Exploración cadavérica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Entrevista familiar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Documentación acreditativa de patología de la que deducir lógicamente la causa de muerte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Causa fundamental: vejez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F5B74EB-F04F-5B97-F665-4C3950D4734D}"/>
              </a:ext>
            </a:extLst>
          </p:cNvPr>
          <p:cNvSpPr txBox="1"/>
          <p:nvPr/>
        </p:nvSpPr>
        <p:spPr>
          <a:xfrm>
            <a:off x="592908" y="635137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3252982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DE0403-7BC0-47F4-91D2-83AFD47D903C}"/>
              </a:ext>
            </a:extLst>
          </p:cNvPr>
          <p:cNvSpPr txBox="1"/>
          <p:nvPr/>
        </p:nvSpPr>
        <p:spPr>
          <a:xfrm>
            <a:off x="1088572" y="2767281"/>
            <a:ext cx="100148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PARTE O COMUNICADO JUDICIAL DE DEFUNCIÓN </a:t>
            </a:r>
          </a:p>
        </p:txBody>
      </p:sp>
    </p:spTree>
    <p:extLst>
      <p:ext uri="{BB962C8B-B14F-4D97-AF65-F5344CB8AC3E}">
        <p14:creationId xmlns:p14="http://schemas.microsoft.com/office/powerpoint/2010/main" val="3702796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9D37C907-A011-4012-B488-1A6A1DA65C75}"/>
              </a:ext>
            </a:extLst>
          </p:cNvPr>
          <p:cNvSpPr txBox="1"/>
          <p:nvPr/>
        </p:nvSpPr>
        <p:spPr>
          <a:xfrm>
            <a:off x="1300842" y="2495882"/>
            <a:ext cx="95903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Sustituido por llamada a la policía.</a:t>
            </a:r>
            <a:endParaRPr lang="es-E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hace falta quedarse en el domicilio.</a:t>
            </a:r>
            <a:endParaRPr lang="es-E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Dejar c</a:t>
            </a:r>
            <a:r>
              <a:rPr kumimoji="0" lang="es-E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onstancia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 la historia clínica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1218FE4-09D7-06EC-13DA-7BAE956C4D74}"/>
              </a:ext>
            </a:extLst>
          </p:cNvPr>
          <p:cNvSpPr txBox="1"/>
          <p:nvPr/>
        </p:nvSpPr>
        <p:spPr>
          <a:xfrm>
            <a:off x="600236" y="675777"/>
            <a:ext cx="1057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PARTE O COMUNICADO JUDICIAL DE DEFUNCIÓN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6B01BF1-163A-463D-AC1A-CAB7193C03AF}"/>
              </a:ext>
            </a:extLst>
          </p:cNvPr>
          <p:cNvSpPr txBox="1"/>
          <p:nvPr/>
        </p:nvSpPr>
        <p:spPr>
          <a:xfrm>
            <a:off x="1608463" y="5495239"/>
            <a:ext cx="8560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Medicina Legal y Práctica Forense. Gisbert Calabuig. J. A. Villanueva, E. (2018). (7ª edición). Elsevier España.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655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DE0403-7BC0-47F4-91D2-83AFD47D903C}"/>
              </a:ext>
            </a:extLst>
          </p:cNvPr>
          <p:cNvSpPr txBox="1"/>
          <p:nvPr/>
        </p:nvSpPr>
        <p:spPr>
          <a:xfrm>
            <a:off x="1088572" y="2767281"/>
            <a:ext cx="100148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PARTE O COMUNICADO JUDICIAL DE LESIONES</a:t>
            </a:r>
          </a:p>
        </p:txBody>
      </p:sp>
    </p:spTree>
    <p:extLst>
      <p:ext uri="{BB962C8B-B14F-4D97-AF65-F5344CB8AC3E}">
        <p14:creationId xmlns:p14="http://schemas.microsoft.com/office/powerpoint/2010/main" val="191755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14DE0C-91C1-762C-F9B7-BE5CAEE553B6}"/>
              </a:ext>
            </a:extLst>
          </p:cNvPr>
          <p:cNvSpPr txBox="1"/>
          <p:nvPr/>
        </p:nvSpPr>
        <p:spPr>
          <a:xfrm>
            <a:off x="685800" y="1782395"/>
            <a:ext cx="108204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RESUELVE TUS DUDAS </a:t>
            </a: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00F0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MEDICINA LEGAL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Dr. JOSEP CASTELLÁ GARCÍA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Especialista en Medicina Legal y Forense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Médico Forense del IMLCFC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josepcastella10@gmail.com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824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026D42C-C0B0-4D5C-877B-DA04BC49F283}"/>
              </a:ext>
            </a:extLst>
          </p:cNvPr>
          <p:cNvSpPr txBox="1"/>
          <p:nvPr/>
        </p:nvSpPr>
        <p:spPr>
          <a:xfrm>
            <a:off x="1158240" y="2207153"/>
            <a:ext cx="9875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Breve con datos administrativos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Lesiones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Mecanismo 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según manifiesta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Pronóstico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Destino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CCA707-D795-E96E-7C1F-6F4F1C9038A7}"/>
              </a:ext>
            </a:extLst>
          </p:cNvPr>
          <p:cNvSpPr txBox="1"/>
          <p:nvPr/>
        </p:nvSpPr>
        <p:spPr>
          <a:xfrm>
            <a:off x="457200" y="572807"/>
            <a:ext cx="1057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PARTE O COMUNICADO JUDICIAL DE LESIONES</a:t>
            </a:r>
          </a:p>
        </p:txBody>
      </p:sp>
    </p:spTree>
    <p:extLst>
      <p:ext uri="{BB962C8B-B14F-4D97-AF65-F5344CB8AC3E}">
        <p14:creationId xmlns:p14="http://schemas.microsoft.com/office/powerpoint/2010/main" val="3318047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DE0403-7BC0-47F4-91D2-83AFD47D903C}"/>
              </a:ext>
            </a:extLst>
          </p:cNvPr>
          <p:cNvSpPr txBox="1"/>
          <p:nvPr/>
        </p:nvSpPr>
        <p:spPr>
          <a:xfrm>
            <a:off x="1088572" y="2767281"/>
            <a:ext cx="100148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ASISTENCIA A LA PERSONA  DETENIDA</a:t>
            </a:r>
          </a:p>
        </p:txBody>
      </p:sp>
    </p:spTree>
    <p:extLst>
      <p:ext uri="{BB962C8B-B14F-4D97-AF65-F5344CB8AC3E}">
        <p14:creationId xmlns:p14="http://schemas.microsoft.com/office/powerpoint/2010/main" val="2736394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6C8E41-FC06-4709-ABE8-881ECD969B90}"/>
              </a:ext>
            </a:extLst>
          </p:cNvPr>
          <p:cNvSpPr txBox="1"/>
          <p:nvPr/>
        </p:nvSpPr>
        <p:spPr>
          <a:xfrm>
            <a:off x="1219200" y="1796868"/>
            <a:ext cx="975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Igual que en cualquier otra circunstancia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Consentimiento necesario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Parte o comunicado judicial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 continuado por escrito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Prudencia por la dificultad de seguimiento.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Ej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intoxicación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162708-3CB8-4F58-DA2C-FDAB3918DE08}"/>
              </a:ext>
            </a:extLst>
          </p:cNvPr>
          <p:cNvSpPr txBox="1"/>
          <p:nvPr/>
        </p:nvSpPr>
        <p:spPr>
          <a:xfrm>
            <a:off x="582748" y="725269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ASISTENCIA A LA PERSONA  DETENIDA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98F33C-9BA8-4C58-94CC-67C468C31E2C}"/>
              </a:ext>
            </a:extLst>
          </p:cNvPr>
          <p:cNvSpPr txBox="1"/>
          <p:nvPr/>
        </p:nvSpPr>
        <p:spPr>
          <a:xfrm>
            <a:off x="1322024" y="5486400"/>
            <a:ext cx="9298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Ley 41/2002, de 14 de noviembre, básica reguladora de la autonomía del paciente y de derechos y obligaciones en materia de información y documentación clínica.</a:t>
            </a:r>
          </a:p>
        </p:txBody>
      </p:sp>
    </p:spTree>
    <p:extLst>
      <p:ext uri="{BB962C8B-B14F-4D97-AF65-F5344CB8AC3E}">
        <p14:creationId xmlns:p14="http://schemas.microsoft.com/office/powerpoint/2010/main" val="16601724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DE0403-7BC0-47F4-91D2-83AFD47D903C}"/>
              </a:ext>
            </a:extLst>
          </p:cNvPr>
          <p:cNvSpPr txBox="1"/>
          <p:nvPr/>
        </p:nvSpPr>
        <p:spPr>
          <a:xfrm>
            <a:off x="1088572" y="2767281"/>
            <a:ext cx="10014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CITACIÓN JUDICIAL</a:t>
            </a:r>
          </a:p>
        </p:txBody>
      </p:sp>
    </p:spTree>
    <p:extLst>
      <p:ext uri="{BB962C8B-B14F-4D97-AF65-F5344CB8AC3E}">
        <p14:creationId xmlns:p14="http://schemas.microsoft.com/office/powerpoint/2010/main" val="723043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E4E1AE6-CB3C-48A4-9F5D-026BD13109A7}"/>
              </a:ext>
            </a:extLst>
          </p:cNvPr>
          <p:cNvSpPr txBox="1"/>
          <p:nvPr/>
        </p:nvSpPr>
        <p:spPr>
          <a:xfrm>
            <a:off x="790462" y="1401012"/>
            <a:ext cx="94203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Investigado: acudir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Testigo, perito, testigo-perito: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Siempre lleva un número de juzgado y diligencias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Llamada al juzgado (funcionario)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Conocer quién ha promovido la citación y por qué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es un abogado: 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llamarle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FE80D2F-3522-1584-825D-B37976370200}"/>
              </a:ext>
            </a:extLst>
          </p:cNvPr>
          <p:cNvSpPr txBox="1"/>
          <p:nvPr/>
        </p:nvSpPr>
        <p:spPr>
          <a:xfrm>
            <a:off x="592908" y="289697"/>
            <a:ext cx="10576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CITACIÓN JUDICIAL</a:t>
            </a:r>
          </a:p>
        </p:txBody>
      </p:sp>
    </p:spTree>
    <p:extLst>
      <p:ext uri="{BB962C8B-B14F-4D97-AF65-F5344CB8AC3E}">
        <p14:creationId xmlns:p14="http://schemas.microsoft.com/office/powerpoint/2010/main" val="840002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DE0403-7BC0-47F4-91D2-83AFD47D903C}"/>
              </a:ext>
            </a:extLst>
          </p:cNvPr>
          <p:cNvSpPr txBox="1"/>
          <p:nvPr/>
        </p:nvSpPr>
        <p:spPr>
          <a:xfrm>
            <a:off x="1088572" y="2767281"/>
            <a:ext cx="10014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NFORMACIÓN Y CONSENTIMIENTO</a:t>
            </a:r>
          </a:p>
        </p:txBody>
      </p:sp>
    </p:spTree>
    <p:extLst>
      <p:ext uri="{BB962C8B-B14F-4D97-AF65-F5344CB8AC3E}">
        <p14:creationId xmlns:p14="http://schemas.microsoft.com/office/powerpoint/2010/main" val="3096255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FE80D2F-3522-1584-825D-B37976370200}"/>
              </a:ext>
            </a:extLst>
          </p:cNvPr>
          <p:cNvSpPr txBox="1"/>
          <p:nvPr/>
        </p:nvSpPr>
        <p:spPr>
          <a:xfrm>
            <a:off x="592908" y="289697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INFORMACIÓN Y CONSENTIMIENTO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BA831D4-CF39-6E5B-83C4-8D764368FC44}"/>
              </a:ext>
            </a:extLst>
          </p:cNvPr>
          <p:cNvSpPr txBox="1"/>
          <p:nvPr/>
        </p:nvSpPr>
        <p:spPr>
          <a:xfrm>
            <a:off x="978626" y="1526451"/>
            <a:ext cx="10234748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Ley 41/2002 de Autonomía del Paciente: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Titular el paciente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veces por escrito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Documento específico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1DC321-A8B0-B22F-939C-06DB9F6C33DF}"/>
              </a:ext>
            </a:extLst>
          </p:cNvPr>
          <p:cNvSpPr txBox="1"/>
          <p:nvPr/>
        </p:nvSpPr>
        <p:spPr>
          <a:xfrm>
            <a:off x="978626" y="5331549"/>
            <a:ext cx="10047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Ley 41/2002, de 14 de noviembre, básica reguladora de la autonomía del paciente y de derechos y obligaciones en materia de información y documentación clínica.</a:t>
            </a:r>
          </a:p>
        </p:txBody>
      </p:sp>
    </p:spTree>
    <p:extLst>
      <p:ext uri="{BB962C8B-B14F-4D97-AF65-F5344CB8AC3E}">
        <p14:creationId xmlns:p14="http://schemas.microsoft.com/office/powerpoint/2010/main" val="4214837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FE80D2F-3522-1584-825D-B37976370200}"/>
              </a:ext>
            </a:extLst>
          </p:cNvPr>
          <p:cNvSpPr txBox="1"/>
          <p:nvPr/>
        </p:nvSpPr>
        <p:spPr>
          <a:xfrm>
            <a:off x="592908" y="289697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DOCUMENTO ESPECÍFICO</a:t>
            </a: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105E27A0-3F6B-341B-4121-5A5662EE9E2D}"/>
              </a:ext>
            </a:extLst>
          </p:cNvPr>
          <p:cNvSpPr txBox="1"/>
          <p:nvPr/>
        </p:nvSpPr>
        <p:spPr>
          <a:xfrm>
            <a:off x="1853255" y="1349645"/>
            <a:ext cx="8686800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Tratamiento propuesto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Riesgos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Riesgos de la negativa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Alternativas terapéuticas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Constancia en historia clínica de la información y del consentimiento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s-E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Ley 41/2002, de 14 de noviembre, básica reguladora de la autonomía del paciente y de derechos y obligaciones en materia de información y documentación clínica.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108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DE0403-7BC0-47F4-91D2-83AFD47D903C}"/>
              </a:ext>
            </a:extLst>
          </p:cNvPr>
          <p:cNvSpPr txBox="1"/>
          <p:nvPr/>
        </p:nvSpPr>
        <p:spPr>
          <a:xfrm>
            <a:off x="1088572" y="2767281"/>
            <a:ext cx="10014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HISTORIA CLÍNICA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84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FE80D2F-3522-1584-825D-B37976370200}"/>
              </a:ext>
            </a:extLst>
          </p:cNvPr>
          <p:cNvSpPr txBox="1"/>
          <p:nvPr/>
        </p:nvSpPr>
        <p:spPr>
          <a:xfrm>
            <a:off x="592908" y="289697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HISTORIA CLÍNICA</a:t>
            </a: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105E27A0-3F6B-341B-4121-5A5662EE9E2D}"/>
              </a:ext>
            </a:extLst>
          </p:cNvPr>
          <p:cNvSpPr txBox="1"/>
          <p:nvPr/>
        </p:nvSpPr>
        <p:spPr>
          <a:xfrm>
            <a:off x="876300" y="1383383"/>
            <a:ext cx="10439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Informatizada: sin legislación específica. Ley 3/18 de Protección de Datos Personales y Derechos Digitales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Elemento clave en caso de reclamación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usuario 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tiene derecho a copia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Anotaciones subjetivas</a:t>
            </a:r>
          </a:p>
          <a:p>
            <a:pPr marL="1943100" marR="0" lvl="3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 afecten a terceros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haces tú: tómate tu tiempo</a:t>
            </a:r>
          </a:p>
        </p:txBody>
      </p:sp>
    </p:spTree>
    <p:extLst>
      <p:ext uri="{BB962C8B-B14F-4D97-AF65-F5344CB8AC3E}">
        <p14:creationId xmlns:p14="http://schemas.microsoft.com/office/powerpoint/2010/main" val="1929691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5B876-93A3-47CE-017C-CC7D44AF0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D74DC4C-A941-1238-8E7E-2AA6763D71AF}"/>
              </a:ext>
            </a:extLst>
          </p:cNvPr>
          <p:cNvSpPr txBox="1"/>
          <p:nvPr/>
        </p:nvSpPr>
        <p:spPr>
          <a:xfrm>
            <a:off x="742007" y="1029189"/>
            <a:ext cx="10386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F0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Exoneración de responsabilidad y uso de la presentación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FB910C9-9C5D-7B25-D19D-F8CC915F77C7}"/>
              </a:ext>
            </a:extLst>
          </p:cNvPr>
          <p:cNvSpPr txBox="1"/>
          <p:nvPr/>
        </p:nvSpPr>
        <p:spPr>
          <a:xfrm>
            <a:off x="742007" y="1552409"/>
            <a:ext cx="1049322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Este documento (la “Presentación”) ha sido preparado exclusivamente para su uso en presentaciones y/o formaciones de Almirall, S.A. ("Almirall") dirigidas a la comunidad científica (“Uso Permitido”). Este documento incluye información resumida y no pretende ser exhaustivo. La divulgación, difusión o uso de este documento, para un uso distinto al Uso Permitido, sin la autorización previa, expresa y por escrito de Almirall está prohibida.</a:t>
            </a:r>
            <a:endParaRPr lang="es-ES" sz="1200" dirty="0">
              <a:solidFill>
                <a:srgbClr val="002654"/>
              </a:solidFill>
            </a:endParaRPr>
          </a:p>
          <a:p>
            <a:endParaRPr lang="es-ES" sz="1200" dirty="0">
              <a:solidFill>
                <a:srgbClr val="002654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s-ES" sz="12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</a:t>
            </a:r>
            <a:endParaRPr lang="es-ES" sz="1200" dirty="0">
              <a:solidFill>
                <a:srgbClr val="002654"/>
              </a:solidFill>
            </a:endParaRPr>
          </a:p>
          <a:p>
            <a:endParaRPr lang="es-ES" sz="1200" dirty="0">
              <a:solidFill>
                <a:srgbClr val="002654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s-ES" sz="12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están bajo la responsabilidad de Almirall y son titularidad exclusiva de Almirall o Almirall tiene sobre ellos la correspondiente autorización de uso. </a:t>
            </a:r>
            <a:endParaRPr lang="es-ES" sz="1200" dirty="0">
              <a:solidFill>
                <a:srgbClr val="002654"/>
              </a:solidFill>
            </a:endParaRPr>
          </a:p>
          <a:p>
            <a:endParaRPr lang="es-ES" sz="1200" dirty="0">
              <a:solidFill>
                <a:srgbClr val="002654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s-ES" sz="12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Igualmente, todos los nombres comerciales, marcas o signos distintivos de cualquier clase contenidos en la Presentación están protegidos por la Ley.</a:t>
            </a:r>
            <a:endParaRPr lang="es-ES" sz="1200" dirty="0">
              <a:solidFill>
                <a:srgbClr val="002654"/>
              </a:solidFill>
            </a:endParaRPr>
          </a:p>
          <a:p>
            <a:endParaRPr lang="es-ES" sz="1200" dirty="0">
              <a:solidFill>
                <a:srgbClr val="002654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s-ES" sz="1200" dirty="0">
                <a:solidFill>
                  <a:srgbClr val="002654"/>
                </a:solidFill>
                <a:latin typeface="Arial"/>
                <a:ea typeface="Arial"/>
                <a:cs typeface="Arial"/>
                <a:sym typeface="Arial"/>
              </a:rPr>
              <a:t>La reproducción, distribución, comercialización, transformación, comunicación pública y, en general, cualquier otra forma de explotación, por cualquier procedimiento, de todo o parte de la Presentación 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a Almirall como fuente titular del contenido.</a:t>
            </a:r>
          </a:p>
        </p:txBody>
      </p:sp>
    </p:spTree>
    <p:extLst>
      <p:ext uri="{BB962C8B-B14F-4D97-AF65-F5344CB8AC3E}">
        <p14:creationId xmlns:p14="http://schemas.microsoft.com/office/powerpoint/2010/main" val="935265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DE0403-7BC0-47F4-91D2-83AFD47D903C}"/>
              </a:ext>
            </a:extLst>
          </p:cNvPr>
          <p:cNvSpPr txBox="1"/>
          <p:nvPr/>
        </p:nvSpPr>
        <p:spPr>
          <a:xfrm>
            <a:off x="1088572" y="2767281"/>
            <a:ext cx="10014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CONSULTAS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19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EFB46AF-9993-4736-A196-3BD11830ACF1}"/>
              </a:ext>
            </a:extLst>
          </p:cNvPr>
          <p:cNvSpPr txBox="1"/>
          <p:nvPr/>
        </p:nvSpPr>
        <p:spPr>
          <a:xfrm>
            <a:off x="1256296" y="1443841"/>
            <a:ext cx="99771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consultado firma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su defecto, deje constancia en la historia clínica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 circunstancia no exime de responsabilidad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806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4DE0403-7BC0-47F4-91D2-83AFD47D903C}"/>
              </a:ext>
            </a:extLst>
          </p:cNvPr>
          <p:cNvSpPr txBox="1"/>
          <p:nvPr/>
        </p:nvSpPr>
        <p:spPr>
          <a:xfrm>
            <a:off x="1088572" y="2767281"/>
            <a:ext cx="10014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ASISTENCIA AL MENOR</a:t>
            </a:r>
          </a:p>
        </p:txBody>
      </p:sp>
    </p:spTree>
    <p:extLst>
      <p:ext uri="{BB962C8B-B14F-4D97-AF65-F5344CB8AC3E}">
        <p14:creationId xmlns:p14="http://schemas.microsoft.com/office/powerpoint/2010/main" val="1476218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6C8E41-FC06-4709-ABE8-881ECD969B90}"/>
              </a:ext>
            </a:extLst>
          </p:cNvPr>
          <p:cNvSpPr txBox="1"/>
          <p:nvPr/>
        </p:nvSpPr>
        <p:spPr>
          <a:xfrm>
            <a:off x="1219200" y="1895204"/>
            <a:ext cx="9753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Mayoría de edad sanitaria a los 16 años (Ley 41/2002). Puede ser alta.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Menor de 16 años. 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ay que buscar responsable. 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Mientras tanto, asistir si es urgente.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162708-3CB8-4F58-DA2C-FDAB3918DE08}"/>
              </a:ext>
            </a:extLst>
          </p:cNvPr>
          <p:cNvSpPr txBox="1"/>
          <p:nvPr/>
        </p:nvSpPr>
        <p:spPr>
          <a:xfrm>
            <a:off x="318588" y="592049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ASISTENCIA AL MENOR SIN VIOLENCIA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98F33C-9BA8-4C58-94CC-67C468C31E2C}"/>
              </a:ext>
            </a:extLst>
          </p:cNvPr>
          <p:cNvSpPr txBox="1"/>
          <p:nvPr/>
        </p:nvSpPr>
        <p:spPr>
          <a:xfrm>
            <a:off x="1322024" y="5486400"/>
            <a:ext cx="929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Ley 41/2002, de 14 de noviembre, básica reguladora de la autonomía del paciente y de derechos y obligaciones en materia de información y documentación clínica.</a:t>
            </a:r>
          </a:p>
        </p:txBody>
      </p:sp>
    </p:spTree>
    <p:extLst>
      <p:ext uri="{BB962C8B-B14F-4D97-AF65-F5344CB8AC3E}">
        <p14:creationId xmlns:p14="http://schemas.microsoft.com/office/powerpoint/2010/main" val="588428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6C8E41-FC06-4709-ABE8-881ECD969B90}"/>
              </a:ext>
            </a:extLst>
          </p:cNvPr>
          <p:cNvSpPr txBox="1"/>
          <p:nvPr/>
        </p:nvSpPr>
        <p:spPr>
          <a:xfrm>
            <a:off x="1219200" y="1541494"/>
            <a:ext cx="97536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Disposición final segunda que modifica Ley 41/2002: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Menores emancipados o mayores de 16 años no es necesario el consentimiento por representación.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s-ES" altLang="es-ES" sz="2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  <a:defRPr/>
            </a:pPr>
            <a:r>
              <a:rPr lang="es-ES" altLang="es-ES" sz="2800" dirty="0">
                <a:solidFill>
                  <a:srgbClr val="FF0000"/>
                </a:solidFill>
                <a:latin typeface="Arial" panose="020B0604020202020204" pitchFamily="34" charset="0"/>
              </a:rPr>
              <a:t>No obstante, cuando se trate de una actuación de grave riesgo para la vida o salud del menor, </a:t>
            </a:r>
            <a:r>
              <a:rPr lang="es-ES" altLang="es-ES" sz="2800" i="1" u="sng" dirty="0">
                <a:solidFill>
                  <a:srgbClr val="FF0000"/>
                </a:solidFill>
                <a:latin typeface="Arial" panose="020B0604020202020204" pitchFamily="34" charset="0"/>
              </a:rPr>
              <a:t>según el criterio  del facultativo</a:t>
            </a:r>
            <a:r>
              <a:rPr lang="es-ES" altLang="es-ES" sz="2800" dirty="0">
                <a:solidFill>
                  <a:srgbClr val="FF0000"/>
                </a:solidFill>
                <a:latin typeface="Arial" panose="020B0604020202020204" pitchFamily="34" charset="0"/>
              </a:rPr>
              <a:t>, el consentimiento lo dará el representante legal del menor, una vez oída y tenida en consideración la opinión de éste.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162708-3CB8-4F58-DA2C-FDAB3918DE08}"/>
              </a:ext>
            </a:extLst>
          </p:cNvPr>
          <p:cNvSpPr txBox="1"/>
          <p:nvPr/>
        </p:nvSpPr>
        <p:spPr>
          <a:xfrm>
            <a:off x="318588" y="592049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ASISTENCIA AL MENOR SIN VIOLENCIA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98F33C-9BA8-4C58-94CC-67C468C31E2C}"/>
              </a:ext>
            </a:extLst>
          </p:cNvPr>
          <p:cNvSpPr txBox="1"/>
          <p:nvPr/>
        </p:nvSpPr>
        <p:spPr>
          <a:xfrm>
            <a:off x="2357120" y="5974080"/>
            <a:ext cx="544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 26/2015 de protección de la Infancia y Adolescencia.</a:t>
            </a:r>
          </a:p>
        </p:txBody>
      </p:sp>
    </p:spTree>
    <p:extLst>
      <p:ext uri="{BB962C8B-B14F-4D97-AF65-F5344CB8AC3E}">
        <p14:creationId xmlns:p14="http://schemas.microsoft.com/office/powerpoint/2010/main" val="1784266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6C8E41-FC06-4709-ABE8-881ECD969B90}"/>
              </a:ext>
            </a:extLst>
          </p:cNvPr>
          <p:cNvSpPr txBox="1"/>
          <p:nvPr/>
        </p:nvSpPr>
        <p:spPr>
          <a:xfrm>
            <a:off x="1023222" y="1716137"/>
            <a:ext cx="9753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 hay violencia: mayoría de edad a los 18 años. Si es menor aviso a responsables.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Tóxicos: tratamiento y aviso a responsables.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Violencia genérica: tratamiento y aviso a responsables.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162708-3CB8-4F58-DA2C-FDAB3918DE08}"/>
              </a:ext>
            </a:extLst>
          </p:cNvPr>
          <p:cNvSpPr txBox="1"/>
          <p:nvPr/>
        </p:nvSpPr>
        <p:spPr>
          <a:xfrm>
            <a:off x="508000" y="725269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ASISTENCIA AL MENOR CON VIOLENCIA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98F33C-9BA8-4C58-94CC-67C468C31E2C}"/>
              </a:ext>
            </a:extLst>
          </p:cNvPr>
          <p:cNvSpPr txBox="1"/>
          <p:nvPr/>
        </p:nvSpPr>
        <p:spPr>
          <a:xfrm>
            <a:off x="1322024" y="5486400"/>
            <a:ext cx="929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Ley 41/2002, de 14 de noviembre, básica reguladora de la autonomía del paciente y de derechos y obligaciones en materia de información y documentación clínica.</a:t>
            </a:r>
          </a:p>
        </p:txBody>
      </p:sp>
    </p:spTree>
    <p:extLst>
      <p:ext uri="{BB962C8B-B14F-4D97-AF65-F5344CB8AC3E}">
        <p14:creationId xmlns:p14="http://schemas.microsoft.com/office/powerpoint/2010/main" val="129805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6C8E41-FC06-4709-ABE8-881ECD969B90}"/>
              </a:ext>
            </a:extLst>
          </p:cNvPr>
          <p:cNvSpPr txBox="1"/>
          <p:nvPr/>
        </p:nvSpPr>
        <p:spPr>
          <a:xfrm>
            <a:off x="1219200" y="1695817"/>
            <a:ext cx="9753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Violencia genérica: parte judicial (igual que el adulto)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Sospecha de maltrato: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Policía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DGAIA o Fiscalía.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Certeza de maltrato: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Juzgado de Guardia por teléfono.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162708-3CB8-4F58-DA2C-FDAB3918DE08}"/>
              </a:ext>
            </a:extLst>
          </p:cNvPr>
          <p:cNvSpPr txBox="1"/>
          <p:nvPr/>
        </p:nvSpPr>
        <p:spPr>
          <a:xfrm>
            <a:off x="508000" y="897989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ASISTENCIA AL MENOR CON VIOLENCIA</a:t>
            </a:r>
          </a:p>
        </p:txBody>
      </p:sp>
    </p:spTree>
    <p:extLst>
      <p:ext uri="{BB962C8B-B14F-4D97-AF65-F5344CB8AC3E}">
        <p14:creationId xmlns:p14="http://schemas.microsoft.com/office/powerpoint/2010/main" val="1053070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6C8E41-FC06-4709-ABE8-881ECD969B90}"/>
              </a:ext>
            </a:extLst>
          </p:cNvPr>
          <p:cNvSpPr txBox="1"/>
          <p:nvPr/>
        </p:nvSpPr>
        <p:spPr>
          <a:xfrm>
            <a:off x="1219200" y="2071737"/>
            <a:ext cx="975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sexualidad es un derecho personalísimo.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 evidenciamos su capacidad de comprensión sobre la materia, podemos prescribir tratamiento incluso por debajo de los 16 años y dar el alta.  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162708-3CB8-4F58-DA2C-FDAB3918DE08}"/>
              </a:ext>
            </a:extLst>
          </p:cNvPr>
          <p:cNvSpPr txBox="1"/>
          <p:nvPr/>
        </p:nvSpPr>
        <p:spPr>
          <a:xfrm>
            <a:off x="508000" y="725269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MENOR Y SEXUALIDAD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98F33C-9BA8-4C58-94CC-67C468C31E2C}"/>
              </a:ext>
            </a:extLst>
          </p:cNvPr>
          <p:cNvSpPr txBox="1"/>
          <p:nvPr/>
        </p:nvSpPr>
        <p:spPr>
          <a:xfrm>
            <a:off x="1322024" y="5486400"/>
            <a:ext cx="9298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Ley 41/2002, de 14 de noviembre, básica reguladora de la autonomía del paciente y de derechos y obligaciones en materia de información y documentación clínica.</a:t>
            </a:r>
          </a:p>
        </p:txBody>
      </p:sp>
    </p:spTree>
    <p:extLst>
      <p:ext uri="{BB962C8B-B14F-4D97-AF65-F5344CB8AC3E}">
        <p14:creationId xmlns:p14="http://schemas.microsoft.com/office/powerpoint/2010/main" val="3787556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6C8E41-FC06-4709-ABE8-881ECD969B90}"/>
              </a:ext>
            </a:extLst>
          </p:cNvPr>
          <p:cNvSpPr txBox="1"/>
          <p:nvPr/>
        </p:nvSpPr>
        <p:spPr>
          <a:xfrm>
            <a:off x="1219200" y="3026777"/>
            <a:ext cx="975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 judicial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162708-3CB8-4F58-DA2C-FDAB3918DE08}"/>
              </a:ext>
            </a:extLst>
          </p:cNvPr>
          <p:cNvSpPr txBox="1"/>
          <p:nvPr/>
        </p:nvSpPr>
        <p:spPr>
          <a:xfrm>
            <a:off x="508000" y="725269"/>
            <a:ext cx="1057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VIOLENCIA SOBRE LA MUJER Y EL ANCIANO </a:t>
            </a:r>
          </a:p>
        </p:txBody>
      </p:sp>
    </p:spTree>
    <p:extLst>
      <p:ext uri="{BB962C8B-B14F-4D97-AF65-F5344CB8AC3E}">
        <p14:creationId xmlns:p14="http://schemas.microsoft.com/office/powerpoint/2010/main" val="3725846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FE80D2F-3522-1584-825D-B37976370200}"/>
              </a:ext>
            </a:extLst>
          </p:cNvPr>
          <p:cNvSpPr txBox="1"/>
          <p:nvPr/>
        </p:nvSpPr>
        <p:spPr>
          <a:xfrm>
            <a:off x="420188" y="726577"/>
            <a:ext cx="1057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ASISTENCIA </a:t>
            </a:r>
            <a:r>
              <a:rPr lang="es-ES" sz="4000" b="1" dirty="0">
                <a:solidFill>
                  <a:srgbClr val="0028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URGENTE CERCA DEL CENTRO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105E27A0-3F6B-341B-4121-5A5662EE9E2D}"/>
              </a:ext>
            </a:extLst>
          </p:cNvPr>
          <p:cNvSpPr txBox="1"/>
          <p:nvPr/>
        </p:nvSpPr>
        <p:spPr>
          <a:xfrm>
            <a:off x="754380" y="2663543"/>
            <a:ext cx="104394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Prioriza la </a:t>
            </a:r>
            <a:r>
              <a:rPr lang="es-E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asistencia urgente. 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mejor contravenir un reglamento interno que ponerse en situación de cometer delito. </a:t>
            </a:r>
          </a:p>
        </p:txBody>
      </p:sp>
    </p:spTree>
    <p:extLst>
      <p:ext uri="{BB962C8B-B14F-4D97-AF65-F5344CB8AC3E}">
        <p14:creationId xmlns:p14="http://schemas.microsoft.com/office/powerpoint/2010/main" val="1340892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5B21-6B20-4E60-2847-FE8D5FE06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85A419D-0CE9-692D-A617-6D6BECCA086E}"/>
              </a:ext>
            </a:extLst>
          </p:cNvPr>
          <p:cNvSpPr txBox="1"/>
          <p:nvPr/>
        </p:nvSpPr>
        <p:spPr>
          <a:xfrm>
            <a:off x="742007" y="1029188"/>
            <a:ext cx="1038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00F0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Conflictos de interés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792975-7A63-2F6F-54DA-09790F027B1C}"/>
              </a:ext>
            </a:extLst>
          </p:cNvPr>
          <p:cNvSpPr txBox="1"/>
          <p:nvPr/>
        </p:nvSpPr>
        <p:spPr>
          <a:xfrm>
            <a:off x="1039332" y="1876647"/>
            <a:ext cx="609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002654"/>
                </a:solidFill>
                <a:latin typeface="Arial"/>
                <a:cs typeface="Arial"/>
              </a:rPr>
              <a:t>El autor declara no tener conflictos de interés</a:t>
            </a:r>
          </a:p>
        </p:txBody>
      </p:sp>
    </p:spTree>
    <p:extLst>
      <p:ext uri="{BB962C8B-B14F-4D97-AF65-F5344CB8AC3E}">
        <p14:creationId xmlns:p14="http://schemas.microsoft.com/office/powerpoint/2010/main" val="2871921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14DE0C-91C1-762C-F9B7-BE5CAEE553B6}"/>
              </a:ext>
            </a:extLst>
          </p:cNvPr>
          <p:cNvSpPr txBox="1"/>
          <p:nvPr/>
        </p:nvSpPr>
        <p:spPr>
          <a:xfrm>
            <a:off x="696686" y="1738862"/>
            <a:ext cx="10820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srgbClr val="00F0B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MUCHAS GRACIAS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042ABE8-F4E9-49CA-B403-098196E89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084" y="2522707"/>
            <a:ext cx="5363831" cy="3071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C545DB-BE22-A79E-07C3-E818D9C25A4E}"/>
              </a:ext>
            </a:extLst>
          </p:cNvPr>
          <p:cNvSpPr txBox="1"/>
          <p:nvPr/>
        </p:nvSpPr>
        <p:spPr>
          <a:xfrm rot="16200000">
            <a:off x="10801350" y="4800600"/>
            <a:ext cx="1931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ES-NOP-2500114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0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40C6A4-2AF9-4A50-860C-79876F56A07A}"/>
              </a:ext>
            </a:extLst>
          </p:cNvPr>
          <p:cNvSpPr txBox="1"/>
          <p:nvPr/>
        </p:nvSpPr>
        <p:spPr>
          <a:xfrm>
            <a:off x="1071644" y="274290"/>
            <a:ext cx="1049528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ÍNDICE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Relación con el juzgado: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Certificado de defunción.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Parte o comunicado de defunción.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Parte de lesiones.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Asistencia al detenido.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Citación judicial.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Información y consentimiento.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Historia clínica.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Consultas.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Asistencia al menor.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Violencia sobre la mujer y anciano.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Asistencia urgente cerca del centro.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270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7CB42B0-BDDF-4852-B205-579C3E4BDA2C}"/>
              </a:ext>
            </a:extLst>
          </p:cNvPr>
          <p:cNvSpPr txBox="1"/>
          <p:nvPr/>
        </p:nvSpPr>
        <p:spPr>
          <a:xfrm>
            <a:off x="807720" y="2705725"/>
            <a:ext cx="1057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CERTIFICADO DE DEFUNCIÓN Y PARTE O COMUNICADO JUDICIAL DE DEFUNCIÓN </a:t>
            </a:r>
          </a:p>
        </p:txBody>
      </p:sp>
    </p:spTree>
    <p:extLst>
      <p:ext uri="{BB962C8B-B14F-4D97-AF65-F5344CB8AC3E}">
        <p14:creationId xmlns:p14="http://schemas.microsoft.com/office/powerpoint/2010/main" val="1017049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7CB42B0-BDDF-4852-B205-579C3E4BDA2C}"/>
              </a:ext>
            </a:extLst>
          </p:cNvPr>
          <p:cNvSpPr txBox="1"/>
          <p:nvPr/>
        </p:nvSpPr>
        <p:spPr>
          <a:xfrm>
            <a:off x="720038" y="2482205"/>
            <a:ext cx="10576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MUERTE NATURAL, VIOLENTA Y SOSPECHOSA DE CRIMINALIDAD </a:t>
            </a:r>
          </a:p>
        </p:txBody>
      </p:sp>
    </p:spTree>
    <p:extLst>
      <p:ext uri="{BB962C8B-B14F-4D97-AF65-F5344CB8AC3E}">
        <p14:creationId xmlns:p14="http://schemas.microsoft.com/office/powerpoint/2010/main" val="1562751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06DEB1-A23B-4EF3-8D3F-C16C0ED7B1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74" t="21652" r="14927" b="5173"/>
          <a:stretch/>
        </p:blipFill>
        <p:spPr>
          <a:xfrm>
            <a:off x="1763486" y="966876"/>
            <a:ext cx="8665028" cy="492424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A1E9916-8C13-08DC-2CA3-0E77EB03576C}"/>
              </a:ext>
            </a:extLst>
          </p:cNvPr>
          <p:cNvSpPr txBox="1"/>
          <p:nvPr/>
        </p:nvSpPr>
        <p:spPr>
          <a:xfrm>
            <a:off x="767080" y="289697"/>
            <a:ext cx="1057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AUSAS DE MUERTE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9220F95-9D9A-4FB4-9BC9-0AD0C08B0000}"/>
              </a:ext>
            </a:extLst>
          </p:cNvPr>
          <p:cNvSpPr txBox="1"/>
          <p:nvPr/>
        </p:nvSpPr>
        <p:spPr>
          <a:xfrm>
            <a:off x="1763486" y="6028847"/>
            <a:ext cx="8075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1B2BB41-E9FF-4DCB-AB28-0968A8EE2ABB}"/>
              </a:ext>
            </a:extLst>
          </p:cNvPr>
          <p:cNvSpPr txBox="1"/>
          <p:nvPr/>
        </p:nvSpPr>
        <p:spPr>
          <a:xfrm>
            <a:off x="2058318" y="5891124"/>
            <a:ext cx="8075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Medicina Legal y Práctica Forense. Gisbert Calabuig. J. A. Villanueva, E. (2018). (7ª edición). Elsevier España.</a:t>
            </a:r>
          </a:p>
        </p:txBody>
      </p:sp>
    </p:spTree>
    <p:extLst>
      <p:ext uri="{BB962C8B-B14F-4D97-AF65-F5344CB8AC3E}">
        <p14:creationId xmlns:p14="http://schemas.microsoft.com/office/powerpoint/2010/main" val="1143785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>
            <a:extLst>
              <a:ext uri="{FF2B5EF4-FFF2-40B4-BE49-F238E27FC236}">
                <a16:creationId xmlns:a16="http://schemas.microsoft.com/office/drawing/2014/main" id="{45372944-54B3-448D-BAC8-E427F4069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85" y="787325"/>
            <a:ext cx="10309230" cy="496437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B020BB8-E4D6-A1BE-1405-0C53B1BCB034}"/>
              </a:ext>
            </a:extLst>
          </p:cNvPr>
          <p:cNvSpPr txBox="1"/>
          <p:nvPr/>
        </p:nvSpPr>
        <p:spPr>
          <a:xfrm>
            <a:off x="3296093" y="5916786"/>
            <a:ext cx="4954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0" i="1">
                <a:solidFill>
                  <a:srgbClr val="002855"/>
                </a:solidFill>
                <a:effectLst/>
                <a:latin typeface="Segoe Sans"/>
              </a:rPr>
              <a:t>Certificado médico oficial de defunción</a:t>
            </a:r>
            <a:r>
              <a:rPr lang="es-ES" sz="1400" b="0" i="0">
                <a:solidFill>
                  <a:srgbClr val="002855"/>
                </a:solidFill>
                <a:effectLst/>
                <a:latin typeface="Segoe Sans"/>
              </a:rPr>
              <a:t> [Documento oficial].</a:t>
            </a:r>
            <a:endParaRPr lang="es-ES" sz="1400" dirty="0">
              <a:solidFill>
                <a:srgbClr val="0028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86381"/>
      </p:ext>
    </p:extLst>
  </p:cSld>
  <p:clrMapOvr>
    <a:masterClrMapping/>
  </p:clrMapOvr>
</p:sld>
</file>

<file path=ppt/theme/theme1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tradilla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Entradilla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on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1304</Words>
  <Application>Microsoft Office PowerPoint</Application>
  <PresentationFormat>Panorámica</PresentationFormat>
  <Paragraphs>153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40</vt:i4>
      </vt:variant>
    </vt:vector>
  </HeadingPairs>
  <TitlesOfParts>
    <vt:vector size="49" baseType="lpstr">
      <vt:lpstr>Arial</vt:lpstr>
      <vt:lpstr>Calibri</vt:lpstr>
      <vt:lpstr>Segoe Sans</vt:lpstr>
      <vt:lpstr>Wingdings</vt:lpstr>
      <vt:lpstr>Portada</vt:lpstr>
      <vt:lpstr>Entradillas</vt:lpstr>
      <vt:lpstr>Fondo</vt:lpstr>
      <vt:lpstr>1_Entradillas</vt:lpstr>
      <vt:lpstr>1_Fondo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Marta Marimon Castelltort</cp:lastModifiedBy>
  <cp:revision>42</cp:revision>
  <dcterms:created xsi:type="dcterms:W3CDTF">2024-01-12T08:35:59Z</dcterms:created>
  <dcterms:modified xsi:type="dcterms:W3CDTF">2025-05-09T11:24:20Z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2025-01-28T16:01:47Z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67be09e3-cdee-43bd-ab49-67eca8a50813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Portada:3\Entradillas:3\Fondo:3</vt:lpwstr>
  </property>
  <property fmtid="{D5CDD505-2E9C-101B-9397-08002B2CF9AE}" pid="10" name="ClassificationContentMarkingHeaderText">
    <vt:lpwstr>INTERNAL USE</vt:lpwstr>
  </property>
</Properties>
</file>