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8" r:id="rId5"/>
    <p:sldMasterId id="2147483798" r:id="rId6"/>
    <p:sldMasterId id="2147483796" r:id="rId7"/>
  </p:sldMasterIdLst>
  <p:notesMasterIdLst>
    <p:notesMasterId r:id="rId76"/>
  </p:notesMasterIdLst>
  <p:handoutMasterIdLst>
    <p:handoutMasterId r:id="rId77"/>
  </p:handoutMasterIdLst>
  <p:sldIdLst>
    <p:sldId id="2113690800" r:id="rId8"/>
    <p:sldId id="256" r:id="rId9"/>
    <p:sldId id="376" r:id="rId10"/>
    <p:sldId id="260" r:id="rId11"/>
    <p:sldId id="2113690707" r:id="rId12"/>
    <p:sldId id="2113690726" r:id="rId13"/>
    <p:sldId id="379" r:id="rId14"/>
    <p:sldId id="312" r:id="rId15"/>
    <p:sldId id="2113690727" r:id="rId16"/>
    <p:sldId id="343" r:id="rId17"/>
    <p:sldId id="2113690732" r:id="rId18"/>
    <p:sldId id="2113690730" r:id="rId19"/>
    <p:sldId id="2113690731" r:id="rId20"/>
    <p:sldId id="2113690728" r:id="rId21"/>
    <p:sldId id="2113690733" r:id="rId22"/>
    <p:sldId id="2113690734" r:id="rId23"/>
    <p:sldId id="2113690735" r:id="rId24"/>
    <p:sldId id="263" r:id="rId25"/>
    <p:sldId id="2113690738" r:id="rId26"/>
    <p:sldId id="2113690739" r:id="rId27"/>
    <p:sldId id="2113690740" r:id="rId28"/>
    <p:sldId id="2113690741" r:id="rId29"/>
    <p:sldId id="2113690742" r:id="rId30"/>
    <p:sldId id="2113690743" r:id="rId31"/>
    <p:sldId id="2113690744" r:id="rId32"/>
    <p:sldId id="2113690745" r:id="rId33"/>
    <p:sldId id="339" r:id="rId34"/>
    <p:sldId id="2113690746" r:id="rId35"/>
    <p:sldId id="411" r:id="rId36"/>
    <p:sldId id="2113690774" r:id="rId37"/>
    <p:sldId id="2113690747" r:id="rId38"/>
    <p:sldId id="2113690748" r:id="rId39"/>
    <p:sldId id="2113690749" r:id="rId40"/>
    <p:sldId id="2113690750" r:id="rId41"/>
    <p:sldId id="2113690751" r:id="rId42"/>
    <p:sldId id="2113690752" r:id="rId43"/>
    <p:sldId id="2113690753" r:id="rId44"/>
    <p:sldId id="2113690758" r:id="rId45"/>
    <p:sldId id="2113690754" r:id="rId46"/>
    <p:sldId id="2113690768" r:id="rId47"/>
    <p:sldId id="2113690769" r:id="rId48"/>
    <p:sldId id="2113690770" r:id="rId49"/>
    <p:sldId id="2113690771" r:id="rId50"/>
    <p:sldId id="2113690772" r:id="rId51"/>
    <p:sldId id="2113690773" r:id="rId52"/>
    <p:sldId id="2113690775" r:id="rId53"/>
    <p:sldId id="2113690776" r:id="rId54"/>
    <p:sldId id="2113690777" r:id="rId55"/>
    <p:sldId id="2113690779" r:id="rId56"/>
    <p:sldId id="2113690780" r:id="rId57"/>
    <p:sldId id="2113690781" r:id="rId58"/>
    <p:sldId id="2113690784" r:id="rId59"/>
    <p:sldId id="2113690790" r:id="rId60"/>
    <p:sldId id="2113690791" r:id="rId61"/>
    <p:sldId id="2113690792" r:id="rId62"/>
    <p:sldId id="2113690783" r:id="rId63"/>
    <p:sldId id="2113690782" r:id="rId64"/>
    <p:sldId id="2113690785" r:id="rId65"/>
    <p:sldId id="2113690799" r:id="rId66"/>
    <p:sldId id="2113690786" r:id="rId67"/>
    <p:sldId id="2113690794" r:id="rId68"/>
    <p:sldId id="2113690788" r:id="rId69"/>
    <p:sldId id="2113690795" r:id="rId70"/>
    <p:sldId id="2113690796" r:id="rId71"/>
    <p:sldId id="2113690789" r:id="rId72"/>
    <p:sldId id="2113690793" r:id="rId73"/>
    <p:sldId id="2113690797" r:id="rId74"/>
    <p:sldId id="2113690798" r:id="rId75"/>
  </p:sldIdLst>
  <p:sldSz cx="9144000" cy="5143500" type="screen16x9"/>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17" userDrawn="1">
          <p15:clr>
            <a:srgbClr val="A4A3A4"/>
          </p15:clr>
        </p15:guide>
        <p15:guide id="3" orient="horz" pos="463" userDrawn="1">
          <p15:clr>
            <a:srgbClr val="A4A3A4"/>
          </p15:clr>
        </p15:guide>
        <p15:guide id="5" orient="horz" pos="3003" userDrawn="1">
          <p15:clr>
            <a:srgbClr val="A4A3A4"/>
          </p15:clr>
        </p15:guide>
        <p15:guide id="6" pos="5534" userDrawn="1">
          <p15:clr>
            <a:srgbClr val="A4A3A4"/>
          </p15:clr>
        </p15:guide>
        <p15:guide id="7" orient="horz" pos="1166" userDrawn="1">
          <p15:clr>
            <a:srgbClr val="A4A3A4"/>
          </p15:clr>
        </p15:guide>
        <p15:guide id="8" orient="horz" pos="2777" userDrawn="1">
          <p15:clr>
            <a:srgbClr val="A4A3A4"/>
          </p15:clr>
        </p15:guide>
        <p15:guide id="9" orient="horz" pos="1461" userDrawn="1">
          <p15:clr>
            <a:srgbClr val="A4A3A4"/>
          </p15:clr>
        </p15:guide>
        <p15:guide id="10" orient="horz" pos="62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58A98-CFDF-F7EA-2593-F092C38BA018}" name="Sergi Fernández Montero" initials="SF" userId="S::sfernandezm@almirall.com::7211027c-96c7-4457-b538-4d3a69a5933d" providerId="AD"/>
  <p188:author id="{70E9C2C1-62D2-AED6-12A8-F5FF0AEB78CD}" name="Elena Ferrer Picon" initials="EFP" userId="S::eferrer1@almirall.com::2b976207-99ad-4100-905d-17719f04ce69" providerId="AD"/>
  <p188:author id="{61F5F6D1-461C-9348-7D72-6CF57B7D78A5}" name="Sergi Ampurdanès" initials="SA" userId="S::sergi.ampurdanes@ampersandconsulting.es::6f3c78b4-4870-490a-bf07-84bbce1c6e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00F1BE"/>
    <a:srgbClr val="002755"/>
    <a:srgbClr val="FFFFFF"/>
    <a:srgbClr val="6BDEC1"/>
    <a:srgbClr val="FEC112"/>
    <a:srgbClr val="B38FCC"/>
    <a:srgbClr val="662D91"/>
    <a:srgbClr val="ED8726"/>
    <a:srgbClr val="622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72"/>
    <p:restoredTop sz="90817" autoAdjust="0"/>
  </p:normalViewPr>
  <p:slideViewPr>
    <p:cSldViewPr snapToGrid="0" snapToObjects="1" showGuides="1">
      <p:cViewPr varScale="1">
        <p:scale>
          <a:sx n="77" d="100"/>
          <a:sy n="77" d="100"/>
        </p:scale>
        <p:origin x="1320" y="60"/>
      </p:cViewPr>
      <p:guideLst>
        <p:guide pos="317"/>
        <p:guide orient="horz" pos="463"/>
        <p:guide orient="horz" pos="3003"/>
        <p:guide pos="5534"/>
        <p:guide orient="horz" pos="1166"/>
        <p:guide orient="horz" pos="2777"/>
        <p:guide orient="horz" pos="1461"/>
        <p:guide orient="horz" pos="622"/>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19" d="100"/>
          <a:sy n="119" d="100"/>
        </p:scale>
        <p:origin x="4176"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4.xml"/><Relationship Id="rId82"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A41B99-8844-9142-9AEB-4C0F45637307}" type="datetimeFigureOut">
              <a:rPr lang="es-ES_tradnl" smtClean="0"/>
              <a:t>09/05/2025</a:t>
            </a:fld>
            <a:endParaRPr lang="es-ES_tradnl"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B673A0-0B70-2141-BC90-983D05127FD3}" type="slidenum">
              <a:rPr lang="es-ES_tradnl" smtClean="0"/>
              <a:t>‹Nº›</a:t>
            </a:fld>
            <a:endParaRPr lang="es-ES_tradnl" dirty="0"/>
          </a:p>
        </p:txBody>
      </p:sp>
    </p:spTree>
    <p:extLst>
      <p:ext uri="{BB962C8B-B14F-4D97-AF65-F5344CB8AC3E}">
        <p14:creationId xmlns:p14="http://schemas.microsoft.com/office/powerpoint/2010/main" val="86211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8568-A62F-9F41-9C27-71BBB5D31D15}" type="datetimeFigureOut">
              <a:rPr lang="es-ES_tradnl" smtClean="0"/>
              <a:t>09/05/2025</a:t>
            </a:fld>
            <a:endParaRPr lang="es-ES_tradn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6D144-DB5E-C54E-8EB0-AEF682B629F6}" type="slidenum">
              <a:rPr lang="es-ES_tradnl" smtClean="0"/>
              <a:t>‹Nº›</a:t>
            </a:fld>
            <a:endParaRPr lang="es-ES_tradnl" dirty="0"/>
          </a:p>
        </p:txBody>
      </p:sp>
    </p:spTree>
    <p:extLst>
      <p:ext uri="{BB962C8B-B14F-4D97-AF65-F5344CB8AC3E}">
        <p14:creationId xmlns:p14="http://schemas.microsoft.com/office/powerpoint/2010/main" val="57329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7</a:t>
            </a:fld>
            <a:endParaRPr lang="es-ES_tradnl" dirty="0"/>
          </a:p>
        </p:txBody>
      </p:sp>
    </p:spTree>
    <p:extLst>
      <p:ext uri="{BB962C8B-B14F-4D97-AF65-F5344CB8AC3E}">
        <p14:creationId xmlns:p14="http://schemas.microsoft.com/office/powerpoint/2010/main" val="119728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26</a:t>
            </a:fld>
            <a:endParaRPr lang="es-ES_tradnl" dirty="0"/>
          </a:p>
        </p:txBody>
      </p:sp>
    </p:spTree>
    <p:extLst>
      <p:ext uri="{BB962C8B-B14F-4D97-AF65-F5344CB8AC3E}">
        <p14:creationId xmlns:p14="http://schemas.microsoft.com/office/powerpoint/2010/main" val="347617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27</a:t>
            </a:fld>
            <a:endParaRPr lang="es-ES_tradnl" dirty="0"/>
          </a:p>
        </p:txBody>
      </p:sp>
    </p:spTree>
    <p:extLst>
      <p:ext uri="{BB962C8B-B14F-4D97-AF65-F5344CB8AC3E}">
        <p14:creationId xmlns:p14="http://schemas.microsoft.com/office/powerpoint/2010/main" val="25614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28</a:t>
            </a:fld>
            <a:endParaRPr lang="es-ES_tradnl" dirty="0"/>
          </a:p>
        </p:txBody>
      </p:sp>
    </p:spTree>
    <p:extLst>
      <p:ext uri="{BB962C8B-B14F-4D97-AF65-F5344CB8AC3E}">
        <p14:creationId xmlns:p14="http://schemas.microsoft.com/office/powerpoint/2010/main" val="374915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29</a:t>
            </a:fld>
            <a:endParaRPr lang="es-ES_tradnl" dirty="0"/>
          </a:p>
        </p:txBody>
      </p:sp>
    </p:spTree>
    <p:extLst>
      <p:ext uri="{BB962C8B-B14F-4D97-AF65-F5344CB8AC3E}">
        <p14:creationId xmlns:p14="http://schemas.microsoft.com/office/powerpoint/2010/main" val="137988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EC16-2AA0-BD71-9746-9E7976746F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1A16DC-65F6-C16D-1BF7-04D210436A5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E6EB89-5551-4F30-F7EF-EA056E6717F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322E36F-BF43-0634-652A-8FF23E1C1B52}"/>
              </a:ext>
            </a:extLst>
          </p:cNvPr>
          <p:cNvSpPr>
            <a:spLocks noGrp="1"/>
          </p:cNvSpPr>
          <p:nvPr>
            <p:ph type="sldNum" sz="quarter" idx="5"/>
          </p:nvPr>
        </p:nvSpPr>
        <p:spPr/>
        <p:txBody>
          <a:bodyPr/>
          <a:lstStyle/>
          <a:p>
            <a:fld id="{51C6D144-DB5E-C54E-8EB0-AEF682B629F6}" type="slidenum">
              <a:rPr lang="es-ES_tradnl" smtClean="0"/>
              <a:t>30</a:t>
            </a:fld>
            <a:endParaRPr lang="es-ES_tradnl" dirty="0"/>
          </a:p>
        </p:txBody>
      </p:sp>
    </p:spTree>
    <p:extLst>
      <p:ext uri="{BB962C8B-B14F-4D97-AF65-F5344CB8AC3E}">
        <p14:creationId xmlns:p14="http://schemas.microsoft.com/office/powerpoint/2010/main" val="163159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32</a:t>
            </a:fld>
            <a:endParaRPr lang="es-ES_tradnl" dirty="0"/>
          </a:p>
        </p:txBody>
      </p:sp>
    </p:spTree>
    <p:extLst>
      <p:ext uri="{BB962C8B-B14F-4D97-AF65-F5344CB8AC3E}">
        <p14:creationId xmlns:p14="http://schemas.microsoft.com/office/powerpoint/2010/main" val="314148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33</a:t>
            </a:fld>
            <a:endParaRPr lang="es-ES_tradnl" dirty="0"/>
          </a:p>
        </p:txBody>
      </p:sp>
    </p:spTree>
    <p:extLst>
      <p:ext uri="{BB962C8B-B14F-4D97-AF65-F5344CB8AC3E}">
        <p14:creationId xmlns:p14="http://schemas.microsoft.com/office/powerpoint/2010/main" val="418585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40</a:t>
            </a:fld>
            <a:endParaRPr lang="es-ES_tradnl" dirty="0"/>
          </a:p>
        </p:txBody>
      </p:sp>
    </p:spTree>
    <p:extLst>
      <p:ext uri="{BB962C8B-B14F-4D97-AF65-F5344CB8AC3E}">
        <p14:creationId xmlns:p14="http://schemas.microsoft.com/office/powerpoint/2010/main" val="27153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48</a:t>
            </a:fld>
            <a:endParaRPr lang="es-ES_tradnl" dirty="0"/>
          </a:p>
        </p:txBody>
      </p:sp>
    </p:spTree>
    <p:extLst>
      <p:ext uri="{BB962C8B-B14F-4D97-AF65-F5344CB8AC3E}">
        <p14:creationId xmlns:p14="http://schemas.microsoft.com/office/powerpoint/2010/main" val="99335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49</a:t>
            </a:fld>
            <a:endParaRPr lang="es-ES_tradnl" dirty="0"/>
          </a:p>
        </p:txBody>
      </p:sp>
    </p:spTree>
    <p:extLst>
      <p:ext uri="{BB962C8B-B14F-4D97-AF65-F5344CB8AC3E}">
        <p14:creationId xmlns:p14="http://schemas.microsoft.com/office/powerpoint/2010/main" val="171525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8</a:t>
            </a:fld>
            <a:endParaRPr lang="es-ES_tradnl" dirty="0"/>
          </a:p>
        </p:txBody>
      </p:sp>
    </p:spTree>
    <p:extLst>
      <p:ext uri="{BB962C8B-B14F-4D97-AF65-F5344CB8AC3E}">
        <p14:creationId xmlns:p14="http://schemas.microsoft.com/office/powerpoint/2010/main" val="92606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64</a:t>
            </a:fld>
            <a:endParaRPr lang="es-ES_tradnl" dirty="0"/>
          </a:p>
        </p:txBody>
      </p:sp>
    </p:spTree>
    <p:extLst>
      <p:ext uri="{BB962C8B-B14F-4D97-AF65-F5344CB8AC3E}">
        <p14:creationId xmlns:p14="http://schemas.microsoft.com/office/powerpoint/2010/main" val="379414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9</a:t>
            </a:fld>
            <a:endParaRPr lang="es-ES_tradnl" dirty="0"/>
          </a:p>
        </p:txBody>
      </p:sp>
    </p:spTree>
    <p:extLst>
      <p:ext uri="{BB962C8B-B14F-4D97-AF65-F5344CB8AC3E}">
        <p14:creationId xmlns:p14="http://schemas.microsoft.com/office/powerpoint/2010/main" val="294553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10</a:t>
            </a:fld>
            <a:endParaRPr lang="es-ES_tradnl" dirty="0"/>
          </a:p>
        </p:txBody>
      </p:sp>
    </p:spTree>
    <p:extLst>
      <p:ext uri="{BB962C8B-B14F-4D97-AF65-F5344CB8AC3E}">
        <p14:creationId xmlns:p14="http://schemas.microsoft.com/office/powerpoint/2010/main" val="420785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11</a:t>
            </a:fld>
            <a:endParaRPr lang="es-ES_tradnl" dirty="0"/>
          </a:p>
        </p:txBody>
      </p:sp>
    </p:spTree>
    <p:extLst>
      <p:ext uri="{BB962C8B-B14F-4D97-AF65-F5344CB8AC3E}">
        <p14:creationId xmlns:p14="http://schemas.microsoft.com/office/powerpoint/2010/main" val="244718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12</a:t>
            </a:fld>
            <a:endParaRPr lang="es-ES_tradnl" dirty="0"/>
          </a:p>
        </p:txBody>
      </p:sp>
    </p:spTree>
    <p:extLst>
      <p:ext uri="{BB962C8B-B14F-4D97-AF65-F5344CB8AC3E}">
        <p14:creationId xmlns:p14="http://schemas.microsoft.com/office/powerpoint/2010/main" val="16780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13</a:t>
            </a:fld>
            <a:endParaRPr lang="es-ES_tradnl" dirty="0"/>
          </a:p>
        </p:txBody>
      </p:sp>
    </p:spTree>
    <p:extLst>
      <p:ext uri="{BB962C8B-B14F-4D97-AF65-F5344CB8AC3E}">
        <p14:creationId xmlns:p14="http://schemas.microsoft.com/office/powerpoint/2010/main" val="412348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15</a:t>
            </a:fld>
            <a:endParaRPr lang="es-ES_tradnl" dirty="0"/>
          </a:p>
        </p:txBody>
      </p:sp>
    </p:spTree>
    <p:extLst>
      <p:ext uri="{BB962C8B-B14F-4D97-AF65-F5344CB8AC3E}">
        <p14:creationId xmlns:p14="http://schemas.microsoft.com/office/powerpoint/2010/main" val="406692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24</a:t>
            </a:fld>
            <a:endParaRPr lang="es-ES_tradnl" dirty="0"/>
          </a:p>
        </p:txBody>
      </p:sp>
    </p:spTree>
    <p:extLst>
      <p:ext uri="{BB962C8B-B14F-4D97-AF65-F5344CB8AC3E}">
        <p14:creationId xmlns:p14="http://schemas.microsoft.com/office/powerpoint/2010/main" val="337123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178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tradill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48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tradill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1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498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164281"/>
      </p:ext>
    </p:extLst>
  </p:cSld>
  <p:clrMap bg1="lt1" tx1="dk1" bg2="lt2" tx2="dk2" accent1="accent1" accent2="accent2" accent3="accent3" accent4="accent4" accent5="accent5" accent6="accent6" hlink="hlink" folHlink="folHlink"/>
  <p:sldLayoutIdLst>
    <p:sldLayoutId id="2147483779" r:id="rId1"/>
    <p:sldLayoutId id="2147483787" r:id="rId2"/>
    <p:sldLayoutId id="214748378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63149"/>
      </p:ext>
    </p:extLst>
  </p:cSld>
  <p:clrMap bg1="lt1" tx1="dk1" bg2="lt2" tx2="dk2" accent1="accent1" accent2="accent2" accent3="accent3" accent4="accent4" accent5="accent5" accent6="accent6" hlink="hlink" folHlink="folHlink"/>
  <p:sldLayoutIdLst>
    <p:sldLayoutId id="214748379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783"/>
      </p:ext>
    </p:extLst>
  </p:cSld>
  <p:clrMap bg1="lt1" tx1="dk1" bg2="lt2" tx2="dk2" accent1="accent1" accent2="accent2" accent3="accent3" accent4="accent4" accent5="accent5" accent6="accent6" hlink="hlink" folHlink="folHlink"/>
  <p:sldLayoutIdLst>
    <p:sldLayoutId id="214748379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hyperlink" Target="https://www.brightfocus.org/espanol/alzheimer/signos-y-sintomas" TargetMode="Externa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brightfocus.org/espanol/alzheimer/signos-y-sintoma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rightfocus.org/espanol/alzheimer/signos-y-sintomas"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medlineplus.gov/spanish/pruebas-de-laboratorio/pruebas-cognitivas/" TargetMode="External"/><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nice.org.uk/guidance/NG97"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sen.es/pdf/guias/Guia_Demencias_2018.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sen.es/pdf/guias/Guia_Demencias_2018.pd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0.sv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sen.es/pdf/guias/Guia_Demencias_2018.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8.sv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sv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en.es/pdf/guias/Guia_Demencias_2018.pdf" TargetMode="External"/><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hyperlink" Target="https://www.sen.es/pdf/guias/Guia_Demencias_2018.pdf" TargetMode="External"/><Relationship Id="rId4" Type="http://schemas.openxmlformats.org/officeDocument/2006/relationships/image" Target="../media/image28.sv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sv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en.es/pdf/guias/Guia_Demencias_2018.pdf" TargetMode="External"/><Relationship Id="rId1"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en.es/pdf/guias/Guia_Demencias_2018.pdf" TargetMode="External"/><Relationship Id="rId1"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en.es/pdf/guias/Guia_Demencias_2018.pdf" TargetMode="External"/><Relationship Id="rId1" Type="http://schemas.openxmlformats.org/officeDocument/2006/relationships/slideLayout" Target="../slideLayouts/slideLayout5.xml"/><Relationship Id="rId5" Type="http://schemas.openxmlformats.org/officeDocument/2006/relationships/image" Target="../media/image43.sv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28.sv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91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8BDDF0D7-FAA5-F9DA-DC56-7D958D5BB5F5}"/>
              </a:ext>
            </a:extLst>
          </p:cNvPr>
          <p:cNvSpPr txBox="1"/>
          <p:nvPr/>
        </p:nvSpPr>
        <p:spPr>
          <a:xfrm>
            <a:off x="518997" y="505259"/>
            <a:ext cx="7120742" cy="1384995"/>
          </a:xfrm>
          <a:prstGeom prst="rect">
            <a:avLst/>
          </a:prstGeom>
          <a:noFill/>
        </p:spPr>
        <p:txBody>
          <a:bodyPr wrap="square" rtlCol="0">
            <a:spAutoFit/>
          </a:bodyPr>
          <a:lstStyle/>
          <a:p>
            <a:r>
              <a:rPr lang="es-ES" sz="2400" b="1" dirty="0">
                <a:solidFill>
                  <a:srgbClr val="00F1BE"/>
                </a:solidFill>
                <a:latin typeface="Aptos" panose="020B0004020202020204" pitchFamily="34" charset="0"/>
                <a:ea typeface="Yu Gothic UI" panose="020B0500000000000000" pitchFamily="34" charset="-128"/>
              </a:rPr>
              <a:t>Evolución de la EA</a:t>
            </a:r>
          </a:p>
          <a:p>
            <a:r>
              <a:rPr lang="es-ES" b="1" dirty="0">
                <a:solidFill>
                  <a:srgbClr val="002755"/>
                </a:solidFill>
                <a:latin typeface="Arial" panose="020B0604020202020204" pitchFamily="34" charset="0"/>
                <a:ea typeface="Yu Gothic UI" panose="020B0500000000000000" pitchFamily="34" charset="-128"/>
                <a:cs typeface="Arial" panose="020B0604020202020204" pitchFamily="34" charset="0"/>
              </a:rPr>
              <a:t>La EA avanza </a:t>
            </a:r>
            <a:r>
              <a:rPr lang="es-ES" dirty="0">
                <a:solidFill>
                  <a:srgbClr val="002755"/>
                </a:solidFill>
                <a:latin typeface="Arial" panose="020B0604020202020204" pitchFamily="34" charset="0"/>
                <a:ea typeface="Yu Gothic UI" panose="020B0500000000000000" pitchFamily="34" charset="-128"/>
                <a:cs typeface="Arial" panose="020B0604020202020204" pitchFamily="34" charset="0"/>
              </a:rPr>
              <a:t>gradualmente</a:t>
            </a:r>
            <a:r>
              <a:rPr lang="es-ES" b="1" dirty="0">
                <a:solidFill>
                  <a:srgbClr val="002755"/>
                </a:solidFill>
                <a:latin typeface="Arial" panose="020B0604020202020204" pitchFamily="34" charset="0"/>
                <a:ea typeface="Yu Gothic UI" panose="020B0500000000000000" pitchFamily="34" charset="-128"/>
                <a:cs typeface="Arial" panose="020B0604020202020204" pitchFamily="34" charset="0"/>
              </a:rPr>
              <a:t>, con una duración de 2 a 20 años y un promedio de 7 años</a:t>
            </a:r>
          </a:p>
          <a:p>
            <a:endParaRPr lang="es-ES" sz="2400" b="1" dirty="0">
              <a:solidFill>
                <a:srgbClr val="00F1BE"/>
              </a:solidFill>
              <a:latin typeface="Aptos" panose="020B0004020202020204" pitchFamily="34" charset="0"/>
              <a:ea typeface="Yu Gothic UI" panose="020B0500000000000000" pitchFamily="34" charset="-128"/>
            </a:endParaRPr>
          </a:p>
        </p:txBody>
      </p:sp>
      <p:sp>
        <p:nvSpPr>
          <p:cNvPr id="7" name="CuadroTexto 6">
            <a:extLst>
              <a:ext uri="{FF2B5EF4-FFF2-40B4-BE49-F238E27FC236}">
                <a16:creationId xmlns:a16="http://schemas.microsoft.com/office/drawing/2014/main" id="{2A4C8602-B619-6C9F-4BF2-1B94BA90BAFA}"/>
              </a:ext>
            </a:extLst>
          </p:cNvPr>
          <p:cNvSpPr txBox="1"/>
          <p:nvPr/>
        </p:nvSpPr>
        <p:spPr>
          <a:xfrm>
            <a:off x="503238" y="4525990"/>
            <a:ext cx="6668868" cy="307777"/>
          </a:xfrm>
          <a:prstGeom prst="rect">
            <a:avLst/>
          </a:prstGeom>
          <a:noFill/>
        </p:spPr>
        <p:txBody>
          <a:bodyPr wrap="square">
            <a:spAutoFit/>
          </a:bodyPr>
          <a:lstStyle/>
          <a:p>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Sperling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RA,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Aisen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PS, Beckett LA, Bennett DA,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Craft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S, Fagan AM, et al.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Toward</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defining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preclinical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stages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of</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recommendations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from</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National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Institute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Aging-Alzheimer's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Association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workgroups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diagnostic</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guidelines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for</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Dement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2011 May;7(3):280-92.</a:t>
            </a:r>
          </a:p>
        </p:txBody>
      </p:sp>
      <p:grpSp>
        <p:nvGrpSpPr>
          <p:cNvPr id="8" name="Grupo 7">
            <a:extLst>
              <a:ext uri="{FF2B5EF4-FFF2-40B4-BE49-F238E27FC236}">
                <a16:creationId xmlns:a16="http://schemas.microsoft.com/office/drawing/2014/main" id="{61A9551B-8EF7-E846-916A-235B79D9730D}"/>
              </a:ext>
            </a:extLst>
          </p:cNvPr>
          <p:cNvGrpSpPr/>
          <p:nvPr/>
        </p:nvGrpSpPr>
        <p:grpSpPr>
          <a:xfrm>
            <a:off x="1282636" y="1581843"/>
            <a:ext cx="6041789" cy="2855403"/>
            <a:chOff x="1282636" y="1581843"/>
            <a:chExt cx="6041789" cy="2855403"/>
          </a:xfrm>
        </p:grpSpPr>
        <p:pic>
          <p:nvPicPr>
            <p:cNvPr id="2" name="Imagen 1">
              <a:extLst>
                <a:ext uri="{FF2B5EF4-FFF2-40B4-BE49-F238E27FC236}">
                  <a16:creationId xmlns:a16="http://schemas.microsoft.com/office/drawing/2014/main" id="{53185B98-768D-DB83-5D3D-CE49D526DEF3}"/>
                </a:ext>
              </a:extLst>
            </p:cNvPr>
            <p:cNvPicPr>
              <a:picLocks noChangeAspect="1"/>
            </p:cNvPicPr>
            <p:nvPr/>
          </p:nvPicPr>
          <p:blipFill rotWithShape="1">
            <a:blip r:embed="rId3"/>
            <a:srcRect b="17413"/>
            <a:stretch/>
          </p:blipFill>
          <p:spPr>
            <a:xfrm>
              <a:off x="1282636" y="1587473"/>
              <a:ext cx="6041789" cy="2780001"/>
            </a:xfrm>
            <a:prstGeom prst="rect">
              <a:avLst/>
            </a:prstGeom>
          </p:spPr>
        </p:pic>
        <p:sp>
          <p:nvSpPr>
            <p:cNvPr id="3" name="Rectángulo 2">
              <a:extLst>
                <a:ext uri="{FF2B5EF4-FFF2-40B4-BE49-F238E27FC236}">
                  <a16:creationId xmlns:a16="http://schemas.microsoft.com/office/drawing/2014/main" id="{2FD0EBC8-A039-E977-9680-8B06FACD951B}"/>
                </a:ext>
              </a:extLst>
            </p:cNvPr>
            <p:cNvSpPr/>
            <p:nvPr/>
          </p:nvSpPr>
          <p:spPr>
            <a:xfrm>
              <a:off x="1754470" y="1587472"/>
              <a:ext cx="2912533" cy="2780001"/>
            </a:xfrm>
            <a:prstGeom prst="rect">
              <a:avLst/>
            </a:prstGeom>
            <a:solidFill>
              <a:srgbClr val="6BDEC1">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201CC89D-CB52-76F5-9FA6-5A82ED921A1B}"/>
                </a:ext>
              </a:extLst>
            </p:cNvPr>
            <p:cNvSpPr/>
            <p:nvPr/>
          </p:nvSpPr>
          <p:spPr>
            <a:xfrm>
              <a:off x="4667004" y="1581843"/>
              <a:ext cx="2413000" cy="2780001"/>
            </a:xfrm>
            <a:prstGeom prst="rect">
              <a:avLst/>
            </a:prstGeom>
            <a:solidFill>
              <a:schemeClr val="accent4">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92E542A8-CD90-C700-57FB-66CE8B47A878}"/>
                </a:ext>
              </a:extLst>
            </p:cNvPr>
            <p:cNvSpPr txBox="1"/>
            <p:nvPr/>
          </p:nvSpPr>
          <p:spPr>
            <a:xfrm>
              <a:off x="4779979" y="2822533"/>
              <a:ext cx="2182374" cy="1162325"/>
            </a:xfrm>
            <a:prstGeom prst="roundRect">
              <a:avLst>
                <a:gd name="adj" fmla="val 8469"/>
              </a:avLst>
            </a:prstGeom>
            <a:solidFill>
              <a:schemeClr val="bg1"/>
            </a:solidFill>
          </p:spPr>
          <p:txBody>
            <a:bodyPr wrap="square">
              <a:noAutofit/>
            </a:bodyPr>
            <a:lstStyle/>
            <a:p>
              <a:pPr algn="ctr"/>
              <a:r>
                <a:rPr lang="es-ES" b="1" dirty="0">
                  <a:solidFill>
                    <a:srgbClr val="FEC112"/>
                  </a:solidFill>
                  <a:latin typeface="Arial" panose="020B0604020202020204" pitchFamily="34" charset="0"/>
                  <a:ea typeface="Yu Gothic UI" panose="020B0500000000000000" pitchFamily="34" charset="-128"/>
                  <a:cs typeface="Arial" panose="020B0604020202020204" pitchFamily="34" charset="0"/>
                </a:rPr>
                <a:t>Fase sintomática</a:t>
              </a:r>
              <a:endParaRPr lang="es-ES" dirty="0">
                <a:solidFill>
                  <a:srgbClr val="FEC112"/>
                </a:solidFill>
                <a:latin typeface="Arial" panose="020B0604020202020204" pitchFamily="34" charset="0"/>
                <a:ea typeface="Yu Gothic UI" panose="020B0500000000000000" pitchFamily="34" charset="-128"/>
                <a:cs typeface="Arial" panose="020B0604020202020204" pitchFamily="34" charset="0"/>
              </a:endParaRPr>
            </a:p>
            <a:p>
              <a:pPr algn="ct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Los síntomas cognitivos y conductuales se hacen evidentes</a:t>
              </a:r>
              <a:endParaRPr lang="es-ES" sz="1200" dirty="0">
                <a:solidFill>
                  <a:srgbClr val="002755"/>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91A0EBB2-91C8-7C7C-0090-D1547E5323A4}"/>
                </a:ext>
              </a:extLst>
            </p:cNvPr>
            <p:cNvSpPr txBox="1"/>
            <p:nvPr/>
          </p:nvSpPr>
          <p:spPr>
            <a:xfrm>
              <a:off x="2084701" y="2820291"/>
              <a:ext cx="2283689" cy="1172289"/>
            </a:xfrm>
            <a:prstGeom prst="roundRect">
              <a:avLst>
                <a:gd name="adj" fmla="val 9849"/>
              </a:avLst>
            </a:prstGeom>
            <a:solidFill>
              <a:schemeClr val="bg1"/>
            </a:solidFill>
          </p:spPr>
          <p:txBody>
            <a:bodyPr wrap="square">
              <a:spAutoFit/>
            </a:bodyPr>
            <a:lstStyle>
              <a:defPPr>
                <a:defRPr lang="es-ES_tradnl"/>
              </a:defPPr>
              <a:lvl1pPr>
                <a:defRPr sz="1400">
                  <a:solidFill>
                    <a:schemeClr val="accent1"/>
                  </a:solidFill>
                  <a:latin typeface="Aptos" panose="020B0004020202020204" pitchFamily="34" charset="0"/>
                  <a:ea typeface="Yu Gothic UI" panose="020B0500000000000000" pitchFamily="34" charset="-128"/>
                </a:defRPr>
              </a:lvl1pPr>
            </a:lstStyle>
            <a:p>
              <a:pPr algn="ctr"/>
              <a:r>
                <a:rPr lang="es-ES" sz="1800" b="1" dirty="0">
                  <a:solidFill>
                    <a:srgbClr val="00F1BE"/>
                  </a:solidFill>
                  <a:latin typeface="Arial" panose="020B0604020202020204" pitchFamily="34" charset="0"/>
                  <a:cs typeface="Arial" panose="020B0604020202020204" pitchFamily="34" charset="0"/>
                </a:rPr>
                <a:t>Fase preclínica</a:t>
              </a:r>
              <a:endParaRPr lang="es-ES" sz="1800" dirty="0">
                <a:solidFill>
                  <a:srgbClr val="00F1BE"/>
                </a:solidFill>
                <a:latin typeface="Arial" panose="020B0604020202020204" pitchFamily="34" charset="0"/>
                <a:cs typeface="Arial" panose="020B0604020202020204" pitchFamily="34" charset="0"/>
              </a:endParaRPr>
            </a:p>
            <a:p>
              <a:pPr algn="ctr"/>
              <a:r>
                <a:rPr lang="es-ES" sz="1200" dirty="0">
                  <a:solidFill>
                    <a:srgbClr val="002755"/>
                  </a:solidFill>
                  <a:latin typeface="Arial" panose="020B0604020202020204" pitchFamily="34" charset="0"/>
                  <a:cs typeface="Arial" panose="020B0604020202020204" pitchFamily="34" charset="0"/>
                </a:rPr>
                <a:t>Puede extenderse más de una década y no es posible objetivar alteraciones cognitivas</a:t>
              </a:r>
            </a:p>
          </p:txBody>
        </p:sp>
        <p:sp>
          <p:nvSpPr>
            <p:cNvPr id="4" name="Rectángulo 3">
              <a:extLst>
                <a:ext uri="{FF2B5EF4-FFF2-40B4-BE49-F238E27FC236}">
                  <a16:creationId xmlns:a16="http://schemas.microsoft.com/office/drawing/2014/main" id="{8A1B0847-39EB-C950-0550-D1FF4CAACD47}"/>
                </a:ext>
              </a:extLst>
            </p:cNvPr>
            <p:cNvSpPr/>
            <p:nvPr/>
          </p:nvSpPr>
          <p:spPr>
            <a:xfrm>
              <a:off x="1328286" y="4186989"/>
              <a:ext cx="231007" cy="250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 name="CuadroTexto 8">
            <a:extLst>
              <a:ext uri="{FF2B5EF4-FFF2-40B4-BE49-F238E27FC236}">
                <a16:creationId xmlns:a16="http://schemas.microsoft.com/office/drawing/2014/main" id="{E6DCCE95-4951-02F4-073C-FA7CC77F98CC}"/>
              </a:ext>
            </a:extLst>
          </p:cNvPr>
          <p:cNvSpPr txBox="1"/>
          <p:nvPr/>
        </p:nvSpPr>
        <p:spPr>
          <a:xfrm>
            <a:off x="7080004" y="4177178"/>
            <a:ext cx="686406" cy="261610"/>
          </a:xfrm>
          <a:prstGeom prst="rect">
            <a:avLst/>
          </a:prstGeom>
          <a:noFill/>
        </p:spPr>
        <p:txBody>
          <a:bodyPr wrap="none" rtlCol="0">
            <a:spAutoFit/>
          </a:bodyPr>
          <a:lstStyle/>
          <a:p>
            <a:r>
              <a:rPr lang="es-ES_tradnl" sz="1100" b="1" dirty="0">
                <a:solidFill>
                  <a:srgbClr val="002755"/>
                </a:solidFill>
                <a:latin typeface="Arial" panose="020B0604020202020204" pitchFamily="34" charset="0"/>
                <a:cs typeface="Arial" panose="020B0604020202020204" pitchFamily="34" charset="0"/>
              </a:rPr>
              <a:t>Tiempo</a:t>
            </a:r>
            <a:endParaRPr lang="es-ES" sz="1100" b="1" dirty="0">
              <a:solidFill>
                <a:srgbClr val="0027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233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185B98-768D-DB83-5D3D-CE49D526DEF3}"/>
              </a:ext>
            </a:extLst>
          </p:cNvPr>
          <p:cNvPicPr>
            <a:picLocks noChangeAspect="1"/>
          </p:cNvPicPr>
          <p:nvPr/>
        </p:nvPicPr>
        <p:blipFill rotWithShape="1">
          <a:blip r:embed="rId3"/>
          <a:srcRect b="17413"/>
          <a:stretch/>
        </p:blipFill>
        <p:spPr>
          <a:xfrm>
            <a:off x="364338" y="989965"/>
            <a:ext cx="5267380" cy="2423673"/>
          </a:xfrm>
          <a:prstGeom prst="rect">
            <a:avLst/>
          </a:prstGeom>
        </p:spPr>
      </p:pic>
      <p:sp>
        <p:nvSpPr>
          <p:cNvPr id="3" name="Rectángulo 2">
            <a:extLst>
              <a:ext uri="{FF2B5EF4-FFF2-40B4-BE49-F238E27FC236}">
                <a16:creationId xmlns:a16="http://schemas.microsoft.com/office/drawing/2014/main" id="{2FD0EBC8-A039-E977-9680-8B06FACD951B}"/>
              </a:ext>
            </a:extLst>
          </p:cNvPr>
          <p:cNvSpPr/>
          <p:nvPr/>
        </p:nvSpPr>
        <p:spPr>
          <a:xfrm>
            <a:off x="768796" y="970714"/>
            <a:ext cx="2539218" cy="2423673"/>
          </a:xfrm>
          <a:prstGeom prst="rect">
            <a:avLst/>
          </a:prstGeom>
          <a:solidFill>
            <a:srgbClr val="6BDEC1">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201CC89D-CB52-76F5-9FA6-5A82ED921A1B}"/>
              </a:ext>
            </a:extLst>
          </p:cNvPr>
          <p:cNvSpPr/>
          <p:nvPr/>
        </p:nvSpPr>
        <p:spPr>
          <a:xfrm>
            <a:off x="3321230" y="970714"/>
            <a:ext cx="2103713" cy="2423673"/>
          </a:xfrm>
          <a:prstGeom prst="rect">
            <a:avLst/>
          </a:prstGeom>
          <a:solidFill>
            <a:schemeClr val="accent4">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una sola esquina redondeada 4">
            <a:extLst>
              <a:ext uri="{FF2B5EF4-FFF2-40B4-BE49-F238E27FC236}">
                <a16:creationId xmlns:a16="http://schemas.microsoft.com/office/drawing/2014/main" id="{7FFCFA50-6D11-045B-1952-7773A9C47357}"/>
              </a:ext>
            </a:extLst>
          </p:cNvPr>
          <p:cNvSpPr/>
          <p:nvPr/>
        </p:nvSpPr>
        <p:spPr>
          <a:xfrm flipV="1">
            <a:off x="5512835" y="1007045"/>
            <a:ext cx="3260775" cy="3158554"/>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a:endParaRPr>
          </a:p>
        </p:txBody>
      </p:sp>
      <p:sp>
        <p:nvSpPr>
          <p:cNvPr id="7" name="CuadroTexto 6">
            <a:extLst>
              <a:ext uri="{FF2B5EF4-FFF2-40B4-BE49-F238E27FC236}">
                <a16:creationId xmlns:a16="http://schemas.microsoft.com/office/drawing/2014/main" id="{19724501-2850-07C4-2C69-2F1A82E1DAA9}"/>
              </a:ext>
            </a:extLst>
          </p:cNvPr>
          <p:cNvSpPr txBox="1"/>
          <p:nvPr/>
        </p:nvSpPr>
        <p:spPr>
          <a:xfrm>
            <a:off x="5718274" y="1074782"/>
            <a:ext cx="2893291" cy="3008516"/>
          </a:xfrm>
          <a:prstGeom prst="rect">
            <a:avLst/>
          </a:prstGeom>
          <a:noFill/>
        </p:spPr>
        <p:txBody>
          <a:bodyPr wrap="square">
            <a:spAutoFit/>
          </a:bodyPr>
          <a:lstStyle/>
          <a:p>
            <a:r>
              <a:rPr lang="es-ES" sz="1600" b="1" dirty="0">
                <a:solidFill>
                  <a:srgbClr val="00F1BE"/>
                </a:solidFill>
                <a:latin typeface="Arial" panose="020B0604020202020204" pitchFamily="34" charset="0"/>
                <a:ea typeface="Yu Gothic UI" panose="020B0500000000000000" pitchFamily="34" charset="-128"/>
                <a:cs typeface="Arial" panose="020B0604020202020204" pitchFamily="34" charset="0"/>
              </a:rPr>
              <a:t>Deterioro Cognitivo Subjetivo</a:t>
            </a:r>
            <a:endParaRPr lang="es-ES" sz="1600" dirty="0">
              <a:solidFill>
                <a:srgbClr val="00F1BE"/>
              </a:solidFill>
              <a:latin typeface="Arial" panose="020B0604020202020204" pitchFamily="34" charset="0"/>
              <a:ea typeface="Yu Gothic UI" panose="020B0500000000000000" pitchFamily="34" charset="-128"/>
              <a:cs typeface="Arial" panose="020B0604020202020204" pitchFamily="34" charset="0"/>
            </a:endParaRPr>
          </a:p>
          <a:p>
            <a:endParaRPr lang="es-ES" sz="1050" b="1" dirty="0">
              <a:solidFill>
                <a:schemeClr val="accent1"/>
              </a:solidFill>
              <a:latin typeface="Arial" panose="020B0604020202020204" pitchFamily="34" charset="0"/>
              <a:ea typeface="Yu Gothic UI" panose="020B0500000000000000" pitchFamily="34" charset="-128"/>
              <a:cs typeface="Arial" panose="020B0604020202020204" pitchFamily="34" charset="0"/>
            </a:endParaRPr>
          </a:p>
          <a:p>
            <a:r>
              <a:rPr lang="es-ES" sz="1050" b="1" dirty="0">
                <a:solidFill>
                  <a:srgbClr val="002060"/>
                </a:solidFill>
                <a:latin typeface="Arial" panose="020B0604020202020204" pitchFamily="34" charset="0"/>
                <a:ea typeface="Yu Gothic UI" panose="020B0500000000000000" pitchFamily="34" charset="-128"/>
                <a:cs typeface="Arial" panose="020B0604020202020204" pitchFamily="34" charset="0"/>
              </a:rPr>
              <a:t>Percepción personal de una disminución en el rendimiento mental sin detección en pruebas neuropsicológicas. </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No todos los individuos con DCS desarrollan demencia. </a:t>
            </a:r>
          </a:p>
          <a:p>
            <a:endPar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Algunos factores asociados con un mayor riesgo son:</a:t>
            </a:r>
          </a:p>
          <a:p>
            <a:pPr marL="136525" indent="-136525" defTabSz="338400">
              <a:buClr>
                <a:srgbClr val="002755"/>
              </a:buClr>
              <a:buSzPct val="110000"/>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Problemas de memoria, </a:t>
            </a:r>
          </a:p>
          <a:p>
            <a:pPr marL="136525" indent="-136525" defTabSz="338400">
              <a:buClr>
                <a:srgbClr val="002755"/>
              </a:buClr>
              <a:buSzPct val="110000"/>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Inicio reciente de los síntomas</a:t>
            </a:r>
          </a:p>
          <a:p>
            <a:pPr marL="136525" indent="-136525" defTabSz="338400">
              <a:buClr>
                <a:srgbClr val="002755"/>
              </a:buClr>
              <a:buSzPct val="110000"/>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Edad mayor de 60 años</a:t>
            </a:r>
          </a:p>
          <a:p>
            <a:pPr marL="136525" indent="-136525" defTabSz="338400">
              <a:buClr>
                <a:srgbClr val="002755"/>
              </a:buClr>
              <a:buSzPct val="110000"/>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Preocupación por los síntomas cognitivos experimentados </a:t>
            </a:r>
          </a:p>
          <a:p>
            <a:pPr marL="136525" indent="-136525" defTabSz="338400">
              <a:buClr>
                <a:srgbClr val="002755"/>
              </a:buClr>
              <a:buSzPct val="110000"/>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Presencia de una persona que confirme la existencia del DCS</a:t>
            </a:r>
          </a:p>
        </p:txBody>
      </p:sp>
      <p:sp>
        <p:nvSpPr>
          <p:cNvPr id="13" name="Rectángulo: una sola esquina redondeada 12">
            <a:extLst>
              <a:ext uri="{FF2B5EF4-FFF2-40B4-BE49-F238E27FC236}">
                <a16:creationId xmlns:a16="http://schemas.microsoft.com/office/drawing/2014/main" id="{7617A7CD-8386-B344-6BCA-02D394D68511}"/>
              </a:ext>
            </a:extLst>
          </p:cNvPr>
          <p:cNvSpPr/>
          <p:nvPr/>
        </p:nvSpPr>
        <p:spPr>
          <a:xfrm flipV="1">
            <a:off x="5221903" y="822459"/>
            <a:ext cx="526388" cy="525045"/>
          </a:xfrm>
          <a:prstGeom prst="round1Rect">
            <a:avLst>
              <a:gd name="adj" fmla="val 8195"/>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a:endParaRPr>
          </a:p>
        </p:txBody>
      </p:sp>
      <p:sp>
        <p:nvSpPr>
          <p:cNvPr id="8" name="CuadroTexto 7">
            <a:extLst>
              <a:ext uri="{FF2B5EF4-FFF2-40B4-BE49-F238E27FC236}">
                <a16:creationId xmlns:a16="http://schemas.microsoft.com/office/drawing/2014/main" id="{420729D4-2CD7-BABE-CB71-A2BEF3560287}"/>
              </a:ext>
            </a:extLst>
          </p:cNvPr>
          <p:cNvSpPr txBox="1"/>
          <p:nvPr/>
        </p:nvSpPr>
        <p:spPr>
          <a:xfrm>
            <a:off x="3408823" y="1945303"/>
            <a:ext cx="1950255" cy="970240"/>
          </a:xfrm>
          <a:prstGeom prst="roundRect">
            <a:avLst>
              <a:gd name="adj" fmla="val 15094"/>
            </a:avLst>
          </a:prstGeom>
          <a:solidFill>
            <a:schemeClr val="bg1"/>
          </a:solidFill>
        </p:spPr>
        <p:txBody>
          <a:bodyPr wrap="square">
            <a:spAutoFit/>
          </a:bodyPr>
          <a:lstStyle/>
          <a:p>
            <a:pPr algn="ctr"/>
            <a:r>
              <a:rPr lang="es-ES" sz="1600" b="1" dirty="0">
                <a:solidFill>
                  <a:srgbClr val="FEC112"/>
                </a:solidFill>
                <a:latin typeface="Arial" panose="020B0604020202020204" pitchFamily="34" charset="0"/>
                <a:ea typeface="Yu Gothic UI" panose="020B0500000000000000" pitchFamily="34" charset="-128"/>
                <a:cs typeface="Arial" panose="020B0604020202020204" pitchFamily="34" charset="0"/>
              </a:rPr>
              <a:t>Fase sintomática</a:t>
            </a:r>
            <a:endParaRPr lang="es-ES" sz="1200" dirty="0">
              <a:solidFill>
                <a:srgbClr val="FEC112"/>
              </a:solidFill>
              <a:latin typeface="Arial" panose="020B0604020202020204" pitchFamily="34" charset="0"/>
              <a:ea typeface="Yu Gothic UI" panose="020B0500000000000000" pitchFamily="34" charset="-128"/>
              <a:cs typeface="Arial" panose="020B0604020202020204" pitchFamily="34" charset="0"/>
            </a:endParaRPr>
          </a:p>
          <a:p>
            <a:pPr algn="ct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Los síntomas cognitivos y conductuales se hacen evidentes</a:t>
            </a:r>
            <a:endParaRPr lang="es-ES" sz="1200" dirty="0">
              <a:solidFill>
                <a:srgbClr val="002755"/>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F1A7B18B-B816-2AFB-4A90-287735139230}"/>
              </a:ext>
            </a:extLst>
          </p:cNvPr>
          <p:cNvSpPr txBox="1"/>
          <p:nvPr/>
        </p:nvSpPr>
        <p:spPr>
          <a:xfrm>
            <a:off x="834202" y="1958145"/>
            <a:ext cx="2418284" cy="944344"/>
          </a:xfrm>
          <a:prstGeom prst="roundRect">
            <a:avLst>
              <a:gd name="adj" fmla="val 9849"/>
            </a:avLst>
          </a:prstGeom>
          <a:solidFill>
            <a:schemeClr val="bg1"/>
          </a:solidFill>
        </p:spPr>
        <p:txBody>
          <a:bodyPr wrap="square">
            <a:spAutoFit/>
          </a:bodyPr>
          <a:lstStyle>
            <a:defPPr>
              <a:defRPr lang="es-ES_tradnl"/>
            </a:defPPr>
            <a:lvl1pPr>
              <a:defRPr sz="1400">
                <a:solidFill>
                  <a:schemeClr val="accent1"/>
                </a:solidFill>
                <a:latin typeface="Aptos" panose="020B0004020202020204" pitchFamily="34" charset="0"/>
                <a:ea typeface="Yu Gothic UI" panose="020B0500000000000000" pitchFamily="34" charset="-128"/>
              </a:defRPr>
            </a:lvl1pPr>
          </a:lstStyle>
          <a:p>
            <a:pPr algn="ctr"/>
            <a:r>
              <a:rPr lang="es-ES" sz="1600" b="1" dirty="0">
                <a:solidFill>
                  <a:srgbClr val="002755"/>
                </a:solidFill>
                <a:latin typeface="Arial" panose="020B0604020202020204" pitchFamily="34" charset="0"/>
                <a:cs typeface="Arial" panose="020B0604020202020204" pitchFamily="34" charset="0"/>
              </a:rPr>
              <a:t>Fase preclínica</a:t>
            </a:r>
            <a:endParaRPr lang="es-ES" sz="1600" dirty="0">
              <a:solidFill>
                <a:srgbClr val="002755"/>
              </a:solidFill>
              <a:latin typeface="Arial" panose="020B0604020202020204" pitchFamily="34" charset="0"/>
              <a:cs typeface="Arial" panose="020B0604020202020204" pitchFamily="34" charset="0"/>
            </a:endParaRPr>
          </a:p>
          <a:p>
            <a:pPr algn="ctr"/>
            <a:r>
              <a:rPr lang="es-ES" sz="1200" dirty="0">
                <a:solidFill>
                  <a:srgbClr val="002755"/>
                </a:solidFill>
                <a:latin typeface="Arial" panose="020B0604020202020204" pitchFamily="34" charset="0"/>
                <a:cs typeface="Arial" panose="020B0604020202020204" pitchFamily="34" charset="0"/>
              </a:rPr>
              <a:t>Puede extenderse más de una década y no es posible objetivar alteraciones cognitivas</a:t>
            </a:r>
          </a:p>
        </p:txBody>
      </p:sp>
      <p:grpSp>
        <p:nvGrpSpPr>
          <p:cNvPr id="15" name="Grupo 14">
            <a:extLst>
              <a:ext uri="{FF2B5EF4-FFF2-40B4-BE49-F238E27FC236}">
                <a16:creationId xmlns:a16="http://schemas.microsoft.com/office/drawing/2014/main" id="{9766D910-5094-7667-D448-55891F376DE7}"/>
              </a:ext>
            </a:extLst>
          </p:cNvPr>
          <p:cNvGrpSpPr/>
          <p:nvPr/>
        </p:nvGrpSpPr>
        <p:grpSpPr>
          <a:xfrm>
            <a:off x="5443171" y="886308"/>
            <a:ext cx="83853" cy="414026"/>
            <a:chOff x="5297084" y="909457"/>
            <a:chExt cx="83853" cy="414026"/>
          </a:xfrm>
        </p:grpSpPr>
        <p:sp>
          <p:nvSpPr>
            <p:cNvPr id="11" name="Forma libre 10">
              <a:extLst>
                <a:ext uri="{FF2B5EF4-FFF2-40B4-BE49-F238E27FC236}">
                  <a16:creationId xmlns:a16="http://schemas.microsoft.com/office/drawing/2014/main" id="{90ACBB58-8720-600D-0B5B-A6C3D0473667}"/>
                </a:ext>
              </a:extLst>
            </p:cNvPr>
            <p:cNvSpPr/>
            <p:nvPr/>
          </p:nvSpPr>
          <p:spPr>
            <a:xfrm>
              <a:off x="5309400" y="909457"/>
              <a:ext cx="59221" cy="298151"/>
            </a:xfrm>
            <a:custGeom>
              <a:avLst/>
              <a:gdLst>
                <a:gd name="connsiteX0" fmla="*/ 0 w 59221"/>
                <a:gd name="connsiteY0" fmla="*/ 0 h 298151"/>
                <a:gd name="connsiteX1" fmla="*/ 59222 w 59221"/>
                <a:gd name="connsiteY1" fmla="*/ 0 h 298151"/>
                <a:gd name="connsiteX2" fmla="*/ 54295 w 59221"/>
                <a:gd name="connsiteY2" fmla="*/ 298152 h 298151"/>
                <a:gd name="connsiteX3" fmla="*/ 4926 w 59221"/>
                <a:gd name="connsiteY3" fmla="*/ 298152 h 298151"/>
                <a:gd name="connsiteX4" fmla="*/ 0 w 59221"/>
                <a:gd name="connsiteY4" fmla="*/ 0 h 29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1" h="298151">
                  <a:moveTo>
                    <a:pt x="0" y="0"/>
                  </a:moveTo>
                  <a:lnTo>
                    <a:pt x="59222" y="0"/>
                  </a:lnTo>
                  <a:lnTo>
                    <a:pt x="54295" y="298152"/>
                  </a:lnTo>
                  <a:lnTo>
                    <a:pt x="4926" y="298152"/>
                  </a:lnTo>
                  <a:lnTo>
                    <a:pt x="0" y="0"/>
                  </a:lnTo>
                  <a:close/>
                </a:path>
              </a:pathLst>
            </a:custGeom>
            <a:solidFill>
              <a:srgbClr val="00F1BE"/>
            </a:solidFill>
            <a:ln w="5159" cap="flat">
              <a:noFill/>
              <a:prstDash val="solid"/>
              <a:miter/>
            </a:ln>
          </p:spPr>
          <p:txBody>
            <a:bodyPr rtlCol="0" anchor="ctr"/>
            <a:lstStyle/>
            <a:p>
              <a:endParaRPr lang="es-ES"/>
            </a:p>
          </p:txBody>
        </p:sp>
        <p:sp>
          <p:nvSpPr>
            <p:cNvPr id="12" name="Forma libre 11">
              <a:extLst>
                <a:ext uri="{FF2B5EF4-FFF2-40B4-BE49-F238E27FC236}">
                  <a16:creationId xmlns:a16="http://schemas.microsoft.com/office/drawing/2014/main" id="{D78BF14B-7895-9FFA-E6F3-C5A00D9A078C}"/>
                </a:ext>
              </a:extLst>
            </p:cNvPr>
            <p:cNvSpPr/>
            <p:nvPr/>
          </p:nvSpPr>
          <p:spPr>
            <a:xfrm>
              <a:off x="5297084" y="1239630"/>
              <a:ext cx="83853" cy="83853"/>
            </a:xfrm>
            <a:custGeom>
              <a:avLst/>
              <a:gdLst>
                <a:gd name="connsiteX0" fmla="*/ 83854 w 83853"/>
                <a:gd name="connsiteY0" fmla="*/ 41927 h 83853"/>
                <a:gd name="connsiteX1" fmla="*/ 41927 w 83853"/>
                <a:gd name="connsiteY1" fmla="*/ 83854 h 83853"/>
                <a:gd name="connsiteX2" fmla="*/ 0 w 83853"/>
                <a:gd name="connsiteY2" fmla="*/ 41927 h 83853"/>
                <a:gd name="connsiteX3" fmla="*/ 41927 w 83853"/>
                <a:gd name="connsiteY3" fmla="*/ 0 h 83853"/>
                <a:gd name="connsiteX4" fmla="*/ 83854 w 83853"/>
                <a:gd name="connsiteY4" fmla="*/ 41927 h 8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3" h="83853">
                  <a:moveTo>
                    <a:pt x="83854" y="41927"/>
                  </a:moveTo>
                  <a:cubicBezTo>
                    <a:pt x="83854" y="65082"/>
                    <a:pt x="65082" y="83854"/>
                    <a:pt x="41927" y="83854"/>
                  </a:cubicBezTo>
                  <a:cubicBezTo>
                    <a:pt x="18771" y="83854"/>
                    <a:pt x="0" y="65082"/>
                    <a:pt x="0" y="41927"/>
                  </a:cubicBezTo>
                  <a:cubicBezTo>
                    <a:pt x="0" y="18771"/>
                    <a:pt x="18771" y="0"/>
                    <a:pt x="41927" y="0"/>
                  </a:cubicBezTo>
                  <a:cubicBezTo>
                    <a:pt x="65082" y="0"/>
                    <a:pt x="83854" y="18771"/>
                    <a:pt x="83854" y="41927"/>
                  </a:cubicBezTo>
                  <a:close/>
                </a:path>
              </a:pathLst>
            </a:custGeom>
            <a:solidFill>
              <a:srgbClr val="00F1BE"/>
            </a:solidFill>
            <a:ln w="5159" cap="flat">
              <a:noFill/>
              <a:prstDash val="solid"/>
              <a:miter/>
            </a:ln>
          </p:spPr>
          <p:txBody>
            <a:bodyPr rtlCol="0" anchor="ctr"/>
            <a:lstStyle/>
            <a:p>
              <a:endParaRPr lang="es-ES"/>
            </a:p>
          </p:txBody>
        </p:sp>
      </p:grpSp>
      <p:sp>
        <p:nvSpPr>
          <p:cNvPr id="20" name="CuadroTexto 19">
            <a:extLst>
              <a:ext uri="{FF2B5EF4-FFF2-40B4-BE49-F238E27FC236}">
                <a16:creationId xmlns:a16="http://schemas.microsoft.com/office/drawing/2014/main" id="{00161C03-70FE-84D2-4333-B961CAC99484}"/>
              </a:ext>
            </a:extLst>
          </p:cNvPr>
          <p:cNvSpPr txBox="1"/>
          <p:nvPr/>
        </p:nvSpPr>
        <p:spPr>
          <a:xfrm>
            <a:off x="531265" y="4525990"/>
            <a:ext cx="6668504" cy="307777"/>
          </a:xfrm>
          <a:prstGeom prst="rect">
            <a:avLst/>
          </a:prstGeom>
          <a:noFill/>
        </p:spPr>
        <p:txBody>
          <a:bodyPr wrap="square">
            <a:spAutoFit/>
          </a:bodyPr>
          <a:lstStyle/>
          <a:p>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Sperling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RA,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Aisen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PS, Beckett LA, Bennett DA,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Craft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S, Fagan AM, et al.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Toward</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defining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preclinical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stages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of</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recommendations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from</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National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Institute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Aging-Alzheimer's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Association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workgroups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diagnostic</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guidelines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for</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Dement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2011 May;7(3):280-92.</a:t>
            </a:r>
          </a:p>
        </p:txBody>
      </p:sp>
      <p:sp>
        <p:nvSpPr>
          <p:cNvPr id="4" name="Título 1">
            <a:extLst>
              <a:ext uri="{FF2B5EF4-FFF2-40B4-BE49-F238E27FC236}">
                <a16:creationId xmlns:a16="http://schemas.microsoft.com/office/drawing/2014/main" id="{807D39E5-09AC-DA82-1542-DFDB4D71E8A7}"/>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sz="2400" b="1" dirty="0">
                <a:solidFill>
                  <a:srgbClr val="00F1BE"/>
                </a:solidFill>
                <a:latin typeface="Aptos" panose="020B0004020202020204" pitchFamily="34" charset="0"/>
                <a:ea typeface="Yu Gothic UI" panose="020B0500000000000000" pitchFamily="34" charset="-128"/>
              </a:rPr>
              <a:t>Evolución de la EA</a:t>
            </a:r>
          </a:p>
        </p:txBody>
      </p:sp>
      <p:sp>
        <p:nvSpPr>
          <p:cNvPr id="9" name="CuadroTexto 8">
            <a:extLst>
              <a:ext uri="{FF2B5EF4-FFF2-40B4-BE49-F238E27FC236}">
                <a16:creationId xmlns:a16="http://schemas.microsoft.com/office/drawing/2014/main" id="{9759B530-98A0-313C-26F4-D4681BDE0E72}"/>
              </a:ext>
            </a:extLst>
          </p:cNvPr>
          <p:cNvSpPr txBox="1"/>
          <p:nvPr/>
        </p:nvSpPr>
        <p:spPr>
          <a:xfrm>
            <a:off x="895149" y="856648"/>
            <a:ext cx="184731"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293241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3" grpId="0" animBg="1"/>
      <p:bldP spid="8"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una sola esquina redondeada 10">
            <a:extLst>
              <a:ext uri="{FF2B5EF4-FFF2-40B4-BE49-F238E27FC236}">
                <a16:creationId xmlns:a16="http://schemas.microsoft.com/office/drawing/2014/main" id="{AC230FD9-2647-CF2D-EFCE-F81625FA30F4}"/>
              </a:ext>
            </a:extLst>
          </p:cNvPr>
          <p:cNvSpPr/>
          <p:nvPr/>
        </p:nvSpPr>
        <p:spPr>
          <a:xfrm flipV="1">
            <a:off x="5593070" y="1006997"/>
            <a:ext cx="3018495" cy="2801074"/>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a:endParaRPr>
          </a:p>
        </p:txBody>
      </p:sp>
      <p:grpSp>
        <p:nvGrpSpPr>
          <p:cNvPr id="15" name="Grupo 14">
            <a:extLst>
              <a:ext uri="{FF2B5EF4-FFF2-40B4-BE49-F238E27FC236}">
                <a16:creationId xmlns:a16="http://schemas.microsoft.com/office/drawing/2014/main" id="{2A6D71BC-9F91-CC29-7770-B650DB0C455F}"/>
              </a:ext>
            </a:extLst>
          </p:cNvPr>
          <p:cNvGrpSpPr/>
          <p:nvPr/>
        </p:nvGrpSpPr>
        <p:grpSpPr>
          <a:xfrm>
            <a:off x="678258" y="3455203"/>
            <a:ext cx="4727119" cy="343049"/>
            <a:chOff x="678258" y="3270009"/>
            <a:chExt cx="4835346" cy="343049"/>
          </a:xfrm>
        </p:grpSpPr>
        <p:sp>
          <p:nvSpPr>
            <p:cNvPr id="3" name="Rectángulo 2">
              <a:extLst>
                <a:ext uri="{FF2B5EF4-FFF2-40B4-BE49-F238E27FC236}">
                  <a16:creationId xmlns:a16="http://schemas.microsoft.com/office/drawing/2014/main" id="{2FD0EBC8-A039-E977-9680-8B06FACD951B}"/>
                </a:ext>
              </a:extLst>
            </p:cNvPr>
            <p:cNvSpPr/>
            <p:nvPr/>
          </p:nvSpPr>
          <p:spPr>
            <a:xfrm>
              <a:off x="678258" y="3270009"/>
              <a:ext cx="2639266" cy="343049"/>
            </a:xfrm>
            <a:prstGeom prst="rect">
              <a:avLst/>
            </a:prstGeom>
            <a:solidFill>
              <a:srgbClr val="6BDEC1">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5">
              <a:extLst>
                <a:ext uri="{FF2B5EF4-FFF2-40B4-BE49-F238E27FC236}">
                  <a16:creationId xmlns:a16="http://schemas.microsoft.com/office/drawing/2014/main" id="{201CC89D-CB52-76F5-9FA6-5A82ED921A1B}"/>
                </a:ext>
              </a:extLst>
            </p:cNvPr>
            <p:cNvSpPr/>
            <p:nvPr/>
          </p:nvSpPr>
          <p:spPr>
            <a:xfrm>
              <a:off x="3311657" y="3270009"/>
              <a:ext cx="2201947" cy="343049"/>
            </a:xfrm>
            <a:prstGeom prst="rect">
              <a:avLst/>
            </a:prstGeom>
            <a:solidFill>
              <a:schemeClr val="accent4">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 name="Grupo 8">
            <a:extLst>
              <a:ext uri="{FF2B5EF4-FFF2-40B4-BE49-F238E27FC236}">
                <a16:creationId xmlns:a16="http://schemas.microsoft.com/office/drawing/2014/main" id="{3CBDBFED-231D-2A8E-59E6-7730BDEB150A}"/>
              </a:ext>
            </a:extLst>
          </p:cNvPr>
          <p:cNvGrpSpPr/>
          <p:nvPr/>
        </p:nvGrpSpPr>
        <p:grpSpPr>
          <a:xfrm>
            <a:off x="407518" y="989281"/>
            <a:ext cx="5099210" cy="2425250"/>
            <a:chOff x="407517" y="792512"/>
            <a:chExt cx="5391553" cy="2564292"/>
          </a:xfrm>
        </p:grpSpPr>
        <p:pic>
          <p:nvPicPr>
            <p:cNvPr id="2" name="Imagen 1">
              <a:extLst>
                <a:ext uri="{FF2B5EF4-FFF2-40B4-BE49-F238E27FC236}">
                  <a16:creationId xmlns:a16="http://schemas.microsoft.com/office/drawing/2014/main" id="{53185B98-768D-DB83-5D3D-CE49D526DEF3}"/>
                </a:ext>
              </a:extLst>
            </p:cNvPr>
            <p:cNvPicPr>
              <a:picLocks noChangeAspect="1"/>
            </p:cNvPicPr>
            <p:nvPr/>
          </p:nvPicPr>
          <p:blipFill rotWithShape="1">
            <a:blip r:embed="rId3"/>
            <a:srcRect r="1522" b="17413"/>
            <a:stretch/>
          </p:blipFill>
          <p:spPr>
            <a:xfrm>
              <a:off x="407517" y="837635"/>
              <a:ext cx="5391553" cy="2519169"/>
            </a:xfrm>
            <a:prstGeom prst="rect">
              <a:avLst/>
            </a:prstGeom>
          </p:spPr>
        </p:pic>
        <p:sp>
          <p:nvSpPr>
            <p:cNvPr id="7" name="Rectángulo 6">
              <a:extLst>
                <a:ext uri="{FF2B5EF4-FFF2-40B4-BE49-F238E27FC236}">
                  <a16:creationId xmlns:a16="http://schemas.microsoft.com/office/drawing/2014/main" id="{D66C4686-3701-9B2C-C368-B6E7326D3F22}"/>
                </a:ext>
              </a:extLst>
            </p:cNvPr>
            <p:cNvSpPr/>
            <p:nvPr/>
          </p:nvSpPr>
          <p:spPr>
            <a:xfrm>
              <a:off x="3462129" y="792512"/>
              <a:ext cx="854369" cy="2543478"/>
            </a:xfrm>
            <a:prstGeom prst="rect">
              <a:avLst/>
            </a:prstGeom>
            <a:solidFill>
              <a:srgbClr val="0027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8" name="CuadroTexto 7">
            <a:extLst>
              <a:ext uri="{FF2B5EF4-FFF2-40B4-BE49-F238E27FC236}">
                <a16:creationId xmlns:a16="http://schemas.microsoft.com/office/drawing/2014/main" id="{6631773F-F2F7-CDEE-6C43-A524C27A3216}"/>
              </a:ext>
            </a:extLst>
          </p:cNvPr>
          <p:cNvSpPr txBox="1"/>
          <p:nvPr/>
        </p:nvSpPr>
        <p:spPr>
          <a:xfrm>
            <a:off x="5667095" y="1105863"/>
            <a:ext cx="2840298" cy="2531462"/>
          </a:xfrm>
          <a:prstGeom prst="rect">
            <a:avLst/>
          </a:prstGeom>
          <a:noFill/>
        </p:spPr>
        <p:txBody>
          <a:bodyPr wrap="square">
            <a:spAutoFit/>
          </a:bodyPr>
          <a:lstStyle/>
          <a:p>
            <a:r>
              <a:rPr lang="es-ES" sz="1600" b="1" dirty="0">
                <a:latin typeface="Arial" panose="020B0604020202020204" pitchFamily="34" charset="0"/>
                <a:ea typeface="Yu Gothic UI" panose="020B0500000000000000" pitchFamily="34" charset="-128"/>
                <a:cs typeface="Arial" panose="020B0604020202020204" pitchFamily="34" charset="0"/>
              </a:rPr>
              <a:t>Deterioro Cognitivo Leve</a:t>
            </a:r>
          </a:p>
          <a:p>
            <a:endParaRPr lang="es-ES" sz="600" dirty="0">
              <a:solidFill>
                <a:srgbClr val="F698C0"/>
              </a:solidFill>
              <a:latin typeface="Arial" panose="020B0604020202020204" pitchFamily="34" charset="0"/>
              <a:ea typeface="Yu Gothic UI" panose="020B0500000000000000" pitchFamily="34" charset="-128"/>
              <a:cs typeface="Arial" panose="020B0604020202020204" pitchFamily="34" charset="0"/>
            </a:endParaRPr>
          </a:p>
          <a:p>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Tienen problemas de memoria, pero son capaces de realizar actividades rutinarias</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 No todos los pacientes con DCL desarrollarán Alzheimer.</a:t>
            </a:r>
          </a:p>
          <a:p>
            <a:endPar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Los síntomas de DCL pueden incluir:</a:t>
            </a:r>
          </a:p>
          <a:p>
            <a:pPr marL="90488" indent="-90488">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Problemas de memoria, que los demás perciben</a:t>
            </a:r>
          </a:p>
          <a:p>
            <a:pPr marL="90488" indent="-90488">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Condiciones del estado de ánimo como depresión, ansiedad, irritabilidad o apatía</a:t>
            </a:r>
          </a:p>
          <a:p>
            <a:pPr marL="90488" indent="-90488">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Bajo rendimiento en las pruebas cognitivas inferior a lo esperado para la edad y educación en pruebas neuropsicológicas.</a:t>
            </a:r>
          </a:p>
        </p:txBody>
      </p:sp>
      <p:sp>
        <p:nvSpPr>
          <p:cNvPr id="14" name="CuadroTexto 13">
            <a:extLst>
              <a:ext uri="{FF2B5EF4-FFF2-40B4-BE49-F238E27FC236}">
                <a16:creationId xmlns:a16="http://schemas.microsoft.com/office/drawing/2014/main" id="{A6E883CE-04A3-510A-8893-55258546046C}"/>
              </a:ext>
            </a:extLst>
          </p:cNvPr>
          <p:cNvSpPr txBox="1"/>
          <p:nvPr/>
        </p:nvSpPr>
        <p:spPr>
          <a:xfrm>
            <a:off x="503238" y="4506182"/>
            <a:ext cx="6607828" cy="307777"/>
          </a:xfrm>
          <a:prstGeom prst="rect">
            <a:avLst/>
          </a:prstGeom>
          <a:noFill/>
        </p:spPr>
        <p:txBody>
          <a:bodyPr wrap="square">
            <a:spAutoFit/>
          </a:bodyPr>
          <a:lstStyle/>
          <a:p>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Sperling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RA,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Aisen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PS, Beckett LA, Bennett DA,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Craft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S, Fagan AM, et al.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Toward</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defining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preclinical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stages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of</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recommendations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from</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National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Institute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Aging-Alzheimer's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Association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workgroups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diagnostic</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guidelines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for</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Dement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2011 May;7(3):280-92.</a:t>
            </a:r>
          </a:p>
        </p:txBody>
      </p:sp>
      <p:sp>
        <p:nvSpPr>
          <p:cNvPr id="4" name="Título 1">
            <a:extLst>
              <a:ext uri="{FF2B5EF4-FFF2-40B4-BE49-F238E27FC236}">
                <a16:creationId xmlns:a16="http://schemas.microsoft.com/office/drawing/2014/main" id="{454A4300-5B0A-9260-BA90-45FF04C2FFD4}"/>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sz="2400" b="1" dirty="0">
                <a:solidFill>
                  <a:srgbClr val="00F1BE"/>
                </a:solidFill>
                <a:latin typeface="Aptos" panose="020B0004020202020204" pitchFamily="34" charset="0"/>
                <a:ea typeface="Yu Gothic UI" panose="020B0500000000000000" pitchFamily="34" charset="-128"/>
              </a:rPr>
              <a:t>Evolución de la EA</a:t>
            </a:r>
          </a:p>
        </p:txBody>
      </p:sp>
      <p:sp>
        <p:nvSpPr>
          <p:cNvPr id="10" name="CuadroTexto 9">
            <a:extLst>
              <a:ext uri="{FF2B5EF4-FFF2-40B4-BE49-F238E27FC236}">
                <a16:creationId xmlns:a16="http://schemas.microsoft.com/office/drawing/2014/main" id="{92E542A8-CD90-C700-57FB-66CE8B47A878}"/>
              </a:ext>
            </a:extLst>
          </p:cNvPr>
          <p:cNvSpPr txBox="1"/>
          <p:nvPr/>
        </p:nvSpPr>
        <p:spPr>
          <a:xfrm>
            <a:off x="3257268" y="3441289"/>
            <a:ext cx="2103259" cy="369332"/>
          </a:xfrm>
          <a:prstGeom prst="rect">
            <a:avLst/>
          </a:prstGeom>
          <a:noFill/>
        </p:spPr>
        <p:txBody>
          <a:bodyPr wrap="square">
            <a:spAutoFit/>
          </a:bodyPr>
          <a:lstStyle/>
          <a:p>
            <a:pPr algn="ctr"/>
            <a:r>
              <a:rPr lang="es-ES" b="1" dirty="0">
                <a:solidFill>
                  <a:schemeClr val="accent4">
                    <a:lumMod val="75000"/>
                  </a:schemeClr>
                </a:solidFill>
                <a:latin typeface="Aptos" panose="020B0004020202020204" pitchFamily="34" charset="0"/>
                <a:ea typeface="Yu Gothic UI" panose="020B0500000000000000" pitchFamily="34" charset="-128"/>
              </a:rPr>
              <a:t>Fase sintomática</a:t>
            </a:r>
            <a:endParaRPr lang="es-ES" sz="1400" dirty="0">
              <a:solidFill>
                <a:schemeClr val="accent4">
                  <a:lumMod val="75000"/>
                </a:schemeClr>
              </a:solidFill>
              <a:latin typeface="Aptos" panose="020B0004020202020204" pitchFamily="34" charset="0"/>
              <a:ea typeface="Yu Gothic UI" panose="020B0500000000000000" pitchFamily="34" charset="-128"/>
            </a:endParaRPr>
          </a:p>
        </p:txBody>
      </p:sp>
      <p:sp>
        <p:nvSpPr>
          <p:cNvPr id="12" name="CuadroTexto 11">
            <a:extLst>
              <a:ext uri="{FF2B5EF4-FFF2-40B4-BE49-F238E27FC236}">
                <a16:creationId xmlns:a16="http://schemas.microsoft.com/office/drawing/2014/main" id="{91A0EBB2-91C8-7C7C-0090-D1547E5323A4}"/>
              </a:ext>
            </a:extLst>
          </p:cNvPr>
          <p:cNvSpPr txBox="1"/>
          <p:nvPr/>
        </p:nvSpPr>
        <p:spPr>
          <a:xfrm>
            <a:off x="742835" y="3446296"/>
            <a:ext cx="2283689" cy="369332"/>
          </a:xfrm>
          <a:prstGeom prst="rect">
            <a:avLst/>
          </a:prstGeom>
          <a:noFill/>
        </p:spPr>
        <p:txBody>
          <a:bodyPr wrap="square">
            <a:spAutoFit/>
          </a:bodyPr>
          <a:lstStyle>
            <a:defPPr>
              <a:defRPr lang="es-ES_tradnl"/>
            </a:defPPr>
            <a:lvl1pPr>
              <a:defRPr sz="1400">
                <a:solidFill>
                  <a:schemeClr val="accent1"/>
                </a:solidFill>
                <a:latin typeface="Aptos" panose="020B0004020202020204" pitchFamily="34" charset="0"/>
                <a:ea typeface="Yu Gothic UI" panose="020B0500000000000000" pitchFamily="34" charset="-128"/>
              </a:defRPr>
            </a:lvl1pPr>
          </a:lstStyle>
          <a:p>
            <a:pPr algn="ctr"/>
            <a:r>
              <a:rPr lang="es-ES" sz="1800" b="1" dirty="0">
                <a:solidFill>
                  <a:srgbClr val="002755"/>
                </a:solidFill>
                <a:latin typeface="Aptos" panose="020B0004020202020204" pitchFamily="34" charset="0"/>
                <a:ea typeface="Yu Gothic UI" panose="020B0500000000000000" pitchFamily="34" charset="-128"/>
              </a:rPr>
              <a:t>Fase preclínica</a:t>
            </a:r>
            <a:endParaRPr lang="es-ES" sz="1800" dirty="0">
              <a:solidFill>
                <a:srgbClr val="002755"/>
              </a:solidFill>
            </a:endParaRPr>
          </a:p>
        </p:txBody>
      </p:sp>
    </p:spTree>
    <p:extLst>
      <p:ext uri="{BB962C8B-B14F-4D97-AF65-F5344CB8AC3E}">
        <p14:creationId xmlns:p14="http://schemas.microsoft.com/office/powerpoint/2010/main" val="39383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una sola esquina redondeada 10">
            <a:extLst>
              <a:ext uri="{FF2B5EF4-FFF2-40B4-BE49-F238E27FC236}">
                <a16:creationId xmlns:a16="http://schemas.microsoft.com/office/drawing/2014/main" id="{AC230FD9-2647-CF2D-EFCE-F81625FA30F4}"/>
              </a:ext>
            </a:extLst>
          </p:cNvPr>
          <p:cNvSpPr/>
          <p:nvPr/>
        </p:nvSpPr>
        <p:spPr>
          <a:xfrm flipV="1">
            <a:off x="5933737" y="1038574"/>
            <a:ext cx="2623241" cy="2878667"/>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1865934-3123-FC02-1E54-AAE75C7C4450}"/>
              </a:ext>
            </a:extLst>
          </p:cNvPr>
          <p:cNvSpPr txBox="1"/>
          <p:nvPr/>
        </p:nvSpPr>
        <p:spPr>
          <a:xfrm>
            <a:off x="510130" y="4505300"/>
            <a:ext cx="6680277" cy="307777"/>
          </a:xfrm>
          <a:prstGeom prst="rect">
            <a:avLst/>
          </a:prstGeom>
          <a:noFill/>
        </p:spPr>
        <p:txBody>
          <a:bodyPr wrap="square">
            <a:spAutoFit/>
          </a:bodyPr>
          <a:lstStyle/>
          <a:p>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Sperling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RA,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Aisen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PS, Beckett LA, Bennett DA,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Craft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S, Fagan AM, et al.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Toward</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defining</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preclinical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stages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of</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recommendations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from</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the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National</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Institute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Aging-Alzheimer's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Association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workgroups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on</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diagnostic</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guidelines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for</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disease</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Alzheimers</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Dement</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 2011 May;7(3):280-92.</a:t>
            </a:r>
          </a:p>
        </p:txBody>
      </p:sp>
      <p:sp>
        <p:nvSpPr>
          <p:cNvPr id="8" name="CuadroTexto 7">
            <a:extLst>
              <a:ext uri="{FF2B5EF4-FFF2-40B4-BE49-F238E27FC236}">
                <a16:creationId xmlns:a16="http://schemas.microsoft.com/office/drawing/2014/main" id="{6631773F-F2F7-CDEE-6C43-A524C27A3216}"/>
              </a:ext>
            </a:extLst>
          </p:cNvPr>
          <p:cNvSpPr txBox="1"/>
          <p:nvPr/>
        </p:nvSpPr>
        <p:spPr>
          <a:xfrm>
            <a:off x="6065922" y="1171310"/>
            <a:ext cx="2333011" cy="2541721"/>
          </a:xfrm>
          <a:prstGeom prst="rect">
            <a:avLst/>
          </a:prstGeom>
          <a:noFill/>
        </p:spPr>
        <p:txBody>
          <a:bodyPr wrap="square">
            <a:spAutoFit/>
          </a:bodyPr>
          <a:lstStyle/>
          <a:p>
            <a:r>
              <a:rPr lang="es-ES" sz="1600" b="1" dirty="0">
                <a:latin typeface="Arial" panose="020B0604020202020204" pitchFamily="34" charset="0"/>
                <a:ea typeface="Yu Gothic UI" panose="020B0500000000000000" pitchFamily="34" charset="-128"/>
                <a:cs typeface="Arial" panose="020B0604020202020204" pitchFamily="34" charset="0"/>
              </a:rPr>
              <a:t>Demencia</a:t>
            </a:r>
          </a:p>
          <a:p>
            <a:endPar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a:spcAft>
                <a:spcPts val="400"/>
              </a:spcAft>
            </a:pP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La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forma típica amnésica </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(70%), involucra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disfunción en la memoria episódica</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con dificultad para adquirir y recordar nueva información. </a:t>
            </a:r>
          </a:p>
          <a:p>
            <a:pPr>
              <a:spcAft>
                <a:spcPts val="400"/>
              </a:spcAft>
            </a:pP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El 30% restante </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presenta fenotipos no amnésicos. Estas se dividen en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subtipos</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a:t>
            </a:r>
          </a:p>
          <a:p>
            <a:pPr marL="314325" lvl="0" indent="-88900">
              <a:buFont typeface="Arial" panose="020B0604020202020204" pitchFamily="34" charset="0"/>
              <a:buChar char="•"/>
            </a:pP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Alteración del Lenguaje</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a:t>
            </a:r>
          </a:p>
          <a:p>
            <a:pPr marL="314325" lvl="0" indent="-88900">
              <a:buFont typeface="Arial" panose="020B0604020202020204" pitchFamily="34" charset="0"/>
              <a:buChar char="•"/>
            </a:pP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Afectación </a:t>
            </a:r>
            <a:r>
              <a:rPr lang="es-ES" sz="1050" b="1" dirty="0" err="1">
                <a:solidFill>
                  <a:srgbClr val="002755"/>
                </a:solidFill>
                <a:latin typeface="Arial" panose="020B0604020202020204" pitchFamily="34" charset="0"/>
                <a:ea typeface="Yu Gothic" panose="020B0400000000000000" pitchFamily="34" charset="-128"/>
                <a:cs typeface="Arial" panose="020B0604020202020204" pitchFamily="34" charset="0"/>
              </a:rPr>
              <a:t>Visoperceptiva</a:t>
            </a:r>
            <a:endPar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marL="314325" lvl="0" indent="-88900">
              <a:buFont typeface="Arial" panose="020B0604020202020204" pitchFamily="34" charset="0"/>
              <a:buChar char="•"/>
            </a:pP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Conductual y/o </a:t>
            </a:r>
            <a:r>
              <a:rPr lang="es-ES" sz="1050" b="1" dirty="0" err="1">
                <a:solidFill>
                  <a:srgbClr val="002755"/>
                </a:solidFill>
                <a:latin typeface="Arial" panose="020B0604020202020204" pitchFamily="34" charset="0"/>
                <a:ea typeface="Yu Gothic" panose="020B0400000000000000" pitchFamily="34" charset="-128"/>
                <a:cs typeface="Arial" panose="020B0604020202020204" pitchFamily="34" charset="0"/>
              </a:rPr>
              <a:t>Disejecutiva</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 rápidamente Progresiva</a:t>
            </a:r>
            <a:endPar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
        <p:nvSpPr>
          <p:cNvPr id="4" name="Título 1">
            <a:extLst>
              <a:ext uri="{FF2B5EF4-FFF2-40B4-BE49-F238E27FC236}">
                <a16:creationId xmlns:a16="http://schemas.microsoft.com/office/drawing/2014/main" id="{8DE28C5F-E945-D911-6DDA-862F88935CA2}"/>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sz="2400" b="1" dirty="0">
                <a:solidFill>
                  <a:srgbClr val="00F1BE"/>
                </a:solidFill>
                <a:latin typeface="Aptos" panose="020B0004020202020204" pitchFamily="34" charset="0"/>
                <a:ea typeface="Yu Gothic UI" panose="020B0500000000000000" pitchFamily="34" charset="-128"/>
              </a:rPr>
              <a:t>Evolución de la EA</a:t>
            </a:r>
          </a:p>
        </p:txBody>
      </p:sp>
      <p:grpSp>
        <p:nvGrpSpPr>
          <p:cNvPr id="17" name="Grupo 16">
            <a:extLst>
              <a:ext uri="{FF2B5EF4-FFF2-40B4-BE49-F238E27FC236}">
                <a16:creationId xmlns:a16="http://schemas.microsoft.com/office/drawing/2014/main" id="{9033473D-7764-F96B-53E6-5BFA6E915CD1}"/>
              </a:ext>
            </a:extLst>
          </p:cNvPr>
          <p:cNvGrpSpPr/>
          <p:nvPr/>
        </p:nvGrpSpPr>
        <p:grpSpPr>
          <a:xfrm>
            <a:off x="351037" y="1052995"/>
            <a:ext cx="5442888" cy="2915634"/>
            <a:chOff x="147837" y="1267484"/>
            <a:chExt cx="5442888" cy="2915634"/>
          </a:xfrm>
        </p:grpSpPr>
        <p:pic>
          <p:nvPicPr>
            <p:cNvPr id="2" name="Imagen 1">
              <a:extLst>
                <a:ext uri="{FF2B5EF4-FFF2-40B4-BE49-F238E27FC236}">
                  <a16:creationId xmlns:a16="http://schemas.microsoft.com/office/drawing/2014/main" id="{53185B98-768D-DB83-5D3D-CE49D526DEF3}"/>
                </a:ext>
              </a:extLst>
            </p:cNvPr>
            <p:cNvPicPr>
              <a:picLocks noChangeAspect="1"/>
            </p:cNvPicPr>
            <p:nvPr/>
          </p:nvPicPr>
          <p:blipFill rotWithShape="1">
            <a:blip r:embed="rId3"/>
            <a:srcRect r="1522" b="17413"/>
            <a:stretch/>
          </p:blipFill>
          <p:spPr>
            <a:xfrm>
              <a:off x="199172" y="1323772"/>
              <a:ext cx="5391553" cy="2519169"/>
            </a:xfrm>
            <a:prstGeom prst="rect">
              <a:avLst/>
            </a:prstGeom>
          </p:spPr>
        </p:pic>
        <p:grpSp>
          <p:nvGrpSpPr>
            <p:cNvPr id="15" name="Grupo 14">
              <a:extLst>
                <a:ext uri="{FF2B5EF4-FFF2-40B4-BE49-F238E27FC236}">
                  <a16:creationId xmlns:a16="http://schemas.microsoft.com/office/drawing/2014/main" id="{94D37957-E511-AE90-5445-7B0D07CD7003}"/>
                </a:ext>
              </a:extLst>
            </p:cNvPr>
            <p:cNvGrpSpPr/>
            <p:nvPr/>
          </p:nvGrpSpPr>
          <p:grpSpPr>
            <a:xfrm>
              <a:off x="3253784" y="3813786"/>
              <a:ext cx="2201947" cy="369332"/>
              <a:chOff x="3253784" y="3830212"/>
              <a:chExt cx="2201947" cy="369332"/>
            </a:xfrm>
          </p:grpSpPr>
          <p:sp>
            <p:nvSpPr>
              <p:cNvPr id="6" name="Rectángulo 5">
                <a:extLst>
                  <a:ext uri="{FF2B5EF4-FFF2-40B4-BE49-F238E27FC236}">
                    <a16:creationId xmlns:a16="http://schemas.microsoft.com/office/drawing/2014/main" id="{201CC89D-CB52-76F5-9FA6-5A82ED921A1B}"/>
                  </a:ext>
                </a:extLst>
              </p:cNvPr>
              <p:cNvSpPr/>
              <p:nvPr/>
            </p:nvSpPr>
            <p:spPr>
              <a:xfrm>
                <a:off x="3253784" y="3843354"/>
                <a:ext cx="2201947" cy="343049"/>
              </a:xfrm>
              <a:prstGeom prst="rect">
                <a:avLst/>
              </a:prstGeom>
              <a:solidFill>
                <a:schemeClr val="accent4">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92E542A8-CD90-C700-57FB-66CE8B47A878}"/>
                  </a:ext>
                </a:extLst>
              </p:cNvPr>
              <p:cNvSpPr txBox="1"/>
              <p:nvPr/>
            </p:nvSpPr>
            <p:spPr>
              <a:xfrm>
                <a:off x="3303128" y="3830212"/>
                <a:ext cx="2103259" cy="369332"/>
              </a:xfrm>
              <a:prstGeom prst="rect">
                <a:avLst/>
              </a:prstGeom>
              <a:noFill/>
            </p:spPr>
            <p:txBody>
              <a:bodyPr wrap="square">
                <a:spAutoFit/>
              </a:bodyPr>
              <a:lstStyle/>
              <a:p>
                <a:pPr algn="ctr"/>
                <a:r>
                  <a:rPr lang="es-ES" b="1" dirty="0">
                    <a:solidFill>
                      <a:schemeClr val="accent4">
                        <a:lumMod val="75000"/>
                      </a:schemeClr>
                    </a:solidFill>
                    <a:latin typeface="Arial" panose="020B0604020202020204" pitchFamily="34" charset="0"/>
                    <a:ea typeface="Yu Gothic UI" panose="020B0500000000000000" pitchFamily="34" charset="-128"/>
                    <a:cs typeface="Arial" panose="020B0604020202020204" pitchFamily="34" charset="0"/>
                  </a:rPr>
                  <a:t>Fase sintomática</a:t>
                </a:r>
                <a:endParaRPr lang="es-ES" sz="1400" dirty="0">
                  <a:solidFill>
                    <a:schemeClr val="accent4">
                      <a:lumMod val="75000"/>
                    </a:schemeClr>
                  </a:solidFill>
                  <a:latin typeface="Arial" panose="020B0604020202020204" pitchFamily="34" charset="0"/>
                  <a:ea typeface="Yu Gothic UI" panose="020B0500000000000000" pitchFamily="34" charset="-128"/>
                  <a:cs typeface="Arial" panose="020B0604020202020204" pitchFamily="34" charset="0"/>
                </a:endParaRPr>
              </a:p>
            </p:txBody>
          </p:sp>
        </p:grpSp>
        <p:grpSp>
          <p:nvGrpSpPr>
            <p:cNvPr id="14" name="Grupo 13">
              <a:extLst>
                <a:ext uri="{FF2B5EF4-FFF2-40B4-BE49-F238E27FC236}">
                  <a16:creationId xmlns:a16="http://schemas.microsoft.com/office/drawing/2014/main" id="{59C6BF1B-4633-7A9E-2FAB-1D48C16112DB}"/>
                </a:ext>
              </a:extLst>
            </p:cNvPr>
            <p:cNvGrpSpPr/>
            <p:nvPr/>
          </p:nvGrpSpPr>
          <p:grpSpPr>
            <a:xfrm>
              <a:off x="620385" y="3813786"/>
              <a:ext cx="2639266" cy="369332"/>
              <a:chOff x="620385" y="3837528"/>
              <a:chExt cx="2639266" cy="369332"/>
            </a:xfrm>
          </p:grpSpPr>
          <p:sp>
            <p:nvSpPr>
              <p:cNvPr id="3" name="Rectángulo 2">
                <a:extLst>
                  <a:ext uri="{FF2B5EF4-FFF2-40B4-BE49-F238E27FC236}">
                    <a16:creationId xmlns:a16="http://schemas.microsoft.com/office/drawing/2014/main" id="{2FD0EBC8-A039-E977-9680-8B06FACD951B}"/>
                  </a:ext>
                </a:extLst>
              </p:cNvPr>
              <p:cNvSpPr/>
              <p:nvPr/>
            </p:nvSpPr>
            <p:spPr>
              <a:xfrm>
                <a:off x="620385" y="3850670"/>
                <a:ext cx="2639266" cy="343049"/>
              </a:xfrm>
              <a:prstGeom prst="rect">
                <a:avLst/>
              </a:prstGeom>
              <a:solidFill>
                <a:srgbClr val="6BDEC1">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91A0EBB2-91C8-7C7C-0090-D1547E5323A4}"/>
                  </a:ext>
                </a:extLst>
              </p:cNvPr>
              <p:cNvSpPr txBox="1"/>
              <p:nvPr/>
            </p:nvSpPr>
            <p:spPr>
              <a:xfrm>
                <a:off x="798174" y="3837528"/>
                <a:ext cx="2283689" cy="369332"/>
              </a:xfrm>
              <a:prstGeom prst="rect">
                <a:avLst/>
              </a:prstGeom>
              <a:noFill/>
            </p:spPr>
            <p:txBody>
              <a:bodyPr wrap="square">
                <a:spAutoFit/>
              </a:bodyPr>
              <a:lstStyle>
                <a:defPPr>
                  <a:defRPr lang="es-ES_tradnl"/>
                </a:defPPr>
                <a:lvl1pPr>
                  <a:defRPr sz="1400">
                    <a:solidFill>
                      <a:schemeClr val="accent1"/>
                    </a:solidFill>
                    <a:latin typeface="Aptos" panose="020B0004020202020204" pitchFamily="34" charset="0"/>
                    <a:ea typeface="Yu Gothic UI" panose="020B0500000000000000" pitchFamily="34" charset="-128"/>
                  </a:defRPr>
                </a:lvl1pPr>
              </a:lstStyle>
              <a:p>
                <a:pPr algn="ctr"/>
                <a:r>
                  <a:rPr lang="es-ES" sz="1800" b="1" dirty="0">
                    <a:solidFill>
                      <a:srgbClr val="002755"/>
                    </a:solidFill>
                    <a:latin typeface="Arial" panose="020B0604020202020204" pitchFamily="34" charset="0"/>
                    <a:cs typeface="Arial" panose="020B0604020202020204" pitchFamily="34" charset="0"/>
                  </a:rPr>
                  <a:t>Fase preclínica</a:t>
                </a:r>
                <a:endParaRPr lang="es-ES" sz="1800" dirty="0">
                  <a:solidFill>
                    <a:srgbClr val="002755"/>
                  </a:solidFill>
                  <a:latin typeface="Arial" panose="020B0604020202020204" pitchFamily="34" charset="0"/>
                  <a:cs typeface="Arial" panose="020B0604020202020204" pitchFamily="34" charset="0"/>
                </a:endParaRPr>
              </a:p>
            </p:txBody>
          </p:sp>
        </p:grpSp>
        <p:sp>
          <p:nvSpPr>
            <p:cNvPr id="7" name="Rectángulo 6">
              <a:extLst>
                <a:ext uri="{FF2B5EF4-FFF2-40B4-BE49-F238E27FC236}">
                  <a16:creationId xmlns:a16="http://schemas.microsoft.com/office/drawing/2014/main" id="{D66C4686-3701-9B2C-C368-B6E7326D3F22}"/>
                </a:ext>
              </a:extLst>
            </p:cNvPr>
            <p:cNvSpPr/>
            <p:nvPr/>
          </p:nvSpPr>
          <p:spPr>
            <a:xfrm>
              <a:off x="4108153" y="1267484"/>
              <a:ext cx="1347578" cy="2543478"/>
            </a:xfrm>
            <a:prstGeom prst="rect">
              <a:avLst/>
            </a:prstGeom>
            <a:solidFill>
              <a:srgbClr val="0027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75AB0CBB-E730-7E3B-3B1A-244F61756F67}"/>
                </a:ext>
              </a:extLst>
            </p:cNvPr>
            <p:cNvSpPr/>
            <p:nvPr/>
          </p:nvSpPr>
          <p:spPr>
            <a:xfrm>
              <a:off x="147837" y="3657600"/>
              <a:ext cx="295674" cy="323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0693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2660CEE8-76D6-D84A-4982-ED8CB0F9068A}"/>
              </a:ext>
            </a:extLst>
          </p:cNvPr>
          <p:cNvSpPr/>
          <p:nvPr/>
        </p:nvSpPr>
        <p:spPr>
          <a:xfrm>
            <a:off x="503237" y="925494"/>
            <a:ext cx="8281987" cy="3629882"/>
          </a:xfrm>
          <a:prstGeom prst="roundRect">
            <a:avLst>
              <a:gd name="adj" fmla="val 5332"/>
            </a:avLst>
          </a:prstGeom>
          <a:solidFill>
            <a:srgbClr val="00F1B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cs typeface="Arial" panose="020B0604020202020204" pitchFamily="34" charset="0"/>
            </a:endParaRPr>
          </a:p>
        </p:txBody>
      </p:sp>
      <p:grpSp>
        <p:nvGrpSpPr>
          <p:cNvPr id="35" name="Grupo 34">
            <a:extLst>
              <a:ext uri="{FF2B5EF4-FFF2-40B4-BE49-F238E27FC236}">
                <a16:creationId xmlns:a16="http://schemas.microsoft.com/office/drawing/2014/main" id="{5A1EE5C5-F635-056C-E9E7-C23E149473E8}"/>
              </a:ext>
            </a:extLst>
          </p:cNvPr>
          <p:cNvGrpSpPr/>
          <p:nvPr/>
        </p:nvGrpSpPr>
        <p:grpSpPr>
          <a:xfrm>
            <a:off x="1025950" y="975138"/>
            <a:ext cx="2769436" cy="1259364"/>
            <a:chOff x="1025950" y="975138"/>
            <a:chExt cx="2769436" cy="1259364"/>
          </a:xfrm>
        </p:grpSpPr>
        <p:grpSp>
          <p:nvGrpSpPr>
            <p:cNvPr id="31" name="Grupo 30">
              <a:extLst>
                <a:ext uri="{FF2B5EF4-FFF2-40B4-BE49-F238E27FC236}">
                  <a16:creationId xmlns:a16="http://schemas.microsoft.com/office/drawing/2014/main" id="{80235BB6-FC89-21CA-4748-0BB47B0A2306}"/>
                </a:ext>
              </a:extLst>
            </p:cNvPr>
            <p:cNvGrpSpPr/>
            <p:nvPr/>
          </p:nvGrpSpPr>
          <p:grpSpPr>
            <a:xfrm>
              <a:off x="1254209" y="975138"/>
              <a:ext cx="2541177" cy="524935"/>
              <a:chOff x="1254209" y="975138"/>
              <a:chExt cx="2541177" cy="524935"/>
            </a:xfrm>
          </p:grpSpPr>
          <p:pic>
            <p:nvPicPr>
              <p:cNvPr id="5" name="Imagen 4">
                <a:extLst>
                  <a:ext uri="{FF2B5EF4-FFF2-40B4-BE49-F238E27FC236}">
                    <a16:creationId xmlns:a16="http://schemas.microsoft.com/office/drawing/2014/main" id="{2B19A8A5-2ACC-6172-F593-C04CCA7922E9}"/>
                  </a:ext>
                </a:extLst>
              </p:cNvPr>
              <p:cNvPicPr>
                <a:picLocks noChangeAspect="1"/>
              </p:cNvPicPr>
              <p:nvPr/>
            </p:nvPicPr>
            <p:blipFill rotWithShape="1">
              <a:blip r:embed="rId2"/>
              <a:srcRect l="13953" t="23714" r="52539" b="61245"/>
              <a:stretch/>
            </p:blipFill>
            <p:spPr>
              <a:xfrm>
                <a:off x="1254209" y="1006769"/>
                <a:ext cx="530086" cy="493304"/>
              </a:xfrm>
              <a:prstGeom prst="ellipse">
                <a:avLst/>
              </a:prstGeom>
            </p:spPr>
          </p:pic>
          <p:sp>
            <p:nvSpPr>
              <p:cNvPr id="12" name="CuadroTexto 11">
                <a:extLst>
                  <a:ext uri="{FF2B5EF4-FFF2-40B4-BE49-F238E27FC236}">
                    <a16:creationId xmlns:a16="http://schemas.microsoft.com/office/drawing/2014/main" id="{2CAD86DA-1EA0-7705-3480-09CF11EF7EEF}"/>
                  </a:ext>
                </a:extLst>
              </p:cNvPr>
              <p:cNvSpPr txBox="1"/>
              <p:nvPr/>
            </p:nvSpPr>
            <p:spPr>
              <a:xfrm>
                <a:off x="1273091" y="975138"/>
                <a:ext cx="2522295" cy="270459"/>
              </a:xfrm>
              <a:prstGeom prst="rect">
                <a:avLst/>
              </a:prstGeom>
              <a:noFill/>
            </p:spPr>
            <p:txBody>
              <a:bodyPr wrap="square">
                <a:spAutoFit/>
              </a:bodyPr>
              <a:lstStyle/>
              <a:p>
                <a:pPr lvl="0" algn="ctr">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100" b="1" dirty="0" err="1">
                    <a:solidFill>
                      <a:srgbClr val="002755"/>
                    </a:solidFill>
                    <a:latin typeface="Arial" panose="020B0604020202020204" pitchFamily="34" charset="0"/>
                    <a:cs typeface="Arial" panose="020B0604020202020204" pitchFamily="34" charset="0"/>
                  </a:rPr>
                  <a:t>Pérdida</a:t>
                </a:r>
                <a:r>
                  <a:rPr lang="en-US" sz="1100" b="1" dirty="0">
                    <a:solidFill>
                      <a:srgbClr val="002755"/>
                    </a:solidFill>
                    <a:latin typeface="Arial" panose="020B0604020202020204" pitchFamily="34" charset="0"/>
                    <a:cs typeface="Arial" panose="020B0604020202020204" pitchFamily="34" charset="0"/>
                  </a:rPr>
                  <a:t> de </a:t>
                </a:r>
                <a:r>
                  <a:rPr lang="en-US" sz="1100" b="1" dirty="0" err="1">
                    <a:solidFill>
                      <a:srgbClr val="002755"/>
                    </a:solidFill>
                    <a:latin typeface="Arial" panose="020B0604020202020204" pitchFamily="34" charset="0"/>
                    <a:cs typeface="Arial" panose="020B0604020202020204" pitchFamily="34" charset="0"/>
                  </a:rPr>
                  <a:t>memoria</a:t>
                </a:r>
                <a:endParaRPr lang="en-US" sz="1100" b="1" dirty="0">
                  <a:solidFill>
                    <a:srgbClr val="002755"/>
                  </a:solidFill>
                  <a:latin typeface="Arial" panose="020B0604020202020204" pitchFamily="34" charset="0"/>
                  <a:cs typeface="Arial" panose="020B0604020202020204" pitchFamily="34" charset="0"/>
                </a:endParaRPr>
              </a:p>
            </p:txBody>
          </p:sp>
        </p:grpSp>
        <p:cxnSp>
          <p:nvCxnSpPr>
            <p:cNvPr id="15" name="Conector recto 14">
              <a:extLst>
                <a:ext uri="{FF2B5EF4-FFF2-40B4-BE49-F238E27FC236}">
                  <a16:creationId xmlns:a16="http://schemas.microsoft.com/office/drawing/2014/main" id="{37CE835F-9730-824C-0B54-C64A41B2B0A2}"/>
                </a:ext>
              </a:extLst>
            </p:cNvPr>
            <p:cNvCxnSpPr>
              <a:cxnSpLocks/>
            </p:cNvCxnSpPr>
            <p:nvPr/>
          </p:nvCxnSpPr>
          <p:spPr>
            <a:xfrm flipV="1">
              <a:off x="1025950" y="1472805"/>
              <a:ext cx="320822" cy="761697"/>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FABE399D-05C9-3699-9E76-D1E8902B6EF8}"/>
              </a:ext>
            </a:extLst>
          </p:cNvPr>
          <p:cNvGrpSpPr/>
          <p:nvPr/>
        </p:nvGrpSpPr>
        <p:grpSpPr>
          <a:xfrm>
            <a:off x="1080570" y="1248679"/>
            <a:ext cx="3570121" cy="1229109"/>
            <a:chOff x="1080570" y="1248679"/>
            <a:chExt cx="3570121" cy="1229109"/>
          </a:xfrm>
        </p:grpSpPr>
        <p:grpSp>
          <p:nvGrpSpPr>
            <p:cNvPr id="33" name="Grupo 32">
              <a:extLst>
                <a:ext uri="{FF2B5EF4-FFF2-40B4-BE49-F238E27FC236}">
                  <a16:creationId xmlns:a16="http://schemas.microsoft.com/office/drawing/2014/main" id="{AE9CF0C3-2453-2984-4FA3-B1C203AF6D20}"/>
                </a:ext>
              </a:extLst>
            </p:cNvPr>
            <p:cNvGrpSpPr/>
            <p:nvPr/>
          </p:nvGrpSpPr>
          <p:grpSpPr>
            <a:xfrm>
              <a:off x="1815822" y="1248679"/>
              <a:ext cx="2834869" cy="620304"/>
              <a:chOff x="1815822" y="1248679"/>
              <a:chExt cx="2834869" cy="620304"/>
            </a:xfrm>
          </p:grpSpPr>
          <p:pic>
            <p:nvPicPr>
              <p:cNvPr id="17" name="Imagen 16">
                <a:extLst>
                  <a:ext uri="{FF2B5EF4-FFF2-40B4-BE49-F238E27FC236}">
                    <a16:creationId xmlns:a16="http://schemas.microsoft.com/office/drawing/2014/main" id="{06EE533E-BC38-CB9C-84A0-4D8C96A0DD06}"/>
                  </a:ext>
                </a:extLst>
              </p:cNvPr>
              <p:cNvPicPr>
                <a:picLocks noChangeAspect="1"/>
              </p:cNvPicPr>
              <p:nvPr/>
            </p:nvPicPr>
            <p:blipFill rotWithShape="1">
              <a:blip r:embed="rId2"/>
              <a:srcRect l="60908" t="45230" r="5584" b="35856"/>
              <a:stretch/>
            </p:blipFill>
            <p:spPr>
              <a:xfrm>
                <a:off x="1815822" y="1248679"/>
                <a:ext cx="530086" cy="620304"/>
              </a:xfrm>
              <a:prstGeom prst="ellipse">
                <a:avLst/>
              </a:prstGeom>
            </p:spPr>
          </p:pic>
          <p:sp>
            <p:nvSpPr>
              <p:cNvPr id="18" name="CuadroTexto 17">
                <a:extLst>
                  <a:ext uri="{FF2B5EF4-FFF2-40B4-BE49-F238E27FC236}">
                    <a16:creationId xmlns:a16="http://schemas.microsoft.com/office/drawing/2014/main" id="{1416C839-43E2-6ABD-FDD4-9B78E1CC3062}"/>
                  </a:ext>
                </a:extLst>
              </p:cNvPr>
              <p:cNvSpPr txBox="1"/>
              <p:nvPr/>
            </p:nvSpPr>
            <p:spPr>
              <a:xfrm>
                <a:off x="2314258" y="1392563"/>
                <a:ext cx="2336433" cy="270459"/>
              </a:xfrm>
              <a:prstGeom prst="rect">
                <a:avLst/>
              </a:prstGeom>
              <a:noFill/>
            </p:spPr>
            <p:txBody>
              <a:bodyPr wrap="square">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100" b="1" dirty="0">
                    <a:solidFill>
                      <a:srgbClr val="002755"/>
                    </a:solidFill>
                    <a:latin typeface="Arial" panose="020B0604020202020204" pitchFamily="34" charset="0"/>
                    <a:cs typeface="Arial" panose="020B0604020202020204" pitchFamily="34" charset="0"/>
                  </a:rPr>
                  <a:t>Bajo </a:t>
                </a:r>
                <a:r>
                  <a:rPr lang="en-US" sz="1100" b="1" dirty="0" err="1">
                    <a:solidFill>
                      <a:srgbClr val="002755"/>
                    </a:solidFill>
                    <a:latin typeface="Arial" panose="020B0604020202020204" pitchFamily="34" charset="0"/>
                    <a:cs typeface="Arial" panose="020B0604020202020204" pitchFamily="34" charset="0"/>
                  </a:rPr>
                  <a:t>nivel</a:t>
                </a:r>
                <a:r>
                  <a:rPr lang="en-US" sz="1100" b="1" dirty="0">
                    <a:solidFill>
                      <a:srgbClr val="002755"/>
                    </a:solidFill>
                    <a:latin typeface="Arial" panose="020B0604020202020204" pitchFamily="34" charset="0"/>
                    <a:cs typeface="Arial" panose="020B0604020202020204" pitchFamily="34" charset="0"/>
                  </a:rPr>
                  <a:t> de </a:t>
                </a:r>
                <a:r>
                  <a:rPr lang="en-US" sz="1100" b="1" dirty="0" err="1">
                    <a:solidFill>
                      <a:srgbClr val="002755"/>
                    </a:solidFill>
                    <a:latin typeface="Arial" panose="020B0604020202020204" pitchFamily="34" charset="0"/>
                    <a:cs typeface="Arial" panose="020B0604020202020204" pitchFamily="34" charset="0"/>
                  </a:rPr>
                  <a:t>energía</a:t>
                </a:r>
                <a:endParaRPr lang="en-US" sz="1100" b="1" dirty="0">
                  <a:solidFill>
                    <a:srgbClr val="002755"/>
                  </a:solidFill>
                  <a:latin typeface="Arial" panose="020B0604020202020204" pitchFamily="34" charset="0"/>
                  <a:cs typeface="Arial" panose="020B0604020202020204" pitchFamily="34" charset="0"/>
                </a:endParaRPr>
              </a:p>
            </p:txBody>
          </p:sp>
        </p:grpSp>
        <p:cxnSp>
          <p:nvCxnSpPr>
            <p:cNvPr id="19" name="Conector recto 18">
              <a:extLst>
                <a:ext uri="{FF2B5EF4-FFF2-40B4-BE49-F238E27FC236}">
                  <a16:creationId xmlns:a16="http://schemas.microsoft.com/office/drawing/2014/main" id="{5E4D3634-E360-BA44-0148-60279B3503B6}"/>
                </a:ext>
              </a:extLst>
            </p:cNvPr>
            <p:cNvCxnSpPr>
              <a:cxnSpLocks/>
            </p:cNvCxnSpPr>
            <p:nvPr/>
          </p:nvCxnSpPr>
          <p:spPr>
            <a:xfrm flipV="1">
              <a:off x="1080570" y="1857483"/>
              <a:ext cx="654299" cy="620305"/>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F7F2B3A8-86C6-B90D-61AD-6F67E6982AAA}"/>
              </a:ext>
            </a:extLst>
          </p:cNvPr>
          <p:cNvGrpSpPr/>
          <p:nvPr/>
        </p:nvGrpSpPr>
        <p:grpSpPr>
          <a:xfrm>
            <a:off x="1096162" y="2861406"/>
            <a:ext cx="4232193" cy="1247932"/>
            <a:chOff x="1096162" y="2861406"/>
            <a:chExt cx="4232193" cy="1247932"/>
          </a:xfrm>
        </p:grpSpPr>
        <p:pic>
          <p:nvPicPr>
            <p:cNvPr id="7" name="Imagen 6">
              <a:extLst>
                <a:ext uri="{FF2B5EF4-FFF2-40B4-BE49-F238E27FC236}">
                  <a16:creationId xmlns:a16="http://schemas.microsoft.com/office/drawing/2014/main" id="{7A12761C-9842-F8A9-F07F-22137E8653B6}"/>
                </a:ext>
              </a:extLst>
            </p:cNvPr>
            <p:cNvPicPr>
              <a:picLocks noChangeAspect="1"/>
            </p:cNvPicPr>
            <p:nvPr/>
          </p:nvPicPr>
          <p:blipFill rotWithShape="1">
            <a:blip r:embed="rId2"/>
            <a:srcRect l="57906" t="69820" r="3456" b="9768"/>
            <a:stretch/>
          </p:blipFill>
          <p:spPr>
            <a:xfrm>
              <a:off x="1531757" y="3439921"/>
              <a:ext cx="611248" cy="669417"/>
            </a:xfrm>
            <a:prstGeom prst="ellipse">
              <a:avLst/>
            </a:prstGeom>
          </p:spPr>
        </p:pic>
        <p:sp>
          <p:nvSpPr>
            <p:cNvPr id="11" name="CuadroTexto 10">
              <a:extLst>
                <a:ext uri="{FF2B5EF4-FFF2-40B4-BE49-F238E27FC236}">
                  <a16:creationId xmlns:a16="http://schemas.microsoft.com/office/drawing/2014/main" id="{6D1401DD-EEBF-4BDC-34E0-F2B1FA631B1D}"/>
                </a:ext>
              </a:extLst>
            </p:cNvPr>
            <p:cNvSpPr txBox="1"/>
            <p:nvPr/>
          </p:nvSpPr>
          <p:spPr>
            <a:xfrm>
              <a:off x="2066604" y="3622967"/>
              <a:ext cx="3261751" cy="261610"/>
            </a:xfrm>
            <a:prstGeom prst="rect">
              <a:avLst/>
            </a:prstGeom>
            <a:noFill/>
          </p:spPr>
          <p:txBody>
            <a:bodyPr wrap="square">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100" b="1" dirty="0" err="1">
                  <a:solidFill>
                    <a:srgbClr val="002755"/>
                  </a:solidFill>
                  <a:latin typeface="Arial" panose="020B0604020202020204" pitchFamily="34" charset="0"/>
                  <a:cs typeface="Arial" panose="020B0604020202020204" pitchFamily="34" charset="0"/>
                </a:rPr>
                <a:t>Cambios</a:t>
              </a:r>
              <a:r>
                <a:rPr lang="en-US" sz="1100" b="1" dirty="0">
                  <a:solidFill>
                    <a:srgbClr val="002755"/>
                  </a:solidFill>
                  <a:latin typeface="Arial" panose="020B0604020202020204" pitchFamily="34" charset="0"/>
                  <a:cs typeface="Arial" panose="020B0604020202020204" pitchFamily="34" charset="0"/>
                </a:rPr>
                <a:t> </a:t>
              </a:r>
              <a:r>
                <a:rPr lang="en-US" sz="1100" b="1" dirty="0" err="1">
                  <a:solidFill>
                    <a:srgbClr val="002755"/>
                  </a:solidFill>
                  <a:latin typeface="Arial" panose="020B0604020202020204" pitchFamily="34" charset="0"/>
                  <a:cs typeface="Arial" panose="020B0604020202020204" pitchFamily="34" charset="0"/>
                </a:rPr>
                <a:t>en</a:t>
              </a:r>
              <a:r>
                <a:rPr lang="en-US" sz="1100" b="1" dirty="0">
                  <a:solidFill>
                    <a:srgbClr val="002755"/>
                  </a:solidFill>
                  <a:latin typeface="Arial" panose="020B0604020202020204" pitchFamily="34" charset="0"/>
                  <a:cs typeface="Arial" panose="020B0604020202020204" pitchFamily="34" charset="0"/>
                </a:rPr>
                <a:t> la </a:t>
              </a:r>
              <a:r>
                <a:rPr lang="en-US" sz="1100" b="1" dirty="0" err="1">
                  <a:solidFill>
                    <a:srgbClr val="002755"/>
                  </a:solidFill>
                  <a:latin typeface="Arial" panose="020B0604020202020204" pitchFamily="34" charset="0"/>
                  <a:cs typeface="Arial" panose="020B0604020202020204" pitchFamily="34" charset="0"/>
                </a:rPr>
                <a:t>personalidad</a:t>
              </a:r>
              <a:r>
                <a:rPr lang="en-US" sz="1100" b="1" dirty="0">
                  <a:solidFill>
                    <a:srgbClr val="002755"/>
                  </a:solidFill>
                  <a:latin typeface="Arial" panose="020B0604020202020204" pitchFamily="34" charset="0"/>
                  <a:cs typeface="Arial" panose="020B0604020202020204" pitchFamily="34" charset="0"/>
                </a:rPr>
                <a:t>/</a:t>
              </a:r>
              <a:r>
                <a:rPr lang="en-US" sz="1100" b="1" dirty="0" err="1">
                  <a:solidFill>
                    <a:srgbClr val="002755"/>
                  </a:solidFill>
                  <a:latin typeface="Arial" panose="020B0604020202020204" pitchFamily="34" charset="0"/>
                  <a:cs typeface="Arial" panose="020B0604020202020204" pitchFamily="34" charset="0"/>
                </a:rPr>
                <a:t>estado</a:t>
              </a:r>
              <a:r>
                <a:rPr lang="en-US" sz="1100" b="1" dirty="0">
                  <a:solidFill>
                    <a:srgbClr val="002755"/>
                  </a:solidFill>
                  <a:latin typeface="Arial" panose="020B0604020202020204" pitchFamily="34" charset="0"/>
                  <a:cs typeface="Arial" panose="020B0604020202020204" pitchFamily="34" charset="0"/>
                </a:rPr>
                <a:t> de </a:t>
              </a:r>
              <a:r>
                <a:rPr lang="en-US" sz="1100" b="1" dirty="0" err="1">
                  <a:solidFill>
                    <a:srgbClr val="002755"/>
                  </a:solidFill>
                  <a:latin typeface="Arial" panose="020B0604020202020204" pitchFamily="34" charset="0"/>
                  <a:cs typeface="Arial" panose="020B0604020202020204" pitchFamily="34" charset="0"/>
                </a:rPr>
                <a:t>ánimo</a:t>
              </a:r>
              <a:endParaRPr lang="es-ES" sz="1100" b="1" dirty="0">
                <a:solidFill>
                  <a:srgbClr val="002755"/>
                </a:solidFill>
                <a:latin typeface="Arial" panose="020B0604020202020204" pitchFamily="34" charset="0"/>
                <a:cs typeface="Arial" panose="020B0604020202020204" pitchFamily="34" charset="0"/>
              </a:endParaRPr>
            </a:p>
          </p:txBody>
        </p:sp>
        <p:cxnSp>
          <p:nvCxnSpPr>
            <p:cNvPr id="20" name="Conector recto 19">
              <a:extLst>
                <a:ext uri="{FF2B5EF4-FFF2-40B4-BE49-F238E27FC236}">
                  <a16:creationId xmlns:a16="http://schemas.microsoft.com/office/drawing/2014/main" id="{2EFD07C0-877A-E93C-654E-1EF794A898CA}"/>
                </a:ext>
              </a:extLst>
            </p:cNvPr>
            <p:cNvCxnSpPr>
              <a:cxnSpLocks/>
            </p:cNvCxnSpPr>
            <p:nvPr/>
          </p:nvCxnSpPr>
          <p:spPr>
            <a:xfrm>
              <a:off x="1096162" y="2861406"/>
              <a:ext cx="571540" cy="541247"/>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539C63C5-67FA-CF9E-D750-53C958AAFDB9}"/>
              </a:ext>
            </a:extLst>
          </p:cNvPr>
          <p:cNvGrpSpPr/>
          <p:nvPr/>
        </p:nvGrpSpPr>
        <p:grpSpPr>
          <a:xfrm>
            <a:off x="1108313" y="1827131"/>
            <a:ext cx="4273353" cy="736219"/>
            <a:chOff x="1108313" y="1827131"/>
            <a:chExt cx="4273353" cy="736219"/>
          </a:xfrm>
        </p:grpSpPr>
        <p:pic>
          <p:nvPicPr>
            <p:cNvPr id="9" name="Imagen 8">
              <a:extLst>
                <a:ext uri="{FF2B5EF4-FFF2-40B4-BE49-F238E27FC236}">
                  <a16:creationId xmlns:a16="http://schemas.microsoft.com/office/drawing/2014/main" id="{39DBF65E-BB4F-BA82-1153-8988DB158B36}"/>
                </a:ext>
              </a:extLst>
            </p:cNvPr>
            <p:cNvPicPr>
              <a:picLocks noChangeAspect="1"/>
            </p:cNvPicPr>
            <p:nvPr/>
          </p:nvPicPr>
          <p:blipFill rotWithShape="1">
            <a:blip r:embed="rId2"/>
            <a:srcRect l="59875" t="19248" r="6618" b="61838"/>
            <a:stretch/>
          </p:blipFill>
          <p:spPr>
            <a:xfrm>
              <a:off x="1973999" y="1827131"/>
              <a:ext cx="530087" cy="620305"/>
            </a:xfrm>
            <a:prstGeom prst="ellipse">
              <a:avLst/>
            </a:prstGeom>
          </p:spPr>
        </p:pic>
        <p:sp>
          <p:nvSpPr>
            <p:cNvPr id="13" name="CuadroTexto 12">
              <a:extLst>
                <a:ext uri="{FF2B5EF4-FFF2-40B4-BE49-F238E27FC236}">
                  <a16:creationId xmlns:a16="http://schemas.microsoft.com/office/drawing/2014/main" id="{EEF3A4CD-2D05-879F-AF3F-9E3C81431D3C}"/>
                </a:ext>
              </a:extLst>
            </p:cNvPr>
            <p:cNvSpPr txBox="1"/>
            <p:nvPr/>
          </p:nvSpPr>
          <p:spPr>
            <a:xfrm>
              <a:off x="2465525" y="1838376"/>
              <a:ext cx="2916141" cy="430887"/>
            </a:xfrm>
            <a:prstGeom prst="rect">
              <a:avLst/>
            </a:prstGeom>
            <a:noFill/>
          </p:spPr>
          <p:txBody>
            <a:bodyPr wrap="square">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dirty="0">
                  <a:solidFill>
                    <a:srgbClr val="002755"/>
                  </a:solidFill>
                  <a:latin typeface="Arial" panose="020B0604020202020204" pitchFamily="34" charset="0"/>
                  <a:cs typeface="Arial" panose="020B0604020202020204" pitchFamily="34" charset="0"/>
                </a:rPr>
                <a:t>Incapacidad de resolver operaciones aritméticas sencillas</a:t>
              </a:r>
            </a:p>
          </p:txBody>
        </p:sp>
        <p:cxnSp>
          <p:nvCxnSpPr>
            <p:cNvPr id="22" name="Conector recto 21">
              <a:extLst>
                <a:ext uri="{FF2B5EF4-FFF2-40B4-BE49-F238E27FC236}">
                  <a16:creationId xmlns:a16="http://schemas.microsoft.com/office/drawing/2014/main" id="{D07DA2CC-2AD5-E7A8-A023-5563957A9741}"/>
                </a:ext>
              </a:extLst>
            </p:cNvPr>
            <p:cNvCxnSpPr>
              <a:cxnSpLocks/>
            </p:cNvCxnSpPr>
            <p:nvPr/>
          </p:nvCxnSpPr>
          <p:spPr>
            <a:xfrm flipV="1">
              <a:off x="1108313" y="2308860"/>
              <a:ext cx="785337" cy="254490"/>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39" name="Grupo 38">
            <a:extLst>
              <a:ext uri="{FF2B5EF4-FFF2-40B4-BE49-F238E27FC236}">
                <a16:creationId xmlns:a16="http://schemas.microsoft.com/office/drawing/2014/main" id="{06B356D0-32D2-7950-CD41-D357C5D504BB}"/>
              </a:ext>
            </a:extLst>
          </p:cNvPr>
          <p:cNvGrpSpPr/>
          <p:nvPr/>
        </p:nvGrpSpPr>
        <p:grpSpPr>
          <a:xfrm>
            <a:off x="1108313" y="2328787"/>
            <a:ext cx="4195998" cy="620304"/>
            <a:chOff x="1108313" y="2328787"/>
            <a:chExt cx="4195998" cy="620304"/>
          </a:xfrm>
        </p:grpSpPr>
        <p:pic>
          <p:nvPicPr>
            <p:cNvPr id="6" name="Imagen 5">
              <a:extLst>
                <a:ext uri="{FF2B5EF4-FFF2-40B4-BE49-F238E27FC236}">
                  <a16:creationId xmlns:a16="http://schemas.microsoft.com/office/drawing/2014/main" id="{C067283E-9A8D-3A49-4E88-5D1E7F827687}"/>
                </a:ext>
              </a:extLst>
            </p:cNvPr>
            <p:cNvPicPr>
              <a:picLocks noChangeAspect="1"/>
            </p:cNvPicPr>
            <p:nvPr/>
          </p:nvPicPr>
          <p:blipFill rotWithShape="1">
            <a:blip r:embed="rId2"/>
            <a:srcRect l="13552" t="45230" r="52940" b="35856"/>
            <a:stretch/>
          </p:blipFill>
          <p:spPr>
            <a:xfrm>
              <a:off x="2410745" y="2328787"/>
              <a:ext cx="530086" cy="620304"/>
            </a:xfrm>
            <a:prstGeom prst="ellipse">
              <a:avLst/>
            </a:prstGeom>
          </p:spPr>
        </p:pic>
        <p:sp>
          <p:nvSpPr>
            <p:cNvPr id="14" name="CuadroTexto 13">
              <a:extLst>
                <a:ext uri="{FF2B5EF4-FFF2-40B4-BE49-F238E27FC236}">
                  <a16:creationId xmlns:a16="http://schemas.microsoft.com/office/drawing/2014/main" id="{626CC722-BAC5-82A4-6BD5-22C046EE8FFB}"/>
                </a:ext>
              </a:extLst>
            </p:cNvPr>
            <p:cNvSpPr txBox="1"/>
            <p:nvPr/>
          </p:nvSpPr>
          <p:spPr>
            <a:xfrm>
              <a:off x="2895003" y="2497982"/>
              <a:ext cx="2409308" cy="270459"/>
            </a:xfrm>
            <a:prstGeom prst="rect">
              <a:avLst/>
            </a:prstGeom>
            <a:noFill/>
          </p:spPr>
          <p:txBody>
            <a:bodyPr wrap="square">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100" b="1" dirty="0" err="1">
                  <a:solidFill>
                    <a:srgbClr val="002755"/>
                  </a:solidFill>
                  <a:latin typeface="Arial" panose="020B0604020202020204" pitchFamily="34" charset="0"/>
                  <a:cs typeface="Arial" panose="020B0604020202020204" pitchFamily="34" charset="0"/>
                </a:rPr>
                <a:t>Dificultad</a:t>
              </a:r>
              <a:r>
                <a:rPr lang="en-US" sz="1100" b="1" dirty="0">
                  <a:solidFill>
                    <a:srgbClr val="002755"/>
                  </a:solidFill>
                  <a:latin typeface="Arial" panose="020B0604020202020204" pitchFamily="34" charset="0"/>
                  <a:cs typeface="Arial" panose="020B0604020202020204" pitchFamily="34" charset="0"/>
                </a:rPr>
                <a:t> para </a:t>
              </a:r>
              <a:r>
                <a:rPr lang="en-US" sz="1100" b="1" dirty="0" err="1">
                  <a:solidFill>
                    <a:srgbClr val="002755"/>
                  </a:solidFill>
                  <a:latin typeface="Arial" panose="020B0604020202020204" pitchFamily="34" charset="0"/>
                  <a:cs typeface="Arial" panose="020B0604020202020204" pitchFamily="34" charset="0"/>
                </a:rPr>
                <a:t>comunicarse</a:t>
              </a:r>
              <a:endParaRPr lang="en-US" sz="1100" b="1" dirty="0">
                <a:solidFill>
                  <a:srgbClr val="002755"/>
                </a:solidFill>
                <a:latin typeface="Arial" panose="020B0604020202020204" pitchFamily="34" charset="0"/>
                <a:cs typeface="Arial" panose="020B0604020202020204" pitchFamily="34" charset="0"/>
              </a:endParaRPr>
            </a:p>
          </p:txBody>
        </p:sp>
        <p:cxnSp>
          <p:nvCxnSpPr>
            <p:cNvPr id="23" name="Conector recto 22">
              <a:extLst>
                <a:ext uri="{FF2B5EF4-FFF2-40B4-BE49-F238E27FC236}">
                  <a16:creationId xmlns:a16="http://schemas.microsoft.com/office/drawing/2014/main" id="{92FD6753-B25D-178B-2DE7-F08A7DFB3A5E}"/>
                </a:ext>
              </a:extLst>
            </p:cNvPr>
            <p:cNvCxnSpPr>
              <a:cxnSpLocks/>
            </p:cNvCxnSpPr>
            <p:nvPr/>
          </p:nvCxnSpPr>
          <p:spPr>
            <a:xfrm>
              <a:off x="1108313" y="2638939"/>
              <a:ext cx="1237595" cy="0"/>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grpSp>
      <p:pic>
        <p:nvPicPr>
          <p:cNvPr id="24" name="Imagen 23" descr="Una caricatura de una persona&#10;&#10;Descripción generada automáticamente con confianza media">
            <a:extLst>
              <a:ext uri="{FF2B5EF4-FFF2-40B4-BE49-F238E27FC236}">
                <a16:creationId xmlns:a16="http://schemas.microsoft.com/office/drawing/2014/main" id="{F830A492-2B7D-3117-4473-2080BD5DDF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5" b="95399" l="9952" r="89988">
                        <a14:foregroundMark x1="51430" y1="95399" x2="42431" y2="93707"/>
                        <a14:foregroundMark x1="53337" y1="44844" x2="50060" y2="39767"/>
                      </a14:backgroundRemoval>
                    </a14:imgEffect>
                  </a14:imgLayer>
                </a14:imgProps>
              </a:ext>
            </a:extLst>
          </a:blip>
          <a:stretch>
            <a:fillRect/>
          </a:stretch>
        </p:blipFill>
        <p:spPr>
          <a:xfrm>
            <a:off x="470637" y="1829235"/>
            <a:ext cx="1095154" cy="1234170"/>
          </a:xfrm>
          <a:prstGeom prst="rect">
            <a:avLst/>
          </a:prstGeom>
          <a:ln>
            <a:noFill/>
          </a:ln>
        </p:spPr>
      </p:pic>
      <p:grpSp>
        <p:nvGrpSpPr>
          <p:cNvPr id="40" name="Grupo 39">
            <a:extLst>
              <a:ext uri="{FF2B5EF4-FFF2-40B4-BE49-F238E27FC236}">
                <a16:creationId xmlns:a16="http://schemas.microsoft.com/office/drawing/2014/main" id="{1E5AABD7-52AD-1170-AA74-C0073BC19DFA}"/>
              </a:ext>
            </a:extLst>
          </p:cNvPr>
          <p:cNvGrpSpPr/>
          <p:nvPr/>
        </p:nvGrpSpPr>
        <p:grpSpPr>
          <a:xfrm>
            <a:off x="1079561" y="2667544"/>
            <a:ext cx="3856691" cy="838127"/>
            <a:chOff x="1079561" y="2667544"/>
            <a:chExt cx="3856691" cy="838127"/>
          </a:xfrm>
        </p:grpSpPr>
        <p:pic>
          <p:nvPicPr>
            <p:cNvPr id="8" name="Imagen 7">
              <a:extLst>
                <a:ext uri="{FF2B5EF4-FFF2-40B4-BE49-F238E27FC236}">
                  <a16:creationId xmlns:a16="http://schemas.microsoft.com/office/drawing/2014/main" id="{A4460E4E-3A8A-2856-0839-A32359A3E4BD}"/>
                </a:ext>
              </a:extLst>
            </p:cNvPr>
            <p:cNvPicPr>
              <a:picLocks noChangeAspect="1"/>
            </p:cNvPicPr>
            <p:nvPr/>
          </p:nvPicPr>
          <p:blipFill rotWithShape="1">
            <a:blip r:embed="rId2"/>
            <a:srcRect l="11362" t="68403" r="50000" b="10686"/>
            <a:stretch/>
          </p:blipFill>
          <p:spPr>
            <a:xfrm>
              <a:off x="1911891" y="2819871"/>
              <a:ext cx="611247" cy="685800"/>
            </a:xfrm>
            <a:prstGeom prst="ellipse">
              <a:avLst/>
            </a:prstGeom>
          </p:spPr>
        </p:pic>
        <p:cxnSp>
          <p:nvCxnSpPr>
            <p:cNvPr id="21" name="Conector recto 20">
              <a:extLst>
                <a:ext uri="{FF2B5EF4-FFF2-40B4-BE49-F238E27FC236}">
                  <a16:creationId xmlns:a16="http://schemas.microsoft.com/office/drawing/2014/main" id="{F825E55F-A542-BB0C-D1DD-2676F169AFA9}"/>
                </a:ext>
              </a:extLst>
            </p:cNvPr>
            <p:cNvCxnSpPr>
              <a:cxnSpLocks/>
            </p:cNvCxnSpPr>
            <p:nvPr/>
          </p:nvCxnSpPr>
          <p:spPr>
            <a:xfrm>
              <a:off x="1079561" y="2667544"/>
              <a:ext cx="839093" cy="270459"/>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B9D40C0E-B8A5-BD57-C02E-34233A79325A}"/>
                </a:ext>
              </a:extLst>
            </p:cNvPr>
            <p:cNvSpPr txBox="1"/>
            <p:nvPr/>
          </p:nvSpPr>
          <p:spPr>
            <a:xfrm>
              <a:off x="2562372" y="3012342"/>
              <a:ext cx="2373880" cy="430887"/>
            </a:xfrm>
            <a:prstGeom prst="rect">
              <a:avLst/>
            </a:prstGeom>
            <a:noFill/>
          </p:spPr>
          <p:txBody>
            <a:bodyPr wrap="square">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dirty="0">
                  <a:solidFill>
                    <a:srgbClr val="002755"/>
                  </a:solidFill>
                  <a:latin typeface="Arial" panose="020B0604020202020204" pitchFamily="34" charset="0"/>
                  <a:cs typeface="Arial" panose="020B0604020202020204" pitchFamily="34" charset="0"/>
                </a:rPr>
                <a:t>Deterioro en la capacidad de movimiento o al caminar</a:t>
              </a:r>
            </a:p>
          </p:txBody>
        </p:sp>
      </p:grpSp>
      <p:grpSp>
        <p:nvGrpSpPr>
          <p:cNvPr id="42" name="Grupo 41">
            <a:extLst>
              <a:ext uri="{FF2B5EF4-FFF2-40B4-BE49-F238E27FC236}">
                <a16:creationId xmlns:a16="http://schemas.microsoft.com/office/drawing/2014/main" id="{7000E338-B647-A6C1-68DF-5F3906DDF128}"/>
              </a:ext>
            </a:extLst>
          </p:cNvPr>
          <p:cNvGrpSpPr/>
          <p:nvPr/>
        </p:nvGrpSpPr>
        <p:grpSpPr>
          <a:xfrm>
            <a:off x="971193" y="3070293"/>
            <a:ext cx="3764119" cy="1417449"/>
            <a:chOff x="971193" y="3070293"/>
            <a:chExt cx="3764119" cy="1417449"/>
          </a:xfrm>
        </p:grpSpPr>
        <p:cxnSp>
          <p:nvCxnSpPr>
            <p:cNvPr id="30" name="Conector recto 29">
              <a:extLst>
                <a:ext uri="{FF2B5EF4-FFF2-40B4-BE49-F238E27FC236}">
                  <a16:creationId xmlns:a16="http://schemas.microsoft.com/office/drawing/2014/main" id="{87EBDF62-BFC7-27CF-9C4D-CBD80E71159D}"/>
                </a:ext>
              </a:extLst>
            </p:cNvPr>
            <p:cNvCxnSpPr>
              <a:cxnSpLocks/>
            </p:cNvCxnSpPr>
            <p:nvPr/>
          </p:nvCxnSpPr>
          <p:spPr>
            <a:xfrm>
              <a:off x="971193" y="3070293"/>
              <a:ext cx="161758" cy="775179"/>
            </a:xfrm>
            <a:prstGeom prst="line">
              <a:avLst/>
            </a:prstGeom>
            <a:ln w="19050">
              <a:solidFill>
                <a:srgbClr val="002755"/>
              </a:solidFill>
              <a:tailEnd type="arrow" w="lg" len="med"/>
            </a:ln>
          </p:spPr>
          <p:style>
            <a:lnRef idx="1">
              <a:schemeClr val="accent1"/>
            </a:lnRef>
            <a:fillRef idx="0">
              <a:schemeClr val="accent1"/>
            </a:fillRef>
            <a:effectRef idx="0">
              <a:schemeClr val="accent1"/>
            </a:effectRef>
            <a:fontRef idx="minor">
              <a:schemeClr val="tx1"/>
            </a:fontRef>
          </p:style>
        </p:cxnSp>
        <p:pic>
          <p:nvPicPr>
            <p:cNvPr id="32" name="Imagen 31">
              <a:extLst>
                <a:ext uri="{FF2B5EF4-FFF2-40B4-BE49-F238E27FC236}">
                  <a16:creationId xmlns:a16="http://schemas.microsoft.com/office/drawing/2014/main" id="{EA6995D8-D8FC-BC81-3070-C4B42442C667}"/>
                </a:ext>
              </a:extLst>
            </p:cNvPr>
            <p:cNvPicPr>
              <a:picLocks noChangeAspect="1"/>
            </p:cNvPicPr>
            <p:nvPr/>
          </p:nvPicPr>
          <p:blipFill rotWithShape="1">
            <a:blip r:embed="rId2"/>
            <a:srcRect l="60908" t="45230" r="5584" b="35856"/>
            <a:stretch/>
          </p:blipFill>
          <p:spPr>
            <a:xfrm>
              <a:off x="1001671" y="3867438"/>
              <a:ext cx="530086" cy="620304"/>
            </a:xfrm>
            <a:prstGeom prst="ellipse">
              <a:avLst/>
            </a:prstGeom>
          </p:spPr>
        </p:pic>
        <p:sp>
          <p:nvSpPr>
            <p:cNvPr id="34" name="CuadroTexto 33">
              <a:extLst>
                <a:ext uri="{FF2B5EF4-FFF2-40B4-BE49-F238E27FC236}">
                  <a16:creationId xmlns:a16="http://schemas.microsoft.com/office/drawing/2014/main" id="{A5FDF711-55A1-E6E4-B4A6-B9B8A341080C}"/>
                </a:ext>
              </a:extLst>
            </p:cNvPr>
            <p:cNvSpPr txBox="1"/>
            <p:nvPr/>
          </p:nvSpPr>
          <p:spPr>
            <a:xfrm>
              <a:off x="1466371" y="4190635"/>
              <a:ext cx="3268941" cy="270459"/>
            </a:xfrm>
            <a:prstGeom prst="rect">
              <a:avLst/>
            </a:prstGeom>
            <a:noFill/>
          </p:spPr>
          <p:txBody>
            <a:bodyPr wrap="square">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100" b="1" dirty="0" err="1">
                  <a:solidFill>
                    <a:srgbClr val="002755"/>
                  </a:solidFill>
                  <a:latin typeface="Arial" panose="020B0604020202020204" pitchFamily="34" charset="0"/>
                  <a:cs typeface="Arial" panose="020B0604020202020204" pitchFamily="34" charset="0"/>
                </a:rPr>
                <a:t>Problemas</a:t>
              </a:r>
              <a:r>
                <a:rPr lang="en-US" sz="1100" b="1" dirty="0">
                  <a:solidFill>
                    <a:srgbClr val="002755"/>
                  </a:solidFill>
                  <a:latin typeface="Arial" panose="020B0604020202020204" pitchFamily="34" charset="0"/>
                  <a:cs typeface="Arial" panose="020B0604020202020204" pitchFamily="34" charset="0"/>
                </a:rPr>
                <a:t> de </a:t>
              </a:r>
              <a:r>
                <a:rPr lang="en-US" sz="1100" b="1" dirty="0" err="1">
                  <a:solidFill>
                    <a:srgbClr val="002755"/>
                  </a:solidFill>
                  <a:latin typeface="Arial" panose="020B0604020202020204" pitchFamily="34" charset="0"/>
                  <a:cs typeface="Arial" panose="020B0604020202020204" pitchFamily="34" charset="0"/>
                </a:rPr>
                <a:t>atención</a:t>
              </a:r>
              <a:r>
                <a:rPr lang="en-US" sz="1100" b="1" dirty="0">
                  <a:solidFill>
                    <a:srgbClr val="002755"/>
                  </a:solidFill>
                  <a:latin typeface="Arial" panose="020B0604020202020204" pitchFamily="34" charset="0"/>
                  <a:cs typeface="Arial" panose="020B0604020202020204" pitchFamily="34" charset="0"/>
                </a:rPr>
                <a:t> y </a:t>
              </a:r>
              <a:r>
                <a:rPr lang="en-US" sz="1100" b="1" dirty="0" err="1">
                  <a:solidFill>
                    <a:srgbClr val="002755"/>
                  </a:solidFill>
                  <a:latin typeface="Arial" panose="020B0604020202020204" pitchFamily="34" charset="0"/>
                  <a:cs typeface="Arial" panose="020B0604020202020204" pitchFamily="34" charset="0"/>
                </a:rPr>
                <a:t>orientación</a:t>
              </a:r>
              <a:endParaRPr lang="es-ES" sz="1100" b="1" dirty="0">
                <a:solidFill>
                  <a:srgbClr val="002755"/>
                </a:solidFill>
                <a:latin typeface="Arial" panose="020B0604020202020204" pitchFamily="34" charset="0"/>
                <a:cs typeface="Arial" panose="020B0604020202020204" pitchFamily="34" charset="0"/>
              </a:endParaRPr>
            </a:p>
          </p:txBody>
        </p:sp>
      </p:grpSp>
      <p:sp>
        <p:nvSpPr>
          <p:cNvPr id="36" name="CuadroTexto 35">
            <a:extLst>
              <a:ext uri="{FF2B5EF4-FFF2-40B4-BE49-F238E27FC236}">
                <a16:creationId xmlns:a16="http://schemas.microsoft.com/office/drawing/2014/main" id="{9BEA4C14-D85A-A529-4E0F-60C0C2EAFFB7}"/>
              </a:ext>
            </a:extLst>
          </p:cNvPr>
          <p:cNvSpPr txBox="1"/>
          <p:nvPr/>
        </p:nvSpPr>
        <p:spPr>
          <a:xfrm>
            <a:off x="5554134" y="1551039"/>
            <a:ext cx="2867377" cy="2359620"/>
          </a:xfrm>
          <a:prstGeom prst="rect">
            <a:avLst/>
          </a:prstGeom>
          <a:noFill/>
        </p:spPr>
        <p:txBody>
          <a:bodyPr wrap="square">
            <a:spAutoFit/>
          </a:bodyPr>
          <a:lstStyle/>
          <a:p>
            <a:pPr>
              <a:spcAft>
                <a:spcPts val="400"/>
              </a:spcAft>
            </a:pP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En general, </a:t>
            </a:r>
            <a:r>
              <a:rPr lang="es-ES" sz="1200" b="1" dirty="0">
                <a:solidFill>
                  <a:srgbClr val="002755"/>
                </a:solidFill>
                <a:latin typeface="Arial" panose="020B0604020202020204" pitchFamily="34" charset="0"/>
                <a:ea typeface="Yu Gothic UI" panose="020B0500000000000000" pitchFamily="34" charset="-128"/>
                <a:cs typeface="Arial" panose="020B0604020202020204" pitchFamily="34" charset="0"/>
              </a:rPr>
              <a:t>esta suele ser la fase en la que se solicita la evaluación por un médico cualificado </a:t>
            </a: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para determinar si la pérdida de memoria u otro síntoma está:</a:t>
            </a:r>
          </a:p>
          <a:p>
            <a:pPr marL="133350" indent="-133350">
              <a:buFont typeface="Symbol" pitchFamily="2" charset="2"/>
              <a:buChar char=""/>
            </a:pP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Aumentando en frecuencia o gravedad</a:t>
            </a:r>
          </a:p>
          <a:p>
            <a:pPr marL="133350" indent="-133350">
              <a:buFont typeface="Symbol" pitchFamily="2" charset="2"/>
              <a:buChar char=""/>
            </a:pP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Interfiriendo con las actividades diarias (como tareas laborales o quehaceres del hogar)</a:t>
            </a:r>
          </a:p>
          <a:p>
            <a:pPr marL="133350" indent="-133350">
              <a:spcAft>
                <a:spcPts val="400"/>
              </a:spcAft>
              <a:buFont typeface="Symbol" pitchFamily="2" charset="2"/>
              <a:buChar char=""/>
            </a:pPr>
            <a:r>
              <a:rPr lang="es-ES" sz="1200" dirty="0">
                <a:solidFill>
                  <a:srgbClr val="002755"/>
                </a:solidFill>
                <a:latin typeface="Arial" panose="020B0604020202020204" pitchFamily="34" charset="0"/>
                <a:ea typeface="Yu Gothic UI" panose="020B0500000000000000" pitchFamily="34" charset="-128"/>
                <a:cs typeface="Arial" panose="020B0604020202020204" pitchFamily="34" charset="0"/>
              </a:rPr>
              <a:t>Causando una impresión en amigos y familiares</a:t>
            </a:r>
          </a:p>
        </p:txBody>
      </p:sp>
      <p:sp>
        <p:nvSpPr>
          <p:cNvPr id="10" name="CuadroTexto 9">
            <a:extLst>
              <a:ext uri="{FF2B5EF4-FFF2-40B4-BE49-F238E27FC236}">
                <a16:creationId xmlns:a16="http://schemas.microsoft.com/office/drawing/2014/main" id="{78218FC6-B6FC-D878-2509-7B3F421AA151}"/>
              </a:ext>
            </a:extLst>
          </p:cNvPr>
          <p:cNvSpPr txBox="1"/>
          <p:nvPr/>
        </p:nvSpPr>
        <p:spPr>
          <a:xfrm>
            <a:off x="503238" y="4623378"/>
            <a:ext cx="6381195" cy="200055"/>
          </a:xfrm>
          <a:prstGeom prst="rect">
            <a:avLst/>
          </a:prstGeom>
          <a:noFill/>
        </p:spPr>
        <p:txBody>
          <a:bodyPr wrap="square">
            <a:spAutoFit/>
          </a:bodyPr>
          <a:lstStyle/>
          <a:p>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Signos y Síntomas | BrightFocus Foundation [Internet]. [cited 2023 Aug 11]. Disponible </a:t>
            </a:r>
            <a:r>
              <a:rPr lang="en-GB"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en</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https://www.brightfocus.org/espanol/alzheimer/signos-y-sintomas</a:t>
            </a:r>
            <a:endPar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
        <p:nvSpPr>
          <p:cNvPr id="25" name="Título 1">
            <a:extLst>
              <a:ext uri="{FF2B5EF4-FFF2-40B4-BE49-F238E27FC236}">
                <a16:creationId xmlns:a16="http://schemas.microsoft.com/office/drawing/2014/main" id="{19A48FDA-F304-A71B-56CE-BF57571A2935}"/>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dirty="0" err="1">
                <a:latin typeface="Arial" panose="020B0604020202020204" pitchFamily="34" charset="0"/>
                <a:cs typeface="Arial" panose="020B0604020202020204" pitchFamily="34" charset="0"/>
              </a:rPr>
              <a:t>Primeros</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signos</a:t>
            </a:r>
            <a:r>
              <a:rPr lang="en-US" sz="2400" b="1" dirty="0">
                <a:latin typeface="Arial" panose="020B0604020202020204" pitchFamily="34" charset="0"/>
                <a:cs typeface="Arial" panose="020B0604020202020204" pitchFamily="34" charset="0"/>
              </a:rPr>
              <a:t> de </a:t>
            </a:r>
            <a:r>
              <a:rPr lang="en-US" sz="2400" b="1" dirty="0" err="1">
                <a:latin typeface="Arial" panose="020B0604020202020204" pitchFamily="34" charset="0"/>
                <a:cs typeface="Arial" panose="020B0604020202020204" pitchFamily="34" charset="0"/>
              </a:rPr>
              <a:t>alerta</a:t>
            </a:r>
            <a:endParaRPr lang="es-ES" sz="2400" b="1" dirty="0">
              <a:solidFill>
                <a:srgbClr val="00F1BE"/>
              </a:solidFill>
              <a:latin typeface="Arial" panose="020B0604020202020204" pitchFamily="34" charset="0"/>
              <a:ea typeface="Yu Gothic UI" panose="020B0500000000000000" pitchFamily="34" charset="-128"/>
              <a:cs typeface="Arial" panose="020B0604020202020204" pitchFamily="34" charset="0"/>
            </a:endParaRPr>
          </a:p>
        </p:txBody>
      </p:sp>
      <p:cxnSp>
        <p:nvCxnSpPr>
          <p:cNvPr id="29" name="Conector recto 28">
            <a:extLst>
              <a:ext uri="{FF2B5EF4-FFF2-40B4-BE49-F238E27FC236}">
                <a16:creationId xmlns:a16="http://schemas.microsoft.com/office/drawing/2014/main" id="{FF1141AF-1A92-3167-4DD9-2636DEE8C426}"/>
              </a:ext>
            </a:extLst>
          </p:cNvPr>
          <p:cNvCxnSpPr/>
          <p:nvPr/>
        </p:nvCxnSpPr>
        <p:spPr>
          <a:xfrm>
            <a:off x="5380079" y="1166813"/>
            <a:ext cx="0" cy="3203575"/>
          </a:xfrm>
          <a:prstGeom prst="line">
            <a:avLst/>
          </a:prstGeom>
          <a:ln w="22225">
            <a:solidFill>
              <a:srgbClr val="0027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F9A1E3E8-F70F-24B1-0B60-DB2BC15F1E8B}"/>
              </a:ext>
            </a:extLst>
          </p:cNvPr>
          <p:cNvGrpSpPr/>
          <p:nvPr/>
        </p:nvGrpSpPr>
        <p:grpSpPr>
          <a:xfrm>
            <a:off x="503238" y="910060"/>
            <a:ext cx="8281987" cy="1392566"/>
            <a:chOff x="503238" y="910060"/>
            <a:chExt cx="8281987" cy="1392566"/>
          </a:xfrm>
        </p:grpSpPr>
        <p:sp>
          <p:nvSpPr>
            <p:cNvPr id="14" name="Rectángulo: esquinas redondeadas 9">
              <a:extLst>
                <a:ext uri="{FF2B5EF4-FFF2-40B4-BE49-F238E27FC236}">
                  <a16:creationId xmlns:a16="http://schemas.microsoft.com/office/drawing/2014/main" id="{8BB22FA4-CCC6-4970-F44B-918367066456}"/>
                </a:ext>
              </a:extLst>
            </p:cNvPr>
            <p:cNvSpPr/>
            <p:nvPr/>
          </p:nvSpPr>
          <p:spPr>
            <a:xfrm>
              <a:off x="503238" y="910060"/>
              <a:ext cx="8281987" cy="1392566"/>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2B19A8A5-2ACC-6172-F593-C04CCA7922E9}"/>
                </a:ext>
              </a:extLst>
            </p:cNvPr>
            <p:cNvPicPr>
              <a:picLocks noChangeAspect="1"/>
            </p:cNvPicPr>
            <p:nvPr/>
          </p:nvPicPr>
          <p:blipFill rotWithShape="1">
            <a:blip r:embed="rId3"/>
            <a:srcRect l="13953" t="23714" r="52539" b="61245"/>
            <a:stretch/>
          </p:blipFill>
          <p:spPr>
            <a:xfrm>
              <a:off x="709456" y="1077058"/>
              <a:ext cx="530086" cy="493304"/>
            </a:xfrm>
            <a:prstGeom prst="ellipse">
              <a:avLst/>
            </a:prstGeom>
          </p:spPr>
        </p:pic>
        <p:sp>
          <p:nvSpPr>
            <p:cNvPr id="12" name="CuadroTexto 11">
              <a:extLst>
                <a:ext uri="{FF2B5EF4-FFF2-40B4-BE49-F238E27FC236}">
                  <a16:creationId xmlns:a16="http://schemas.microsoft.com/office/drawing/2014/main" id="{2CAD86DA-1EA0-7705-3480-09CF11EF7EEF}"/>
                </a:ext>
              </a:extLst>
            </p:cNvPr>
            <p:cNvSpPr txBox="1"/>
            <p:nvPr/>
          </p:nvSpPr>
          <p:spPr>
            <a:xfrm>
              <a:off x="1271413" y="1060040"/>
              <a:ext cx="7407074" cy="1092607"/>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100" b="1" u="sng" dirty="0">
                  <a:solidFill>
                    <a:srgbClr val="002755"/>
                  </a:solidFill>
                  <a:latin typeface="Arial" panose="020B0604020202020204" pitchFamily="34" charset="0"/>
                  <a:cs typeface="Arial" panose="020B0604020202020204" pitchFamily="34" charset="0"/>
                </a:rPr>
                <a:t>La </a:t>
              </a:r>
              <a:r>
                <a:rPr lang="en-US" sz="1100" b="1" u="sng" dirty="0" err="1">
                  <a:solidFill>
                    <a:srgbClr val="002755"/>
                  </a:solidFill>
                  <a:latin typeface="Arial" panose="020B0604020202020204" pitchFamily="34" charset="0"/>
                  <a:cs typeface="Arial" panose="020B0604020202020204" pitchFamily="34" charset="0"/>
                </a:rPr>
                <a:t>pérdida</a:t>
              </a:r>
              <a:r>
                <a:rPr lang="en-US" sz="1100" b="1" u="sng" dirty="0">
                  <a:solidFill>
                    <a:srgbClr val="002755"/>
                  </a:solidFill>
                  <a:latin typeface="Arial" panose="020B0604020202020204" pitchFamily="34" charset="0"/>
                  <a:cs typeface="Arial" panose="020B0604020202020204" pitchFamily="34" charset="0"/>
                </a:rPr>
                <a:t> de </a:t>
              </a:r>
              <a:r>
                <a:rPr lang="en-US" sz="1100" b="1" u="sng" dirty="0" err="1">
                  <a:solidFill>
                    <a:srgbClr val="002755"/>
                  </a:solidFill>
                  <a:latin typeface="Arial" panose="020B0604020202020204" pitchFamily="34" charset="0"/>
                  <a:cs typeface="Arial" panose="020B0604020202020204" pitchFamily="34" charset="0"/>
                </a:rPr>
                <a:t>memoria</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de los hechos recientes es el </a:t>
              </a:r>
              <a:r>
                <a:rPr lang="es-ES" sz="11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síntoma más frecuente y típico </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y aparece </a:t>
              </a:r>
              <a:r>
                <a:rPr lang="es-ES" sz="11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desde las fases iniciales</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a:t>
              </a:r>
            </a:p>
            <a:p>
              <a:pPr marL="88900" lvl="0" indent="-88900">
                <a:spcAft>
                  <a:spcPts val="600"/>
                </a:spcAft>
                <a:buClr>
                  <a:srgbClr val="002755"/>
                </a:buClr>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Al inicio las personas del </a:t>
              </a:r>
              <a:r>
                <a:rPr lang="es-ES" sz="11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entorno más cercano suelen ser los primeros que pueden detectar </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estos problemas. </a:t>
              </a:r>
            </a:p>
            <a:p>
              <a:pPr marL="88900" lvl="0" indent="-88900">
                <a:spcAft>
                  <a:spcPts val="600"/>
                </a:spcAft>
                <a:buClr>
                  <a:srgbClr val="002755"/>
                </a:buClr>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dirty="0">
                  <a:solidFill>
                    <a:srgbClr val="002755"/>
                  </a:solidFill>
                  <a:latin typeface="Arial" panose="020B0604020202020204" pitchFamily="34" charset="0"/>
                  <a:ea typeface="Yu Gothic UI" panose="020B0500000000000000" pitchFamily="34" charset="-128"/>
                  <a:cs typeface="Arial" panose="020B0604020202020204" pitchFamily="34" charset="0"/>
                </a:rPr>
                <a:t>S</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 manifiesta en forma de </a:t>
              </a:r>
              <a:r>
                <a:rPr lang="es-ES" sz="11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olvidos de hechos recientes y dificultad para aprender cosas nuevas</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aunque puede recordar hechos que han pasado hace mucho tiempo</a:t>
              </a:r>
              <a:endParaRPr lang="en-US" sz="1100" dirty="0">
                <a:solidFill>
                  <a:srgbClr val="002755"/>
                </a:solidFill>
                <a:latin typeface="Arial" panose="020B0604020202020204" pitchFamily="34" charset="0"/>
                <a:cs typeface="Arial" panose="020B0604020202020204" pitchFamily="34" charset="0"/>
              </a:endParaRPr>
            </a:p>
          </p:txBody>
        </p:sp>
      </p:grpSp>
      <p:grpSp>
        <p:nvGrpSpPr>
          <p:cNvPr id="16" name="Grupo 15">
            <a:extLst>
              <a:ext uri="{FF2B5EF4-FFF2-40B4-BE49-F238E27FC236}">
                <a16:creationId xmlns:a16="http://schemas.microsoft.com/office/drawing/2014/main" id="{DA1E298E-AA2E-47F4-7C23-B03DD91B8C82}"/>
              </a:ext>
            </a:extLst>
          </p:cNvPr>
          <p:cNvGrpSpPr/>
          <p:nvPr/>
        </p:nvGrpSpPr>
        <p:grpSpPr>
          <a:xfrm>
            <a:off x="503238" y="2391127"/>
            <a:ext cx="8281987" cy="1014737"/>
            <a:chOff x="503238" y="2391127"/>
            <a:chExt cx="8281987" cy="1014737"/>
          </a:xfrm>
        </p:grpSpPr>
        <p:sp>
          <p:nvSpPr>
            <p:cNvPr id="10" name="Rectángulo: esquinas redondeadas 9">
              <a:extLst>
                <a:ext uri="{FF2B5EF4-FFF2-40B4-BE49-F238E27FC236}">
                  <a16:creationId xmlns:a16="http://schemas.microsoft.com/office/drawing/2014/main" id="{E6B9A5F7-A7EC-CB31-8FD9-1C7A135FB1A6}"/>
                </a:ext>
              </a:extLst>
            </p:cNvPr>
            <p:cNvSpPr/>
            <p:nvPr/>
          </p:nvSpPr>
          <p:spPr>
            <a:xfrm>
              <a:off x="503238" y="2391127"/>
              <a:ext cx="8281987" cy="1014737"/>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C067283E-9A8D-3A49-4E88-5D1E7F827687}"/>
                </a:ext>
              </a:extLst>
            </p:cNvPr>
            <p:cNvPicPr>
              <a:picLocks noChangeAspect="1"/>
            </p:cNvPicPr>
            <p:nvPr/>
          </p:nvPicPr>
          <p:blipFill rotWithShape="1">
            <a:blip r:embed="rId3"/>
            <a:srcRect l="13552" t="45230" r="52940" b="35856"/>
            <a:stretch/>
          </p:blipFill>
          <p:spPr>
            <a:xfrm>
              <a:off x="709456" y="2588343"/>
              <a:ext cx="530086" cy="620304"/>
            </a:xfrm>
            <a:prstGeom prst="ellipse">
              <a:avLst/>
            </a:prstGeom>
          </p:spPr>
        </p:pic>
        <p:sp>
          <p:nvSpPr>
            <p:cNvPr id="28" name="CuadroTexto 27">
              <a:extLst>
                <a:ext uri="{FF2B5EF4-FFF2-40B4-BE49-F238E27FC236}">
                  <a16:creationId xmlns:a16="http://schemas.microsoft.com/office/drawing/2014/main" id="{0F425A18-534B-D16E-460E-E75C82BF9229}"/>
                </a:ext>
              </a:extLst>
            </p:cNvPr>
            <p:cNvSpPr txBox="1"/>
            <p:nvPr/>
          </p:nvSpPr>
          <p:spPr>
            <a:xfrm>
              <a:off x="1336124" y="2475302"/>
              <a:ext cx="7284174" cy="846386"/>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u="sng" dirty="0">
                  <a:solidFill>
                    <a:srgbClr val="002755"/>
                  </a:solidFill>
                  <a:latin typeface="Arial" panose="020B0604020202020204" pitchFamily="34" charset="0"/>
                  <a:cs typeface="Arial" panose="020B0604020202020204" pitchFamily="34" charset="0"/>
                </a:rPr>
                <a:t>Problemas de lenguaje:</a:t>
              </a:r>
              <a:r>
                <a:rPr lang="es-ES" sz="1100" b="1" dirty="0">
                  <a:solidFill>
                    <a:srgbClr val="002755"/>
                  </a:solidFill>
                  <a:latin typeface="Arial" panose="020B0604020202020204" pitchFamily="34" charset="0"/>
                  <a:cs typeface="Arial" panose="020B0604020202020204" pitchFamily="34" charset="0"/>
                </a:rPr>
                <a:t> </a:t>
              </a:r>
              <a:r>
                <a:rPr lang="es-ES" sz="1100" dirty="0">
                  <a:solidFill>
                    <a:srgbClr val="002755"/>
                  </a:solidFill>
                  <a:latin typeface="Arial" panose="020B0604020202020204" pitchFamily="34" charset="0"/>
                  <a:cs typeface="Arial" panose="020B0604020202020204" pitchFamily="34" charset="0"/>
                </a:rPr>
                <a:t>Se presentan dificultades para hablar (</a:t>
              </a:r>
              <a:r>
                <a:rPr lang="es-ES" sz="1100" b="1" dirty="0">
                  <a:solidFill>
                    <a:srgbClr val="002755"/>
                  </a:solidFill>
                  <a:latin typeface="Arial" panose="020B0604020202020204" pitchFamily="34" charset="0"/>
                  <a:cs typeface="Arial" panose="020B0604020202020204" pitchFamily="34" charset="0"/>
                </a:rPr>
                <a:t>expresión</a:t>
              </a:r>
              <a:r>
                <a:rPr lang="es-ES" sz="1100" dirty="0">
                  <a:solidFill>
                    <a:srgbClr val="002755"/>
                  </a:solidFill>
                  <a:latin typeface="Arial" panose="020B0604020202020204" pitchFamily="34" charset="0"/>
                  <a:cs typeface="Arial" panose="020B0604020202020204" pitchFamily="34" charset="0"/>
                </a:rPr>
                <a:t>) o entender lo que se explica (</a:t>
              </a:r>
              <a:r>
                <a:rPr lang="es-ES" sz="1100" b="1" dirty="0">
                  <a:solidFill>
                    <a:srgbClr val="002755"/>
                  </a:solidFill>
                  <a:latin typeface="Arial" panose="020B0604020202020204" pitchFamily="34" charset="0"/>
                  <a:cs typeface="Arial" panose="020B0604020202020204" pitchFamily="34" charset="0"/>
                </a:rPr>
                <a:t>comprensión</a:t>
              </a:r>
              <a:r>
                <a:rPr lang="es-ES" sz="1100" dirty="0">
                  <a:solidFill>
                    <a:srgbClr val="002755"/>
                  </a:solidFill>
                  <a:latin typeface="Arial" panose="020B0604020202020204" pitchFamily="34" charset="0"/>
                  <a:cs typeface="Arial" panose="020B0604020202020204" pitchFamily="34" charset="0"/>
                </a:rPr>
                <a:t>). </a:t>
              </a:r>
            </a:p>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dirty="0">
                  <a:solidFill>
                    <a:srgbClr val="002755"/>
                  </a:solidFill>
                  <a:latin typeface="Arial" panose="020B0604020202020204" pitchFamily="34" charset="0"/>
                  <a:cs typeface="Arial" panose="020B0604020202020204" pitchFamily="34" charset="0"/>
                </a:rPr>
                <a:t>La dificultad en la expresión se manifiesta con una pérdida de vocabulario y el paciente, a veces, utiliza palabras comodín ('cosa', 'esto' o 'aquello’).</a:t>
              </a:r>
            </a:p>
          </p:txBody>
        </p:sp>
      </p:grpSp>
      <p:grpSp>
        <p:nvGrpSpPr>
          <p:cNvPr id="17" name="Grupo 16">
            <a:extLst>
              <a:ext uri="{FF2B5EF4-FFF2-40B4-BE49-F238E27FC236}">
                <a16:creationId xmlns:a16="http://schemas.microsoft.com/office/drawing/2014/main" id="{0CAB4700-AC27-92F2-485C-3168A7F6132A}"/>
              </a:ext>
            </a:extLst>
          </p:cNvPr>
          <p:cNvGrpSpPr/>
          <p:nvPr/>
        </p:nvGrpSpPr>
        <p:grpSpPr>
          <a:xfrm>
            <a:off x="503238" y="3499896"/>
            <a:ext cx="8498902" cy="737489"/>
            <a:chOff x="503238" y="3499896"/>
            <a:chExt cx="8498902" cy="737489"/>
          </a:xfrm>
        </p:grpSpPr>
        <p:sp>
          <p:nvSpPr>
            <p:cNvPr id="39" name="Rectángulo: esquinas redondeadas 38">
              <a:extLst>
                <a:ext uri="{FF2B5EF4-FFF2-40B4-BE49-F238E27FC236}">
                  <a16:creationId xmlns:a16="http://schemas.microsoft.com/office/drawing/2014/main" id="{9F3B04DA-1AC5-908D-1FEF-29C28A8CAF99}"/>
                </a:ext>
              </a:extLst>
            </p:cNvPr>
            <p:cNvSpPr/>
            <p:nvPr/>
          </p:nvSpPr>
          <p:spPr>
            <a:xfrm>
              <a:off x="503238" y="3499896"/>
              <a:ext cx="8287072" cy="737489"/>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39DBF65E-BB4F-BA82-1153-8988DB158B36}"/>
                </a:ext>
              </a:extLst>
            </p:cNvPr>
            <p:cNvPicPr>
              <a:picLocks noChangeAspect="1"/>
            </p:cNvPicPr>
            <p:nvPr/>
          </p:nvPicPr>
          <p:blipFill rotWithShape="1">
            <a:blip r:embed="rId3"/>
            <a:srcRect l="59875" t="19248" r="6618" b="61838"/>
            <a:stretch/>
          </p:blipFill>
          <p:spPr>
            <a:xfrm>
              <a:off x="709455" y="3558488"/>
              <a:ext cx="530087" cy="620305"/>
            </a:xfrm>
            <a:prstGeom prst="ellipse">
              <a:avLst/>
            </a:prstGeom>
          </p:spPr>
        </p:pic>
        <p:sp>
          <p:nvSpPr>
            <p:cNvPr id="41" name="CuadroTexto 40">
              <a:extLst>
                <a:ext uri="{FF2B5EF4-FFF2-40B4-BE49-F238E27FC236}">
                  <a16:creationId xmlns:a16="http://schemas.microsoft.com/office/drawing/2014/main" id="{D78BAA82-D2BB-A7B8-0A65-D37859DE17E2}"/>
                </a:ext>
              </a:extLst>
            </p:cNvPr>
            <p:cNvSpPr txBox="1"/>
            <p:nvPr/>
          </p:nvSpPr>
          <p:spPr>
            <a:xfrm>
              <a:off x="1341252" y="3653197"/>
              <a:ext cx="7660888" cy="430887"/>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u="sng" dirty="0">
                  <a:solidFill>
                    <a:srgbClr val="002755"/>
                  </a:solidFill>
                  <a:latin typeface="Arial" panose="020B0604020202020204" pitchFamily="34" charset="0"/>
                  <a:cs typeface="Arial" panose="020B0604020202020204" pitchFamily="34" charset="0"/>
                </a:rPr>
                <a:t>Dificultad en la planificación y realización de tareas:</a:t>
              </a:r>
              <a:r>
                <a:rPr lang="es-ES" sz="1100" b="1" dirty="0">
                  <a:solidFill>
                    <a:srgbClr val="002755"/>
                  </a:solidFill>
                  <a:latin typeface="Arial" panose="020B0604020202020204" pitchFamily="34" charset="0"/>
                  <a:cs typeface="Arial" panose="020B0604020202020204" pitchFamily="34" charset="0"/>
                </a:rPr>
                <a:t> </a:t>
              </a:r>
              <a:r>
                <a:rPr lang="es-ES" sz="1100" dirty="0">
                  <a:solidFill>
                    <a:srgbClr val="002755"/>
                  </a:solidFill>
                  <a:latin typeface="Arial" panose="020B0604020202020204" pitchFamily="34" charset="0"/>
                  <a:cs typeface="Arial" panose="020B0604020202020204" pitchFamily="34" charset="0"/>
                </a:rPr>
                <a:t>El paciente puede presentar dificultad para realizar tareas complejas, bien porque no las acabe, las haga mal o porque tarde mucho más tiempo del normal en hacerlas.</a:t>
              </a:r>
            </a:p>
          </p:txBody>
        </p:sp>
      </p:grpSp>
      <p:sp>
        <p:nvSpPr>
          <p:cNvPr id="4" name="CuadroTexto 3">
            <a:extLst>
              <a:ext uri="{FF2B5EF4-FFF2-40B4-BE49-F238E27FC236}">
                <a16:creationId xmlns:a16="http://schemas.microsoft.com/office/drawing/2014/main" id="{2E658E93-C8DB-73FB-E51C-C3216FB25CE3}"/>
              </a:ext>
            </a:extLst>
          </p:cNvPr>
          <p:cNvSpPr txBox="1"/>
          <p:nvPr/>
        </p:nvSpPr>
        <p:spPr>
          <a:xfrm>
            <a:off x="503238" y="4626354"/>
            <a:ext cx="6381195" cy="200055"/>
          </a:xfrm>
          <a:prstGeom prst="rect">
            <a:avLst/>
          </a:prstGeom>
          <a:noFill/>
        </p:spPr>
        <p:txBody>
          <a:bodyPr wrap="square">
            <a:spAutoFit/>
          </a:bodyPr>
          <a:lstStyle/>
          <a:p>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Signos y Síntomas | BrightFocus Foundation [Internet]. [cited 2023 Aug 11]. Disponible </a:t>
            </a:r>
            <a:r>
              <a:rPr lang="en-GB"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en</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https://www.brightfocus.org/espanol/alzheimer/signos-y-sintomas</a:t>
            </a:r>
            <a:endPar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
        <p:nvSpPr>
          <p:cNvPr id="7" name="Título 1">
            <a:extLst>
              <a:ext uri="{FF2B5EF4-FFF2-40B4-BE49-F238E27FC236}">
                <a16:creationId xmlns:a16="http://schemas.microsoft.com/office/drawing/2014/main" id="{3C72E28A-3D71-CE3B-82C5-AE2542725F8D}"/>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sz="2400" b="1" dirty="0">
                <a:latin typeface="Arial" panose="020B0604020202020204" pitchFamily="34" charset="0"/>
                <a:ea typeface="Yu Gothic UI" panose="020B0500000000000000" pitchFamily="34" charset="-128"/>
                <a:cs typeface="Arial" panose="020B0604020202020204" pitchFamily="34" charset="0"/>
              </a:rPr>
              <a:t>Sintomatología – Principales síntomas</a:t>
            </a:r>
          </a:p>
        </p:txBody>
      </p:sp>
    </p:spTree>
    <p:extLst>
      <p:ext uri="{BB962C8B-B14F-4D97-AF65-F5344CB8AC3E}">
        <p14:creationId xmlns:p14="http://schemas.microsoft.com/office/powerpoint/2010/main" val="14961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754E2C-E9B1-AB37-CB01-7431BBE5F328}"/>
              </a:ext>
            </a:extLst>
          </p:cNvPr>
          <p:cNvGrpSpPr/>
          <p:nvPr/>
        </p:nvGrpSpPr>
        <p:grpSpPr>
          <a:xfrm>
            <a:off x="503238" y="925494"/>
            <a:ext cx="8256894" cy="816680"/>
            <a:chOff x="503238" y="925494"/>
            <a:chExt cx="8256894" cy="816680"/>
          </a:xfrm>
        </p:grpSpPr>
        <p:sp>
          <p:nvSpPr>
            <p:cNvPr id="3" name="Rectángulo: esquinas redondeadas 2">
              <a:extLst>
                <a:ext uri="{FF2B5EF4-FFF2-40B4-BE49-F238E27FC236}">
                  <a16:creationId xmlns:a16="http://schemas.microsoft.com/office/drawing/2014/main" id="{2660CEE8-76D6-D84A-4982-ED8CB0F9068A}"/>
                </a:ext>
              </a:extLst>
            </p:cNvPr>
            <p:cNvSpPr/>
            <p:nvPr/>
          </p:nvSpPr>
          <p:spPr>
            <a:xfrm>
              <a:off x="503238" y="925494"/>
              <a:ext cx="8256894" cy="816680"/>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12" name="CuadroTexto 11">
              <a:extLst>
                <a:ext uri="{FF2B5EF4-FFF2-40B4-BE49-F238E27FC236}">
                  <a16:creationId xmlns:a16="http://schemas.microsoft.com/office/drawing/2014/main" id="{2CAD86DA-1EA0-7705-3480-09CF11EF7EEF}"/>
                </a:ext>
              </a:extLst>
            </p:cNvPr>
            <p:cNvSpPr txBox="1"/>
            <p:nvPr/>
          </p:nvSpPr>
          <p:spPr>
            <a:xfrm>
              <a:off x="1164453" y="1033752"/>
              <a:ext cx="7372718" cy="600164"/>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_tradnl" sz="1100" b="1" u="sng" dirty="0">
                  <a:solidFill>
                    <a:srgbClr val="002755"/>
                  </a:solidFill>
                  <a:latin typeface="Arial" panose="020B0604020202020204" pitchFamily="34" charset="0"/>
                  <a:cs typeface="Arial" panose="020B0604020202020204" pitchFamily="34" charset="0"/>
                </a:rPr>
                <a:t>Desorientación </a:t>
              </a:r>
              <a:r>
                <a:rPr lang="es-ES_tradnl" sz="1100" b="1" u="sng" dirty="0" err="1">
                  <a:solidFill>
                    <a:srgbClr val="002755"/>
                  </a:solidFill>
                  <a:latin typeface="Arial" panose="020B0604020202020204" pitchFamily="34" charset="0"/>
                  <a:cs typeface="Arial" panose="020B0604020202020204" pitchFamily="34" charset="0"/>
                </a:rPr>
                <a:t>temporoespacial</a:t>
              </a:r>
              <a:r>
                <a:rPr lang="es-ES_tradnl" sz="1100" b="1" u="sng" dirty="0">
                  <a:solidFill>
                    <a:srgbClr val="002755"/>
                  </a:solidFill>
                  <a:latin typeface="Arial" panose="020B0604020202020204" pitchFamily="34" charset="0"/>
                  <a:cs typeface="Arial" panose="020B0604020202020204" pitchFamily="34" charset="0"/>
                </a:rPr>
                <a:t>: </a:t>
              </a:r>
              <a:r>
                <a:rPr lang="es-ES" sz="11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Las personas con EA pueden tener dificultades para saber el día, el mes, o bien la hora. También hay dificultades para orientarse en el espacio, es decir, saber por dónde va; primero en lugares poco conocidos y más adelante en lugares conocidos.</a:t>
              </a:r>
            </a:p>
          </p:txBody>
        </p:sp>
        <p:pic>
          <p:nvPicPr>
            <p:cNvPr id="32" name="Imagen 31">
              <a:extLst>
                <a:ext uri="{FF2B5EF4-FFF2-40B4-BE49-F238E27FC236}">
                  <a16:creationId xmlns:a16="http://schemas.microsoft.com/office/drawing/2014/main" id="{EA6995D8-D8FC-BC81-3070-C4B42442C667}"/>
                </a:ext>
              </a:extLst>
            </p:cNvPr>
            <p:cNvPicPr>
              <a:picLocks noChangeAspect="1"/>
            </p:cNvPicPr>
            <p:nvPr/>
          </p:nvPicPr>
          <p:blipFill rotWithShape="1">
            <a:blip r:embed="rId2"/>
            <a:srcRect l="60908" t="45230" r="5584" b="35856"/>
            <a:stretch/>
          </p:blipFill>
          <p:spPr>
            <a:xfrm>
              <a:off x="607733" y="1023682"/>
              <a:ext cx="530086" cy="620304"/>
            </a:xfrm>
            <a:prstGeom prst="ellipse">
              <a:avLst/>
            </a:prstGeom>
          </p:spPr>
        </p:pic>
      </p:grpSp>
      <p:grpSp>
        <p:nvGrpSpPr>
          <p:cNvPr id="11" name="Grupo 10">
            <a:extLst>
              <a:ext uri="{FF2B5EF4-FFF2-40B4-BE49-F238E27FC236}">
                <a16:creationId xmlns:a16="http://schemas.microsoft.com/office/drawing/2014/main" id="{E6A61F4F-E4B3-70E4-6373-3E69E6FA9C75}"/>
              </a:ext>
            </a:extLst>
          </p:cNvPr>
          <p:cNvGrpSpPr/>
          <p:nvPr/>
        </p:nvGrpSpPr>
        <p:grpSpPr>
          <a:xfrm>
            <a:off x="516522" y="1829266"/>
            <a:ext cx="8268703" cy="1010597"/>
            <a:chOff x="516522" y="1829266"/>
            <a:chExt cx="8268703" cy="1010597"/>
          </a:xfrm>
        </p:grpSpPr>
        <p:sp>
          <p:nvSpPr>
            <p:cNvPr id="10" name="Rectángulo: esquinas redondeadas 9">
              <a:extLst>
                <a:ext uri="{FF2B5EF4-FFF2-40B4-BE49-F238E27FC236}">
                  <a16:creationId xmlns:a16="http://schemas.microsoft.com/office/drawing/2014/main" id="{E6B9A5F7-A7EC-CB31-8FD9-1C7A135FB1A6}"/>
                </a:ext>
              </a:extLst>
            </p:cNvPr>
            <p:cNvSpPr/>
            <p:nvPr/>
          </p:nvSpPr>
          <p:spPr>
            <a:xfrm>
              <a:off x="516522" y="1829266"/>
              <a:ext cx="8268703" cy="1010597"/>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pic>
          <p:nvPicPr>
            <p:cNvPr id="7" name="Imagen 6">
              <a:extLst>
                <a:ext uri="{FF2B5EF4-FFF2-40B4-BE49-F238E27FC236}">
                  <a16:creationId xmlns:a16="http://schemas.microsoft.com/office/drawing/2014/main" id="{7A12761C-9842-F8A9-F07F-22137E8653B6}"/>
                </a:ext>
              </a:extLst>
            </p:cNvPr>
            <p:cNvPicPr>
              <a:picLocks noChangeAspect="1"/>
            </p:cNvPicPr>
            <p:nvPr/>
          </p:nvPicPr>
          <p:blipFill rotWithShape="1">
            <a:blip r:embed="rId2"/>
            <a:srcRect l="57906" t="69820" r="3456" b="9768"/>
            <a:stretch/>
          </p:blipFill>
          <p:spPr>
            <a:xfrm>
              <a:off x="607733" y="1999856"/>
              <a:ext cx="611248" cy="669417"/>
            </a:xfrm>
            <a:prstGeom prst="ellipse">
              <a:avLst/>
            </a:prstGeom>
          </p:spPr>
        </p:pic>
        <p:sp>
          <p:nvSpPr>
            <p:cNvPr id="28" name="CuadroTexto 27">
              <a:extLst>
                <a:ext uri="{FF2B5EF4-FFF2-40B4-BE49-F238E27FC236}">
                  <a16:creationId xmlns:a16="http://schemas.microsoft.com/office/drawing/2014/main" id="{0F425A18-534B-D16E-460E-E75C82BF9229}"/>
                </a:ext>
              </a:extLst>
            </p:cNvPr>
            <p:cNvSpPr txBox="1"/>
            <p:nvPr/>
          </p:nvSpPr>
          <p:spPr>
            <a:xfrm>
              <a:off x="1218981" y="1911371"/>
              <a:ext cx="7401317" cy="846386"/>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u="sng" dirty="0">
                  <a:solidFill>
                    <a:srgbClr val="002755"/>
                  </a:solidFill>
                  <a:latin typeface="Arial" panose="020B0604020202020204" pitchFamily="34" charset="0"/>
                  <a:cs typeface="Arial" panose="020B0604020202020204" pitchFamily="34" charset="0"/>
                </a:rPr>
                <a:t>Cambios en la conducta: </a:t>
              </a:r>
              <a:r>
                <a:rPr lang="es-ES" sz="1100" dirty="0">
                  <a:solidFill>
                    <a:srgbClr val="002755"/>
                  </a:solidFill>
                  <a:latin typeface="Arial" panose="020B0604020202020204" pitchFamily="34" charset="0"/>
                  <a:cs typeface="Arial" panose="020B0604020202020204" pitchFamily="34" charset="0"/>
                </a:rPr>
                <a:t>En fases iniciales puede haber cambios en el estado de ánimo, con menos ganas de hacer cosas. </a:t>
              </a:r>
            </a:p>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dirty="0">
                  <a:solidFill>
                    <a:srgbClr val="002755"/>
                  </a:solidFill>
                  <a:latin typeface="Arial" panose="020B0604020202020204" pitchFamily="34" charset="0"/>
                  <a:cs typeface="Arial" panose="020B0604020202020204" pitchFamily="34" charset="0"/>
                </a:rPr>
                <a:t>Es frecuente que responda con irritabilidad a la ayuda que se le ofrece. </a:t>
              </a:r>
              <a:r>
                <a:rPr lang="es-ES" sz="1100" dirty="0">
                  <a:solidFill>
                    <a:srgbClr val="002755"/>
                  </a:solidFill>
                  <a:latin typeface="Arial" panose="020B0604020202020204" pitchFamily="34" charset="0"/>
                  <a:cs typeface="Arial" panose="020B0604020202020204" pitchFamily="34" charset="0"/>
                </a:rPr>
                <a:t>En fases más avanzadas, puede haber alteraciones en la percepción (ilusiones o alucinaciones) que pueden desembocar en agresividad verbal o física.</a:t>
              </a:r>
            </a:p>
          </p:txBody>
        </p:sp>
      </p:grpSp>
      <p:grpSp>
        <p:nvGrpSpPr>
          <p:cNvPr id="13" name="Grupo 12">
            <a:extLst>
              <a:ext uri="{FF2B5EF4-FFF2-40B4-BE49-F238E27FC236}">
                <a16:creationId xmlns:a16="http://schemas.microsoft.com/office/drawing/2014/main" id="{F079BF5D-9DD8-37F4-6C39-311E9B66BAFF}"/>
              </a:ext>
            </a:extLst>
          </p:cNvPr>
          <p:cNvGrpSpPr/>
          <p:nvPr/>
        </p:nvGrpSpPr>
        <p:grpSpPr>
          <a:xfrm>
            <a:off x="521650" y="2914776"/>
            <a:ext cx="8263575" cy="742834"/>
            <a:chOff x="521650" y="2914776"/>
            <a:chExt cx="8263575" cy="742834"/>
          </a:xfrm>
        </p:grpSpPr>
        <p:sp>
          <p:nvSpPr>
            <p:cNvPr id="39" name="Rectángulo: esquinas redondeadas 38">
              <a:extLst>
                <a:ext uri="{FF2B5EF4-FFF2-40B4-BE49-F238E27FC236}">
                  <a16:creationId xmlns:a16="http://schemas.microsoft.com/office/drawing/2014/main" id="{9F3B04DA-1AC5-908D-1FEF-29C28A8CAF99}"/>
                </a:ext>
              </a:extLst>
            </p:cNvPr>
            <p:cNvSpPr/>
            <p:nvPr/>
          </p:nvSpPr>
          <p:spPr>
            <a:xfrm>
              <a:off x="521650" y="2914776"/>
              <a:ext cx="8263575" cy="742834"/>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41" name="CuadroTexto 40">
              <a:extLst>
                <a:ext uri="{FF2B5EF4-FFF2-40B4-BE49-F238E27FC236}">
                  <a16:creationId xmlns:a16="http://schemas.microsoft.com/office/drawing/2014/main" id="{D78BAA82-D2BB-A7B8-0A65-D37859DE17E2}"/>
                </a:ext>
              </a:extLst>
            </p:cNvPr>
            <p:cNvSpPr txBox="1"/>
            <p:nvPr/>
          </p:nvSpPr>
          <p:spPr>
            <a:xfrm>
              <a:off x="1234292" y="3070750"/>
              <a:ext cx="7369381" cy="430887"/>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u="sng" dirty="0">
                  <a:solidFill>
                    <a:srgbClr val="002755"/>
                  </a:solidFill>
                  <a:latin typeface="Arial" panose="020B0604020202020204" pitchFamily="34" charset="0"/>
                  <a:cs typeface="Arial" panose="020B0604020202020204" pitchFamily="34" charset="0"/>
                </a:rPr>
                <a:t>Alteración del ritmo del sueño: </a:t>
              </a:r>
              <a:r>
                <a:rPr lang="es-ES" sz="1100" dirty="0">
                  <a:solidFill>
                    <a:srgbClr val="002755"/>
                  </a:solidFill>
                  <a:latin typeface="Arial" panose="020B0604020202020204" pitchFamily="34" charset="0"/>
                  <a:cs typeface="Arial" panose="020B0604020202020204" pitchFamily="34" charset="0"/>
                </a:rPr>
                <a:t>Es frecuente que a medida que la enfermedad avanza se pierda el ritmo normal del sueño. </a:t>
              </a:r>
              <a:r>
                <a:rPr lang="es-ES" sz="1100" b="1" dirty="0">
                  <a:solidFill>
                    <a:srgbClr val="002755"/>
                  </a:solidFill>
                  <a:latin typeface="Arial" panose="020B0604020202020204" pitchFamily="34" charset="0"/>
                  <a:cs typeface="Arial" panose="020B0604020202020204" pitchFamily="34" charset="0"/>
                </a:rPr>
                <a:t>Los pacientes pueden dormir de día y de noche tener dificultades para conciliar el sueño.</a:t>
              </a:r>
            </a:p>
          </p:txBody>
        </p:sp>
        <p:pic>
          <p:nvPicPr>
            <p:cNvPr id="33" name="Imagen 32">
              <a:extLst>
                <a:ext uri="{FF2B5EF4-FFF2-40B4-BE49-F238E27FC236}">
                  <a16:creationId xmlns:a16="http://schemas.microsoft.com/office/drawing/2014/main" id="{5F3C9F87-3848-A3D2-9934-7A77544BCD42}"/>
                </a:ext>
              </a:extLst>
            </p:cNvPr>
            <p:cNvPicPr>
              <a:picLocks noChangeAspect="1"/>
            </p:cNvPicPr>
            <p:nvPr/>
          </p:nvPicPr>
          <p:blipFill rotWithShape="1">
            <a:blip r:embed="rId2"/>
            <a:srcRect l="60908" t="45230" r="5584" b="35856"/>
            <a:stretch/>
          </p:blipFill>
          <p:spPr>
            <a:xfrm>
              <a:off x="648314" y="2976041"/>
              <a:ext cx="530086" cy="620304"/>
            </a:xfrm>
            <a:prstGeom prst="ellipse">
              <a:avLst/>
            </a:prstGeom>
          </p:spPr>
        </p:pic>
      </p:grpSp>
      <p:grpSp>
        <p:nvGrpSpPr>
          <p:cNvPr id="14" name="Grupo 13">
            <a:extLst>
              <a:ext uri="{FF2B5EF4-FFF2-40B4-BE49-F238E27FC236}">
                <a16:creationId xmlns:a16="http://schemas.microsoft.com/office/drawing/2014/main" id="{0ADDCC73-7DBD-9697-B432-C2BDF66459B9}"/>
              </a:ext>
            </a:extLst>
          </p:cNvPr>
          <p:cNvGrpSpPr/>
          <p:nvPr/>
        </p:nvGrpSpPr>
        <p:grpSpPr>
          <a:xfrm>
            <a:off x="503238" y="3756722"/>
            <a:ext cx="8281987" cy="742834"/>
            <a:chOff x="503238" y="3756722"/>
            <a:chExt cx="8281987" cy="742834"/>
          </a:xfrm>
        </p:grpSpPr>
        <p:sp>
          <p:nvSpPr>
            <p:cNvPr id="48" name="Rectángulo: esquinas redondeadas 47">
              <a:extLst>
                <a:ext uri="{FF2B5EF4-FFF2-40B4-BE49-F238E27FC236}">
                  <a16:creationId xmlns:a16="http://schemas.microsoft.com/office/drawing/2014/main" id="{5D9D1FA0-D405-94DA-DD8D-4B90BF637C1B}"/>
                </a:ext>
              </a:extLst>
            </p:cNvPr>
            <p:cNvSpPr/>
            <p:nvPr/>
          </p:nvSpPr>
          <p:spPr>
            <a:xfrm>
              <a:off x="503238" y="3756722"/>
              <a:ext cx="8281987" cy="742834"/>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49" name="CuadroTexto 48">
              <a:extLst>
                <a:ext uri="{FF2B5EF4-FFF2-40B4-BE49-F238E27FC236}">
                  <a16:creationId xmlns:a16="http://schemas.microsoft.com/office/drawing/2014/main" id="{DF57C3C8-12FB-0A7F-90D6-896F94226B2F}"/>
                </a:ext>
              </a:extLst>
            </p:cNvPr>
            <p:cNvSpPr txBox="1"/>
            <p:nvPr/>
          </p:nvSpPr>
          <p:spPr>
            <a:xfrm>
              <a:off x="1215880" y="3912696"/>
              <a:ext cx="7457823" cy="430887"/>
            </a:xfrm>
            <a:prstGeom prst="rect">
              <a:avLst/>
            </a:prstGeom>
            <a:noFill/>
          </p:spPr>
          <p:txBody>
            <a:bodyPr wrap="square" anchor="ctr">
              <a:spAutoFit/>
            </a:bodyPr>
            <a:lstStyle/>
            <a:p>
              <a:pPr lvl="0">
                <a:spcAft>
                  <a:spcPts val="600"/>
                </a:spcAft>
                <a:buClr>
                  <a:schemeClr val="accent2"/>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100" b="1" u="sng" dirty="0">
                  <a:solidFill>
                    <a:srgbClr val="002755"/>
                  </a:solidFill>
                  <a:latin typeface="Arial" panose="020B0604020202020204" pitchFamily="34" charset="0"/>
                  <a:cs typeface="Arial" panose="020B0604020202020204" pitchFamily="34" charset="0"/>
                </a:rPr>
                <a:t>Trastornos motrices: </a:t>
              </a:r>
              <a:r>
                <a:rPr lang="es-ES" sz="1100" dirty="0">
                  <a:solidFill>
                    <a:srgbClr val="002755"/>
                  </a:solidFill>
                  <a:latin typeface="Arial" panose="020B0604020202020204" pitchFamily="34" charset="0"/>
                  <a:cs typeface="Arial" panose="020B0604020202020204" pitchFamily="34" charset="0"/>
                </a:rPr>
                <a:t>Los problemas de movimiento no son un síntoma inicial en la enfermedad de Alzheimer, pero </a:t>
              </a:r>
              <a:r>
                <a:rPr lang="es-ES" sz="1100" b="1" dirty="0">
                  <a:solidFill>
                    <a:srgbClr val="002755"/>
                  </a:solidFill>
                  <a:latin typeface="Arial" panose="020B0604020202020204" pitchFamily="34" charset="0"/>
                  <a:cs typeface="Arial" panose="020B0604020202020204" pitchFamily="34" charset="0"/>
                </a:rPr>
                <a:t>en fases severas, el paciente pierde la capacidad de andar e, incluso, de mantenerse sentado en una silla</a:t>
              </a:r>
            </a:p>
          </p:txBody>
        </p:sp>
        <p:pic>
          <p:nvPicPr>
            <p:cNvPr id="8" name="Imagen 7">
              <a:extLst>
                <a:ext uri="{FF2B5EF4-FFF2-40B4-BE49-F238E27FC236}">
                  <a16:creationId xmlns:a16="http://schemas.microsoft.com/office/drawing/2014/main" id="{A4460E4E-3A8A-2856-0839-A32359A3E4BD}"/>
                </a:ext>
              </a:extLst>
            </p:cNvPr>
            <p:cNvPicPr>
              <a:picLocks noChangeAspect="1"/>
            </p:cNvPicPr>
            <p:nvPr/>
          </p:nvPicPr>
          <p:blipFill rotWithShape="1">
            <a:blip r:embed="rId2"/>
            <a:srcRect l="11362" t="68403" r="50000" b="10686"/>
            <a:stretch/>
          </p:blipFill>
          <p:spPr>
            <a:xfrm>
              <a:off x="595099" y="3785239"/>
              <a:ext cx="611247" cy="685800"/>
            </a:xfrm>
            <a:prstGeom prst="ellipse">
              <a:avLst/>
            </a:prstGeom>
          </p:spPr>
        </p:pic>
      </p:grpSp>
      <p:sp>
        <p:nvSpPr>
          <p:cNvPr id="5" name="Título 1">
            <a:extLst>
              <a:ext uri="{FF2B5EF4-FFF2-40B4-BE49-F238E27FC236}">
                <a16:creationId xmlns:a16="http://schemas.microsoft.com/office/drawing/2014/main" id="{BAC085B3-6735-37D5-2C6D-F46EAF0DDB2B}"/>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sz="2400" b="1" dirty="0">
                <a:latin typeface="Arial" panose="020B0604020202020204" pitchFamily="34" charset="0"/>
                <a:ea typeface="Yu Gothic UI" panose="020B0500000000000000" pitchFamily="34" charset="-128"/>
                <a:cs typeface="Arial" panose="020B0604020202020204" pitchFamily="34" charset="0"/>
              </a:rPr>
              <a:t>Sintomatología – Principales síntomas</a:t>
            </a:r>
          </a:p>
        </p:txBody>
      </p:sp>
      <p:sp>
        <p:nvSpPr>
          <p:cNvPr id="6" name="CuadroTexto 5">
            <a:extLst>
              <a:ext uri="{FF2B5EF4-FFF2-40B4-BE49-F238E27FC236}">
                <a16:creationId xmlns:a16="http://schemas.microsoft.com/office/drawing/2014/main" id="{5815D299-AC8C-8615-1547-DF3FBBB98BE9}"/>
              </a:ext>
            </a:extLst>
          </p:cNvPr>
          <p:cNvSpPr txBox="1"/>
          <p:nvPr/>
        </p:nvSpPr>
        <p:spPr>
          <a:xfrm>
            <a:off x="503238" y="4633983"/>
            <a:ext cx="6381195" cy="200055"/>
          </a:xfrm>
          <a:prstGeom prst="rect">
            <a:avLst/>
          </a:prstGeom>
          <a:noFill/>
        </p:spPr>
        <p:txBody>
          <a:bodyPr wrap="square">
            <a:spAutoFit/>
          </a:bodyPr>
          <a:lstStyle/>
          <a:p>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Signos y Síntomas | BrightFocus Foundation [Internet]. [cited 2023 Aug 11]. Disponible </a:t>
            </a:r>
            <a:r>
              <a:rPr lang="en-GB" sz="700" dirty="0" err="1">
                <a:solidFill>
                  <a:srgbClr val="002755"/>
                </a:solidFill>
                <a:latin typeface="Arial" panose="020B0604020202020204" pitchFamily="34" charset="0"/>
                <a:ea typeface="Yu Gothic" panose="020B0400000000000000" pitchFamily="34" charset="-128"/>
                <a:cs typeface="Arial" panose="020B0604020202020204" pitchFamily="34" charset="0"/>
              </a:rPr>
              <a:t>en</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https://www.brightfocus.org/espanol/alzheimer/signos-y-sintomas</a:t>
            </a:r>
            <a:endPar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330355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A3694D9-8CD4-26AF-2EFA-4974033C73D0}"/>
              </a:ext>
            </a:extLst>
          </p:cNvPr>
          <p:cNvSpPr>
            <a:spLocks noGrp="1"/>
          </p:cNvSpPr>
          <p:nvPr>
            <p:ph type="ctrTitle" idx="4294967295"/>
          </p:nvPr>
        </p:nvSpPr>
        <p:spPr>
          <a:xfrm>
            <a:off x="503238" y="1484024"/>
            <a:ext cx="8281987" cy="1383867"/>
          </a:xfrm>
          <a:prstGeom prst="rect">
            <a:avLst/>
          </a:prstGeom>
        </p:spPr>
        <p:txBody>
          <a:bodyPr anchor="ctr"/>
          <a:lstStyle/>
          <a:p>
            <a:pPr algn="ctr"/>
            <a:r>
              <a:rPr lang="es-ES_tradnl" sz="4400" b="1" dirty="0">
                <a:solidFill>
                  <a:srgbClr val="00F1BE"/>
                </a:solidFill>
                <a:latin typeface="Arial" panose="020B0604020202020204" pitchFamily="34" charset="0"/>
                <a:cs typeface="Arial" panose="020B0604020202020204" pitchFamily="34" charset="0"/>
              </a:rPr>
              <a:t>Diagnóstico de la EA</a:t>
            </a:r>
            <a:endParaRPr lang="es-ES" sz="4400" b="1" dirty="0">
              <a:solidFill>
                <a:srgbClr val="00F1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6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48B5F8-9131-D5D1-FF0A-93EE06311134}"/>
              </a:ext>
            </a:extLst>
          </p:cNvPr>
          <p:cNvSpPr>
            <a:spLocks noGrp="1"/>
          </p:cNvSpPr>
          <p:nvPr>
            <p:ph type="title" idx="4294967295"/>
          </p:nvPr>
        </p:nvSpPr>
        <p:spPr>
          <a:xfrm>
            <a:off x="399011" y="438024"/>
            <a:ext cx="8559800" cy="366712"/>
          </a:xfrm>
        </p:spPr>
        <p:txBody>
          <a:bodyPr/>
          <a:lstStyle/>
          <a:p>
            <a:r>
              <a:rPr lang="pt-BR" sz="2400" b="1" dirty="0">
                <a:solidFill>
                  <a:srgbClr val="00F1BE"/>
                </a:solidFill>
                <a:latin typeface="Arial" panose="020B0604020202020204" pitchFamily="34" charset="0"/>
                <a:cs typeface="Arial" panose="020B0604020202020204" pitchFamily="34" charset="0"/>
              </a:rPr>
              <a:t>Instrumentos de diagnóstico; estado </a:t>
            </a:r>
            <a:r>
              <a:rPr lang="pt-BR" sz="2400" b="1" dirty="0" err="1">
                <a:solidFill>
                  <a:srgbClr val="00F1BE"/>
                </a:solidFill>
                <a:latin typeface="Arial" panose="020B0604020202020204" pitchFamily="34" charset="0"/>
                <a:cs typeface="Arial" panose="020B0604020202020204" pitchFamily="34" charset="0"/>
              </a:rPr>
              <a:t>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54" name="Grupo 53">
            <a:extLst>
              <a:ext uri="{FF2B5EF4-FFF2-40B4-BE49-F238E27FC236}">
                <a16:creationId xmlns:a16="http://schemas.microsoft.com/office/drawing/2014/main" id="{4AF96F53-36C6-E28D-7453-7548DC2CEA40}"/>
              </a:ext>
            </a:extLst>
          </p:cNvPr>
          <p:cNvGrpSpPr/>
          <p:nvPr/>
        </p:nvGrpSpPr>
        <p:grpSpPr>
          <a:xfrm>
            <a:off x="3874507" y="3706398"/>
            <a:ext cx="2539734" cy="916645"/>
            <a:chOff x="3874507" y="3604798"/>
            <a:chExt cx="2539734" cy="916645"/>
          </a:xfrm>
        </p:grpSpPr>
        <p:grpSp>
          <p:nvGrpSpPr>
            <p:cNvPr id="233" name="Grupo 232">
              <a:extLst>
                <a:ext uri="{FF2B5EF4-FFF2-40B4-BE49-F238E27FC236}">
                  <a16:creationId xmlns:a16="http://schemas.microsoft.com/office/drawing/2014/main" id="{52B6B5BC-A5A8-84BF-BD77-F22F18D42A4F}"/>
                </a:ext>
              </a:extLst>
            </p:cNvPr>
            <p:cNvGrpSpPr/>
            <p:nvPr/>
          </p:nvGrpSpPr>
          <p:grpSpPr>
            <a:xfrm>
              <a:off x="4937286" y="3611720"/>
              <a:ext cx="1476955" cy="213691"/>
              <a:chOff x="2943403" y="2684879"/>
              <a:chExt cx="2156006" cy="335670"/>
            </a:xfrm>
          </p:grpSpPr>
          <p:sp>
            <p:nvSpPr>
              <p:cNvPr id="234" name="Rectángulo: una sola esquina redondeada 233">
                <a:extLst>
                  <a:ext uri="{FF2B5EF4-FFF2-40B4-BE49-F238E27FC236}">
                    <a16:creationId xmlns:a16="http://schemas.microsoft.com/office/drawing/2014/main" id="{C0AA2D02-6A92-A5E9-FA72-E7A945E9B0A0}"/>
                  </a:ext>
                </a:extLst>
              </p:cNvPr>
              <p:cNvSpPr/>
              <p:nvPr/>
            </p:nvSpPr>
            <p:spPr>
              <a:xfrm flipV="1">
                <a:off x="2943403" y="2684879"/>
                <a:ext cx="753214" cy="292267"/>
              </a:xfrm>
              <a:prstGeom prst="round1Rect">
                <a:avLst>
                  <a:gd name="adj" fmla="val 30382"/>
                </a:avLst>
              </a:prstGeom>
              <a:solidFill>
                <a:schemeClr val="accent3"/>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35" name="CuadroTexto 234">
                <a:extLst>
                  <a:ext uri="{FF2B5EF4-FFF2-40B4-BE49-F238E27FC236}">
                    <a16:creationId xmlns:a16="http://schemas.microsoft.com/office/drawing/2014/main" id="{87AD325A-05B1-60A1-1B82-F6883B05CEBB}"/>
                  </a:ext>
                </a:extLst>
              </p:cNvPr>
              <p:cNvSpPr txBox="1"/>
              <p:nvPr/>
            </p:nvSpPr>
            <p:spPr>
              <a:xfrm>
                <a:off x="2943403" y="2704949"/>
                <a:ext cx="2156006" cy="315600"/>
              </a:xfrm>
              <a:prstGeom prst="rect">
                <a:avLst/>
              </a:prstGeom>
              <a:noFill/>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LCR</a:t>
                </a:r>
              </a:p>
            </p:txBody>
          </p:sp>
        </p:grpSp>
        <p:grpSp>
          <p:nvGrpSpPr>
            <p:cNvPr id="48" name="Grupo 47">
              <a:extLst>
                <a:ext uri="{FF2B5EF4-FFF2-40B4-BE49-F238E27FC236}">
                  <a16:creationId xmlns:a16="http://schemas.microsoft.com/office/drawing/2014/main" id="{EDE7847A-CE9A-F0AF-E1E1-9D10F9D13BAD}"/>
                </a:ext>
              </a:extLst>
            </p:cNvPr>
            <p:cNvGrpSpPr/>
            <p:nvPr/>
          </p:nvGrpSpPr>
          <p:grpSpPr>
            <a:xfrm>
              <a:off x="3874507" y="3604798"/>
              <a:ext cx="1034100" cy="916645"/>
              <a:chOff x="3848003" y="3604798"/>
              <a:chExt cx="1034100" cy="916645"/>
            </a:xfrm>
          </p:grpSpPr>
          <p:sp>
            <p:nvSpPr>
              <p:cNvPr id="227" name="Rectángulo: una sola esquina redondeada 226">
                <a:extLst>
                  <a:ext uri="{FF2B5EF4-FFF2-40B4-BE49-F238E27FC236}">
                    <a16:creationId xmlns:a16="http://schemas.microsoft.com/office/drawing/2014/main" id="{B2BC6A52-9932-2003-5307-AFD02DA56693}"/>
                  </a:ext>
                </a:extLst>
              </p:cNvPr>
              <p:cNvSpPr/>
              <p:nvPr/>
            </p:nvSpPr>
            <p:spPr>
              <a:xfrm flipV="1">
                <a:off x="3906976" y="3604798"/>
                <a:ext cx="916154" cy="916645"/>
              </a:xfrm>
              <a:prstGeom prst="round1Rect">
                <a:avLst>
                  <a:gd name="adj" fmla="val 16979"/>
                </a:avLst>
              </a:prstGeom>
              <a:solidFill>
                <a:schemeClr val="accent3"/>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47" name="Grupo 46">
                <a:extLst>
                  <a:ext uri="{FF2B5EF4-FFF2-40B4-BE49-F238E27FC236}">
                    <a16:creationId xmlns:a16="http://schemas.microsoft.com/office/drawing/2014/main" id="{FEA99289-8681-A44D-8766-247753E77D71}"/>
                  </a:ext>
                </a:extLst>
              </p:cNvPr>
              <p:cNvGrpSpPr/>
              <p:nvPr/>
            </p:nvGrpSpPr>
            <p:grpSpPr>
              <a:xfrm>
                <a:off x="3848003" y="3705656"/>
                <a:ext cx="1034100" cy="714928"/>
                <a:chOff x="3848003" y="3731445"/>
                <a:chExt cx="1034100" cy="714928"/>
              </a:xfrm>
            </p:grpSpPr>
            <p:sp>
              <p:nvSpPr>
                <p:cNvPr id="228" name="CuadroTexto 227">
                  <a:extLst>
                    <a:ext uri="{FF2B5EF4-FFF2-40B4-BE49-F238E27FC236}">
                      <a16:creationId xmlns:a16="http://schemas.microsoft.com/office/drawing/2014/main" id="{13E5B184-4F9E-2D9F-51EC-4F00BE6602BF}"/>
                    </a:ext>
                  </a:extLst>
                </p:cNvPr>
                <p:cNvSpPr txBox="1"/>
                <p:nvPr/>
              </p:nvSpPr>
              <p:spPr>
                <a:xfrm>
                  <a:off x="3848003" y="3731445"/>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Fluidos</a:t>
                  </a:r>
                </a:p>
              </p:txBody>
            </p:sp>
            <p:pic>
              <p:nvPicPr>
                <p:cNvPr id="229" name="Gráfico 228">
                  <a:extLst>
                    <a:ext uri="{FF2B5EF4-FFF2-40B4-BE49-F238E27FC236}">
                      <a16:creationId xmlns:a16="http://schemas.microsoft.com/office/drawing/2014/main" id="{11EF81A3-494F-B6B5-6714-2742FB59DC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53134" y="4022535"/>
                  <a:ext cx="423839" cy="423838"/>
                </a:xfrm>
                <a:prstGeom prst="rect">
                  <a:avLst/>
                </a:prstGeom>
              </p:spPr>
            </p:pic>
          </p:grpSp>
        </p:grpSp>
      </p:grpSp>
      <p:sp>
        <p:nvSpPr>
          <p:cNvPr id="4" name="CuadroTexto 3">
            <a:extLst>
              <a:ext uri="{FF2B5EF4-FFF2-40B4-BE49-F238E27FC236}">
                <a16:creationId xmlns:a16="http://schemas.microsoft.com/office/drawing/2014/main" id="{B38A4002-4097-3445-A879-4AB82ABA9F5D}"/>
              </a:ext>
            </a:extLst>
          </p:cNvPr>
          <p:cNvSpPr txBox="1"/>
          <p:nvPr/>
        </p:nvSpPr>
        <p:spPr>
          <a:xfrm>
            <a:off x="419731" y="882750"/>
            <a:ext cx="7277854" cy="461665"/>
          </a:xfrm>
          <a:prstGeom prst="rect">
            <a:avLst/>
          </a:prstGeom>
          <a:noFill/>
        </p:spPr>
        <p:txBody>
          <a:bodyPr wrap="square">
            <a:spAutoFit/>
          </a:bodyPr>
          <a:lstStyle/>
          <a:p>
            <a:pPr>
              <a:spcAft>
                <a:spcPts val="400"/>
              </a:spcAft>
            </a:pPr>
            <a:r>
              <a:rPr lang="es-ES" sz="1200" dirty="0">
                <a:solidFill>
                  <a:srgbClr val="002755"/>
                </a:solidFill>
                <a:latin typeface="Arial" panose="020B0604020202020204" pitchFamily="34" charset="0"/>
                <a:ea typeface="Yu Gothic" panose="020B0400000000000000" pitchFamily="34" charset="-128"/>
                <a:cs typeface="Arial" panose="020B0604020202020204" pitchFamily="34" charset="0"/>
              </a:rPr>
              <a:t>El diagnóstico del Alzheimer se basa en una </a:t>
            </a:r>
            <a:r>
              <a:rPr lang="es-ES" sz="1200" b="1" dirty="0">
                <a:solidFill>
                  <a:srgbClr val="002755"/>
                </a:solidFill>
                <a:latin typeface="Arial" panose="020B0604020202020204" pitchFamily="34" charset="0"/>
                <a:ea typeface="Yu Gothic" panose="020B0400000000000000" pitchFamily="34" charset="-128"/>
                <a:cs typeface="Arial" panose="020B0604020202020204" pitchFamily="34" charset="0"/>
              </a:rPr>
              <a:t>evaluación completa de los síntomas, la historia médica y una serie de pruebas </a:t>
            </a:r>
            <a:r>
              <a:rPr lang="es-ES" sz="1200" dirty="0">
                <a:solidFill>
                  <a:srgbClr val="002755"/>
                </a:solidFill>
                <a:latin typeface="Arial" panose="020B0604020202020204" pitchFamily="34" charset="0"/>
                <a:ea typeface="Yu Gothic" panose="020B0400000000000000" pitchFamily="34" charset="-128"/>
                <a:cs typeface="Arial" panose="020B0604020202020204" pitchFamily="34" charset="0"/>
              </a:rPr>
              <a:t>para descartar otras posibles causas de los problemas cognitivos.</a:t>
            </a:r>
          </a:p>
        </p:txBody>
      </p:sp>
      <p:grpSp>
        <p:nvGrpSpPr>
          <p:cNvPr id="55" name="Grupo 54">
            <a:extLst>
              <a:ext uri="{FF2B5EF4-FFF2-40B4-BE49-F238E27FC236}">
                <a16:creationId xmlns:a16="http://schemas.microsoft.com/office/drawing/2014/main" id="{68D43EE2-0ECC-3769-E667-192505E66D68}"/>
              </a:ext>
            </a:extLst>
          </p:cNvPr>
          <p:cNvGrpSpPr/>
          <p:nvPr/>
        </p:nvGrpSpPr>
        <p:grpSpPr>
          <a:xfrm>
            <a:off x="3874507" y="1431541"/>
            <a:ext cx="2931071" cy="917082"/>
            <a:chOff x="3874507" y="1431541"/>
            <a:chExt cx="2931071" cy="917082"/>
          </a:xfrm>
        </p:grpSpPr>
        <p:grpSp>
          <p:nvGrpSpPr>
            <p:cNvPr id="46" name="Grupo 45">
              <a:extLst>
                <a:ext uri="{FF2B5EF4-FFF2-40B4-BE49-F238E27FC236}">
                  <a16:creationId xmlns:a16="http://schemas.microsoft.com/office/drawing/2014/main" id="{6F4C2621-B8E8-3F2A-AAC8-8BAE8B6A954C}"/>
                </a:ext>
              </a:extLst>
            </p:cNvPr>
            <p:cNvGrpSpPr/>
            <p:nvPr/>
          </p:nvGrpSpPr>
          <p:grpSpPr>
            <a:xfrm>
              <a:off x="3874507" y="1431977"/>
              <a:ext cx="1034100" cy="916646"/>
              <a:chOff x="3901012" y="1424652"/>
              <a:chExt cx="1034100" cy="916646"/>
            </a:xfrm>
          </p:grpSpPr>
          <p:sp>
            <p:nvSpPr>
              <p:cNvPr id="8" name="Rectángulo: una sola esquina redondeada 7">
                <a:extLst>
                  <a:ext uri="{FF2B5EF4-FFF2-40B4-BE49-F238E27FC236}">
                    <a16:creationId xmlns:a16="http://schemas.microsoft.com/office/drawing/2014/main" id="{B33D60C8-22B7-93D9-BBFD-C8871A4222BB}"/>
                  </a:ext>
                </a:extLst>
              </p:cNvPr>
              <p:cNvSpPr/>
              <p:nvPr/>
            </p:nvSpPr>
            <p:spPr>
              <a:xfrm flipV="1">
                <a:off x="3959985" y="1424652"/>
                <a:ext cx="916154" cy="916646"/>
              </a:xfrm>
              <a:prstGeom prst="round1Rect">
                <a:avLst>
                  <a:gd name="adj" fmla="val 16979"/>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41" name="Grupo 40">
                <a:extLst>
                  <a:ext uri="{FF2B5EF4-FFF2-40B4-BE49-F238E27FC236}">
                    <a16:creationId xmlns:a16="http://schemas.microsoft.com/office/drawing/2014/main" id="{B33F7372-D452-4764-A7D9-D71C9ECE41B8}"/>
                  </a:ext>
                </a:extLst>
              </p:cNvPr>
              <p:cNvGrpSpPr/>
              <p:nvPr/>
            </p:nvGrpSpPr>
            <p:grpSpPr>
              <a:xfrm>
                <a:off x="3901012" y="1525510"/>
                <a:ext cx="1034100" cy="714930"/>
                <a:chOff x="3901012" y="1546913"/>
                <a:chExt cx="1034100" cy="714930"/>
              </a:xfrm>
            </p:grpSpPr>
            <p:sp>
              <p:nvSpPr>
                <p:cNvPr id="11" name="CuadroTexto 10">
                  <a:extLst>
                    <a:ext uri="{FF2B5EF4-FFF2-40B4-BE49-F238E27FC236}">
                      <a16:creationId xmlns:a16="http://schemas.microsoft.com/office/drawing/2014/main" id="{D9BD0C52-8138-2714-9886-D485E62BB150}"/>
                    </a:ext>
                  </a:extLst>
                </p:cNvPr>
                <p:cNvSpPr txBox="1"/>
                <p:nvPr/>
              </p:nvSpPr>
              <p:spPr>
                <a:xfrm>
                  <a:off x="3901012" y="1546913"/>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Clínica</a:t>
                  </a:r>
                </a:p>
              </p:txBody>
            </p:sp>
            <p:pic>
              <p:nvPicPr>
                <p:cNvPr id="12" name="Gráfico 11">
                  <a:extLst>
                    <a:ext uri="{FF2B5EF4-FFF2-40B4-BE49-F238E27FC236}">
                      <a16:creationId xmlns:a16="http://schemas.microsoft.com/office/drawing/2014/main" id="{DD35CCDB-8077-D603-D224-9A7EBA14B8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06143" y="1838004"/>
                  <a:ext cx="423839" cy="423839"/>
                </a:xfrm>
                <a:prstGeom prst="rect">
                  <a:avLst/>
                </a:prstGeom>
              </p:spPr>
            </p:pic>
          </p:grpSp>
        </p:grpSp>
        <p:grpSp>
          <p:nvGrpSpPr>
            <p:cNvPr id="30" name="Grupo 29">
              <a:extLst>
                <a:ext uri="{FF2B5EF4-FFF2-40B4-BE49-F238E27FC236}">
                  <a16:creationId xmlns:a16="http://schemas.microsoft.com/office/drawing/2014/main" id="{246D389A-619E-88A6-351F-C7F82C4722AB}"/>
                </a:ext>
              </a:extLst>
            </p:cNvPr>
            <p:cNvGrpSpPr/>
            <p:nvPr/>
          </p:nvGrpSpPr>
          <p:grpSpPr>
            <a:xfrm>
              <a:off x="4946411" y="2147709"/>
              <a:ext cx="1752562" cy="200914"/>
              <a:chOff x="5011305" y="2258393"/>
              <a:chExt cx="1752562" cy="200914"/>
            </a:xfrm>
          </p:grpSpPr>
          <p:sp>
            <p:nvSpPr>
              <p:cNvPr id="16" name="Rectángulo: una sola esquina redondeada 15">
                <a:extLst>
                  <a:ext uri="{FF2B5EF4-FFF2-40B4-BE49-F238E27FC236}">
                    <a16:creationId xmlns:a16="http://schemas.microsoft.com/office/drawing/2014/main" id="{9BCC4E9A-6C67-BC43-F648-D989A3BFF7FB}"/>
                  </a:ext>
                </a:extLst>
              </p:cNvPr>
              <p:cNvSpPr/>
              <p:nvPr/>
            </p:nvSpPr>
            <p:spPr>
              <a:xfrm flipV="1">
                <a:off x="5011305" y="2265820"/>
                <a:ext cx="1752562" cy="186060"/>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C6F7674E-FD99-BFDA-80C9-B337D70EFA9A}"/>
                  </a:ext>
                </a:extLst>
              </p:cNvPr>
              <p:cNvSpPr txBox="1"/>
              <p:nvPr/>
            </p:nvSpPr>
            <p:spPr>
              <a:xfrm>
                <a:off x="5015711" y="2258393"/>
                <a:ext cx="1721161" cy="200914"/>
              </a:xfrm>
              <a:prstGeom prst="rect">
                <a:avLst/>
              </a:prstGeom>
              <a:noFill/>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Escalas neuropsiquiátricas</a:t>
                </a:r>
              </a:p>
            </p:txBody>
          </p:sp>
        </p:grpSp>
        <p:grpSp>
          <p:nvGrpSpPr>
            <p:cNvPr id="22" name="Grupo 21">
              <a:extLst>
                <a:ext uri="{FF2B5EF4-FFF2-40B4-BE49-F238E27FC236}">
                  <a16:creationId xmlns:a16="http://schemas.microsoft.com/office/drawing/2014/main" id="{ED4399D6-7F8D-C5E3-70EF-B8386D42DAF9}"/>
                </a:ext>
              </a:extLst>
            </p:cNvPr>
            <p:cNvGrpSpPr/>
            <p:nvPr/>
          </p:nvGrpSpPr>
          <p:grpSpPr>
            <a:xfrm>
              <a:off x="4946411" y="1908987"/>
              <a:ext cx="1859167" cy="199952"/>
              <a:chOff x="4939785" y="1979129"/>
              <a:chExt cx="1859167" cy="199952"/>
            </a:xfrm>
          </p:grpSpPr>
          <p:sp>
            <p:nvSpPr>
              <p:cNvPr id="38" name="Rectángulo: una sola esquina redondeada 37">
                <a:extLst>
                  <a:ext uri="{FF2B5EF4-FFF2-40B4-BE49-F238E27FC236}">
                    <a16:creationId xmlns:a16="http://schemas.microsoft.com/office/drawing/2014/main" id="{68DE19C0-7F52-69E9-3C4A-2871B26BA17A}"/>
                  </a:ext>
                </a:extLst>
              </p:cNvPr>
              <p:cNvSpPr/>
              <p:nvPr/>
            </p:nvSpPr>
            <p:spPr>
              <a:xfrm flipV="1">
                <a:off x="4939785" y="1986075"/>
                <a:ext cx="1859167"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96D30D01-1AF4-B9E1-9F9F-4F4122E1F316}"/>
                  </a:ext>
                </a:extLst>
              </p:cNvPr>
              <p:cNvSpPr txBox="1"/>
              <p:nvPr/>
            </p:nvSpPr>
            <p:spPr>
              <a:xfrm>
                <a:off x="4942824" y="1979129"/>
                <a:ext cx="1839257" cy="199952"/>
              </a:xfrm>
              <a:prstGeom prst="rect">
                <a:avLst/>
              </a:prstGeom>
              <a:noFill/>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Evaluación neuropsicológica</a:t>
                </a:r>
              </a:p>
            </p:txBody>
          </p:sp>
        </p:grpSp>
        <p:grpSp>
          <p:nvGrpSpPr>
            <p:cNvPr id="20" name="Grupo 19">
              <a:extLst>
                <a:ext uri="{FF2B5EF4-FFF2-40B4-BE49-F238E27FC236}">
                  <a16:creationId xmlns:a16="http://schemas.microsoft.com/office/drawing/2014/main" id="{3C15E7C7-6EE4-47C3-9DE5-23F35626BB8C}"/>
                </a:ext>
              </a:extLst>
            </p:cNvPr>
            <p:cNvGrpSpPr/>
            <p:nvPr/>
          </p:nvGrpSpPr>
          <p:grpSpPr>
            <a:xfrm>
              <a:off x="4946411" y="1670264"/>
              <a:ext cx="1579446" cy="199952"/>
              <a:chOff x="4942824" y="1738646"/>
              <a:chExt cx="1579446" cy="199952"/>
            </a:xfrm>
          </p:grpSpPr>
          <p:sp>
            <p:nvSpPr>
              <p:cNvPr id="10" name="Rectángulo: una sola esquina redondeada 37">
                <a:extLst>
                  <a:ext uri="{FF2B5EF4-FFF2-40B4-BE49-F238E27FC236}">
                    <a16:creationId xmlns:a16="http://schemas.microsoft.com/office/drawing/2014/main" id="{1D020FEB-374D-296F-E2E2-CF4FACF53CDB}"/>
                  </a:ext>
                </a:extLst>
              </p:cNvPr>
              <p:cNvSpPr/>
              <p:nvPr/>
            </p:nvSpPr>
            <p:spPr>
              <a:xfrm flipV="1">
                <a:off x="4942825" y="1746072"/>
                <a:ext cx="1579445"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8B1A2787-079E-FED8-FB44-4A578E063247}"/>
                  </a:ext>
                </a:extLst>
              </p:cNvPr>
              <p:cNvSpPr txBox="1"/>
              <p:nvPr/>
            </p:nvSpPr>
            <p:spPr>
              <a:xfrm>
                <a:off x="4942824" y="1738646"/>
                <a:ext cx="1555827"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Exploración neurológica</a:t>
                </a:r>
              </a:p>
            </p:txBody>
          </p:sp>
        </p:grpSp>
        <p:grpSp>
          <p:nvGrpSpPr>
            <p:cNvPr id="19" name="Grupo 18">
              <a:extLst>
                <a:ext uri="{FF2B5EF4-FFF2-40B4-BE49-F238E27FC236}">
                  <a16:creationId xmlns:a16="http://schemas.microsoft.com/office/drawing/2014/main" id="{76813D26-03FA-DFE3-BE1A-5CED79319E9C}"/>
                </a:ext>
              </a:extLst>
            </p:cNvPr>
            <p:cNvGrpSpPr/>
            <p:nvPr/>
          </p:nvGrpSpPr>
          <p:grpSpPr>
            <a:xfrm>
              <a:off x="4946411" y="1431541"/>
              <a:ext cx="847251" cy="199952"/>
              <a:chOff x="4942824" y="1487187"/>
              <a:chExt cx="847251" cy="199952"/>
            </a:xfrm>
          </p:grpSpPr>
          <p:sp>
            <p:nvSpPr>
              <p:cNvPr id="13" name="Rectángulo: una sola esquina redondeada 37">
                <a:extLst>
                  <a:ext uri="{FF2B5EF4-FFF2-40B4-BE49-F238E27FC236}">
                    <a16:creationId xmlns:a16="http://schemas.microsoft.com/office/drawing/2014/main" id="{219AA538-BA5A-7972-134D-97E09024F802}"/>
                  </a:ext>
                </a:extLst>
              </p:cNvPr>
              <p:cNvSpPr/>
              <p:nvPr/>
            </p:nvSpPr>
            <p:spPr>
              <a:xfrm flipV="1">
                <a:off x="4942825" y="1494612"/>
                <a:ext cx="847250"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F60DE8D7-060A-32E7-15CA-86732812CB52}"/>
                  </a:ext>
                </a:extLst>
              </p:cNvPr>
              <p:cNvSpPr txBox="1"/>
              <p:nvPr/>
            </p:nvSpPr>
            <p:spPr>
              <a:xfrm>
                <a:off x="4942824" y="1487187"/>
                <a:ext cx="84050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Anamnesis</a:t>
                </a:r>
                <a:endParaRPr lang="es-ES" sz="1050" b="1" dirty="0">
                  <a:solidFill>
                    <a:schemeClr val="bg1"/>
                  </a:solidFill>
                  <a:latin typeface="Arial" panose="020B0604020202020204" pitchFamily="34" charset="0"/>
                  <a:cs typeface="Arial" panose="020B0604020202020204" pitchFamily="34" charset="0"/>
                </a:endParaRPr>
              </a:p>
            </p:txBody>
          </p:sp>
        </p:grpSp>
      </p:grpSp>
      <p:grpSp>
        <p:nvGrpSpPr>
          <p:cNvPr id="56" name="Grupo 55">
            <a:extLst>
              <a:ext uri="{FF2B5EF4-FFF2-40B4-BE49-F238E27FC236}">
                <a16:creationId xmlns:a16="http://schemas.microsoft.com/office/drawing/2014/main" id="{89B41B53-C17E-67E9-56E2-90967319065B}"/>
              </a:ext>
            </a:extLst>
          </p:cNvPr>
          <p:cNvGrpSpPr/>
          <p:nvPr/>
        </p:nvGrpSpPr>
        <p:grpSpPr>
          <a:xfrm>
            <a:off x="3874507" y="2568343"/>
            <a:ext cx="2669989" cy="918336"/>
            <a:chOff x="3874507" y="2548829"/>
            <a:chExt cx="2669989" cy="918336"/>
          </a:xfrm>
        </p:grpSpPr>
        <p:grpSp>
          <p:nvGrpSpPr>
            <p:cNvPr id="44" name="Grupo 43">
              <a:extLst>
                <a:ext uri="{FF2B5EF4-FFF2-40B4-BE49-F238E27FC236}">
                  <a16:creationId xmlns:a16="http://schemas.microsoft.com/office/drawing/2014/main" id="{4220794E-42FB-B126-D75F-EC310C53E6EF}"/>
                </a:ext>
              </a:extLst>
            </p:cNvPr>
            <p:cNvGrpSpPr/>
            <p:nvPr/>
          </p:nvGrpSpPr>
          <p:grpSpPr>
            <a:xfrm>
              <a:off x="3874507" y="2550520"/>
              <a:ext cx="1034100" cy="916645"/>
              <a:chOff x="3848003" y="2523171"/>
              <a:chExt cx="1034100" cy="916645"/>
            </a:xfrm>
          </p:grpSpPr>
          <p:sp>
            <p:nvSpPr>
              <p:cNvPr id="154" name="Rectángulo: una sola esquina redondeada 153">
                <a:extLst>
                  <a:ext uri="{FF2B5EF4-FFF2-40B4-BE49-F238E27FC236}">
                    <a16:creationId xmlns:a16="http://schemas.microsoft.com/office/drawing/2014/main" id="{C072652C-42BF-47BD-707D-9C2A6227BFD1}"/>
                  </a:ext>
                </a:extLst>
              </p:cNvPr>
              <p:cNvSpPr/>
              <p:nvPr/>
            </p:nvSpPr>
            <p:spPr>
              <a:xfrm flipV="1">
                <a:off x="3906976" y="2523171"/>
                <a:ext cx="916154" cy="916645"/>
              </a:xfrm>
              <a:prstGeom prst="round1Rect">
                <a:avLst>
                  <a:gd name="adj" fmla="val 16979"/>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43" name="Grupo 42">
                <a:extLst>
                  <a:ext uri="{FF2B5EF4-FFF2-40B4-BE49-F238E27FC236}">
                    <a16:creationId xmlns:a16="http://schemas.microsoft.com/office/drawing/2014/main" id="{84218E1D-F44C-CBCC-27C7-005B42502FDA}"/>
                  </a:ext>
                </a:extLst>
              </p:cNvPr>
              <p:cNvGrpSpPr/>
              <p:nvPr/>
            </p:nvGrpSpPr>
            <p:grpSpPr>
              <a:xfrm>
                <a:off x="3848003" y="2624029"/>
                <a:ext cx="1034100" cy="714928"/>
                <a:chOff x="3848003" y="2649818"/>
                <a:chExt cx="1034100" cy="714928"/>
              </a:xfrm>
            </p:grpSpPr>
            <p:sp>
              <p:nvSpPr>
                <p:cNvPr id="155" name="CuadroTexto 154">
                  <a:extLst>
                    <a:ext uri="{FF2B5EF4-FFF2-40B4-BE49-F238E27FC236}">
                      <a16:creationId xmlns:a16="http://schemas.microsoft.com/office/drawing/2014/main" id="{C16396BE-81A7-3AB2-D9B7-9DEC7390A617}"/>
                    </a:ext>
                  </a:extLst>
                </p:cNvPr>
                <p:cNvSpPr txBox="1"/>
                <p:nvPr/>
              </p:nvSpPr>
              <p:spPr>
                <a:xfrm>
                  <a:off x="3848003" y="2649818"/>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Imagen</a:t>
                  </a:r>
                </a:p>
              </p:txBody>
            </p:sp>
            <p:pic>
              <p:nvPicPr>
                <p:cNvPr id="156" name="Gráfico 155">
                  <a:extLst>
                    <a:ext uri="{FF2B5EF4-FFF2-40B4-BE49-F238E27FC236}">
                      <a16:creationId xmlns:a16="http://schemas.microsoft.com/office/drawing/2014/main" id="{0E0D50BA-FA2D-3D69-ACD9-F3CCB39379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53134" y="2940908"/>
                  <a:ext cx="423839" cy="423838"/>
                </a:xfrm>
                <a:prstGeom prst="rect">
                  <a:avLst/>
                </a:prstGeom>
              </p:spPr>
            </p:pic>
          </p:grpSp>
        </p:grpSp>
        <p:grpSp>
          <p:nvGrpSpPr>
            <p:cNvPr id="34" name="Grupo 33">
              <a:extLst>
                <a:ext uri="{FF2B5EF4-FFF2-40B4-BE49-F238E27FC236}">
                  <a16:creationId xmlns:a16="http://schemas.microsoft.com/office/drawing/2014/main" id="{489FA1E3-A88E-12A5-B777-D7B8C145AFBC}"/>
                </a:ext>
              </a:extLst>
            </p:cNvPr>
            <p:cNvGrpSpPr/>
            <p:nvPr/>
          </p:nvGrpSpPr>
          <p:grpSpPr>
            <a:xfrm>
              <a:off x="4937285" y="2548829"/>
              <a:ext cx="1607211" cy="200913"/>
              <a:chOff x="5003546" y="2831594"/>
              <a:chExt cx="1607211" cy="200913"/>
            </a:xfrm>
          </p:grpSpPr>
          <p:sp>
            <p:nvSpPr>
              <p:cNvPr id="182" name="Rectángulo: una sola esquina redondeada 181">
                <a:extLst>
                  <a:ext uri="{FF2B5EF4-FFF2-40B4-BE49-F238E27FC236}">
                    <a16:creationId xmlns:a16="http://schemas.microsoft.com/office/drawing/2014/main" id="{17C8CBF2-5835-A338-CD90-2A7B4BCE03C7}"/>
                  </a:ext>
                </a:extLst>
              </p:cNvPr>
              <p:cNvSpPr/>
              <p:nvPr/>
            </p:nvSpPr>
            <p:spPr>
              <a:xfrm flipV="1">
                <a:off x="5003547" y="2839021"/>
                <a:ext cx="1607210"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183" name="CuadroTexto 182">
                <a:extLst>
                  <a:ext uri="{FF2B5EF4-FFF2-40B4-BE49-F238E27FC236}">
                    <a16:creationId xmlns:a16="http://schemas.microsoft.com/office/drawing/2014/main" id="{EC40277C-452E-D23D-9510-1CB78DDBFE7D}"/>
                  </a:ext>
                </a:extLst>
              </p:cNvPr>
              <p:cNvSpPr txBox="1"/>
              <p:nvPr/>
            </p:nvSpPr>
            <p:spPr>
              <a:xfrm>
                <a:off x="5003546" y="2831594"/>
                <a:ext cx="1476955"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Resonancia magnética</a:t>
                </a:r>
              </a:p>
            </p:txBody>
          </p:sp>
        </p:grpSp>
        <p:grpSp>
          <p:nvGrpSpPr>
            <p:cNvPr id="33" name="Grupo 32">
              <a:extLst>
                <a:ext uri="{FF2B5EF4-FFF2-40B4-BE49-F238E27FC236}">
                  <a16:creationId xmlns:a16="http://schemas.microsoft.com/office/drawing/2014/main" id="{ADB63EA4-A26A-EEFE-B56A-3E07A8AC8B56}"/>
                </a:ext>
              </a:extLst>
            </p:cNvPr>
            <p:cNvGrpSpPr/>
            <p:nvPr/>
          </p:nvGrpSpPr>
          <p:grpSpPr>
            <a:xfrm>
              <a:off x="4941353" y="3026790"/>
              <a:ext cx="1145180" cy="200913"/>
              <a:chOff x="5683475" y="3191208"/>
              <a:chExt cx="1145180" cy="200913"/>
            </a:xfrm>
          </p:grpSpPr>
          <p:sp>
            <p:nvSpPr>
              <p:cNvPr id="180" name="Rectángulo: una sola esquina redondeada 179">
                <a:extLst>
                  <a:ext uri="{FF2B5EF4-FFF2-40B4-BE49-F238E27FC236}">
                    <a16:creationId xmlns:a16="http://schemas.microsoft.com/office/drawing/2014/main" id="{5960F2BA-062A-891F-4F08-10616F94A028}"/>
                  </a:ext>
                </a:extLst>
              </p:cNvPr>
              <p:cNvSpPr/>
              <p:nvPr/>
            </p:nvSpPr>
            <p:spPr>
              <a:xfrm flipV="1">
                <a:off x="5683476" y="3198634"/>
                <a:ext cx="1108263"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181" name="CuadroTexto 180">
                <a:extLst>
                  <a:ext uri="{FF2B5EF4-FFF2-40B4-BE49-F238E27FC236}">
                    <a16:creationId xmlns:a16="http://schemas.microsoft.com/office/drawing/2014/main" id="{CD259E9C-8EC1-CA5F-C7CA-EA641AC85A72}"/>
                  </a:ext>
                </a:extLst>
              </p:cNvPr>
              <p:cNvSpPr txBox="1"/>
              <p:nvPr/>
            </p:nvSpPr>
            <p:spPr>
              <a:xfrm>
                <a:off x="5683475" y="3191208"/>
                <a:ext cx="1145180"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PET-amiloide?</a:t>
                </a:r>
              </a:p>
            </p:txBody>
          </p:sp>
        </p:grpSp>
        <p:grpSp>
          <p:nvGrpSpPr>
            <p:cNvPr id="35" name="Grupo 34">
              <a:extLst>
                <a:ext uri="{FF2B5EF4-FFF2-40B4-BE49-F238E27FC236}">
                  <a16:creationId xmlns:a16="http://schemas.microsoft.com/office/drawing/2014/main" id="{3CEE946E-AD4A-57A1-54C4-06EF941493D1}"/>
                </a:ext>
              </a:extLst>
            </p:cNvPr>
            <p:cNvGrpSpPr/>
            <p:nvPr/>
          </p:nvGrpSpPr>
          <p:grpSpPr>
            <a:xfrm>
              <a:off x="4941352" y="2788290"/>
              <a:ext cx="829969" cy="199952"/>
              <a:chOff x="6703892" y="2832075"/>
              <a:chExt cx="829969" cy="199952"/>
            </a:xfrm>
          </p:grpSpPr>
          <p:sp>
            <p:nvSpPr>
              <p:cNvPr id="178" name="Rectángulo: una sola esquina redondeada 177">
                <a:extLst>
                  <a:ext uri="{FF2B5EF4-FFF2-40B4-BE49-F238E27FC236}">
                    <a16:creationId xmlns:a16="http://schemas.microsoft.com/office/drawing/2014/main" id="{5AF205D3-68FF-DF03-4A0D-B7C58FF95A7E}"/>
                  </a:ext>
                </a:extLst>
              </p:cNvPr>
              <p:cNvSpPr/>
              <p:nvPr/>
            </p:nvSpPr>
            <p:spPr>
              <a:xfrm flipV="1">
                <a:off x="6703893" y="2839020"/>
                <a:ext cx="829968"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179" name="CuadroTexto 178">
                <a:extLst>
                  <a:ext uri="{FF2B5EF4-FFF2-40B4-BE49-F238E27FC236}">
                    <a16:creationId xmlns:a16="http://schemas.microsoft.com/office/drawing/2014/main" id="{6E58B925-03BB-1502-7DA3-31AFF2C30C73}"/>
                  </a:ext>
                </a:extLst>
              </p:cNvPr>
              <p:cNvSpPr txBox="1"/>
              <p:nvPr/>
            </p:nvSpPr>
            <p:spPr>
              <a:xfrm>
                <a:off x="6703892" y="2832075"/>
                <a:ext cx="776960" cy="199952"/>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PET-FDG</a:t>
                </a:r>
              </a:p>
            </p:txBody>
          </p:sp>
        </p:grpSp>
        <p:grpSp>
          <p:nvGrpSpPr>
            <p:cNvPr id="32" name="Grupo 31">
              <a:extLst>
                <a:ext uri="{FF2B5EF4-FFF2-40B4-BE49-F238E27FC236}">
                  <a16:creationId xmlns:a16="http://schemas.microsoft.com/office/drawing/2014/main" id="{D2714E5A-363B-AB76-CBE9-989CEFE3631F}"/>
                </a:ext>
              </a:extLst>
            </p:cNvPr>
            <p:cNvGrpSpPr/>
            <p:nvPr/>
          </p:nvGrpSpPr>
          <p:grpSpPr>
            <a:xfrm>
              <a:off x="4930660" y="3266252"/>
              <a:ext cx="555740" cy="200913"/>
              <a:chOff x="5010173" y="3191208"/>
              <a:chExt cx="555740" cy="200913"/>
            </a:xfrm>
          </p:grpSpPr>
          <p:sp>
            <p:nvSpPr>
              <p:cNvPr id="23" name="Rectángulo: una sola esquina redondeada 181">
                <a:extLst>
                  <a:ext uri="{FF2B5EF4-FFF2-40B4-BE49-F238E27FC236}">
                    <a16:creationId xmlns:a16="http://schemas.microsoft.com/office/drawing/2014/main" id="{7CBBC4F6-67FC-E188-B460-C3812D398F49}"/>
                  </a:ext>
                </a:extLst>
              </p:cNvPr>
              <p:cNvSpPr/>
              <p:nvPr/>
            </p:nvSpPr>
            <p:spPr>
              <a:xfrm flipV="1">
                <a:off x="5010173" y="3198634"/>
                <a:ext cx="555740" cy="186059"/>
              </a:xfrm>
              <a:prstGeom prst="round1Rect">
                <a:avLst>
                  <a:gd name="adj" fmla="val 30382"/>
                </a:avLst>
              </a:prstGeom>
              <a:solidFill>
                <a:schemeClr val="bg2"/>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1844A398-FEAF-AF99-1F73-B88AF8398198}"/>
                  </a:ext>
                </a:extLst>
              </p:cNvPr>
              <p:cNvSpPr txBox="1"/>
              <p:nvPr/>
            </p:nvSpPr>
            <p:spPr>
              <a:xfrm>
                <a:off x="5022337" y="3191208"/>
                <a:ext cx="464063"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TAC</a:t>
                </a:r>
              </a:p>
            </p:txBody>
          </p:sp>
        </p:grpSp>
      </p:grpSp>
      <p:grpSp>
        <p:nvGrpSpPr>
          <p:cNvPr id="52" name="Grupo 51">
            <a:extLst>
              <a:ext uri="{FF2B5EF4-FFF2-40B4-BE49-F238E27FC236}">
                <a16:creationId xmlns:a16="http://schemas.microsoft.com/office/drawing/2014/main" id="{05D96EBB-27A4-AE34-D29C-343DD2D52E15}"/>
              </a:ext>
            </a:extLst>
          </p:cNvPr>
          <p:cNvGrpSpPr/>
          <p:nvPr/>
        </p:nvGrpSpPr>
        <p:grpSpPr>
          <a:xfrm>
            <a:off x="503237" y="1409286"/>
            <a:ext cx="3212552" cy="3220902"/>
            <a:chOff x="503237" y="1409286"/>
            <a:chExt cx="3212552" cy="3220902"/>
          </a:xfrm>
        </p:grpSpPr>
        <p:sp>
          <p:nvSpPr>
            <p:cNvPr id="9" name="Rectángulo: una sola esquina redondeada 7">
              <a:extLst>
                <a:ext uri="{FF2B5EF4-FFF2-40B4-BE49-F238E27FC236}">
                  <a16:creationId xmlns:a16="http://schemas.microsoft.com/office/drawing/2014/main" id="{3DAE4C29-B6DF-33B5-82AA-6D77C2B0EBBF}"/>
                </a:ext>
              </a:extLst>
            </p:cNvPr>
            <p:cNvSpPr/>
            <p:nvPr/>
          </p:nvSpPr>
          <p:spPr>
            <a:xfrm flipV="1">
              <a:off x="503237" y="1415912"/>
              <a:ext cx="3212551" cy="3214276"/>
            </a:xfrm>
            <a:prstGeom prst="round1Rect">
              <a:avLst>
                <a:gd name="adj" fmla="val 6953"/>
              </a:avLst>
            </a:prstGeom>
            <a:blipFill dpi="0" rotWithShape="0">
              <a:blip r:embed="rId8"/>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51" name="Rectángulo: una sola esquina redondeada 7">
              <a:extLst>
                <a:ext uri="{FF2B5EF4-FFF2-40B4-BE49-F238E27FC236}">
                  <a16:creationId xmlns:a16="http://schemas.microsoft.com/office/drawing/2014/main" id="{0E6CDA4B-5CF1-8A63-4250-027E8DC32E1B}"/>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8883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o 55">
            <a:extLst>
              <a:ext uri="{FF2B5EF4-FFF2-40B4-BE49-F238E27FC236}">
                <a16:creationId xmlns:a16="http://schemas.microsoft.com/office/drawing/2014/main" id="{AF05CF3E-33D1-9A03-EAB7-D46FF2B413D5}"/>
              </a:ext>
            </a:extLst>
          </p:cNvPr>
          <p:cNvGrpSpPr/>
          <p:nvPr/>
        </p:nvGrpSpPr>
        <p:grpSpPr>
          <a:xfrm>
            <a:off x="503237" y="925581"/>
            <a:ext cx="1948415" cy="1953479"/>
            <a:chOff x="503237" y="1409286"/>
            <a:chExt cx="3212552" cy="3220902"/>
          </a:xfrm>
        </p:grpSpPr>
        <p:sp>
          <p:nvSpPr>
            <p:cNvPr id="57" name="Rectángulo: una sola esquina redondeada 7">
              <a:extLst>
                <a:ext uri="{FF2B5EF4-FFF2-40B4-BE49-F238E27FC236}">
                  <a16:creationId xmlns:a16="http://schemas.microsoft.com/office/drawing/2014/main" id="{6DB55030-4239-F804-A8BA-2335D7475E19}"/>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58" name="Rectángulo: una sola esquina redondeada 7">
              <a:extLst>
                <a:ext uri="{FF2B5EF4-FFF2-40B4-BE49-F238E27FC236}">
                  <a16:creationId xmlns:a16="http://schemas.microsoft.com/office/drawing/2014/main" id="{CD2C09A1-5807-97A4-3C8F-B2DAF6B0316E}"/>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
        <p:nvSpPr>
          <p:cNvPr id="2" name="Título 1">
            <a:extLst>
              <a:ext uri="{FF2B5EF4-FFF2-40B4-BE49-F238E27FC236}">
                <a16:creationId xmlns:a16="http://schemas.microsoft.com/office/drawing/2014/main" id="{BA48B5F8-9131-D5D1-FF0A-93EE06311134}"/>
              </a:ext>
            </a:extLst>
          </p:cNvPr>
          <p:cNvSpPr>
            <a:spLocks noGrp="1"/>
          </p:cNvSpPr>
          <p:nvPr>
            <p:ph type="title" idx="4294967295"/>
          </p:nvPr>
        </p:nvSpPr>
        <p:spPr>
          <a:xfrm>
            <a:off x="404192" y="439738"/>
            <a:ext cx="8559800" cy="590550"/>
          </a:xfrm>
        </p:spPr>
        <p:txBody>
          <a:bodyPr/>
          <a:lstStyle/>
          <a:p>
            <a:r>
              <a:rPr lang="pt-BR" sz="2400" b="1" dirty="0">
                <a:solidFill>
                  <a:srgbClr val="00F1BE"/>
                </a:solidFill>
                <a:latin typeface="Arial" panose="020B0604020202020204" pitchFamily="34" charset="0"/>
                <a:cs typeface="Arial" panose="020B0604020202020204" pitchFamily="34" charset="0"/>
              </a:rPr>
              <a:t>Instrumentos de diagnóstico; estado </a:t>
            </a:r>
            <a:r>
              <a:rPr lang="pt-BR" sz="2400" b="1" dirty="0" err="1">
                <a:solidFill>
                  <a:srgbClr val="00F1BE"/>
                </a:solidFill>
                <a:latin typeface="Arial" panose="020B0604020202020204" pitchFamily="34" charset="0"/>
                <a:cs typeface="Arial" panose="020B0604020202020204" pitchFamily="34" charset="0"/>
              </a:rPr>
              <a:t>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271" name="Grupo 270">
            <a:extLst>
              <a:ext uri="{FF2B5EF4-FFF2-40B4-BE49-F238E27FC236}">
                <a16:creationId xmlns:a16="http://schemas.microsoft.com/office/drawing/2014/main" id="{61F4D219-A321-4239-EA4B-275813987C2C}"/>
              </a:ext>
            </a:extLst>
          </p:cNvPr>
          <p:cNvGrpSpPr/>
          <p:nvPr/>
        </p:nvGrpSpPr>
        <p:grpSpPr>
          <a:xfrm>
            <a:off x="1931110" y="1900516"/>
            <a:ext cx="6854115" cy="2599765"/>
            <a:chOff x="1931110" y="1900516"/>
            <a:chExt cx="6854115" cy="2599765"/>
          </a:xfrm>
        </p:grpSpPr>
        <p:sp>
          <p:nvSpPr>
            <p:cNvPr id="6" name="Rectángulo: una sola esquina redondeada 5">
              <a:extLst>
                <a:ext uri="{FF2B5EF4-FFF2-40B4-BE49-F238E27FC236}">
                  <a16:creationId xmlns:a16="http://schemas.microsoft.com/office/drawing/2014/main" id="{0B2793DD-EADA-ACED-185C-0D2040CC4368}"/>
                </a:ext>
              </a:extLst>
            </p:cNvPr>
            <p:cNvSpPr/>
            <p:nvPr/>
          </p:nvSpPr>
          <p:spPr>
            <a:xfrm flipV="1">
              <a:off x="1931110" y="1900516"/>
              <a:ext cx="6854115" cy="2599765"/>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7EE6704-0C67-7115-8278-6AD7A9639A1C}"/>
                </a:ext>
              </a:extLst>
            </p:cNvPr>
            <p:cNvSpPr txBox="1"/>
            <p:nvPr/>
          </p:nvSpPr>
          <p:spPr>
            <a:xfrm>
              <a:off x="1998880" y="1955860"/>
              <a:ext cx="6669991" cy="1077218"/>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Pruebas complementarias – Pruebas cognitivas</a:t>
              </a:r>
              <a:endParaRPr lang="es-ES" sz="1400"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a:spcAft>
                  <a:spcPts val="400"/>
                </a:spcAft>
              </a:pP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Las </a:t>
              </a:r>
              <a:r>
                <a:rPr lang="es-ES" sz="1000" b="1" dirty="0">
                  <a:solidFill>
                    <a:srgbClr val="002755"/>
                  </a:solidFill>
                  <a:latin typeface="Arial" panose="020B0604020202020204" pitchFamily="34" charset="0"/>
                  <a:ea typeface="Yu Gothic" panose="020B0400000000000000" pitchFamily="34" charset="-128"/>
                  <a:cs typeface="Arial" panose="020B0604020202020204" pitchFamily="34" charset="0"/>
                </a:rPr>
                <a:t>pruebas cognitivas </a:t>
              </a: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permiten </a:t>
              </a:r>
              <a:r>
                <a:rPr lang="es-ES" sz="1000" b="1" dirty="0">
                  <a:solidFill>
                    <a:srgbClr val="002755"/>
                  </a:solidFill>
                  <a:latin typeface="Arial" panose="020B0604020202020204" pitchFamily="34" charset="0"/>
                  <a:ea typeface="Yu Gothic" panose="020B0400000000000000" pitchFamily="34" charset="-128"/>
                  <a:cs typeface="Arial" panose="020B0604020202020204" pitchFamily="34" charset="0"/>
                </a:rPr>
                <a:t>valorar de manera objetiva la alteración cognitiva que presenta el paciente</a:t>
              </a: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a:t>
              </a:r>
            </a:p>
            <a:p>
              <a:pPr marL="92075" indent="-92075">
                <a:spcAft>
                  <a:spcPts val="400"/>
                </a:spcAft>
                <a:buClr>
                  <a:srgbClr val="002755"/>
                </a:buClr>
                <a:buFont typeface="Arial" panose="020B0604020202020204" pitchFamily="34" charset="0"/>
                <a:buChar char="•"/>
              </a:pP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Pueden ser test cortos, de</a:t>
              </a:r>
              <a:r>
                <a:rPr lang="es-ES" sz="1000" b="1" dirty="0">
                  <a:solidFill>
                    <a:srgbClr val="002755"/>
                  </a:solidFill>
                  <a:latin typeface="Arial" panose="020B0604020202020204" pitchFamily="34" charset="0"/>
                  <a:ea typeface="Yu Gothic" panose="020B0400000000000000" pitchFamily="34" charset="-128"/>
                  <a:cs typeface="Arial" panose="020B0604020202020204" pitchFamily="34" charset="0"/>
                </a:rPr>
                <a:t> screening </a:t>
              </a: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(5-15 min.) o </a:t>
              </a:r>
              <a:r>
                <a:rPr lang="es-ES" sz="1000" b="1" dirty="0">
                  <a:solidFill>
                    <a:srgbClr val="002755"/>
                  </a:solidFill>
                  <a:latin typeface="Arial" panose="020B0604020202020204" pitchFamily="34" charset="0"/>
                  <a:ea typeface="Yu Gothic" panose="020B0400000000000000" pitchFamily="34" charset="-128"/>
                  <a:cs typeface="Arial" panose="020B0604020202020204" pitchFamily="34" charset="0"/>
                </a:rPr>
                <a:t>evaluaciones cognitivas completas </a:t>
              </a: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(30-90 min)</a:t>
              </a:r>
            </a:p>
            <a:p>
              <a:pPr marL="92075" indent="-92075">
                <a:spcAft>
                  <a:spcPts val="400"/>
                </a:spcAft>
                <a:buClr>
                  <a:srgbClr val="002755"/>
                </a:buClr>
                <a:buFont typeface="Arial" panose="020B0604020202020204" pitchFamily="34" charset="0"/>
                <a:buChar char="•"/>
              </a:pPr>
              <a:r>
                <a:rPr lang="es-ES" sz="1000" b="1" dirty="0">
                  <a:solidFill>
                    <a:srgbClr val="002755"/>
                  </a:solidFill>
                  <a:latin typeface="Arial" panose="020B0604020202020204" pitchFamily="34" charset="0"/>
                  <a:ea typeface="Yu Gothic" panose="020B0400000000000000" pitchFamily="34" charset="-128"/>
                  <a:cs typeface="Arial" panose="020B0604020202020204" pitchFamily="34" charset="0"/>
                </a:rPr>
                <a:t>Las puntuaciones se comparan con la población general de la misma edad y nivel de escolaridad</a:t>
              </a:r>
              <a:r>
                <a:rPr lang="es-ES" sz="1000" dirty="0">
                  <a:solidFill>
                    <a:srgbClr val="002755"/>
                  </a:solidFill>
                  <a:latin typeface="Arial" panose="020B0604020202020204" pitchFamily="34" charset="0"/>
                  <a:ea typeface="Yu Gothic" panose="020B0400000000000000" pitchFamily="34" charset="-128"/>
                  <a:cs typeface="Arial" panose="020B0604020202020204" pitchFamily="34" charset="0"/>
                </a:rPr>
                <a:t>, dado afectan los resultados en estas pruebas.</a:t>
              </a:r>
            </a:p>
          </p:txBody>
        </p:sp>
      </p:grpSp>
      <p:graphicFrame>
        <p:nvGraphicFramePr>
          <p:cNvPr id="10" name="Tabla 9">
            <a:extLst>
              <a:ext uri="{FF2B5EF4-FFF2-40B4-BE49-F238E27FC236}">
                <a16:creationId xmlns:a16="http://schemas.microsoft.com/office/drawing/2014/main" id="{1679F518-46A9-7FCD-62F7-F0C045574C2F}"/>
              </a:ext>
            </a:extLst>
          </p:cNvPr>
          <p:cNvGraphicFramePr>
            <a:graphicFrameLocks noGrp="1"/>
          </p:cNvGraphicFramePr>
          <p:nvPr>
            <p:extLst>
              <p:ext uri="{D42A27DB-BD31-4B8C-83A1-F6EECF244321}">
                <p14:modId xmlns:p14="http://schemas.microsoft.com/office/powerpoint/2010/main" val="1759103133"/>
              </p:ext>
            </p:extLst>
          </p:nvPr>
        </p:nvGraphicFramePr>
        <p:xfrm>
          <a:off x="2103632" y="3085668"/>
          <a:ext cx="4263135" cy="836533"/>
        </p:xfrm>
        <a:graphic>
          <a:graphicData uri="http://schemas.openxmlformats.org/drawingml/2006/table">
            <a:tbl>
              <a:tblPr firstRow="1" firstCol="1" bandRow="1">
                <a:tableStyleId>{5C22544A-7EE6-4342-B048-85BDC9FD1C3A}</a:tableStyleId>
              </a:tblPr>
              <a:tblGrid>
                <a:gridCol w="1728533">
                  <a:extLst>
                    <a:ext uri="{9D8B030D-6E8A-4147-A177-3AD203B41FA5}">
                      <a16:colId xmlns:a16="http://schemas.microsoft.com/office/drawing/2014/main" val="2447469870"/>
                    </a:ext>
                  </a:extLst>
                </a:gridCol>
                <a:gridCol w="2534602">
                  <a:extLst>
                    <a:ext uri="{9D8B030D-6E8A-4147-A177-3AD203B41FA5}">
                      <a16:colId xmlns:a16="http://schemas.microsoft.com/office/drawing/2014/main" val="1175774575"/>
                    </a:ext>
                  </a:extLst>
                </a:gridCol>
              </a:tblGrid>
              <a:tr h="409505">
                <a:tc>
                  <a:txBody>
                    <a:bodyPr/>
                    <a:lstStyle/>
                    <a:p>
                      <a:pPr fontAlgn="base">
                        <a:lnSpc>
                          <a:spcPct val="100000"/>
                        </a:lnSpc>
                        <a:spcAft>
                          <a:spcPts val="400"/>
                        </a:spcAft>
                      </a:pPr>
                      <a:r>
                        <a:rPr lang="en-GB" sz="900" b="0" dirty="0">
                          <a:solidFill>
                            <a:srgbClr val="002755"/>
                          </a:solidFill>
                          <a:effectLst/>
                          <a:latin typeface="Arial" panose="020B0604020202020204" pitchFamily="34" charset="0"/>
                          <a:cs typeface="Arial" panose="020B0604020202020204" pitchFamily="34" charset="0"/>
                        </a:rPr>
                        <a:t>Mini examen del estado mental </a:t>
                      </a:r>
                      <a:r>
                        <a:rPr lang="en-GB" sz="900" dirty="0">
                          <a:solidFill>
                            <a:srgbClr val="002755"/>
                          </a:solidFill>
                          <a:effectLst/>
                          <a:latin typeface="Arial" panose="020B0604020202020204" pitchFamily="34" charset="0"/>
                          <a:cs typeface="Arial" panose="020B0604020202020204" pitchFamily="34" charset="0"/>
                        </a:rPr>
                        <a:t>(MMSE)</a:t>
                      </a:r>
                      <a:endParaRPr lang="es-ES" sz="90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a:txBody>
                  <a:tcPr marL="64665" marR="646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fontAlgn="base">
                        <a:lnSpc>
                          <a:spcPct val="100000"/>
                        </a:lnSpc>
                        <a:spcAft>
                          <a:spcPts val="400"/>
                        </a:spcAft>
                      </a:pPr>
                      <a:r>
                        <a:rPr lang="es-ES" sz="800" b="0" dirty="0">
                          <a:solidFill>
                            <a:srgbClr val="002755"/>
                          </a:solidFill>
                          <a:effectLst/>
                          <a:latin typeface="Arial" panose="020B0604020202020204" pitchFamily="34" charset="0"/>
                          <a:cs typeface="Arial" panose="020B0604020202020204" pitchFamily="34" charset="0"/>
                        </a:rPr>
                        <a:t>Nombrar la fecha del día, contar hacia atrás e identificar objetos de la vida diaria como un lápiz o un reloj. 10 min de duración</a:t>
                      </a:r>
                    </a:p>
                  </a:txBody>
                  <a:tcPr marL="64665" marR="646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5249591"/>
                  </a:ext>
                </a:extLst>
              </a:tr>
              <a:tr h="427028">
                <a:tc>
                  <a:txBody>
                    <a:bodyPr/>
                    <a:lstStyle/>
                    <a:p>
                      <a:pPr fontAlgn="base">
                        <a:lnSpc>
                          <a:spcPct val="100000"/>
                        </a:lnSpc>
                        <a:spcAft>
                          <a:spcPts val="400"/>
                        </a:spcAft>
                      </a:pPr>
                      <a:r>
                        <a:rPr lang="en-GB" sz="900" b="0" dirty="0">
                          <a:solidFill>
                            <a:srgbClr val="002755"/>
                          </a:solidFill>
                          <a:effectLst/>
                          <a:latin typeface="Arial" panose="020B0604020202020204" pitchFamily="34" charset="0"/>
                          <a:cs typeface="Arial" panose="020B0604020202020204" pitchFamily="34" charset="0"/>
                        </a:rPr>
                        <a:t>Examen corto de detección de deterioro </a:t>
                      </a:r>
                      <a:r>
                        <a:rPr lang="en-GB" sz="900" b="0" dirty="0" err="1">
                          <a:solidFill>
                            <a:srgbClr val="002755"/>
                          </a:solidFill>
                          <a:effectLst/>
                          <a:latin typeface="Arial" panose="020B0604020202020204" pitchFamily="34" charset="0"/>
                          <a:cs typeface="Arial" panose="020B0604020202020204" pitchFamily="34" charset="0"/>
                        </a:rPr>
                        <a:t>cognitivo</a:t>
                      </a:r>
                      <a:r>
                        <a:rPr lang="en-GB" sz="900" b="0" dirty="0">
                          <a:solidFill>
                            <a:srgbClr val="002755"/>
                          </a:solidFill>
                          <a:effectLst/>
                          <a:latin typeface="Arial" panose="020B0604020202020204" pitchFamily="34" charset="0"/>
                          <a:cs typeface="Arial" panose="020B0604020202020204" pitchFamily="34" charset="0"/>
                        </a:rPr>
                        <a:t>  </a:t>
                      </a:r>
                      <a:r>
                        <a:rPr lang="en-GB" sz="900" dirty="0">
                          <a:solidFill>
                            <a:srgbClr val="002755"/>
                          </a:solidFill>
                          <a:effectLst/>
                          <a:latin typeface="Arial" panose="020B0604020202020204" pitchFamily="34" charset="0"/>
                          <a:cs typeface="Arial" panose="020B0604020202020204" pitchFamily="34" charset="0"/>
                        </a:rPr>
                        <a:t>(Mini-Cog)</a:t>
                      </a:r>
                      <a:endParaRPr lang="es-ES" sz="90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a:txBody>
                  <a:tcPr marL="64665" marR="646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275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fontAlgn="base">
                        <a:lnSpc>
                          <a:spcPct val="100000"/>
                        </a:lnSpc>
                        <a:spcAft>
                          <a:spcPts val="400"/>
                        </a:spcAft>
                      </a:pPr>
                      <a:r>
                        <a:rPr lang="es-ES" sz="800" dirty="0">
                          <a:solidFill>
                            <a:srgbClr val="002755"/>
                          </a:solidFill>
                          <a:effectLst/>
                          <a:latin typeface="Arial" panose="020B0604020202020204" pitchFamily="34" charset="0"/>
                          <a:cs typeface="Arial" panose="020B0604020202020204" pitchFamily="34" charset="0"/>
                        </a:rPr>
                        <a:t>Recordar una lista de tres palabras y dibujar un reloj que muestre un tiempo específico. 3 min de duración</a:t>
                      </a:r>
                      <a:endParaRPr lang="es-ES" sz="80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a:txBody>
                  <a:tcPr marL="64665" marR="646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275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3341957"/>
                  </a:ext>
                </a:extLst>
              </a:tr>
            </a:tbl>
          </a:graphicData>
        </a:graphic>
      </p:graphicFrame>
      <p:sp>
        <p:nvSpPr>
          <p:cNvPr id="14" name="CuadroTexto 13">
            <a:extLst>
              <a:ext uri="{FF2B5EF4-FFF2-40B4-BE49-F238E27FC236}">
                <a16:creationId xmlns:a16="http://schemas.microsoft.com/office/drawing/2014/main" id="{602713D0-B3E5-0CFD-6659-5A1D99ED9954}"/>
              </a:ext>
            </a:extLst>
          </p:cNvPr>
          <p:cNvSpPr txBox="1"/>
          <p:nvPr/>
        </p:nvSpPr>
        <p:spPr>
          <a:xfrm>
            <a:off x="503238" y="4627421"/>
            <a:ext cx="7451713" cy="200055"/>
          </a:xfrm>
          <a:prstGeom prst="rect">
            <a:avLst/>
          </a:prstGeom>
          <a:noFill/>
        </p:spPr>
        <p:txBody>
          <a:bodyPr wrap="square">
            <a:spAutoFit/>
          </a:bodyPr>
          <a:lstStyle/>
          <a:p>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Pruebas cognitivas: Prueba de laboratorio de MedlinePlus</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rPr>
              <a:t>. Available from: </a:t>
            </a:r>
            <a:r>
              <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https://medlineplus.gov/spanish/pruebas-de-laboratorio/pruebas-cognitivas/</a:t>
            </a:r>
            <a:endParaRPr lang="en-GB" sz="70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pic>
        <p:nvPicPr>
          <p:cNvPr id="15" name="Picture 2" descr="Test Del Dibujo Del Reloj En La Evaluación Del Deterioro Cognitivo | by  Psicología Forense | Técnicas De Psicodiagnóstico | Medium">
            <a:extLst>
              <a:ext uri="{FF2B5EF4-FFF2-40B4-BE49-F238E27FC236}">
                <a16:creationId xmlns:a16="http://schemas.microsoft.com/office/drawing/2014/main" id="{A37E36FE-EAB8-6811-8B68-0CBAE23DC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08"/>
          <a:stretch/>
        </p:blipFill>
        <p:spPr bwMode="auto">
          <a:xfrm>
            <a:off x="6472389" y="2986381"/>
            <a:ext cx="1593277" cy="1349322"/>
          </a:xfrm>
          <a:prstGeom prst="rect">
            <a:avLst/>
          </a:prstGeom>
          <a:noFill/>
          <a:extLst>
            <a:ext uri="{909E8E84-426E-40DD-AFC4-6F175D3DCCD1}">
              <a14:hiddenFill xmlns:a14="http://schemas.microsoft.com/office/drawing/2010/main">
                <a:solidFill>
                  <a:srgbClr val="FFFFFF"/>
                </a:solidFill>
              </a14:hiddenFill>
            </a:ext>
          </a:extLst>
        </p:spPr>
      </p:pic>
      <p:grpSp>
        <p:nvGrpSpPr>
          <p:cNvPr id="269" name="Grupo 268">
            <a:extLst>
              <a:ext uri="{FF2B5EF4-FFF2-40B4-BE49-F238E27FC236}">
                <a16:creationId xmlns:a16="http://schemas.microsoft.com/office/drawing/2014/main" id="{8314988D-7BB6-9025-C46C-D85D0BB8242A}"/>
              </a:ext>
            </a:extLst>
          </p:cNvPr>
          <p:cNvGrpSpPr/>
          <p:nvPr/>
        </p:nvGrpSpPr>
        <p:grpSpPr>
          <a:xfrm>
            <a:off x="1860177" y="910028"/>
            <a:ext cx="2931071" cy="917082"/>
            <a:chOff x="1860177" y="927958"/>
            <a:chExt cx="2931071" cy="917082"/>
          </a:xfrm>
        </p:grpSpPr>
        <p:grpSp>
          <p:nvGrpSpPr>
            <p:cNvPr id="59" name="Grupo 58">
              <a:extLst>
                <a:ext uri="{FF2B5EF4-FFF2-40B4-BE49-F238E27FC236}">
                  <a16:creationId xmlns:a16="http://schemas.microsoft.com/office/drawing/2014/main" id="{BC5C8412-BE6F-DB46-A196-DB5EC91F914B}"/>
                </a:ext>
              </a:extLst>
            </p:cNvPr>
            <p:cNvGrpSpPr/>
            <p:nvPr/>
          </p:nvGrpSpPr>
          <p:grpSpPr>
            <a:xfrm>
              <a:off x="1860177" y="928394"/>
              <a:ext cx="1034100" cy="916646"/>
              <a:chOff x="3901012" y="1424652"/>
              <a:chExt cx="1034100" cy="916646"/>
            </a:xfrm>
          </p:grpSpPr>
          <p:sp>
            <p:nvSpPr>
              <p:cNvPr id="60" name="Rectángulo: una sola esquina redondeada 7">
                <a:extLst>
                  <a:ext uri="{FF2B5EF4-FFF2-40B4-BE49-F238E27FC236}">
                    <a16:creationId xmlns:a16="http://schemas.microsoft.com/office/drawing/2014/main" id="{96705CAE-EEF6-3189-D8ED-7431E78A818D}"/>
                  </a:ext>
                </a:extLst>
              </p:cNvPr>
              <p:cNvSpPr/>
              <p:nvPr/>
            </p:nvSpPr>
            <p:spPr>
              <a:xfrm flipV="1">
                <a:off x="3959985" y="1424652"/>
                <a:ext cx="916154" cy="916646"/>
              </a:xfrm>
              <a:prstGeom prst="round1Rect">
                <a:avLst>
                  <a:gd name="adj" fmla="val 16979"/>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61" name="Grupo 60">
                <a:extLst>
                  <a:ext uri="{FF2B5EF4-FFF2-40B4-BE49-F238E27FC236}">
                    <a16:creationId xmlns:a16="http://schemas.microsoft.com/office/drawing/2014/main" id="{08AF9C23-9834-BBA5-7E7D-20406AE2C405}"/>
                  </a:ext>
                </a:extLst>
              </p:cNvPr>
              <p:cNvGrpSpPr/>
              <p:nvPr/>
            </p:nvGrpSpPr>
            <p:grpSpPr>
              <a:xfrm>
                <a:off x="3901012" y="1525510"/>
                <a:ext cx="1034100" cy="714930"/>
                <a:chOff x="3901012" y="1546913"/>
                <a:chExt cx="1034100" cy="714930"/>
              </a:xfrm>
            </p:grpSpPr>
            <p:sp>
              <p:nvSpPr>
                <p:cNvPr id="62" name="CuadroTexto 61">
                  <a:extLst>
                    <a:ext uri="{FF2B5EF4-FFF2-40B4-BE49-F238E27FC236}">
                      <a16:creationId xmlns:a16="http://schemas.microsoft.com/office/drawing/2014/main" id="{7D9DD380-4758-7808-8132-0DF21804E262}"/>
                    </a:ext>
                  </a:extLst>
                </p:cNvPr>
                <p:cNvSpPr txBox="1"/>
                <p:nvPr/>
              </p:nvSpPr>
              <p:spPr>
                <a:xfrm>
                  <a:off x="3901012" y="1546913"/>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Clínica</a:t>
                  </a:r>
                </a:p>
              </p:txBody>
            </p:sp>
            <p:pic>
              <p:nvPicPr>
                <p:cNvPr id="63" name="Gráfico 62">
                  <a:extLst>
                    <a:ext uri="{FF2B5EF4-FFF2-40B4-BE49-F238E27FC236}">
                      <a16:creationId xmlns:a16="http://schemas.microsoft.com/office/drawing/2014/main" id="{F44046EC-5E79-8685-57B6-39B0DC09AC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06143" y="1838004"/>
                  <a:ext cx="423839" cy="423839"/>
                </a:xfrm>
                <a:prstGeom prst="rect">
                  <a:avLst/>
                </a:prstGeom>
              </p:spPr>
            </p:pic>
          </p:grpSp>
        </p:grpSp>
        <p:grpSp>
          <p:nvGrpSpPr>
            <p:cNvPr id="256" name="Grupo 255">
              <a:extLst>
                <a:ext uri="{FF2B5EF4-FFF2-40B4-BE49-F238E27FC236}">
                  <a16:creationId xmlns:a16="http://schemas.microsoft.com/office/drawing/2014/main" id="{976881A0-D4C5-742F-3AC5-5D185046CE88}"/>
                </a:ext>
              </a:extLst>
            </p:cNvPr>
            <p:cNvGrpSpPr/>
            <p:nvPr/>
          </p:nvGrpSpPr>
          <p:grpSpPr>
            <a:xfrm>
              <a:off x="2932081" y="1644126"/>
              <a:ext cx="1752562" cy="200914"/>
              <a:chOff x="5011305" y="2258393"/>
              <a:chExt cx="1752562" cy="200914"/>
            </a:xfrm>
          </p:grpSpPr>
          <p:sp>
            <p:nvSpPr>
              <p:cNvPr id="257" name="Rectángulo: una sola esquina redondeada 15">
                <a:extLst>
                  <a:ext uri="{FF2B5EF4-FFF2-40B4-BE49-F238E27FC236}">
                    <a16:creationId xmlns:a16="http://schemas.microsoft.com/office/drawing/2014/main" id="{04095B87-1608-4A75-E802-D4FE0084FDB3}"/>
                  </a:ext>
                </a:extLst>
              </p:cNvPr>
              <p:cNvSpPr/>
              <p:nvPr/>
            </p:nvSpPr>
            <p:spPr>
              <a:xfrm flipV="1">
                <a:off x="5011305" y="2265820"/>
                <a:ext cx="1752562" cy="186060"/>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58" name="CuadroTexto 257">
                <a:extLst>
                  <a:ext uri="{FF2B5EF4-FFF2-40B4-BE49-F238E27FC236}">
                    <a16:creationId xmlns:a16="http://schemas.microsoft.com/office/drawing/2014/main" id="{1C9D30D5-8E5D-C667-67DB-41B09F80E2FB}"/>
                  </a:ext>
                </a:extLst>
              </p:cNvPr>
              <p:cNvSpPr txBox="1"/>
              <p:nvPr/>
            </p:nvSpPr>
            <p:spPr>
              <a:xfrm>
                <a:off x="5015711" y="2258393"/>
                <a:ext cx="1721161" cy="200914"/>
              </a:xfrm>
              <a:prstGeom prst="rect">
                <a:avLst/>
              </a:prstGeom>
              <a:noFill/>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Escalas neuropsiquiátricas</a:t>
                </a:r>
              </a:p>
            </p:txBody>
          </p:sp>
        </p:grpSp>
        <p:grpSp>
          <p:nvGrpSpPr>
            <p:cNvPr id="259" name="Grupo 258">
              <a:extLst>
                <a:ext uri="{FF2B5EF4-FFF2-40B4-BE49-F238E27FC236}">
                  <a16:creationId xmlns:a16="http://schemas.microsoft.com/office/drawing/2014/main" id="{759ABEBD-0D80-79AB-798B-32CF854CDD33}"/>
                </a:ext>
              </a:extLst>
            </p:cNvPr>
            <p:cNvGrpSpPr/>
            <p:nvPr/>
          </p:nvGrpSpPr>
          <p:grpSpPr>
            <a:xfrm>
              <a:off x="2932081" y="1405404"/>
              <a:ext cx="1859167" cy="199952"/>
              <a:chOff x="4939785" y="1979129"/>
              <a:chExt cx="1859167" cy="199952"/>
            </a:xfrm>
          </p:grpSpPr>
          <p:sp>
            <p:nvSpPr>
              <p:cNvPr id="260" name="Rectángulo: una sola esquina redondeada 37">
                <a:extLst>
                  <a:ext uri="{FF2B5EF4-FFF2-40B4-BE49-F238E27FC236}">
                    <a16:creationId xmlns:a16="http://schemas.microsoft.com/office/drawing/2014/main" id="{5951656B-6F79-3482-FF29-C109BF3799FD}"/>
                  </a:ext>
                </a:extLst>
              </p:cNvPr>
              <p:cNvSpPr/>
              <p:nvPr/>
            </p:nvSpPr>
            <p:spPr>
              <a:xfrm flipV="1">
                <a:off x="4939785" y="1986075"/>
                <a:ext cx="1859167"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61" name="CuadroTexto 260">
                <a:extLst>
                  <a:ext uri="{FF2B5EF4-FFF2-40B4-BE49-F238E27FC236}">
                    <a16:creationId xmlns:a16="http://schemas.microsoft.com/office/drawing/2014/main" id="{973BB674-3166-8C21-A0C2-434040840C9B}"/>
                  </a:ext>
                </a:extLst>
              </p:cNvPr>
              <p:cNvSpPr txBox="1"/>
              <p:nvPr/>
            </p:nvSpPr>
            <p:spPr>
              <a:xfrm>
                <a:off x="4942824" y="1979129"/>
                <a:ext cx="1839257" cy="199952"/>
              </a:xfrm>
              <a:prstGeom prst="rect">
                <a:avLst/>
              </a:prstGeom>
              <a:noFill/>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Evaluación neuropsicológica</a:t>
                </a:r>
              </a:p>
            </p:txBody>
          </p:sp>
        </p:grpSp>
        <p:grpSp>
          <p:nvGrpSpPr>
            <p:cNvPr id="262" name="Grupo 261">
              <a:extLst>
                <a:ext uri="{FF2B5EF4-FFF2-40B4-BE49-F238E27FC236}">
                  <a16:creationId xmlns:a16="http://schemas.microsoft.com/office/drawing/2014/main" id="{E94392F0-ED59-E1EA-8989-5DBE47CF4D2E}"/>
                </a:ext>
              </a:extLst>
            </p:cNvPr>
            <p:cNvGrpSpPr/>
            <p:nvPr/>
          </p:nvGrpSpPr>
          <p:grpSpPr>
            <a:xfrm>
              <a:off x="2932081" y="1166681"/>
              <a:ext cx="1579446" cy="199952"/>
              <a:chOff x="4942824" y="1738646"/>
              <a:chExt cx="1579446" cy="199952"/>
            </a:xfrm>
          </p:grpSpPr>
          <p:sp>
            <p:nvSpPr>
              <p:cNvPr id="263" name="Rectángulo: una sola esquina redondeada 37">
                <a:extLst>
                  <a:ext uri="{FF2B5EF4-FFF2-40B4-BE49-F238E27FC236}">
                    <a16:creationId xmlns:a16="http://schemas.microsoft.com/office/drawing/2014/main" id="{607EDD20-B27E-DEE6-6A76-2460780D3294}"/>
                  </a:ext>
                </a:extLst>
              </p:cNvPr>
              <p:cNvSpPr/>
              <p:nvPr/>
            </p:nvSpPr>
            <p:spPr>
              <a:xfrm flipV="1">
                <a:off x="4942825" y="1746072"/>
                <a:ext cx="1579445"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64" name="CuadroTexto 263">
                <a:extLst>
                  <a:ext uri="{FF2B5EF4-FFF2-40B4-BE49-F238E27FC236}">
                    <a16:creationId xmlns:a16="http://schemas.microsoft.com/office/drawing/2014/main" id="{811778C8-477A-4B68-AB4F-B416BD8CB45F}"/>
                  </a:ext>
                </a:extLst>
              </p:cNvPr>
              <p:cNvSpPr txBox="1"/>
              <p:nvPr/>
            </p:nvSpPr>
            <p:spPr>
              <a:xfrm>
                <a:off x="4942824" y="1738646"/>
                <a:ext cx="1555827"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Exploración neurológica</a:t>
                </a:r>
              </a:p>
            </p:txBody>
          </p:sp>
        </p:grpSp>
        <p:grpSp>
          <p:nvGrpSpPr>
            <p:cNvPr id="265" name="Grupo 264">
              <a:extLst>
                <a:ext uri="{FF2B5EF4-FFF2-40B4-BE49-F238E27FC236}">
                  <a16:creationId xmlns:a16="http://schemas.microsoft.com/office/drawing/2014/main" id="{710A903B-AEEE-18CC-3329-0A67DA9036EC}"/>
                </a:ext>
              </a:extLst>
            </p:cNvPr>
            <p:cNvGrpSpPr/>
            <p:nvPr/>
          </p:nvGrpSpPr>
          <p:grpSpPr>
            <a:xfrm>
              <a:off x="2932081" y="927958"/>
              <a:ext cx="847251" cy="199952"/>
              <a:chOff x="4942824" y="1487187"/>
              <a:chExt cx="847251" cy="199952"/>
            </a:xfrm>
          </p:grpSpPr>
          <p:sp>
            <p:nvSpPr>
              <p:cNvPr id="266" name="Rectángulo: una sola esquina redondeada 37">
                <a:extLst>
                  <a:ext uri="{FF2B5EF4-FFF2-40B4-BE49-F238E27FC236}">
                    <a16:creationId xmlns:a16="http://schemas.microsoft.com/office/drawing/2014/main" id="{F0DF6269-F558-EB6E-66F7-68F95EA848C9}"/>
                  </a:ext>
                </a:extLst>
              </p:cNvPr>
              <p:cNvSpPr/>
              <p:nvPr/>
            </p:nvSpPr>
            <p:spPr>
              <a:xfrm flipV="1">
                <a:off x="4942825" y="1494612"/>
                <a:ext cx="847250"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67" name="CuadroTexto 266">
                <a:extLst>
                  <a:ext uri="{FF2B5EF4-FFF2-40B4-BE49-F238E27FC236}">
                    <a16:creationId xmlns:a16="http://schemas.microsoft.com/office/drawing/2014/main" id="{91C12698-87B7-EDC5-A916-C202619914BE}"/>
                  </a:ext>
                </a:extLst>
              </p:cNvPr>
              <p:cNvSpPr txBox="1"/>
              <p:nvPr/>
            </p:nvSpPr>
            <p:spPr>
              <a:xfrm>
                <a:off x="4942824" y="1487187"/>
                <a:ext cx="84050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Anamnesis</a:t>
                </a:r>
                <a:endParaRPr lang="es-ES" sz="1050" b="1" dirty="0">
                  <a:solidFill>
                    <a:schemeClr val="bg1"/>
                  </a:solidFill>
                  <a:latin typeface="Arial" panose="020B0604020202020204" pitchFamily="34" charset="0"/>
                  <a:cs typeface="Arial" panose="020B0604020202020204" pitchFamily="34" charset="0"/>
                </a:endParaRPr>
              </a:p>
            </p:txBody>
          </p:sp>
        </p:grpSp>
      </p:grpSp>
      <p:sp>
        <p:nvSpPr>
          <p:cNvPr id="268" name="Rectángulo redondeado 267">
            <a:extLst>
              <a:ext uri="{FF2B5EF4-FFF2-40B4-BE49-F238E27FC236}">
                <a16:creationId xmlns:a16="http://schemas.microsoft.com/office/drawing/2014/main" id="{BD43572E-9D70-D771-F152-071C573ED1A3}"/>
              </a:ext>
            </a:extLst>
          </p:cNvPr>
          <p:cNvSpPr/>
          <p:nvPr/>
        </p:nvSpPr>
        <p:spPr>
          <a:xfrm>
            <a:off x="2114617" y="4045514"/>
            <a:ext cx="4264732" cy="273950"/>
          </a:xfrm>
          <a:prstGeom prst="roundRect">
            <a:avLst>
              <a:gd name="adj" fmla="val 5856"/>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rPr>
              <a:t>El test de screening más utilizado en el mundo es el MMSE)</a:t>
            </a:r>
          </a:p>
        </p:txBody>
      </p:sp>
    </p:spTree>
    <p:extLst>
      <p:ext uri="{BB962C8B-B14F-4D97-AF65-F5344CB8AC3E}">
        <p14:creationId xmlns:p14="http://schemas.microsoft.com/office/powerpoint/2010/main" val="377859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50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500"/>
                                  </p:stCondLst>
                                  <p:childTnLst>
                                    <p:set>
                                      <p:cBhvr>
                                        <p:cTn id="15" dur="1" fill="hold">
                                          <p:stCondLst>
                                            <p:cond delay="0"/>
                                          </p:stCondLst>
                                        </p:cTn>
                                        <p:tgtEl>
                                          <p:spTgt spid="2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50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079EB7DB-B07B-D399-83A8-C3C49929DD54}"/>
              </a:ext>
            </a:extLst>
          </p:cNvPr>
          <p:cNvSpPr txBox="1">
            <a:spLocks/>
          </p:cNvSpPr>
          <p:nvPr/>
        </p:nvSpPr>
        <p:spPr>
          <a:xfrm>
            <a:off x="2397803" y="183723"/>
            <a:ext cx="6477118" cy="966567"/>
          </a:xfrm>
          <a:prstGeom prst="rect">
            <a:avLst/>
          </a:prstGeom>
        </p:spPr>
        <p:txBody>
          <a:bodyPr lIns="0" tIns="0" rIns="0" bIns="0" anchor="t">
            <a:noAutofit/>
          </a:bodyPr>
          <a:lstStyle>
            <a:lvl1pPr algn="l" defTabSz="685800" rtl="0" eaLnBrk="1" latinLnBrk="0" hangingPunct="1">
              <a:lnSpc>
                <a:spcPct val="100000"/>
              </a:lnSpc>
              <a:spcBef>
                <a:spcPct val="0"/>
              </a:spcBef>
              <a:buNone/>
              <a:defRPr sz="2200" kern="1200" baseline="0">
                <a:solidFill>
                  <a:schemeClr val="accent1"/>
                </a:solidFill>
                <a:latin typeface="+mj-lt"/>
                <a:ea typeface="+mj-ea"/>
                <a:cs typeface="+mj-cs"/>
              </a:defRPr>
            </a:lvl1pPr>
          </a:lstStyle>
          <a:p>
            <a:pPr defTabSz="514350">
              <a:defRPr/>
            </a:pPr>
            <a:endParaRPr lang="en-US" sz="3200" b="1" dirty="0">
              <a:solidFill>
                <a:schemeClr val="accent5"/>
              </a:solidFill>
              <a:latin typeface="Aptos" panose="020B0004020202020204" pitchFamily="34" charset="0"/>
              <a:cs typeface="Arial" panose="020B0604020202020204" pitchFamily="34" charset="0"/>
            </a:endParaRPr>
          </a:p>
        </p:txBody>
      </p:sp>
      <p:sp>
        <p:nvSpPr>
          <p:cNvPr id="8" name="Marcador de fecha 3">
            <a:extLst>
              <a:ext uri="{FF2B5EF4-FFF2-40B4-BE49-F238E27FC236}">
                <a16:creationId xmlns:a16="http://schemas.microsoft.com/office/drawing/2014/main" id="{8209A47F-31AD-82E3-B1A8-3839F2C2CA9B}"/>
              </a:ext>
            </a:extLst>
          </p:cNvPr>
          <p:cNvSpPr txBox="1">
            <a:spLocks/>
          </p:cNvSpPr>
          <p:nvPr/>
        </p:nvSpPr>
        <p:spPr>
          <a:xfrm>
            <a:off x="437080" y="1207661"/>
            <a:ext cx="1543050" cy="205383"/>
          </a:xfrm>
          <a:prstGeom prst="rect">
            <a:avLst/>
          </a:prstGeom>
        </p:spPr>
        <p:txBody>
          <a:bodyPr vert="horz" lIns="0" tIns="0" rIns="0" bIns="0" rtlCol="0" anchor="ctr"/>
          <a:lstStyle>
            <a:defPPr>
              <a:defRPr lang="es-ES_tradnl"/>
            </a:defPPr>
            <a:lvl1pPr marL="0" algn="l" defTabSz="914400" rtl="0" eaLnBrk="1" latinLnBrk="0" hangingPunct="1">
              <a:defRPr sz="11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002855"/>
                </a:solidFill>
                <a:latin typeface="Arial"/>
                <a:cs typeface="Arial"/>
              </a:rPr>
              <a:t>17 de Mayo 2025</a:t>
            </a:r>
          </a:p>
          <a:p>
            <a:r>
              <a:rPr lang="en-US" sz="1000" dirty="0">
                <a:solidFill>
                  <a:srgbClr val="002855"/>
                </a:solidFill>
                <a:latin typeface="Arial"/>
                <a:cs typeface="Arial"/>
              </a:rPr>
              <a:t>Palma de Mallorca</a:t>
            </a:r>
          </a:p>
        </p:txBody>
      </p:sp>
      <p:sp>
        <p:nvSpPr>
          <p:cNvPr id="3" name="CuadroTexto 2">
            <a:extLst>
              <a:ext uri="{FF2B5EF4-FFF2-40B4-BE49-F238E27FC236}">
                <a16:creationId xmlns:a16="http://schemas.microsoft.com/office/drawing/2014/main" id="{0B5147CB-4426-1B8A-B481-26FC04AE5A19}"/>
              </a:ext>
            </a:extLst>
          </p:cNvPr>
          <p:cNvSpPr txBox="1"/>
          <p:nvPr/>
        </p:nvSpPr>
        <p:spPr>
          <a:xfrm>
            <a:off x="7930874" y="4876413"/>
            <a:ext cx="4600575" cy="230832"/>
          </a:xfrm>
          <a:prstGeom prst="rect">
            <a:avLst/>
          </a:prstGeom>
          <a:noFill/>
        </p:spPr>
        <p:txBody>
          <a:bodyPr wrap="square">
            <a:spAutoFit/>
          </a:bodyPr>
          <a:lstStyle/>
          <a:p>
            <a:r>
              <a:rPr lang="es-ES" sz="900" b="1" dirty="0">
                <a:solidFill>
                  <a:schemeClr val="bg1"/>
                </a:solidFill>
                <a:latin typeface="Arial" panose="020B0604020202020204" pitchFamily="34" charset="0"/>
              </a:rPr>
              <a:t>ES-ALM-2300003</a:t>
            </a:r>
            <a:endParaRPr lang="es-ES" sz="900" b="1" dirty="0">
              <a:solidFill>
                <a:schemeClr val="bg1"/>
              </a:solidFill>
            </a:endParaRPr>
          </a:p>
        </p:txBody>
      </p:sp>
      <p:sp>
        <p:nvSpPr>
          <p:cNvPr id="11" name="CuadroTexto 10">
            <a:extLst>
              <a:ext uri="{FF2B5EF4-FFF2-40B4-BE49-F238E27FC236}">
                <a16:creationId xmlns:a16="http://schemas.microsoft.com/office/drawing/2014/main" id="{9A1D2EFA-10F2-602E-EB0F-418A98F5C207}"/>
              </a:ext>
            </a:extLst>
          </p:cNvPr>
          <p:cNvSpPr txBox="1"/>
          <p:nvPr/>
        </p:nvSpPr>
        <p:spPr>
          <a:xfrm>
            <a:off x="8243294" y="4876413"/>
            <a:ext cx="1087002" cy="184666"/>
          </a:xfrm>
          <a:prstGeom prst="rect">
            <a:avLst/>
          </a:prstGeom>
          <a:noFill/>
        </p:spPr>
        <p:txBody>
          <a:bodyPr wrap="square">
            <a:spAutoFit/>
          </a:bodyPr>
          <a:lstStyle/>
          <a:p>
            <a:r>
              <a:rPr lang="es-ES" sz="600" b="0" i="0" dirty="0">
                <a:solidFill>
                  <a:srgbClr val="FFFFFF"/>
                </a:solidFill>
                <a:effectLst/>
                <a:latin typeface="Arial" panose="020B0604020202020204" pitchFamily="34" charset="0"/>
              </a:rPr>
              <a:t>ES-NOP-2500101</a:t>
            </a:r>
            <a:endParaRPr lang="es-ES" sz="600" dirty="0">
              <a:solidFill>
                <a:srgbClr val="FFFFFF"/>
              </a:solidFill>
            </a:endParaRPr>
          </a:p>
        </p:txBody>
      </p:sp>
      <p:sp>
        <p:nvSpPr>
          <p:cNvPr id="12" name="CuadroTexto 11">
            <a:extLst>
              <a:ext uri="{FF2B5EF4-FFF2-40B4-BE49-F238E27FC236}">
                <a16:creationId xmlns:a16="http://schemas.microsoft.com/office/drawing/2014/main" id="{FE1C5B94-2B06-94D5-EDD9-09B95BB56BF9}"/>
              </a:ext>
            </a:extLst>
          </p:cNvPr>
          <p:cNvSpPr txBox="1"/>
          <p:nvPr/>
        </p:nvSpPr>
        <p:spPr>
          <a:xfrm>
            <a:off x="1337540" y="1310352"/>
            <a:ext cx="6468919" cy="1785104"/>
          </a:xfrm>
          <a:prstGeom prst="rect">
            <a:avLst/>
          </a:prstGeom>
          <a:noFill/>
        </p:spPr>
        <p:txBody>
          <a:bodyPr wrap="square" rtlCol="0">
            <a:spAutoFit/>
          </a:bodyPr>
          <a:lstStyle/>
          <a:p>
            <a:pPr algn="ctr"/>
            <a:r>
              <a:rPr lang="es-ES" sz="2800" b="1" i="0" dirty="0">
                <a:solidFill>
                  <a:srgbClr val="00F0BE"/>
                </a:solidFill>
                <a:effectLst/>
                <a:latin typeface="Arial" panose="020B0604020202020204" pitchFamily="34" charset="0"/>
              </a:rPr>
              <a:t>Manejo práctico de la enfermedad de Alzheimer en Atención Primaria</a:t>
            </a:r>
          </a:p>
          <a:p>
            <a:pPr algn="ctr"/>
            <a:endParaRPr lang="es-ES" dirty="0">
              <a:solidFill>
                <a:schemeClr val="bg1"/>
              </a:solidFill>
              <a:latin typeface="Arial" panose="020B0604020202020204" pitchFamily="34" charset="0"/>
              <a:cs typeface="Arial" panose="020B0604020202020204" pitchFamily="34" charset="0"/>
            </a:endParaRPr>
          </a:p>
          <a:p>
            <a:pPr algn="ctr"/>
            <a:r>
              <a:rPr lang="es-ES" dirty="0">
                <a:solidFill>
                  <a:schemeClr val="bg1"/>
                </a:solidFill>
                <a:latin typeface="Arial" panose="020B0604020202020204" pitchFamily="34" charset="0"/>
                <a:cs typeface="Arial" panose="020B0604020202020204" pitchFamily="34" charset="0"/>
              </a:rPr>
              <a:t>Dr. Pablo Dávila González</a:t>
            </a:r>
          </a:p>
          <a:p>
            <a:pPr algn="ctr"/>
            <a:r>
              <a:rPr lang="es-ES" dirty="0">
                <a:solidFill>
                  <a:schemeClr val="bg1"/>
                </a:solidFill>
                <a:latin typeface="Arial" panose="020B0604020202020204" pitchFamily="34" charset="0"/>
                <a:cs typeface="Arial" panose="020B0604020202020204" pitchFamily="34" charset="0"/>
              </a:rPr>
              <a:t>Hospital Manacor</a:t>
            </a:r>
          </a:p>
        </p:txBody>
      </p:sp>
    </p:spTree>
    <p:extLst>
      <p:ext uri="{BB962C8B-B14F-4D97-AF65-F5344CB8AC3E}">
        <p14:creationId xmlns:p14="http://schemas.microsoft.com/office/powerpoint/2010/main" val="239517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adroTexto 265">
            <a:extLst>
              <a:ext uri="{FF2B5EF4-FFF2-40B4-BE49-F238E27FC236}">
                <a16:creationId xmlns:a16="http://schemas.microsoft.com/office/drawing/2014/main" id="{A00A065F-6710-CD7D-259F-134BC6193D13}"/>
              </a:ext>
            </a:extLst>
          </p:cNvPr>
          <p:cNvSpPr txBox="1"/>
          <p:nvPr/>
        </p:nvSpPr>
        <p:spPr>
          <a:xfrm>
            <a:off x="503238" y="4620997"/>
            <a:ext cx="6259605" cy="200055"/>
          </a:xfrm>
          <a:prstGeom prst="rect">
            <a:avLst/>
          </a:prstGeom>
          <a:noFill/>
        </p:spPr>
        <p:txBody>
          <a:bodyPr wrap="square">
            <a:spAutoFit/>
          </a:bodyPr>
          <a:lstStyle/>
          <a:p>
            <a:pPr indent="-406400">
              <a:spcAft>
                <a:spcPts val="400"/>
              </a:spcAft>
            </a:pPr>
            <a:r>
              <a:rPr lang="en-GB" sz="700" dirty="0">
                <a:solidFill>
                  <a:srgbClr val="002755"/>
                </a:solidFill>
                <a:latin typeface="Arial" panose="020B0604020202020204" pitchFamily="34" charset="0"/>
                <a:cs typeface="Arial" panose="020B0604020202020204" pitchFamily="34" charset="0"/>
              </a:rPr>
              <a:t>Scheltens P. Imaging in Alzheimer’s disease. Dialogues Clin Neurosci  2009;11(2):191–9. </a:t>
            </a:r>
            <a:endParaRPr lang="es-ES" sz="700" dirty="0">
              <a:solidFill>
                <a:srgbClr val="002755"/>
              </a:solidFill>
              <a:latin typeface="Arial" panose="020B0604020202020204" pitchFamily="34" charset="0"/>
              <a:cs typeface="Arial" panose="020B0604020202020204" pitchFamily="34" charset="0"/>
            </a:endParaRPr>
          </a:p>
        </p:txBody>
      </p:sp>
      <p:sp>
        <p:nvSpPr>
          <p:cNvPr id="155" name="CuadroTexto 154">
            <a:extLst>
              <a:ext uri="{FF2B5EF4-FFF2-40B4-BE49-F238E27FC236}">
                <a16:creationId xmlns:a16="http://schemas.microsoft.com/office/drawing/2014/main" id="{C16396BE-81A7-3AB2-D9B7-9DEC7390A617}"/>
              </a:ext>
            </a:extLst>
          </p:cNvPr>
          <p:cNvSpPr txBox="1"/>
          <p:nvPr/>
        </p:nvSpPr>
        <p:spPr>
          <a:xfrm>
            <a:off x="442201" y="1011556"/>
            <a:ext cx="1034100" cy="315407"/>
          </a:xfrm>
          <a:prstGeom prst="rect">
            <a:avLst/>
          </a:prstGeom>
          <a:noFill/>
        </p:spPr>
        <p:txBody>
          <a:bodyPr wrap="square" rtlCol="0">
            <a:spAutoFit/>
          </a:bodyPr>
          <a:lstStyle/>
          <a:p>
            <a:pPr algn="ctr" defTabSz="685800">
              <a:lnSpc>
                <a:spcPct val="90000"/>
              </a:lnSpc>
            </a:pPr>
            <a:r>
              <a:rPr lang="es-ES" sz="1600" b="1" dirty="0">
                <a:solidFill>
                  <a:prstClr val="white"/>
                </a:solidFill>
                <a:latin typeface="Aptos" panose="020B0004020202020204" pitchFamily="34" charset="0"/>
              </a:rPr>
              <a:t>Imagen</a:t>
            </a:r>
          </a:p>
        </p:txBody>
      </p:sp>
      <p:sp>
        <p:nvSpPr>
          <p:cNvPr id="3" name="CuadroTexto 2">
            <a:extLst>
              <a:ext uri="{FF2B5EF4-FFF2-40B4-BE49-F238E27FC236}">
                <a16:creationId xmlns:a16="http://schemas.microsoft.com/office/drawing/2014/main" id="{0A6F8026-C955-500D-48C8-DEE28E48B9ED}"/>
              </a:ext>
            </a:extLst>
          </p:cNvPr>
          <p:cNvSpPr txBox="1"/>
          <p:nvPr/>
        </p:nvSpPr>
        <p:spPr>
          <a:xfrm>
            <a:off x="8740600" y="4754663"/>
            <a:ext cx="335348" cy="253916"/>
          </a:xfrm>
          <a:prstGeom prst="rect">
            <a:avLst/>
          </a:prstGeom>
          <a:noFill/>
        </p:spPr>
        <p:txBody>
          <a:bodyPr wrap="none" rtlCol="0">
            <a:spAutoFit/>
          </a:bodyPr>
          <a:lstStyle/>
          <a:p>
            <a:r>
              <a:rPr lang="es-ES_tradnl" sz="1050" dirty="0">
                <a:solidFill>
                  <a:schemeClr val="accent1"/>
                </a:solidFill>
              </a:rPr>
              <a:t>15</a:t>
            </a:r>
          </a:p>
        </p:txBody>
      </p:sp>
      <p:sp>
        <p:nvSpPr>
          <p:cNvPr id="4" name="Título 1">
            <a:extLst>
              <a:ext uri="{FF2B5EF4-FFF2-40B4-BE49-F238E27FC236}">
                <a16:creationId xmlns:a16="http://schemas.microsoft.com/office/drawing/2014/main" id="{A4F1BA75-5E07-5900-133B-1CBBC4FB3F34}"/>
              </a:ext>
            </a:extLst>
          </p:cNvPr>
          <p:cNvSpPr txBox="1">
            <a:spLocks/>
          </p:cNvSpPr>
          <p:nvPr/>
        </p:nvSpPr>
        <p:spPr>
          <a:xfrm>
            <a:off x="404192"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solidFill>
                  <a:srgbClr val="00F1BE"/>
                </a:solidFill>
                <a:latin typeface="Arial" panose="020B0604020202020204" pitchFamily="34" charset="0"/>
                <a:cs typeface="Arial" panose="020B0604020202020204" pitchFamily="34" charset="0"/>
              </a:rPr>
              <a:t>Instrumentos de diagnóstico; estado 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E356C2DC-5E2C-0048-46A7-E82C56B44C1D}"/>
              </a:ext>
            </a:extLst>
          </p:cNvPr>
          <p:cNvGrpSpPr/>
          <p:nvPr/>
        </p:nvGrpSpPr>
        <p:grpSpPr>
          <a:xfrm>
            <a:off x="503237" y="925581"/>
            <a:ext cx="1948415" cy="1953479"/>
            <a:chOff x="503237" y="1409286"/>
            <a:chExt cx="3212552" cy="3220902"/>
          </a:xfrm>
        </p:grpSpPr>
        <p:sp>
          <p:nvSpPr>
            <p:cNvPr id="20" name="Rectángulo: una sola esquina redondeada 7">
              <a:extLst>
                <a:ext uri="{FF2B5EF4-FFF2-40B4-BE49-F238E27FC236}">
                  <a16:creationId xmlns:a16="http://schemas.microsoft.com/office/drawing/2014/main" id="{9DE8B498-815D-F6F3-2FB9-E742A1B73A4C}"/>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1" name="Rectángulo: una sola esquina redondeada 7">
              <a:extLst>
                <a:ext uri="{FF2B5EF4-FFF2-40B4-BE49-F238E27FC236}">
                  <a16:creationId xmlns:a16="http://schemas.microsoft.com/office/drawing/2014/main" id="{427C47F1-A450-5C3C-1EFD-E2F546AA3CFF}"/>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56" name="Grupo 55">
            <a:extLst>
              <a:ext uri="{FF2B5EF4-FFF2-40B4-BE49-F238E27FC236}">
                <a16:creationId xmlns:a16="http://schemas.microsoft.com/office/drawing/2014/main" id="{406D00A9-4EAC-3407-DB77-2C9E0A9B78C1}"/>
              </a:ext>
            </a:extLst>
          </p:cNvPr>
          <p:cNvGrpSpPr/>
          <p:nvPr/>
        </p:nvGrpSpPr>
        <p:grpSpPr>
          <a:xfrm>
            <a:off x="1884342" y="917253"/>
            <a:ext cx="2669989" cy="918336"/>
            <a:chOff x="1884342" y="917253"/>
            <a:chExt cx="2669989" cy="918336"/>
          </a:xfrm>
        </p:grpSpPr>
        <p:grpSp>
          <p:nvGrpSpPr>
            <p:cNvPr id="22" name="Grupo 21">
              <a:extLst>
                <a:ext uri="{FF2B5EF4-FFF2-40B4-BE49-F238E27FC236}">
                  <a16:creationId xmlns:a16="http://schemas.microsoft.com/office/drawing/2014/main" id="{1FDBFB05-DCD6-68CD-454A-B65F01DECE03}"/>
                </a:ext>
              </a:extLst>
            </p:cNvPr>
            <p:cNvGrpSpPr/>
            <p:nvPr/>
          </p:nvGrpSpPr>
          <p:grpSpPr>
            <a:xfrm>
              <a:off x="1884342" y="918944"/>
              <a:ext cx="1034100" cy="916645"/>
              <a:chOff x="3848003" y="2523171"/>
              <a:chExt cx="1034100" cy="916645"/>
            </a:xfrm>
          </p:grpSpPr>
          <p:sp>
            <p:nvSpPr>
              <p:cNvPr id="23" name="Rectángulo: una sola esquina redondeada 153">
                <a:extLst>
                  <a:ext uri="{FF2B5EF4-FFF2-40B4-BE49-F238E27FC236}">
                    <a16:creationId xmlns:a16="http://schemas.microsoft.com/office/drawing/2014/main" id="{026B59A3-1B91-E9AC-C16F-178543C3B8B5}"/>
                  </a:ext>
                </a:extLst>
              </p:cNvPr>
              <p:cNvSpPr/>
              <p:nvPr/>
            </p:nvSpPr>
            <p:spPr>
              <a:xfrm flipV="1">
                <a:off x="3906976" y="2523171"/>
                <a:ext cx="916154" cy="916645"/>
              </a:xfrm>
              <a:prstGeom prst="round1Rect">
                <a:avLst>
                  <a:gd name="adj" fmla="val 16979"/>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24" name="Grupo 23">
                <a:extLst>
                  <a:ext uri="{FF2B5EF4-FFF2-40B4-BE49-F238E27FC236}">
                    <a16:creationId xmlns:a16="http://schemas.microsoft.com/office/drawing/2014/main" id="{98DF083C-1700-6A8C-034C-454D78AF331B}"/>
                  </a:ext>
                </a:extLst>
              </p:cNvPr>
              <p:cNvGrpSpPr/>
              <p:nvPr/>
            </p:nvGrpSpPr>
            <p:grpSpPr>
              <a:xfrm>
                <a:off x="3848003" y="2624029"/>
                <a:ext cx="1034100" cy="714928"/>
                <a:chOff x="3848003" y="2649818"/>
                <a:chExt cx="1034100" cy="714928"/>
              </a:xfrm>
            </p:grpSpPr>
            <p:sp>
              <p:nvSpPr>
                <p:cNvPr id="25" name="CuadroTexto 24">
                  <a:extLst>
                    <a:ext uri="{FF2B5EF4-FFF2-40B4-BE49-F238E27FC236}">
                      <a16:creationId xmlns:a16="http://schemas.microsoft.com/office/drawing/2014/main" id="{29FF94E3-BCCA-AB71-3513-2FDE0F331BEC}"/>
                    </a:ext>
                  </a:extLst>
                </p:cNvPr>
                <p:cNvSpPr txBox="1"/>
                <p:nvPr/>
              </p:nvSpPr>
              <p:spPr>
                <a:xfrm>
                  <a:off x="3848003" y="2649818"/>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Imagen</a:t>
                  </a:r>
                </a:p>
              </p:txBody>
            </p:sp>
            <p:pic>
              <p:nvPicPr>
                <p:cNvPr id="26" name="Gráfico 25">
                  <a:extLst>
                    <a:ext uri="{FF2B5EF4-FFF2-40B4-BE49-F238E27FC236}">
                      <a16:creationId xmlns:a16="http://schemas.microsoft.com/office/drawing/2014/main" id="{D5C9326E-B63E-F485-CF77-D54FCE4CD7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53134" y="2940908"/>
                  <a:ext cx="423839" cy="423838"/>
                </a:xfrm>
                <a:prstGeom prst="rect">
                  <a:avLst/>
                </a:prstGeom>
              </p:spPr>
            </p:pic>
          </p:grpSp>
        </p:grpSp>
        <p:grpSp>
          <p:nvGrpSpPr>
            <p:cNvPr id="27" name="Grupo 26">
              <a:extLst>
                <a:ext uri="{FF2B5EF4-FFF2-40B4-BE49-F238E27FC236}">
                  <a16:creationId xmlns:a16="http://schemas.microsoft.com/office/drawing/2014/main" id="{CB8BAEC9-C64D-E450-28E6-43AE2C1369CC}"/>
                </a:ext>
              </a:extLst>
            </p:cNvPr>
            <p:cNvGrpSpPr/>
            <p:nvPr/>
          </p:nvGrpSpPr>
          <p:grpSpPr>
            <a:xfrm>
              <a:off x="2947120" y="917253"/>
              <a:ext cx="1607211" cy="200913"/>
              <a:chOff x="5003546" y="2831594"/>
              <a:chExt cx="1607211" cy="200913"/>
            </a:xfrm>
          </p:grpSpPr>
          <p:sp>
            <p:nvSpPr>
              <p:cNvPr id="28" name="Rectángulo: una sola esquina redondeada 181">
                <a:extLst>
                  <a:ext uri="{FF2B5EF4-FFF2-40B4-BE49-F238E27FC236}">
                    <a16:creationId xmlns:a16="http://schemas.microsoft.com/office/drawing/2014/main" id="{20E6D134-9902-ACA1-A7BC-2D464177D967}"/>
                  </a:ext>
                </a:extLst>
              </p:cNvPr>
              <p:cNvSpPr/>
              <p:nvPr/>
            </p:nvSpPr>
            <p:spPr>
              <a:xfrm flipV="1">
                <a:off x="5003547" y="2839021"/>
                <a:ext cx="1607210"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70C01203-58CE-E41D-4B8B-0A6CF6CA402A}"/>
                  </a:ext>
                </a:extLst>
              </p:cNvPr>
              <p:cNvSpPr txBox="1"/>
              <p:nvPr/>
            </p:nvSpPr>
            <p:spPr>
              <a:xfrm>
                <a:off x="5003546" y="2831594"/>
                <a:ext cx="1476955"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Resonancia magnética</a:t>
                </a:r>
              </a:p>
            </p:txBody>
          </p:sp>
        </p:grpSp>
        <p:grpSp>
          <p:nvGrpSpPr>
            <p:cNvPr id="30" name="Grupo 29">
              <a:extLst>
                <a:ext uri="{FF2B5EF4-FFF2-40B4-BE49-F238E27FC236}">
                  <a16:creationId xmlns:a16="http://schemas.microsoft.com/office/drawing/2014/main" id="{327E2078-3D47-8C4B-3586-BC926A781C69}"/>
                </a:ext>
              </a:extLst>
            </p:cNvPr>
            <p:cNvGrpSpPr/>
            <p:nvPr/>
          </p:nvGrpSpPr>
          <p:grpSpPr>
            <a:xfrm>
              <a:off x="2951188" y="1398762"/>
              <a:ext cx="1145180" cy="200913"/>
              <a:chOff x="5683475" y="3191208"/>
              <a:chExt cx="1145180" cy="200913"/>
            </a:xfrm>
          </p:grpSpPr>
          <p:sp>
            <p:nvSpPr>
              <p:cNvPr id="31" name="Rectángulo: una sola esquina redondeada 179">
                <a:extLst>
                  <a:ext uri="{FF2B5EF4-FFF2-40B4-BE49-F238E27FC236}">
                    <a16:creationId xmlns:a16="http://schemas.microsoft.com/office/drawing/2014/main" id="{266E7100-C91C-481E-B17B-59BC2CA021D8}"/>
                  </a:ext>
                </a:extLst>
              </p:cNvPr>
              <p:cNvSpPr/>
              <p:nvPr/>
            </p:nvSpPr>
            <p:spPr>
              <a:xfrm flipV="1">
                <a:off x="5683476" y="3198634"/>
                <a:ext cx="1108263"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C375B86E-3F77-D458-CBEA-6CA15808CEE6}"/>
                  </a:ext>
                </a:extLst>
              </p:cNvPr>
              <p:cNvSpPr txBox="1"/>
              <p:nvPr/>
            </p:nvSpPr>
            <p:spPr>
              <a:xfrm>
                <a:off x="5683475" y="3191208"/>
                <a:ext cx="1145180"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PET-amiloide?</a:t>
                </a:r>
              </a:p>
            </p:txBody>
          </p:sp>
        </p:grpSp>
        <p:grpSp>
          <p:nvGrpSpPr>
            <p:cNvPr id="33" name="Grupo 32">
              <a:extLst>
                <a:ext uri="{FF2B5EF4-FFF2-40B4-BE49-F238E27FC236}">
                  <a16:creationId xmlns:a16="http://schemas.microsoft.com/office/drawing/2014/main" id="{BDFC67FF-1924-65E1-D8FB-E6B27255CA5E}"/>
                </a:ext>
              </a:extLst>
            </p:cNvPr>
            <p:cNvGrpSpPr/>
            <p:nvPr/>
          </p:nvGrpSpPr>
          <p:grpSpPr>
            <a:xfrm>
              <a:off x="2951187" y="1158488"/>
              <a:ext cx="829969" cy="199952"/>
              <a:chOff x="6703892" y="2832075"/>
              <a:chExt cx="829969" cy="199952"/>
            </a:xfrm>
          </p:grpSpPr>
          <p:sp>
            <p:nvSpPr>
              <p:cNvPr id="34" name="Rectángulo: una sola esquina redondeada 177">
                <a:extLst>
                  <a:ext uri="{FF2B5EF4-FFF2-40B4-BE49-F238E27FC236}">
                    <a16:creationId xmlns:a16="http://schemas.microsoft.com/office/drawing/2014/main" id="{11C13842-8196-E978-5218-4F1D6F19ECD9}"/>
                  </a:ext>
                </a:extLst>
              </p:cNvPr>
              <p:cNvSpPr/>
              <p:nvPr/>
            </p:nvSpPr>
            <p:spPr>
              <a:xfrm flipV="1">
                <a:off x="6703893" y="2839020"/>
                <a:ext cx="829968"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35" name="CuadroTexto 34">
                <a:extLst>
                  <a:ext uri="{FF2B5EF4-FFF2-40B4-BE49-F238E27FC236}">
                    <a16:creationId xmlns:a16="http://schemas.microsoft.com/office/drawing/2014/main" id="{87762903-B29C-5AD5-DFAD-192BB5CC7BE4}"/>
                  </a:ext>
                </a:extLst>
              </p:cNvPr>
              <p:cNvSpPr txBox="1"/>
              <p:nvPr/>
            </p:nvSpPr>
            <p:spPr>
              <a:xfrm>
                <a:off x="6703892" y="2832075"/>
                <a:ext cx="776960" cy="199952"/>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PET-FDG</a:t>
                </a:r>
              </a:p>
            </p:txBody>
          </p:sp>
        </p:grpSp>
      </p:grpSp>
      <p:grpSp>
        <p:nvGrpSpPr>
          <p:cNvPr id="36" name="Grupo 35">
            <a:extLst>
              <a:ext uri="{FF2B5EF4-FFF2-40B4-BE49-F238E27FC236}">
                <a16:creationId xmlns:a16="http://schemas.microsoft.com/office/drawing/2014/main" id="{ECEFAB7B-99BB-541D-4A6C-03155AC1F8EF}"/>
              </a:ext>
            </a:extLst>
          </p:cNvPr>
          <p:cNvGrpSpPr/>
          <p:nvPr/>
        </p:nvGrpSpPr>
        <p:grpSpPr>
          <a:xfrm>
            <a:off x="1931110" y="1900516"/>
            <a:ext cx="6854115" cy="2599765"/>
            <a:chOff x="1931110" y="1900516"/>
            <a:chExt cx="6854115" cy="2599765"/>
          </a:xfrm>
        </p:grpSpPr>
        <p:sp>
          <p:nvSpPr>
            <p:cNvPr id="37" name="Rectángulo: una sola esquina redondeada 5">
              <a:extLst>
                <a:ext uri="{FF2B5EF4-FFF2-40B4-BE49-F238E27FC236}">
                  <a16:creationId xmlns:a16="http://schemas.microsoft.com/office/drawing/2014/main" id="{D7B610CB-E43C-C486-1E5A-77DDFB0397CF}"/>
                </a:ext>
              </a:extLst>
            </p:cNvPr>
            <p:cNvSpPr/>
            <p:nvPr/>
          </p:nvSpPr>
          <p:spPr>
            <a:xfrm flipV="1">
              <a:off x="1931110" y="1900516"/>
              <a:ext cx="6854115" cy="2599765"/>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BBFC93CD-FE81-3973-820C-24BCB828A4A3}"/>
                </a:ext>
              </a:extLst>
            </p:cNvPr>
            <p:cNvSpPr txBox="1"/>
            <p:nvPr/>
          </p:nvSpPr>
          <p:spPr>
            <a:xfrm>
              <a:off x="1998880" y="1955860"/>
              <a:ext cx="6669991" cy="666849"/>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Resonancia Magnética</a:t>
              </a:r>
            </a:p>
            <a:p>
              <a:pPr marL="0" marR="0" lvl="0" indent="0" algn="l" defTabSz="914400" rtl="0" eaLnBrk="0" fontAlgn="base" latinLnBrk="0" hangingPunct="0">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 altLang="es-ES" sz="1000" b="1"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Permite identificar patrones de atrofia cerebral característicos de la EA </a:t>
              </a:r>
              <a:r>
                <a:rPr kumimoji="0" lang="es-ES" altLang="es-ES" sz="1000"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y otras enfermedades neurodegenerativas. </a:t>
              </a:r>
              <a:endParaRPr kumimoji="0" lang="es-ES" altLang="es-ES" sz="1000" i="0" u="none" strike="noStrike" cap="none" normalizeH="0" baseline="0" dirty="0">
                <a:ln>
                  <a:noFill/>
                </a:ln>
                <a:solidFill>
                  <a:srgbClr val="002755"/>
                </a:solidFill>
                <a:effectLst/>
                <a:latin typeface="Arial" panose="020B0604020202020204" pitchFamily="34" charset="0"/>
                <a:cs typeface="Arial" panose="020B0604020202020204" pitchFamily="34" charset="0"/>
              </a:endParaRPr>
            </a:p>
          </p:txBody>
        </p:sp>
      </p:grpSp>
      <p:sp>
        <p:nvSpPr>
          <p:cNvPr id="263" name="Rectangle 5">
            <a:extLst>
              <a:ext uri="{FF2B5EF4-FFF2-40B4-BE49-F238E27FC236}">
                <a16:creationId xmlns:a16="http://schemas.microsoft.com/office/drawing/2014/main" id="{B61B3458-A0EA-B6EE-359A-8D2BF882F404}"/>
              </a:ext>
            </a:extLst>
          </p:cNvPr>
          <p:cNvSpPr>
            <a:spLocks noChangeArrowheads="1"/>
          </p:cNvSpPr>
          <p:nvPr/>
        </p:nvSpPr>
        <p:spPr bwMode="auto">
          <a:xfrm>
            <a:off x="2079733" y="3956092"/>
            <a:ext cx="651742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1pPr>
            <a:lvl2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2pPr>
            <a:lvl3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3pPr>
            <a:lvl4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4pPr>
            <a:lvl5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9pPr>
          </a:lstStyle>
          <a:p>
            <a:r>
              <a:rPr kumimoji="0" lang="es-ES" altLang="es-ES" sz="1050" b="1" i="0" u="none" strike="noStrike" cap="none" normalizeH="0" baseline="0" dirty="0">
                <a:ln>
                  <a:noFill/>
                </a:ln>
                <a:solidFill>
                  <a:srgbClr val="002755"/>
                </a:solidFill>
                <a:effectLst/>
                <a:ea typeface="Yu Gothic" panose="020B0400000000000000" pitchFamily="34" charset="-128"/>
                <a:cs typeface="Arial" panose="020B0604020202020204" pitchFamily="34" charset="0"/>
              </a:rPr>
              <a:t>En la práctica clínica, debe considerarse el patrón global de la atrofia cerebral y no</a:t>
            </a:r>
            <a:r>
              <a:rPr kumimoji="0" lang="es-ES" altLang="es-ES" sz="1050" b="1" i="0" u="none" strike="noStrike" cap="none" normalizeH="0" dirty="0">
                <a:ln>
                  <a:noFill/>
                </a:ln>
                <a:solidFill>
                  <a:srgbClr val="002755"/>
                </a:solidFill>
                <a:effectLst/>
                <a:ea typeface="Yu Gothic" panose="020B0400000000000000" pitchFamily="34" charset="-128"/>
                <a:cs typeface="Arial" panose="020B0604020202020204" pitchFamily="34" charset="0"/>
              </a:rPr>
              <a:t> </a:t>
            </a:r>
            <a:r>
              <a:rPr kumimoji="0" lang="es-ES" altLang="es-ES" sz="1050" b="1" i="0" u="none" strike="noStrike" cap="none" normalizeH="0" baseline="0" dirty="0">
                <a:ln>
                  <a:noFill/>
                </a:ln>
                <a:solidFill>
                  <a:srgbClr val="002755"/>
                </a:solidFill>
                <a:effectLst/>
                <a:ea typeface="Yu Gothic" panose="020B0400000000000000" pitchFamily="34" charset="-128"/>
                <a:cs typeface="Arial" panose="020B0604020202020204" pitchFamily="34" charset="0"/>
              </a:rPr>
              <a:t>sólo basarse en el grado de atrofia temporal medial</a:t>
            </a:r>
            <a:r>
              <a:rPr kumimoji="0" lang="es-ES" altLang="es-ES" sz="1050" b="0" i="0" u="none" strike="noStrike" cap="none" normalizeH="0" baseline="0" dirty="0">
                <a:ln>
                  <a:noFill/>
                </a:ln>
                <a:solidFill>
                  <a:srgbClr val="002755"/>
                </a:solidFill>
                <a:effectLst/>
                <a:ea typeface="Yu Gothic" panose="020B0400000000000000" pitchFamily="34" charset="-128"/>
                <a:cs typeface="Arial" panose="020B0604020202020204" pitchFamily="34" charset="0"/>
              </a:rPr>
              <a:t>.</a:t>
            </a:r>
            <a:endParaRPr kumimoji="0" lang="es-ES" altLang="es-ES" sz="1050" b="0" i="0" u="none" strike="noStrike" cap="none" normalizeH="0" baseline="0" dirty="0">
              <a:ln>
                <a:noFill/>
              </a:ln>
              <a:solidFill>
                <a:srgbClr val="002755"/>
              </a:solidFill>
              <a:effectLst/>
              <a:cs typeface="Arial" panose="020B0604020202020204" pitchFamily="34" charset="0"/>
            </a:endParaRPr>
          </a:p>
        </p:txBody>
      </p:sp>
      <p:grpSp>
        <p:nvGrpSpPr>
          <p:cNvPr id="50" name="Grupo 49">
            <a:extLst>
              <a:ext uri="{FF2B5EF4-FFF2-40B4-BE49-F238E27FC236}">
                <a16:creationId xmlns:a16="http://schemas.microsoft.com/office/drawing/2014/main" id="{88B993D3-2B3B-E539-E7E5-AE56CC39E743}"/>
              </a:ext>
            </a:extLst>
          </p:cNvPr>
          <p:cNvGrpSpPr/>
          <p:nvPr/>
        </p:nvGrpSpPr>
        <p:grpSpPr>
          <a:xfrm>
            <a:off x="2060209" y="2770103"/>
            <a:ext cx="6725016" cy="471036"/>
            <a:chOff x="2060209" y="2770103"/>
            <a:chExt cx="6725016" cy="471036"/>
          </a:xfrm>
        </p:grpSpPr>
        <p:grpSp>
          <p:nvGrpSpPr>
            <p:cNvPr id="43" name="Gráfico 2" descr="Cerebro contorno">
              <a:extLst>
                <a:ext uri="{FF2B5EF4-FFF2-40B4-BE49-F238E27FC236}">
                  <a16:creationId xmlns:a16="http://schemas.microsoft.com/office/drawing/2014/main" id="{367FD0AD-48DE-ADF8-6054-557555EB5FF4}"/>
                </a:ext>
              </a:extLst>
            </p:cNvPr>
            <p:cNvGrpSpPr/>
            <p:nvPr/>
          </p:nvGrpSpPr>
          <p:grpSpPr>
            <a:xfrm flipH="1">
              <a:off x="2060209" y="2770103"/>
              <a:ext cx="500006" cy="471036"/>
              <a:chOff x="2071430" y="2672681"/>
              <a:chExt cx="616308" cy="558966"/>
            </a:xfrm>
            <a:solidFill>
              <a:srgbClr val="00F1BE"/>
            </a:solidFill>
          </p:grpSpPr>
          <p:sp>
            <p:nvSpPr>
              <p:cNvPr id="44" name="Forma libre 43">
                <a:extLst>
                  <a:ext uri="{FF2B5EF4-FFF2-40B4-BE49-F238E27FC236}">
                    <a16:creationId xmlns:a16="http://schemas.microsoft.com/office/drawing/2014/main" id="{135B0DE6-5682-A75A-41D8-EAFD50AB445A}"/>
                  </a:ext>
                </a:extLst>
              </p:cNvPr>
              <p:cNvSpPr/>
              <p:nvPr/>
            </p:nvSpPr>
            <p:spPr>
              <a:xfrm>
                <a:off x="2071430" y="2672681"/>
                <a:ext cx="616308" cy="558966"/>
              </a:xfrm>
              <a:custGeom>
                <a:avLst/>
                <a:gdLst>
                  <a:gd name="connsiteX0" fmla="*/ 596697 w 616308"/>
                  <a:gd name="connsiteY0" fmla="*/ 224194 h 558966"/>
                  <a:gd name="connsiteX1" fmla="*/ 601321 w 616308"/>
                  <a:gd name="connsiteY1" fmla="*/ 194655 h 558966"/>
                  <a:gd name="connsiteX2" fmla="*/ 527343 w 616308"/>
                  <a:gd name="connsiteY2" fmla="*/ 99475 h 558966"/>
                  <a:gd name="connsiteX3" fmla="*/ 439493 w 616308"/>
                  <a:gd name="connsiteY3" fmla="*/ 33013 h 558966"/>
                  <a:gd name="connsiteX4" fmla="*/ 417916 w 616308"/>
                  <a:gd name="connsiteY4" fmla="*/ 35474 h 558966"/>
                  <a:gd name="connsiteX5" fmla="*/ 353185 w 616308"/>
                  <a:gd name="connsiteY5" fmla="*/ 192 h 558966"/>
                  <a:gd name="connsiteX6" fmla="*/ 347300 w 616308"/>
                  <a:gd name="connsiteY6" fmla="*/ 1 h 558966"/>
                  <a:gd name="connsiteX7" fmla="*/ 284601 w 616308"/>
                  <a:gd name="connsiteY7" fmla="*/ 25628 h 558966"/>
                  <a:gd name="connsiteX8" fmla="*/ 231058 w 616308"/>
                  <a:gd name="connsiteY8" fmla="*/ 8061 h 558966"/>
                  <a:gd name="connsiteX9" fmla="*/ 144351 w 616308"/>
                  <a:gd name="connsiteY9" fmla="*/ 73218 h 558966"/>
                  <a:gd name="connsiteX10" fmla="*/ 138957 w 616308"/>
                  <a:gd name="connsiteY10" fmla="*/ 73218 h 558966"/>
                  <a:gd name="connsiteX11" fmla="*/ 46484 w 616308"/>
                  <a:gd name="connsiteY11" fmla="*/ 170040 h 558966"/>
                  <a:gd name="connsiteX12" fmla="*/ 46484 w 616308"/>
                  <a:gd name="connsiteY12" fmla="*/ 174963 h 558966"/>
                  <a:gd name="connsiteX13" fmla="*/ 247 w 616308"/>
                  <a:gd name="connsiteY13" fmla="*/ 266041 h 558966"/>
                  <a:gd name="connsiteX14" fmla="*/ 95803 w 616308"/>
                  <a:gd name="connsiteY14" fmla="*/ 356298 h 558966"/>
                  <a:gd name="connsiteX15" fmla="*/ 215247 w 616308"/>
                  <a:gd name="connsiteY15" fmla="*/ 356298 h 558966"/>
                  <a:gd name="connsiteX16" fmla="*/ 308490 w 616308"/>
                  <a:gd name="connsiteY16" fmla="*/ 453940 h 558966"/>
                  <a:gd name="connsiteX17" fmla="*/ 308490 w 616308"/>
                  <a:gd name="connsiteY17" fmla="*/ 558967 h 558966"/>
                  <a:gd name="connsiteX18" fmla="*/ 323902 w 616308"/>
                  <a:gd name="connsiteY18" fmla="*/ 558834 h 558966"/>
                  <a:gd name="connsiteX19" fmla="*/ 323902 w 616308"/>
                  <a:gd name="connsiteY19" fmla="*/ 453691 h 558966"/>
                  <a:gd name="connsiteX20" fmla="*/ 215247 w 616308"/>
                  <a:gd name="connsiteY20" fmla="*/ 339887 h 558966"/>
                  <a:gd name="connsiteX21" fmla="*/ 95803 w 616308"/>
                  <a:gd name="connsiteY21" fmla="*/ 339887 h 558966"/>
                  <a:gd name="connsiteX22" fmla="*/ 15627 w 616308"/>
                  <a:gd name="connsiteY22" fmla="*/ 264974 h 558966"/>
                  <a:gd name="connsiteX23" fmla="*/ 53911 w 616308"/>
                  <a:gd name="connsiteY23" fmla="*/ 189342 h 558966"/>
                  <a:gd name="connsiteX24" fmla="*/ 61896 w 616308"/>
                  <a:gd name="connsiteY24" fmla="*/ 184665 h 558966"/>
                  <a:gd name="connsiteX25" fmla="*/ 61896 w 616308"/>
                  <a:gd name="connsiteY25" fmla="*/ 174963 h 558966"/>
                  <a:gd name="connsiteX26" fmla="*/ 61896 w 616308"/>
                  <a:gd name="connsiteY26" fmla="*/ 170286 h 558966"/>
                  <a:gd name="connsiteX27" fmla="*/ 138957 w 616308"/>
                  <a:gd name="connsiteY27" fmla="*/ 89629 h 558966"/>
                  <a:gd name="connsiteX28" fmla="*/ 155172 w 616308"/>
                  <a:gd name="connsiteY28" fmla="*/ 89629 h 558966"/>
                  <a:gd name="connsiteX29" fmla="*/ 158847 w 616308"/>
                  <a:gd name="connsiteY29" fmla="*/ 78791 h 558966"/>
                  <a:gd name="connsiteX30" fmla="*/ 231058 w 616308"/>
                  <a:gd name="connsiteY30" fmla="*/ 24473 h 558966"/>
                  <a:gd name="connsiteX31" fmla="*/ 275957 w 616308"/>
                  <a:gd name="connsiteY31" fmla="*/ 39215 h 558966"/>
                  <a:gd name="connsiteX32" fmla="*/ 286039 w 616308"/>
                  <a:gd name="connsiteY32" fmla="*/ 46486 h 558966"/>
                  <a:gd name="connsiteX33" fmla="*/ 295015 w 616308"/>
                  <a:gd name="connsiteY33" fmla="*/ 37727 h 558966"/>
                  <a:gd name="connsiteX34" fmla="*/ 347300 w 616308"/>
                  <a:gd name="connsiteY34" fmla="*/ 16412 h 558966"/>
                  <a:gd name="connsiteX35" fmla="*/ 352001 w 616308"/>
                  <a:gd name="connsiteY35" fmla="*/ 16556 h 558966"/>
                  <a:gd name="connsiteX36" fmla="*/ 406115 w 616308"/>
                  <a:gd name="connsiteY36" fmla="*/ 46029 h 558966"/>
                  <a:gd name="connsiteX37" fmla="*/ 412130 w 616308"/>
                  <a:gd name="connsiteY37" fmla="*/ 53654 h 558966"/>
                  <a:gd name="connsiteX38" fmla="*/ 421259 w 616308"/>
                  <a:gd name="connsiteY38" fmla="*/ 51494 h 558966"/>
                  <a:gd name="connsiteX39" fmla="*/ 439493 w 616308"/>
                  <a:gd name="connsiteY39" fmla="*/ 49423 h 558966"/>
                  <a:gd name="connsiteX40" fmla="*/ 512782 w 616308"/>
                  <a:gd name="connsiteY40" fmla="*/ 104854 h 558966"/>
                  <a:gd name="connsiteX41" fmla="*/ 515673 w 616308"/>
                  <a:gd name="connsiteY41" fmla="*/ 113726 h 558966"/>
                  <a:gd name="connsiteX42" fmla="*/ 524320 w 616308"/>
                  <a:gd name="connsiteY42" fmla="*/ 115568 h 558966"/>
                  <a:gd name="connsiteX43" fmla="*/ 585909 w 616308"/>
                  <a:gd name="connsiteY43" fmla="*/ 194655 h 558966"/>
                  <a:gd name="connsiteX44" fmla="*/ 582077 w 616308"/>
                  <a:gd name="connsiteY44" fmla="*/ 219003 h 558966"/>
                  <a:gd name="connsiteX45" fmla="*/ 579424 w 616308"/>
                  <a:gd name="connsiteY45" fmla="*/ 227476 h 558966"/>
                  <a:gd name="connsiteX46" fmla="*/ 584664 w 616308"/>
                  <a:gd name="connsiteY46" fmla="*/ 234451 h 558966"/>
                  <a:gd name="connsiteX47" fmla="*/ 587869 w 616308"/>
                  <a:gd name="connsiteY47" fmla="*/ 328929 h 558966"/>
                  <a:gd name="connsiteX48" fmla="*/ 585254 w 616308"/>
                  <a:gd name="connsiteY48" fmla="*/ 332963 h 558966"/>
                  <a:gd name="connsiteX49" fmla="*/ 585144 w 616308"/>
                  <a:gd name="connsiteY49" fmla="*/ 337865 h 558966"/>
                  <a:gd name="connsiteX50" fmla="*/ 585124 w 616308"/>
                  <a:gd name="connsiteY50" fmla="*/ 339228 h 558966"/>
                  <a:gd name="connsiteX51" fmla="*/ 584677 w 616308"/>
                  <a:gd name="connsiteY51" fmla="*/ 345660 h 558966"/>
                  <a:gd name="connsiteX52" fmla="*/ 511324 w 616308"/>
                  <a:gd name="connsiteY52" fmla="*/ 428988 h 558966"/>
                  <a:gd name="connsiteX53" fmla="*/ 510712 w 616308"/>
                  <a:gd name="connsiteY53" fmla="*/ 429130 h 558966"/>
                  <a:gd name="connsiteX54" fmla="*/ 446044 w 616308"/>
                  <a:gd name="connsiteY54" fmla="*/ 542556 h 558966"/>
                  <a:gd name="connsiteX55" fmla="*/ 445387 w 616308"/>
                  <a:gd name="connsiteY55" fmla="*/ 558967 h 558966"/>
                  <a:gd name="connsiteX56" fmla="*/ 461070 w 616308"/>
                  <a:gd name="connsiteY56" fmla="*/ 558967 h 558966"/>
                  <a:gd name="connsiteX57" fmla="*/ 515013 w 616308"/>
                  <a:gd name="connsiteY57" fmla="*/ 444914 h 558966"/>
                  <a:gd name="connsiteX58" fmla="*/ 599780 w 616308"/>
                  <a:gd name="connsiteY58" fmla="*/ 348913 h 558966"/>
                  <a:gd name="connsiteX59" fmla="*/ 600550 w 616308"/>
                  <a:gd name="connsiteY59" fmla="*/ 338246 h 558966"/>
                  <a:gd name="connsiteX60" fmla="*/ 596697 w 616308"/>
                  <a:gd name="connsiteY60" fmla="*/ 224194 h 55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6308" h="558966">
                    <a:moveTo>
                      <a:pt x="596697" y="224194"/>
                    </a:moveTo>
                    <a:cubicBezTo>
                      <a:pt x="599728" y="214678"/>
                      <a:pt x="601289" y="204703"/>
                      <a:pt x="601321" y="194655"/>
                    </a:cubicBezTo>
                    <a:cubicBezTo>
                      <a:pt x="601090" y="148220"/>
                      <a:pt x="570140" y="108400"/>
                      <a:pt x="527343" y="99475"/>
                    </a:cubicBezTo>
                    <a:cubicBezTo>
                      <a:pt x="514551" y="59493"/>
                      <a:pt x="479161" y="32718"/>
                      <a:pt x="439493" y="33013"/>
                    </a:cubicBezTo>
                    <a:cubicBezTo>
                      <a:pt x="432240" y="33020"/>
                      <a:pt x="425007" y="33845"/>
                      <a:pt x="417916" y="35474"/>
                    </a:cubicBezTo>
                    <a:cubicBezTo>
                      <a:pt x="401482" y="15181"/>
                      <a:pt x="378256" y="2521"/>
                      <a:pt x="353185" y="192"/>
                    </a:cubicBezTo>
                    <a:cubicBezTo>
                      <a:pt x="351218" y="65"/>
                      <a:pt x="349256" y="2"/>
                      <a:pt x="347300" y="1"/>
                    </a:cubicBezTo>
                    <a:cubicBezTo>
                      <a:pt x="324122" y="-131"/>
                      <a:pt x="301743" y="9016"/>
                      <a:pt x="284601" y="25628"/>
                    </a:cubicBezTo>
                    <a:cubicBezTo>
                      <a:pt x="268798" y="14218"/>
                      <a:pt x="250151" y="8100"/>
                      <a:pt x="231058" y="8061"/>
                    </a:cubicBezTo>
                    <a:cubicBezTo>
                      <a:pt x="192122" y="8067"/>
                      <a:pt x="157401" y="34158"/>
                      <a:pt x="144351" y="73218"/>
                    </a:cubicBezTo>
                    <a:lnTo>
                      <a:pt x="138957" y="73218"/>
                    </a:lnTo>
                    <a:cubicBezTo>
                      <a:pt x="88360" y="72894"/>
                      <a:pt x="47030" y="116168"/>
                      <a:pt x="46484" y="170040"/>
                    </a:cubicBezTo>
                    <a:lnTo>
                      <a:pt x="46484" y="174963"/>
                    </a:lnTo>
                    <a:cubicBezTo>
                      <a:pt x="15702" y="193115"/>
                      <a:pt x="-2351" y="228676"/>
                      <a:pt x="247" y="266041"/>
                    </a:cubicBezTo>
                    <a:cubicBezTo>
                      <a:pt x="3330" y="317733"/>
                      <a:pt x="46484" y="356298"/>
                      <a:pt x="95803" y="356298"/>
                    </a:cubicBezTo>
                    <a:lnTo>
                      <a:pt x="215247" y="356298"/>
                    </a:lnTo>
                    <a:cubicBezTo>
                      <a:pt x="266146" y="356295"/>
                      <a:pt x="307644" y="399751"/>
                      <a:pt x="308490" y="453940"/>
                    </a:cubicBezTo>
                    <a:lnTo>
                      <a:pt x="308490" y="558967"/>
                    </a:lnTo>
                    <a:lnTo>
                      <a:pt x="323902" y="558834"/>
                    </a:lnTo>
                    <a:lnTo>
                      <a:pt x="323902" y="453691"/>
                    </a:lnTo>
                    <a:cubicBezTo>
                      <a:pt x="322717" y="390633"/>
                      <a:pt x="274480" y="340111"/>
                      <a:pt x="215247" y="339887"/>
                    </a:cubicBezTo>
                    <a:lnTo>
                      <a:pt x="95803" y="339887"/>
                    </a:lnTo>
                    <a:cubicBezTo>
                      <a:pt x="53349" y="339887"/>
                      <a:pt x="18133" y="306993"/>
                      <a:pt x="15627" y="264974"/>
                    </a:cubicBezTo>
                    <a:cubicBezTo>
                      <a:pt x="13351" y="233950"/>
                      <a:pt x="28321" y="204374"/>
                      <a:pt x="53911" y="189342"/>
                    </a:cubicBezTo>
                    <a:lnTo>
                      <a:pt x="61896" y="184665"/>
                    </a:lnTo>
                    <a:lnTo>
                      <a:pt x="61896" y="174963"/>
                    </a:lnTo>
                    <a:lnTo>
                      <a:pt x="61896" y="170286"/>
                    </a:lnTo>
                    <a:cubicBezTo>
                      <a:pt x="62258" y="125355"/>
                      <a:pt x="96759" y="89244"/>
                      <a:pt x="138957" y="89629"/>
                    </a:cubicBezTo>
                    <a:lnTo>
                      <a:pt x="155172" y="89629"/>
                    </a:lnTo>
                    <a:lnTo>
                      <a:pt x="158847" y="78791"/>
                    </a:lnTo>
                    <a:cubicBezTo>
                      <a:pt x="169692" y="46235"/>
                      <a:pt x="198615" y="24478"/>
                      <a:pt x="231058" y="24473"/>
                    </a:cubicBezTo>
                    <a:cubicBezTo>
                      <a:pt x="247075" y="24478"/>
                      <a:pt x="262720" y="29614"/>
                      <a:pt x="275957" y="39215"/>
                    </a:cubicBezTo>
                    <a:lnTo>
                      <a:pt x="286039" y="46486"/>
                    </a:lnTo>
                    <a:lnTo>
                      <a:pt x="295015" y="37727"/>
                    </a:lnTo>
                    <a:cubicBezTo>
                      <a:pt x="309317" y="23892"/>
                      <a:pt x="327978" y="16285"/>
                      <a:pt x="347300" y="16412"/>
                    </a:cubicBezTo>
                    <a:cubicBezTo>
                      <a:pt x="348863" y="16412"/>
                      <a:pt x="350430" y="16460"/>
                      <a:pt x="352001" y="16556"/>
                    </a:cubicBezTo>
                    <a:cubicBezTo>
                      <a:pt x="372948" y="18532"/>
                      <a:pt x="392352" y="29101"/>
                      <a:pt x="406115" y="46029"/>
                    </a:cubicBezTo>
                    <a:lnTo>
                      <a:pt x="412130" y="53654"/>
                    </a:lnTo>
                    <a:lnTo>
                      <a:pt x="421259" y="51494"/>
                    </a:lnTo>
                    <a:cubicBezTo>
                      <a:pt x="427253" y="50129"/>
                      <a:pt x="433364" y="49435"/>
                      <a:pt x="439493" y="49423"/>
                    </a:cubicBezTo>
                    <a:cubicBezTo>
                      <a:pt x="472606" y="49094"/>
                      <a:pt x="502170" y="71454"/>
                      <a:pt x="512782" y="104854"/>
                    </a:cubicBezTo>
                    <a:lnTo>
                      <a:pt x="515673" y="113726"/>
                    </a:lnTo>
                    <a:lnTo>
                      <a:pt x="524320" y="115568"/>
                    </a:lnTo>
                    <a:cubicBezTo>
                      <a:pt x="559885" y="123011"/>
                      <a:pt x="585624" y="156064"/>
                      <a:pt x="585909" y="194655"/>
                    </a:cubicBezTo>
                    <a:cubicBezTo>
                      <a:pt x="585870" y="202938"/>
                      <a:pt x="584576" y="211159"/>
                      <a:pt x="582077" y="219003"/>
                    </a:cubicBezTo>
                    <a:lnTo>
                      <a:pt x="579424" y="227476"/>
                    </a:lnTo>
                    <a:lnTo>
                      <a:pt x="584664" y="234451"/>
                    </a:lnTo>
                    <a:cubicBezTo>
                      <a:pt x="605046" y="261798"/>
                      <a:pt x="606345" y="300086"/>
                      <a:pt x="587869" y="328929"/>
                    </a:cubicBezTo>
                    <a:lnTo>
                      <a:pt x="585254" y="332963"/>
                    </a:lnTo>
                    <a:lnTo>
                      <a:pt x="585144" y="337865"/>
                    </a:lnTo>
                    <a:lnTo>
                      <a:pt x="585124" y="339228"/>
                    </a:lnTo>
                    <a:cubicBezTo>
                      <a:pt x="585160" y="341382"/>
                      <a:pt x="585010" y="343535"/>
                      <a:pt x="584677" y="345660"/>
                    </a:cubicBezTo>
                    <a:cubicBezTo>
                      <a:pt x="574262" y="400366"/>
                      <a:pt x="523919" y="425374"/>
                      <a:pt x="511324" y="428988"/>
                    </a:cubicBezTo>
                    <a:lnTo>
                      <a:pt x="510712" y="429130"/>
                    </a:lnTo>
                    <a:cubicBezTo>
                      <a:pt x="487802" y="434318"/>
                      <a:pt x="450256" y="456127"/>
                      <a:pt x="446044" y="542556"/>
                    </a:cubicBezTo>
                    <a:lnTo>
                      <a:pt x="445387" y="558967"/>
                    </a:lnTo>
                    <a:lnTo>
                      <a:pt x="461070" y="558967"/>
                    </a:lnTo>
                    <a:cubicBezTo>
                      <a:pt x="461070" y="452299"/>
                      <a:pt x="508848" y="446555"/>
                      <a:pt x="515013" y="444914"/>
                    </a:cubicBezTo>
                    <a:cubicBezTo>
                      <a:pt x="535049" y="439170"/>
                      <a:pt x="588221" y="409632"/>
                      <a:pt x="599780" y="348913"/>
                    </a:cubicBezTo>
                    <a:cubicBezTo>
                      <a:pt x="600355" y="345391"/>
                      <a:pt x="600613" y="341820"/>
                      <a:pt x="600550" y="338246"/>
                    </a:cubicBezTo>
                    <a:cubicBezTo>
                      <a:pt x="622906" y="303446"/>
                      <a:pt x="621344" y="257194"/>
                      <a:pt x="596697" y="224194"/>
                    </a:cubicBezTo>
                    <a:close/>
                  </a:path>
                </a:pathLst>
              </a:custGeom>
              <a:grpFill/>
              <a:ln w="7640" cap="flat">
                <a:solidFill>
                  <a:schemeClr val="tx1"/>
                </a:solidFill>
                <a:prstDash val="solid"/>
                <a:miter/>
              </a:ln>
            </p:spPr>
            <p:txBody>
              <a:bodyPr rtlCol="0" anchor="ctr"/>
              <a:lstStyle/>
              <a:p>
                <a:endParaRPr lang="es-ES"/>
              </a:p>
            </p:txBody>
          </p:sp>
          <p:sp>
            <p:nvSpPr>
              <p:cNvPr id="45" name="Forma libre 44">
                <a:extLst>
                  <a:ext uri="{FF2B5EF4-FFF2-40B4-BE49-F238E27FC236}">
                    <a16:creationId xmlns:a16="http://schemas.microsoft.com/office/drawing/2014/main" id="{8A7ACE27-3129-8E3E-24FD-0D257122F1DE}"/>
                  </a:ext>
                </a:extLst>
              </p:cNvPr>
              <p:cNvSpPr/>
              <p:nvPr/>
            </p:nvSpPr>
            <p:spPr>
              <a:xfrm>
                <a:off x="2156469" y="2737283"/>
                <a:ext cx="460609" cy="494364"/>
              </a:xfrm>
              <a:custGeom>
                <a:avLst/>
                <a:gdLst>
                  <a:gd name="connsiteX0" fmla="*/ 414655 w 460609"/>
                  <a:gd name="connsiteY0" fmla="*/ 196463 h 494364"/>
                  <a:gd name="connsiteX1" fmla="*/ 442891 w 460609"/>
                  <a:gd name="connsiteY1" fmla="*/ 170453 h 494364"/>
                  <a:gd name="connsiteX2" fmla="*/ 460554 w 460609"/>
                  <a:gd name="connsiteY2" fmla="*/ 116052 h 494364"/>
                  <a:gd name="connsiteX3" fmla="*/ 453819 w 460609"/>
                  <a:gd name="connsiteY3" fmla="*/ 106928 h 494364"/>
                  <a:gd name="connsiteX4" fmla="*/ 445250 w 460609"/>
                  <a:gd name="connsiteY4" fmla="*/ 114099 h 494364"/>
                  <a:gd name="connsiteX5" fmla="*/ 430541 w 460609"/>
                  <a:gd name="connsiteY5" fmla="*/ 160632 h 494364"/>
                  <a:gd name="connsiteX6" fmla="*/ 414579 w 460609"/>
                  <a:gd name="connsiteY6" fmla="*/ 176463 h 494364"/>
                  <a:gd name="connsiteX7" fmla="*/ 382782 w 460609"/>
                  <a:gd name="connsiteY7" fmla="*/ 107424 h 494364"/>
                  <a:gd name="connsiteX8" fmla="*/ 350120 w 460609"/>
                  <a:gd name="connsiteY8" fmla="*/ 85499 h 494364"/>
                  <a:gd name="connsiteX9" fmla="*/ 359565 w 460609"/>
                  <a:gd name="connsiteY9" fmla="*/ 65407 h 494364"/>
                  <a:gd name="connsiteX10" fmla="*/ 383007 w 460609"/>
                  <a:gd name="connsiteY10" fmla="*/ 49988 h 494364"/>
                  <a:gd name="connsiteX11" fmla="*/ 388567 w 460609"/>
                  <a:gd name="connsiteY11" fmla="*/ 40008 h 494364"/>
                  <a:gd name="connsiteX12" fmla="*/ 379194 w 460609"/>
                  <a:gd name="connsiteY12" fmla="*/ 34088 h 494364"/>
                  <a:gd name="connsiteX13" fmla="*/ 379071 w 460609"/>
                  <a:gd name="connsiteY13" fmla="*/ 34123 h 494364"/>
                  <a:gd name="connsiteX14" fmla="*/ 347799 w 460609"/>
                  <a:gd name="connsiteY14" fmla="*/ 54806 h 494364"/>
                  <a:gd name="connsiteX15" fmla="*/ 335784 w 460609"/>
                  <a:gd name="connsiteY15" fmla="*/ 79340 h 494364"/>
                  <a:gd name="connsiteX16" fmla="*/ 320180 w 460609"/>
                  <a:gd name="connsiteY16" fmla="*/ 73924 h 494364"/>
                  <a:gd name="connsiteX17" fmla="*/ 278196 w 460609"/>
                  <a:gd name="connsiteY17" fmla="*/ 55052 h 494364"/>
                  <a:gd name="connsiteX18" fmla="*/ 260436 w 460609"/>
                  <a:gd name="connsiteY18" fmla="*/ 19509 h 494364"/>
                  <a:gd name="connsiteX19" fmla="*/ 260632 w 460609"/>
                  <a:gd name="connsiteY19" fmla="*/ 8279 h 494364"/>
                  <a:gd name="connsiteX20" fmla="*/ 252994 w 460609"/>
                  <a:gd name="connsiteY20" fmla="*/ 0 h 494364"/>
                  <a:gd name="connsiteX21" fmla="*/ 245220 w 460609"/>
                  <a:gd name="connsiteY21" fmla="*/ 8132 h 494364"/>
                  <a:gd name="connsiteX22" fmla="*/ 245032 w 460609"/>
                  <a:gd name="connsiteY22" fmla="*/ 19059 h 494364"/>
                  <a:gd name="connsiteX23" fmla="*/ 269271 w 460609"/>
                  <a:gd name="connsiteY23" fmla="*/ 68433 h 494364"/>
                  <a:gd name="connsiteX24" fmla="*/ 279674 w 460609"/>
                  <a:gd name="connsiteY24" fmla="*/ 75167 h 494364"/>
                  <a:gd name="connsiteX25" fmla="*/ 246494 w 460609"/>
                  <a:gd name="connsiteY25" fmla="*/ 83874 h 494364"/>
                  <a:gd name="connsiteX26" fmla="*/ 155638 w 460609"/>
                  <a:gd name="connsiteY26" fmla="*/ 81404 h 494364"/>
                  <a:gd name="connsiteX27" fmla="*/ 106049 w 460609"/>
                  <a:gd name="connsiteY27" fmla="*/ 37079 h 494364"/>
                  <a:gd name="connsiteX28" fmla="*/ 95637 w 460609"/>
                  <a:gd name="connsiteY28" fmla="*/ 33650 h 494364"/>
                  <a:gd name="connsiteX29" fmla="*/ 92332 w 460609"/>
                  <a:gd name="connsiteY29" fmla="*/ 44559 h 494364"/>
                  <a:gd name="connsiteX30" fmla="*/ 151014 w 460609"/>
                  <a:gd name="connsiteY30" fmla="*/ 97061 h 494364"/>
                  <a:gd name="connsiteX31" fmla="*/ 153369 w 460609"/>
                  <a:gd name="connsiteY31" fmla="*/ 97723 h 494364"/>
                  <a:gd name="connsiteX32" fmla="*/ 124351 w 460609"/>
                  <a:gd name="connsiteY32" fmla="*/ 122259 h 494364"/>
                  <a:gd name="connsiteX33" fmla="*/ 43485 w 460609"/>
                  <a:gd name="connsiteY33" fmla="*/ 135141 h 494364"/>
                  <a:gd name="connsiteX34" fmla="*/ 12781 w 460609"/>
                  <a:gd name="connsiteY34" fmla="*/ 118778 h 494364"/>
                  <a:gd name="connsiteX35" fmla="*/ 1907 w 460609"/>
                  <a:gd name="connsiteY35" fmla="*/ 119550 h 494364"/>
                  <a:gd name="connsiteX36" fmla="*/ 2576 w 460609"/>
                  <a:gd name="connsiteY36" fmla="*/ 131076 h 494364"/>
                  <a:gd name="connsiteX37" fmla="*/ 40459 w 460609"/>
                  <a:gd name="connsiteY37" fmla="*/ 151231 h 494364"/>
                  <a:gd name="connsiteX38" fmla="*/ 64014 w 460609"/>
                  <a:gd name="connsiteY38" fmla="*/ 153589 h 494364"/>
                  <a:gd name="connsiteX39" fmla="*/ 39635 w 460609"/>
                  <a:gd name="connsiteY39" fmla="*/ 174512 h 494364"/>
                  <a:gd name="connsiteX40" fmla="*/ 14232 w 460609"/>
                  <a:gd name="connsiteY40" fmla="*/ 239855 h 494364"/>
                  <a:gd name="connsiteX41" fmla="*/ 21938 w 460609"/>
                  <a:gd name="connsiteY41" fmla="*/ 247988 h 494364"/>
                  <a:gd name="connsiteX42" fmla="*/ 21960 w 460609"/>
                  <a:gd name="connsiteY42" fmla="*/ 247988 h 494364"/>
                  <a:gd name="connsiteX43" fmla="*/ 29644 w 460609"/>
                  <a:gd name="connsiteY43" fmla="*/ 239775 h 494364"/>
                  <a:gd name="connsiteX44" fmla="*/ 51245 w 460609"/>
                  <a:gd name="connsiteY44" fmla="*/ 185293 h 494364"/>
                  <a:gd name="connsiteX45" fmla="*/ 105075 w 460609"/>
                  <a:gd name="connsiteY45" fmla="*/ 147783 h 494364"/>
                  <a:gd name="connsiteX46" fmla="*/ 131826 w 460609"/>
                  <a:gd name="connsiteY46" fmla="*/ 136618 h 494364"/>
                  <a:gd name="connsiteX47" fmla="*/ 171177 w 460609"/>
                  <a:gd name="connsiteY47" fmla="*/ 102140 h 494364"/>
                  <a:gd name="connsiteX48" fmla="*/ 171209 w 460609"/>
                  <a:gd name="connsiteY48" fmla="*/ 102086 h 494364"/>
                  <a:gd name="connsiteX49" fmla="*/ 203525 w 460609"/>
                  <a:gd name="connsiteY49" fmla="*/ 105073 h 494364"/>
                  <a:gd name="connsiteX50" fmla="*/ 244500 w 460609"/>
                  <a:gd name="connsiteY50" fmla="*/ 101024 h 494364"/>
                  <a:gd name="connsiteX51" fmla="*/ 229616 w 460609"/>
                  <a:gd name="connsiteY51" fmla="*/ 150567 h 494364"/>
                  <a:gd name="connsiteX52" fmla="*/ 235391 w 460609"/>
                  <a:gd name="connsiteY52" fmla="*/ 188834 h 494364"/>
                  <a:gd name="connsiteX53" fmla="*/ 204944 w 460609"/>
                  <a:gd name="connsiteY53" fmla="*/ 182117 h 494364"/>
                  <a:gd name="connsiteX54" fmla="*/ 182876 w 460609"/>
                  <a:gd name="connsiteY54" fmla="*/ 171117 h 494364"/>
                  <a:gd name="connsiteX55" fmla="*/ 172242 w 460609"/>
                  <a:gd name="connsiteY55" fmla="*/ 173661 h 494364"/>
                  <a:gd name="connsiteX56" fmla="*/ 174630 w 460609"/>
                  <a:gd name="connsiteY56" fmla="*/ 184984 h 494364"/>
                  <a:gd name="connsiteX57" fmla="*/ 200346 w 460609"/>
                  <a:gd name="connsiteY57" fmla="*/ 197784 h 494364"/>
                  <a:gd name="connsiteX58" fmla="*/ 242172 w 460609"/>
                  <a:gd name="connsiteY58" fmla="*/ 206594 h 494364"/>
                  <a:gd name="connsiteX59" fmla="*/ 248200 w 460609"/>
                  <a:gd name="connsiteY59" fmla="*/ 217492 h 494364"/>
                  <a:gd name="connsiteX60" fmla="*/ 264357 w 460609"/>
                  <a:gd name="connsiteY60" fmla="*/ 237296 h 494364"/>
                  <a:gd name="connsiteX61" fmla="*/ 275242 w 460609"/>
                  <a:gd name="connsiteY61" fmla="*/ 236660 h 494364"/>
                  <a:gd name="connsiteX62" fmla="*/ 274645 w 460609"/>
                  <a:gd name="connsiteY62" fmla="*/ 225070 h 494364"/>
                  <a:gd name="connsiteX63" fmla="*/ 260741 w 460609"/>
                  <a:gd name="connsiteY63" fmla="*/ 207947 h 494364"/>
                  <a:gd name="connsiteX64" fmla="*/ 245029 w 460609"/>
                  <a:gd name="connsiteY64" fmla="*/ 150567 h 494364"/>
                  <a:gd name="connsiteX65" fmla="*/ 266559 w 460609"/>
                  <a:gd name="connsiteY65" fmla="*/ 95707 h 494364"/>
                  <a:gd name="connsiteX66" fmla="*/ 302380 w 460609"/>
                  <a:gd name="connsiteY66" fmla="*/ 85652 h 494364"/>
                  <a:gd name="connsiteX67" fmla="*/ 302967 w 460609"/>
                  <a:gd name="connsiteY67" fmla="*/ 85335 h 494364"/>
                  <a:gd name="connsiteX68" fmla="*/ 315652 w 460609"/>
                  <a:gd name="connsiteY68" fmla="*/ 89609 h 494364"/>
                  <a:gd name="connsiteX69" fmla="*/ 337189 w 460609"/>
                  <a:gd name="connsiteY69" fmla="*/ 97279 h 494364"/>
                  <a:gd name="connsiteX70" fmla="*/ 372525 w 460609"/>
                  <a:gd name="connsiteY70" fmla="*/ 119671 h 494364"/>
                  <a:gd name="connsiteX71" fmla="*/ 399538 w 460609"/>
                  <a:gd name="connsiteY71" fmla="*/ 182670 h 494364"/>
                  <a:gd name="connsiteX72" fmla="*/ 397448 w 460609"/>
                  <a:gd name="connsiteY72" fmla="*/ 210726 h 494364"/>
                  <a:gd name="connsiteX73" fmla="*/ 363174 w 460609"/>
                  <a:gd name="connsiteY73" fmla="*/ 201302 h 494364"/>
                  <a:gd name="connsiteX74" fmla="*/ 331786 w 460609"/>
                  <a:gd name="connsiteY74" fmla="*/ 201250 h 494364"/>
                  <a:gd name="connsiteX75" fmla="*/ 324612 w 460609"/>
                  <a:gd name="connsiteY75" fmla="*/ 209986 h 494364"/>
                  <a:gd name="connsiteX76" fmla="*/ 332817 w 460609"/>
                  <a:gd name="connsiteY76" fmla="*/ 217625 h 494364"/>
                  <a:gd name="connsiteX77" fmla="*/ 361151 w 460609"/>
                  <a:gd name="connsiteY77" fmla="*/ 217573 h 494364"/>
                  <a:gd name="connsiteX78" fmla="*/ 393812 w 460609"/>
                  <a:gd name="connsiteY78" fmla="*/ 226727 h 494364"/>
                  <a:gd name="connsiteX79" fmla="*/ 374568 w 460609"/>
                  <a:gd name="connsiteY79" fmla="*/ 263235 h 494364"/>
                  <a:gd name="connsiteX80" fmla="*/ 349169 w 460609"/>
                  <a:gd name="connsiteY80" fmla="*/ 285038 h 494364"/>
                  <a:gd name="connsiteX81" fmla="*/ 295776 w 460609"/>
                  <a:gd name="connsiteY81" fmla="*/ 348613 h 494364"/>
                  <a:gd name="connsiteX82" fmla="*/ 291769 w 460609"/>
                  <a:gd name="connsiteY82" fmla="*/ 390159 h 494364"/>
                  <a:gd name="connsiteX83" fmla="*/ 291658 w 460609"/>
                  <a:gd name="connsiteY83" fmla="*/ 494365 h 494364"/>
                  <a:gd name="connsiteX84" fmla="*/ 307070 w 460609"/>
                  <a:gd name="connsiteY84" fmla="*/ 494365 h 494364"/>
                  <a:gd name="connsiteX85" fmla="*/ 307181 w 460609"/>
                  <a:gd name="connsiteY85" fmla="*/ 390159 h 494364"/>
                  <a:gd name="connsiteX86" fmla="*/ 310649 w 460609"/>
                  <a:gd name="connsiteY86" fmla="*/ 352931 h 494364"/>
                  <a:gd name="connsiteX87" fmla="*/ 358010 w 460609"/>
                  <a:gd name="connsiteY87" fmla="*/ 298482 h 494364"/>
                  <a:gd name="connsiteX88" fmla="*/ 384982 w 460609"/>
                  <a:gd name="connsiteY88" fmla="*/ 275320 h 494364"/>
                  <a:gd name="connsiteX89" fmla="*/ 403903 w 460609"/>
                  <a:gd name="connsiteY89" fmla="*/ 295997 h 494364"/>
                  <a:gd name="connsiteX90" fmla="*/ 425464 w 460609"/>
                  <a:gd name="connsiteY90" fmla="*/ 312853 h 494364"/>
                  <a:gd name="connsiteX91" fmla="*/ 436159 w 460609"/>
                  <a:gd name="connsiteY91" fmla="*/ 310626 h 494364"/>
                  <a:gd name="connsiteX92" fmla="*/ 434102 w 460609"/>
                  <a:gd name="connsiteY92" fmla="*/ 299262 h 494364"/>
                  <a:gd name="connsiteX93" fmla="*/ 413664 w 460609"/>
                  <a:gd name="connsiteY93" fmla="*/ 283297 h 494364"/>
                  <a:gd name="connsiteX94" fmla="*/ 394596 w 460609"/>
                  <a:gd name="connsiteY94" fmla="*/ 262025 h 494364"/>
                  <a:gd name="connsiteX95" fmla="*/ 414622 w 460609"/>
                  <a:gd name="connsiteY95" fmla="*/ 196481 h 4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60609" h="494364">
                    <a:moveTo>
                      <a:pt x="414655" y="196463"/>
                    </a:moveTo>
                    <a:cubicBezTo>
                      <a:pt x="425217" y="189319"/>
                      <a:pt x="434732" y="180554"/>
                      <a:pt x="442891" y="170453"/>
                    </a:cubicBezTo>
                    <a:cubicBezTo>
                      <a:pt x="456489" y="151070"/>
                      <a:pt x="460392" y="117472"/>
                      <a:pt x="460554" y="116052"/>
                    </a:cubicBezTo>
                    <a:cubicBezTo>
                      <a:pt x="461061" y="111553"/>
                      <a:pt x="458045" y="107468"/>
                      <a:pt x="453819" y="106928"/>
                    </a:cubicBezTo>
                    <a:cubicBezTo>
                      <a:pt x="449593" y="106389"/>
                      <a:pt x="445757" y="109599"/>
                      <a:pt x="445250" y="114099"/>
                    </a:cubicBezTo>
                    <a:cubicBezTo>
                      <a:pt x="445212" y="114406"/>
                      <a:pt x="441661" y="144786"/>
                      <a:pt x="430541" y="160632"/>
                    </a:cubicBezTo>
                    <a:cubicBezTo>
                      <a:pt x="425888" y="166624"/>
                      <a:pt x="420522" y="171945"/>
                      <a:pt x="414579" y="176463"/>
                    </a:cubicBezTo>
                    <a:cubicBezTo>
                      <a:pt x="412791" y="149929"/>
                      <a:pt x="401390" y="125174"/>
                      <a:pt x="382782" y="107424"/>
                    </a:cubicBezTo>
                    <a:cubicBezTo>
                      <a:pt x="372717" y="98811"/>
                      <a:pt x="361758" y="91455"/>
                      <a:pt x="350120" y="85499"/>
                    </a:cubicBezTo>
                    <a:cubicBezTo>
                      <a:pt x="352009" y="78211"/>
                      <a:pt x="355217" y="71385"/>
                      <a:pt x="359565" y="65407"/>
                    </a:cubicBezTo>
                    <a:cubicBezTo>
                      <a:pt x="365965" y="58156"/>
                      <a:pt x="374053" y="52836"/>
                      <a:pt x="383007" y="49988"/>
                    </a:cubicBezTo>
                    <a:cubicBezTo>
                      <a:pt x="387131" y="48867"/>
                      <a:pt x="389621" y="44399"/>
                      <a:pt x="388567" y="40008"/>
                    </a:cubicBezTo>
                    <a:cubicBezTo>
                      <a:pt x="387515" y="35617"/>
                      <a:pt x="383318" y="32966"/>
                      <a:pt x="379194" y="34088"/>
                    </a:cubicBezTo>
                    <a:cubicBezTo>
                      <a:pt x="379154" y="34099"/>
                      <a:pt x="379112" y="34110"/>
                      <a:pt x="379071" y="34123"/>
                    </a:cubicBezTo>
                    <a:cubicBezTo>
                      <a:pt x="367063" y="37833"/>
                      <a:pt x="356244" y="44989"/>
                      <a:pt x="347799" y="54806"/>
                    </a:cubicBezTo>
                    <a:cubicBezTo>
                      <a:pt x="342364" y="62095"/>
                      <a:pt x="338286" y="70422"/>
                      <a:pt x="335784" y="79340"/>
                    </a:cubicBezTo>
                    <a:cubicBezTo>
                      <a:pt x="330597" y="77425"/>
                      <a:pt x="325350" y="75620"/>
                      <a:pt x="320180" y="73924"/>
                    </a:cubicBezTo>
                    <a:cubicBezTo>
                      <a:pt x="305351" y="69991"/>
                      <a:pt x="291187" y="63624"/>
                      <a:pt x="278196" y="55052"/>
                    </a:cubicBezTo>
                    <a:cubicBezTo>
                      <a:pt x="267598" y="46614"/>
                      <a:pt x="261087" y="33583"/>
                      <a:pt x="260436" y="19509"/>
                    </a:cubicBezTo>
                    <a:cubicBezTo>
                      <a:pt x="260590" y="13750"/>
                      <a:pt x="260632" y="8279"/>
                      <a:pt x="260632" y="8279"/>
                    </a:cubicBezTo>
                    <a:cubicBezTo>
                      <a:pt x="260670" y="3747"/>
                      <a:pt x="257250" y="41"/>
                      <a:pt x="252994" y="0"/>
                    </a:cubicBezTo>
                    <a:cubicBezTo>
                      <a:pt x="248738" y="-40"/>
                      <a:pt x="245257" y="3601"/>
                      <a:pt x="245220" y="8132"/>
                    </a:cubicBezTo>
                    <a:cubicBezTo>
                      <a:pt x="245220" y="8132"/>
                      <a:pt x="245174" y="13453"/>
                      <a:pt x="245032" y="19059"/>
                    </a:cubicBezTo>
                    <a:cubicBezTo>
                      <a:pt x="245562" y="38607"/>
                      <a:pt x="254499" y="56812"/>
                      <a:pt x="269271" y="68433"/>
                    </a:cubicBezTo>
                    <a:cubicBezTo>
                      <a:pt x="272593" y="70923"/>
                      <a:pt x="276069" y="73173"/>
                      <a:pt x="279674" y="75167"/>
                    </a:cubicBezTo>
                    <a:cubicBezTo>
                      <a:pt x="268934" y="78183"/>
                      <a:pt x="255769" y="81759"/>
                      <a:pt x="246494" y="83874"/>
                    </a:cubicBezTo>
                    <a:cubicBezTo>
                      <a:pt x="216473" y="90953"/>
                      <a:pt x="185281" y="90106"/>
                      <a:pt x="155638" y="81404"/>
                    </a:cubicBezTo>
                    <a:cubicBezTo>
                      <a:pt x="134658" y="73425"/>
                      <a:pt x="117063" y="57698"/>
                      <a:pt x="106049" y="37079"/>
                    </a:cubicBezTo>
                    <a:cubicBezTo>
                      <a:pt x="104063" y="33071"/>
                      <a:pt x="99401" y="31535"/>
                      <a:pt x="95637" y="33650"/>
                    </a:cubicBezTo>
                    <a:cubicBezTo>
                      <a:pt x="91937" y="35728"/>
                      <a:pt x="90470" y="40570"/>
                      <a:pt x="92332" y="44559"/>
                    </a:cubicBezTo>
                    <a:cubicBezTo>
                      <a:pt x="105150" y="69160"/>
                      <a:pt x="126048" y="87855"/>
                      <a:pt x="151014" y="97061"/>
                    </a:cubicBezTo>
                    <a:cubicBezTo>
                      <a:pt x="151799" y="97324"/>
                      <a:pt x="152584" y="97472"/>
                      <a:pt x="153369" y="97723"/>
                    </a:cubicBezTo>
                    <a:cubicBezTo>
                      <a:pt x="144559" y="106995"/>
                      <a:pt x="134829" y="115223"/>
                      <a:pt x="124351" y="122259"/>
                    </a:cubicBezTo>
                    <a:cubicBezTo>
                      <a:pt x="99361" y="135575"/>
                      <a:pt x="71042" y="140086"/>
                      <a:pt x="43485" y="135141"/>
                    </a:cubicBezTo>
                    <a:cubicBezTo>
                      <a:pt x="32209" y="132260"/>
                      <a:pt x="21705" y="126662"/>
                      <a:pt x="12781" y="118778"/>
                    </a:cubicBezTo>
                    <a:cubicBezTo>
                      <a:pt x="9578" y="115794"/>
                      <a:pt x="4709" y="116140"/>
                      <a:pt x="1907" y="119550"/>
                    </a:cubicBezTo>
                    <a:cubicBezTo>
                      <a:pt x="-877" y="122937"/>
                      <a:pt x="-578" y="128080"/>
                      <a:pt x="2576" y="131076"/>
                    </a:cubicBezTo>
                    <a:cubicBezTo>
                      <a:pt x="13530" y="140889"/>
                      <a:pt x="26513" y="147796"/>
                      <a:pt x="40459" y="151231"/>
                    </a:cubicBezTo>
                    <a:cubicBezTo>
                      <a:pt x="48222" y="152819"/>
                      <a:pt x="56110" y="153608"/>
                      <a:pt x="64014" y="153589"/>
                    </a:cubicBezTo>
                    <a:cubicBezTo>
                      <a:pt x="55075" y="159416"/>
                      <a:pt x="46881" y="166449"/>
                      <a:pt x="39635" y="174512"/>
                    </a:cubicBezTo>
                    <a:cubicBezTo>
                      <a:pt x="24414" y="192569"/>
                      <a:pt x="15450" y="215626"/>
                      <a:pt x="14232" y="239855"/>
                    </a:cubicBezTo>
                    <a:cubicBezTo>
                      <a:pt x="14263" y="244361"/>
                      <a:pt x="17706" y="247995"/>
                      <a:pt x="21938" y="247988"/>
                    </a:cubicBezTo>
                    <a:lnTo>
                      <a:pt x="21960" y="247988"/>
                    </a:lnTo>
                    <a:cubicBezTo>
                      <a:pt x="26208" y="247968"/>
                      <a:pt x="29641" y="244298"/>
                      <a:pt x="29644" y="239775"/>
                    </a:cubicBezTo>
                    <a:cubicBezTo>
                      <a:pt x="30985" y="219570"/>
                      <a:pt x="38582" y="200408"/>
                      <a:pt x="51245" y="185293"/>
                    </a:cubicBezTo>
                    <a:cubicBezTo>
                      <a:pt x="64928" y="168594"/>
                      <a:pt x="103338" y="148678"/>
                      <a:pt x="105075" y="147783"/>
                    </a:cubicBezTo>
                    <a:cubicBezTo>
                      <a:pt x="114377" y="145206"/>
                      <a:pt x="123357" y="141458"/>
                      <a:pt x="131826" y="136618"/>
                    </a:cubicBezTo>
                    <a:cubicBezTo>
                      <a:pt x="146133" y="126758"/>
                      <a:pt x="159335" y="115191"/>
                      <a:pt x="171177" y="102140"/>
                    </a:cubicBezTo>
                    <a:lnTo>
                      <a:pt x="171209" y="102086"/>
                    </a:lnTo>
                    <a:cubicBezTo>
                      <a:pt x="181882" y="104054"/>
                      <a:pt x="192694" y="105053"/>
                      <a:pt x="203525" y="105073"/>
                    </a:cubicBezTo>
                    <a:cubicBezTo>
                      <a:pt x="217270" y="105049"/>
                      <a:pt x="230985" y="103694"/>
                      <a:pt x="244500" y="101024"/>
                    </a:cubicBezTo>
                    <a:cubicBezTo>
                      <a:pt x="235590" y="115887"/>
                      <a:pt x="230462" y="132958"/>
                      <a:pt x="229616" y="150567"/>
                    </a:cubicBezTo>
                    <a:cubicBezTo>
                      <a:pt x="229703" y="163561"/>
                      <a:pt x="231650" y="176465"/>
                      <a:pt x="235391" y="188834"/>
                    </a:cubicBezTo>
                    <a:cubicBezTo>
                      <a:pt x="225134" y="187190"/>
                      <a:pt x="214969" y="184947"/>
                      <a:pt x="204944" y="182117"/>
                    </a:cubicBezTo>
                    <a:cubicBezTo>
                      <a:pt x="197225" y="179339"/>
                      <a:pt x="189823" y="175650"/>
                      <a:pt x="182876" y="171117"/>
                    </a:cubicBezTo>
                    <a:cubicBezTo>
                      <a:pt x="179280" y="168693"/>
                      <a:pt x="174519" y="169832"/>
                      <a:pt x="172242" y="173661"/>
                    </a:cubicBezTo>
                    <a:cubicBezTo>
                      <a:pt x="169964" y="177490"/>
                      <a:pt x="171034" y="182560"/>
                      <a:pt x="174630" y="184984"/>
                    </a:cubicBezTo>
                    <a:cubicBezTo>
                      <a:pt x="182713" y="190288"/>
                      <a:pt x="191341" y="194583"/>
                      <a:pt x="200346" y="197784"/>
                    </a:cubicBezTo>
                    <a:cubicBezTo>
                      <a:pt x="214124" y="201542"/>
                      <a:pt x="228087" y="204484"/>
                      <a:pt x="242172" y="206594"/>
                    </a:cubicBezTo>
                    <a:cubicBezTo>
                      <a:pt x="243922" y="210383"/>
                      <a:pt x="245937" y="214025"/>
                      <a:pt x="248200" y="217492"/>
                    </a:cubicBezTo>
                    <a:cubicBezTo>
                      <a:pt x="252948" y="224653"/>
                      <a:pt x="258362" y="231288"/>
                      <a:pt x="264357" y="237296"/>
                    </a:cubicBezTo>
                    <a:cubicBezTo>
                      <a:pt x="267527" y="240321"/>
                      <a:pt x="272401" y="240036"/>
                      <a:pt x="275242" y="236660"/>
                    </a:cubicBezTo>
                    <a:cubicBezTo>
                      <a:pt x="278082" y="233283"/>
                      <a:pt x="277815" y="228095"/>
                      <a:pt x="274645" y="225070"/>
                    </a:cubicBezTo>
                    <a:cubicBezTo>
                      <a:pt x="269498" y="219858"/>
                      <a:pt x="264841" y="214123"/>
                      <a:pt x="260741" y="207947"/>
                    </a:cubicBezTo>
                    <a:cubicBezTo>
                      <a:pt x="250531" y="190778"/>
                      <a:pt x="245085" y="170888"/>
                      <a:pt x="245029" y="150567"/>
                    </a:cubicBezTo>
                    <a:cubicBezTo>
                      <a:pt x="245029" y="123868"/>
                      <a:pt x="266239" y="96121"/>
                      <a:pt x="266559" y="95707"/>
                    </a:cubicBezTo>
                    <a:cubicBezTo>
                      <a:pt x="283404" y="91239"/>
                      <a:pt x="301363" y="85952"/>
                      <a:pt x="302380" y="85652"/>
                    </a:cubicBezTo>
                    <a:cubicBezTo>
                      <a:pt x="302601" y="85586"/>
                      <a:pt x="302757" y="85418"/>
                      <a:pt x="302967" y="85335"/>
                    </a:cubicBezTo>
                    <a:cubicBezTo>
                      <a:pt x="307197" y="86830"/>
                      <a:pt x="311444" y="88230"/>
                      <a:pt x="315652" y="89609"/>
                    </a:cubicBezTo>
                    <a:cubicBezTo>
                      <a:pt x="323233" y="92091"/>
                      <a:pt x="330393" y="94437"/>
                      <a:pt x="337189" y="97279"/>
                    </a:cubicBezTo>
                    <a:cubicBezTo>
                      <a:pt x="349843" y="103052"/>
                      <a:pt x="361725" y="110581"/>
                      <a:pt x="372525" y="119671"/>
                    </a:cubicBezTo>
                    <a:cubicBezTo>
                      <a:pt x="389410" y="135722"/>
                      <a:pt x="399208" y="158571"/>
                      <a:pt x="399538" y="182670"/>
                    </a:cubicBezTo>
                    <a:cubicBezTo>
                      <a:pt x="399673" y="192071"/>
                      <a:pt x="398974" y="201465"/>
                      <a:pt x="397448" y="210726"/>
                    </a:cubicBezTo>
                    <a:cubicBezTo>
                      <a:pt x="386260" y="206681"/>
                      <a:pt x="374803" y="203531"/>
                      <a:pt x="363174" y="201302"/>
                    </a:cubicBezTo>
                    <a:cubicBezTo>
                      <a:pt x="352726" y="200470"/>
                      <a:pt x="342236" y="200453"/>
                      <a:pt x="331786" y="201250"/>
                    </a:cubicBezTo>
                    <a:cubicBezTo>
                      <a:pt x="327539" y="201553"/>
                      <a:pt x="324327" y="205464"/>
                      <a:pt x="324612" y="209986"/>
                    </a:cubicBezTo>
                    <a:cubicBezTo>
                      <a:pt x="324897" y="214508"/>
                      <a:pt x="328570" y="217928"/>
                      <a:pt x="332817" y="217625"/>
                    </a:cubicBezTo>
                    <a:cubicBezTo>
                      <a:pt x="342248" y="216880"/>
                      <a:pt x="351718" y="216863"/>
                      <a:pt x="361151" y="217573"/>
                    </a:cubicBezTo>
                    <a:cubicBezTo>
                      <a:pt x="372231" y="219779"/>
                      <a:pt x="383147" y="222839"/>
                      <a:pt x="393812" y="226727"/>
                    </a:cubicBezTo>
                    <a:cubicBezTo>
                      <a:pt x="389689" y="240113"/>
                      <a:pt x="383151" y="252514"/>
                      <a:pt x="374568" y="263235"/>
                    </a:cubicBezTo>
                    <a:cubicBezTo>
                      <a:pt x="366917" y="271518"/>
                      <a:pt x="358395" y="278834"/>
                      <a:pt x="349169" y="285038"/>
                    </a:cubicBezTo>
                    <a:cubicBezTo>
                      <a:pt x="327669" y="301062"/>
                      <a:pt x="303301" y="319221"/>
                      <a:pt x="295776" y="348613"/>
                    </a:cubicBezTo>
                    <a:cubicBezTo>
                      <a:pt x="293453" y="362333"/>
                      <a:pt x="292113" y="376222"/>
                      <a:pt x="291769" y="390159"/>
                    </a:cubicBezTo>
                    <a:cubicBezTo>
                      <a:pt x="291769" y="395902"/>
                      <a:pt x="291680" y="474944"/>
                      <a:pt x="291658" y="494365"/>
                    </a:cubicBezTo>
                    <a:lnTo>
                      <a:pt x="307070" y="494365"/>
                    </a:lnTo>
                    <a:cubicBezTo>
                      <a:pt x="307092" y="474904"/>
                      <a:pt x="307181" y="395897"/>
                      <a:pt x="307181" y="390159"/>
                    </a:cubicBezTo>
                    <a:cubicBezTo>
                      <a:pt x="307526" y="377679"/>
                      <a:pt x="308685" y="365240"/>
                      <a:pt x="310649" y="352931"/>
                    </a:cubicBezTo>
                    <a:cubicBezTo>
                      <a:pt x="316711" y="329263"/>
                      <a:pt x="338651" y="312911"/>
                      <a:pt x="358010" y="298482"/>
                    </a:cubicBezTo>
                    <a:cubicBezTo>
                      <a:pt x="367748" y="291803"/>
                      <a:pt x="376789" y="284038"/>
                      <a:pt x="384982" y="275320"/>
                    </a:cubicBezTo>
                    <a:cubicBezTo>
                      <a:pt x="390795" y="282707"/>
                      <a:pt x="397119" y="289618"/>
                      <a:pt x="403903" y="295997"/>
                    </a:cubicBezTo>
                    <a:cubicBezTo>
                      <a:pt x="412554" y="303532"/>
                      <a:pt x="424941" y="312476"/>
                      <a:pt x="425464" y="312853"/>
                    </a:cubicBezTo>
                    <a:cubicBezTo>
                      <a:pt x="428995" y="315382"/>
                      <a:pt x="433783" y="314385"/>
                      <a:pt x="436159" y="310626"/>
                    </a:cubicBezTo>
                    <a:cubicBezTo>
                      <a:pt x="438527" y="306880"/>
                      <a:pt x="437607" y="301803"/>
                      <a:pt x="434102" y="299262"/>
                    </a:cubicBezTo>
                    <a:cubicBezTo>
                      <a:pt x="433982" y="299175"/>
                      <a:pt x="421765" y="290352"/>
                      <a:pt x="413664" y="283297"/>
                    </a:cubicBezTo>
                    <a:cubicBezTo>
                      <a:pt x="406828" y="276712"/>
                      <a:pt x="400455" y="269602"/>
                      <a:pt x="394596" y="262025"/>
                    </a:cubicBezTo>
                    <a:cubicBezTo>
                      <a:pt x="406758" y="242529"/>
                      <a:pt x="413683" y="219865"/>
                      <a:pt x="414622" y="196481"/>
                    </a:cubicBezTo>
                    <a:close/>
                  </a:path>
                </a:pathLst>
              </a:custGeom>
              <a:grpFill/>
              <a:ln w="7640" cap="flat">
                <a:solidFill>
                  <a:schemeClr val="tx1"/>
                </a:solidFill>
                <a:prstDash val="solid"/>
                <a:miter/>
              </a:ln>
            </p:spPr>
            <p:txBody>
              <a:bodyPr rtlCol="0" anchor="ctr"/>
              <a:lstStyle/>
              <a:p>
                <a:endParaRPr lang="es-ES"/>
              </a:p>
            </p:txBody>
          </p:sp>
        </p:grpSp>
        <p:sp>
          <p:nvSpPr>
            <p:cNvPr id="40" name="CuadroTexto 39">
              <a:extLst>
                <a:ext uri="{FF2B5EF4-FFF2-40B4-BE49-F238E27FC236}">
                  <a16:creationId xmlns:a16="http://schemas.microsoft.com/office/drawing/2014/main" id="{B782DBF9-BC42-5364-A5A1-26DA531AAC75}"/>
                </a:ext>
              </a:extLst>
            </p:cNvPr>
            <p:cNvSpPr txBox="1"/>
            <p:nvPr/>
          </p:nvSpPr>
          <p:spPr>
            <a:xfrm>
              <a:off x="2590799" y="2797872"/>
              <a:ext cx="6194426" cy="415498"/>
            </a:xfrm>
            <a:prstGeom prst="rect">
              <a:avLst/>
            </a:prstGeom>
            <a:noFill/>
          </p:spPr>
          <p:txBody>
            <a:bodyPr wrap="square">
              <a:spAutoFit/>
            </a:bodyPr>
            <a:lstStyle/>
            <a:p>
              <a:r>
                <a:rPr kumimoji="0" lang="es-ES" altLang="es-ES" sz="1050" b="1" i="0" u="none" strike="noStrike" cap="none" normalizeH="0" baseline="0" dirty="0">
                  <a:ln>
                    <a:noFill/>
                  </a:ln>
                  <a:solidFill>
                    <a:srgbClr val="002755"/>
                  </a:solidFill>
                  <a:effectLst/>
                  <a:latin typeface="Arial" panose="020B0604020202020204" pitchFamily="34" charset="0"/>
                  <a:cs typeface="Arial" panose="020B0604020202020204" pitchFamily="34" charset="0"/>
                </a:rPr>
                <a:t>En la EA típica, </a:t>
              </a:r>
              <a:r>
                <a:rPr kumimoji="0" lang="es-ES" altLang="es-ES" sz="1050" i="0" u="none" strike="noStrike" cap="none" normalizeH="0" baseline="0" dirty="0">
                  <a:ln>
                    <a:noFill/>
                  </a:ln>
                  <a:solidFill>
                    <a:srgbClr val="002755"/>
                  </a:solidFill>
                  <a:effectLst/>
                  <a:latin typeface="Arial" panose="020B0604020202020204" pitchFamily="34" charset="0"/>
                  <a:cs typeface="Arial" panose="020B0604020202020204" pitchFamily="34" charset="0"/>
                </a:rPr>
                <a:t>la RM muestra atrofia cerebral de predominio temporal medial, hipocampo y corteza entorrinal, y de corteza posterior</a:t>
              </a:r>
              <a:endParaRPr lang="es-ES" sz="1050" dirty="0"/>
            </a:p>
          </p:txBody>
        </p:sp>
      </p:grpSp>
      <p:grpSp>
        <p:nvGrpSpPr>
          <p:cNvPr id="51" name="Grupo 50">
            <a:extLst>
              <a:ext uri="{FF2B5EF4-FFF2-40B4-BE49-F238E27FC236}">
                <a16:creationId xmlns:a16="http://schemas.microsoft.com/office/drawing/2014/main" id="{237C321D-D823-2C93-1FC3-2E681E34B965}"/>
              </a:ext>
            </a:extLst>
          </p:cNvPr>
          <p:cNvGrpSpPr/>
          <p:nvPr/>
        </p:nvGrpSpPr>
        <p:grpSpPr>
          <a:xfrm>
            <a:off x="2064537" y="3372933"/>
            <a:ext cx="6398145" cy="479994"/>
            <a:chOff x="2064537" y="3372933"/>
            <a:chExt cx="6398145" cy="479994"/>
          </a:xfrm>
        </p:grpSpPr>
        <p:sp>
          <p:nvSpPr>
            <p:cNvPr id="49" name="Gráfico 3" descr="Cerebro con relleno sólido">
              <a:extLst>
                <a:ext uri="{FF2B5EF4-FFF2-40B4-BE49-F238E27FC236}">
                  <a16:creationId xmlns:a16="http://schemas.microsoft.com/office/drawing/2014/main" id="{83C50387-4586-D882-B206-073B55E4E946}"/>
                </a:ext>
              </a:extLst>
            </p:cNvPr>
            <p:cNvSpPr/>
            <p:nvPr/>
          </p:nvSpPr>
          <p:spPr>
            <a:xfrm flipH="1">
              <a:off x="2064537" y="3372933"/>
              <a:ext cx="490403" cy="479994"/>
            </a:xfrm>
            <a:custGeom>
              <a:avLst/>
              <a:gdLst>
                <a:gd name="connsiteX0" fmla="*/ 607555 w 623499"/>
                <a:gd name="connsiteY0" fmla="*/ 338245 h 558964"/>
                <a:gd name="connsiteX1" fmla="*/ 603657 w 623499"/>
                <a:gd name="connsiteY1" fmla="*/ 224192 h 558964"/>
                <a:gd name="connsiteX2" fmla="*/ 608335 w 623499"/>
                <a:gd name="connsiteY2" fmla="*/ 194654 h 558964"/>
                <a:gd name="connsiteX3" fmla="*/ 533488 w 623499"/>
                <a:gd name="connsiteY3" fmla="*/ 99473 h 558964"/>
                <a:gd name="connsiteX4" fmla="*/ 444607 w 623499"/>
                <a:gd name="connsiteY4" fmla="*/ 33011 h 558964"/>
                <a:gd name="connsiteX5" fmla="*/ 422777 w 623499"/>
                <a:gd name="connsiteY5" fmla="*/ 35473 h 558964"/>
                <a:gd name="connsiteX6" fmla="*/ 357286 w 623499"/>
                <a:gd name="connsiteY6" fmla="*/ 190 h 558964"/>
                <a:gd name="connsiteX7" fmla="*/ 287897 w 623499"/>
                <a:gd name="connsiteY7" fmla="*/ 25626 h 558964"/>
                <a:gd name="connsiteX8" fmla="*/ 206033 w 623499"/>
                <a:gd name="connsiteY8" fmla="*/ 12498 h 558964"/>
                <a:gd name="connsiteX9" fmla="*/ 145999 w 623499"/>
                <a:gd name="connsiteY9" fmla="*/ 73216 h 558964"/>
                <a:gd name="connsiteX10" fmla="*/ 140542 w 623499"/>
                <a:gd name="connsiteY10" fmla="*/ 73216 h 558964"/>
                <a:gd name="connsiteX11" fmla="*/ 46983 w 623499"/>
                <a:gd name="connsiteY11" fmla="*/ 170038 h 558964"/>
                <a:gd name="connsiteX12" fmla="*/ 46983 w 623499"/>
                <a:gd name="connsiteY12" fmla="*/ 174961 h 558964"/>
                <a:gd name="connsiteX13" fmla="*/ 204 w 623499"/>
                <a:gd name="connsiteY13" fmla="*/ 266039 h 558964"/>
                <a:gd name="connsiteX14" fmla="*/ 96881 w 623499"/>
                <a:gd name="connsiteY14" fmla="*/ 356296 h 558964"/>
                <a:gd name="connsiteX15" fmla="*/ 217728 w 623499"/>
                <a:gd name="connsiteY15" fmla="*/ 356296 h 558964"/>
                <a:gd name="connsiteX16" fmla="*/ 312066 w 623499"/>
                <a:gd name="connsiteY16" fmla="*/ 453938 h 558964"/>
                <a:gd name="connsiteX17" fmla="*/ 312066 w 623499"/>
                <a:gd name="connsiteY17" fmla="*/ 558965 h 558964"/>
                <a:gd name="connsiteX18" fmla="*/ 373659 w 623499"/>
                <a:gd name="connsiteY18" fmla="*/ 558965 h 558964"/>
                <a:gd name="connsiteX19" fmla="*/ 373659 w 623499"/>
                <a:gd name="connsiteY19" fmla="*/ 485118 h 558964"/>
                <a:gd name="connsiteX20" fmla="*/ 373659 w 623499"/>
                <a:gd name="connsiteY20" fmla="*/ 474451 h 558964"/>
                <a:gd name="connsiteX21" fmla="*/ 393150 w 623499"/>
                <a:gd name="connsiteY21" fmla="*/ 380912 h 558964"/>
                <a:gd name="connsiteX22" fmla="*/ 434472 w 623499"/>
                <a:gd name="connsiteY22" fmla="*/ 343988 h 558964"/>
                <a:gd name="connsiteX23" fmla="*/ 464878 w 623499"/>
                <a:gd name="connsiteY23" fmla="*/ 316911 h 558964"/>
                <a:gd name="connsiteX24" fmla="*/ 475014 w 623499"/>
                <a:gd name="connsiteY24" fmla="*/ 297219 h 558964"/>
                <a:gd name="connsiteX25" fmla="*/ 424336 w 623499"/>
                <a:gd name="connsiteY25" fmla="*/ 290654 h 558964"/>
                <a:gd name="connsiteX26" fmla="*/ 406404 w 623499"/>
                <a:gd name="connsiteY26" fmla="*/ 276706 h 558964"/>
                <a:gd name="connsiteX27" fmla="*/ 419658 w 623499"/>
                <a:gd name="connsiteY27" fmla="*/ 257834 h 558964"/>
                <a:gd name="connsiteX28" fmla="*/ 482031 w 623499"/>
                <a:gd name="connsiteY28" fmla="*/ 265218 h 558964"/>
                <a:gd name="connsiteX29" fmla="*/ 482810 w 623499"/>
                <a:gd name="connsiteY29" fmla="*/ 258654 h 558964"/>
                <a:gd name="connsiteX30" fmla="*/ 478132 w 623499"/>
                <a:gd name="connsiteY30" fmla="*/ 220090 h 558964"/>
                <a:gd name="connsiteX31" fmla="*/ 414201 w 623499"/>
                <a:gd name="connsiteY31" fmla="*/ 166756 h 558964"/>
                <a:gd name="connsiteX32" fmla="*/ 398608 w 623499"/>
                <a:gd name="connsiteY32" fmla="*/ 161833 h 558964"/>
                <a:gd name="connsiteX33" fmla="*/ 393930 w 623499"/>
                <a:gd name="connsiteY33" fmla="*/ 160192 h 558964"/>
                <a:gd name="connsiteX34" fmla="*/ 393150 w 623499"/>
                <a:gd name="connsiteY34" fmla="*/ 160192 h 558964"/>
                <a:gd name="connsiteX35" fmla="*/ 375218 w 623499"/>
                <a:gd name="connsiteY35" fmla="*/ 165115 h 558964"/>
                <a:gd name="connsiteX36" fmla="*/ 368201 w 623499"/>
                <a:gd name="connsiteY36" fmla="*/ 166756 h 558964"/>
                <a:gd name="connsiteX37" fmla="*/ 360404 w 623499"/>
                <a:gd name="connsiteY37" fmla="*/ 168397 h 558964"/>
                <a:gd name="connsiteX38" fmla="*/ 341693 w 623499"/>
                <a:gd name="connsiteY38" fmla="*/ 228295 h 558964"/>
                <a:gd name="connsiteX39" fmla="*/ 368981 w 623499"/>
                <a:gd name="connsiteY39" fmla="*/ 284090 h 558964"/>
                <a:gd name="connsiteX40" fmla="*/ 370540 w 623499"/>
                <a:gd name="connsiteY40" fmla="*/ 307065 h 558964"/>
                <a:gd name="connsiteX41" fmla="*/ 350269 w 623499"/>
                <a:gd name="connsiteY41" fmla="*/ 308706 h 558964"/>
                <a:gd name="connsiteX42" fmla="*/ 326879 w 623499"/>
                <a:gd name="connsiteY42" fmla="*/ 278347 h 558964"/>
                <a:gd name="connsiteX43" fmla="*/ 325320 w 623499"/>
                <a:gd name="connsiteY43" fmla="*/ 278347 h 558964"/>
                <a:gd name="connsiteX44" fmla="*/ 258270 w 623499"/>
                <a:gd name="connsiteY44" fmla="*/ 256193 h 558964"/>
                <a:gd name="connsiteX45" fmla="*/ 254371 w 623499"/>
                <a:gd name="connsiteY45" fmla="*/ 234039 h 558964"/>
                <a:gd name="connsiteX46" fmla="*/ 275422 w 623499"/>
                <a:gd name="connsiteY46" fmla="*/ 229115 h 558964"/>
                <a:gd name="connsiteX47" fmla="*/ 314405 w 623499"/>
                <a:gd name="connsiteY47" fmla="*/ 243064 h 558964"/>
                <a:gd name="connsiteX48" fmla="*/ 311286 w 623499"/>
                <a:gd name="connsiteY48" fmla="*/ 229936 h 558964"/>
                <a:gd name="connsiteX49" fmla="*/ 319862 w 623499"/>
                <a:gd name="connsiteY49" fmla="*/ 176602 h 558964"/>
                <a:gd name="connsiteX50" fmla="*/ 287897 w 623499"/>
                <a:gd name="connsiteY50" fmla="*/ 179064 h 558964"/>
                <a:gd name="connsiteX51" fmla="*/ 259829 w 623499"/>
                <a:gd name="connsiteY51" fmla="*/ 176602 h 558964"/>
                <a:gd name="connsiteX52" fmla="*/ 191999 w 623499"/>
                <a:gd name="connsiteY52" fmla="*/ 221731 h 558964"/>
                <a:gd name="connsiteX53" fmla="*/ 124169 w 623499"/>
                <a:gd name="connsiteY53" fmla="*/ 304603 h 558964"/>
                <a:gd name="connsiteX54" fmla="*/ 108576 w 623499"/>
                <a:gd name="connsiteY54" fmla="*/ 321014 h 558964"/>
                <a:gd name="connsiteX55" fmla="*/ 92983 w 623499"/>
                <a:gd name="connsiteY55" fmla="*/ 304603 h 558964"/>
                <a:gd name="connsiteX56" fmla="*/ 129627 w 623499"/>
                <a:gd name="connsiteY56" fmla="*/ 225013 h 558964"/>
                <a:gd name="connsiteX57" fmla="*/ 81288 w 623499"/>
                <a:gd name="connsiteY57" fmla="*/ 199577 h 558964"/>
                <a:gd name="connsiteX58" fmla="*/ 83627 w 623499"/>
                <a:gd name="connsiteY58" fmla="*/ 176602 h 558964"/>
                <a:gd name="connsiteX59" fmla="*/ 105457 w 623499"/>
                <a:gd name="connsiteY59" fmla="*/ 178243 h 558964"/>
                <a:gd name="connsiteX60" fmla="*/ 155355 w 623499"/>
                <a:gd name="connsiteY60" fmla="*/ 193013 h 558964"/>
                <a:gd name="connsiteX61" fmla="*/ 226304 w 623499"/>
                <a:gd name="connsiteY61" fmla="*/ 165115 h 558964"/>
                <a:gd name="connsiteX62" fmla="*/ 173287 w 623499"/>
                <a:gd name="connsiteY62" fmla="*/ 114243 h 558964"/>
                <a:gd name="connsiteX63" fmla="*/ 178745 w 623499"/>
                <a:gd name="connsiteY63" fmla="*/ 92088 h 558964"/>
                <a:gd name="connsiteX64" fmla="*/ 199796 w 623499"/>
                <a:gd name="connsiteY64" fmla="*/ 97832 h 558964"/>
                <a:gd name="connsiteX65" fmla="*/ 349489 w 623499"/>
                <a:gd name="connsiteY65" fmla="*/ 135576 h 558964"/>
                <a:gd name="connsiteX66" fmla="*/ 326100 w 623499"/>
                <a:gd name="connsiteY66" fmla="*/ 72396 h 558964"/>
                <a:gd name="connsiteX67" fmla="*/ 342472 w 623499"/>
                <a:gd name="connsiteY67" fmla="*/ 56806 h 558964"/>
                <a:gd name="connsiteX68" fmla="*/ 357286 w 623499"/>
                <a:gd name="connsiteY68" fmla="*/ 74037 h 558964"/>
                <a:gd name="connsiteX69" fmla="*/ 406404 w 623499"/>
                <a:gd name="connsiteY69" fmla="*/ 128191 h 558964"/>
                <a:gd name="connsiteX70" fmla="*/ 420438 w 623499"/>
                <a:gd name="connsiteY70" fmla="*/ 132294 h 558964"/>
                <a:gd name="connsiteX71" fmla="*/ 467217 w 623499"/>
                <a:gd name="connsiteY71" fmla="*/ 90447 h 558964"/>
                <a:gd name="connsiteX72" fmla="*/ 486709 w 623499"/>
                <a:gd name="connsiteY72" fmla="*/ 102755 h 558964"/>
                <a:gd name="connsiteX73" fmla="*/ 475014 w 623499"/>
                <a:gd name="connsiteY73" fmla="*/ 123268 h 558964"/>
                <a:gd name="connsiteX74" fmla="*/ 450065 w 623499"/>
                <a:gd name="connsiteY74" fmla="*/ 144602 h 558964"/>
                <a:gd name="connsiteX75" fmla="*/ 450065 w 623499"/>
                <a:gd name="connsiteY75" fmla="*/ 146243 h 558964"/>
                <a:gd name="connsiteX76" fmla="*/ 506200 w 623499"/>
                <a:gd name="connsiteY76" fmla="*/ 206961 h 558964"/>
                <a:gd name="connsiteX77" fmla="*/ 510878 w 623499"/>
                <a:gd name="connsiteY77" fmla="*/ 226654 h 558964"/>
                <a:gd name="connsiteX78" fmla="*/ 517895 w 623499"/>
                <a:gd name="connsiteY78" fmla="*/ 216808 h 558964"/>
                <a:gd name="connsiteX79" fmla="*/ 528810 w 623499"/>
                <a:gd name="connsiteY79" fmla="*/ 178243 h 558964"/>
                <a:gd name="connsiteX80" fmla="*/ 538946 w 623499"/>
                <a:gd name="connsiteY80" fmla="*/ 165115 h 558964"/>
                <a:gd name="connsiteX81" fmla="*/ 554539 w 623499"/>
                <a:gd name="connsiteY81" fmla="*/ 168397 h 558964"/>
                <a:gd name="connsiteX82" fmla="*/ 559217 w 623499"/>
                <a:gd name="connsiteY82" fmla="*/ 184807 h 558964"/>
                <a:gd name="connsiteX83" fmla="*/ 544403 w 623499"/>
                <a:gd name="connsiteY83" fmla="*/ 232398 h 558964"/>
                <a:gd name="connsiteX84" fmla="*/ 510878 w 623499"/>
                <a:gd name="connsiteY84" fmla="*/ 266039 h 558964"/>
                <a:gd name="connsiteX85" fmla="*/ 493726 w 623499"/>
                <a:gd name="connsiteY85" fmla="*/ 325116 h 558964"/>
                <a:gd name="connsiteX86" fmla="*/ 528030 w 623499"/>
                <a:gd name="connsiteY86" fmla="*/ 356296 h 558964"/>
                <a:gd name="connsiteX87" fmla="*/ 535827 w 623499"/>
                <a:gd name="connsiteY87" fmla="*/ 371066 h 558964"/>
                <a:gd name="connsiteX88" fmla="*/ 527251 w 623499"/>
                <a:gd name="connsiteY88" fmla="*/ 385014 h 558964"/>
                <a:gd name="connsiteX89" fmla="*/ 511658 w 623499"/>
                <a:gd name="connsiteY89" fmla="*/ 384194 h 558964"/>
                <a:gd name="connsiteX90" fmla="*/ 475014 w 623499"/>
                <a:gd name="connsiteY90" fmla="*/ 351373 h 558964"/>
                <a:gd name="connsiteX91" fmla="*/ 450845 w 623499"/>
                <a:gd name="connsiteY91" fmla="*/ 370245 h 558964"/>
                <a:gd name="connsiteX92" fmla="*/ 415760 w 623499"/>
                <a:gd name="connsiteY92" fmla="*/ 401425 h 558964"/>
                <a:gd name="connsiteX93" fmla="*/ 404065 w 623499"/>
                <a:gd name="connsiteY93" fmla="*/ 473631 h 558964"/>
                <a:gd name="connsiteX94" fmla="*/ 404065 w 623499"/>
                <a:gd name="connsiteY94" fmla="*/ 485118 h 558964"/>
                <a:gd name="connsiteX95" fmla="*/ 404065 w 623499"/>
                <a:gd name="connsiteY95" fmla="*/ 558965 h 558964"/>
                <a:gd name="connsiteX96" fmla="*/ 466438 w 623499"/>
                <a:gd name="connsiteY96" fmla="*/ 558965 h 558964"/>
                <a:gd name="connsiteX97" fmla="*/ 521013 w 623499"/>
                <a:gd name="connsiteY97" fmla="*/ 444912 h 558964"/>
                <a:gd name="connsiteX98" fmla="*/ 606776 w 623499"/>
                <a:gd name="connsiteY98" fmla="*/ 348911 h 558964"/>
                <a:gd name="connsiteX99" fmla="*/ 607555 w 623499"/>
                <a:gd name="connsiteY99" fmla="*/ 338245 h 558964"/>
                <a:gd name="connsiteX100" fmla="*/ 607555 w 623499"/>
                <a:gd name="connsiteY100" fmla="*/ 338245 h 5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23499" h="558964">
                  <a:moveTo>
                    <a:pt x="607555" y="338245"/>
                  </a:moveTo>
                  <a:cubicBezTo>
                    <a:pt x="630165" y="303783"/>
                    <a:pt x="628606" y="257013"/>
                    <a:pt x="603657" y="224192"/>
                  </a:cubicBezTo>
                  <a:cubicBezTo>
                    <a:pt x="606776" y="214346"/>
                    <a:pt x="608335" y="204500"/>
                    <a:pt x="608335" y="194654"/>
                  </a:cubicBezTo>
                  <a:cubicBezTo>
                    <a:pt x="608335" y="147884"/>
                    <a:pt x="576369" y="108499"/>
                    <a:pt x="533488" y="99473"/>
                  </a:cubicBezTo>
                  <a:cubicBezTo>
                    <a:pt x="520234" y="59268"/>
                    <a:pt x="485149" y="33011"/>
                    <a:pt x="444607" y="33011"/>
                  </a:cubicBezTo>
                  <a:cubicBezTo>
                    <a:pt x="437590" y="33011"/>
                    <a:pt x="429794" y="33831"/>
                    <a:pt x="422777" y="35473"/>
                  </a:cubicBezTo>
                  <a:cubicBezTo>
                    <a:pt x="406404" y="14959"/>
                    <a:pt x="382235" y="2652"/>
                    <a:pt x="357286" y="190"/>
                  </a:cubicBezTo>
                  <a:cubicBezTo>
                    <a:pt x="331557" y="-1451"/>
                    <a:pt x="306608" y="7575"/>
                    <a:pt x="287897" y="25626"/>
                  </a:cubicBezTo>
                  <a:cubicBezTo>
                    <a:pt x="263727" y="8395"/>
                    <a:pt x="233321" y="3472"/>
                    <a:pt x="206033" y="12498"/>
                  </a:cubicBezTo>
                  <a:cubicBezTo>
                    <a:pt x="177965" y="21524"/>
                    <a:pt x="156135" y="43678"/>
                    <a:pt x="145999" y="73216"/>
                  </a:cubicBezTo>
                  <a:cubicBezTo>
                    <a:pt x="144440" y="73216"/>
                    <a:pt x="142101" y="73216"/>
                    <a:pt x="140542" y="73216"/>
                  </a:cubicBezTo>
                  <a:cubicBezTo>
                    <a:pt x="89084" y="73216"/>
                    <a:pt x="47763" y="115884"/>
                    <a:pt x="46983" y="170038"/>
                  </a:cubicBezTo>
                  <a:cubicBezTo>
                    <a:pt x="46983" y="171679"/>
                    <a:pt x="46983" y="173320"/>
                    <a:pt x="46983" y="174961"/>
                  </a:cubicBezTo>
                  <a:cubicBezTo>
                    <a:pt x="15797" y="193013"/>
                    <a:pt x="-2135" y="228295"/>
                    <a:pt x="204" y="266039"/>
                  </a:cubicBezTo>
                  <a:cubicBezTo>
                    <a:pt x="3322" y="317732"/>
                    <a:pt x="46983" y="356296"/>
                    <a:pt x="96881" y="356296"/>
                  </a:cubicBezTo>
                  <a:lnTo>
                    <a:pt x="217728" y="356296"/>
                  </a:lnTo>
                  <a:cubicBezTo>
                    <a:pt x="269185" y="356296"/>
                    <a:pt x="311286" y="399784"/>
                    <a:pt x="312066" y="453938"/>
                  </a:cubicBezTo>
                  <a:lnTo>
                    <a:pt x="312066" y="558965"/>
                  </a:lnTo>
                  <a:lnTo>
                    <a:pt x="373659" y="558965"/>
                  </a:lnTo>
                  <a:lnTo>
                    <a:pt x="373659" y="485118"/>
                  </a:lnTo>
                  <a:cubicBezTo>
                    <a:pt x="373659" y="481836"/>
                    <a:pt x="373659" y="477733"/>
                    <a:pt x="373659" y="474451"/>
                  </a:cubicBezTo>
                  <a:cubicBezTo>
                    <a:pt x="373659" y="444092"/>
                    <a:pt x="372879" y="405527"/>
                    <a:pt x="393150" y="380912"/>
                  </a:cubicBezTo>
                  <a:cubicBezTo>
                    <a:pt x="405624" y="366963"/>
                    <a:pt x="419658" y="354655"/>
                    <a:pt x="434472" y="343988"/>
                  </a:cubicBezTo>
                  <a:cubicBezTo>
                    <a:pt x="446167" y="336604"/>
                    <a:pt x="456302" y="327578"/>
                    <a:pt x="464878" y="316911"/>
                  </a:cubicBezTo>
                  <a:cubicBezTo>
                    <a:pt x="468777" y="310347"/>
                    <a:pt x="472675" y="303783"/>
                    <a:pt x="475014" y="297219"/>
                  </a:cubicBezTo>
                  <a:cubicBezTo>
                    <a:pt x="458641" y="290654"/>
                    <a:pt x="441489" y="288193"/>
                    <a:pt x="424336" y="290654"/>
                  </a:cubicBezTo>
                  <a:cubicBezTo>
                    <a:pt x="415760" y="291475"/>
                    <a:pt x="407963" y="285731"/>
                    <a:pt x="406404" y="276706"/>
                  </a:cubicBezTo>
                  <a:cubicBezTo>
                    <a:pt x="405624" y="267680"/>
                    <a:pt x="411082" y="259475"/>
                    <a:pt x="419658" y="257834"/>
                  </a:cubicBezTo>
                  <a:cubicBezTo>
                    <a:pt x="440709" y="254552"/>
                    <a:pt x="461760" y="257013"/>
                    <a:pt x="482031" y="265218"/>
                  </a:cubicBezTo>
                  <a:cubicBezTo>
                    <a:pt x="482031" y="262757"/>
                    <a:pt x="482031" y="261116"/>
                    <a:pt x="482810" y="258654"/>
                  </a:cubicBezTo>
                  <a:cubicBezTo>
                    <a:pt x="483590" y="245526"/>
                    <a:pt x="482031" y="232398"/>
                    <a:pt x="478132" y="220090"/>
                  </a:cubicBezTo>
                  <a:cubicBezTo>
                    <a:pt x="467217" y="190551"/>
                    <a:pt x="439929" y="177423"/>
                    <a:pt x="414201" y="166756"/>
                  </a:cubicBezTo>
                  <a:cubicBezTo>
                    <a:pt x="409523" y="165115"/>
                    <a:pt x="404845" y="163474"/>
                    <a:pt x="398608" y="161833"/>
                  </a:cubicBezTo>
                  <a:lnTo>
                    <a:pt x="393930" y="160192"/>
                  </a:lnTo>
                  <a:lnTo>
                    <a:pt x="393150" y="160192"/>
                  </a:lnTo>
                  <a:cubicBezTo>
                    <a:pt x="386913" y="161012"/>
                    <a:pt x="381455" y="162653"/>
                    <a:pt x="375218" y="165115"/>
                  </a:cubicBezTo>
                  <a:lnTo>
                    <a:pt x="368201" y="166756"/>
                  </a:lnTo>
                  <a:lnTo>
                    <a:pt x="360404" y="168397"/>
                  </a:lnTo>
                  <a:cubicBezTo>
                    <a:pt x="347150" y="184807"/>
                    <a:pt x="340133" y="206141"/>
                    <a:pt x="341693" y="228295"/>
                  </a:cubicBezTo>
                  <a:cubicBezTo>
                    <a:pt x="343252" y="250449"/>
                    <a:pt x="353388" y="270141"/>
                    <a:pt x="368981" y="284090"/>
                  </a:cubicBezTo>
                  <a:cubicBezTo>
                    <a:pt x="375218" y="289834"/>
                    <a:pt x="375218" y="299680"/>
                    <a:pt x="370540" y="307065"/>
                  </a:cubicBezTo>
                  <a:cubicBezTo>
                    <a:pt x="365862" y="312809"/>
                    <a:pt x="356506" y="313629"/>
                    <a:pt x="350269" y="308706"/>
                  </a:cubicBezTo>
                  <a:cubicBezTo>
                    <a:pt x="340913" y="300501"/>
                    <a:pt x="333117" y="289834"/>
                    <a:pt x="326879" y="278347"/>
                  </a:cubicBezTo>
                  <a:lnTo>
                    <a:pt x="325320" y="278347"/>
                  </a:lnTo>
                  <a:cubicBezTo>
                    <a:pt x="303490" y="274244"/>
                    <a:pt x="278541" y="270141"/>
                    <a:pt x="258270" y="256193"/>
                  </a:cubicBezTo>
                  <a:cubicBezTo>
                    <a:pt x="251253" y="251269"/>
                    <a:pt x="249693" y="241423"/>
                    <a:pt x="254371" y="234039"/>
                  </a:cubicBezTo>
                  <a:cubicBezTo>
                    <a:pt x="259049" y="226654"/>
                    <a:pt x="268405" y="224192"/>
                    <a:pt x="275422" y="229115"/>
                  </a:cubicBezTo>
                  <a:cubicBezTo>
                    <a:pt x="287117" y="236500"/>
                    <a:pt x="300371" y="241423"/>
                    <a:pt x="314405" y="243064"/>
                  </a:cubicBezTo>
                  <a:cubicBezTo>
                    <a:pt x="312846" y="238962"/>
                    <a:pt x="312066" y="234859"/>
                    <a:pt x="311286" y="229936"/>
                  </a:cubicBezTo>
                  <a:cubicBezTo>
                    <a:pt x="309727" y="211884"/>
                    <a:pt x="312846" y="193013"/>
                    <a:pt x="319862" y="176602"/>
                  </a:cubicBezTo>
                  <a:cubicBezTo>
                    <a:pt x="308947" y="178243"/>
                    <a:pt x="298812" y="179064"/>
                    <a:pt x="287897" y="179064"/>
                  </a:cubicBezTo>
                  <a:cubicBezTo>
                    <a:pt x="278541" y="179064"/>
                    <a:pt x="269185" y="178243"/>
                    <a:pt x="259829" y="176602"/>
                  </a:cubicBezTo>
                  <a:cubicBezTo>
                    <a:pt x="242677" y="198756"/>
                    <a:pt x="218507" y="215167"/>
                    <a:pt x="191999" y="221731"/>
                  </a:cubicBezTo>
                  <a:cubicBezTo>
                    <a:pt x="156914" y="240603"/>
                    <a:pt x="124169" y="264398"/>
                    <a:pt x="124169" y="304603"/>
                  </a:cubicBezTo>
                  <a:cubicBezTo>
                    <a:pt x="124169" y="313629"/>
                    <a:pt x="117152" y="321014"/>
                    <a:pt x="108576" y="321014"/>
                  </a:cubicBezTo>
                  <a:cubicBezTo>
                    <a:pt x="100000" y="321014"/>
                    <a:pt x="92983" y="313629"/>
                    <a:pt x="92983" y="304603"/>
                  </a:cubicBezTo>
                  <a:cubicBezTo>
                    <a:pt x="93762" y="273424"/>
                    <a:pt x="107017" y="244705"/>
                    <a:pt x="129627" y="225013"/>
                  </a:cubicBezTo>
                  <a:cubicBezTo>
                    <a:pt x="110915" y="222551"/>
                    <a:pt x="93762" y="214346"/>
                    <a:pt x="81288" y="199577"/>
                  </a:cubicBezTo>
                  <a:cubicBezTo>
                    <a:pt x="75830" y="192192"/>
                    <a:pt x="77390" y="182346"/>
                    <a:pt x="83627" y="176602"/>
                  </a:cubicBezTo>
                  <a:cubicBezTo>
                    <a:pt x="89864" y="170858"/>
                    <a:pt x="100000" y="171679"/>
                    <a:pt x="105457" y="178243"/>
                  </a:cubicBezTo>
                  <a:cubicBezTo>
                    <a:pt x="111694" y="186448"/>
                    <a:pt x="129627" y="193833"/>
                    <a:pt x="155355" y="193013"/>
                  </a:cubicBezTo>
                  <a:cubicBezTo>
                    <a:pt x="181084" y="193013"/>
                    <a:pt x="206812" y="183166"/>
                    <a:pt x="226304" y="165115"/>
                  </a:cubicBezTo>
                  <a:cubicBezTo>
                    <a:pt x="203694" y="155269"/>
                    <a:pt x="184982" y="137217"/>
                    <a:pt x="173287" y="114243"/>
                  </a:cubicBezTo>
                  <a:cubicBezTo>
                    <a:pt x="168609" y="106037"/>
                    <a:pt x="171728" y="96191"/>
                    <a:pt x="178745" y="92088"/>
                  </a:cubicBezTo>
                  <a:cubicBezTo>
                    <a:pt x="186541" y="87165"/>
                    <a:pt x="195897" y="90447"/>
                    <a:pt x="199796" y="97832"/>
                  </a:cubicBezTo>
                  <a:cubicBezTo>
                    <a:pt x="223185" y="142140"/>
                    <a:pt x="272303" y="154448"/>
                    <a:pt x="349489" y="135576"/>
                  </a:cubicBezTo>
                  <a:cubicBezTo>
                    <a:pt x="335456" y="123268"/>
                    <a:pt x="325320" y="103576"/>
                    <a:pt x="326100" y="72396"/>
                  </a:cubicBezTo>
                  <a:cubicBezTo>
                    <a:pt x="326100" y="63370"/>
                    <a:pt x="333896" y="55986"/>
                    <a:pt x="342472" y="56806"/>
                  </a:cubicBezTo>
                  <a:cubicBezTo>
                    <a:pt x="351049" y="56806"/>
                    <a:pt x="358066" y="65011"/>
                    <a:pt x="357286" y="74037"/>
                  </a:cubicBezTo>
                  <a:cubicBezTo>
                    <a:pt x="355727" y="110960"/>
                    <a:pt x="375218" y="118345"/>
                    <a:pt x="406404" y="128191"/>
                  </a:cubicBezTo>
                  <a:cubicBezTo>
                    <a:pt x="411082" y="129832"/>
                    <a:pt x="415760" y="130653"/>
                    <a:pt x="420438" y="132294"/>
                  </a:cubicBezTo>
                  <a:cubicBezTo>
                    <a:pt x="429014" y="111781"/>
                    <a:pt x="446167" y="96191"/>
                    <a:pt x="467217" y="90447"/>
                  </a:cubicBezTo>
                  <a:cubicBezTo>
                    <a:pt x="475793" y="87986"/>
                    <a:pt x="484370" y="93729"/>
                    <a:pt x="486709" y="102755"/>
                  </a:cubicBezTo>
                  <a:cubicBezTo>
                    <a:pt x="489048" y="111781"/>
                    <a:pt x="483590" y="120807"/>
                    <a:pt x="475014" y="123268"/>
                  </a:cubicBezTo>
                  <a:cubicBezTo>
                    <a:pt x="464099" y="126550"/>
                    <a:pt x="455522" y="133935"/>
                    <a:pt x="450065" y="144602"/>
                  </a:cubicBezTo>
                  <a:cubicBezTo>
                    <a:pt x="450065" y="145422"/>
                    <a:pt x="450065" y="145422"/>
                    <a:pt x="450065" y="146243"/>
                  </a:cubicBezTo>
                  <a:cubicBezTo>
                    <a:pt x="474234" y="158551"/>
                    <a:pt x="495285" y="176602"/>
                    <a:pt x="506200" y="206961"/>
                  </a:cubicBezTo>
                  <a:cubicBezTo>
                    <a:pt x="508539" y="213526"/>
                    <a:pt x="510098" y="220090"/>
                    <a:pt x="510878" y="226654"/>
                  </a:cubicBezTo>
                  <a:cubicBezTo>
                    <a:pt x="513997" y="224192"/>
                    <a:pt x="516336" y="220910"/>
                    <a:pt x="517895" y="216808"/>
                  </a:cubicBezTo>
                  <a:cubicBezTo>
                    <a:pt x="523352" y="204500"/>
                    <a:pt x="527251" y="192192"/>
                    <a:pt x="528810" y="178243"/>
                  </a:cubicBezTo>
                  <a:cubicBezTo>
                    <a:pt x="529590" y="172500"/>
                    <a:pt x="533488" y="167576"/>
                    <a:pt x="538946" y="165115"/>
                  </a:cubicBezTo>
                  <a:cubicBezTo>
                    <a:pt x="544403" y="162653"/>
                    <a:pt x="550640" y="164294"/>
                    <a:pt x="554539" y="168397"/>
                  </a:cubicBezTo>
                  <a:cubicBezTo>
                    <a:pt x="559217" y="172500"/>
                    <a:pt x="560776" y="178243"/>
                    <a:pt x="559217" y="184807"/>
                  </a:cubicBezTo>
                  <a:cubicBezTo>
                    <a:pt x="556878" y="201218"/>
                    <a:pt x="552200" y="217628"/>
                    <a:pt x="544403" y="232398"/>
                  </a:cubicBezTo>
                  <a:cubicBezTo>
                    <a:pt x="536607" y="246346"/>
                    <a:pt x="524912" y="257834"/>
                    <a:pt x="510878" y="266039"/>
                  </a:cubicBezTo>
                  <a:cubicBezTo>
                    <a:pt x="509319" y="286552"/>
                    <a:pt x="503081" y="307065"/>
                    <a:pt x="493726" y="325116"/>
                  </a:cubicBezTo>
                  <a:cubicBezTo>
                    <a:pt x="503861" y="337424"/>
                    <a:pt x="514776" y="348091"/>
                    <a:pt x="528030" y="356296"/>
                  </a:cubicBezTo>
                  <a:cubicBezTo>
                    <a:pt x="532708" y="359578"/>
                    <a:pt x="535827" y="365322"/>
                    <a:pt x="535827" y="371066"/>
                  </a:cubicBezTo>
                  <a:cubicBezTo>
                    <a:pt x="535827" y="376809"/>
                    <a:pt x="532708" y="382553"/>
                    <a:pt x="527251" y="385014"/>
                  </a:cubicBezTo>
                  <a:cubicBezTo>
                    <a:pt x="521793" y="387476"/>
                    <a:pt x="516336" y="387476"/>
                    <a:pt x="511658" y="384194"/>
                  </a:cubicBezTo>
                  <a:cubicBezTo>
                    <a:pt x="498403" y="375168"/>
                    <a:pt x="485929" y="363681"/>
                    <a:pt x="475014" y="351373"/>
                  </a:cubicBezTo>
                  <a:cubicBezTo>
                    <a:pt x="467217" y="357937"/>
                    <a:pt x="458641" y="364501"/>
                    <a:pt x="450845" y="370245"/>
                  </a:cubicBezTo>
                  <a:cubicBezTo>
                    <a:pt x="437590" y="379271"/>
                    <a:pt x="425896" y="389117"/>
                    <a:pt x="415760" y="401425"/>
                  </a:cubicBezTo>
                  <a:cubicBezTo>
                    <a:pt x="403286" y="417015"/>
                    <a:pt x="404065" y="447374"/>
                    <a:pt x="404065" y="473631"/>
                  </a:cubicBezTo>
                  <a:cubicBezTo>
                    <a:pt x="404065" y="477733"/>
                    <a:pt x="404065" y="481015"/>
                    <a:pt x="404065" y="485118"/>
                  </a:cubicBezTo>
                  <a:lnTo>
                    <a:pt x="404065" y="558965"/>
                  </a:lnTo>
                  <a:lnTo>
                    <a:pt x="466438" y="558965"/>
                  </a:lnTo>
                  <a:cubicBezTo>
                    <a:pt x="466438" y="452297"/>
                    <a:pt x="514776" y="446553"/>
                    <a:pt x="521013" y="444912"/>
                  </a:cubicBezTo>
                  <a:cubicBezTo>
                    <a:pt x="541285" y="439169"/>
                    <a:pt x="595081" y="409630"/>
                    <a:pt x="606776" y="348911"/>
                  </a:cubicBezTo>
                  <a:cubicBezTo>
                    <a:pt x="608335" y="345629"/>
                    <a:pt x="607555" y="341527"/>
                    <a:pt x="607555" y="338245"/>
                  </a:cubicBezTo>
                  <a:cubicBezTo>
                    <a:pt x="606776" y="338245"/>
                    <a:pt x="606776" y="338245"/>
                    <a:pt x="607555" y="338245"/>
                  </a:cubicBezTo>
                  <a:close/>
                </a:path>
              </a:pathLst>
            </a:custGeom>
            <a:solidFill>
              <a:srgbClr val="00F1BE"/>
            </a:solidFill>
            <a:ln w="7739" cap="flat">
              <a:noFill/>
              <a:prstDash val="solid"/>
              <a:miter/>
            </a:ln>
          </p:spPr>
          <p:txBody>
            <a:bodyPr rtlCol="0" anchor="ctr"/>
            <a:lstStyle/>
            <a:p>
              <a:endParaRPr lang="es-ES"/>
            </a:p>
          </p:txBody>
        </p:sp>
        <p:sp>
          <p:nvSpPr>
            <p:cNvPr id="42" name="CuadroTexto 41">
              <a:extLst>
                <a:ext uri="{FF2B5EF4-FFF2-40B4-BE49-F238E27FC236}">
                  <a16:creationId xmlns:a16="http://schemas.microsoft.com/office/drawing/2014/main" id="{1F94CB18-3880-C543-14B1-16594EB8CE31}"/>
                </a:ext>
              </a:extLst>
            </p:cNvPr>
            <p:cNvSpPr txBox="1"/>
            <p:nvPr/>
          </p:nvSpPr>
          <p:spPr>
            <a:xfrm>
              <a:off x="2608728" y="3405181"/>
              <a:ext cx="5853954" cy="415498"/>
            </a:xfrm>
            <a:prstGeom prst="rect">
              <a:avLst/>
            </a:prstGeom>
            <a:noFill/>
          </p:spPr>
          <p:txBody>
            <a:bodyPr wrap="square">
              <a:spAutoFit/>
            </a:bodyPr>
            <a:lstStyle/>
            <a:p>
              <a:pPr marL="0" marR="0" lvl="0" indent="0" algn="l" defTabSz="914400" rtl="0" eaLnBrk="0" fontAlgn="base" latinLnBrk="0" hangingPunct="0">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 altLang="es-ES" sz="1050" b="1" i="0" u="none" strike="noStrike" cap="none" normalizeH="0" baseline="0" dirty="0">
                  <a:ln>
                    <a:noFill/>
                  </a:ln>
                  <a:solidFill>
                    <a:srgbClr val="002755"/>
                  </a:solidFill>
                  <a:effectLst/>
                  <a:latin typeface="Arial" panose="020B0604020202020204" pitchFamily="34" charset="0"/>
                  <a:cs typeface="Arial" panose="020B0604020202020204" pitchFamily="34" charset="0"/>
                </a:rPr>
                <a:t>En las formas atípicas de EA, </a:t>
              </a:r>
              <a:r>
                <a:rPr kumimoji="0" lang="es-ES" altLang="es-ES" sz="1050" i="0" u="none" strike="noStrike" cap="none" normalizeH="0" baseline="0" dirty="0">
                  <a:ln>
                    <a:noFill/>
                  </a:ln>
                  <a:solidFill>
                    <a:srgbClr val="002755"/>
                  </a:solidFill>
                  <a:effectLst/>
                  <a:latin typeface="Arial" panose="020B0604020202020204" pitchFamily="34" charset="0"/>
                  <a:cs typeface="Arial" panose="020B0604020202020204" pitchFamily="34" charset="0"/>
                </a:rPr>
                <a:t>la atrofia del hipocampo puede ser mínima y  presentar atrofia de predominio posterior.</a:t>
              </a:r>
            </a:p>
          </p:txBody>
        </p:sp>
      </p:grpSp>
    </p:spTree>
    <p:extLst>
      <p:ext uri="{BB962C8B-B14F-4D97-AF65-F5344CB8AC3E}">
        <p14:creationId xmlns:p14="http://schemas.microsoft.com/office/powerpoint/2010/main" val="1756634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Grupo 277">
            <a:extLst>
              <a:ext uri="{FF2B5EF4-FFF2-40B4-BE49-F238E27FC236}">
                <a16:creationId xmlns:a16="http://schemas.microsoft.com/office/drawing/2014/main" id="{4D36CB12-1D25-A9BD-B383-6892B1D1EEAD}"/>
              </a:ext>
            </a:extLst>
          </p:cNvPr>
          <p:cNvGrpSpPr/>
          <p:nvPr/>
        </p:nvGrpSpPr>
        <p:grpSpPr>
          <a:xfrm>
            <a:off x="503237" y="917253"/>
            <a:ext cx="4051094" cy="1961807"/>
            <a:chOff x="503237" y="917253"/>
            <a:chExt cx="4051094" cy="1961807"/>
          </a:xfrm>
        </p:grpSpPr>
        <p:grpSp>
          <p:nvGrpSpPr>
            <p:cNvPr id="38" name="Grupo 37">
              <a:extLst>
                <a:ext uri="{FF2B5EF4-FFF2-40B4-BE49-F238E27FC236}">
                  <a16:creationId xmlns:a16="http://schemas.microsoft.com/office/drawing/2014/main" id="{A33269DB-532C-93FF-7997-6E39B7210C2A}"/>
                </a:ext>
              </a:extLst>
            </p:cNvPr>
            <p:cNvGrpSpPr/>
            <p:nvPr/>
          </p:nvGrpSpPr>
          <p:grpSpPr>
            <a:xfrm>
              <a:off x="503237" y="925581"/>
              <a:ext cx="1948415" cy="1953479"/>
              <a:chOff x="503237" y="1409286"/>
              <a:chExt cx="3212552" cy="3220902"/>
            </a:xfrm>
          </p:grpSpPr>
          <p:sp>
            <p:nvSpPr>
              <p:cNvPr id="238" name="Rectángulo: una sola esquina redondeada 7">
                <a:extLst>
                  <a:ext uri="{FF2B5EF4-FFF2-40B4-BE49-F238E27FC236}">
                    <a16:creationId xmlns:a16="http://schemas.microsoft.com/office/drawing/2014/main" id="{CD005B9B-2FC7-69ED-7821-ED61417D190A}"/>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39" name="Rectángulo: una sola esquina redondeada 7">
                <a:extLst>
                  <a:ext uri="{FF2B5EF4-FFF2-40B4-BE49-F238E27FC236}">
                    <a16:creationId xmlns:a16="http://schemas.microsoft.com/office/drawing/2014/main" id="{D2EFA89A-6D6E-73D9-B6E4-646681E163C2}"/>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63" name="Grupo 262">
              <a:extLst>
                <a:ext uri="{FF2B5EF4-FFF2-40B4-BE49-F238E27FC236}">
                  <a16:creationId xmlns:a16="http://schemas.microsoft.com/office/drawing/2014/main" id="{B89D33D6-DE29-FE2F-175F-AC8C1977A07C}"/>
                </a:ext>
              </a:extLst>
            </p:cNvPr>
            <p:cNvGrpSpPr/>
            <p:nvPr/>
          </p:nvGrpSpPr>
          <p:grpSpPr>
            <a:xfrm>
              <a:off x="1884342" y="917253"/>
              <a:ext cx="2669989" cy="918336"/>
              <a:chOff x="1884342" y="917253"/>
              <a:chExt cx="2669989" cy="918336"/>
            </a:xfrm>
          </p:grpSpPr>
          <p:grpSp>
            <p:nvGrpSpPr>
              <p:cNvPr id="264" name="Grupo 263">
                <a:extLst>
                  <a:ext uri="{FF2B5EF4-FFF2-40B4-BE49-F238E27FC236}">
                    <a16:creationId xmlns:a16="http://schemas.microsoft.com/office/drawing/2014/main" id="{F4233022-785F-2198-01B3-2CDC9B1FD03F}"/>
                  </a:ext>
                </a:extLst>
              </p:cNvPr>
              <p:cNvGrpSpPr/>
              <p:nvPr/>
            </p:nvGrpSpPr>
            <p:grpSpPr>
              <a:xfrm>
                <a:off x="1884342" y="918944"/>
                <a:ext cx="1034100" cy="916645"/>
                <a:chOff x="3848003" y="2523171"/>
                <a:chExt cx="1034100" cy="916645"/>
              </a:xfrm>
            </p:grpSpPr>
            <p:sp>
              <p:nvSpPr>
                <p:cNvPr id="274" name="Rectángulo: una sola esquina redondeada 153">
                  <a:extLst>
                    <a:ext uri="{FF2B5EF4-FFF2-40B4-BE49-F238E27FC236}">
                      <a16:creationId xmlns:a16="http://schemas.microsoft.com/office/drawing/2014/main" id="{B25D11A4-4CF2-5F50-92A5-89FBA6FE29B8}"/>
                    </a:ext>
                  </a:extLst>
                </p:cNvPr>
                <p:cNvSpPr/>
                <p:nvPr/>
              </p:nvSpPr>
              <p:spPr>
                <a:xfrm flipV="1">
                  <a:off x="3906976" y="2523171"/>
                  <a:ext cx="916154" cy="916645"/>
                </a:xfrm>
                <a:prstGeom prst="round1Rect">
                  <a:avLst>
                    <a:gd name="adj" fmla="val 16979"/>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275" name="Grupo 274">
                  <a:extLst>
                    <a:ext uri="{FF2B5EF4-FFF2-40B4-BE49-F238E27FC236}">
                      <a16:creationId xmlns:a16="http://schemas.microsoft.com/office/drawing/2014/main" id="{9AE10C40-759E-F5F8-91CF-9350226F1FE9}"/>
                    </a:ext>
                  </a:extLst>
                </p:cNvPr>
                <p:cNvGrpSpPr/>
                <p:nvPr/>
              </p:nvGrpSpPr>
              <p:grpSpPr>
                <a:xfrm>
                  <a:off x="3848003" y="2624029"/>
                  <a:ext cx="1034100" cy="714928"/>
                  <a:chOff x="3848003" y="2649818"/>
                  <a:chExt cx="1034100" cy="714928"/>
                </a:xfrm>
              </p:grpSpPr>
              <p:sp>
                <p:nvSpPr>
                  <p:cNvPr id="276" name="CuadroTexto 275">
                    <a:extLst>
                      <a:ext uri="{FF2B5EF4-FFF2-40B4-BE49-F238E27FC236}">
                        <a16:creationId xmlns:a16="http://schemas.microsoft.com/office/drawing/2014/main" id="{C763752D-F3F3-95C8-BAB9-EAF2987C96AE}"/>
                      </a:ext>
                    </a:extLst>
                  </p:cNvPr>
                  <p:cNvSpPr txBox="1"/>
                  <p:nvPr/>
                </p:nvSpPr>
                <p:spPr>
                  <a:xfrm>
                    <a:off x="3848003" y="2649818"/>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Imagen</a:t>
                    </a:r>
                  </a:p>
                </p:txBody>
              </p:sp>
              <p:pic>
                <p:nvPicPr>
                  <p:cNvPr id="277" name="Gráfico 276">
                    <a:extLst>
                      <a:ext uri="{FF2B5EF4-FFF2-40B4-BE49-F238E27FC236}">
                        <a16:creationId xmlns:a16="http://schemas.microsoft.com/office/drawing/2014/main" id="{682A50DA-9037-A400-A67F-D8BC9861A2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53134" y="2940908"/>
                    <a:ext cx="423839" cy="423838"/>
                  </a:xfrm>
                  <a:prstGeom prst="rect">
                    <a:avLst/>
                  </a:prstGeom>
                </p:spPr>
              </p:pic>
            </p:grpSp>
          </p:grpSp>
          <p:grpSp>
            <p:nvGrpSpPr>
              <p:cNvPr id="265" name="Grupo 264">
                <a:extLst>
                  <a:ext uri="{FF2B5EF4-FFF2-40B4-BE49-F238E27FC236}">
                    <a16:creationId xmlns:a16="http://schemas.microsoft.com/office/drawing/2014/main" id="{44005F0B-8D17-2E0A-2885-CE2073676077}"/>
                  </a:ext>
                </a:extLst>
              </p:cNvPr>
              <p:cNvGrpSpPr/>
              <p:nvPr/>
            </p:nvGrpSpPr>
            <p:grpSpPr>
              <a:xfrm>
                <a:off x="2947120" y="917253"/>
                <a:ext cx="1607211" cy="200913"/>
                <a:chOff x="5003546" y="2831594"/>
                <a:chExt cx="1607211" cy="200913"/>
              </a:xfrm>
            </p:grpSpPr>
            <p:sp>
              <p:nvSpPr>
                <p:cNvPr id="272" name="Rectángulo: una sola esquina redondeada 181">
                  <a:extLst>
                    <a:ext uri="{FF2B5EF4-FFF2-40B4-BE49-F238E27FC236}">
                      <a16:creationId xmlns:a16="http://schemas.microsoft.com/office/drawing/2014/main" id="{F5FC66D0-A029-E304-7379-A94417903CE5}"/>
                    </a:ext>
                  </a:extLst>
                </p:cNvPr>
                <p:cNvSpPr/>
                <p:nvPr/>
              </p:nvSpPr>
              <p:spPr>
                <a:xfrm flipV="1">
                  <a:off x="5003547" y="2839021"/>
                  <a:ext cx="1607210"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73" name="CuadroTexto 272">
                  <a:extLst>
                    <a:ext uri="{FF2B5EF4-FFF2-40B4-BE49-F238E27FC236}">
                      <a16:creationId xmlns:a16="http://schemas.microsoft.com/office/drawing/2014/main" id="{4724B99F-16F3-5B03-0976-5462D23F46AC}"/>
                    </a:ext>
                  </a:extLst>
                </p:cNvPr>
                <p:cNvSpPr txBox="1"/>
                <p:nvPr/>
              </p:nvSpPr>
              <p:spPr>
                <a:xfrm>
                  <a:off x="5003546" y="2831594"/>
                  <a:ext cx="1476955"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Resonancia magnética</a:t>
                  </a:r>
                </a:p>
              </p:txBody>
            </p:sp>
          </p:grpSp>
          <p:grpSp>
            <p:nvGrpSpPr>
              <p:cNvPr id="266" name="Grupo 265">
                <a:extLst>
                  <a:ext uri="{FF2B5EF4-FFF2-40B4-BE49-F238E27FC236}">
                    <a16:creationId xmlns:a16="http://schemas.microsoft.com/office/drawing/2014/main" id="{03399C45-DECE-E61A-EAEC-6722841AF6E5}"/>
                  </a:ext>
                </a:extLst>
              </p:cNvPr>
              <p:cNvGrpSpPr/>
              <p:nvPr/>
            </p:nvGrpSpPr>
            <p:grpSpPr>
              <a:xfrm>
                <a:off x="2951188" y="1398762"/>
                <a:ext cx="1145180" cy="200913"/>
                <a:chOff x="5683475" y="3191208"/>
                <a:chExt cx="1145180" cy="200913"/>
              </a:xfrm>
            </p:grpSpPr>
            <p:sp>
              <p:nvSpPr>
                <p:cNvPr id="270" name="Rectángulo: una sola esquina redondeada 179">
                  <a:extLst>
                    <a:ext uri="{FF2B5EF4-FFF2-40B4-BE49-F238E27FC236}">
                      <a16:creationId xmlns:a16="http://schemas.microsoft.com/office/drawing/2014/main" id="{2AE84289-E0AD-204B-1EA5-9F90B840DBBF}"/>
                    </a:ext>
                  </a:extLst>
                </p:cNvPr>
                <p:cNvSpPr/>
                <p:nvPr/>
              </p:nvSpPr>
              <p:spPr>
                <a:xfrm flipV="1">
                  <a:off x="5683476" y="3198634"/>
                  <a:ext cx="1108263"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71" name="CuadroTexto 270">
                  <a:extLst>
                    <a:ext uri="{FF2B5EF4-FFF2-40B4-BE49-F238E27FC236}">
                      <a16:creationId xmlns:a16="http://schemas.microsoft.com/office/drawing/2014/main" id="{09346664-2075-4E22-160D-6DCCDB506BCA}"/>
                    </a:ext>
                  </a:extLst>
                </p:cNvPr>
                <p:cNvSpPr txBox="1"/>
                <p:nvPr/>
              </p:nvSpPr>
              <p:spPr>
                <a:xfrm>
                  <a:off x="5683475" y="3191208"/>
                  <a:ext cx="1145180"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PET-amiloide?</a:t>
                  </a:r>
                </a:p>
              </p:txBody>
            </p:sp>
          </p:grpSp>
          <p:grpSp>
            <p:nvGrpSpPr>
              <p:cNvPr id="267" name="Grupo 266">
                <a:extLst>
                  <a:ext uri="{FF2B5EF4-FFF2-40B4-BE49-F238E27FC236}">
                    <a16:creationId xmlns:a16="http://schemas.microsoft.com/office/drawing/2014/main" id="{32129932-BD99-9927-60C2-53510EEEACE4}"/>
                  </a:ext>
                </a:extLst>
              </p:cNvPr>
              <p:cNvGrpSpPr/>
              <p:nvPr/>
            </p:nvGrpSpPr>
            <p:grpSpPr>
              <a:xfrm>
                <a:off x="2951187" y="1158488"/>
                <a:ext cx="829969" cy="199952"/>
                <a:chOff x="6703892" y="2832075"/>
                <a:chExt cx="829969" cy="199952"/>
              </a:xfrm>
            </p:grpSpPr>
            <p:sp>
              <p:nvSpPr>
                <p:cNvPr id="268" name="Rectángulo: una sola esquina redondeada 177">
                  <a:extLst>
                    <a:ext uri="{FF2B5EF4-FFF2-40B4-BE49-F238E27FC236}">
                      <a16:creationId xmlns:a16="http://schemas.microsoft.com/office/drawing/2014/main" id="{98D760E2-96F3-170B-1265-345B1512965B}"/>
                    </a:ext>
                  </a:extLst>
                </p:cNvPr>
                <p:cNvSpPr/>
                <p:nvPr/>
              </p:nvSpPr>
              <p:spPr>
                <a:xfrm flipV="1">
                  <a:off x="6703893" y="2839020"/>
                  <a:ext cx="829968"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69" name="CuadroTexto 268">
                  <a:extLst>
                    <a:ext uri="{FF2B5EF4-FFF2-40B4-BE49-F238E27FC236}">
                      <a16:creationId xmlns:a16="http://schemas.microsoft.com/office/drawing/2014/main" id="{AB97973B-0E79-9BC2-D730-FCE107834B54}"/>
                    </a:ext>
                  </a:extLst>
                </p:cNvPr>
                <p:cNvSpPr txBox="1"/>
                <p:nvPr/>
              </p:nvSpPr>
              <p:spPr>
                <a:xfrm>
                  <a:off x="6703892" y="2832075"/>
                  <a:ext cx="776960" cy="199952"/>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PET-FDG</a:t>
                  </a:r>
                </a:p>
              </p:txBody>
            </p:sp>
          </p:grpSp>
        </p:grpSp>
      </p:grpSp>
      <p:grpSp>
        <p:nvGrpSpPr>
          <p:cNvPr id="438" name="Grupo 437">
            <a:extLst>
              <a:ext uri="{FF2B5EF4-FFF2-40B4-BE49-F238E27FC236}">
                <a16:creationId xmlns:a16="http://schemas.microsoft.com/office/drawing/2014/main" id="{E5D9CC07-1A39-5B6E-275E-0A36F76937A8}"/>
              </a:ext>
            </a:extLst>
          </p:cNvPr>
          <p:cNvGrpSpPr/>
          <p:nvPr/>
        </p:nvGrpSpPr>
        <p:grpSpPr>
          <a:xfrm>
            <a:off x="1931110" y="1900516"/>
            <a:ext cx="6854115" cy="2214284"/>
            <a:chOff x="1931110" y="1900516"/>
            <a:chExt cx="6854115" cy="2214284"/>
          </a:xfrm>
        </p:grpSpPr>
        <p:sp>
          <p:nvSpPr>
            <p:cNvPr id="279" name="Rectángulo: una sola esquina redondeada 5">
              <a:extLst>
                <a:ext uri="{FF2B5EF4-FFF2-40B4-BE49-F238E27FC236}">
                  <a16:creationId xmlns:a16="http://schemas.microsoft.com/office/drawing/2014/main" id="{F9EDC6B4-E606-DE68-6D7B-AAC61D3D19A6}"/>
                </a:ext>
              </a:extLst>
            </p:cNvPr>
            <p:cNvSpPr/>
            <p:nvPr/>
          </p:nvSpPr>
          <p:spPr>
            <a:xfrm flipV="1">
              <a:off x="1931110" y="1900516"/>
              <a:ext cx="6854115" cy="2214284"/>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437" name="CuadroTexto 436">
              <a:extLst>
                <a:ext uri="{FF2B5EF4-FFF2-40B4-BE49-F238E27FC236}">
                  <a16:creationId xmlns:a16="http://schemas.microsoft.com/office/drawing/2014/main" id="{61635859-33EA-CAAA-1D6B-AE8F90AE62D1}"/>
                </a:ext>
              </a:extLst>
            </p:cNvPr>
            <p:cNvSpPr txBox="1"/>
            <p:nvPr/>
          </p:nvSpPr>
          <p:spPr>
            <a:xfrm>
              <a:off x="2007844" y="1991719"/>
              <a:ext cx="6669991" cy="307777"/>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PET-FDG</a:t>
              </a:r>
            </a:p>
          </p:txBody>
        </p:sp>
      </p:grpSp>
      <p:sp>
        <p:nvSpPr>
          <p:cNvPr id="12" name="CuadroTexto 11">
            <a:extLst>
              <a:ext uri="{FF2B5EF4-FFF2-40B4-BE49-F238E27FC236}">
                <a16:creationId xmlns:a16="http://schemas.microsoft.com/office/drawing/2014/main" id="{97CD35A0-04B2-00F4-F48F-3C858874DF62}"/>
              </a:ext>
            </a:extLst>
          </p:cNvPr>
          <p:cNvSpPr txBox="1"/>
          <p:nvPr/>
        </p:nvSpPr>
        <p:spPr>
          <a:xfrm>
            <a:off x="8740600" y="4754663"/>
            <a:ext cx="335348" cy="253916"/>
          </a:xfrm>
          <a:prstGeom prst="rect">
            <a:avLst/>
          </a:prstGeom>
          <a:noFill/>
        </p:spPr>
        <p:txBody>
          <a:bodyPr wrap="none" rtlCol="0">
            <a:spAutoFit/>
          </a:bodyPr>
          <a:lstStyle/>
          <a:p>
            <a:r>
              <a:rPr lang="es-ES_tradnl" sz="1050" dirty="0">
                <a:solidFill>
                  <a:schemeClr val="accent1"/>
                </a:solidFill>
              </a:rPr>
              <a:t>16</a:t>
            </a:r>
            <a:endParaRPr lang="es-ES" sz="1050" dirty="0">
              <a:solidFill>
                <a:schemeClr val="accent1"/>
              </a:solidFill>
            </a:endParaRPr>
          </a:p>
        </p:txBody>
      </p:sp>
      <p:sp>
        <p:nvSpPr>
          <p:cNvPr id="16" name="CuadroTexto 15">
            <a:extLst>
              <a:ext uri="{FF2B5EF4-FFF2-40B4-BE49-F238E27FC236}">
                <a16:creationId xmlns:a16="http://schemas.microsoft.com/office/drawing/2014/main" id="{8C011BE7-8163-1A64-7561-FCC25B5EC3B0}"/>
              </a:ext>
            </a:extLst>
          </p:cNvPr>
          <p:cNvSpPr txBox="1"/>
          <p:nvPr/>
        </p:nvSpPr>
        <p:spPr>
          <a:xfrm>
            <a:off x="503238" y="4200488"/>
            <a:ext cx="6722315" cy="630942"/>
          </a:xfrm>
          <a:prstGeom prst="rect">
            <a:avLst/>
          </a:prstGeom>
          <a:noFill/>
        </p:spPr>
        <p:txBody>
          <a:bodyPr wrap="square">
            <a:spAutoFit/>
          </a:bodyPr>
          <a:lstStyle/>
          <a:p>
            <a:pPr indent="-406400">
              <a:spcAft>
                <a:spcPts val="400"/>
              </a:spcAft>
            </a:pPr>
            <a:r>
              <a:rPr lang="en-GB" sz="700" dirty="0">
                <a:solidFill>
                  <a:srgbClr val="002755"/>
                </a:solidFill>
                <a:latin typeface="Arial" panose="020B0604020202020204" pitchFamily="34" charset="0"/>
                <a:cs typeface="Arial" panose="020B0604020202020204" pitchFamily="34" charset="0"/>
              </a:rPr>
              <a:t>1.Perani Det al. Cross-validation of biomarkers for the early differential diagnosis and prognosis of dementia in a clinical setting. Eur J Nucl Med Mol Imaging 2016;43(3):499–508. 2. </a:t>
            </a:r>
            <a:r>
              <a:rPr lang="en-GB" sz="700" dirty="0" err="1">
                <a:solidFill>
                  <a:srgbClr val="002755"/>
                </a:solidFill>
                <a:latin typeface="Arial" panose="020B0604020202020204" pitchFamily="34" charset="0"/>
                <a:cs typeface="Arial" panose="020B0604020202020204" pitchFamily="34" charset="0"/>
              </a:rPr>
              <a:t>Arbizu</a:t>
            </a:r>
            <a:r>
              <a:rPr lang="en-GB" sz="700" dirty="0">
                <a:solidFill>
                  <a:srgbClr val="002755"/>
                </a:solidFill>
                <a:latin typeface="Arial" panose="020B0604020202020204" pitchFamily="34" charset="0"/>
                <a:cs typeface="Arial" panose="020B0604020202020204" pitchFamily="34" charset="0"/>
              </a:rPr>
              <a:t> J et al. Recommendations for the use of PET imaging biomarkers in the diagnosis of neurodegenerative conditions associated with dementia: SEMNIM and SEN consensus. Rev Esp Med </a:t>
            </a:r>
            <a:r>
              <a:rPr lang="en-GB" sz="700" dirty="0" err="1">
                <a:solidFill>
                  <a:srgbClr val="002755"/>
                </a:solidFill>
                <a:latin typeface="Arial" panose="020B0604020202020204" pitchFamily="34" charset="0"/>
                <a:cs typeface="Arial" panose="020B0604020202020204" pitchFamily="34" charset="0"/>
              </a:rPr>
              <a:t>Nucl</a:t>
            </a:r>
            <a:r>
              <a:rPr lang="en-GB" sz="700" dirty="0">
                <a:solidFill>
                  <a:srgbClr val="002755"/>
                </a:solidFill>
                <a:latin typeface="Arial" panose="020B0604020202020204" pitchFamily="34" charset="0"/>
                <a:cs typeface="Arial" panose="020B0604020202020204" pitchFamily="34" charset="0"/>
              </a:rPr>
              <a:t> Imagen Mol 2015;34(5):303–13., 3. Park SW et al. Deep learning application for the classification of Alzheimer’s disease using 18F-flortaucipir (AV-1451) tau positron emission tomography. Sci Rep 2023 ;13(1), </a:t>
            </a:r>
            <a:r>
              <a:rPr lang="es-ES" sz="700" dirty="0">
                <a:solidFill>
                  <a:srgbClr val="002755"/>
                </a:solidFill>
                <a:latin typeface="Arial" panose="020B0604020202020204" pitchFamily="34" charset="0"/>
                <a:cs typeface="Arial" panose="020B0604020202020204" pitchFamily="34" charset="0"/>
              </a:rPr>
              <a:t>4. Janeiro MH et al. Biomarcadores en la enfermedad de Alzheimer. </a:t>
            </a:r>
            <a:r>
              <a:rPr lang="es-ES" sz="700" dirty="0" err="1">
                <a:solidFill>
                  <a:srgbClr val="002755"/>
                </a:solidFill>
                <a:latin typeface="Arial" panose="020B0604020202020204" pitchFamily="34" charset="0"/>
                <a:cs typeface="Arial" panose="020B0604020202020204" pitchFamily="34" charset="0"/>
              </a:rPr>
              <a:t>Adv</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Lab</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Med</a:t>
            </a:r>
            <a:r>
              <a:rPr lang="es-ES" sz="700" dirty="0">
                <a:solidFill>
                  <a:srgbClr val="002755"/>
                </a:solidFill>
                <a:latin typeface="Arial" panose="020B0604020202020204" pitchFamily="34" charset="0"/>
                <a:cs typeface="Arial" panose="020B0604020202020204" pitchFamily="34" charset="0"/>
              </a:rPr>
              <a:t>. 2021;2(1):39–50.</a:t>
            </a:r>
          </a:p>
        </p:txBody>
      </p:sp>
      <p:sp>
        <p:nvSpPr>
          <p:cNvPr id="11" name="Título 1">
            <a:extLst>
              <a:ext uri="{FF2B5EF4-FFF2-40B4-BE49-F238E27FC236}">
                <a16:creationId xmlns:a16="http://schemas.microsoft.com/office/drawing/2014/main" id="{6B130905-031C-4631-FD7E-DB04E2219EEC}"/>
              </a:ext>
            </a:extLst>
          </p:cNvPr>
          <p:cNvSpPr txBox="1">
            <a:spLocks/>
          </p:cNvSpPr>
          <p:nvPr/>
        </p:nvSpPr>
        <p:spPr>
          <a:xfrm>
            <a:off x="404192"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solidFill>
                  <a:srgbClr val="00F1BE"/>
                </a:solidFill>
                <a:latin typeface="Arial" panose="020B0604020202020204" pitchFamily="34" charset="0"/>
                <a:cs typeface="Arial" panose="020B0604020202020204" pitchFamily="34" charset="0"/>
              </a:rPr>
              <a:t>Instrumentos de diagnóstico; estado 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280" name="Graphique 2">
            <a:extLst>
              <a:ext uri="{FF2B5EF4-FFF2-40B4-BE49-F238E27FC236}">
                <a16:creationId xmlns:a16="http://schemas.microsoft.com/office/drawing/2014/main" id="{8B8852FE-59CE-073F-CF9A-9B1C33602EB5}"/>
              </a:ext>
            </a:extLst>
          </p:cNvPr>
          <p:cNvGrpSpPr/>
          <p:nvPr/>
        </p:nvGrpSpPr>
        <p:grpSpPr>
          <a:xfrm>
            <a:off x="4980454" y="905435"/>
            <a:ext cx="3895621" cy="3075220"/>
            <a:chOff x="1694456" y="295643"/>
            <a:chExt cx="8675640" cy="6233551"/>
          </a:xfrm>
          <a:solidFill>
            <a:schemeClr val="accent1"/>
          </a:solidFill>
        </p:grpSpPr>
        <p:grpSp>
          <p:nvGrpSpPr>
            <p:cNvPr id="281" name="Graphique 2">
              <a:extLst>
                <a:ext uri="{FF2B5EF4-FFF2-40B4-BE49-F238E27FC236}">
                  <a16:creationId xmlns:a16="http://schemas.microsoft.com/office/drawing/2014/main" id="{946BDC60-5985-5E85-B9E5-FE2015C7AE52}"/>
                </a:ext>
              </a:extLst>
            </p:cNvPr>
            <p:cNvGrpSpPr/>
            <p:nvPr/>
          </p:nvGrpSpPr>
          <p:grpSpPr>
            <a:xfrm>
              <a:off x="4753494" y="295643"/>
              <a:ext cx="5616602" cy="5299363"/>
              <a:chOff x="4753494" y="295643"/>
              <a:chExt cx="5616602" cy="5299363"/>
            </a:xfrm>
            <a:solidFill>
              <a:schemeClr val="accent1"/>
            </a:solidFill>
          </p:grpSpPr>
          <p:grpSp>
            <p:nvGrpSpPr>
              <p:cNvPr id="322" name="Graphique 2">
                <a:extLst>
                  <a:ext uri="{FF2B5EF4-FFF2-40B4-BE49-F238E27FC236}">
                    <a16:creationId xmlns:a16="http://schemas.microsoft.com/office/drawing/2014/main" id="{DCD63D9E-8F64-9EC2-A714-F02CD121659D}"/>
                  </a:ext>
                </a:extLst>
              </p:cNvPr>
              <p:cNvGrpSpPr/>
              <p:nvPr/>
            </p:nvGrpSpPr>
            <p:grpSpPr>
              <a:xfrm>
                <a:off x="4753494" y="295643"/>
                <a:ext cx="5616602" cy="5299363"/>
                <a:chOff x="4753494" y="295643"/>
                <a:chExt cx="5616602" cy="5299363"/>
              </a:xfrm>
              <a:solidFill>
                <a:schemeClr val="accent1"/>
              </a:solidFill>
            </p:grpSpPr>
            <p:sp>
              <p:nvSpPr>
                <p:cNvPr id="359" name="Forme libre : forme 6">
                  <a:extLst>
                    <a:ext uri="{FF2B5EF4-FFF2-40B4-BE49-F238E27FC236}">
                      <a16:creationId xmlns:a16="http://schemas.microsoft.com/office/drawing/2014/main" id="{C1B4740F-479D-77EC-A3CB-4B02CED0D62E}"/>
                    </a:ext>
                  </a:extLst>
                </p:cNvPr>
                <p:cNvSpPr/>
                <p:nvPr/>
              </p:nvSpPr>
              <p:spPr>
                <a:xfrm>
                  <a:off x="4753584" y="295643"/>
                  <a:ext cx="5616512" cy="5299363"/>
                </a:xfrm>
                <a:custGeom>
                  <a:avLst/>
                  <a:gdLst>
                    <a:gd name="connsiteX0" fmla="*/ 5616513 w 5616512"/>
                    <a:gd name="connsiteY0" fmla="*/ 2587065 h 5299363"/>
                    <a:gd name="connsiteX1" fmla="*/ 2808256 w 5616512"/>
                    <a:gd name="connsiteY1" fmla="*/ 0 h 5299363"/>
                    <a:gd name="connsiteX2" fmla="*/ 0 w 5616512"/>
                    <a:gd name="connsiteY2" fmla="*/ 2587065 h 5299363"/>
                    <a:gd name="connsiteX3" fmla="*/ 810220 w 5616512"/>
                    <a:gd name="connsiteY3" fmla="*/ 4404842 h 5299363"/>
                    <a:gd name="connsiteX4" fmla="*/ 803895 w 5616512"/>
                    <a:gd name="connsiteY4" fmla="*/ 4401951 h 5299363"/>
                    <a:gd name="connsiteX5" fmla="*/ 803895 w 5616512"/>
                    <a:gd name="connsiteY5" fmla="*/ 5044922 h 5299363"/>
                    <a:gd name="connsiteX6" fmla="*/ 3900747 w 5616512"/>
                    <a:gd name="connsiteY6" fmla="*/ 5299364 h 5299363"/>
                    <a:gd name="connsiteX7" fmla="*/ 5064529 w 5616512"/>
                    <a:gd name="connsiteY7" fmla="*/ 4718467 h 5299363"/>
                    <a:gd name="connsiteX8" fmla="*/ 5064529 w 5616512"/>
                    <a:gd name="connsiteY8" fmla="*/ 4127450 h 5299363"/>
                    <a:gd name="connsiteX9" fmla="*/ 5616513 w 5616512"/>
                    <a:gd name="connsiteY9" fmla="*/ 2587065 h 529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512" h="5299363">
                      <a:moveTo>
                        <a:pt x="5616513" y="2587065"/>
                      </a:moveTo>
                      <a:cubicBezTo>
                        <a:pt x="5616513" y="1158270"/>
                        <a:pt x="4359212" y="0"/>
                        <a:pt x="2808256" y="0"/>
                      </a:cubicBezTo>
                      <a:cubicBezTo>
                        <a:pt x="1257300" y="0"/>
                        <a:pt x="0" y="1158270"/>
                        <a:pt x="0" y="2587065"/>
                      </a:cubicBezTo>
                      <a:cubicBezTo>
                        <a:pt x="0" y="3295635"/>
                        <a:pt x="309378" y="3937613"/>
                        <a:pt x="810220" y="4404842"/>
                      </a:cubicBezTo>
                      <a:lnTo>
                        <a:pt x="803895" y="4401951"/>
                      </a:lnTo>
                      <a:lnTo>
                        <a:pt x="803895" y="5044922"/>
                      </a:lnTo>
                      <a:lnTo>
                        <a:pt x="3900747" y="5299364"/>
                      </a:lnTo>
                      <a:cubicBezTo>
                        <a:pt x="3900747" y="5299364"/>
                        <a:pt x="5064529" y="4710425"/>
                        <a:pt x="5064529" y="4718467"/>
                      </a:cubicBezTo>
                      <a:cubicBezTo>
                        <a:pt x="5064529" y="4725334"/>
                        <a:pt x="5064529" y="4264429"/>
                        <a:pt x="5064529" y="4127450"/>
                      </a:cubicBezTo>
                      <a:cubicBezTo>
                        <a:pt x="5411315" y="3697086"/>
                        <a:pt x="5616513" y="3164167"/>
                        <a:pt x="5616513" y="2587065"/>
                      </a:cubicBezTo>
                      <a:close/>
                    </a:path>
                  </a:pathLst>
                </a:custGeom>
                <a:solidFill>
                  <a:srgbClr val="E8F3F9"/>
                </a:solidFill>
                <a:ln w="9035" cap="flat">
                  <a:noFill/>
                  <a:prstDash val="solid"/>
                  <a:miter/>
                </a:ln>
              </p:spPr>
              <p:txBody>
                <a:bodyPr anchor="ctr"/>
                <a:lstStyle/>
                <a:p>
                  <a:pPr>
                    <a:defRPr/>
                  </a:pPr>
                  <a:endParaRPr lang="en-US" dirty="0"/>
                </a:p>
              </p:txBody>
            </p:sp>
            <p:sp>
              <p:nvSpPr>
                <p:cNvPr id="360" name="Forme libre : forme 7">
                  <a:extLst>
                    <a:ext uri="{FF2B5EF4-FFF2-40B4-BE49-F238E27FC236}">
                      <a16:creationId xmlns:a16="http://schemas.microsoft.com/office/drawing/2014/main" id="{8ABA7537-AEF6-E24F-557F-959847E5DD5B}"/>
                    </a:ext>
                  </a:extLst>
                </p:cNvPr>
                <p:cNvSpPr/>
                <p:nvPr/>
              </p:nvSpPr>
              <p:spPr>
                <a:xfrm>
                  <a:off x="4840326" y="755373"/>
                  <a:ext cx="3929389" cy="4306715"/>
                </a:xfrm>
                <a:custGeom>
                  <a:avLst/>
                  <a:gdLst>
                    <a:gd name="connsiteX0" fmla="*/ 1964695 w 3929389"/>
                    <a:gd name="connsiteY0" fmla="*/ 0 h 4306715"/>
                    <a:gd name="connsiteX1" fmla="*/ 3929390 w 3929389"/>
                    <a:gd name="connsiteY1" fmla="*/ 2153358 h 4306715"/>
                    <a:gd name="connsiteX2" fmla="*/ 1964695 w 3929389"/>
                    <a:gd name="connsiteY2" fmla="*/ 4306716 h 4306715"/>
                    <a:gd name="connsiteX3" fmla="*/ 0 w 3929389"/>
                    <a:gd name="connsiteY3" fmla="*/ 2153358 h 4306715"/>
                    <a:gd name="connsiteX4" fmla="*/ 1964695 w 3929389"/>
                    <a:gd name="connsiteY4" fmla="*/ 0 h 430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89" h="4306715">
                      <a:moveTo>
                        <a:pt x="1964695" y="0"/>
                      </a:moveTo>
                      <a:cubicBezTo>
                        <a:pt x="3049777" y="0"/>
                        <a:pt x="3929390" y="964096"/>
                        <a:pt x="3929390" y="2153358"/>
                      </a:cubicBezTo>
                      <a:cubicBezTo>
                        <a:pt x="3929390" y="3342620"/>
                        <a:pt x="3049777" y="4306716"/>
                        <a:pt x="1964695" y="4306716"/>
                      </a:cubicBezTo>
                      <a:cubicBezTo>
                        <a:pt x="879613" y="4306716"/>
                        <a:pt x="0" y="3342620"/>
                        <a:pt x="0" y="2153358"/>
                      </a:cubicBezTo>
                      <a:cubicBezTo>
                        <a:pt x="0" y="964096"/>
                        <a:pt x="879613" y="0"/>
                        <a:pt x="1964695" y="0"/>
                      </a:cubicBezTo>
                      <a:close/>
                    </a:path>
                  </a:pathLst>
                </a:custGeom>
                <a:noFill/>
                <a:ln w="9035" cap="flat">
                  <a:solidFill>
                    <a:srgbClr val="3F3F3F"/>
                  </a:solidFill>
                  <a:prstDash val="solid"/>
                  <a:miter/>
                </a:ln>
              </p:spPr>
              <p:txBody>
                <a:bodyPr anchor="ctr"/>
                <a:lstStyle/>
                <a:p>
                  <a:pPr>
                    <a:defRPr/>
                  </a:pPr>
                  <a:endParaRPr lang="en-US" dirty="0"/>
                </a:p>
              </p:txBody>
            </p:sp>
            <p:sp>
              <p:nvSpPr>
                <p:cNvPr id="361" name="Forme libre : forme 8">
                  <a:extLst>
                    <a:ext uri="{FF2B5EF4-FFF2-40B4-BE49-F238E27FC236}">
                      <a16:creationId xmlns:a16="http://schemas.microsoft.com/office/drawing/2014/main" id="{DD31641E-957C-0429-1E28-9A60889BE935}"/>
                    </a:ext>
                  </a:extLst>
                </p:cNvPr>
                <p:cNvSpPr/>
                <p:nvPr/>
              </p:nvSpPr>
              <p:spPr>
                <a:xfrm>
                  <a:off x="4753584" y="547194"/>
                  <a:ext cx="4350086" cy="3948274"/>
                </a:xfrm>
                <a:custGeom>
                  <a:avLst/>
                  <a:gdLst>
                    <a:gd name="connsiteX0" fmla="*/ 0 w 4350086"/>
                    <a:gd name="connsiteY0" fmla="*/ 2461290 h 3948274"/>
                    <a:gd name="connsiteX1" fmla="*/ 2175043 w 4350086"/>
                    <a:gd name="connsiteY1" fmla="*/ 0 h 3948274"/>
                    <a:gd name="connsiteX2" fmla="*/ 4350086 w 4350086"/>
                    <a:gd name="connsiteY2" fmla="*/ 2461290 h 3948274"/>
                    <a:gd name="connsiteX3" fmla="*/ 3908427 w 4350086"/>
                    <a:gd name="connsiteY3" fmla="*/ 3948274 h 3948274"/>
                  </a:gdLst>
                  <a:ahLst/>
                  <a:cxnLst>
                    <a:cxn ang="0">
                      <a:pos x="connsiteX0" y="connsiteY0"/>
                    </a:cxn>
                    <a:cxn ang="0">
                      <a:pos x="connsiteX1" y="connsiteY1"/>
                    </a:cxn>
                    <a:cxn ang="0">
                      <a:pos x="connsiteX2" y="connsiteY2"/>
                    </a:cxn>
                    <a:cxn ang="0">
                      <a:pos x="connsiteX3" y="connsiteY3"/>
                    </a:cxn>
                  </a:cxnLst>
                  <a:rect l="l" t="t" r="r" b="b"/>
                  <a:pathLst>
                    <a:path w="4350086" h="3948274">
                      <a:moveTo>
                        <a:pt x="0" y="2461290"/>
                      </a:moveTo>
                      <a:cubicBezTo>
                        <a:pt x="0" y="1101979"/>
                        <a:pt x="973764" y="0"/>
                        <a:pt x="2175043" y="0"/>
                      </a:cubicBezTo>
                      <a:cubicBezTo>
                        <a:pt x="3376322" y="0"/>
                        <a:pt x="4350086" y="1101979"/>
                        <a:pt x="4350086" y="2461290"/>
                      </a:cubicBezTo>
                      <a:cubicBezTo>
                        <a:pt x="4350086" y="3019960"/>
                        <a:pt x="4185639" y="3535168"/>
                        <a:pt x="3908427" y="3948274"/>
                      </a:cubicBezTo>
                    </a:path>
                  </a:pathLst>
                </a:custGeom>
                <a:noFill/>
                <a:ln w="18070" cap="rnd">
                  <a:solidFill>
                    <a:srgbClr val="3F3F3F"/>
                  </a:solidFill>
                  <a:prstDash val="solid"/>
                  <a:miter/>
                </a:ln>
              </p:spPr>
              <p:txBody>
                <a:bodyPr anchor="ctr"/>
                <a:lstStyle/>
                <a:p>
                  <a:pPr>
                    <a:defRPr/>
                  </a:pPr>
                  <a:endParaRPr lang="en-US" dirty="0"/>
                </a:p>
              </p:txBody>
            </p:sp>
            <p:sp>
              <p:nvSpPr>
                <p:cNvPr id="362" name="Forme libre : forme 9">
                  <a:extLst>
                    <a:ext uri="{FF2B5EF4-FFF2-40B4-BE49-F238E27FC236}">
                      <a16:creationId xmlns:a16="http://schemas.microsoft.com/office/drawing/2014/main" id="{9350EFB5-A364-EB32-4E12-38D28D9D25FE}"/>
                    </a:ext>
                  </a:extLst>
                </p:cNvPr>
                <p:cNvSpPr/>
                <p:nvPr/>
              </p:nvSpPr>
              <p:spPr>
                <a:xfrm>
                  <a:off x="7534101" y="1588092"/>
                  <a:ext cx="1125170" cy="1587550"/>
                </a:xfrm>
                <a:custGeom>
                  <a:avLst/>
                  <a:gdLst>
                    <a:gd name="connsiteX0" fmla="*/ 619750 w 1125170"/>
                    <a:gd name="connsiteY0" fmla="*/ 0 h 1587550"/>
                    <a:gd name="connsiteX1" fmla="*/ 692396 w 1125170"/>
                    <a:gd name="connsiteY1" fmla="*/ 78158 h 1587550"/>
                    <a:gd name="connsiteX2" fmla="*/ 757994 w 1125170"/>
                    <a:gd name="connsiteY2" fmla="*/ 162369 h 1587550"/>
                    <a:gd name="connsiteX3" fmla="*/ 872204 w 1125170"/>
                    <a:gd name="connsiteY3" fmla="*/ 342719 h 1587550"/>
                    <a:gd name="connsiteX4" fmla="*/ 1035206 w 1125170"/>
                    <a:gd name="connsiteY4" fmla="*/ 736941 h 1587550"/>
                    <a:gd name="connsiteX5" fmla="*/ 1114538 w 1125170"/>
                    <a:gd name="connsiteY5" fmla="*/ 1156283 h 1587550"/>
                    <a:gd name="connsiteX6" fmla="*/ 1117972 w 1125170"/>
                    <a:gd name="connsiteY6" fmla="*/ 1583304 h 1587550"/>
                    <a:gd name="connsiteX7" fmla="*/ 1117701 w 1125170"/>
                    <a:gd name="connsiteY7" fmla="*/ 1587550 h 1587550"/>
                    <a:gd name="connsiteX8" fmla="*/ 1113454 w 1125170"/>
                    <a:gd name="connsiteY8" fmla="*/ 1586828 h 1587550"/>
                    <a:gd name="connsiteX9" fmla="*/ 697004 w 1125170"/>
                    <a:gd name="connsiteY9" fmla="*/ 1511471 h 1587550"/>
                    <a:gd name="connsiteX10" fmla="*/ 280735 w 1125170"/>
                    <a:gd name="connsiteY10" fmla="*/ 1435120 h 1587550"/>
                    <a:gd name="connsiteX11" fmla="*/ 277031 w 1125170"/>
                    <a:gd name="connsiteY11" fmla="*/ 1434397 h 1587550"/>
                    <a:gd name="connsiteX12" fmla="*/ 277483 w 1125170"/>
                    <a:gd name="connsiteY12" fmla="*/ 1430602 h 1587550"/>
                    <a:gd name="connsiteX13" fmla="*/ 280374 w 1125170"/>
                    <a:gd name="connsiteY13" fmla="*/ 1199292 h 1587550"/>
                    <a:gd name="connsiteX14" fmla="*/ 238088 w 1125170"/>
                    <a:gd name="connsiteY14" fmla="*/ 971595 h 1587550"/>
                    <a:gd name="connsiteX15" fmla="*/ 146286 w 1125170"/>
                    <a:gd name="connsiteY15" fmla="*/ 759350 h 1587550"/>
                    <a:gd name="connsiteX16" fmla="*/ 115204 w 1125170"/>
                    <a:gd name="connsiteY16" fmla="*/ 710467 h 1587550"/>
                    <a:gd name="connsiteX17" fmla="*/ 80417 w 1125170"/>
                    <a:gd name="connsiteY17" fmla="*/ 664115 h 1587550"/>
                    <a:gd name="connsiteX18" fmla="*/ 2079 w 1125170"/>
                    <a:gd name="connsiteY18" fmla="*/ 578819 h 1587550"/>
                    <a:gd name="connsiteX19" fmla="*/ 0 w 1125170"/>
                    <a:gd name="connsiteY19" fmla="*/ 576831 h 1587550"/>
                    <a:gd name="connsiteX20" fmla="*/ 2079 w 1125170"/>
                    <a:gd name="connsiteY20" fmla="*/ 574934 h 1587550"/>
                    <a:gd name="connsiteX21" fmla="*/ 311185 w 1125170"/>
                    <a:gd name="connsiteY21" fmla="*/ 286879 h 1587550"/>
                    <a:gd name="connsiteX22" fmla="*/ 619750 w 1125170"/>
                    <a:gd name="connsiteY22" fmla="*/ 0 h 1587550"/>
                    <a:gd name="connsiteX23" fmla="*/ 619750 w 1125170"/>
                    <a:gd name="connsiteY23" fmla="*/ 0 h 1587550"/>
                    <a:gd name="connsiteX24" fmla="*/ 5692 w 1125170"/>
                    <a:gd name="connsiteY24" fmla="*/ 578819 h 1587550"/>
                    <a:gd name="connsiteX25" fmla="*/ 5692 w 1125170"/>
                    <a:gd name="connsiteY25" fmla="*/ 574934 h 1587550"/>
                    <a:gd name="connsiteX26" fmla="*/ 84844 w 1125170"/>
                    <a:gd name="connsiteY26" fmla="*/ 660591 h 1587550"/>
                    <a:gd name="connsiteX27" fmla="*/ 119993 w 1125170"/>
                    <a:gd name="connsiteY27" fmla="*/ 707214 h 1587550"/>
                    <a:gd name="connsiteX28" fmla="*/ 151436 w 1125170"/>
                    <a:gd name="connsiteY28" fmla="*/ 756368 h 1587550"/>
                    <a:gd name="connsiteX29" fmla="*/ 244503 w 1125170"/>
                    <a:gd name="connsiteY29" fmla="*/ 969788 h 1587550"/>
                    <a:gd name="connsiteX30" fmla="*/ 287693 w 1125170"/>
                    <a:gd name="connsiteY30" fmla="*/ 1198750 h 1587550"/>
                    <a:gd name="connsiteX31" fmla="*/ 285434 w 1125170"/>
                    <a:gd name="connsiteY31" fmla="*/ 1431867 h 1587550"/>
                    <a:gd name="connsiteX32" fmla="*/ 282181 w 1125170"/>
                    <a:gd name="connsiteY32" fmla="*/ 1427350 h 1587550"/>
                    <a:gd name="connsiteX33" fmla="*/ 698631 w 1125170"/>
                    <a:gd name="connsiteY33" fmla="*/ 1502797 h 1587550"/>
                    <a:gd name="connsiteX34" fmla="*/ 1114900 w 1125170"/>
                    <a:gd name="connsiteY34" fmla="*/ 1579238 h 1587550"/>
                    <a:gd name="connsiteX35" fmla="*/ 1110382 w 1125170"/>
                    <a:gd name="connsiteY35" fmla="*/ 1582761 h 1587550"/>
                    <a:gd name="connsiteX36" fmla="*/ 1108123 w 1125170"/>
                    <a:gd name="connsiteY36" fmla="*/ 1156915 h 1587550"/>
                    <a:gd name="connsiteX37" fmla="*/ 1030146 w 1125170"/>
                    <a:gd name="connsiteY37" fmla="*/ 738477 h 1587550"/>
                    <a:gd name="connsiteX38" fmla="*/ 869222 w 1125170"/>
                    <a:gd name="connsiteY38" fmla="*/ 344436 h 1587550"/>
                    <a:gd name="connsiteX39" fmla="*/ 756639 w 1125170"/>
                    <a:gd name="connsiteY39" fmla="*/ 163363 h 1587550"/>
                    <a:gd name="connsiteX40" fmla="*/ 691763 w 1125170"/>
                    <a:gd name="connsiteY40" fmla="*/ 78700 h 1587550"/>
                    <a:gd name="connsiteX41" fmla="*/ 619750 w 1125170"/>
                    <a:gd name="connsiteY41" fmla="*/ 0 h 15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170" h="1587550">
                      <a:moveTo>
                        <a:pt x="619750" y="0"/>
                      </a:moveTo>
                      <a:cubicBezTo>
                        <a:pt x="645682" y="24396"/>
                        <a:pt x="669446" y="50961"/>
                        <a:pt x="692396" y="78158"/>
                      </a:cubicBezTo>
                      <a:cubicBezTo>
                        <a:pt x="715437" y="105355"/>
                        <a:pt x="737032" y="133636"/>
                        <a:pt x="757994" y="162369"/>
                      </a:cubicBezTo>
                      <a:cubicBezTo>
                        <a:pt x="799648" y="220107"/>
                        <a:pt x="837779" y="280374"/>
                        <a:pt x="872204" y="342719"/>
                      </a:cubicBezTo>
                      <a:cubicBezTo>
                        <a:pt x="941236" y="467410"/>
                        <a:pt x="994726" y="600414"/>
                        <a:pt x="1035206" y="736941"/>
                      </a:cubicBezTo>
                      <a:cubicBezTo>
                        <a:pt x="1074872" y="873740"/>
                        <a:pt x="1101888" y="1014333"/>
                        <a:pt x="1114538" y="1156283"/>
                      </a:cubicBezTo>
                      <a:cubicBezTo>
                        <a:pt x="1127640" y="1298141"/>
                        <a:pt x="1128453" y="1441174"/>
                        <a:pt x="1117972" y="1583304"/>
                      </a:cubicBezTo>
                      <a:lnTo>
                        <a:pt x="1117701" y="1587550"/>
                      </a:lnTo>
                      <a:lnTo>
                        <a:pt x="1113454" y="1586828"/>
                      </a:lnTo>
                      <a:lnTo>
                        <a:pt x="697004" y="1511471"/>
                      </a:lnTo>
                      <a:lnTo>
                        <a:pt x="280735" y="1435120"/>
                      </a:lnTo>
                      <a:lnTo>
                        <a:pt x="277031" y="1434397"/>
                      </a:lnTo>
                      <a:lnTo>
                        <a:pt x="277483" y="1430602"/>
                      </a:lnTo>
                      <a:cubicBezTo>
                        <a:pt x="286879" y="1354162"/>
                        <a:pt x="286609" y="1276184"/>
                        <a:pt x="280374" y="1199292"/>
                      </a:cubicBezTo>
                      <a:cubicBezTo>
                        <a:pt x="273597" y="1122309"/>
                        <a:pt x="260315" y="1045687"/>
                        <a:pt x="238088" y="971595"/>
                      </a:cubicBezTo>
                      <a:cubicBezTo>
                        <a:pt x="216131" y="897504"/>
                        <a:pt x="185862" y="825761"/>
                        <a:pt x="146286" y="759350"/>
                      </a:cubicBezTo>
                      <a:cubicBezTo>
                        <a:pt x="136889" y="742453"/>
                        <a:pt x="125595" y="726731"/>
                        <a:pt x="115204" y="710467"/>
                      </a:cubicBezTo>
                      <a:cubicBezTo>
                        <a:pt x="103638" y="695016"/>
                        <a:pt x="92976" y="678843"/>
                        <a:pt x="80417" y="664115"/>
                      </a:cubicBezTo>
                      <a:cubicBezTo>
                        <a:pt x="56744" y="633484"/>
                        <a:pt x="29637" y="605835"/>
                        <a:pt x="2079" y="578819"/>
                      </a:cubicBezTo>
                      <a:lnTo>
                        <a:pt x="0" y="576831"/>
                      </a:lnTo>
                      <a:lnTo>
                        <a:pt x="2079" y="574934"/>
                      </a:lnTo>
                      <a:lnTo>
                        <a:pt x="311185" y="286879"/>
                      </a:lnTo>
                      <a:lnTo>
                        <a:pt x="619750" y="0"/>
                      </a:lnTo>
                      <a:close/>
                      <a:moveTo>
                        <a:pt x="619750" y="0"/>
                      </a:moveTo>
                      <a:lnTo>
                        <a:pt x="5692" y="578819"/>
                      </a:lnTo>
                      <a:lnTo>
                        <a:pt x="5692" y="574934"/>
                      </a:lnTo>
                      <a:cubicBezTo>
                        <a:pt x="33522" y="602131"/>
                        <a:pt x="60900" y="629870"/>
                        <a:pt x="84844" y="660591"/>
                      </a:cubicBezTo>
                      <a:cubicBezTo>
                        <a:pt x="97494" y="675409"/>
                        <a:pt x="108247" y="691673"/>
                        <a:pt x="119993" y="707214"/>
                      </a:cubicBezTo>
                      <a:cubicBezTo>
                        <a:pt x="130474" y="723569"/>
                        <a:pt x="141949" y="739381"/>
                        <a:pt x="151436" y="756368"/>
                      </a:cubicBezTo>
                      <a:cubicBezTo>
                        <a:pt x="191464" y="823141"/>
                        <a:pt x="222185" y="895335"/>
                        <a:pt x="244503" y="969788"/>
                      </a:cubicBezTo>
                      <a:cubicBezTo>
                        <a:pt x="267092" y="1044241"/>
                        <a:pt x="280735" y="1121315"/>
                        <a:pt x="287693" y="1198750"/>
                      </a:cubicBezTo>
                      <a:cubicBezTo>
                        <a:pt x="294198" y="1276275"/>
                        <a:pt x="294741" y="1354252"/>
                        <a:pt x="285434" y="1431867"/>
                      </a:cubicBezTo>
                      <a:lnTo>
                        <a:pt x="282181" y="1427350"/>
                      </a:lnTo>
                      <a:lnTo>
                        <a:pt x="698631" y="1502797"/>
                      </a:lnTo>
                      <a:lnTo>
                        <a:pt x="1114900" y="1579238"/>
                      </a:lnTo>
                      <a:lnTo>
                        <a:pt x="1110382" y="1582761"/>
                      </a:lnTo>
                      <a:cubicBezTo>
                        <a:pt x="1121134" y="1441084"/>
                        <a:pt x="1120773" y="1298502"/>
                        <a:pt x="1108123" y="1156915"/>
                      </a:cubicBezTo>
                      <a:cubicBezTo>
                        <a:pt x="1095925" y="1015327"/>
                        <a:pt x="1069270" y="875005"/>
                        <a:pt x="1030146" y="738477"/>
                      </a:cubicBezTo>
                      <a:cubicBezTo>
                        <a:pt x="990209" y="602131"/>
                        <a:pt x="936718" y="469579"/>
                        <a:pt x="869222" y="344436"/>
                      </a:cubicBezTo>
                      <a:cubicBezTo>
                        <a:pt x="835339" y="281910"/>
                        <a:pt x="797842" y="221372"/>
                        <a:pt x="756639" y="163363"/>
                      </a:cubicBezTo>
                      <a:cubicBezTo>
                        <a:pt x="735948" y="134449"/>
                        <a:pt x="714533" y="105987"/>
                        <a:pt x="691763" y="78700"/>
                      </a:cubicBezTo>
                      <a:cubicBezTo>
                        <a:pt x="668994" y="51322"/>
                        <a:pt x="645411" y="24577"/>
                        <a:pt x="619750" y="0"/>
                      </a:cubicBezTo>
                      <a:close/>
                    </a:path>
                  </a:pathLst>
                </a:custGeom>
                <a:solidFill>
                  <a:srgbClr val="3F3F3F"/>
                </a:solidFill>
                <a:ln w="9035" cap="flat">
                  <a:noFill/>
                  <a:prstDash val="solid"/>
                  <a:miter/>
                </a:ln>
              </p:spPr>
              <p:txBody>
                <a:bodyPr anchor="ctr"/>
                <a:lstStyle/>
                <a:p>
                  <a:pPr>
                    <a:defRPr/>
                  </a:pPr>
                  <a:endParaRPr lang="en-US" dirty="0"/>
                </a:p>
              </p:txBody>
            </p:sp>
            <p:sp>
              <p:nvSpPr>
                <p:cNvPr id="363" name="Forme libre : forme 10">
                  <a:extLst>
                    <a:ext uri="{FF2B5EF4-FFF2-40B4-BE49-F238E27FC236}">
                      <a16:creationId xmlns:a16="http://schemas.microsoft.com/office/drawing/2014/main" id="{E9969C3E-A20F-855D-EF61-749881642A94}"/>
                    </a:ext>
                  </a:extLst>
                </p:cNvPr>
                <p:cNvSpPr/>
                <p:nvPr/>
              </p:nvSpPr>
              <p:spPr>
                <a:xfrm>
                  <a:off x="7880616" y="2681035"/>
                  <a:ext cx="468403" cy="372988"/>
                </a:xfrm>
                <a:custGeom>
                  <a:avLst/>
                  <a:gdLst>
                    <a:gd name="connsiteX0" fmla="*/ 0 w 468403"/>
                    <a:gd name="connsiteY0" fmla="*/ 0 h 372988"/>
                    <a:gd name="connsiteX1" fmla="*/ 468404 w 468403"/>
                    <a:gd name="connsiteY1" fmla="*/ 21685 h 372988"/>
                    <a:gd name="connsiteX2" fmla="*/ 464067 w 468403"/>
                    <a:gd name="connsiteY2" fmla="*/ 372988 h 372988"/>
                    <a:gd name="connsiteX3" fmla="*/ 0 w 468403"/>
                    <a:gd name="connsiteY3" fmla="*/ 303595 h 372988"/>
                    <a:gd name="connsiteX4" fmla="*/ 0 w 468403"/>
                    <a:gd name="connsiteY4" fmla="*/ 0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3" h="372988">
                      <a:moveTo>
                        <a:pt x="0" y="0"/>
                      </a:moveTo>
                      <a:lnTo>
                        <a:pt x="468404" y="21685"/>
                      </a:lnTo>
                      <a:lnTo>
                        <a:pt x="464067" y="372988"/>
                      </a:lnTo>
                      <a:lnTo>
                        <a:pt x="0" y="303595"/>
                      </a:lnTo>
                      <a:lnTo>
                        <a:pt x="0" y="0"/>
                      </a:lnTo>
                      <a:close/>
                    </a:path>
                  </a:pathLst>
                </a:custGeom>
                <a:solidFill>
                  <a:srgbClr val="A0A0A0"/>
                </a:solidFill>
                <a:ln w="9035" cap="flat">
                  <a:noFill/>
                  <a:prstDash val="solid"/>
                  <a:miter/>
                </a:ln>
              </p:spPr>
              <p:txBody>
                <a:bodyPr anchor="ctr"/>
                <a:lstStyle/>
                <a:p>
                  <a:pPr>
                    <a:defRPr/>
                  </a:pPr>
                  <a:endParaRPr lang="en-US" dirty="0"/>
                </a:p>
              </p:txBody>
            </p:sp>
            <p:sp>
              <p:nvSpPr>
                <p:cNvPr id="364" name="Forme libre : forme 11">
                  <a:extLst>
                    <a:ext uri="{FF2B5EF4-FFF2-40B4-BE49-F238E27FC236}">
                      <a16:creationId xmlns:a16="http://schemas.microsoft.com/office/drawing/2014/main" id="{5426931F-8D06-9F7D-6A65-0ED678264F4A}"/>
                    </a:ext>
                  </a:extLst>
                </p:cNvPr>
                <p:cNvSpPr/>
                <p:nvPr/>
              </p:nvSpPr>
              <p:spPr>
                <a:xfrm>
                  <a:off x="7880616" y="2681035"/>
                  <a:ext cx="468403" cy="372988"/>
                </a:xfrm>
                <a:custGeom>
                  <a:avLst/>
                  <a:gdLst>
                    <a:gd name="connsiteX0" fmla="*/ 0 w 468403"/>
                    <a:gd name="connsiteY0" fmla="*/ 0 h 372988"/>
                    <a:gd name="connsiteX1" fmla="*/ 468404 w 468403"/>
                    <a:gd name="connsiteY1" fmla="*/ 21685 h 372988"/>
                    <a:gd name="connsiteX2" fmla="*/ 464067 w 468403"/>
                    <a:gd name="connsiteY2" fmla="*/ 372988 h 372988"/>
                    <a:gd name="connsiteX3" fmla="*/ 0 w 468403"/>
                    <a:gd name="connsiteY3" fmla="*/ 303595 h 372988"/>
                    <a:gd name="connsiteX4" fmla="*/ 0 w 468403"/>
                    <a:gd name="connsiteY4" fmla="*/ 0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3" h="372988">
                      <a:moveTo>
                        <a:pt x="0" y="0"/>
                      </a:moveTo>
                      <a:lnTo>
                        <a:pt x="468404" y="21685"/>
                      </a:lnTo>
                      <a:lnTo>
                        <a:pt x="464067" y="372988"/>
                      </a:lnTo>
                      <a:lnTo>
                        <a:pt x="0" y="303595"/>
                      </a:lnTo>
                      <a:lnTo>
                        <a:pt x="0" y="0"/>
                      </a:lnTo>
                      <a:close/>
                    </a:path>
                  </a:pathLst>
                </a:custGeom>
                <a:noFill/>
                <a:ln w="9035" cap="flat">
                  <a:solidFill>
                    <a:srgbClr val="3F3F3F"/>
                  </a:solidFill>
                  <a:prstDash val="solid"/>
                  <a:miter/>
                </a:ln>
              </p:spPr>
              <p:txBody>
                <a:bodyPr anchor="ctr"/>
                <a:lstStyle/>
                <a:p>
                  <a:pPr>
                    <a:defRPr/>
                  </a:pPr>
                  <a:endParaRPr lang="en-US" dirty="0"/>
                </a:p>
              </p:txBody>
            </p:sp>
            <p:sp>
              <p:nvSpPr>
                <p:cNvPr id="365" name="Forme libre : forme 12">
                  <a:extLst>
                    <a:ext uri="{FF2B5EF4-FFF2-40B4-BE49-F238E27FC236}">
                      <a16:creationId xmlns:a16="http://schemas.microsoft.com/office/drawing/2014/main" id="{B1E6A9B3-9D33-6DA3-E5D6-F1C2931470FC}"/>
                    </a:ext>
                  </a:extLst>
                </p:cNvPr>
                <p:cNvSpPr/>
                <p:nvPr/>
              </p:nvSpPr>
              <p:spPr>
                <a:xfrm>
                  <a:off x="6253670" y="2073754"/>
                  <a:ext cx="1427981" cy="1592724"/>
                </a:xfrm>
                <a:custGeom>
                  <a:avLst/>
                  <a:gdLst>
                    <a:gd name="connsiteX0" fmla="*/ 836965 w 1427981"/>
                    <a:gd name="connsiteY0" fmla="*/ 1580141 h 1592724"/>
                    <a:gd name="connsiteX1" fmla="*/ 713991 w 1427981"/>
                    <a:gd name="connsiteY1" fmla="*/ 1591887 h 1592724"/>
                    <a:gd name="connsiteX2" fmla="*/ 0 w 1427981"/>
                    <a:gd name="connsiteY2" fmla="*/ 795944 h 1592724"/>
                    <a:gd name="connsiteX3" fmla="*/ 713991 w 1427981"/>
                    <a:gd name="connsiteY3" fmla="*/ 0 h 1592724"/>
                    <a:gd name="connsiteX4" fmla="*/ 1427982 w 1427981"/>
                    <a:gd name="connsiteY4" fmla="*/ 795944 h 1592724"/>
                    <a:gd name="connsiteX5" fmla="*/ 1258927 w 1427981"/>
                    <a:gd name="connsiteY5" fmla="*/ 1310248 h 1592724"/>
                    <a:gd name="connsiteX6" fmla="*/ 1054541 w 1427981"/>
                    <a:gd name="connsiteY6" fmla="*/ 1307719 h 1592724"/>
                    <a:gd name="connsiteX7" fmla="*/ 836965 w 1427981"/>
                    <a:gd name="connsiteY7" fmla="*/ 1580141 h 159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7981" h="1592724">
                      <a:moveTo>
                        <a:pt x="836965" y="1580141"/>
                      </a:moveTo>
                      <a:cubicBezTo>
                        <a:pt x="800100" y="1597399"/>
                        <a:pt x="755916" y="1591887"/>
                        <a:pt x="713991" y="1591887"/>
                      </a:cubicBezTo>
                      <a:cubicBezTo>
                        <a:pt x="319679" y="1591887"/>
                        <a:pt x="0" y="1235524"/>
                        <a:pt x="0" y="795944"/>
                      </a:cubicBezTo>
                      <a:cubicBezTo>
                        <a:pt x="0" y="356363"/>
                        <a:pt x="319679" y="0"/>
                        <a:pt x="713991" y="0"/>
                      </a:cubicBezTo>
                      <a:cubicBezTo>
                        <a:pt x="1108303" y="0"/>
                        <a:pt x="1427982" y="356363"/>
                        <a:pt x="1427982" y="795944"/>
                      </a:cubicBezTo>
                      <a:cubicBezTo>
                        <a:pt x="1427982" y="992016"/>
                        <a:pt x="1364372" y="1171553"/>
                        <a:pt x="1258927" y="1310248"/>
                      </a:cubicBezTo>
                      <a:lnTo>
                        <a:pt x="1054541" y="1307719"/>
                      </a:lnTo>
                      <a:cubicBezTo>
                        <a:pt x="1054541" y="1307719"/>
                        <a:pt x="999967" y="1503971"/>
                        <a:pt x="836965" y="1580141"/>
                      </a:cubicBezTo>
                      <a:close/>
                    </a:path>
                  </a:pathLst>
                </a:custGeom>
                <a:solidFill>
                  <a:srgbClr val="DAE8EF"/>
                </a:solidFill>
                <a:ln w="9035" cap="flat">
                  <a:noFill/>
                  <a:prstDash val="solid"/>
                  <a:miter/>
                </a:ln>
              </p:spPr>
              <p:txBody>
                <a:bodyPr anchor="ctr"/>
                <a:lstStyle/>
                <a:p>
                  <a:pPr>
                    <a:defRPr/>
                  </a:pPr>
                  <a:endParaRPr lang="en-US" dirty="0"/>
                </a:p>
              </p:txBody>
            </p:sp>
            <p:sp>
              <p:nvSpPr>
                <p:cNvPr id="366" name="Forme libre : forme 13">
                  <a:extLst>
                    <a:ext uri="{FF2B5EF4-FFF2-40B4-BE49-F238E27FC236}">
                      <a16:creationId xmlns:a16="http://schemas.microsoft.com/office/drawing/2014/main" id="{371DEFA1-C001-2A40-F765-1AF8BEA0F7AA}"/>
                    </a:ext>
                  </a:extLst>
                </p:cNvPr>
                <p:cNvSpPr/>
                <p:nvPr/>
              </p:nvSpPr>
              <p:spPr>
                <a:xfrm>
                  <a:off x="769348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67" name="Forme libre : forme 14">
                  <a:extLst>
                    <a:ext uri="{FF2B5EF4-FFF2-40B4-BE49-F238E27FC236}">
                      <a16:creationId xmlns:a16="http://schemas.microsoft.com/office/drawing/2014/main" id="{875D1384-3AD6-9368-47C5-6B40C57BF67C}"/>
                    </a:ext>
                  </a:extLst>
                </p:cNvPr>
                <p:cNvSpPr/>
                <p:nvPr/>
              </p:nvSpPr>
              <p:spPr>
                <a:xfrm>
                  <a:off x="782558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8" y="22318"/>
                        <a:pt x="79875" y="30811"/>
                      </a:cubicBezTo>
                      <a:lnTo>
                        <a:pt x="78158" y="55478"/>
                      </a:lnTo>
                      <a:close/>
                      <a:moveTo>
                        <a:pt x="78158" y="55478"/>
                      </a:moveTo>
                      <a:lnTo>
                        <a:pt x="76441" y="29275"/>
                      </a:lnTo>
                      <a:cubicBezTo>
                        <a:pt x="75718" y="20782"/>
                        <a:pt x="75538" y="12650"/>
                        <a:pt x="75086" y="4518"/>
                      </a:cubicBezTo>
                      <a:lnTo>
                        <a:pt x="78067" y="7500"/>
                      </a:lnTo>
                      <a:cubicBezTo>
                        <a:pt x="53491"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68" name="Forme libre : forme 15">
                  <a:extLst>
                    <a:ext uri="{FF2B5EF4-FFF2-40B4-BE49-F238E27FC236}">
                      <a16:creationId xmlns:a16="http://schemas.microsoft.com/office/drawing/2014/main" id="{83DD1BE8-B228-D9E8-7DC2-7D83A547DB5C}"/>
                    </a:ext>
                  </a:extLst>
                </p:cNvPr>
                <p:cNvSpPr/>
                <p:nvPr/>
              </p:nvSpPr>
              <p:spPr>
                <a:xfrm>
                  <a:off x="795777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69" name="Forme libre : forme 16">
                  <a:extLst>
                    <a:ext uri="{FF2B5EF4-FFF2-40B4-BE49-F238E27FC236}">
                      <a16:creationId xmlns:a16="http://schemas.microsoft.com/office/drawing/2014/main" id="{ED65F892-EE35-AB5E-320F-37F0327AD816}"/>
                    </a:ext>
                  </a:extLst>
                </p:cNvPr>
                <p:cNvSpPr/>
                <p:nvPr/>
              </p:nvSpPr>
              <p:spPr>
                <a:xfrm>
                  <a:off x="8089970"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0" name="Forme libre : forme 17">
                  <a:extLst>
                    <a:ext uri="{FF2B5EF4-FFF2-40B4-BE49-F238E27FC236}">
                      <a16:creationId xmlns:a16="http://schemas.microsoft.com/office/drawing/2014/main" id="{B641B70F-670F-5197-8719-6DC6526CE7C1}"/>
                    </a:ext>
                  </a:extLst>
                </p:cNvPr>
                <p:cNvSpPr/>
                <p:nvPr/>
              </p:nvSpPr>
              <p:spPr>
                <a:xfrm>
                  <a:off x="8222160"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1" name="Forme libre : forme 18">
                  <a:extLst>
                    <a:ext uri="{FF2B5EF4-FFF2-40B4-BE49-F238E27FC236}">
                      <a16:creationId xmlns:a16="http://schemas.microsoft.com/office/drawing/2014/main" id="{A766A97F-E54D-D0D2-2F60-F1A8604C210B}"/>
                    </a:ext>
                  </a:extLst>
                </p:cNvPr>
                <p:cNvSpPr/>
                <p:nvPr/>
              </p:nvSpPr>
              <p:spPr>
                <a:xfrm>
                  <a:off x="8354351"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4"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4"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2" name="Forme libre : forme 19">
                  <a:extLst>
                    <a:ext uri="{FF2B5EF4-FFF2-40B4-BE49-F238E27FC236}">
                      <a16:creationId xmlns:a16="http://schemas.microsoft.com/office/drawing/2014/main" id="{2DB7B2A3-9290-47B8-84E2-F4135BCD4175}"/>
                    </a:ext>
                  </a:extLst>
                </p:cNvPr>
                <p:cNvSpPr/>
                <p:nvPr/>
              </p:nvSpPr>
              <p:spPr>
                <a:xfrm>
                  <a:off x="7862183"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9" y="32167"/>
                        <a:pt x="0" y="24938"/>
                        <a:pt x="0" y="16083"/>
                      </a:cubicBezTo>
                      <a:lnTo>
                        <a:pt x="0" y="16083"/>
                      </a:lnTo>
                      <a:cubicBezTo>
                        <a:pt x="0" y="7228"/>
                        <a:pt x="7229"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3" name="Forme libre : forme 20">
                  <a:extLst>
                    <a:ext uri="{FF2B5EF4-FFF2-40B4-BE49-F238E27FC236}">
                      <a16:creationId xmlns:a16="http://schemas.microsoft.com/office/drawing/2014/main" id="{9496AF5F-DFB6-542E-DEF8-BF4ACABAF2B2}"/>
                    </a:ext>
                  </a:extLst>
                </p:cNvPr>
                <p:cNvSpPr/>
                <p:nvPr/>
              </p:nvSpPr>
              <p:spPr>
                <a:xfrm>
                  <a:off x="8014161"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9" y="32167"/>
                        <a:pt x="0" y="24938"/>
                        <a:pt x="0" y="16083"/>
                      </a:cubicBezTo>
                      <a:lnTo>
                        <a:pt x="0" y="16083"/>
                      </a:lnTo>
                      <a:cubicBezTo>
                        <a:pt x="0" y="7228"/>
                        <a:pt x="7229"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4" name="Forme libre : forme 21">
                  <a:extLst>
                    <a:ext uri="{FF2B5EF4-FFF2-40B4-BE49-F238E27FC236}">
                      <a16:creationId xmlns:a16="http://schemas.microsoft.com/office/drawing/2014/main" id="{DA4A6639-BB41-AECC-1FE1-3C74412E14A0}"/>
                    </a:ext>
                  </a:extLst>
                </p:cNvPr>
                <p:cNvSpPr/>
                <p:nvPr/>
              </p:nvSpPr>
              <p:spPr>
                <a:xfrm>
                  <a:off x="8166139"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8" y="32167"/>
                        <a:pt x="0" y="24938"/>
                        <a:pt x="0" y="16083"/>
                      </a:cubicBezTo>
                      <a:lnTo>
                        <a:pt x="0" y="16083"/>
                      </a:lnTo>
                      <a:cubicBezTo>
                        <a:pt x="0" y="7228"/>
                        <a:pt x="7228"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5" name="Forme libre : forme 22">
                  <a:extLst>
                    <a:ext uri="{FF2B5EF4-FFF2-40B4-BE49-F238E27FC236}">
                      <a16:creationId xmlns:a16="http://schemas.microsoft.com/office/drawing/2014/main" id="{C3945338-C52E-9133-9DEC-1D6333367273}"/>
                    </a:ext>
                  </a:extLst>
                </p:cNvPr>
                <p:cNvSpPr/>
                <p:nvPr/>
              </p:nvSpPr>
              <p:spPr>
                <a:xfrm>
                  <a:off x="8318208" y="2594745"/>
                  <a:ext cx="94512" cy="32166"/>
                </a:xfrm>
                <a:custGeom>
                  <a:avLst/>
                  <a:gdLst>
                    <a:gd name="connsiteX0" fmla="*/ 78429 w 94512"/>
                    <a:gd name="connsiteY0" fmla="*/ 32167 h 32166"/>
                    <a:gd name="connsiteX1" fmla="*/ 16083 w 94512"/>
                    <a:gd name="connsiteY1" fmla="*/ 32167 h 32166"/>
                    <a:gd name="connsiteX2" fmla="*/ 0 w 94512"/>
                    <a:gd name="connsiteY2" fmla="*/ 16083 h 32166"/>
                    <a:gd name="connsiteX3" fmla="*/ 0 w 94512"/>
                    <a:gd name="connsiteY3" fmla="*/ 16083 h 32166"/>
                    <a:gd name="connsiteX4" fmla="*/ 16083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3" y="32167"/>
                      </a:lnTo>
                      <a:cubicBezTo>
                        <a:pt x="7228" y="32167"/>
                        <a:pt x="0" y="24938"/>
                        <a:pt x="0" y="16083"/>
                      </a:cubicBezTo>
                      <a:lnTo>
                        <a:pt x="0" y="16083"/>
                      </a:lnTo>
                      <a:cubicBezTo>
                        <a:pt x="0" y="7228"/>
                        <a:pt x="7228" y="0"/>
                        <a:pt x="16083" y="0"/>
                      </a:cubicBezTo>
                      <a:lnTo>
                        <a:pt x="78429" y="0"/>
                      </a:lnTo>
                      <a:cubicBezTo>
                        <a:pt x="87283" y="0"/>
                        <a:pt x="94512" y="7228"/>
                        <a:pt x="94512" y="16083"/>
                      </a:cubicBezTo>
                      <a:lnTo>
                        <a:pt x="94512" y="16083"/>
                      </a:lnTo>
                      <a:cubicBezTo>
                        <a:pt x="94422" y="24938"/>
                        <a:pt x="8719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6" name="Forme libre : forme 23">
                  <a:extLst>
                    <a:ext uri="{FF2B5EF4-FFF2-40B4-BE49-F238E27FC236}">
                      <a16:creationId xmlns:a16="http://schemas.microsoft.com/office/drawing/2014/main" id="{0CF6C548-945E-D1D9-35E8-391DE5BBB296}"/>
                    </a:ext>
                  </a:extLst>
                </p:cNvPr>
                <p:cNvSpPr/>
                <p:nvPr/>
              </p:nvSpPr>
              <p:spPr>
                <a:xfrm>
                  <a:off x="8470187" y="2594745"/>
                  <a:ext cx="94511" cy="32166"/>
                </a:xfrm>
                <a:custGeom>
                  <a:avLst/>
                  <a:gdLst>
                    <a:gd name="connsiteX0" fmla="*/ 78429 w 94511"/>
                    <a:gd name="connsiteY0" fmla="*/ 32167 h 32166"/>
                    <a:gd name="connsiteX1" fmla="*/ 16083 w 94511"/>
                    <a:gd name="connsiteY1" fmla="*/ 32167 h 32166"/>
                    <a:gd name="connsiteX2" fmla="*/ 0 w 94511"/>
                    <a:gd name="connsiteY2" fmla="*/ 16083 h 32166"/>
                    <a:gd name="connsiteX3" fmla="*/ 0 w 94511"/>
                    <a:gd name="connsiteY3" fmla="*/ 16083 h 32166"/>
                    <a:gd name="connsiteX4" fmla="*/ 16083 w 94511"/>
                    <a:gd name="connsiteY4" fmla="*/ 0 h 32166"/>
                    <a:gd name="connsiteX5" fmla="*/ 78429 w 94511"/>
                    <a:gd name="connsiteY5" fmla="*/ 0 h 32166"/>
                    <a:gd name="connsiteX6" fmla="*/ 94512 w 94511"/>
                    <a:gd name="connsiteY6" fmla="*/ 16083 h 32166"/>
                    <a:gd name="connsiteX7" fmla="*/ 94512 w 94511"/>
                    <a:gd name="connsiteY7" fmla="*/ 16083 h 32166"/>
                    <a:gd name="connsiteX8" fmla="*/ 78429 w 94511"/>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1" h="32166">
                      <a:moveTo>
                        <a:pt x="78429" y="32167"/>
                      </a:moveTo>
                      <a:lnTo>
                        <a:pt x="16083" y="32167"/>
                      </a:lnTo>
                      <a:cubicBezTo>
                        <a:pt x="7228" y="32167"/>
                        <a:pt x="0" y="24938"/>
                        <a:pt x="0" y="16083"/>
                      </a:cubicBezTo>
                      <a:lnTo>
                        <a:pt x="0" y="16083"/>
                      </a:lnTo>
                      <a:cubicBezTo>
                        <a:pt x="0" y="7228"/>
                        <a:pt x="7228" y="0"/>
                        <a:pt x="16083" y="0"/>
                      </a:cubicBezTo>
                      <a:lnTo>
                        <a:pt x="78429" y="0"/>
                      </a:lnTo>
                      <a:cubicBezTo>
                        <a:pt x="87283" y="0"/>
                        <a:pt x="94512" y="7228"/>
                        <a:pt x="94512" y="16083"/>
                      </a:cubicBezTo>
                      <a:lnTo>
                        <a:pt x="94512" y="16083"/>
                      </a:lnTo>
                      <a:cubicBezTo>
                        <a:pt x="94422" y="24938"/>
                        <a:pt x="87193"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7" name="Forme libre : forme 24">
                  <a:extLst>
                    <a:ext uri="{FF2B5EF4-FFF2-40B4-BE49-F238E27FC236}">
                      <a16:creationId xmlns:a16="http://schemas.microsoft.com/office/drawing/2014/main" id="{B7A22553-CCB9-F581-A3DC-A9918CAFE1BB}"/>
                    </a:ext>
                  </a:extLst>
                </p:cNvPr>
                <p:cNvSpPr/>
                <p:nvPr/>
              </p:nvSpPr>
              <p:spPr>
                <a:xfrm>
                  <a:off x="7858199" y="2590313"/>
                  <a:ext cx="98991" cy="39219"/>
                </a:xfrm>
                <a:custGeom>
                  <a:avLst/>
                  <a:gdLst>
                    <a:gd name="connsiteX0" fmla="*/ 82413 w 98991"/>
                    <a:gd name="connsiteY0" fmla="*/ 36599 h 39219"/>
                    <a:gd name="connsiteX1" fmla="*/ 26031 w 98991"/>
                    <a:gd name="connsiteY1" fmla="*/ 38858 h 39219"/>
                    <a:gd name="connsiteX2" fmla="*/ 18803 w 98991"/>
                    <a:gd name="connsiteY2" fmla="*/ 39219 h 39219"/>
                    <a:gd name="connsiteX3" fmla="*/ 10761 w 98991"/>
                    <a:gd name="connsiteY3" fmla="*/ 37322 h 39219"/>
                    <a:gd name="connsiteX4" fmla="*/ 461 w 98991"/>
                    <a:gd name="connsiteY4" fmla="*/ 24311 h 39219"/>
                    <a:gd name="connsiteX5" fmla="*/ 4346 w 98991"/>
                    <a:gd name="connsiteY5" fmla="*/ 7595 h 39219"/>
                    <a:gd name="connsiteX6" fmla="*/ 20068 w 98991"/>
                    <a:gd name="connsiteY6" fmla="*/ 5 h 39219"/>
                    <a:gd name="connsiteX7" fmla="*/ 76450 w 98991"/>
                    <a:gd name="connsiteY7" fmla="*/ 2264 h 39219"/>
                    <a:gd name="connsiteX8" fmla="*/ 83588 w 98991"/>
                    <a:gd name="connsiteY8" fmla="*/ 2716 h 39219"/>
                    <a:gd name="connsiteX9" fmla="*/ 90816 w 98991"/>
                    <a:gd name="connsiteY9" fmla="*/ 5246 h 39219"/>
                    <a:gd name="connsiteX10" fmla="*/ 98768 w 98991"/>
                    <a:gd name="connsiteY10" fmla="*/ 17443 h 39219"/>
                    <a:gd name="connsiteX11" fmla="*/ 82413 w 98991"/>
                    <a:gd name="connsiteY11" fmla="*/ 36599 h 39219"/>
                    <a:gd name="connsiteX12" fmla="*/ 82413 w 98991"/>
                    <a:gd name="connsiteY12" fmla="*/ 36599 h 39219"/>
                    <a:gd name="connsiteX13" fmla="*/ 94611 w 98991"/>
                    <a:gd name="connsiteY13" fmla="*/ 30636 h 39219"/>
                    <a:gd name="connsiteX14" fmla="*/ 97503 w 98991"/>
                    <a:gd name="connsiteY14" fmla="*/ 17624 h 39219"/>
                    <a:gd name="connsiteX15" fmla="*/ 89461 w 98991"/>
                    <a:gd name="connsiteY15" fmla="*/ 7685 h 39219"/>
                    <a:gd name="connsiteX16" fmla="*/ 76450 w 98991"/>
                    <a:gd name="connsiteY16" fmla="*/ 6691 h 39219"/>
                    <a:gd name="connsiteX17" fmla="*/ 20068 w 98991"/>
                    <a:gd name="connsiteY17" fmla="*/ 8950 h 39219"/>
                    <a:gd name="connsiteX18" fmla="*/ 8141 w 98991"/>
                    <a:gd name="connsiteY18" fmla="*/ 22775 h 39219"/>
                    <a:gd name="connsiteX19" fmla="*/ 13833 w 98991"/>
                    <a:gd name="connsiteY19" fmla="*/ 31900 h 39219"/>
                    <a:gd name="connsiteX20" fmla="*/ 19164 w 98991"/>
                    <a:gd name="connsiteY20" fmla="*/ 33888 h 39219"/>
                    <a:gd name="connsiteX21" fmla="*/ 26031 w 98991"/>
                    <a:gd name="connsiteY21" fmla="*/ 34340 h 39219"/>
                    <a:gd name="connsiteX22" fmla="*/ 82413 w 9899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91" h="39219">
                      <a:moveTo>
                        <a:pt x="82413" y="36599"/>
                      </a:moveTo>
                      <a:cubicBezTo>
                        <a:pt x="63619" y="36509"/>
                        <a:pt x="44825" y="37683"/>
                        <a:pt x="26031" y="38858"/>
                      </a:cubicBezTo>
                      <a:cubicBezTo>
                        <a:pt x="23592" y="38948"/>
                        <a:pt x="21513" y="39219"/>
                        <a:pt x="18803" y="39219"/>
                      </a:cubicBezTo>
                      <a:cubicBezTo>
                        <a:pt x="16092" y="39219"/>
                        <a:pt x="13291" y="38497"/>
                        <a:pt x="10761" y="37322"/>
                      </a:cubicBezTo>
                      <a:cubicBezTo>
                        <a:pt x="5791" y="34792"/>
                        <a:pt x="1725" y="30093"/>
                        <a:pt x="461" y="24311"/>
                      </a:cubicBezTo>
                      <a:cubicBezTo>
                        <a:pt x="-804" y="18618"/>
                        <a:pt x="551" y="12293"/>
                        <a:pt x="4346" y="7595"/>
                      </a:cubicBezTo>
                      <a:cubicBezTo>
                        <a:pt x="8050" y="2987"/>
                        <a:pt x="14014" y="95"/>
                        <a:pt x="20068" y="5"/>
                      </a:cubicBezTo>
                      <a:cubicBezTo>
                        <a:pt x="38862" y="-85"/>
                        <a:pt x="57655"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484" y="27383"/>
                        <a:pt x="92081" y="36960"/>
                        <a:pt x="82413" y="36599"/>
                      </a:cubicBezTo>
                      <a:close/>
                      <a:moveTo>
                        <a:pt x="82413" y="36599"/>
                      </a:moveTo>
                      <a:cubicBezTo>
                        <a:pt x="87111"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5" y="7866"/>
                        <a:pt x="38862" y="9040"/>
                        <a:pt x="20068" y="8950"/>
                      </a:cubicBezTo>
                      <a:cubicBezTo>
                        <a:pt x="13201" y="8679"/>
                        <a:pt x="6966" y="15546"/>
                        <a:pt x="8141" y="22775"/>
                      </a:cubicBezTo>
                      <a:cubicBezTo>
                        <a:pt x="8592" y="26298"/>
                        <a:pt x="10671" y="29732"/>
                        <a:pt x="13833" y="31900"/>
                      </a:cubicBezTo>
                      <a:cubicBezTo>
                        <a:pt x="15459" y="32985"/>
                        <a:pt x="17267" y="33617"/>
                        <a:pt x="19164" y="33888"/>
                      </a:cubicBezTo>
                      <a:cubicBezTo>
                        <a:pt x="21152" y="34159"/>
                        <a:pt x="23772" y="34159"/>
                        <a:pt x="26031" y="34340"/>
                      </a:cubicBezTo>
                      <a:cubicBezTo>
                        <a:pt x="44825"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78" name="Forme libre : forme 25">
                  <a:extLst>
                    <a:ext uri="{FF2B5EF4-FFF2-40B4-BE49-F238E27FC236}">
                      <a16:creationId xmlns:a16="http://schemas.microsoft.com/office/drawing/2014/main" id="{1D6E846E-0441-A906-5736-F63DDFF6513C}"/>
                    </a:ext>
                  </a:extLst>
                </p:cNvPr>
                <p:cNvSpPr/>
                <p:nvPr/>
              </p:nvSpPr>
              <p:spPr>
                <a:xfrm>
                  <a:off x="8010177" y="2590313"/>
                  <a:ext cx="99011" cy="39219"/>
                </a:xfrm>
                <a:custGeom>
                  <a:avLst/>
                  <a:gdLst>
                    <a:gd name="connsiteX0" fmla="*/ 82413 w 99011"/>
                    <a:gd name="connsiteY0" fmla="*/ 36599 h 39219"/>
                    <a:gd name="connsiteX1" fmla="*/ 26031 w 99011"/>
                    <a:gd name="connsiteY1" fmla="*/ 38858 h 39219"/>
                    <a:gd name="connsiteX2" fmla="*/ 18803 w 99011"/>
                    <a:gd name="connsiteY2" fmla="*/ 39219 h 39219"/>
                    <a:gd name="connsiteX3" fmla="*/ 10761 w 99011"/>
                    <a:gd name="connsiteY3" fmla="*/ 37322 h 39219"/>
                    <a:gd name="connsiteX4" fmla="*/ 461 w 99011"/>
                    <a:gd name="connsiteY4" fmla="*/ 24311 h 39219"/>
                    <a:gd name="connsiteX5" fmla="*/ 4346 w 99011"/>
                    <a:gd name="connsiteY5" fmla="*/ 7595 h 39219"/>
                    <a:gd name="connsiteX6" fmla="*/ 20068 w 99011"/>
                    <a:gd name="connsiteY6" fmla="*/ 5 h 39219"/>
                    <a:gd name="connsiteX7" fmla="*/ 76450 w 99011"/>
                    <a:gd name="connsiteY7" fmla="*/ 2264 h 39219"/>
                    <a:gd name="connsiteX8" fmla="*/ 83588 w 99011"/>
                    <a:gd name="connsiteY8" fmla="*/ 2716 h 39219"/>
                    <a:gd name="connsiteX9" fmla="*/ 90816 w 99011"/>
                    <a:gd name="connsiteY9" fmla="*/ 5246 h 39219"/>
                    <a:gd name="connsiteX10" fmla="*/ 98768 w 99011"/>
                    <a:gd name="connsiteY10" fmla="*/ 17443 h 39219"/>
                    <a:gd name="connsiteX11" fmla="*/ 82413 w 99011"/>
                    <a:gd name="connsiteY11" fmla="*/ 36599 h 39219"/>
                    <a:gd name="connsiteX12" fmla="*/ 82413 w 99011"/>
                    <a:gd name="connsiteY12" fmla="*/ 36599 h 39219"/>
                    <a:gd name="connsiteX13" fmla="*/ 94611 w 99011"/>
                    <a:gd name="connsiteY13" fmla="*/ 30636 h 39219"/>
                    <a:gd name="connsiteX14" fmla="*/ 97503 w 99011"/>
                    <a:gd name="connsiteY14" fmla="*/ 17624 h 39219"/>
                    <a:gd name="connsiteX15" fmla="*/ 89461 w 99011"/>
                    <a:gd name="connsiteY15" fmla="*/ 7685 h 39219"/>
                    <a:gd name="connsiteX16" fmla="*/ 76450 w 99011"/>
                    <a:gd name="connsiteY16" fmla="*/ 6691 h 39219"/>
                    <a:gd name="connsiteX17" fmla="*/ 20068 w 99011"/>
                    <a:gd name="connsiteY17" fmla="*/ 8950 h 39219"/>
                    <a:gd name="connsiteX18" fmla="*/ 8141 w 99011"/>
                    <a:gd name="connsiteY18" fmla="*/ 22775 h 39219"/>
                    <a:gd name="connsiteX19" fmla="*/ 13833 w 99011"/>
                    <a:gd name="connsiteY19" fmla="*/ 31900 h 39219"/>
                    <a:gd name="connsiteX20" fmla="*/ 19164 w 99011"/>
                    <a:gd name="connsiteY20" fmla="*/ 33888 h 39219"/>
                    <a:gd name="connsiteX21" fmla="*/ 26031 w 99011"/>
                    <a:gd name="connsiteY21" fmla="*/ 34340 h 39219"/>
                    <a:gd name="connsiteX22" fmla="*/ 82413 w 9901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11" h="39219">
                      <a:moveTo>
                        <a:pt x="82413" y="36599"/>
                      </a:moveTo>
                      <a:cubicBezTo>
                        <a:pt x="63619" y="36509"/>
                        <a:pt x="44825" y="37683"/>
                        <a:pt x="26031" y="38858"/>
                      </a:cubicBezTo>
                      <a:cubicBezTo>
                        <a:pt x="23592" y="38948"/>
                        <a:pt x="21513" y="39219"/>
                        <a:pt x="18803" y="39219"/>
                      </a:cubicBezTo>
                      <a:cubicBezTo>
                        <a:pt x="16092" y="39219"/>
                        <a:pt x="13291" y="38497"/>
                        <a:pt x="10761" y="37322"/>
                      </a:cubicBezTo>
                      <a:cubicBezTo>
                        <a:pt x="5791" y="34792"/>
                        <a:pt x="1725" y="30093"/>
                        <a:pt x="461" y="24311"/>
                      </a:cubicBezTo>
                      <a:cubicBezTo>
                        <a:pt x="-804" y="18618"/>
                        <a:pt x="551" y="12293"/>
                        <a:pt x="4346" y="7595"/>
                      </a:cubicBezTo>
                      <a:cubicBezTo>
                        <a:pt x="8050" y="2987"/>
                        <a:pt x="14014" y="95"/>
                        <a:pt x="20068" y="5"/>
                      </a:cubicBezTo>
                      <a:cubicBezTo>
                        <a:pt x="38862" y="-85"/>
                        <a:pt x="57655"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574" y="27383"/>
                        <a:pt x="9208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5" y="7866"/>
                        <a:pt x="38862" y="9040"/>
                        <a:pt x="20068" y="8950"/>
                      </a:cubicBezTo>
                      <a:cubicBezTo>
                        <a:pt x="13201" y="8679"/>
                        <a:pt x="6966" y="15546"/>
                        <a:pt x="8141" y="22775"/>
                      </a:cubicBezTo>
                      <a:cubicBezTo>
                        <a:pt x="8592" y="26298"/>
                        <a:pt x="10671" y="29732"/>
                        <a:pt x="13833" y="31900"/>
                      </a:cubicBezTo>
                      <a:cubicBezTo>
                        <a:pt x="15460" y="32985"/>
                        <a:pt x="17267" y="33617"/>
                        <a:pt x="19164" y="33888"/>
                      </a:cubicBezTo>
                      <a:cubicBezTo>
                        <a:pt x="21152" y="34159"/>
                        <a:pt x="23772" y="34159"/>
                        <a:pt x="26031" y="34340"/>
                      </a:cubicBezTo>
                      <a:cubicBezTo>
                        <a:pt x="44825"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79" name="Forme libre : forme 26">
                  <a:extLst>
                    <a:ext uri="{FF2B5EF4-FFF2-40B4-BE49-F238E27FC236}">
                      <a16:creationId xmlns:a16="http://schemas.microsoft.com/office/drawing/2014/main" id="{3C4BCD98-F290-BEB9-7C5D-2C05D65B2BE1}"/>
                    </a:ext>
                  </a:extLst>
                </p:cNvPr>
                <p:cNvSpPr/>
                <p:nvPr/>
              </p:nvSpPr>
              <p:spPr>
                <a:xfrm>
                  <a:off x="8162155" y="2590313"/>
                  <a:ext cx="99011" cy="39219"/>
                </a:xfrm>
                <a:custGeom>
                  <a:avLst/>
                  <a:gdLst>
                    <a:gd name="connsiteX0" fmla="*/ 82413 w 99011"/>
                    <a:gd name="connsiteY0" fmla="*/ 36599 h 39219"/>
                    <a:gd name="connsiteX1" fmla="*/ 26031 w 99011"/>
                    <a:gd name="connsiteY1" fmla="*/ 38858 h 39219"/>
                    <a:gd name="connsiteX2" fmla="*/ 18803 w 99011"/>
                    <a:gd name="connsiteY2" fmla="*/ 39219 h 39219"/>
                    <a:gd name="connsiteX3" fmla="*/ 10761 w 99011"/>
                    <a:gd name="connsiteY3" fmla="*/ 37322 h 39219"/>
                    <a:gd name="connsiteX4" fmla="*/ 460 w 99011"/>
                    <a:gd name="connsiteY4" fmla="*/ 24311 h 39219"/>
                    <a:gd name="connsiteX5" fmla="*/ 4346 w 99011"/>
                    <a:gd name="connsiteY5" fmla="*/ 7595 h 39219"/>
                    <a:gd name="connsiteX6" fmla="*/ 20068 w 99011"/>
                    <a:gd name="connsiteY6" fmla="*/ 5 h 39219"/>
                    <a:gd name="connsiteX7" fmla="*/ 76450 w 99011"/>
                    <a:gd name="connsiteY7" fmla="*/ 2264 h 39219"/>
                    <a:gd name="connsiteX8" fmla="*/ 83588 w 99011"/>
                    <a:gd name="connsiteY8" fmla="*/ 2716 h 39219"/>
                    <a:gd name="connsiteX9" fmla="*/ 90816 w 99011"/>
                    <a:gd name="connsiteY9" fmla="*/ 5246 h 39219"/>
                    <a:gd name="connsiteX10" fmla="*/ 98767 w 99011"/>
                    <a:gd name="connsiteY10" fmla="*/ 17443 h 39219"/>
                    <a:gd name="connsiteX11" fmla="*/ 82413 w 99011"/>
                    <a:gd name="connsiteY11" fmla="*/ 36599 h 39219"/>
                    <a:gd name="connsiteX12" fmla="*/ 82413 w 99011"/>
                    <a:gd name="connsiteY12" fmla="*/ 36599 h 39219"/>
                    <a:gd name="connsiteX13" fmla="*/ 94611 w 99011"/>
                    <a:gd name="connsiteY13" fmla="*/ 30636 h 39219"/>
                    <a:gd name="connsiteX14" fmla="*/ 97503 w 99011"/>
                    <a:gd name="connsiteY14" fmla="*/ 17624 h 39219"/>
                    <a:gd name="connsiteX15" fmla="*/ 89461 w 99011"/>
                    <a:gd name="connsiteY15" fmla="*/ 7685 h 39219"/>
                    <a:gd name="connsiteX16" fmla="*/ 76450 w 99011"/>
                    <a:gd name="connsiteY16" fmla="*/ 6691 h 39219"/>
                    <a:gd name="connsiteX17" fmla="*/ 20068 w 99011"/>
                    <a:gd name="connsiteY17" fmla="*/ 8950 h 39219"/>
                    <a:gd name="connsiteX18" fmla="*/ 8141 w 99011"/>
                    <a:gd name="connsiteY18" fmla="*/ 22775 h 39219"/>
                    <a:gd name="connsiteX19" fmla="*/ 13833 w 99011"/>
                    <a:gd name="connsiteY19" fmla="*/ 31900 h 39219"/>
                    <a:gd name="connsiteX20" fmla="*/ 19164 w 99011"/>
                    <a:gd name="connsiteY20" fmla="*/ 33888 h 39219"/>
                    <a:gd name="connsiteX21" fmla="*/ 26031 w 99011"/>
                    <a:gd name="connsiteY21" fmla="*/ 34340 h 39219"/>
                    <a:gd name="connsiteX22" fmla="*/ 82413 w 9901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11" h="39219">
                      <a:moveTo>
                        <a:pt x="82413" y="36599"/>
                      </a:moveTo>
                      <a:cubicBezTo>
                        <a:pt x="63620" y="36509"/>
                        <a:pt x="44825" y="37683"/>
                        <a:pt x="26031" y="38858"/>
                      </a:cubicBezTo>
                      <a:cubicBezTo>
                        <a:pt x="23592" y="38948"/>
                        <a:pt x="21513" y="39219"/>
                        <a:pt x="18803" y="39219"/>
                      </a:cubicBezTo>
                      <a:cubicBezTo>
                        <a:pt x="16092" y="39219"/>
                        <a:pt x="13291" y="38497"/>
                        <a:pt x="10761" y="37322"/>
                      </a:cubicBezTo>
                      <a:cubicBezTo>
                        <a:pt x="5792" y="34792"/>
                        <a:pt x="1726" y="30093"/>
                        <a:pt x="460" y="24311"/>
                      </a:cubicBezTo>
                      <a:cubicBezTo>
                        <a:pt x="-804" y="18618"/>
                        <a:pt x="551" y="12293"/>
                        <a:pt x="4346" y="7595"/>
                      </a:cubicBezTo>
                      <a:cubicBezTo>
                        <a:pt x="8051" y="2987"/>
                        <a:pt x="14014" y="95"/>
                        <a:pt x="20068" y="5"/>
                      </a:cubicBezTo>
                      <a:cubicBezTo>
                        <a:pt x="38862" y="-85"/>
                        <a:pt x="57656" y="1089"/>
                        <a:pt x="76450" y="2264"/>
                      </a:cubicBezTo>
                      <a:cubicBezTo>
                        <a:pt x="78890" y="2445"/>
                        <a:pt x="81058" y="2445"/>
                        <a:pt x="83588" y="2716"/>
                      </a:cubicBezTo>
                      <a:cubicBezTo>
                        <a:pt x="86208" y="2987"/>
                        <a:pt x="88738" y="3890"/>
                        <a:pt x="90816" y="5246"/>
                      </a:cubicBezTo>
                      <a:cubicBezTo>
                        <a:pt x="95154" y="7956"/>
                        <a:pt x="98045" y="12564"/>
                        <a:pt x="98767" y="17443"/>
                      </a:cubicBezTo>
                      <a:cubicBezTo>
                        <a:pt x="100575" y="27383"/>
                        <a:pt x="9208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8" y="6420"/>
                        <a:pt x="76450" y="6691"/>
                      </a:cubicBezTo>
                      <a:cubicBezTo>
                        <a:pt x="57656" y="7866"/>
                        <a:pt x="38862" y="9040"/>
                        <a:pt x="20068" y="8950"/>
                      </a:cubicBezTo>
                      <a:cubicBezTo>
                        <a:pt x="13201" y="8679"/>
                        <a:pt x="6966" y="15546"/>
                        <a:pt x="8141" y="22775"/>
                      </a:cubicBezTo>
                      <a:cubicBezTo>
                        <a:pt x="8593" y="26298"/>
                        <a:pt x="10671" y="29732"/>
                        <a:pt x="13833" y="31900"/>
                      </a:cubicBezTo>
                      <a:cubicBezTo>
                        <a:pt x="15460" y="32985"/>
                        <a:pt x="17267" y="33617"/>
                        <a:pt x="19164" y="33888"/>
                      </a:cubicBezTo>
                      <a:cubicBezTo>
                        <a:pt x="21152" y="34159"/>
                        <a:pt x="23772" y="34159"/>
                        <a:pt x="26031" y="34340"/>
                      </a:cubicBezTo>
                      <a:cubicBezTo>
                        <a:pt x="44916" y="35515"/>
                        <a:pt x="6370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0" name="Forme libre : forme 27">
                  <a:extLst>
                    <a:ext uri="{FF2B5EF4-FFF2-40B4-BE49-F238E27FC236}">
                      <a16:creationId xmlns:a16="http://schemas.microsoft.com/office/drawing/2014/main" id="{9544E8CB-E95C-49F4-7805-5539AEA19A5C}"/>
                    </a:ext>
                  </a:extLst>
                </p:cNvPr>
                <p:cNvSpPr/>
                <p:nvPr/>
              </p:nvSpPr>
              <p:spPr>
                <a:xfrm>
                  <a:off x="8314224" y="2590313"/>
                  <a:ext cx="98989" cy="39219"/>
                </a:xfrm>
                <a:custGeom>
                  <a:avLst/>
                  <a:gdLst>
                    <a:gd name="connsiteX0" fmla="*/ 82413 w 98989"/>
                    <a:gd name="connsiteY0" fmla="*/ 36599 h 39219"/>
                    <a:gd name="connsiteX1" fmla="*/ 26031 w 98989"/>
                    <a:gd name="connsiteY1" fmla="*/ 38858 h 39219"/>
                    <a:gd name="connsiteX2" fmla="*/ 18803 w 98989"/>
                    <a:gd name="connsiteY2" fmla="*/ 39219 h 39219"/>
                    <a:gd name="connsiteX3" fmla="*/ 10761 w 98989"/>
                    <a:gd name="connsiteY3" fmla="*/ 37322 h 39219"/>
                    <a:gd name="connsiteX4" fmla="*/ 461 w 98989"/>
                    <a:gd name="connsiteY4" fmla="*/ 24311 h 39219"/>
                    <a:gd name="connsiteX5" fmla="*/ 4346 w 98989"/>
                    <a:gd name="connsiteY5" fmla="*/ 7595 h 39219"/>
                    <a:gd name="connsiteX6" fmla="*/ 20068 w 98989"/>
                    <a:gd name="connsiteY6" fmla="*/ 5 h 39219"/>
                    <a:gd name="connsiteX7" fmla="*/ 76450 w 98989"/>
                    <a:gd name="connsiteY7" fmla="*/ 2264 h 39219"/>
                    <a:gd name="connsiteX8" fmla="*/ 83588 w 98989"/>
                    <a:gd name="connsiteY8" fmla="*/ 2716 h 39219"/>
                    <a:gd name="connsiteX9" fmla="*/ 90816 w 98989"/>
                    <a:gd name="connsiteY9" fmla="*/ 5246 h 39219"/>
                    <a:gd name="connsiteX10" fmla="*/ 98768 w 98989"/>
                    <a:gd name="connsiteY10" fmla="*/ 17443 h 39219"/>
                    <a:gd name="connsiteX11" fmla="*/ 82413 w 98989"/>
                    <a:gd name="connsiteY11" fmla="*/ 36599 h 39219"/>
                    <a:gd name="connsiteX12" fmla="*/ 82413 w 98989"/>
                    <a:gd name="connsiteY12" fmla="*/ 36599 h 39219"/>
                    <a:gd name="connsiteX13" fmla="*/ 94611 w 98989"/>
                    <a:gd name="connsiteY13" fmla="*/ 30636 h 39219"/>
                    <a:gd name="connsiteX14" fmla="*/ 97503 w 98989"/>
                    <a:gd name="connsiteY14" fmla="*/ 17624 h 39219"/>
                    <a:gd name="connsiteX15" fmla="*/ 89461 w 98989"/>
                    <a:gd name="connsiteY15" fmla="*/ 7685 h 39219"/>
                    <a:gd name="connsiteX16" fmla="*/ 76450 w 98989"/>
                    <a:gd name="connsiteY16" fmla="*/ 6691 h 39219"/>
                    <a:gd name="connsiteX17" fmla="*/ 20068 w 98989"/>
                    <a:gd name="connsiteY17" fmla="*/ 8950 h 39219"/>
                    <a:gd name="connsiteX18" fmla="*/ 8141 w 98989"/>
                    <a:gd name="connsiteY18" fmla="*/ 22775 h 39219"/>
                    <a:gd name="connsiteX19" fmla="*/ 13834 w 98989"/>
                    <a:gd name="connsiteY19" fmla="*/ 31900 h 39219"/>
                    <a:gd name="connsiteX20" fmla="*/ 19164 w 98989"/>
                    <a:gd name="connsiteY20" fmla="*/ 33888 h 39219"/>
                    <a:gd name="connsiteX21" fmla="*/ 26031 w 98989"/>
                    <a:gd name="connsiteY21" fmla="*/ 34340 h 39219"/>
                    <a:gd name="connsiteX22" fmla="*/ 82413 w 98989"/>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82413" y="36599"/>
                      </a:moveTo>
                      <a:cubicBezTo>
                        <a:pt x="63619" y="36509"/>
                        <a:pt x="44826" y="37683"/>
                        <a:pt x="26031" y="38858"/>
                      </a:cubicBezTo>
                      <a:cubicBezTo>
                        <a:pt x="23592" y="38948"/>
                        <a:pt x="21514" y="39219"/>
                        <a:pt x="18803" y="39219"/>
                      </a:cubicBezTo>
                      <a:cubicBezTo>
                        <a:pt x="16093" y="39219"/>
                        <a:pt x="13291" y="38497"/>
                        <a:pt x="10761" y="37322"/>
                      </a:cubicBezTo>
                      <a:cubicBezTo>
                        <a:pt x="5792" y="34792"/>
                        <a:pt x="1726" y="30093"/>
                        <a:pt x="461" y="24311"/>
                      </a:cubicBezTo>
                      <a:cubicBezTo>
                        <a:pt x="-804" y="18618"/>
                        <a:pt x="551" y="12293"/>
                        <a:pt x="4346" y="7595"/>
                      </a:cubicBezTo>
                      <a:cubicBezTo>
                        <a:pt x="8051" y="2987"/>
                        <a:pt x="14014" y="95"/>
                        <a:pt x="20068" y="5"/>
                      </a:cubicBezTo>
                      <a:cubicBezTo>
                        <a:pt x="38862" y="-85"/>
                        <a:pt x="57656" y="1089"/>
                        <a:pt x="76450" y="2264"/>
                      </a:cubicBezTo>
                      <a:cubicBezTo>
                        <a:pt x="78889" y="2445"/>
                        <a:pt x="81058" y="2445"/>
                        <a:pt x="83588" y="2716"/>
                      </a:cubicBezTo>
                      <a:cubicBezTo>
                        <a:pt x="86208" y="2987"/>
                        <a:pt x="88738" y="3890"/>
                        <a:pt x="90816" y="5246"/>
                      </a:cubicBezTo>
                      <a:cubicBezTo>
                        <a:pt x="95154" y="7956"/>
                        <a:pt x="98045" y="12564"/>
                        <a:pt x="98768" y="17443"/>
                      </a:cubicBezTo>
                      <a:cubicBezTo>
                        <a:pt x="100484" y="27383"/>
                        <a:pt x="9199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6" y="7866"/>
                        <a:pt x="38862" y="9040"/>
                        <a:pt x="20068" y="8950"/>
                      </a:cubicBezTo>
                      <a:cubicBezTo>
                        <a:pt x="13201" y="8679"/>
                        <a:pt x="6967" y="15546"/>
                        <a:pt x="8141" y="22775"/>
                      </a:cubicBezTo>
                      <a:cubicBezTo>
                        <a:pt x="8593" y="26298"/>
                        <a:pt x="10671" y="29732"/>
                        <a:pt x="13834" y="31900"/>
                      </a:cubicBezTo>
                      <a:cubicBezTo>
                        <a:pt x="15460" y="32985"/>
                        <a:pt x="17267" y="33617"/>
                        <a:pt x="19164" y="33888"/>
                      </a:cubicBezTo>
                      <a:cubicBezTo>
                        <a:pt x="21152" y="34159"/>
                        <a:pt x="23773" y="34159"/>
                        <a:pt x="26031" y="34340"/>
                      </a:cubicBezTo>
                      <a:cubicBezTo>
                        <a:pt x="44826"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1" name="Forme libre : forme 28">
                  <a:extLst>
                    <a:ext uri="{FF2B5EF4-FFF2-40B4-BE49-F238E27FC236}">
                      <a16:creationId xmlns:a16="http://schemas.microsoft.com/office/drawing/2014/main" id="{D5B44FE8-A9A5-EEFD-52A8-11DB4D303396}"/>
                    </a:ext>
                  </a:extLst>
                </p:cNvPr>
                <p:cNvSpPr/>
                <p:nvPr/>
              </p:nvSpPr>
              <p:spPr>
                <a:xfrm>
                  <a:off x="8466202" y="2590313"/>
                  <a:ext cx="98989" cy="39219"/>
                </a:xfrm>
                <a:custGeom>
                  <a:avLst/>
                  <a:gdLst>
                    <a:gd name="connsiteX0" fmla="*/ 82413 w 98989"/>
                    <a:gd name="connsiteY0" fmla="*/ 36599 h 39219"/>
                    <a:gd name="connsiteX1" fmla="*/ 26031 w 98989"/>
                    <a:gd name="connsiteY1" fmla="*/ 38858 h 39219"/>
                    <a:gd name="connsiteX2" fmla="*/ 18803 w 98989"/>
                    <a:gd name="connsiteY2" fmla="*/ 39219 h 39219"/>
                    <a:gd name="connsiteX3" fmla="*/ 10761 w 98989"/>
                    <a:gd name="connsiteY3" fmla="*/ 37322 h 39219"/>
                    <a:gd name="connsiteX4" fmla="*/ 461 w 98989"/>
                    <a:gd name="connsiteY4" fmla="*/ 24311 h 39219"/>
                    <a:gd name="connsiteX5" fmla="*/ 4346 w 98989"/>
                    <a:gd name="connsiteY5" fmla="*/ 7595 h 39219"/>
                    <a:gd name="connsiteX6" fmla="*/ 20068 w 98989"/>
                    <a:gd name="connsiteY6" fmla="*/ 5 h 39219"/>
                    <a:gd name="connsiteX7" fmla="*/ 76450 w 98989"/>
                    <a:gd name="connsiteY7" fmla="*/ 2264 h 39219"/>
                    <a:gd name="connsiteX8" fmla="*/ 83588 w 98989"/>
                    <a:gd name="connsiteY8" fmla="*/ 2716 h 39219"/>
                    <a:gd name="connsiteX9" fmla="*/ 90816 w 98989"/>
                    <a:gd name="connsiteY9" fmla="*/ 5246 h 39219"/>
                    <a:gd name="connsiteX10" fmla="*/ 98768 w 98989"/>
                    <a:gd name="connsiteY10" fmla="*/ 17443 h 39219"/>
                    <a:gd name="connsiteX11" fmla="*/ 82413 w 98989"/>
                    <a:gd name="connsiteY11" fmla="*/ 36599 h 39219"/>
                    <a:gd name="connsiteX12" fmla="*/ 82413 w 98989"/>
                    <a:gd name="connsiteY12" fmla="*/ 36599 h 39219"/>
                    <a:gd name="connsiteX13" fmla="*/ 94611 w 98989"/>
                    <a:gd name="connsiteY13" fmla="*/ 30636 h 39219"/>
                    <a:gd name="connsiteX14" fmla="*/ 97503 w 98989"/>
                    <a:gd name="connsiteY14" fmla="*/ 17624 h 39219"/>
                    <a:gd name="connsiteX15" fmla="*/ 89461 w 98989"/>
                    <a:gd name="connsiteY15" fmla="*/ 7685 h 39219"/>
                    <a:gd name="connsiteX16" fmla="*/ 76450 w 98989"/>
                    <a:gd name="connsiteY16" fmla="*/ 6691 h 39219"/>
                    <a:gd name="connsiteX17" fmla="*/ 20068 w 98989"/>
                    <a:gd name="connsiteY17" fmla="*/ 8950 h 39219"/>
                    <a:gd name="connsiteX18" fmla="*/ 8141 w 98989"/>
                    <a:gd name="connsiteY18" fmla="*/ 22775 h 39219"/>
                    <a:gd name="connsiteX19" fmla="*/ 13833 w 98989"/>
                    <a:gd name="connsiteY19" fmla="*/ 31900 h 39219"/>
                    <a:gd name="connsiteX20" fmla="*/ 19164 w 98989"/>
                    <a:gd name="connsiteY20" fmla="*/ 33888 h 39219"/>
                    <a:gd name="connsiteX21" fmla="*/ 26031 w 98989"/>
                    <a:gd name="connsiteY21" fmla="*/ 34340 h 39219"/>
                    <a:gd name="connsiteX22" fmla="*/ 82413 w 98989"/>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82413" y="36599"/>
                      </a:moveTo>
                      <a:cubicBezTo>
                        <a:pt x="63619" y="36509"/>
                        <a:pt x="44826" y="37683"/>
                        <a:pt x="26031" y="38858"/>
                      </a:cubicBezTo>
                      <a:cubicBezTo>
                        <a:pt x="23592" y="38948"/>
                        <a:pt x="21514" y="39219"/>
                        <a:pt x="18803" y="39219"/>
                      </a:cubicBezTo>
                      <a:cubicBezTo>
                        <a:pt x="16092" y="39219"/>
                        <a:pt x="13291" y="38497"/>
                        <a:pt x="10761" y="37322"/>
                      </a:cubicBezTo>
                      <a:cubicBezTo>
                        <a:pt x="5792" y="34792"/>
                        <a:pt x="1726" y="30093"/>
                        <a:pt x="461" y="24311"/>
                      </a:cubicBezTo>
                      <a:cubicBezTo>
                        <a:pt x="-804" y="18618"/>
                        <a:pt x="551" y="12293"/>
                        <a:pt x="4346" y="7595"/>
                      </a:cubicBezTo>
                      <a:cubicBezTo>
                        <a:pt x="8051" y="2987"/>
                        <a:pt x="14014" y="95"/>
                        <a:pt x="20068" y="5"/>
                      </a:cubicBezTo>
                      <a:cubicBezTo>
                        <a:pt x="38862" y="-85"/>
                        <a:pt x="57656"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484" y="27383"/>
                        <a:pt x="9199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6" y="7866"/>
                        <a:pt x="38862" y="9040"/>
                        <a:pt x="20068" y="8950"/>
                      </a:cubicBezTo>
                      <a:cubicBezTo>
                        <a:pt x="13201" y="8679"/>
                        <a:pt x="6967" y="15546"/>
                        <a:pt x="8141" y="22775"/>
                      </a:cubicBezTo>
                      <a:cubicBezTo>
                        <a:pt x="8593" y="26298"/>
                        <a:pt x="10671" y="29732"/>
                        <a:pt x="13833" y="31900"/>
                      </a:cubicBezTo>
                      <a:cubicBezTo>
                        <a:pt x="15460" y="32985"/>
                        <a:pt x="17267" y="33617"/>
                        <a:pt x="19164" y="33888"/>
                      </a:cubicBezTo>
                      <a:cubicBezTo>
                        <a:pt x="21152" y="34159"/>
                        <a:pt x="23773" y="34159"/>
                        <a:pt x="26031" y="34340"/>
                      </a:cubicBezTo>
                      <a:cubicBezTo>
                        <a:pt x="44826"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2" name="Forme libre : forme 29">
                  <a:extLst>
                    <a:ext uri="{FF2B5EF4-FFF2-40B4-BE49-F238E27FC236}">
                      <a16:creationId xmlns:a16="http://schemas.microsoft.com/office/drawing/2014/main" id="{01B547F6-DFCD-05DE-AC05-400775A56613}"/>
                    </a:ext>
                  </a:extLst>
                </p:cNvPr>
                <p:cNvSpPr/>
                <p:nvPr/>
              </p:nvSpPr>
              <p:spPr>
                <a:xfrm>
                  <a:off x="8378837" y="2696124"/>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1"/>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4"/>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3" name="Forme libre : forme 30">
                  <a:extLst>
                    <a:ext uri="{FF2B5EF4-FFF2-40B4-BE49-F238E27FC236}">
                      <a16:creationId xmlns:a16="http://schemas.microsoft.com/office/drawing/2014/main" id="{C8E8CCF5-CB3B-00D3-4B26-2A0D031BC9F6}"/>
                    </a:ext>
                  </a:extLst>
                </p:cNvPr>
                <p:cNvSpPr/>
                <p:nvPr/>
              </p:nvSpPr>
              <p:spPr>
                <a:xfrm>
                  <a:off x="8378837" y="2775366"/>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1"/>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4" name="Forme libre : forme 35839">
                  <a:extLst>
                    <a:ext uri="{FF2B5EF4-FFF2-40B4-BE49-F238E27FC236}">
                      <a16:creationId xmlns:a16="http://schemas.microsoft.com/office/drawing/2014/main" id="{77C1B226-2215-8350-DDE5-0DED0307BB7B}"/>
                    </a:ext>
                  </a:extLst>
                </p:cNvPr>
                <p:cNvSpPr/>
                <p:nvPr/>
              </p:nvSpPr>
              <p:spPr>
                <a:xfrm>
                  <a:off x="8378837" y="2854698"/>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2"/>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5" name="Forme libre : forme 35840">
                  <a:extLst>
                    <a:ext uri="{FF2B5EF4-FFF2-40B4-BE49-F238E27FC236}">
                      <a16:creationId xmlns:a16="http://schemas.microsoft.com/office/drawing/2014/main" id="{71B853FD-AC00-AEAA-6830-050851A9EC85}"/>
                    </a:ext>
                  </a:extLst>
                </p:cNvPr>
                <p:cNvSpPr/>
                <p:nvPr/>
              </p:nvSpPr>
              <p:spPr>
                <a:xfrm>
                  <a:off x="8378837" y="2934031"/>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2"/>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6" name="Forme libre : forme 34815">
                  <a:extLst>
                    <a:ext uri="{FF2B5EF4-FFF2-40B4-BE49-F238E27FC236}">
                      <a16:creationId xmlns:a16="http://schemas.microsoft.com/office/drawing/2014/main" id="{3637B4E5-229E-8FBD-0411-A249CD7690C8}"/>
                    </a:ext>
                  </a:extLst>
                </p:cNvPr>
                <p:cNvSpPr/>
                <p:nvPr/>
              </p:nvSpPr>
              <p:spPr>
                <a:xfrm>
                  <a:off x="8006933"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2 w 87556"/>
                    <a:gd name="connsiteY6" fmla="*/ 63 h 87680"/>
                    <a:gd name="connsiteX7" fmla="*/ 75899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2" y="63"/>
                      </a:cubicBezTo>
                      <a:cubicBezTo>
                        <a:pt x="57557" y="605"/>
                        <a:pt x="68490" y="5846"/>
                        <a:pt x="75899" y="14068"/>
                      </a:cubicBezTo>
                      <a:cubicBezTo>
                        <a:pt x="83398" y="22110"/>
                        <a:pt x="87645" y="32952"/>
                        <a:pt x="87555" y="43795"/>
                      </a:cubicBezTo>
                      <a:close/>
                      <a:moveTo>
                        <a:pt x="87555" y="43795"/>
                      </a:moveTo>
                      <a:cubicBezTo>
                        <a:pt x="87555" y="32862"/>
                        <a:pt x="82856" y="22110"/>
                        <a:pt x="74905" y="14881"/>
                      </a:cubicBezTo>
                      <a:cubicBezTo>
                        <a:pt x="66954"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555"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87" name="Forme libre : forme 34816">
                  <a:extLst>
                    <a:ext uri="{FF2B5EF4-FFF2-40B4-BE49-F238E27FC236}">
                      <a16:creationId xmlns:a16="http://schemas.microsoft.com/office/drawing/2014/main" id="{2C588E70-52C4-9E24-3756-59586277ED5C}"/>
                    </a:ext>
                  </a:extLst>
                </p:cNvPr>
                <p:cNvSpPr/>
                <p:nvPr/>
              </p:nvSpPr>
              <p:spPr>
                <a:xfrm>
                  <a:off x="8156110"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1 w 87556"/>
                    <a:gd name="connsiteY6" fmla="*/ 63 h 87680"/>
                    <a:gd name="connsiteX7" fmla="*/ 75899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1" y="63"/>
                      </a:cubicBezTo>
                      <a:cubicBezTo>
                        <a:pt x="57557" y="605"/>
                        <a:pt x="68490" y="5846"/>
                        <a:pt x="75899" y="14068"/>
                      </a:cubicBezTo>
                      <a:cubicBezTo>
                        <a:pt x="83398" y="22110"/>
                        <a:pt x="87645" y="32952"/>
                        <a:pt x="87555" y="43795"/>
                      </a:cubicBezTo>
                      <a:close/>
                      <a:moveTo>
                        <a:pt x="87555" y="43795"/>
                      </a:moveTo>
                      <a:cubicBezTo>
                        <a:pt x="87555" y="32862"/>
                        <a:pt x="82856" y="22110"/>
                        <a:pt x="74905" y="14881"/>
                      </a:cubicBezTo>
                      <a:cubicBezTo>
                        <a:pt x="66953"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555"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88" name="Forme libre : forme 34818">
                  <a:extLst>
                    <a:ext uri="{FF2B5EF4-FFF2-40B4-BE49-F238E27FC236}">
                      <a16:creationId xmlns:a16="http://schemas.microsoft.com/office/drawing/2014/main" id="{440427BB-20CB-A28F-EE42-4CFD1162099D}"/>
                    </a:ext>
                  </a:extLst>
                </p:cNvPr>
                <p:cNvSpPr/>
                <p:nvPr/>
              </p:nvSpPr>
              <p:spPr>
                <a:xfrm>
                  <a:off x="8305287"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1 w 87556"/>
                    <a:gd name="connsiteY6" fmla="*/ 63 h 87680"/>
                    <a:gd name="connsiteX7" fmla="*/ 75898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1" y="63"/>
                      </a:cubicBezTo>
                      <a:cubicBezTo>
                        <a:pt x="57557" y="605"/>
                        <a:pt x="68490" y="5846"/>
                        <a:pt x="75898" y="14068"/>
                      </a:cubicBezTo>
                      <a:cubicBezTo>
                        <a:pt x="83308" y="22110"/>
                        <a:pt x="87645" y="32952"/>
                        <a:pt x="87555" y="43795"/>
                      </a:cubicBezTo>
                      <a:close/>
                      <a:moveTo>
                        <a:pt x="87555" y="43795"/>
                      </a:moveTo>
                      <a:cubicBezTo>
                        <a:pt x="87555" y="32862"/>
                        <a:pt x="82856" y="22110"/>
                        <a:pt x="74905" y="14881"/>
                      </a:cubicBezTo>
                      <a:cubicBezTo>
                        <a:pt x="66953"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464"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89" name="Forme libre : forme 34819">
                  <a:extLst>
                    <a:ext uri="{FF2B5EF4-FFF2-40B4-BE49-F238E27FC236}">
                      <a16:creationId xmlns:a16="http://schemas.microsoft.com/office/drawing/2014/main" id="{4CDD7F96-CDB2-587A-6F45-8ACEA6EBA5CB}"/>
                    </a:ext>
                  </a:extLst>
                </p:cNvPr>
                <p:cNvSpPr/>
                <p:nvPr/>
              </p:nvSpPr>
              <p:spPr>
                <a:xfrm>
                  <a:off x="7856581" y="2455145"/>
                  <a:ext cx="600413" cy="71742"/>
                </a:xfrm>
                <a:custGeom>
                  <a:avLst/>
                  <a:gdLst>
                    <a:gd name="connsiteX0" fmla="*/ 564543 w 600413"/>
                    <a:gd name="connsiteY0" fmla="*/ 71742 h 71742"/>
                    <a:gd name="connsiteX1" fmla="*/ 35872 w 600413"/>
                    <a:gd name="connsiteY1" fmla="*/ 71742 h 71742"/>
                    <a:gd name="connsiteX2" fmla="*/ 0 w 600413"/>
                    <a:gd name="connsiteY2" fmla="*/ 35871 h 71742"/>
                    <a:gd name="connsiteX3" fmla="*/ 0 w 600413"/>
                    <a:gd name="connsiteY3" fmla="*/ 35871 h 71742"/>
                    <a:gd name="connsiteX4" fmla="*/ 35872 w 600413"/>
                    <a:gd name="connsiteY4" fmla="*/ 0 h 71742"/>
                    <a:gd name="connsiteX5" fmla="*/ 564543 w 600413"/>
                    <a:gd name="connsiteY5" fmla="*/ 0 h 71742"/>
                    <a:gd name="connsiteX6" fmla="*/ 600414 w 600413"/>
                    <a:gd name="connsiteY6" fmla="*/ 35871 h 71742"/>
                    <a:gd name="connsiteX7" fmla="*/ 600414 w 600413"/>
                    <a:gd name="connsiteY7" fmla="*/ 35871 h 71742"/>
                    <a:gd name="connsiteX8" fmla="*/ 564543 w 600413"/>
                    <a:gd name="connsiteY8" fmla="*/ 71742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13" h="71742">
                      <a:moveTo>
                        <a:pt x="564543" y="71742"/>
                      </a:moveTo>
                      <a:lnTo>
                        <a:pt x="35872" y="71742"/>
                      </a:lnTo>
                      <a:cubicBezTo>
                        <a:pt x="16174" y="71742"/>
                        <a:pt x="0" y="55569"/>
                        <a:pt x="0" y="35871"/>
                      </a:cubicBezTo>
                      <a:lnTo>
                        <a:pt x="0" y="35871"/>
                      </a:lnTo>
                      <a:cubicBezTo>
                        <a:pt x="0" y="16174"/>
                        <a:pt x="16174" y="0"/>
                        <a:pt x="35872" y="0"/>
                      </a:cubicBezTo>
                      <a:lnTo>
                        <a:pt x="564543" y="0"/>
                      </a:lnTo>
                      <a:cubicBezTo>
                        <a:pt x="584240" y="0"/>
                        <a:pt x="600414" y="16174"/>
                        <a:pt x="600414" y="35871"/>
                      </a:cubicBezTo>
                      <a:lnTo>
                        <a:pt x="600414" y="35871"/>
                      </a:lnTo>
                      <a:cubicBezTo>
                        <a:pt x="600414" y="55569"/>
                        <a:pt x="584331" y="71742"/>
                        <a:pt x="564543" y="71742"/>
                      </a:cubicBezTo>
                      <a:close/>
                    </a:path>
                  </a:pathLst>
                </a:custGeom>
                <a:noFill/>
                <a:ln w="9035" cap="flat">
                  <a:solidFill>
                    <a:srgbClr val="3F3F3F"/>
                  </a:solidFill>
                  <a:prstDash val="solid"/>
                  <a:miter/>
                </a:ln>
              </p:spPr>
              <p:txBody>
                <a:bodyPr anchor="ctr"/>
                <a:lstStyle/>
                <a:p>
                  <a:pPr>
                    <a:defRPr/>
                  </a:pPr>
                  <a:endParaRPr lang="en-US" dirty="0"/>
                </a:p>
              </p:txBody>
            </p:sp>
            <p:sp>
              <p:nvSpPr>
                <p:cNvPr id="390" name="Forme libre : forme 34820">
                  <a:extLst>
                    <a:ext uri="{FF2B5EF4-FFF2-40B4-BE49-F238E27FC236}">
                      <a16:creationId xmlns:a16="http://schemas.microsoft.com/office/drawing/2014/main" id="{CB7AFFE7-BC60-1B3D-0DED-73B2B861A0FA}"/>
                    </a:ext>
                  </a:extLst>
                </p:cNvPr>
                <p:cNvSpPr/>
                <p:nvPr/>
              </p:nvSpPr>
              <p:spPr>
                <a:xfrm>
                  <a:off x="7962026" y="2459031"/>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91" name="Forme libre : forme 34821">
                  <a:extLst>
                    <a:ext uri="{FF2B5EF4-FFF2-40B4-BE49-F238E27FC236}">
                      <a16:creationId xmlns:a16="http://schemas.microsoft.com/office/drawing/2014/main" id="{A98B5945-EEF9-9293-1ECD-DA2FE07F5095}"/>
                    </a:ext>
                  </a:extLst>
                </p:cNvPr>
                <p:cNvSpPr/>
                <p:nvPr/>
              </p:nvSpPr>
              <p:spPr>
                <a:xfrm>
                  <a:off x="8100993" y="2456772"/>
                  <a:ext cx="9035" cy="69935"/>
                </a:xfrm>
                <a:custGeom>
                  <a:avLst/>
                  <a:gdLst>
                    <a:gd name="connsiteX0" fmla="*/ 0 w 9035"/>
                    <a:gd name="connsiteY0" fmla="*/ 0 h 69935"/>
                    <a:gd name="connsiteX1" fmla="*/ 0 w 9035"/>
                    <a:gd name="connsiteY1" fmla="*/ 69935 h 69935"/>
                  </a:gdLst>
                  <a:ahLst/>
                  <a:cxnLst>
                    <a:cxn ang="0">
                      <a:pos x="connsiteX0" y="connsiteY0"/>
                    </a:cxn>
                    <a:cxn ang="0">
                      <a:pos x="connsiteX1" y="connsiteY1"/>
                    </a:cxn>
                  </a:cxnLst>
                  <a:rect l="l" t="t" r="r" b="b"/>
                  <a:pathLst>
                    <a:path w="9035" h="69935">
                      <a:moveTo>
                        <a:pt x="0" y="0"/>
                      </a:moveTo>
                      <a:lnTo>
                        <a:pt x="0" y="69935"/>
                      </a:lnTo>
                    </a:path>
                  </a:pathLst>
                </a:custGeom>
                <a:ln w="9035" cap="flat">
                  <a:solidFill>
                    <a:srgbClr val="3F3F3F"/>
                  </a:solidFill>
                  <a:prstDash val="solid"/>
                  <a:miter/>
                </a:ln>
              </p:spPr>
              <p:txBody>
                <a:bodyPr anchor="ctr"/>
                <a:lstStyle/>
                <a:p>
                  <a:pPr>
                    <a:defRPr/>
                  </a:pPr>
                  <a:endParaRPr lang="en-US" dirty="0"/>
                </a:p>
              </p:txBody>
            </p:sp>
            <p:sp>
              <p:nvSpPr>
                <p:cNvPr id="392" name="Forme libre : forme 34822">
                  <a:extLst>
                    <a:ext uri="{FF2B5EF4-FFF2-40B4-BE49-F238E27FC236}">
                      <a16:creationId xmlns:a16="http://schemas.microsoft.com/office/drawing/2014/main" id="{47D2E4BB-8BF7-D7A0-EAEF-41E411A221B6}"/>
                    </a:ext>
                  </a:extLst>
                </p:cNvPr>
                <p:cNvSpPr/>
                <p:nvPr/>
              </p:nvSpPr>
              <p:spPr>
                <a:xfrm>
                  <a:off x="8128009" y="2457585"/>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93" name="Forme libre : forme 34823">
                  <a:extLst>
                    <a:ext uri="{FF2B5EF4-FFF2-40B4-BE49-F238E27FC236}">
                      <a16:creationId xmlns:a16="http://schemas.microsoft.com/office/drawing/2014/main" id="{B9D70D06-AA9F-D0DF-1D05-A8D8016C7D62}"/>
                    </a:ext>
                  </a:extLst>
                </p:cNvPr>
                <p:cNvSpPr/>
                <p:nvPr/>
              </p:nvSpPr>
              <p:spPr>
                <a:xfrm>
                  <a:off x="6470885" y="757400"/>
                  <a:ext cx="740646" cy="368572"/>
                </a:xfrm>
                <a:custGeom>
                  <a:avLst/>
                  <a:gdLst>
                    <a:gd name="connsiteX0" fmla="*/ 0 w 740646"/>
                    <a:gd name="connsiteY0" fmla="*/ 31044 h 368572"/>
                    <a:gd name="connsiteX1" fmla="*/ 740646 w 740646"/>
                    <a:gd name="connsiteY1" fmla="*/ 44597 h 368572"/>
                    <a:gd name="connsiteX2" fmla="*/ 614419 w 740646"/>
                    <a:gd name="connsiteY2" fmla="*/ 346566 h 368572"/>
                    <a:gd name="connsiteX3" fmla="*/ 91621 w 740646"/>
                    <a:gd name="connsiteY3" fmla="*/ 336085 h 368572"/>
                    <a:gd name="connsiteX4" fmla="*/ 7500 w 740646"/>
                    <a:gd name="connsiteY4" fmla="*/ 217358 h 368572"/>
                    <a:gd name="connsiteX5" fmla="*/ 0 w 740646"/>
                    <a:gd name="connsiteY5" fmla="*/ 31044 h 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46" h="368572">
                      <a:moveTo>
                        <a:pt x="0" y="31044"/>
                      </a:moveTo>
                      <a:cubicBezTo>
                        <a:pt x="0" y="31044"/>
                        <a:pt x="341002" y="-47114"/>
                        <a:pt x="740646" y="44597"/>
                      </a:cubicBezTo>
                      <a:cubicBezTo>
                        <a:pt x="740646" y="44597"/>
                        <a:pt x="740646" y="296961"/>
                        <a:pt x="614419" y="346566"/>
                      </a:cubicBezTo>
                      <a:cubicBezTo>
                        <a:pt x="488192" y="396172"/>
                        <a:pt x="136708" y="348102"/>
                        <a:pt x="91621" y="336085"/>
                      </a:cubicBezTo>
                      <a:cubicBezTo>
                        <a:pt x="46533" y="324068"/>
                        <a:pt x="13463" y="277535"/>
                        <a:pt x="7500" y="217358"/>
                      </a:cubicBezTo>
                      <a:cubicBezTo>
                        <a:pt x="1536" y="157271"/>
                        <a:pt x="0" y="31044"/>
                        <a:pt x="0" y="31044"/>
                      </a:cubicBezTo>
                      <a:close/>
                    </a:path>
                  </a:pathLst>
                </a:custGeom>
                <a:solidFill>
                  <a:srgbClr val="585959"/>
                </a:solidFill>
                <a:ln w="9035" cap="flat">
                  <a:noFill/>
                  <a:prstDash val="solid"/>
                  <a:miter/>
                </a:ln>
              </p:spPr>
              <p:txBody>
                <a:bodyPr anchor="ctr"/>
                <a:lstStyle/>
                <a:p>
                  <a:pPr>
                    <a:defRPr/>
                  </a:pPr>
                  <a:endParaRPr lang="en-US" dirty="0"/>
                </a:p>
              </p:txBody>
            </p:sp>
            <p:sp>
              <p:nvSpPr>
                <p:cNvPr id="394" name="Forme libre : forme 34824">
                  <a:extLst>
                    <a:ext uri="{FF2B5EF4-FFF2-40B4-BE49-F238E27FC236}">
                      <a16:creationId xmlns:a16="http://schemas.microsoft.com/office/drawing/2014/main" id="{31A2F87F-6048-265A-E1DF-CA9F9D9CAB68}"/>
                    </a:ext>
                  </a:extLst>
                </p:cNvPr>
                <p:cNvSpPr/>
                <p:nvPr/>
              </p:nvSpPr>
              <p:spPr>
                <a:xfrm>
                  <a:off x="6470885" y="757400"/>
                  <a:ext cx="740646" cy="368572"/>
                </a:xfrm>
                <a:custGeom>
                  <a:avLst/>
                  <a:gdLst>
                    <a:gd name="connsiteX0" fmla="*/ 0 w 740646"/>
                    <a:gd name="connsiteY0" fmla="*/ 31044 h 368572"/>
                    <a:gd name="connsiteX1" fmla="*/ 740646 w 740646"/>
                    <a:gd name="connsiteY1" fmla="*/ 44597 h 368572"/>
                    <a:gd name="connsiteX2" fmla="*/ 614419 w 740646"/>
                    <a:gd name="connsiteY2" fmla="*/ 346566 h 368572"/>
                    <a:gd name="connsiteX3" fmla="*/ 91621 w 740646"/>
                    <a:gd name="connsiteY3" fmla="*/ 336085 h 368572"/>
                    <a:gd name="connsiteX4" fmla="*/ 7500 w 740646"/>
                    <a:gd name="connsiteY4" fmla="*/ 217358 h 368572"/>
                    <a:gd name="connsiteX5" fmla="*/ 0 w 740646"/>
                    <a:gd name="connsiteY5" fmla="*/ 31044 h 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46" h="368572">
                      <a:moveTo>
                        <a:pt x="0" y="31044"/>
                      </a:moveTo>
                      <a:cubicBezTo>
                        <a:pt x="0" y="31044"/>
                        <a:pt x="341002" y="-47114"/>
                        <a:pt x="740646" y="44597"/>
                      </a:cubicBezTo>
                      <a:cubicBezTo>
                        <a:pt x="740646" y="44597"/>
                        <a:pt x="740646" y="296961"/>
                        <a:pt x="614419" y="346566"/>
                      </a:cubicBezTo>
                      <a:cubicBezTo>
                        <a:pt x="488192" y="396172"/>
                        <a:pt x="136708" y="348102"/>
                        <a:pt x="91621" y="336085"/>
                      </a:cubicBezTo>
                      <a:cubicBezTo>
                        <a:pt x="46533" y="324068"/>
                        <a:pt x="13463" y="277535"/>
                        <a:pt x="7500" y="217358"/>
                      </a:cubicBezTo>
                      <a:cubicBezTo>
                        <a:pt x="1536" y="157271"/>
                        <a:pt x="0" y="31044"/>
                        <a:pt x="0" y="31044"/>
                      </a:cubicBezTo>
                      <a:close/>
                    </a:path>
                  </a:pathLst>
                </a:custGeom>
                <a:noFill/>
                <a:ln w="9035" cap="flat">
                  <a:solidFill>
                    <a:srgbClr val="3F3F3F"/>
                  </a:solidFill>
                  <a:prstDash val="solid"/>
                  <a:miter/>
                </a:ln>
              </p:spPr>
              <p:txBody>
                <a:bodyPr anchor="ctr"/>
                <a:lstStyle/>
                <a:p>
                  <a:pPr>
                    <a:defRPr/>
                  </a:pPr>
                  <a:endParaRPr lang="en-US" dirty="0"/>
                </a:p>
              </p:txBody>
            </p:sp>
            <p:grpSp>
              <p:nvGrpSpPr>
                <p:cNvPr id="395" name="Graphique 2">
                  <a:extLst>
                    <a:ext uri="{FF2B5EF4-FFF2-40B4-BE49-F238E27FC236}">
                      <a16:creationId xmlns:a16="http://schemas.microsoft.com/office/drawing/2014/main" id="{CCE4FD5F-597A-4F95-2B76-7187C2579321}"/>
                    </a:ext>
                  </a:extLst>
                </p:cNvPr>
                <p:cNvGrpSpPr/>
                <p:nvPr/>
              </p:nvGrpSpPr>
              <p:grpSpPr>
                <a:xfrm>
                  <a:off x="6679969" y="799286"/>
                  <a:ext cx="270073" cy="69031"/>
                  <a:chOff x="6679969" y="799286"/>
                  <a:chExt cx="270073" cy="69031"/>
                </a:xfrm>
                <a:solidFill>
                  <a:srgbClr val="23F728"/>
                </a:solidFill>
              </p:grpSpPr>
              <p:sp>
                <p:nvSpPr>
                  <p:cNvPr id="430" name="Forme libre : forme 34826">
                    <a:extLst>
                      <a:ext uri="{FF2B5EF4-FFF2-40B4-BE49-F238E27FC236}">
                        <a16:creationId xmlns:a16="http://schemas.microsoft.com/office/drawing/2014/main" id="{F58BADB8-3894-7A3F-1D3F-54F275593CF3}"/>
                      </a:ext>
                    </a:extLst>
                  </p:cNvPr>
                  <p:cNvSpPr/>
                  <p:nvPr/>
                </p:nvSpPr>
                <p:spPr>
                  <a:xfrm>
                    <a:off x="6679969" y="799286"/>
                    <a:ext cx="49243" cy="69031"/>
                  </a:xfrm>
                  <a:custGeom>
                    <a:avLst/>
                    <a:gdLst>
                      <a:gd name="connsiteX0" fmla="*/ 12288 w 49243"/>
                      <a:gd name="connsiteY0" fmla="*/ 42919 h 69031"/>
                      <a:gd name="connsiteX1" fmla="*/ 11114 w 49243"/>
                      <a:gd name="connsiteY1" fmla="*/ 56834 h 69031"/>
                      <a:gd name="connsiteX2" fmla="*/ 0 w 49243"/>
                      <a:gd name="connsiteY2" fmla="*/ 67134 h 69031"/>
                      <a:gd name="connsiteX3" fmla="*/ 2168 w 49243"/>
                      <a:gd name="connsiteY3" fmla="*/ 40389 h 69031"/>
                      <a:gd name="connsiteX4" fmla="*/ 6415 w 49243"/>
                      <a:gd name="connsiteY4" fmla="*/ 36504 h 69031"/>
                      <a:gd name="connsiteX5" fmla="*/ 12288 w 49243"/>
                      <a:gd name="connsiteY5" fmla="*/ 42919 h 69031"/>
                      <a:gd name="connsiteX6" fmla="*/ 41563 w 49243"/>
                      <a:gd name="connsiteY6" fmla="*/ 69032 h 69031"/>
                      <a:gd name="connsiteX7" fmla="*/ 1717 w 49243"/>
                      <a:gd name="connsiteY7" fmla="*/ 69032 h 69031"/>
                      <a:gd name="connsiteX8" fmla="*/ 12830 w 49243"/>
                      <a:gd name="connsiteY8" fmla="*/ 58822 h 69031"/>
                      <a:gd name="connsiteX9" fmla="*/ 32167 w 49243"/>
                      <a:gd name="connsiteY9" fmla="*/ 58822 h 69031"/>
                      <a:gd name="connsiteX10" fmla="*/ 41563 w 49243"/>
                      <a:gd name="connsiteY10" fmla="*/ 69032 h 69031"/>
                      <a:gd name="connsiteX11" fmla="*/ 3343 w 49243"/>
                      <a:gd name="connsiteY11" fmla="*/ 28733 h 69031"/>
                      <a:gd name="connsiteX12" fmla="*/ 5602 w 49243"/>
                      <a:gd name="connsiteY12" fmla="*/ 2078 h 69031"/>
                      <a:gd name="connsiteX13" fmla="*/ 14999 w 49243"/>
                      <a:gd name="connsiteY13" fmla="*/ 12288 h 69031"/>
                      <a:gd name="connsiteX14" fmla="*/ 13824 w 49243"/>
                      <a:gd name="connsiteY14" fmla="*/ 26113 h 69031"/>
                      <a:gd name="connsiteX15" fmla="*/ 6777 w 49243"/>
                      <a:gd name="connsiteY15" fmla="*/ 32618 h 69031"/>
                      <a:gd name="connsiteX16" fmla="*/ 334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0 w 49243"/>
                      <a:gd name="connsiteY20" fmla="*/ 0 h 69031"/>
                      <a:gd name="connsiteX21" fmla="*/ 47618 w 49243"/>
                      <a:gd name="connsiteY21" fmla="*/ 0 h 69031"/>
                      <a:gd name="connsiteX22" fmla="*/ 45901 w 49243"/>
                      <a:gd name="connsiteY22" fmla="*/ 40299 h 69031"/>
                      <a:gd name="connsiteX23" fmla="*/ 43732 w 49243"/>
                      <a:gd name="connsiteY23" fmla="*/ 67044 h 69031"/>
                      <a:gd name="connsiteX24" fmla="*/ 34335 w 49243"/>
                      <a:gd name="connsiteY24" fmla="*/ 56834 h 69031"/>
                      <a:gd name="connsiteX25" fmla="*/ 35510 w 49243"/>
                      <a:gd name="connsiteY25" fmla="*/ 42919 h 69031"/>
                      <a:gd name="connsiteX26" fmla="*/ 42467 w 49243"/>
                      <a:gd name="connsiteY26" fmla="*/ 36504 h 69031"/>
                      <a:gd name="connsiteX27" fmla="*/ 45901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8" y="42919"/>
                        </a:moveTo>
                        <a:lnTo>
                          <a:pt x="11114" y="56834"/>
                        </a:lnTo>
                        <a:lnTo>
                          <a:pt x="0" y="67134"/>
                        </a:lnTo>
                        <a:lnTo>
                          <a:pt x="2168" y="40389"/>
                        </a:lnTo>
                        <a:lnTo>
                          <a:pt x="6415" y="36504"/>
                        </a:lnTo>
                        <a:lnTo>
                          <a:pt x="12288" y="42919"/>
                        </a:lnTo>
                        <a:close/>
                        <a:moveTo>
                          <a:pt x="41563" y="69032"/>
                        </a:moveTo>
                        <a:lnTo>
                          <a:pt x="1717" y="69032"/>
                        </a:lnTo>
                        <a:lnTo>
                          <a:pt x="12830" y="58822"/>
                        </a:lnTo>
                        <a:lnTo>
                          <a:pt x="32167" y="58822"/>
                        </a:lnTo>
                        <a:lnTo>
                          <a:pt x="41563" y="69032"/>
                        </a:lnTo>
                        <a:close/>
                        <a:moveTo>
                          <a:pt x="3343" y="28733"/>
                        </a:moveTo>
                        <a:lnTo>
                          <a:pt x="5602" y="2078"/>
                        </a:lnTo>
                        <a:lnTo>
                          <a:pt x="14999" y="12288"/>
                        </a:lnTo>
                        <a:lnTo>
                          <a:pt x="13824"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31" name="Forme libre : forme 34827">
                    <a:extLst>
                      <a:ext uri="{FF2B5EF4-FFF2-40B4-BE49-F238E27FC236}">
                        <a16:creationId xmlns:a16="http://schemas.microsoft.com/office/drawing/2014/main" id="{4B282DA5-AA6D-3081-D845-145F086A2435}"/>
                      </a:ext>
                    </a:extLst>
                  </p:cNvPr>
                  <p:cNvSpPr/>
                  <p:nvPr/>
                </p:nvSpPr>
                <p:spPr>
                  <a:xfrm>
                    <a:off x="6735176" y="799286"/>
                    <a:ext cx="49243" cy="69031"/>
                  </a:xfrm>
                  <a:custGeom>
                    <a:avLst/>
                    <a:gdLst>
                      <a:gd name="connsiteX0" fmla="*/ 12288 w 49243"/>
                      <a:gd name="connsiteY0" fmla="*/ 42919 h 69031"/>
                      <a:gd name="connsiteX1" fmla="*/ 11114 w 49243"/>
                      <a:gd name="connsiteY1" fmla="*/ 56834 h 69031"/>
                      <a:gd name="connsiteX2" fmla="*/ 0 w 49243"/>
                      <a:gd name="connsiteY2" fmla="*/ 67134 h 69031"/>
                      <a:gd name="connsiteX3" fmla="*/ 2168 w 49243"/>
                      <a:gd name="connsiteY3" fmla="*/ 40389 h 69031"/>
                      <a:gd name="connsiteX4" fmla="*/ 6415 w 49243"/>
                      <a:gd name="connsiteY4" fmla="*/ 36504 h 69031"/>
                      <a:gd name="connsiteX5" fmla="*/ 12288 w 49243"/>
                      <a:gd name="connsiteY5" fmla="*/ 42919 h 69031"/>
                      <a:gd name="connsiteX6" fmla="*/ 41564 w 49243"/>
                      <a:gd name="connsiteY6" fmla="*/ 69032 h 69031"/>
                      <a:gd name="connsiteX7" fmla="*/ 1717 w 49243"/>
                      <a:gd name="connsiteY7" fmla="*/ 69032 h 69031"/>
                      <a:gd name="connsiteX8" fmla="*/ 12830 w 49243"/>
                      <a:gd name="connsiteY8" fmla="*/ 58822 h 69031"/>
                      <a:gd name="connsiteX9" fmla="*/ 32167 w 49243"/>
                      <a:gd name="connsiteY9" fmla="*/ 58822 h 69031"/>
                      <a:gd name="connsiteX10" fmla="*/ 41564 w 49243"/>
                      <a:gd name="connsiteY10" fmla="*/ 69032 h 69031"/>
                      <a:gd name="connsiteX11" fmla="*/ 3343 w 49243"/>
                      <a:gd name="connsiteY11" fmla="*/ 28733 h 69031"/>
                      <a:gd name="connsiteX12" fmla="*/ 5602 w 49243"/>
                      <a:gd name="connsiteY12" fmla="*/ 2078 h 69031"/>
                      <a:gd name="connsiteX13" fmla="*/ 14999 w 49243"/>
                      <a:gd name="connsiteY13" fmla="*/ 12288 h 69031"/>
                      <a:gd name="connsiteX14" fmla="*/ 13825 w 49243"/>
                      <a:gd name="connsiteY14" fmla="*/ 26113 h 69031"/>
                      <a:gd name="connsiteX15" fmla="*/ 6777 w 49243"/>
                      <a:gd name="connsiteY15" fmla="*/ 32618 h 69031"/>
                      <a:gd name="connsiteX16" fmla="*/ 334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0 w 49243"/>
                      <a:gd name="connsiteY20" fmla="*/ 0 h 69031"/>
                      <a:gd name="connsiteX21" fmla="*/ 47618 w 49243"/>
                      <a:gd name="connsiteY21" fmla="*/ 0 h 69031"/>
                      <a:gd name="connsiteX22" fmla="*/ 45901 w 49243"/>
                      <a:gd name="connsiteY22" fmla="*/ 40299 h 69031"/>
                      <a:gd name="connsiteX23" fmla="*/ 43732 w 49243"/>
                      <a:gd name="connsiteY23" fmla="*/ 67044 h 69031"/>
                      <a:gd name="connsiteX24" fmla="*/ 34335 w 49243"/>
                      <a:gd name="connsiteY24" fmla="*/ 56834 h 69031"/>
                      <a:gd name="connsiteX25" fmla="*/ 35510 w 49243"/>
                      <a:gd name="connsiteY25" fmla="*/ 42919 h 69031"/>
                      <a:gd name="connsiteX26" fmla="*/ 42467 w 49243"/>
                      <a:gd name="connsiteY26" fmla="*/ 36504 h 69031"/>
                      <a:gd name="connsiteX27" fmla="*/ 45901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8" y="42919"/>
                        </a:moveTo>
                        <a:lnTo>
                          <a:pt x="11114" y="56834"/>
                        </a:lnTo>
                        <a:lnTo>
                          <a:pt x="0" y="67134"/>
                        </a:lnTo>
                        <a:lnTo>
                          <a:pt x="2168" y="40389"/>
                        </a:lnTo>
                        <a:lnTo>
                          <a:pt x="6415" y="36504"/>
                        </a:lnTo>
                        <a:lnTo>
                          <a:pt x="12288" y="42919"/>
                        </a:lnTo>
                        <a:close/>
                        <a:moveTo>
                          <a:pt x="41564" y="69032"/>
                        </a:moveTo>
                        <a:lnTo>
                          <a:pt x="1717" y="69032"/>
                        </a:lnTo>
                        <a:lnTo>
                          <a:pt x="12830" y="58822"/>
                        </a:lnTo>
                        <a:lnTo>
                          <a:pt x="32167" y="58822"/>
                        </a:lnTo>
                        <a:lnTo>
                          <a:pt x="41564" y="69032"/>
                        </a:lnTo>
                        <a:close/>
                        <a:moveTo>
                          <a:pt x="3343" y="28733"/>
                        </a:moveTo>
                        <a:lnTo>
                          <a:pt x="5602" y="2078"/>
                        </a:lnTo>
                        <a:lnTo>
                          <a:pt x="14999" y="12288"/>
                        </a:lnTo>
                        <a:lnTo>
                          <a:pt x="13825"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32" name="Forme libre : forme 34828">
                    <a:extLst>
                      <a:ext uri="{FF2B5EF4-FFF2-40B4-BE49-F238E27FC236}">
                        <a16:creationId xmlns:a16="http://schemas.microsoft.com/office/drawing/2014/main" id="{45F73810-BEFB-C518-5B06-B84EF1744D07}"/>
                      </a:ext>
                    </a:extLst>
                  </p:cNvPr>
                  <p:cNvSpPr/>
                  <p:nvPr/>
                </p:nvSpPr>
                <p:spPr>
                  <a:xfrm>
                    <a:off x="6790383" y="799286"/>
                    <a:ext cx="49243" cy="69031"/>
                  </a:xfrm>
                  <a:custGeom>
                    <a:avLst/>
                    <a:gdLst>
                      <a:gd name="connsiteX0" fmla="*/ 12289 w 49243"/>
                      <a:gd name="connsiteY0" fmla="*/ 42919 h 69031"/>
                      <a:gd name="connsiteX1" fmla="*/ 11114 w 49243"/>
                      <a:gd name="connsiteY1" fmla="*/ 56834 h 69031"/>
                      <a:gd name="connsiteX2" fmla="*/ 0 w 49243"/>
                      <a:gd name="connsiteY2" fmla="*/ 67134 h 69031"/>
                      <a:gd name="connsiteX3" fmla="*/ 2169 w 49243"/>
                      <a:gd name="connsiteY3" fmla="*/ 40389 h 69031"/>
                      <a:gd name="connsiteX4" fmla="*/ 6415 w 49243"/>
                      <a:gd name="connsiteY4" fmla="*/ 36504 h 69031"/>
                      <a:gd name="connsiteX5" fmla="*/ 12289 w 49243"/>
                      <a:gd name="connsiteY5" fmla="*/ 42919 h 69031"/>
                      <a:gd name="connsiteX6" fmla="*/ 41564 w 49243"/>
                      <a:gd name="connsiteY6" fmla="*/ 69032 h 69031"/>
                      <a:gd name="connsiteX7" fmla="*/ 1717 w 49243"/>
                      <a:gd name="connsiteY7" fmla="*/ 69032 h 69031"/>
                      <a:gd name="connsiteX8" fmla="*/ 12831 w 49243"/>
                      <a:gd name="connsiteY8" fmla="*/ 58822 h 69031"/>
                      <a:gd name="connsiteX9" fmla="*/ 32167 w 49243"/>
                      <a:gd name="connsiteY9" fmla="*/ 58822 h 69031"/>
                      <a:gd name="connsiteX10" fmla="*/ 41564 w 49243"/>
                      <a:gd name="connsiteY10" fmla="*/ 69032 h 69031"/>
                      <a:gd name="connsiteX11" fmla="*/ 3253 w 49243"/>
                      <a:gd name="connsiteY11" fmla="*/ 28733 h 69031"/>
                      <a:gd name="connsiteX12" fmla="*/ 5512 w 49243"/>
                      <a:gd name="connsiteY12" fmla="*/ 2078 h 69031"/>
                      <a:gd name="connsiteX13" fmla="*/ 14909 w 49243"/>
                      <a:gd name="connsiteY13" fmla="*/ 12288 h 69031"/>
                      <a:gd name="connsiteX14" fmla="*/ 13734 w 49243"/>
                      <a:gd name="connsiteY14" fmla="*/ 26113 h 69031"/>
                      <a:gd name="connsiteX15" fmla="*/ 6687 w 49243"/>
                      <a:gd name="connsiteY15" fmla="*/ 32618 h 69031"/>
                      <a:gd name="connsiteX16" fmla="*/ 325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1 w 49243"/>
                      <a:gd name="connsiteY20" fmla="*/ 0 h 69031"/>
                      <a:gd name="connsiteX21" fmla="*/ 47618 w 49243"/>
                      <a:gd name="connsiteY21" fmla="*/ 0 h 69031"/>
                      <a:gd name="connsiteX22" fmla="*/ 45810 w 49243"/>
                      <a:gd name="connsiteY22" fmla="*/ 40299 h 69031"/>
                      <a:gd name="connsiteX23" fmla="*/ 43642 w 49243"/>
                      <a:gd name="connsiteY23" fmla="*/ 67044 h 69031"/>
                      <a:gd name="connsiteX24" fmla="*/ 34245 w 49243"/>
                      <a:gd name="connsiteY24" fmla="*/ 56834 h 69031"/>
                      <a:gd name="connsiteX25" fmla="*/ 35420 w 49243"/>
                      <a:gd name="connsiteY25" fmla="*/ 42919 h 69031"/>
                      <a:gd name="connsiteX26" fmla="*/ 42377 w 49243"/>
                      <a:gd name="connsiteY26" fmla="*/ 36504 h 69031"/>
                      <a:gd name="connsiteX27" fmla="*/ 45810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9" y="42919"/>
                        </a:moveTo>
                        <a:lnTo>
                          <a:pt x="11114" y="56834"/>
                        </a:lnTo>
                        <a:lnTo>
                          <a:pt x="0" y="67134"/>
                        </a:lnTo>
                        <a:lnTo>
                          <a:pt x="2169" y="40389"/>
                        </a:lnTo>
                        <a:lnTo>
                          <a:pt x="6415" y="36504"/>
                        </a:lnTo>
                        <a:lnTo>
                          <a:pt x="12289" y="42919"/>
                        </a:lnTo>
                        <a:close/>
                        <a:moveTo>
                          <a:pt x="41564" y="69032"/>
                        </a:moveTo>
                        <a:lnTo>
                          <a:pt x="1717" y="69032"/>
                        </a:lnTo>
                        <a:lnTo>
                          <a:pt x="12831" y="58822"/>
                        </a:lnTo>
                        <a:lnTo>
                          <a:pt x="32167" y="58822"/>
                        </a:lnTo>
                        <a:lnTo>
                          <a:pt x="41564" y="69032"/>
                        </a:lnTo>
                        <a:close/>
                        <a:moveTo>
                          <a:pt x="3253" y="28733"/>
                        </a:moveTo>
                        <a:lnTo>
                          <a:pt x="5512" y="2078"/>
                        </a:lnTo>
                        <a:lnTo>
                          <a:pt x="14909" y="12288"/>
                        </a:lnTo>
                        <a:lnTo>
                          <a:pt x="13734" y="26113"/>
                        </a:lnTo>
                        <a:lnTo>
                          <a:pt x="6687" y="32618"/>
                        </a:lnTo>
                        <a:lnTo>
                          <a:pt x="3253" y="28733"/>
                        </a:lnTo>
                        <a:close/>
                        <a:moveTo>
                          <a:pt x="47618" y="0"/>
                        </a:moveTo>
                        <a:lnTo>
                          <a:pt x="36504" y="10210"/>
                        </a:lnTo>
                        <a:lnTo>
                          <a:pt x="17168" y="10210"/>
                        </a:lnTo>
                        <a:lnTo>
                          <a:pt x="7771" y="0"/>
                        </a:lnTo>
                        <a:lnTo>
                          <a:pt x="47618" y="0"/>
                        </a:lnTo>
                        <a:close/>
                        <a:moveTo>
                          <a:pt x="45810" y="40299"/>
                        </a:moveTo>
                        <a:lnTo>
                          <a:pt x="43642" y="67044"/>
                        </a:lnTo>
                        <a:lnTo>
                          <a:pt x="34245" y="56834"/>
                        </a:lnTo>
                        <a:lnTo>
                          <a:pt x="35420" y="42919"/>
                        </a:lnTo>
                        <a:lnTo>
                          <a:pt x="42377" y="36504"/>
                        </a:lnTo>
                        <a:lnTo>
                          <a:pt x="45810"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33" name="Forme libre : forme 34829">
                    <a:extLst>
                      <a:ext uri="{FF2B5EF4-FFF2-40B4-BE49-F238E27FC236}">
                        <a16:creationId xmlns:a16="http://schemas.microsoft.com/office/drawing/2014/main" id="{010025CE-13A0-C11B-A685-87147C28350A}"/>
                      </a:ext>
                    </a:extLst>
                  </p:cNvPr>
                  <p:cNvSpPr/>
                  <p:nvPr/>
                </p:nvSpPr>
                <p:spPr>
                  <a:xfrm>
                    <a:off x="6845500" y="799286"/>
                    <a:ext cx="49333" cy="69031"/>
                  </a:xfrm>
                  <a:custGeom>
                    <a:avLst/>
                    <a:gdLst>
                      <a:gd name="connsiteX0" fmla="*/ 12288 w 49333"/>
                      <a:gd name="connsiteY0" fmla="*/ 42919 h 69031"/>
                      <a:gd name="connsiteX1" fmla="*/ 11114 w 49333"/>
                      <a:gd name="connsiteY1" fmla="*/ 56834 h 69031"/>
                      <a:gd name="connsiteX2" fmla="*/ 0 w 49333"/>
                      <a:gd name="connsiteY2" fmla="*/ 67134 h 69031"/>
                      <a:gd name="connsiteX3" fmla="*/ 2168 w 49333"/>
                      <a:gd name="connsiteY3" fmla="*/ 40389 h 69031"/>
                      <a:gd name="connsiteX4" fmla="*/ 6415 w 49333"/>
                      <a:gd name="connsiteY4" fmla="*/ 36504 h 69031"/>
                      <a:gd name="connsiteX5" fmla="*/ 12288 w 49333"/>
                      <a:gd name="connsiteY5" fmla="*/ 42919 h 69031"/>
                      <a:gd name="connsiteX6" fmla="*/ 41654 w 49333"/>
                      <a:gd name="connsiteY6" fmla="*/ 69032 h 69031"/>
                      <a:gd name="connsiteX7" fmla="*/ 1807 w 49333"/>
                      <a:gd name="connsiteY7" fmla="*/ 69032 h 69031"/>
                      <a:gd name="connsiteX8" fmla="*/ 12921 w 49333"/>
                      <a:gd name="connsiteY8" fmla="*/ 58822 h 69031"/>
                      <a:gd name="connsiteX9" fmla="*/ 32257 w 49333"/>
                      <a:gd name="connsiteY9" fmla="*/ 58822 h 69031"/>
                      <a:gd name="connsiteX10" fmla="*/ 41654 w 49333"/>
                      <a:gd name="connsiteY10" fmla="*/ 69032 h 69031"/>
                      <a:gd name="connsiteX11" fmla="*/ 3343 w 49333"/>
                      <a:gd name="connsiteY11" fmla="*/ 28733 h 69031"/>
                      <a:gd name="connsiteX12" fmla="*/ 5602 w 49333"/>
                      <a:gd name="connsiteY12" fmla="*/ 2078 h 69031"/>
                      <a:gd name="connsiteX13" fmla="*/ 14999 w 49333"/>
                      <a:gd name="connsiteY13" fmla="*/ 12288 h 69031"/>
                      <a:gd name="connsiteX14" fmla="*/ 13824 w 49333"/>
                      <a:gd name="connsiteY14" fmla="*/ 26113 h 69031"/>
                      <a:gd name="connsiteX15" fmla="*/ 6777 w 49333"/>
                      <a:gd name="connsiteY15" fmla="*/ 32618 h 69031"/>
                      <a:gd name="connsiteX16" fmla="*/ 3343 w 49333"/>
                      <a:gd name="connsiteY16" fmla="*/ 28733 h 69031"/>
                      <a:gd name="connsiteX17" fmla="*/ 47708 w 49333"/>
                      <a:gd name="connsiteY17" fmla="*/ 0 h 69031"/>
                      <a:gd name="connsiteX18" fmla="*/ 36594 w 49333"/>
                      <a:gd name="connsiteY18" fmla="*/ 10210 h 69031"/>
                      <a:gd name="connsiteX19" fmla="*/ 17258 w 49333"/>
                      <a:gd name="connsiteY19" fmla="*/ 10210 h 69031"/>
                      <a:gd name="connsiteX20" fmla="*/ 7861 w 49333"/>
                      <a:gd name="connsiteY20" fmla="*/ 0 h 69031"/>
                      <a:gd name="connsiteX21" fmla="*/ 47708 w 49333"/>
                      <a:gd name="connsiteY21" fmla="*/ 0 h 69031"/>
                      <a:gd name="connsiteX22" fmla="*/ 45901 w 49333"/>
                      <a:gd name="connsiteY22" fmla="*/ 40299 h 69031"/>
                      <a:gd name="connsiteX23" fmla="*/ 43732 w 49333"/>
                      <a:gd name="connsiteY23" fmla="*/ 67044 h 69031"/>
                      <a:gd name="connsiteX24" fmla="*/ 34335 w 49333"/>
                      <a:gd name="connsiteY24" fmla="*/ 56834 h 69031"/>
                      <a:gd name="connsiteX25" fmla="*/ 35510 w 49333"/>
                      <a:gd name="connsiteY25" fmla="*/ 42919 h 69031"/>
                      <a:gd name="connsiteX26" fmla="*/ 42467 w 49333"/>
                      <a:gd name="connsiteY26" fmla="*/ 36504 h 69031"/>
                      <a:gd name="connsiteX27" fmla="*/ 45901 w 49333"/>
                      <a:gd name="connsiteY27" fmla="*/ 40299 h 69031"/>
                      <a:gd name="connsiteX28" fmla="*/ 36955 w 49333"/>
                      <a:gd name="connsiteY28" fmla="*/ 26113 h 69031"/>
                      <a:gd name="connsiteX29" fmla="*/ 38130 w 49333"/>
                      <a:gd name="connsiteY29" fmla="*/ 12017 h 69031"/>
                      <a:gd name="connsiteX30" fmla="*/ 49334 w 49333"/>
                      <a:gd name="connsiteY30" fmla="*/ 1897 h 69031"/>
                      <a:gd name="connsiteX31" fmla="*/ 46985 w 49333"/>
                      <a:gd name="connsiteY31" fmla="*/ 28643 h 69031"/>
                      <a:gd name="connsiteX32" fmla="*/ 42738 w 49333"/>
                      <a:gd name="connsiteY32" fmla="*/ 32618 h 69031"/>
                      <a:gd name="connsiteX33" fmla="*/ 36955 w 4933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333" h="69031">
                        <a:moveTo>
                          <a:pt x="12288" y="42919"/>
                        </a:moveTo>
                        <a:lnTo>
                          <a:pt x="11114" y="56834"/>
                        </a:lnTo>
                        <a:lnTo>
                          <a:pt x="0" y="67134"/>
                        </a:lnTo>
                        <a:lnTo>
                          <a:pt x="2168" y="40389"/>
                        </a:lnTo>
                        <a:lnTo>
                          <a:pt x="6415" y="36504"/>
                        </a:lnTo>
                        <a:lnTo>
                          <a:pt x="12288" y="42919"/>
                        </a:lnTo>
                        <a:close/>
                        <a:moveTo>
                          <a:pt x="41654" y="69032"/>
                        </a:moveTo>
                        <a:lnTo>
                          <a:pt x="1807" y="69032"/>
                        </a:lnTo>
                        <a:lnTo>
                          <a:pt x="12921" y="58822"/>
                        </a:lnTo>
                        <a:lnTo>
                          <a:pt x="32257" y="58822"/>
                        </a:lnTo>
                        <a:lnTo>
                          <a:pt x="41654" y="69032"/>
                        </a:lnTo>
                        <a:close/>
                        <a:moveTo>
                          <a:pt x="3343" y="28733"/>
                        </a:moveTo>
                        <a:lnTo>
                          <a:pt x="5602" y="2078"/>
                        </a:lnTo>
                        <a:lnTo>
                          <a:pt x="14999" y="12288"/>
                        </a:lnTo>
                        <a:lnTo>
                          <a:pt x="13824" y="26113"/>
                        </a:lnTo>
                        <a:lnTo>
                          <a:pt x="6777" y="32618"/>
                        </a:lnTo>
                        <a:lnTo>
                          <a:pt x="3343" y="28733"/>
                        </a:lnTo>
                        <a:close/>
                        <a:moveTo>
                          <a:pt x="47708" y="0"/>
                        </a:moveTo>
                        <a:lnTo>
                          <a:pt x="36594" y="10210"/>
                        </a:lnTo>
                        <a:lnTo>
                          <a:pt x="17258" y="10210"/>
                        </a:lnTo>
                        <a:lnTo>
                          <a:pt x="7861" y="0"/>
                        </a:lnTo>
                        <a:lnTo>
                          <a:pt x="47708" y="0"/>
                        </a:lnTo>
                        <a:close/>
                        <a:moveTo>
                          <a:pt x="45901" y="40299"/>
                        </a:moveTo>
                        <a:lnTo>
                          <a:pt x="43732" y="67044"/>
                        </a:lnTo>
                        <a:lnTo>
                          <a:pt x="34335" y="56834"/>
                        </a:lnTo>
                        <a:lnTo>
                          <a:pt x="35510" y="42919"/>
                        </a:lnTo>
                        <a:lnTo>
                          <a:pt x="42467" y="36504"/>
                        </a:lnTo>
                        <a:lnTo>
                          <a:pt x="45901" y="40299"/>
                        </a:lnTo>
                        <a:close/>
                        <a:moveTo>
                          <a:pt x="36955" y="26113"/>
                        </a:moveTo>
                        <a:lnTo>
                          <a:pt x="38130" y="12017"/>
                        </a:lnTo>
                        <a:lnTo>
                          <a:pt x="49334" y="1897"/>
                        </a:lnTo>
                        <a:lnTo>
                          <a:pt x="46985" y="28643"/>
                        </a:lnTo>
                        <a:lnTo>
                          <a:pt x="42738" y="32618"/>
                        </a:lnTo>
                        <a:lnTo>
                          <a:pt x="36955" y="26113"/>
                        </a:lnTo>
                        <a:close/>
                      </a:path>
                    </a:pathLst>
                  </a:custGeom>
                  <a:solidFill>
                    <a:srgbClr val="23F728"/>
                  </a:solidFill>
                  <a:ln w="9035" cap="flat">
                    <a:noFill/>
                    <a:prstDash val="solid"/>
                    <a:miter/>
                  </a:ln>
                </p:spPr>
                <p:txBody>
                  <a:bodyPr anchor="ctr"/>
                  <a:lstStyle/>
                  <a:p>
                    <a:pPr>
                      <a:defRPr/>
                    </a:pPr>
                    <a:endParaRPr lang="en-US" dirty="0"/>
                  </a:p>
                </p:txBody>
              </p:sp>
              <p:sp>
                <p:nvSpPr>
                  <p:cNvPr id="434" name="Forme libre : forme 34830">
                    <a:extLst>
                      <a:ext uri="{FF2B5EF4-FFF2-40B4-BE49-F238E27FC236}">
                        <a16:creationId xmlns:a16="http://schemas.microsoft.com/office/drawing/2014/main" id="{908C2401-BED3-265D-F3C5-A2DD1FA62528}"/>
                      </a:ext>
                    </a:extLst>
                  </p:cNvPr>
                  <p:cNvSpPr/>
                  <p:nvPr/>
                </p:nvSpPr>
                <p:spPr>
                  <a:xfrm>
                    <a:off x="6900708" y="799286"/>
                    <a:ext cx="49334" cy="69031"/>
                  </a:xfrm>
                  <a:custGeom>
                    <a:avLst/>
                    <a:gdLst>
                      <a:gd name="connsiteX0" fmla="*/ 12288 w 49334"/>
                      <a:gd name="connsiteY0" fmla="*/ 42919 h 69031"/>
                      <a:gd name="connsiteX1" fmla="*/ 11114 w 49334"/>
                      <a:gd name="connsiteY1" fmla="*/ 56834 h 69031"/>
                      <a:gd name="connsiteX2" fmla="*/ 0 w 49334"/>
                      <a:gd name="connsiteY2" fmla="*/ 67134 h 69031"/>
                      <a:gd name="connsiteX3" fmla="*/ 2168 w 49334"/>
                      <a:gd name="connsiteY3" fmla="*/ 40389 h 69031"/>
                      <a:gd name="connsiteX4" fmla="*/ 6415 w 49334"/>
                      <a:gd name="connsiteY4" fmla="*/ 36504 h 69031"/>
                      <a:gd name="connsiteX5" fmla="*/ 12288 w 49334"/>
                      <a:gd name="connsiteY5" fmla="*/ 42919 h 69031"/>
                      <a:gd name="connsiteX6" fmla="*/ 41654 w 49334"/>
                      <a:gd name="connsiteY6" fmla="*/ 69032 h 69031"/>
                      <a:gd name="connsiteX7" fmla="*/ 1807 w 49334"/>
                      <a:gd name="connsiteY7" fmla="*/ 69032 h 69031"/>
                      <a:gd name="connsiteX8" fmla="*/ 12921 w 49334"/>
                      <a:gd name="connsiteY8" fmla="*/ 58822 h 69031"/>
                      <a:gd name="connsiteX9" fmla="*/ 32257 w 49334"/>
                      <a:gd name="connsiteY9" fmla="*/ 58822 h 69031"/>
                      <a:gd name="connsiteX10" fmla="*/ 41654 w 49334"/>
                      <a:gd name="connsiteY10" fmla="*/ 69032 h 69031"/>
                      <a:gd name="connsiteX11" fmla="*/ 3343 w 49334"/>
                      <a:gd name="connsiteY11" fmla="*/ 28733 h 69031"/>
                      <a:gd name="connsiteX12" fmla="*/ 5602 w 49334"/>
                      <a:gd name="connsiteY12" fmla="*/ 2078 h 69031"/>
                      <a:gd name="connsiteX13" fmla="*/ 14999 w 49334"/>
                      <a:gd name="connsiteY13" fmla="*/ 12288 h 69031"/>
                      <a:gd name="connsiteX14" fmla="*/ 13825 w 49334"/>
                      <a:gd name="connsiteY14" fmla="*/ 26113 h 69031"/>
                      <a:gd name="connsiteX15" fmla="*/ 6777 w 49334"/>
                      <a:gd name="connsiteY15" fmla="*/ 32618 h 69031"/>
                      <a:gd name="connsiteX16" fmla="*/ 3343 w 49334"/>
                      <a:gd name="connsiteY16" fmla="*/ 28733 h 69031"/>
                      <a:gd name="connsiteX17" fmla="*/ 47618 w 49334"/>
                      <a:gd name="connsiteY17" fmla="*/ 0 h 69031"/>
                      <a:gd name="connsiteX18" fmla="*/ 36504 w 49334"/>
                      <a:gd name="connsiteY18" fmla="*/ 10210 h 69031"/>
                      <a:gd name="connsiteX19" fmla="*/ 17168 w 49334"/>
                      <a:gd name="connsiteY19" fmla="*/ 10210 h 69031"/>
                      <a:gd name="connsiteX20" fmla="*/ 7770 w 49334"/>
                      <a:gd name="connsiteY20" fmla="*/ 0 h 69031"/>
                      <a:gd name="connsiteX21" fmla="*/ 47618 w 49334"/>
                      <a:gd name="connsiteY21" fmla="*/ 0 h 69031"/>
                      <a:gd name="connsiteX22" fmla="*/ 45901 w 49334"/>
                      <a:gd name="connsiteY22" fmla="*/ 40299 h 69031"/>
                      <a:gd name="connsiteX23" fmla="*/ 43732 w 49334"/>
                      <a:gd name="connsiteY23" fmla="*/ 67044 h 69031"/>
                      <a:gd name="connsiteX24" fmla="*/ 34335 w 49334"/>
                      <a:gd name="connsiteY24" fmla="*/ 56834 h 69031"/>
                      <a:gd name="connsiteX25" fmla="*/ 35510 w 49334"/>
                      <a:gd name="connsiteY25" fmla="*/ 42919 h 69031"/>
                      <a:gd name="connsiteX26" fmla="*/ 42467 w 49334"/>
                      <a:gd name="connsiteY26" fmla="*/ 36504 h 69031"/>
                      <a:gd name="connsiteX27" fmla="*/ 45901 w 49334"/>
                      <a:gd name="connsiteY27" fmla="*/ 40299 h 69031"/>
                      <a:gd name="connsiteX28" fmla="*/ 36956 w 49334"/>
                      <a:gd name="connsiteY28" fmla="*/ 26113 h 69031"/>
                      <a:gd name="connsiteX29" fmla="*/ 38130 w 49334"/>
                      <a:gd name="connsiteY29" fmla="*/ 12017 h 69031"/>
                      <a:gd name="connsiteX30" fmla="*/ 49334 w 49334"/>
                      <a:gd name="connsiteY30" fmla="*/ 1897 h 69031"/>
                      <a:gd name="connsiteX31" fmla="*/ 46985 w 49334"/>
                      <a:gd name="connsiteY31" fmla="*/ 28643 h 69031"/>
                      <a:gd name="connsiteX32" fmla="*/ 42738 w 49334"/>
                      <a:gd name="connsiteY32" fmla="*/ 32618 h 69031"/>
                      <a:gd name="connsiteX33" fmla="*/ 36956 w 49334"/>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334" h="69031">
                        <a:moveTo>
                          <a:pt x="12288" y="42919"/>
                        </a:moveTo>
                        <a:lnTo>
                          <a:pt x="11114" y="56834"/>
                        </a:lnTo>
                        <a:lnTo>
                          <a:pt x="0" y="67134"/>
                        </a:lnTo>
                        <a:lnTo>
                          <a:pt x="2168" y="40389"/>
                        </a:lnTo>
                        <a:lnTo>
                          <a:pt x="6415" y="36504"/>
                        </a:lnTo>
                        <a:lnTo>
                          <a:pt x="12288" y="42919"/>
                        </a:lnTo>
                        <a:close/>
                        <a:moveTo>
                          <a:pt x="41654" y="69032"/>
                        </a:moveTo>
                        <a:lnTo>
                          <a:pt x="1807" y="69032"/>
                        </a:lnTo>
                        <a:lnTo>
                          <a:pt x="12921" y="58822"/>
                        </a:lnTo>
                        <a:lnTo>
                          <a:pt x="32257" y="58822"/>
                        </a:lnTo>
                        <a:lnTo>
                          <a:pt x="41654" y="69032"/>
                        </a:lnTo>
                        <a:close/>
                        <a:moveTo>
                          <a:pt x="3343" y="28733"/>
                        </a:moveTo>
                        <a:lnTo>
                          <a:pt x="5602" y="2078"/>
                        </a:lnTo>
                        <a:lnTo>
                          <a:pt x="14999" y="12288"/>
                        </a:lnTo>
                        <a:lnTo>
                          <a:pt x="13825"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956" y="26113"/>
                        </a:moveTo>
                        <a:lnTo>
                          <a:pt x="38130" y="12017"/>
                        </a:lnTo>
                        <a:lnTo>
                          <a:pt x="49334" y="1897"/>
                        </a:lnTo>
                        <a:lnTo>
                          <a:pt x="46985" y="28643"/>
                        </a:lnTo>
                        <a:lnTo>
                          <a:pt x="42738" y="32618"/>
                        </a:lnTo>
                        <a:lnTo>
                          <a:pt x="36956" y="26113"/>
                        </a:lnTo>
                        <a:close/>
                      </a:path>
                    </a:pathLst>
                  </a:custGeom>
                  <a:solidFill>
                    <a:srgbClr val="23F728"/>
                  </a:solidFill>
                  <a:ln w="9035" cap="flat">
                    <a:noFill/>
                    <a:prstDash val="solid"/>
                    <a:miter/>
                  </a:ln>
                </p:spPr>
                <p:txBody>
                  <a:bodyPr anchor="ctr"/>
                  <a:lstStyle/>
                  <a:p>
                    <a:pPr>
                      <a:defRPr/>
                    </a:pPr>
                    <a:endParaRPr lang="en-US" dirty="0"/>
                  </a:p>
                </p:txBody>
              </p:sp>
            </p:grpSp>
            <p:sp>
              <p:nvSpPr>
                <p:cNvPr id="396" name="Forme libre : forme 34831">
                  <a:extLst>
                    <a:ext uri="{FF2B5EF4-FFF2-40B4-BE49-F238E27FC236}">
                      <a16:creationId xmlns:a16="http://schemas.microsoft.com/office/drawing/2014/main" id="{0E8D158C-C6C6-A578-5325-F2DD8A2CDDD6}"/>
                    </a:ext>
                  </a:extLst>
                </p:cNvPr>
                <p:cNvSpPr/>
                <p:nvPr/>
              </p:nvSpPr>
              <p:spPr>
                <a:xfrm>
                  <a:off x="6556543" y="952259"/>
                  <a:ext cx="44997" cy="44997"/>
                </a:xfrm>
                <a:custGeom>
                  <a:avLst/>
                  <a:gdLst>
                    <a:gd name="connsiteX0" fmla="*/ 44997 w 44997"/>
                    <a:gd name="connsiteY0" fmla="*/ 22499 h 44997"/>
                    <a:gd name="connsiteX1" fmla="*/ 22499 w 44997"/>
                    <a:gd name="connsiteY1" fmla="*/ 44997 h 44997"/>
                    <a:gd name="connsiteX2" fmla="*/ 0 w 44997"/>
                    <a:gd name="connsiteY2" fmla="*/ 22499 h 44997"/>
                    <a:gd name="connsiteX3" fmla="*/ 22499 w 44997"/>
                    <a:gd name="connsiteY3" fmla="*/ 0 h 44997"/>
                    <a:gd name="connsiteX4" fmla="*/ 44997 w 44997"/>
                    <a:gd name="connsiteY4" fmla="*/ 22499 h 4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7" h="44997">
                      <a:moveTo>
                        <a:pt x="44997" y="22499"/>
                      </a:moveTo>
                      <a:cubicBezTo>
                        <a:pt x="44997" y="34924"/>
                        <a:pt x="34924" y="44997"/>
                        <a:pt x="22499" y="44997"/>
                      </a:cubicBezTo>
                      <a:cubicBezTo>
                        <a:pt x="10073" y="44997"/>
                        <a:pt x="0" y="34924"/>
                        <a:pt x="0" y="22499"/>
                      </a:cubicBezTo>
                      <a:cubicBezTo>
                        <a:pt x="0" y="10073"/>
                        <a:pt x="10073" y="0"/>
                        <a:pt x="22499" y="0"/>
                      </a:cubicBezTo>
                      <a:cubicBezTo>
                        <a:pt x="34924" y="0"/>
                        <a:pt x="44997" y="10073"/>
                        <a:pt x="44997" y="22499"/>
                      </a:cubicBezTo>
                      <a:close/>
                    </a:path>
                  </a:pathLst>
                </a:custGeom>
                <a:solidFill>
                  <a:srgbClr val="C3E2E0"/>
                </a:solidFill>
                <a:ln w="9035" cap="flat">
                  <a:noFill/>
                  <a:prstDash val="solid"/>
                  <a:miter/>
                </a:ln>
              </p:spPr>
              <p:txBody>
                <a:bodyPr anchor="ctr"/>
                <a:lstStyle/>
                <a:p>
                  <a:pPr>
                    <a:defRPr/>
                  </a:pPr>
                  <a:endParaRPr lang="en-US" dirty="0"/>
                </a:p>
              </p:txBody>
            </p:sp>
            <p:sp>
              <p:nvSpPr>
                <p:cNvPr id="397" name="Forme libre : forme 34832">
                  <a:extLst>
                    <a:ext uri="{FF2B5EF4-FFF2-40B4-BE49-F238E27FC236}">
                      <a16:creationId xmlns:a16="http://schemas.microsoft.com/office/drawing/2014/main" id="{4C59703B-056E-D1CB-5686-5A0B618191C9}"/>
                    </a:ext>
                  </a:extLst>
                </p:cNvPr>
                <p:cNvSpPr/>
                <p:nvPr/>
              </p:nvSpPr>
              <p:spPr>
                <a:xfrm>
                  <a:off x="6685661" y="971685"/>
                  <a:ext cx="72194" cy="42105"/>
                </a:xfrm>
                <a:custGeom>
                  <a:avLst/>
                  <a:gdLst>
                    <a:gd name="connsiteX0" fmla="*/ 51141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3" y="42106"/>
                      </a:lnTo>
                      <a:cubicBezTo>
                        <a:pt x="9487" y="42106"/>
                        <a:pt x="0" y="32618"/>
                        <a:pt x="0" y="21053"/>
                      </a:cubicBezTo>
                      <a:lnTo>
                        <a:pt x="0" y="21053"/>
                      </a:lnTo>
                      <a:cubicBezTo>
                        <a:pt x="0" y="9487"/>
                        <a:pt x="9487" y="0"/>
                        <a:pt x="21053" y="0"/>
                      </a:cubicBezTo>
                      <a:lnTo>
                        <a:pt x="51141" y="0"/>
                      </a:lnTo>
                      <a:cubicBezTo>
                        <a:pt x="62707" y="0"/>
                        <a:pt x="72194" y="9487"/>
                        <a:pt x="72194" y="21053"/>
                      </a:cubicBezTo>
                      <a:lnTo>
                        <a:pt x="72194" y="21053"/>
                      </a:lnTo>
                      <a:cubicBezTo>
                        <a:pt x="72194" y="32618"/>
                        <a:pt x="62707" y="42106"/>
                        <a:pt x="51141" y="42106"/>
                      </a:cubicBezTo>
                      <a:close/>
                    </a:path>
                  </a:pathLst>
                </a:custGeom>
                <a:solidFill>
                  <a:srgbClr val="BDF9E0"/>
                </a:solidFill>
                <a:ln w="9035" cap="flat">
                  <a:noFill/>
                  <a:prstDash val="solid"/>
                  <a:miter/>
                </a:ln>
              </p:spPr>
              <p:txBody>
                <a:bodyPr anchor="ctr"/>
                <a:lstStyle/>
                <a:p>
                  <a:pPr>
                    <a:defRPr/>
                  </a:pPr>
                  <a:endParaRPr lang="en-US" dirty="0"/>
                </a:p>
              </p:txBody>
            </p:sp>
            <p:sp>
              <p:nvSpPr>
                <p:cNvPr id="398" name="Forme libre : forme 34833">
                  <a:extLst>
                    <a:ext uri="{FF2B5EF4-FFF2-40B4-BE49-F238E27FC236}">
                      <a16:creationId xmlns:a16="http://schemas.microsoft.com/office/drawing/2014/main" id="{42FB8167-2936-A182-786F-149F8FA90EAC}"/>
                    </a:ext>
                  </a:extLst>
                </p:cNvPr>
                <p:cNvSpPr/>
                <p:nvPr/>
              </p:nvSpPr>
              <p:spPr>
                <a:xfrm>
                  <a:off x="677981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4 w 72194"/>
                    <a:gd name="connsiteY6" fmla="*/ 21053 h 42105"/>
                    <a:gd name="connsiteX7" fmla="*/ 72194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7" y="42106"/>
                        <a:pt x="0" y="32618"/>
                        <a:pt x="0" y="21053"/>
                      </a:cubicBezTo>
                      <a:lnTo>
                        <a:pt x="0" y="21053"/>
                      </a:lnTo>
                      <a:cubicBezTo>
                        <a:pt x="0" y="9487"/>
                        <a:pt x="9487" y="0"/>
                        <a:pt x="21053" y="0"/>
                      </a:cubicBezTo>
                      <a:lnTo>
                        <a:pt x="51142" y="0"/>
                      </a:lnTo>
                      <a:cubicBezTo>
                        <a:pt x="62707" y="0"/>
                        <a:pt x="72194" y="9487"/>
                        <a:pt x="72194" y="21053"/>
                      </a:cubicBezTo>
                      <a:lnTo>
                        <a:pt x="72194" y="21053"/>
                      </a:lnTo>
                      <a:cubicBezTo>
                        <a:pt x="72194" y="32618"/>
                        <a:pt x="62707" y="42106"/>
                        <a:pt x="51142" y="42106"/>
                      </a:cubicBezTo>
                      <a:close/>
                    </a:path>
                  </a:pathLst>
                </a:custGeom>
                <a:solidFill>
                  <a:srgbClr val="BDF9E0"/>
                </a:solidFill>
                <a:ln w="9035" cap="flat">
                  <a:noFill/>
                  <a:prstDash val="solid"/>
                  <a:miter/>
                </a:ln>
              </p:spPr>
              <p:txBody>
                <a:bodyPr anchor="ctr"/>
                <a:lstStyle/>
                <a:p>
                  <a:pPr>
                    <a:defRPr/>
                  </a:pPr>
                  <a:endParaRPr lang="en-US" dirty="0"/>
                </a:p>
              </p:txBody>
            </p:sp>
            <p:sp>
              <p:nvSpPr>
                <p:cNvPr id="399" name="Forme libre : forme 34834">
                  <a:extLst>
                    <a:ext uri="{FF2B5EF4-FFF2-40B4-BE49-F238E27FC236}">
                      <a16:creationId xmlns:a16="http://schemas.microsoft.com/office/drawing/2014/main" id="{8B91C795-614E-EE8E-F95F-E4E7D675E864}"/>
                    </a:ext>
                  </a:extLst>
                </p:cNvPr>
                <p:cNvSpPr/>
                <p:nvPr/>
              </p:nvSpPr>
              <p:spPr>
                <a:xfrm>
                  <a:off x="687396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5 w 72194"/>
                    <a:gd name="connsiteY6" fmla="*/ 21053 h 42105"/>
                    <a:gd name="connsiteX7" fmla="*/ 72195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8" y="42106"/>
                        <a:pt x="0" y="32618"/>
                        <a:pt x="0" y="21053"/>
                      </a:cubicBezTo>
                      <a:lnTo>
                        <a:pt x="0" y="21053"/>
                      </a:lnTo>
                      <a:cubicBezTo>
                        <a:pt x="0" y="9487"/>
                        <a:pt x="9488" y="0"/>
                        <a:pt x="21053" y="0"/>
                      </a:cubicBezTo>
                      <a:lnTo>
                        <a:pt x="51142" y="0"/>
                      </a:lnTo>
                      <a:cubicBezTo>
                        <a:pt x="62707" y="0"/>
                        <a:pt x="72195" y="9487"/>
                        <a:pt x="72195" y="21053"/>
                      </a:cubicBezTo>
                      <a:lnTo>
                        <a:pt x="72195" y="21053"/>
                      </a:lnTo>
                      <a:cubicBezTo>
                        <a:pt x="72195" y="32618"/>
                        <a:pt x="62707" y="42106"/>
                        <a:pt x="51142" y="42106"/>
                      </a:cubicBezTo>
                      <a:close/>
                    </a:path>
                  </a:pathLst>
                </a:custGeom>
                <a:solidFill>
                  <a:srgbClr val="BDF9E0"/>
                </a:solidFill>
                <a:ln w="9035" cap="flat">
                  <a:noFill/>
                  <a:prstDash val="solid"/>
                  <a:miter/>
                </a:ln>
              </p:spPr>
              <p:txBody>
                <a:bodyPr anchor="ctr"/>
                <a:lstStyle/>
                <a:p>
                  <a:pPr>
                    <a:defRPr/>
                  </a:pPr>
                  <a:endParaRPr lang="en-US" dirty="0"/>
                </a:p>
              </p:txBody>
            </p:sp>
            <p:sp>
              <p:nvSpPr>
                <p:cNvPr id="400" name="Forme libre : forme 34835">
                  <a:extLst>
                    <a:ext uri="{FF2B5EF4-FFF2-40B4-BE49-F238E27FC236}">
                      <a16:creationId xmlns:a16="http://schemas.microsoft.com/office/drawing/2014/main" id="{CF58E43E-8342-4950-8480-1D3BFA0005A9}"/>
                    </a:ext>
                  </a:extLst>
                </p:cNvPr>
                <p:cNvSpPr/>
                <p:nvPr/>
              </p:nvSpPr>
              <p:spPr>
                <a:xfrm>
                  <a:off x="6968113" y="971685"/>
                  <a:ext cx="72194" cy="42105"/>
                </a:xfrm>
                <a:custGeom>
                  <a:avLst/>
                  <a:gdLst>
                    <a:gd name="connsiteX0" fmla="*/ 51141 w 72194"/>
                    <a:gd name="connsiteY0" fmla="*/ 42106 h 42105"/>
                    <a:gd name="connsiteX1" fmla="*/ 21052 w 72194"/>
                    <a:gd name="connsiteY1" fmla="*/ 42106 h 42105"/>
                    <a:gd name="connsiteX2" fmla="*/ 0 w 72194"/>
                    <a:gd name="connsiteY2" fmla="*/ 21053 h 42105"/>
                    <a:gd name="connsiteX3" fmla="*/ 0 w 72194"/>
                    <a:gd name="connsiteY3" fmla="*/ 21053 h 42105"/>
                    <a:gd name="connsiteX4" fmla="*/ 21052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2" y="42106"/>
                      </a:lnTo>
                      <a:cubicBezTo>
                        <a:pt x="9487" y="42106"/>
                        <a:pt x="0" y="32618"/>
                        <a:pt x="0" y="21053"/>
                      </a:cubicBezTo>
                      <a:lnTo>
                        <a:pt x="0" y="21053"/>
                      </a:lnTo>
                      <a:cubicBezTo>
                        <a:pt x="0" y="9487"/>
                        <a:pt x="9487" y="0"/>
                        <a:pt x="21052" y="0"/>
                      </a:cubicBezTo>
                      <a:lnTo>
                        <a:pt x="51141" y="0"/>
                      </a:lnTo>
                      <a:cubicBezTo>
                        <a:pt x="62707" y="0"/>
                        <a:pt x="72194" y="9487"/>
                        <a:pt x="72194" y="21053"/>
                      </a:cubicBezTo>
                      <a:lnTo>
                        <a:pt x="72194" y="21053"/>
                      </a:lnTo>
                      <a:cubicBezTo>
                        <a:pt x="72194" y="32618"/>
                        <a:pt x="62707" y="42106"/>
                        <a:pt x="51141" y="42106"/>
                      </a:cubicBezTo>
                      <a:close/>
                    </a:path>
                  </a:pathLst>
                </a:custGeom>
                <a:solidFill>
                  <a:srgbClr val="BDF9E0"/>
                </a:solidFill>
                <a:ln w="9035" cap="flat">
                  <a:noFill/>
                  <a:prstDash val="solid"/>
                  <a:miter/>
                </a:ln>
              </p:spPr>
              <p:txBody>
                <a:bodyPr anchor="ctr"/>
                <a:lstStyle/>
                <a:p>
                  <a:pPr>
                    <a:defRPr/>
                  </a:pPr>
                  <a:endParaRPr lang="en-US" dirty="0"/>
                </a:p>
              </p:txBody>
            </p:sp>
            <p:grpSp>
              <p:nvGrpSpPr>
                <p:cNvPr id="401" name="Graphique 2">
                  <a:extLst>
                    <a:ext uri="{FF2B5EF4-FFF2-40B4-BE49-F238E27FC236}">
                      <a16:creationId xmlns:a16="http://schemas.microsoft.com/office/drawing/2014/main" id="{9A426430-4651-182C-2C1D-8215EC374FDD}"/>
                    </a:ext>
                  </a:extLst>
                </p:cNvPr>
                <p:cNvGrpSpPr/>
                <p:nvPr/>
              </p:nvGrpSpPr>
              <p:grpSpPr>
                <a:xfrm>
                  <a:off x="6685661" y="971685"/>
                  <a:ext cx="354646" cy="42105"/>
                  <a:chOff x="6685661" y="971685"/>
                  <a:chExt cx="354646" cy="42105"/>
                </a:xfrm>
                <a:noFill/>
              </p:grpSpPr>
              <p:sp>
                <p:nvSpPr>
                  <p:cNvPr id="426" name="Forme libre : forme 34837">
                    <a:extLst>
                      <a:ext uri="{FF2B5EF4-FFF2-40B4-BE49-F238E27FC236}">
                        <a16:creationId xmlns:a16="http://schemas.microsoft.com/office/drawing/2014/main" id="{B40D2400-3862-3E7C-DD29-CF4BA5FF5F71}"/>
                      </a:ext>
                    </a:extLst>
                  </p:cNvPr>
                  <p:cNvSpPr/>
                  <p:nvPr/>
                </p:nvSpPr>
                <p:spPr>
                  <a:xfrm>
                    <a:off x="6685661" y="971685"/>
                    <a:ext cx="72194" cy="42105"/>
                  </a:xfrm>
                  <a:custGeom>
                    <a:avLst/>
                    <a:gdLst>
                      <a:gd name="connsiteX0" fmla="*/ 51141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3" y="42106"/>
                        </a:lnTo>
                        <a:cubicBezTo>
                          <a:pt x="9487" y="42106"/>
                          <a:pt x="0" y="32618"/>
                          <a:pt x="0" y="21053"/>
                        </a:cubicBezTo>
                        <a:lnTo>
                          <a:pt x="0" y="21053"/>
                        </a:lnTo>
                        <a:cubicBezTo>
                          <a:pt x="0" y="9487"/>
                          <a:pt x="9487" y="0"/>
                          <a:pt x="21053" y="0"/>
                        </a:cubicBezTo>
                        <a:lnTo>
                          <a:pt x="51141" y="0"/>
                        </a:lnTo>
                        <a:cubicBezTo>
                          <a:pt x="62707" y="0"/>
                          <a:pt x="72194" y="9487"/>
                          <a:pt x="72194" y="21053"/>
                        </a:cubicBezTo>
                        <a:lnTo>
                          <a:pt x="72194" y="21053"/>
                        </a:lnTo>
                        <a:cubicBezTo>
                          <a:pt x="72194" y="32618"/>
                          <a:pt x="62707" y="42106"/>
                          <a:pt x="51141" y="42106"/>
                        </a:cubicBezTo>
                        <a:close/>
                      </a:path>
                    </a:pathLst>
                  </a:custGeom>
                  <a:noFill/>
                  <a:ln w="4517" cap="flat">
                    <a:solidFill>
                      <a:srgbClr val="3F3F3F"/>
                    </a:solidFill>
                    <a:prstDash val="solid"/>
                    <a:miter/>
                  </a:ln>
                </p:spPr>
                <p:txBody>
                  <a:bodyPr anchor="ctr"/>
                  <a:lstStyle/>
                  <a:p>
                    <a:pPr>
                      <a:defRPr/>
                    </a:pPr>
                    <a:endParaRPr lang="en-US" dirty="0"/>
                  </a:p>
                </p:txBody>
              </p:sp>
              <p:sp>
                <p:nvSpPr>
                  <p:cNvPr id="427" name="Forme libre : forme 34838">
                    <a:extLst>
                      <a:ext uri="{FF2B5EF4-FFF2-40B4-BE49-F238E27FC236}">
                        <a16:creationId xmlns:a16="http://schemas.microsoft.com/office/drawing/2014/main" id="{ADCC4E1C-20FF-3D05-63CE-4CFE325354CC}"/>
                      </a:ext>
                    </a:extLst>
                  </p:cNvPr>
                  <p:cNvSpPr/>
                  <p:nvPr/>
                </p:nvSpPr>
                <p:spPr>
                  <a:xfrm>
                    <a:off x="677981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4 w 72194"/>
                      <a:gd name="connsiteY6" fmla="*/ 21053 h 42105"/>
                      <a:gd name="connsiteX7" fmla="*/ 72194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7" y="42106"/>
                          <a:pt x="0" y="32618"/>
                          <a:pt x="0" y="21053"/>
                        </a:cubicBezTo>
                        <a:lnTo>
                          <a:pt x="0" y="21053"/>
                        </a:lnTo>
                        <a:cubicBezTo>
                          <a:pt x="0" y="9487"/>
                          <a:pt x="9487" y="0"/>
                          <a:pt x="21053" y="0"/>
                        </a:cubicBezTo>
                        <a:lnTo>
                          <a:pt x="51142" y="0"/>
                        </a:lnTo>
                        <a:cubicBezTo>
                          <a:pt x="62707" y="0"/>
                          <a:pt x="72194" y="9487"/>
                          <a:pt x="72194" y="21053"/>
                        </a:cubicBezTo>
                        <a:lnTo>
                          <a:pt x="72194" y="21053"/>
                        </a:lnTo>
                        <a:cubicBezTo>
                          <a:pt x="72194" y="32618"/>
                          <a:pt x="62707" y="42106"/>
                          <a:pt x="51142" y="42106"/>
                        </a:cubicBezTo>
                        <a:close/>
                      </a:path>
                    </a:pathLst>
                  </a:custGeom>
                  <a:noFill/>
                  <a:ln w="4517" cap="flat">
                    <a:solidFill>
                      <a:srgbClr val="3F3F3F"/>
                    </a:solidFill>
                    <a:prstDash val="solid"/>
                    <a:miter/>
                  </a:ln>
                </p:spPr>
                <p:txBody>
                  <a:bodyPr anchor="ctr"/>
                  <a:lstStyle/>
                  <a:p>
                    <a:pPr>
                      <a:defRPr/>
                    </a:pPr>
                    <a:endParaRPr lang="en-US" dirty="0"/>
                  </a:p>
                </p:txBody>
              </p:sp>
              <p:sp>
                <p:nvSpPr>
                  <p:cNvPr id="428" name="Forme libre : forme 34839">
                    <a:extLst>
                      <a:ext uri="{FF2B5EF4-FFF2-40B4-BE49-F238E27FC236}">
                        <a16:creationId xmlns:a16="http://schemas.microsoft.com/office/drawing/2014/main" id="{3A0A3198-FDF4-FF06-1D31-B09E7F323EC6}"/>
                      </a:ext>
                    </a:extLst>
                  </p:cNvPr>
                  <p:cNvSpPr/>
                  <p:nvPr/>
                </p:nvSpPr>
                <p:spPr>
                  <a:xfrm>
                    <a:off x="687396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5 w 72194"/>
                      <a:gd name="connsiteY6" fmla="*/ 21053 h 42105"/>
                      <a:gd name="connsiteX7" fmla="*/ 72195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8" y="42106"/>
                          <a:pt x="0" y="32618"/>
                          <a:pt x="0" y="21053"/>
                        </a:cubicBezTo>
                        <a:lnTo>
                          <a:pt x="0" y="21053"/>
                        </a:lnTo>
                        <a:cubicBezTo>
                          <a:pt x="0" y="9487"/>
                          <a:pt x="9488" y="0"/>
                          <a:pt x="21053" y="0"/>
                        </a:cubicBezTo>
                        <a:lnTo>
                          <a:pt x="51142" y="0"/>
                        </a:lnTo>
                        <a:cubicBezTo>
                          <a:pt x="62707" y="0"/>
                          <a:pt x="72195" y="9487"/>
                          <a:pt x="72195" y="21053"/>
                        </a:cubicBezTo>
                        <a:lnTo>
                          <a:pt x="72195" y="21053"/>
                        </a:lnTo>
                        <a:cubicBezTo>
                          <a:pt x="72195" y="32618"/>
                          <a:pt x="62707" y="42106"/>
                          <a:pt x="51142" y="42106"/>
                        </a:cubicBezTo>
                        <a:close/>
                      </a:path>
                    </a:pathLst>
                  </a:custGeom>
                  <a:noFill/>
                  <a:ln w="4517" cap="flat">
                    <a:solidFill>
                      <a:srgbClr val="3F3F3F"/>
                    </a:solidFill>
                    <a:prstDash val="solid"/>
                    <a:miter/>
                  </a:ln>
                </p:spPr>
                <p:txBody>
                  <a:bodyPr anchor="ctr"/>
                  <a:lstStyle/>
                  <a:p>
                    <a:pPr>
                      <a:defRPr/>
                    </a:pPr>
                    <a:endParaRPr lang="en-US" dirty="0"/>
                  </a:p>
                </p:txBody>
              </p:sp>
              <p:sp>
                <p:nvSpPr>
                  <p:cNvPr id="429" name="Forme libre : forme 34840">
                    <a:extLst>
                      <a:ext uri="{FF2B5EF4-FFF2-40B4-BE49-F238E27FC236}">
                        <a16:creationId xmlns:a16="http://schemas.microsoft.com/office/drawing/2014/main" id="{DDAF3A12-2768-F875-F1F7-A2548BB7CFF1}"/>
                      </a:ext>
                    </a:extLst>
                  </p:cNvPr>
                  <p:cNvSpPr/>
                  <p:nvPr/>
                </p:nvSpPr>
                <p:spPr>
                  <a:xfrm>
                    <a:off x="6968113" y="971685"/>
                    <a:ext cx="72194" cy="42105"/>
                  </a:xfrm>
                  <a:custGeom>
                    <a:avLst/>
                    <a:gdLst>
                      <a:gd name="connsiteX0" fmla="*/ 51141 w 72194"/>
                      <a:gd name="connsiteY0" fmla="*/ 42106 h 42105"/>
                      <a:gd name="connsiteX1" fmla="*/ 21052 w 72194"/>
                      <a:gd name="connsiteY1" fmla="*/ 42106 h 42105"/>
                      <a:gd name="connsiteX2" fmla="*/ 0 w 72194"/>
                      <a:gd name="connsiteY2" fmla="*/ 21053 h 42105"/>
                      <a:gd name="connsiteX3" fmla="*/ 0 w 72194"/>
                      <a:gd name="connsiteY3" fmla="*/ 21053 h 42105"/>
                      <a:gd name="connsiteX4" fmla="*/ 21052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2" y="42106"/>
                        </a:lnTo>
                        <a:cubicBezTo>
                          <a:pt x="9487" y="42106"/>
                          <a:pt x="0" y="32618"/>
                          <a:pt x="0" y="21053"/>
                        </a:cubicBezTo>
                        <a:lnTo>
                          <a:pt x="0" y="21053"/>
                        </a:lnTo>
                        <a:cubicBezTo>
                          <a:pt x="0" y="9487"/>
                          <a:pt x="9487" y="0"/>
                          <a:pt x="21052" y="0"/>
                        </a:cubicBezTo>
                        <a:lnTo>
                          <a:pt x="51141" y="0"/>
                        </a:lnTo>
                        <a:cubicBezTo>
                          <a:pt x="62707" y="0"/>
                          <a:pt x="72194" y="9487"/>
                          <a:pt x="72194" y="21053"/>
                        </a:cubicBezTo>
                        <a:lnTo>
                          <a:pt x="72194" y="21053"/>
                        </a:lnTo>
                        <a:cubicBezTo>
                          <a:pt x="72194" y="32618"/>
                          <a:pt x="62707" y="42106"/>
                          <a:pt x="51141" y="42106"/>
                        </a:cubicBezTo>
                        <a:close/>
                      </a:path>
                    </a:pathLst>
                  </a:custGeom>
                  <a:noFill/>
                  <a:ln w="4517" cap="flat">
                    <a:solidFill>
                      <a:srgbClr val="3F3F3F"/>
                    </a:solidFill>
                    <a:prstDash val="solid"/>
                    <a:miter/>
                  </a:ln>
                </p:spPr>
                <p:txBody>
                  <a:bodyPr anchor="ctr"/>
                  <a:lstStyle/>
                  <a:p>
                    <a:pPr>
                      <a:defRPr/>
                    </a:pPr>
                    <a:endParaRPr lang="en-US" dirty="0"/>
                  </a:p>
                </p:txBody>
              </p:sp>
            </p:grpSp>
            <p:sp>
              <p:nvSpPr>
                <p:cNvPr id="402" name="Forme libre : forme 34841">
                  <a:extLst>
                    <a:ext uri="{FF2B5EF4-FFF2-40B4-BE49-F238E27FC236}">
                      <a16:creationId xmlns:a16="http://schemas.microsoft.com/office/drawing/2014/main" id="{43A18D5D-07A3-93FB-1958-FF2DD80BC81D}"/>
                    </a:ext>
                  </a:extLst>
                </p:cNvPr>
                <p:cNvSpPr/>
                <p:nvPr/>
              </p:nvSpPr>
              <p:spPr>
                <a:xfrm>
                  <a:off x="4753494" y="295643"/>
                  <a:ext cx="5616512" cy="5299363"/>
                </a:xfrm>
                <a:custGeom>
                  <a:avLst/>
                  <a:gdLst>
                    <a:gd name="connsiteX0" fmla="*/ 803985 w 5616512"/>
                    <a:gd name="connsiteY0" fmla="*/ 4401951 h 5299363"/>
                    <a:gd name="connsiteX1" fmla="*/ 803985 w 5616512"/>
                    <a:gd name="connsiteY1" fmla="*/ 5044922 h 5299363"/>
                    <a:gd name="connsiteX2" fmla="*/ 3900838 w 5616512"/>
                    <a:gd name="connsiteY2" fmla="*/ 5299364 h 5299363"/>
                    <a:gd name="connsiteX3" fmla="*/ 5064619 w 5616512"/>
                    <a:gd name="connsiteY3" fmla="*/ 4718467 h 5299363"/>
                    <a:gd name="connsiteX4" fmla="*/ 5064619 w 5616512"/>
                    <a:gd name="connsiteY4" fmla="*/ 4127450 h 5299363"/>
                    <a:gd name="connsiteX5" fmla="*/ 5616512 w 5616512"/>
                    <a:gd name="connsiteY5" fmla="*/ 2587065 h 5299363"/>
                    <a:gd name="connsiteX6" fmla="*/ 2808256 w 5616512"/>
                    <a:gd name="connsiteY6" fmla="*/ 0 h 5299363"/>
                    <a:gd name="connsiteX7" fmla="*/ 0 w 5616512"/>
                    <a:gd name="connsiteY7" fmla="*/ 2587065 h 5299363"/>
                    <a:gd name="connsiteX8" fmla="*/ 803443 w 5616512"/>
                    <a:gd name="connsiteY8" fmla="*/ 4398427 h 5299363"/>
                    <a:gd name="connsiteX9" fmla="*/ 803985 w 5616512"/>
                    <a:gd name="connsiteY9" fmla="*/ 4401951 h 529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512" h="5299363">
                      <a:moveTo>
                        <a:pt x="803985" y="4401951"/>
                      </a:moveTo>
                      <a:lnTo>
                        <a:pt x="803985" y="5044922"/>
                      </a:lnTo>
                      <a:lnTo>
                        <a:pt x="3900838" y="5299364"/>
                      </a:lnTo>
                      <a:cubicBezTo>
                        <a:pt x="3900838" y="5299364"/>
                        <a:pt x="5064619" y="4710425"/>
                        <a:pt x="5064619" y="4718467"/>
                      </a:cubicBezTo>
                      <a:cubicBezTo>
                        <a:pt x="5064619" y="4725334"/>
                        <a:pt x="5064619" y="4264429"/>
                        <a:pt x="5064619" y="4127450"/>
                      </a:cubicBezTo>
                      <a:cubicBezTo>
                        <a:pt x="5411314" y="3697086"/>
                        <a:pt x="5616512" y="3164167"/>
                        <a:pt x="5616512" y="2587065"/>
                      </a:cubicBezTo>
                      <a:cubicBezTo>
                        <a:pt x="5616512" y="1158270"/>
                        <a:pt x="4359212" y="0"/>
                        <a:pt x="2808256" y="0"/>
                      </a:cubicBezTo>
                      <a:cubicBezTo>
                        <a:pt x="1257300" y="0"/>
                        <a:pt x="0" y="1158270"/>
                        <a:pt x="0" y="2587065"/>
                      </a:cubicBezTo>
                      <a:cubicBezTo>
                        <a:pt x="0" y="3292472"/>
                        <a:pt x="306577" y="3931739"/>
                        <a:pt x="803443" y="4398427"/>
                      </a:cubicBezTo>
                      <a:lnTo>
                        <a:pt x="803985" y="4401951"/>
                      </a:lnTo>
                      <a:close/>
                    </a:path>
                  </a:pathLst>
                </a:custGeom>
                <a:noFill/>
                <a:ln w="18070" cap="flat">
                  <a:solidFill>
                    <a:srgbClr val="3F3F3F"/>
                  </a:solidFill>
                  <a:prstDash val="solid"/>
                  <a:miter/>
                </a:ln>
              </p:spPr>
              <p:txBody>
                <a:bodyPr anchor="ctr"/>
                <a:lstStyle/>
                <a:p>
                  <a:pPr>
                    <a:defRPr/>
                  </a:pPr>
                  <a:endParaRPr lang="en-US" dirty="0"/>
                </a:p>
              </p:txBody>
            </p:sp>
            <p:sp>
              <p:nvSpPr>
                <p:cNvPr id="403" name="Forme libre : forme 34842">
                  <a:extLst>
                    <a:ext uri="{FF2B5EF4-FFF2-40B4-BE49-F238E27FC236}">
                      <a16:creationId xmlns:a16="http://schemas.microsoft.com/office/drawing/2014/main" id="{54FFE386-97E1-1059-CAA2-0322530E7B84}"/>
                    </a:ext>
                  </a:extLst>
                </p:cNvPr>
                <p:cNvSpPr/>
                <p:nvPr/>
              </p:nvSpPr>
              <p:spPr>
                <a:xfrm>
                  <a:off x="8656319" y="4509293"/>
                  <a:ext cx="9035" cy="1085714"/>
                </a:xfrm>
                <a:custGeom>
                  <a:avLst/>
                  <a:gdLst>
                    <a:gd name="connsiteX0" fmla="*/ 0 w 9035"/>
                    <a:gd name="connsiteY0" fmla="*/ 0 h 1085714"/>
                    <a:gd name="connsiteX1" fmla="*/ 0 w 9035"/>
                    <a:gd name="connsiteY1" fmla="*/ 1085714 h 1085714"/>
                  </a:gdLst>
                  <a:ahLst/>
                  <a:cxnLst>
                    <a:cxn ang="0">
                      <a:pos x="connsiteX0" y="connsiteY0"/>
                    </a:cxn>
                    <a:cxn ang="0">
                      <a:pos x="connsiteX1" y="connsiteY1"/>
                    </a:cxn>
                  </a:cxnLst>
                  <a:rect l="l" t="t" r="r" b="b"/>
                  <a:pathLst>
                    <a:path w="9035" h="1085714">
                      <a:moveTo>
                        <a:pt x="0" y="0"/>
                      </a:moveTo>
                      <a:lnTo>
                        <a:pt x="0" y="1085714"/>
                      </a:lnTo>
                    </a:path>
                  </a:pathLst>
                </a:custGeom>
                <a:ln w="18070" cap="rnd">
                  <a:solidFill>
                    <a:srgbClr val="3F3F3F"/>
                  </a:solidFill>
                  <a:prstDash val="solid"/>
                  <a:miter/>
                </a:ln>
              </p:spPr>
              <p:txBody>
                <a:bodyPr anchor="ctr"/>
                <a:lstStyle/>
                <a:p>
                  <a:pPr>
                    <a:defRPr/>
                  </a:pPr>
                  <a:endParaRPr lang="en-US" dirty="0"/>
                </a:p>
              </p:txBody>
            </p:sp>
            <p:sp>
              <p:nvSpPr>
                <p:cNvPr id="404" name="Forme libre : forme 34843">
                  <a:extLst>
                    <a:ext uri="{FF2B5EF4-FFF2-40B4-BE49-F238E27FC236}">
                      <a16:creationId xmlns:a16="http://schemas.microsoft.com/office/drawing/2014/main" id="{24EF8EED-399E-142F-7B1F-F4AD7DC40637}"/>
                    </a:ext>
                  </a:extLst>
                </p:cNvPr>
                <p:cNvSpPr/>
                <p:nvPr/>
              </p:nvSpPr>
              <p:spPr>
                <a:xfrm>
                  <a:off x="7537039" y="2531135"/>
                  <a:ext cx="145028" cy="610985"/>
                </a:xfrm>
                <a:custGeom>
                  <a:avLst/>
                  <a:gdLst>
                    <a:gd name="connsiteX0" fmla="*/ 77660 w 145028"/>
                    <a:gd name="connsiteY0" fmla="*/ 0 h 610985"/>
                    <a:gd name="connsiteX1" fmla="*/ 102688 w 145028"/>
                    <a:gd name="connsiteY1" fmla="*/ 610985 h 610985"/>
                    <a:gd name="connsiteX2" fmla="*/ 77660 w 145028"/>
                    <a:gd name="connsiteY2" fmla="*/ 0 h 610985"/>
                  </a:gdLst>
                  <a:ahLst/>
                  <a:cxnLst>
                    <a:cxn ang="0">
                      <a:pos x="connsiteX0" y="connsiteY0"/>
                    </a:cxn>
                    <a:cxn ang="0">
                      <a:pos x="connsiteX1" y="connsiteY1"/>
                    </a:cxn>
                    <a:cxn ang="0">
                      <a:pos x="connsiteX2" y="connsiteY2"/>
                    </a:cxn>
                  </a:cxnLst>
                  <a:rect l="l" t="t" r="r" b="b"/>
                  <a:pathLst>
                    <a:path w="145028" h="610985">
                      <a:moveTo>
                        <a:pt x="77660" y="0"/>
                      </a:moveTo>
                      <a:cubicBezTo>
                        <a:pt x="77660" y="0"/>
                        <a:pt x="210844" y="266459"/>
                        <a:pt x="102688" y="610985"/>
                      </a:cubicBezTo>
                      <a:cubicBezTo>
                        <a:pt x="102688" y="610985"/>
                        <a:pt x="-110642" y="347599"/>
                        <a:pt x="77660" y="0"/>
                      </a:cubicBezTo>
                      <a:close/>
                    </a:path>
                  </a:pathLst>
                </a:custGeom>
                <a:solidFill>
                  <a:srgbClr val="7A7A7A"/>
                </a:solidFill>
                <a:ln w="9035" cap="flat">
                  <a:noFill/>
                  <a:prstDash val="solid"/>
                  <a:miter/>
                </a:ln>
              </p:spPr>
              <p:txBody>
                <a:bodyPr anchor="ctr"/>
                <a:lstStyle/>
                <a:p>
                  <a:pPr>
                    <a:defRPr/>
                  </a:pPr>
                  <a:endParaRPr lang="en-US" dirty="0"/>
                </a:p>
              </p:txBody>
            </p:sp>
            <p:sp>
              <p:nvSpPr>
                <p:cNvPr id="405" name="Forme libre : forme 34844">
                  <a:extLst>
                    <a:ext uri="{FF2B5EF4-FFF2-40B4-BE49-F238E27FC236}">
                      <a16:creationId xmlns:a16="http://schemas.microsoft.com/office/drawing/2014/main" id="{016692CE-CD08-EF29-8924-3812C325E511}"/>
                    </a:ext>
                  </a:extLst>
                </p:cNvPr>
                <p:cNvSpPr/>
                <p:nvPr/>
              </p:nvSpPr>
              <p:spPr>
                <a:xfrm>
                  <a:off x="6277614" y="2068755"/>
                  <a:ext cx="1412688" cy="1604593"/>
                </a:xfrm>
                <a:custGeom>
                  <a:avLst/>
                  <a:gdLst>
                    <a:gd name="connsiteX0" fmla="*/ 110505 w 1412688"/>
                    <a:gd name="connsiteY0" fmla="*/ 336063 h 1604593"/>
                    <a:gd name="connsiteX1" fmla="*/ 319769 w 1412688"/>
                    <a:gd name="connsiteY1" fmla="*/ 117311 h 1604593"/>
                    <a:gd name="connsiteX2" fmla="*/ 602040 w 1412688"/>
                    <a:gd name="connsiteY2" fmla="*/ 6174 h 1604593"/>
                    <a:gd name="connsiteX3" fmla="*/ 755012 w 1412688"/>
                    <a:gd name="connsiteY3" fmla="*/ 2831 h 1604593"/>
                    <a:gd name="connsiteX4" fmla="*/ 904822 w 1412688"/>
                    <a:gd name="connsiteY4" fmla="*/ 34907 h 1604593"/>
                    <a:gd name="connsiteX5" fmla="*/ 1164144 w 1412688"/>
                    <a:gd name="connsiteY5" fmla="*/ 195198 h 1604593"/>
                    <a:gd name="connsiteX6" fmla="*/ 1338259 w 1412688"/>
                    <a:gd name="connsiteY6" fmla="*/ 446116 h 1604593"/>
                    <a:gd name="connsiteX7" fmla="*/ 1410724 w 1412688"/>
                    <a:gd name="connsiteY7" fmla="*/ 742935 h 1604593"/>
                    <a:gd name="connsiteX8" fmla="*/ 1378557 w 1412688"/>
                    <a:gd name="connsiteY8" fmla="*/ 1046981 h 1604593"/>
                    <a:gd name="connsiteX9" fmla="*/ 1241759 w 1412688"/>
                    <a:gd name="connsiteY9" fmla="*/ 1320398 h 1604593"/>
                    <a:gd name="connsiteX10" fmla="*/ 1239229 w 1412688"/>
                    <a:gd name="connsiteY10" fmla="*/ 1323741 h 1604593"/>
                    <a:gd name="connsiteX11" fmla="*/ 1234983 w 1412688"/>
                    <a:gd name="connsiteY11" fmla="*/ 1323651 h 1604593"/>
                    <a:gd name="connsiteX12" fmla="*/ 1030597 w 1412688"/>
                    <a:gd name="connsiteY12" fmla="*/ 1320760 h 1604593"/>
                    <a:gd name="connsiteX13" fmla="*/ 1038549 w 1412688"/>
                    <a:gd name="connsiteY13" fmla="*/ 1314796 h 1604593"/>
                    <a:gd name="connsiteX14" fmla="*/ 952982 w 1412688"/>
                    <a:gd name="connsiteY14" fmla="*/ 1478792 h 1604593"/>
                    <a:gd name="connsiteX15" fmla="*/ 922803 w 1412688"/>
                    <a:gd name="connsiteY15" fmla="*/ 1514211 h 1604593"/>
                    <a:gd name="connsiteX16" fmla="*/ 906088 w 1412688"/>
                    <a:gd name="connsiteY16" fmla="*/ 1530475 h 1604593"/>
                    <a:gd name="connsiteX17" fmla="*/ 888468 w 1412688"/>
                    <a:gd name="connsiteY17" fmla="*/ 1545745 h 1604593"/>
                    <a:gd name="connsiteX18" fmla="*/ 870036 w 1412688"/>
                    <a:gd name="connsiteY18" fmla="*/ 1560112 h 1604593"/>
                    <a:gd name="connsiteX19" fmla="*/ 850519 w 1412688"/>
                    <a:gd name="connsiteY19" fmla="*/ 1573033 h 1604593"/>
                    <a:gd name="connsiteX20" fmla="*/ 830098 w 1412688"/>
                    <a:gd name="connsiteY20" fmla="*/ 1584418 h 1604593"/>
                    <a:gd name="connsiteX21" fmla="*/ 808774 w 1412688"/>
                    <a:gd name="connsiteY21" fmla="*/ 1594808 h 1604593"/>
                    <a:gd name="connsiteX22" fmla="*/ 715618 w 1412688"/>
                    <a:gd name="connsiteY22" fmla="*/ 1604115 h 1604593"/>
                    <a:gd name="connsiteX23" fmla="*/ 623816 w 1412688"/>
                    <a:gd name="connsiteY23" fmla="*/ 1599778 h 1604593"/>
                    <a:gd name="connsiteX24" fmla="*/ 445454 w 1412688"/>
                    <a:gd name="connsiteY24" fmla="*/ 1554690 h 1604593"/>
                    <a:gd name="connsiteX25" fmla="*/ 286247 w 1412688"/>
                    <a:gd name="connsiteY25" fmla="*/ 1463070 h 1604593"/>
                    <a:gd name="connsiteX26" fmla="*/ 217125 w 1412688"/>
                    <a:gd name="connsiteY26" fmla="*/ 1402531 h 1604593"/>
                    <a:gd name="connsiteX27" fmla="*/ 156045 w 1412688"/>
                    <a:gd name="connsiteY27" fmla="*/ 1334042 h 1604593"/>
                    <a:gd name="connsiteX28" fmla="*/ 0 w 1412688"/>
                    <a:gd name="connsiteY28" fmla="*/ 1005779 h 1604593"/>
                    <a:gd name="connsiteX29" fmla="*/ 161014 w 1412688"/>
                    <a:gd name="connsiteY29" fmla="*/ 1330066 h 1604593"/>
                    <a:gd name="connsiteX30" fmla="*/ 449610 w 1412688"/>
                    <a:gd name="connsiteY30" fmla="*/ 1544480 h 1604593"/>
                    <a:gd name="connsiteX31" fmla="*/ 625081 w 1412688"/>
                    <a:gd name="connsiteY31" fmla="*/ 1587038 h 1604593"/>
                    <a:gd name="connsiteX32" fmla="*/ 715889 w 1412688"/>
                    <a:gd name="connsiteY32" fmla="*/ 1590381 h 1604593"/>
                    <a:gd name="connsiteX33" fmla="*/ 803444 w 1412688"/>
                    <a:gd name="connsiteY33" fmla="*/ 1581165 h 1604593"/>
                    <a:gd name="connsiteX34" fmla="*/ 823051 w 1412688"/>
                    <a:gd name="connsiteY34" fmla="*/ 1571226 h 1604593"/>
                    <a:gd name="connsiteX35" fmla="*/ 842477 w 1412688"/>
                    <a:gd name="connsiteY35" fmla="*/ 1560202 h 1604593"/>
                    <a:gd name="connsiteX36" fmla="*/ 861000 w 1412688"/>
                    <a:gd name="connsiteY36" fmla="*/ 1547733 h 1604593"/>
                    <a:gd name="connsiteX37" fmla="*/ 878620 w 1412688"/>
                    <a:gd name="connsiteY37" fmla="*/ 1533909 h 1604593"/>
                    <a:gd name="connsiteX38" fmla="*/ 895426 w 1412688"/>
                    <a:gd name="connsiteY38" fmla="*/ 1519181 h 1604593"/>
                    <a:gd name="connsiteX39" fmla="*/ 911509 w 1412688"/>
                    <a:gd name="connsiteY39" fmla="*/ 1503549 h 1604593"/>
                    <a:gd name="connsiteX40" fmla="*/ 940513 w 1412688"/>
                    <a:gd name="connsiteY40" fmla="*/ 1469304 h 1604593"/>
                    <a:gd name="connsiteX41" fmla="*/ 1022827 w 1412688"/>
                    <a:gd name="connsiteY41" fmla="*/ 1310459 h 1604593"/>
                    <a:gd name="connsiteX42" fmla="*/ 1024725 w 1412688"/>
                    <a:gd name="connsiteY42" fmla="*/ 1304495 h 1604593"/>
                    <a:gd name="connsiteX43" fmla="*/ 1030778 w 1412688"/>
                    <a:gd name="connsiteY43" fmla="*/ 1304586 h 1604593"/>
                    <a:gd name="connsiteX44" fmla="*/ 1235163 w 1412688"/>
                    <a:gd name="connsiteY44" fmla="*/ 1306754 h 1604593"/>
                    <a:gd name="connsiteX45" fmla="*/ 1228386 w 1412688"/>
                    <a:gd name="connsiteY45" fmla="*/ 1310098 h 1604593"/>
                    <a:gd name="connsiteX46" fmla="*/ 1361481 w 1412688"/>
                    <a:gd name="connsiteY46" fmla="*/ 1042012 h 1604593"/>
                    <a:gd name="connsiteX47" fmla="*/ 1393466 w 1412688"/>
                    <a:gd name="connsiteY47" fmla="*/ 744019 h 1604593"/>
                    <a:gd name="connsiteX48" fmla="*/ 1323260 w 1412688"/>
                    <a:gd name="connsiteY48" fmla="*/ 452712 h 1604593"/>
                    <a:gd name="connsiteX49" fmla="*/ 1153391 w 1412688"/>
                    <a:gd name="connsiteY49" fmla="*/ 206221 h 1604593"/>
                    <a:gd name="connsiteX50" fmla="*/ 900666 w 1412688"/>
                    <a:gd name="connsiteY50" fmla="*/ 46924 h 1604593"/>
                    <a:gd name="connsiteX51" fmla="*/ 753928 w 1412688"/>
                    <a:gd name="connsiteY51" fmla="*/ 14035 h 1604593"/>
                    <a:gd name="connsiteX52" fmla="*/ 603396 w 1412688"/>
                    <a:gd name="connsiteY52" fmla="*/ 15842 h 1604593"/>
                    <a:gd name="connsiteX53" fmla="*/ 322751 w 1412688"/>
                    <a:gd name="connsiteY53" fmla="*/ 121558 h 1604593"/>
                    <a:gd name="connsiteX54" fmla="*/ 110505 w 1412688"/>
                    <a:gd name="connsiteY54" fmla="*/ 336063 h 16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12688" h="1604593">
                      <a:moveTo>
                        <a:pt x="110505" y="336063"/>
                      </a:moveTo>
                      <a:cubicBezTo>
                        <a:pt x="165261" y="250767"/>
                        <a:pt x="235829" y="175049"/>
                        <a:pt x="319769" y="117311"/>
                      </a:cubicBezTo>
                      <a:cubicBezTo>
                        <a:pt x="403800" y="60026"/>
                        <a:pt x="500661" y="20631"/>
                        <a:pt x="602040" y="6174"/>
                      </a:cubicBezTo>
                      <a:cubicBezTo>
                        <a:pt x="652640" y="-693"/>
                        <a:pt x="704052" y="-1868"/>
                        <a:pt x="755012" y="2831"/>
                      </a:cubicBezTo>
                      <a:cubicBezTo>
                        <a:pt x="805973" y="7620"/>
                        <a:pt x="856301" y="18372"/>
                        <a:pt x="904822" y="34907"/>
                      </a:cubicBezTo>
                      <a:cubicBezTo>
                        <a:pt x="1001684" y="68248"/>
                        <a:pt x="1090594" y="123998"/>
                        <a:pt x="1164144" y="195198"/>
                      </a:cubicBezTo>
                      <a:cubicBezTo>
                        <a:pt x="1237784" y="266489"/>
                        <a:pt x="1296695" y="352507"/>
                        <a:pt x="1338259" y="446116"/>
                      </a:cubicBezTo>
                      <a:cubicBezTo>
                        <a:pt x="1379913" y="539725"/>
                        <a:pt x="1404128" y="640833"/>
                        <a:pt x="1410724" y="742935"/>
                      </a:cubicBezTo>
                      <a:cubicBezTo>
                        <a:pt x="1417410" y="845037"/>
                        <a:pt x="1407110" y="948494"/>
                        <a:pt x="1378557" y="1046981"/>
                      </a:cubicBezTo>
                      <a:cubicBezTo>
                        <a:pt x="1350005" y="1145379"/>
                        <a:pt x="1303653" y="1238626"/>
                        <a:pt x="1241759" y="1320398"/>
                      </a:cubicBezTo>
                      <a:lnTo>
                        <a:pt x="1239229" y="1323741"/>
                      </a:lnTo>
                      <a:lnTo>
                        <a:pt x="1234983" y="1323651"/>
                      </a:lnTo>
                      <a:lnTo>
                        <a:pt x="1030597" y="1320760"/>
                      </a:lnTo>
                      <a:lnTo>
                        <a:pt x="1038549" y="1314796"/>
                      </a:lnTo>
                      <a:cubicBezTo>
                        <a:pt x="1019574" y="1374340"/>
                        <a:pt x="990841" y="1429548"/>
                        <a:pt x="952982" y="1478792"/>
                      </a:cubicBezTo>
                      <a:cubicBezTo>
                        <a:pt x="943766" y="1491261"/>
                        <a:pt x="933194" y="1502646"/>
                        <a:pt x="922803" y="1514211"/>
                      </a:cubicBezTo>
                      <a:cubicBezTo>
                        <a:pt x="917382" y="1519813"/>
                        <a:pt x="911599" y="1525054"/>
                        <a:pt x="906088" y="1530475"/>
                      </a:cubicBezTo>
                      <a:cubicBezTo>
                        <a:pt x="900666" y="1535987"/>
                        <a:pt x="894612" y="1540956"/>
                        <a:pt x="888468" y="1545745"/>
                      </a:cubicBezTo>
                      <a:cubicBezTo>
                        <a:pt x="882324" y="1550534"/>
                        <a:pt x="876631" y="1555865"/>
                        <a:pt x="870036" y="1560112"/>
                      </a:cubicBezTo>
                      <a:lnTo>
                        <a:pt x="850519" y="1573033"/>
                      </a:lnTo>
                      <a:cubicBezTo>
                        <a:pt x="844104" y="1577550"/>
                        <a:pt x="836875" y="1580532"/>
                        <a:pt x="830098" y="1584418"/>
                      </a:cubicBezTo>
                      <a:cubicBezTo>
                        <a:pt x="823141" y="1588032"/>
                        <a:pt x="816545" y="1591917"/>
                        <a:pt x="808774" y="1594808"/>
                      </a:cubicBezTo>
                      <a:cubicBezTo>
                        <a:pt x="777963" y="1606284"/>
                        <a:pt x="745887" y="1604838"/>
                        <a:pt x="715618" y="1604115"/>
                      </a:cubicBezTo>
                      <a:cubicBezTo>
                        <a:pt x="685529" y="1603392"/>
                        <a:pt x="654357" y="1603121"/>
                        <a:pt x="623816" y="1599778"/>
                      </a:cubicBezTo>
                      <a:cubicBezTo>
                        <a:pt x="562645" y="1593182"/>
                        <a:pt x="502378" y="1578002"/>
                        <a:pt x="445454" y="1554690"/>
                      </a:cubicBezTo>
                      <a:cubicBezTo>
                        <a:pt x="388530" y="1531379"/>
                        <a:pt x="334949" y="1500477"/>
                        <a:pt x="286247" y="1463070"/>
                      </a:cubicBezTo>
                      <a:cubicBezTo>
                        <a:pt x="261761" y="1444637"/>
                        <a:pt x="238811" y="1424127"/>
                        <a:pt x="217125" y="1402531"/>
                      </a:cubicBezTo>
                      <a:cubicBezTo>
                        <a:pt x="195259" y="1381027"/>
                        <a:pt x="174929" y="1358077"/>
                        <a:pt x="156045" y="1334042"/>
                      </a:cubicBezTo>
                      <a:cubicBezTo>
                        <a:pt x="80056" y="1237994"/>
                        <a:pt x="27288" y="1124507"/>
                        <a:pt x="0" y="1005779"/>
                      </a:cubicBezTo>
                      <a:cubicBezTo>
                        <a:pt x="29366" y="1124055"/>
                        <a:pt x="83941" y="1236096"/>
                        <a:pt x="161014" y="1330066"/>
                      </a:cubicBezTo>
                      <a:cubicBezTo>
                        <a:pt x="237907" y="1423855"/>
                        <a:pt x="337117" y="1499845"/>
                        <a:pt x="449610" y="1544480"/>
                      </a:cubicBezTo>
                      <a:cubicBezTo>
                        <a:pt x="505812" y="1566798"/>
                        <a:pt x="565085" y="1581165"/>
                        <a:pt x="625081" y="1587038"/>
                      </a:cubicBezTo>
                      <a:cubicBezTo>
                        <a:pt x="655260" y="1590020"/>
                        <a:pt x="685077" y="1590020"/>
                        <a:pt x="715889" y="1590381"/>
                      </a:cubicBezTo>
                      <a:cubicBezTo>
                        <a:pt x="746158" y="1590923"/>
                        <a:pt x="776698" y="1591556"/>
                        <a:pt x="803444" y="1581165"/>
                      </a:cubicBezTo>
                      <a:cubicBezTo>
                        <a:pt x="809949" y="1578635"/>
                        <a:pt x="816545" y="1574749"/>
                        <a:pt x="823051" y="1571226"/>
                      </a:cubicBezTo>
                      <a:cubicBezTo>
                        <a:pt x="829466" y="1567521"/>
                        <a:pt x="836423" y="1564630"/>
                        <a:pt x="842477" y="1560202"/>
                      </a:cubicBezTo>
                      <a:lnTo>
                        <a:pt x="861000" y="1547733"/>
                      </a:lnTo>
                      <a:cubicBezTo>
                        <a:pt x="867235" y="1543667"/>
                        <a:pt x="872656" y="1538517"/>
                        <a:pt x="878620" y="1533909"/>
                      </a:cubicBezTo>
                      <a:cubicBezTo>
                        <a:pt x="884492" y="1529300"/>
                        <a:pt x="890275" y="1524512"/>
                        <a:pt x="895426" y="1519181"/>
                      </a:cubicBezTo>
                      <a:cubicBezTo>
                        <a:pt x="900756" y="1513940"/>
                        <a:pt x="906268" y="1508880"/>
                        <a:pt x="911509" y="1503549"/>
                      </a:cubicBezTo>
                      <a:cubicBezTo>
                        <a:pt x="921539" y="1492435"/>
                        <a:pt x="931658" y="1481412"/>
                        <a:pt x="940513" y="1469304"/>
                      </a:cubicBezTo>
                      <a:cubicBezTo>
                        <a:pt x="976836" y="1421868"/>
                        <a:pt x="1005027" y="1367112"/>
                        <a:pt x="1022827" y="1310459"/>
                      </a:cubicBezTo>
                      <a:lnTo>
                        <a:pt x="1024725" y="1304495"/>
                      </a:lnTo>
                      <a:lnTo>
                        <a:pt x="1030778" y="1304586"/>
                      </a:lnTo>
                      <a:lnTo>
                        <a:pt x="1235163" y="1306754"/>
                      </a:lnTo>
                      <a:lnTo>
                        <a:pt x="1228386" y="1310098"/>
                      </a:lnTo>
                      <a:cubicBezTo>
                        <a:pt x="1288744" y="1229952"/>
                        <a:pt x="1333922" y="1138422"/>
                        <a:pt x="1361481" y="1042012"/>
                      </a:cubicBezTo>
                      <a:cubicBezTo>
                        <a:pt x="1388858" y="945512"/>
                        <a:pt x="1399882" y="844223"/>
                        <a:pt x="1393466" y="744019"/>
                      </a:cubicBezTo>
                      <a:cubicBezTo>
                        <a:pt x="1387322" y="643814"/>
                        <a:pt x="1363829" y="544604"/>
                        <a:pt x="1323260" y="452712"/>
                      </a:cubicBezTo>
                      <a:cubicBezTo>
                        <a:pt x="1282781" y="360820"/>
                        <a:pt x="1225315" y="276247"/>
                        <a:pt x="1153391" y="206221"/>
                      </a:cubicBezTo>
                      <a:cubicBezTo>
                        <a:pt x="1081649" y="136196"/>
                        <a:pt x="995449" y="80356"/>
                        <a:pt x="900666" y="46924"/>
                      </a:cubicBezTo>
                      <a:cubicBezTo>
                        <a:pt x="853320" y="30299"/>
                        <a:pt x="803986" y="19185"/>
                        <a:pt x="753928" y="14035"/>
                      </a:cubicBezTo>
                      <a:cubicBezTo>
                        <a:pt x="703962" y="8885"/>
                        <a:pt x="653362" y="9607"/>
                        <a:pt x="603396" y="15842"/>
                      </a:cubicBezTo>
                      <a:cubicBezTo>
                        <a:pt x="503643" y="29486"/>
                        <a:pt x="407143" y="65899"/>
                        <a:pt x="322751" y="121558"/>
                      </a:cubicBezTo>
                      <a:cubicBezTo>
                        <a:pt x="238449" y="177488"/>
                        <a:pt x="166706" y="251670"/>
                        <a:pt x="110505" y="336063"/>
                      </a:cubicBezTo>
                      <a:close/>
                    </a:path>
                  </a:pathLst>
                </a:custGeom>
                <a:solidFill>
                  <a:srgbClr val="333333"/>
                </a:solidFill>
                <a:ln w="9035" cap="flat">
                  <a:noFill/>
                  <a:prstDash val="solid"/>
                  <a:miter/>
                </a:ln>
              </p:spPr>
              <p:txBody>
                <a:bodyPr anchor="ctr"/>
                <a:lstStyle/>
                <a:p>
                  <a:pPr>
                    <a:defRPr/>
                  </a:pPr>
                  <a:endParaRPr lang="en-US" dirty="0"/>
                </a:p>
              </p:txBody>
            </p:sp>
            <p:sp>
              <p:nvSpPr>
                <p:cNvPr id="406" name="Forme libre : forme 34845">
                  <a:extLst>
                    <a:ext uri="{FF2B5EF4-FFF2-40B4-BE49-F238E27FC236}">
                      <a16:creationId xmlns:a16="http://schemas.microsoft.com/office/drawing/2014/main" id="{7980C493-54E0-5CB4-ECAB-43CCF4E44574}"/>
                    </a:ext>
                  </a:extLst>
                </p:cNvPr>
                <p:cNvSpPr/>
                <p:nvPr/>
              </p:nvSpPr>
              <p:spPr>
                <a:xfrm>
                  <a:off x="6867348" y="2192121"/>
                  <a:ext cx="723814" cy="1216301"/>
                </a:xfrm>
                <a:custGeom>
                  <a:avLst/>
                  <a:gdLst>
                    <a:gd name="connsiteX0" fmla="*/ 696300 w 723814"/>
                    <a:gd name="connsiteY0" fmla="*/ 878708 h 1216301"/>
                    <a:gd name="connsiteX1" fmla="*/ 716720 w 723814"/>
                    <a:gd name="connsiteY1" fmla="*/ 1010718 h 1216301"/>
                    <a:gd name="connsiteX2" fmla="*/ 619949 w 723814"/>
                    <a:gd name="connsiteY2" fmla="*/ 1076226 h 1216301"/>
                    <a:gd name="connsiteX3" fmla="*/ 383849 w 723814"/>
                    <a:gd name="connsiteY3" fmla="*/ 1198387 h 1216301"/>
                    <a:gd name="connsiteX4" fmla="*/ 366682 w 723814"/>
                    <a:gd name="connsiteY4" fmla="*/ 1215012 h 1216301"/>
                    <a:gd name="connsiteX5" fmla="*/ 345448 w 723814"/>
                    <a:gd name="connsiteY5" fmla="*/ 1213838 h 1216301"/>
                    <a:gd name="connsiteX6" fmla="*/ 213077 w 723814"/>
                    <a:gd name="connsiteY6" fmla="*/ 1123301 h 1216301"/>
                    <a:gd name="connsiteX7" fmla="*/ 1916 w 723814"/>
                    <a:gd name="connsiteY7" fmla="*/ 557764 h 1216301"/>
                    <a:gd name="connsiteX8" fmla="*/ 8060 w 723814"/>
                    <a:gd name="connsiteY8" fmla="*/ 407684 h 1216301"/>
                    <a:gd name="connsiteX9" fmla="*/ 47003 w 723814"/>
                    <a:gd name="connsiteY9" fmla="*/ 290221 h 1216301"/>
                    <a:gd name="connsiteX10" fmla="*/ 248948 w 723814"/>
                    <a:gd name="connsiteY10" fmla="*/ 30087 h 1216301"/>
                    <a:gd name="connsiteX11" fmla="*/ 399300 w 723814"/>
                    <a:gd name="connsiteY11" fmla="*/ 8402 h 1216301"/>
                    <a:gd name="connsiteX12" fmla="*/ 475109 w 723814"/>
                    <a:gd name="connsiteY12" fmla="*/ 61440 h 1216301"/>
                    <a:gd name="connsiteX13" fmla="*/ 563838 w 723814"/>
                    <a:gd name="connsiteY13" fmla="*/ 141767 h 1216301"/>
                    <a:gd name="connsiteX14" fmla="*/ 704974 w 723814"/>
                    <a:gd name="connsiteY14" fmla="*/ 371541 h 1216301"/>
                    <a:gd name="connsiteX15" fmla="*/ 656633 w 723814"/>
                    <a:gd name="connsiteY15" fmla="*/ 697906 h 1216301"/>
                    <a:gd name="connsiteX16" fmla="*/ 696300 w 723814"/>
                    <a:gd name="connsiteY16" fmla="*/ 878708 h 121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814" h="1216301">
                      <a:moveTo>
                        <a:pt x="696300" y="878708"/>
                      </a:moveTo>
                      <a:cubicBezTo>
                        <a:pt x="713106" y="921356"/>
                        <a:pt x="735424" y="968883"/>
                        <a:pt x="716720" y="1010718"/>
                      </a:cubicBezTo>
                      <a:cubicBezTo>
                        <a:pt x="700275" y="1047402"/>
                        <a:pt x="658441" y="1064389"/>
                        <a:pt x="619949" y="1076226"/>
                      </a:cubicBezTo>
                      <a:cubicBezTo>
                        <a:pt x="533569" y="1102700"/>
                        <a:pt x="436888" y="1125289"/>
                        <a:pt x="383849" y="1198387"/>
                      </a:cubicBezTo>
                      <a:cubicBezTo>
                        <a:pt x="379061" y="1204892"/>
                        <a:pt x="374272" y="1212211"/>
                        <a:pt x="366682" y="1215012"/>
                      </a:cubicBezTo>
                      <a:cubicBezTo>
                        <a:pt x="359905" y="1217542"/>
                        <a:pt x="352406" y="1215916"/>
                        <a:pt x="345448" y="1213838"/>
                      </a:cubicBezTo>
                      <a:cubicBezTo>
                        <a:pt x="293494" y="1198567"/>
                        <a:pt x="249943" y="1162877"/>
                        <a:pt x="213077" y="1123301"/>
                      </a:cubicBezTo>
                      <a:cubicBezTo>
                        <a:pt x="73206" y="973039"/>
                        <a:pt x="14295" y="762691"/>
                        <a:pt x="1916" y="557764"/>
                      </a:cubicBezTo>
                      <a:cubicBezTo>
                        <a:pt x="-1066" y="507617"/>
                        <a:pt x="-1608" y="456927"/>
                        <a:pt x="8060" y="407684"/>
                      </a:cubicBezTo>
                      <a:cubicBezTo>
                        <a:pt x="16012" y="367114"/>
                        <a:pt x="30740" y="328170"/>
                        <a:pt x="47003" y="290221"/>
                      </a:cubicBezTo>
                      <a:cubicBezTo>
                        <a:pt x="91097" y="187487"/>
                        <a:pt x="151906" y="85385"/>
                        <a:pt x="248948" y="30087"/>
                      </a:cubicBezTo>
                      <a:cubicBezTo>
                        <a:pt x="294398" y="4155"/>
                        <a:pt x="350328" y="-10121"/>
                        <a:pt x="399300" y="8402"/>
                      </a:cubicBezTo>
                      <a:cubicBezTo>
                        <a:pt x="428305" y="19335"/>
                        <a:pt x="452068" y="40659"/>
                        <a:pt x="475109" y="61440"/>
                      </a:cubicBezTo>
                      <a:cubicBezTo>
                        <a:pt x="504655" y="88186"/>
                        <a:pt x="534292" y="114931"/>
                        <a:pt x="563838" y="141767"/>
                      </a:cubicBezTo>
                      <a:cubicBezTo>
                        <a:pt x="621847" y="194263"/>
                        <a:pt x="730183" y="282541"/>
                        <a:pt x="704974" y="371541"/>
                      </a:cubicBezTo>
                      <a:cubicBezTo>
                        <a:pt x="674343" y="479697"/>
                        <a:pt x="649224" y="584329"/>
                        <a:pt x="656633" y="697906"/>
                      </a:cubicBezTo>
                      <a:cubicBezTo>
                        <a:pt x="660880" y="759800"/>
                        <a:pt x="673620" y="821061"/>
                        <a:pt x="696300" y="878708"/>
                      </a:cubicBezTo>
                      <a:close/>
                    </a:path>
                  </a:pathLst>
                </a:custGeom>
                <a:solidFill>
                  <a:srgbClr val="CFDFE5"/>
                </a:solidFill>
                <a:ln w="9035" cap="flat">
                  <a:noFill/>
                  <a:prstDash val="solid"/>
                  <a:miter/>
                </a:ln>
              </p:spPr>
              <p:txBody>
                <a:bodyPr anchor="ctr"/>
                <a:lstStyle/>
                <a:p>
                  <a:pPr>
                    <a:defRPr/>
                  </a:pPr>
                  <a:endParaRPr lang="en-US" dirty="0"/>
                </a:p>
              </p:txBody>
            </p:sp>
            <p:sp>
              <p:nvSpPr>
                <p:cNvPr id="407" name="Forme libre : forme 34846">
                  <a:extLst>
                    <a:ext uri="{FF2B5EF4-FFF2-40B4-BE49-F238E27FC236}">
                      <a16:creationId xmlns:a16="http://schemas.microsoft.com/office/drawing/2014/main" id="{BFD846F5-8037-041B-D400-FA7091CCBD3C}"/>
                    </a:ext>
                  </a:extLst>
                </p:cNvPr>
                <p:cNvSpPr/>
                <p:nvPr/>
              </p:nvSpPr>
              <p:spPr>
                <a:xfrm>
                  <a:off x="7234840" y="2510096"/>
                  <a:ext cx="312296" cy="676561"/>
                </a:xfrm>
                <a:custGeom>
                  <a:avLst/>
                  <a:gdLst>
                    <a:gd name="connsiteX0" fmla="*/ 302605 w 312296"/>
                    <a:gd name="connsiteY0" fmla="*/ 563986 h 676561"/>
                    <a:gd name="connsiteX1" fmla="*/ 298991 w 312296"/>
                    <a:gd name="connsiteY1" fmla="*/ 649192 h 676561"/>
                    <a:gd name="connsiteX2" fmla="*/ 278389 w 312296"/>
                    <a:gd name="connsiteY2" fmla="*/ 661751 h 676561"/>
                    <a:gd name="connsiteX3" fmla="*/ 133459 w 312296"/>
                    <a:gd name="connsiteY3" fmla="*/ 662564 h 676561"/>
                    <a:gd name="connsiteX4" fmla="*/ 31176 w 312296"/>
                    <a:gd name="connsiteY4" fmla="*/ 559830 h 676561"/>
                    <a:gd name="connsiteX5" fmla="*/ 10756 w 312296"/>
                    <a:gd name="connsiteY5" fmla="*/ 466312 h 676561"/>
                    <a:gd name="connsiteX6" fmla="*/ 94 w 312296"/>
                    <a:gd name="connsiteY6" fmla="*/ 330959 h 676561"/>
                    <a:gd name="connsiteX7" fmla="*/ 71023 w 312296"/>
                    <a:gd name="connsiteY7" fmla="*/ 93685 h 676561"/>
                    <a:gd name="connsiteX8" fmla="*/ 164270 w 312296"/>
                    <a:gd name="connsiteY8" fmla="*/ 7124 h 676561"/>
                    <a:gd name="connsiteX9" fmla="*/ 268992 w 312296"/>
                    <a:gd name="connsiteY9" fmla="*/ 24743 h 676561"/>
                    <a:gd name="connsiteX10" fmla="*/ 272245 w 312296"/>
                    <a:gd name="connsiteY10" fmla="*/ 108322 h 676561"/>
                    <a:gd name="connsiteX11" fmla="*/ 266553 w 312296"/>
                    <a:gd name="connsiteY11" fmla="*/ 400442 h 676561"/>
                    <a:gd name="connsiteX12" fmla="*/ 302605 w 312296"/>
                    <a:gd name="connsiteY12" fmla="*/ 563986 h 6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296" h="676561">
                      <a:moveTo>
                        <a:pt x="302605" y="563986"/>
                      </a:moveTo>
                      <a:cubicBezTo>
                        <a:pt x="311641" y="592629"/>
                        <a:pt x="320405" y="628229"/>
                        <a:pt x="298991" y="649192"/>
                      </a:cubicBezTo>
                      <a:cubicBezTo>
                        <a:pt x="293208" y="654884"/>
                        <a:pt x="285889" y="658589"/>
                        <a:pt x="278389" y="661751"/>
                      </a:cubicBezTo>
                      <a:cubicBezTo>
                        <a:pt x="232760" y="681178"/>
                        <a:pt x="179269" y="681539"/>
                        <a:pt x="133459" y="662564"/>
                      </a:cubicBezTo>
                      <a:cubicBezTo>
                        <a:pt x="87558" y="643680"/>
                        <a:pt x="49880" y="605821"/>
                        <a:pt x="31176" y="559830"/>
                      </a:cubicBezTo>
                      <a:cubicBezTo>
                        <a:pt x="19069" y="530193"/>
                        <a:pt x="14822" y="498027"/>
                        <a:pt x="10756" y="466312"/>
                      </a:cubicBezTo>
                      <a:cubicBezTo>
                        <a:pt x="4973" y="421405"/>
                        <a:pt x="-810" y="376227"/>
                        <a:pt x="94" y="330959"/>
                      </a:cubicBezTo>
                      <a:cubicBezTo>
                        <a:pt x="1810" y="247380"/>
                        <a:pt x="26568" y="164433"/>
                        <a:pt x="71023" y="93685"/>
                      </a:cubicBezTo>
                      <a:cubicBezTo>
                        <a:pt x="93973" y="57090"/>
                        <a:pt x="123972" y="22484"/>
                        <a:pt x="164270" y="7124"/>
                      </a:cubicBezTo>
                      <a:cubicBezTo>
                        <a:pt x="195533" y="-4803"/>
                        <a:pt x="245681" y="-3538"/>
                        <a:pt x="268992" y="24743"/>
                      </a:cubicBezTo>
                      <a:cubicBezTo>
                        <a:pt x="287967" y="47693"/>
                        <a:pt x="276583" y="82119"/>
                        <a:pt x="272245" y="108322"/>
                      </a:cubicBezTo>
                      <a:cubicBezTo>
                        <a:pt x="255981" y="204822"/>
                        <a:pt x="253813" y="303400"/>
                        <a:pt x="266553" y="400442"/>
                      </a:cubicBezTo>
                      <a:cubicBezTo>
                        <a:pt x="273871" y="455921"/>
                        <a:pt x="285889" y="510676"/>
                        <a:pt x="302605" y="563986"/>
                      </a:cubicBezTo>
                      <a:close/>
                    </a:path>
                  </a:pathLst>
                </a:custGeom>
                <a:solidFill>
                  <a:srgbClr val="C5D4D8"/>
                </a:solidFill>
                <a:ln w="9035" cap="flat">
                  <a:noFill/>
                  <a:prstDash val="solid"/>
                  <a:miter/>
                </a:ln>
              </p:spPr>
              <p:txBody>
                <a:bodyPr anchor="ctr"/>
                <a:lstStyle/>
                <a:p>
                  <a:pPr>
                    <a:defRPr/>
                  </a:pPr>
                  <a:endParaRPr lang="en-US" dirty="0"/>
                </a:p>
              </p:txBody>
            </p:sp>
            <p:sp>
              <p:nvSpPr>
                <p:cNvPr id="408" name="Forme libre : forme 35989">
                  <a:extLst>
                    <a:ext uri="{FF2B5EF4-FFF2-40B4-BE49-F238E27FC236}">
                      <a16:creationId xmlns:a16="http://schemas.microsoft.com/office/drawing/2014/main" id="{D626D8D7-22EF-CE39-BBFA-329AF62EEA40}"/>
                    </a:ext>
                  </a:extLst>
                </p:cNvPr>
                <p:cNvSpPr/>
                <p:nvPr/>
              </p:nvSpPr>
              <p:spPr>
                <a:xfrm>
                  <a:off x="8351193" y="695155"/>
                  <a:ext cx="1749254" cy="3702178"/>
                </a:xfrm>
                <a:custGeom>
                  <a:avLst/>
                  <a:gdLst>
                    <a:gd name="connsiteX0" fmla="*/ 386808 w 1749254"/>
                    <a:gd name="connsiteY0" fmla="*/ 645995 h 3702178"/>
                    <a:gd name="connsiteX1" fmla="*/ 791963 w 1749254"/>
                    <a:gd name="connsiteY1" fmla="*/ 1744630 h 3702178"/>
                    <a:gd name="connsiteX2" fmla="*/ 878252 w 1749254"/>
                    <a:gd name="connsiteY2" fmla="*/ 2244478 h 3702178"/>
                    <a:gd name="connsiteX3" fmla="*/ 733141 w 1749254"/>
                    <a:gd name="connsiteY3" fmla="*/ 3318447 h 3702178"/>
                    <a:gd name="connsiteX4" fmla="*/ 716245 w 1749254"/>
                    <a:gd name="connsiteY4" fmla="*/ 3588520 h 3702178"/>
                    <a:gd name="connsiteX5" fmla="*/ 787897 w 1749254"/>
                    <a:gd name="connsiteY5" fmla="*/ 3647341 h 3702178"/>
                    <a:gd name="connsiteX6" fmla="*/ 1293799 w 1749254"/>
                    <a:gd name="connsiteY6" fmla="*/ 3625385 h 3702178"/>
                    <a:gd name="connsiteX7" fmla="*/ 1622332 w 1749254"/>
                    <a:gd name="connsiteY7" fmla="*/ 3222669 h 3702178"/>
                    <a:gd name="connsiteX8" fmla="*/ 1730217 w 1749254"/>
                    <a:gd name="connsiteY8" fmla="*/ 2706467 h 3702178"/>
                    <a:gd name="connsiteX9" fmla="*/ 1700670 w 1749254"/>
                    <a:gd name="connsiteY9" fmla="*/ 1516301 h 3702178"/>
                    <a:gd name="connsiteX10" fmla="*/ 1625224 w 1749254"/>
                    <a:gd name="connsiteY10" fmla="*/ 1144036 h 3702178"/>
                    <a:gd name="connsiteX11" fmla="*/ 1497731 w 1749254"/>
                    <a:gd name="connsiteY11" fmla="*/ 869445 h 3702178"/>
                    <a:gd name="connsiteX12" fmla="*/ 879247 w 1749254"/>
                    <a:gd name="connsiteY12" fmla="*/ 190512 h 3702178"/>
                    <a:gd name="connsiteX13" fmla="*/ 194982 w 1749254"/>
                    <a:gd name="connsiteY13" fmla="*/ 42 h 3702178"/>
                    <a:gd name="connsiteX14" fmla="*/ 107789 w 1749254"/>
                    <a:gd name="connsiteY14" fmla="*/ 340773 h 3702178"/>
                    <a:gd name="connsiteX15" fmla="*/ 386808 w 1749254"/>
                    <a:gd name="connsiteY15" fmla="*/ 645995 h 37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9254" h="3702178">
                      <a:moveTo>
                        <a:pt x="386808" y="645995"/>
                      </a:moveTo>
                      <a:cubicBezTo>
                        <a:pt x="623992" y="960252"/>
                        <a:pt x="711004" y="1359354"/>
                        <a:pt x="791963" y="1744630"/>
                      </a:cubicBezTo>
                      <a:cubicBezTo>
                        <a:pt x="826750" y="1910162"/>
                        <a:pt x="861537" y="2076145"/>
                        <a:pt x="878252" y="2244478"/>
                      </a:cubicBezTo>
                      <a:cubicBezTo>
                        <a:pt x="914214" y="2607256"/>
                        <a:pt x="864066" y="2978257"/>
                        <a:pt x="733141" y="3318447"/>
                      </a:cubicBezTo>
                      <a:cubicBezTo>
                        <a:pt x="699258" y="3406453"/>
                        <a:pt x="661670" y="3511627"/>
                        <a:pt x="716245" y="3588520"/>
                      </a:cubicBezTo>
                      <a:cubicBezTo>
                        <a:pt x="734316" y="3613910"/>
                        <a:pt x="760610" y="3632342"/>
                        <a:pt x="787897" y="3647341"/>
                      </a:cubicBezTo>
                      <a:cubicBezTo>
                        <a:pt x="942676" y="3732005"/>
                        <a:pt x="1141188" y="3713934"/>
                        <a:pt x="1293799" y="3625385"/>
                      </a:cubicBezTo>
                      <a:cubicBezTo>
                        <a:pt x="1446409" y="3536927"/>
                        <a:pt x="1556192" y="3386213"/>
                        <a:pt x="1622332" y="3222669"/>
                      </a:cubicBezTo>
                      <a:cubicBezTo>
                        <a:pt x="1688473" y="3059126"/>
                        <a:pt x="1714585" y="2882209"/>
                        <a:pt x="1730217" y="2706467"/>
                      </a:cubicBezTo>
                      <a:cubicBezTo>
                        <a:pt x="1765365" y="2310438"/>
                        <a:pt x="1749734" y="1910795"/>
                        <a:pt x="1700670" y="1516301"/>
                      </a:cubicBezTo>
                      <a:cubicBezTo>
                        <a:pt x="1685039" y="1390436"/>
                        <a:pt x="1665703" y="1264209"/>
                        <a:pt x="1625224" y="1144036"/>
                      </a:cubicBezTo>
                      <a:cubicBezTo>
                        <a:pt x="1592967" y="1048259"/>
                        <a:pt x="1547517" y="957361"/>
                        <a:pt x="1497731" y="869445"/>
                      </a:cubicBezTo>
                      <a:cubicBezTo>
                        <a:pt x="1345121" y="600185"/>
                        <a:pt x="1144079" y="350803"/>
                        <a:pt x="879247" y="190512"/>
                      </a:cubicBezTo>
                      <a:cubicBezTo>
                        <a:pt x="675133" y="66995"/>
                        <a:pt x="433973" y="-1946"/>
                        <a:pt x="194982" y="42"/>
                      </a:cubicBezTo>
                      <a:cubicBezTo>
                        <a:pt x="-61808" y="2210"/>
                        <a:pt x="-36689" y="194307"/>
                        <a:pt x="107789" y="340773"/>
                      </a:cubicBezTo>
                      <a:cubicBezTo>
                        <a:pt x="204470" y="438990"/>
                        <a:pt x="303590" y="535851"/>
                        <a:pt x="386808" y="645995"/>
                      </a:cubicBezTo>
                      <a:close/>
                    </a:path>
                  </a:pathLst>
                </a:custGeom>
                <a:solidFill>
                  <a:srgbClr val="F2F7F9"/>
                </a:solidFill>
                <a:ln w="9035" cap="flat">
                  <a:noFill/>
                  <a:prstDash val="solid"/>
                  <a:miter/>
                </a:ln>
              </p:spPr>
              <p:txBody>
                <a:bodyPr anchor="ctr"/>
                <a:lstStyle/>
                <a:p>
                  <a:pPr>
                    <a:defRPr/>
                  </a:pPr>
                  <a:endParaRPr lang="en-US" dirty="0"/>
                </a:p>
              </p:txBody>
            </p:sp>
            <p:sp>
              <p:nvSpPr>
                <p:cNvPr id="409" name="Forme libre : forme 35990">
                  <a:extLst>
                    <a:ext uri="{FF2B5EF4-FFF2-40B4-BE49-F238E27FC236}">
                      <a16:creationId xmlns:a16="http://schemas.microsoft.com/office/drawing/2014/main" id="{A61272F0-9990-5526-366A-13BA981D5266}"/>
                    </a:ext>
                  </a:extLst>
                </p:cNvPr>
                <p:cNvSpPr/>
                <p:nvPr/>
              </p:nvSpPr>
              <p:spPr>
                <a:xfrm>
                  <a:off x="8707051" y="4508208"/>
                  <a:ext cx="1070492" cy="423271"/>
                </a:xfrm>
                <a:custGeom>
                  <a:avLst/>
                  <a:gdLst>
                    <a:gd name="connsiteX0" fmla="*/ 130702 w 1070492"/>
                    <a:gd name="connsiteY0" fmla="*/ 114933 h 423271"/>
                    <a:gd name="connsiteX1" fmla="*/ 242382 w 1070492"/>
                    <a:gd name="connsiteY1" fmla="*/ 155322 h 423271"/>
                    <a:gd name="connsiteX2" fmla="*/ 372314 w 1070492"/>
                    <a:gd name="connsiteY2" fmla="*/ 171405 h 423271"/>
                    <a:gd name="connsiteX3" fmla="*/ 766084 w 1070492"/>
                    <a:gd name="connsiteY3" fmla="*/ 140503 h 423271"/>
                    <a:gd name="connsiteX4" fmla="*/ 1070492 w 1070492"/>
                    <a:gd name="connsiteY4" fmla="*/ 0 h 423271"/>
                    <a:gd name="connsiteX5" fmla="*/ 953753 w 1070492"/>
                    <a:gd name="connsiteY5" fmla="*/ 240527 h 423271"/>
                    <a:gd name="connsiteX6" fmla="*/ 870626 w 1070492"/>
                    <a:gd name="connsiteY6" fmla="*/ 331967 h 423271"/>
                    <a:gd name="connsiteX7" fmla="*/ 531250 w 1070492"/>
                    <a:gd name="connsiteY7" fmla="*/ 419251 h 423271"/>
                    <a:gd name="connsiteX8" fmla="*/ 191331 w 1070492"/>
                    <a:gd name="connsiteY8" fmla="*/ 303776 h 423271"/>
                    <a:gd name="connsiteX9" fmla="*/ 11884 w 1070492"/>
                    <a:gd name="connsiteY9" fmla="*/ 166164 h 423271"/>
                    <a:gd name="connsiteX10" fmla="*/ 20378 w 1070492"/>
                    <a:gd name="connsiteY10" fmla="*/ 87013 h 423271"/>
                    <a:gd name="connsiteX11" fmla="*/ 130702 w 1070492"/>
                    <a:gd name="connsiteY11" fmla="*/ 114933 h 42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492" h="423271">
                      <a:moveTo>
                        <a:pt x="130702" y="114933"/>
                      </a:moveTo>
                      <a:cubicBezTo>
                        <a:pt x="167206" y="130293"/>
                        <a:pt x="203981" y="145744"/>
                        <a:pt x="242382" y="155322"/>
                      </a:cubicBezTo>
                      <a:cubicBezTo>
                        <a:pt x="284759" y="165893"/>
                        <a:pt x="328672" y="169056"/>
                        <a:pt x="372314" y="171405"/>
                      </a:cubicBezTo>
                      <a:cubicBezTo>
                        <a:pt x="504414" y="178362"/>
                        <a:pt x="638953" y="177007"/>
                        <a:pt x="766084" y="140503"/>
                      </a:cubicBezTo>
                      <a:cubicBezTo>
                        <a:pt x="873788" y="109602"/>
                        <a:pt x="972637" y="54575"/>
                        <a:pt x="1070492" y="0"/>
                      </a:cubicBezTo>
                      <a:cubicBezTo>
                        <a:pt x="1068776" y="90807"/>
                        <a:pt x="1010315" y="169507"/>
                        <a:pt x="953753" y="240527"/>
                      </a:cubicBezTo>
                      <a:cubicBezTo>
                        <a:pt x="928092" y="272784"/>
                        <a:pt x="901979" y="305131"/>
                        <a:pt x="870626" y="331967"/>
                      </a:cubicBezTo>
                      <a:cubicBezTo>
                        <a:pt x="779276" y="410215"/>
                        <a:pt x="650609" y="433708"/>
                        <a:pt x="531250" y="419251"/>
                      </a:cubicBezTo>
                      <a:cubicBezTo>
                        <a:pt x="411889" y="404794"/>
                        <a:pt x="299487" y="356182"/>
                        <a:pt x="191331" y="303776"/>
                      </a:cubicBezTo>
                      <a:cubicBezTo>
                        <a:pt x="125191" y="271790"/>
                        <a:pt x="48659" y="233479"/>
                        <a:pt x="11884" y="166164"/>
                      </a:cubicBezTo>
                      <a:cubicBezTo>
                        <a:pt x="-1669" y="141317"/>
                        <a:pt x="-9078" y="105084"/>
                        <a:pt x="20378" y="87013"/>
                      </a:cubicBezTo>
                      <a:cubicBezTo>
                        <a:pt x="51822" y="67496"/>
                        <a:pt x="101427" y="102554"/>
                        <a:pt x="130702" y="114933"/>
                      </a:cubicBezTo>
                      <a:close/>
                    </a:path>
                  </a:pathLst>
                </a:custGeom>
                <a:solidFill>
                  <a:srgbClr val="DAE8EF"/>
                </a:solidFill>
                <a:ln w="9035" cap="flat">
                  <a:noFill/>
                  <a:prstDash val="solid"/>
                  <a:miter/>
                </a:ln>
              </p:spPr>
              <p:txBody>
                <a:bodyPr anchor="ctr"/>
                <a:lstStyle/>
                <a:p>
                  <a:pPr>
                    <a:defRPr/>
                  </a:pPr>
                  <a:endParaRPr lang="en-US" dirty="0"/>
                </a:p>
              </p:txBody>
            </p:sp>
            <p:sp>
              <p:nvSpPr>
                <p:cNvPr id="410" name="Forme libre : forme 35991">
                  <a:extLst>
                    <a:ext uri="{FF2B5EF4-FFF2-40B4-BE49-F238E27FC236}">
                      <a16:creationId xmlns:a16="http://schemas.microsoft.com/office/drawing/2014/main" id="{52CFD80C-280D-4E44-120D-19202F02AD4C}"/>
                    </a:ext>
                  </a:extLst>
                </p:cNvPr>
                <p:cNvSpPr/>
                <p:nvPr/>
              </p:nvSpPr>
              <p:spPr>
                <a:xfrm>
                  <a:off x="7492538" y="663211"/>
                  <a:ext cx="1579448" cy="3785995"/>
                </a:xfrm>
                <a:custGeom>
                  <a:avLst/>
                  <a:gdLst>
                    <a:gd name="connsiteX0" fmla="*/ 0 w 1579448"/>
                    <a:gd name="connsiteY0" fmla="*/ 0 h 3785995"/>
                    <a:gd name="connsiteX1" fmla="*/ 1530355 w 1579448"/>
                    <a:gd name="connsiteY1" fmla="*/ 1838920 h 3785995"/>
                    <a:gd name="connsiteX2" fmla="*/ 1157728 w 1579448"/>
                    <a:gd name="connsiteY2" fmla="*/ 3785996 h 3785995"/>
                    <a:gd name="connsiteX3" fmla="*/ 1482195 w 1579448"/>
                    <a:gd name="connsiteY3" fmla="*/ 1774858 h 3785995"/>
                    <a:gd name="connsiteX4" fmla="*/ 0 w 1579448"/>
                    <a:gd name="connsiteY4" fmla="*/ 0 h 378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448" h="3785995">
                      <a:moveTo>
                        <a:pt x="0" y="0"/>
                      </a:moveTo>
                      <a:cubicBezTo>
                        <a:pt x="0" y="0"/>
                        <a:pt x="1247723" y="343442"/>
                        <a:pt x="1530355" y="1838920"/>
                      </a:cubicBezTo>
                      <a:cubicBezTo>
                        <a:pt x="1750733" y="3004780"/>
                        <a:pt x="1157728" y="3785996"/>
                        <a:pt x="1157728" y="3785996"/>
                      </a:cubicBezTo>
                      <a:cubicBezTo>
                        <a:pt x="1157728" y="3785996"/>
                        <a:pt x="1738625" y="2768409"/>
                        <a:pt x="1482195" y="1774858"/>
                      </a:cubicBezTo>
                      <a:cubicBezTo>
                        <a:pt x="1272299" y="960933"/>
                        <a:pt x="833261" y="372627"/>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11" name="Forme libre : forme 35992">
                  <a:extLst>
                    <a:ext uri="{FF2B5EF4-FFF2-40B4-BE49-F238E27FC236}">
                      <a16:creationId xmlns:a16="http://schemas.microsoft.com/office/drawing/2014/main" id="{1FEB02CD-76F3-75C0-50FA-63D4B42B7DF1}"/>
                    </a:ext>
                  </a:extLst>
                </p:cNvPr>
                <p:cNvSpPr/>
                <p:nvPr/>
              </p:nvSpPr>
              <p:spPr>
                <a:xfrm>
                  <a:off x="4873673" y="843561"/>
                  <a:ext cx="1481014" cy="2235491"/>
                </a:xfrm>
                <a:custGeom>
                  <a:avLst/>
                  <a:gdLst>
                    <a:gd name="connsiteX0" fmla="*/ 1481015 w 1481014"/>
                    <a:gd name="connsiteY0" fmla="*/ 0 h 2235491"/>
                    <a:gd name="connsiteX1" fmla="*/ 2704 w 1481014"/>
                    <a:gd name="connsiteY1" fmla="*/ 2235491 h 2235491"/>
                    <a:gd name="connsiteX2" fmla="*/ 1481015 w 1481014"/>
                    <a:gd name="connsiteY2" fmla="*/ 0 h 2235491"/>
                  </a:gdLst>
                  <a:ahLst/>
                  <a:cxnLst>
                    <a:cxn ang="0">
                      <a:pos x="connsiteX0" y="connsiteY0"/>
                    </a:cxn>
                    <a:cxn ang="0">
                      <a:pos x="connsiteX1" y="connsiteY1"/>
                    </a:cxn>
                    <a:cxn ang="0">
                      <a:pos x="connsiteX2" y="connsiteY2"/>
                    </a:cxn>
                  </a:cxnLst>
                  <a:rect l="l" t="t" r="r" b="b"/>
                  <a:pathLst>
                    <a:path w="1481014" h="2235491">
                      <a:moveTo>
                        <a:pt x="1481015" y="0"/>
                      </a:moveTo>
                      <a:cubicBezTo>
                        <a:pt x="1481015" y="0"/>
                        <a:pt x="-73375" y="392596"/>
                        <a:pt x="2704" y="2235491"/>
                      </a:cubicBezTo>
                      <a:cubicBezTo>
                        <a:pt x="6770" y="2207391"/>
                        <a:pt x="-45365" y="556862"/>
                        <a:pt x="1481015" y="0"/>
                      </a:cubicBezTo>
                      <a:close/>
                    </a:path>
                  </a:pathLst>
                </a:custGeom>
                <a:solidFill>
                  <a:srgbClr val="FFFFFF"/>
                </a:solidFill>
                <a:ln w="9035" cap="flat">
                  <a:noFill/>
                  <a:prstDash val="solid"/>
                  <a:miter/>
                </a:ln>
              </p:spPr>
              <p:txBody>
                <a:bodyPr anchor="ctr"/>
                <a:lstStyle/>
                <a:p>
                  <a:pPr>
                    <a:defRPr/>
                  </a:pPr>
                  <a:endParaRPr lang="en-US" dirty="0"/>
                </a:p>
              </p:txBody>
            </p:sp>
            <p:sp>
              <p:nvSpPr>
                <p:cNvPr id="412" name="Forme libre : forme 35993">
                  <a:extLst>
                    <a:ext uri="{FF2B5EF4-FFF2-40B4-BE49-F238E27FC236}">
                      <a16:creationId xmlns:a16="http://schemas.microsoft.com/office/drawing/2014/main" id="{9975B132-2BD3-472E-4F63-DA16F777FD48}"/>
                    </a:ext>
                  </a:extLst>
                </p:cNvPr>
                <p:cNvSpPr/>
                <p:nvPr/>
              </p:nvSpPr>
              <p:spPr>
                <a:xfrm>
                  <a:off x="6483716" y="797479"/>
                  <a:ext cx="151798" cy="297451"/>
                </a:xfrm>
                <a:custGeom>
                  <a:avLst/>
                  <a:gdLst>
                    <a:gd name="connsiteX0" fmla="*/ 0 w 151798"/>
                    <a:gd name="connsiteY0" fmla="*/ 0 h 297451"/>
                    <a:gd name="connsiteX1" fmla="*/ 9036 w 151798"/>
                    <a:gd name="connsiteY1" fmla="*/ 165261 h 297451"/>
                    <a:gd name="connsiteX2" fmla="*/ 151798 w 151798"/>
                    <a:gd name="connsiteY2" fmla="*/ 297451 h 297451"/>
                    <a:gd name="connsiteX3" fmla="*/ 18071 w 151798"/>
                    <a:gd name="connsiteY3" fmla="*/ 163725 h 297451"/>
                    <a:gd name="connsiteX4" fmla="*/ 0 w 151798"/>
                    <a:gd name="connsiteY4" fmla="*/ 0 h 29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8" h="297451">
                      <a:moveTo>
                        <a:pt x="0" y="0"/>
                      </a:moveTo>
                      <a:cubicBezTo>
                        <a:pt x="0" y="0"/>
                        <a:pt x="9036" y="150262"/>
                        <a:pt x="9036" y="165261"/>
                      </a:cubicBezTo>
                      <a:cubicBezTo>
                        <a:pt x="9036" y="180260"/>
                        <a:pt x="6054" y="286157"/>
                        <a:pt x="151798" y="297451"/>
                      </a:cubicBezTo>
                      <a:cubicBezTo>
                        <a:pt x="151798" y="297451"/>
                        <a:pt x="22589" y="287693"/>
                        <a:pt x="18071" y="163725"/>
                      </a:cubicBezTo>
                      <a:cubicBezTo>
                        <a:pt x="13463" y="39757"/>
                        <a:pt x="0" y="0"/>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13" name="Forme libre : forme 35994">
                  <a:extLst>
                    <a:ext uri="{FF2B5EF4-FFF2-40B4-BE49-F238E27FC236}">
                      <a16:creationId xmlns:a16="http://schemas.microsoft.com/office/drawing/2014/main" id="{D1C55786-8441-69E4-D412-E964ED7C0457}"/>
                    </a:ext>
                  </a:extLst>
                </p:cNvPr>
                <p:cNvSpPr/>
                <p:nvPr/>
              </p:nvSpPr>
              <p:spPr>
                <a:xfrm>
                  <a:off x="7110152" y="809496"/>
                  <a:ext cx="89361" cy="268175"/>
                </a:xfrm>
                <a:custGeom>
                  <a:avLst/>
                  <a:gdLst>
                    <a:gd name="connsiteX0" fmla="*/ 89362 w 89361"/>
                    <a:gd name="connsiteY0" fmla="*/ 0 h 268175"/>
                    <a:gd name="connsiteX1" fmla="*/ 0 w 89361"/>
                    <a:gd name="connsiteY1" fmla="*/ 268176 h 268175"/>
                    <a:gd name="connsiteX2" fmla="*/ 89362 w 89361"/>
                    <a:gd name="connsiteY2" fmla="*/ 0 h 268175"/>
                  </a:gdLst>
                  <a:ahLst/>
                  <a:cxnLst>
                    <a:cxn ang="0">
                      <a:pos x="connsiteX0" y="connsiteY0"/>
                    </a:cxn>
                    <a:cxn ang="0">
                      <a:pos x="connsiteX1" y="connsiteY1"/>
                    </a:cxn>
                    <a:cxn ang="0">
                      <a:pos x="connsiteX2" y="connsiteY2"/>
                    </a:cxn>
                  </a:cxnLst>
                  <a:rect l="l" t="t" r="r" b="b"/>
                  <a:pathLst>
                    <a:path w="89361" h="268175">
                      <a:moveTo>
                        <a:pt x="89362" y="0"/>
                      </a:moveTo>
                      <a:cubicBezTo>
                        <a:pt x="89362" y="0"/>
                        <a:pt x="80326" y="211794"/>
                        <a:pt x="0" y="268176"/>
                      </a:cubicBezTo>
                      <a:cubicBezTo>
                        <a:pt x="0" y="268176"/>
                        <a:pt x="63882" y="205830"/>
                        <a:pt x="89362" y="0"/>
                      </a:cubicBezTo>
                      <a:close/>
                    </a:path>
                  </a:pathLst>
                </a:custGeom>
                <a:solidFill>
                  <a:srgbClr val="FFFFFF"/>
                </a:solidFill>
                <a:ln w="9035" cap="flat">
                  <a:noFill/>
                  <a:prstDash val="solid"/>
                  <a:miter/>
                </a:ln>
              </p:spPr>
              <p:txBody>
                <a:bodyPr anchor="ctr"/>
                <a:lstStyle/>
                <a:p>
                  <a:pPr>
                    <a:defRPr/>
                  </a:pPr>
                  <a:endParaRPr lang="en-US" dirty="0"/>
                </a:p>
              </p:txBody>
            </p:sp>
            <p:sp>
              <p:nvSpPr>
                <p:cNvPr id="414" name="Forme libre : forme 35995">
                  <a:extLst>
                    <a:ext uri="{FF2B5EF4-FFF2-40B4-BE49-F238E27FC236}">
                      <a16:creationId xmlns:a16="http://schemas.microsoft.com/office/drawing/2014/main" id="{00FBF41B-52F2-61DE-C1F4-AB08F7AE6875}"/>
                    </a:ext>
                  </a:extLst>
                </p:cNvPr>
                <p:cNvSpPr/>
                <p:nvPr/>
              </p:nvSpPr>
              <p:spPr>
                <a:xfrm>
                  <a:off x="6553561" y="771909"/>
                  <a:ext cx="344074" cy="274229"/>
                </a:xfrm>
                <a:custGeom>
                  <a:avLst/>
                  <a:gdLst>
                    <a:gd name="connsiteX0" fmla="*/ 0 w 344074"/>
                    <a:gd name="connsiteY0" fmla="*/ 274230 h 274229"/>
                    <a:gd name="connsiteX1" fmla="*/ 83850 w 344074"/>
                    <a:gd name="connsiteY1" fmla="*/ 202939 h 274229"/>
                    <a:gd name="connsiteX2" fmla="*/ 169236 w 344074"/>
                    <a:gd name="connsiteY2" fmla="*/ 133546 h 274229"/>
                    <a:gd name="connsiteX3" fmla="*/ 255887 w 344074"/>
                    <a:gd name="connsiteY3" fmla="*/ 65779 h 274229"/>
                    <a:gd name="connsiteX4" fmla="*/ 299710 w 344074"/>
                    <a:gd name="connsiteY4" fmla="*/ 32528 h 274229"/>
                    <a:gd name="connsiteX5" fmla="*/ 344074 w 344074"/>
                    <a:gd name="connsiteY5" fmla="*/ 0 h 274229"/>
                    <a:gd name="connsiteX6" fmla="*/ 302420 w 344074"/>
                    <a:gd name="connsiteY6" fmla="*/ 35962 h 274229"/>
                    <a:gd name="connsiteX7" fmla="*/ 260224 w 344074"/>
                    <a:gd name="connsiteY7" fmla="*/ 71200 h 274229"/>
                    <a:gd name="connsiteX8" fmla="*/ 174838 w 344074"/>
                    <a:gd name="connsiteY8" fmla="*/ 140594 h 274229"/>
                    <a:gd name="connsiteX9" fmla="*/ 88187 w 344074"/>
                    <a:gd name="connsiteY9" fmla="*/ 208270 h 274229"/>
                    <a:gd name="connsiteX10" fmla="*/ 0 w 344074"/>
                    <a:gd name="connsiteY10" fmla="*/ 274230 h 2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074" h="274229">
                      <a:moveTo>
                        <a:pt x="0" y="274230"/>
                      </a:moveTo>
                      <a:cubicBezTo>
                        <a:pt x="27468" y="249924"/>
                        <a:pt x="55659" y="226431"/>
                        <a:pt x="83850" y="202939"/>
                      </a:cubicBezTo>
                      <a:cubicBezTo>
                        <a:pt x="112041" y="179537"/>
                        <a:pt x="140774" y="156677"/>
                        <a:pt x="169236" y="133546"/>
                      </a:cubicBezTo>
                      <a:cubicBezTo>
                        <a:pt x="198150" y="110957"/>
                        <a:pt x="226793" y="88097"/>
                        <a:pt x="255887" y="65779"/>
                      </a:cubicBezTo>
                      <a:lnTo>
                        <a:pt x="299710" y="32528"/>
                      </a:lnTo>
                      <a:cubicBezTo>
                        <a:pt x="314528" y="21685"/>
                        <a:pt x="329166" y="10572"/>
                        <a:pt x="344074" y="0"/>
                      </a:cubicBezTo>
                      <a:cubicBezTo>
                        <a:pt x="330341" y="12198"/>
                        <a:pt x="316336" y="24035"/>
                        <a:pt x="302420" y="35962"/>
                      </a:cubicBezTo>
                      <a:lnTo>
                        <a:pt x="260224" y="71200"/>
                      </a:lnTo>
                      <a:cubicBezTo>
                        <a:pt x="232033" y="94602"/>
                        <a:pt x="203300" y="117462"/>
                        <a:pt x="174838" y="140594"/>
                      </a:cubicBezTo>
                      <a:cubicBezTo>
                        <a:pt x="145924" y="163182"/>
                        <a:pt x="117282" y="186042"/>
                        <a:pt x="88187" y="208270"/>
                      </a:cubicBezTo>
                      <a:cubicBezTo>
                        <a:pt x="59002" y="230678"/>
                        <a:pt x="29817" y="252815"/>
                        <a:pt x="0" y="274230"/>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415" name="Forme libre : forme 35996">
                  <a:extLst>
                    <a:ext uri="{FF2B5EF4-FFF2-40B4-BE49-F238E27FC236}">
                      <a16:creationId xmlns:a16="http://schemas.microsoft.com/office/drawing/2014/main" id="{ECC9EE61-0595-5AD0-DD2F-98B603BBB69D}"/>
                    </a:ext>
                  </a:extLst>
                </p:cNvPr>
                <p:cNvSpPr/>
                <p:nvPr/>
              </p:nvSpPr>
              <p:spPr>
                <a:xfrm>
                  <a:off x="6700750" y="805702"/>
                  <a:ext cx="310914" cy="249381"/>
                </a:xfrm>
                <a:custGeom>
                  <a:avLst/>
                  <a:gdLst>
                    <a:gd name="connsiteX0" fmla="*/ 0 w 310914"/>
                    <a:gd name="connsiteY0" fmla="*/ 249382 h 249381"/>
                    <a:gd name="connsiteX1" fmla="*/ 76079 w 310914"/>
                    <a:gd name="connsiteY1" fmla="*/ 185049 h 249381"/>
                    <a:gd name="connsiteX2" fmla="*/ 153334 w 310914"/>
                    <a:gd name="connsiteY2" fmla="*/ 122071 h 249381"/>
                    <a:gd name="connsiteX3" fmla="*/ 231582 w 310914"/>
                    <a:gd name="connsiteY3" fmla="*/ 60358 h 249381"/>
                    <a:gd name="connsiteX4" fmla="*/ 310914 w 310914"/>
                    <a:gd name="connsiteY4" fmla="*/ 0 h 249381"/>
                    <a:gd name="connsiteX5" fmla="*/ 234834 w 310914"/>
                    <a:gd name="connsiteY5" fmla="*/ 64424 h 249381"/>
                    <a:gd name="connsiteX6" fmla="*/ 157580 w 310914"/>
                    <a:gd name="connsiteY6" fmla="*/ 127402 h 249381"/>
                    <a:gd name="connsiteX7" fmla="*/ 79333 w 310914"/>
                    <a:gd name="connsiteY7" fmla="*/ 189115 h 249381"/>
                    <a:gd name="connsiteX8" fmla="*/ 0 w 310914"/>
                    <a:gd name="connsiteY8" fmla="*/ 249382 h 2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914" h="249381">
                      <a:moveTo>
                        <a:pt x="0" y="249382"/>
                      </a:moveTo>
                      <a:cubicBezTo>
                        <a:pt x="25029" y="227516"/>
                        <a:pt x="50509" y="206192"/>
                        <a:pt x="76079" y="185049"/>
                      </a:cubicBezTo>
                      <a:cubicBezTo>
                        <a:pt x="101650" y="163815"/>
                        <a:pt x="127582" y="143124"/>
                        <a:pt x="153334" y="122071"/>
                      </a:cubicBezTo>
                      <a:lnTo>
                        <a:pt x="231582" y="60358"/>
                      </a:lnTo>
                      <a:cubicBezTo>
                        <a:pt x="257875" y="40028"/>
                        <a:pt x="284169" y="19698"/>
                        <a:pt x="310914" y="0"/>
                      </a:cubicBezTo>
                      <a:cubicBezTo>
                        <a:pt x="285886" y="21866"/>
                        <a:pt x="260405" y="43190"/>
                        <a:pt x="234834" y="64424"/>
                      </a:cubicBezTo>
                      <a:lnTo>
                        <a:pt x="157580" y="127402"/>
                      </a:lnTo>
                      <a:cubicBezTo>
                        <a:pt x="131467" y="148003"/>
                        <a:pt x="105626" y="168785"/>
                        <a:pt x="79333" y="189115"/>
                      </a:cubicBezTo>
                      <a:cubicBezTo>
                        <a:pt x="53129" y="209445"/>
                        <a:pt x="26836" y="229684"/>
                        <a:pt x="0" y="249382"/>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416" name="Forme libre : forme 35997">
                  <a:extLst>
                    <a:ext uri="{FF2B5EF4-FFF2-40B4-BE49-F238E27FC236}">
                      <a16:creationId xmlns:a16="http://schemas.microsoft.com/office/drawing/2014/main" id="{A806EB1D-92CE-239E-C670-FF921B73863A}"/>
                    </a:ext>
                  </a:extLst>
                </p:cNvPr>
                <p:cNvSpPr/>
                <p:nvPr/>
              </p:nvSpPr>
              <p:spPr>
                <a:xfrm>
                  <a:off x="6827700" y="847717"/>
                  <a:ext cx="266730" cy="208902"/>
                </a:xfrm>
                <a:custGeom>
                  <a:avLst/>
                  <a:gdLst>
                    <a:gd name="connsiteX0" fmla="*/ 0 w 266730"/>
                    <a:gd name="connsiteY0" fmla="*/ 208902 h 208902"/>
                    <a:gd name="connsiteX1" fmla="*/ 64514 w 266730"/>
                    <a:gd name="connsiteY1" fmla="*/ 153966 h 208902"/>
                    <a:gd name="connsiteX2" fmla="*/ 130564 w 266730"/>
                    <a:gd name="connsiteY2" fmla="*/ 100927 h 208902"/>
                    <a:gd name="connsiteX3" fmla="*/ 197879 w 266730"/>
                    <a:gd name="connsiteY3" fmla="*/ 49515 h 208902"/>
                    <a:gd name="connsiteX4" fmla="*/ 232033 w 266730"/>
                    <a:gd name="connsiteY4" fmla="*/ 24396 h 208902"/>
                    <a:gd name="connsiteX5" fmla="*/ 266730 w 266730"/>
                    <a:gd name="connsiteY5" fmla="*/ 0 h 208902"/>
                    <a:gd name="connsiteX6" fmla="*/ 234745 w 266730"/>
                    <a:gd name="connsiteY6" fmla="*/ 27830 h 208902"/>
                    <a:gd name="connsiteX7" fmla="*/ 202216 w 266730"/>
                    <a:gd name="connsiteY7" fmla="*/ 54936 h 208902"/>
                    <a:gd name="connsiteX8" fmla="*/ 136166 w 266730"/>
                    <a:gd name="connsiteY8" fmla="*/ 107975 h 208902"/>
                    <a:gd name="connsiteX9" fmla="*/ 68851 w 266730"/>
                    <a:gd name="connsiteY9" fmla="*/ 159388 h 208902"/>
                    <a:gd name="connsiteX10" fmla="*/ 0 w 266730"/>
                    <a:gd name="connsiteY10" fmla="*/ 208902 h 20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30" h="208902">
                      <a:moveTo>
                        <a:pt x="0" y="208902"/>
                      </a:moveTo>
                      <a:cubicBezTo>
                        <a:pt x="21053" y="190018"/>
                        <a:pt x="42739" y="171947"/>
                        <a:pt x="64514" y="153966"/>
                      </a:cubicBezTo>
                      <a:cubicBezTo>
                        <a:pt x="86200" y="135895"/>
                        <a:pt x="108336" y="118456"/>
                        <a:pt x="130564" y="100927"/>
                      </a:cubicBezTo>
                      <a:cubicBezTo>
                        <a:pt x="152882" y="83579"/>
                        <a:pt x="175109" y="66321"/>
                        <a:pt x="197879" y="49515"/>
                      </a:cubicBezTo>
                      <a:lnTo>
                        <a:pt x="232033" y="24396"/>
                      </a:lnTo>
                      <a:cubicBezTo>
                        <a:pt x="243599" y="16264"/>
                        <a:pt x="254984" y="7951"/>
                        <a:pt x="266730" y="0"/>
                      </a:cubicBezTo>
                      <a:cubicBezTo>
                        <a:pt x="256249" y="9487"/>
                        <a:pt x="245406" y="18523"/>
                        <a:pt x="234745" y="27830"/>
                      </a:cubicBezTo>
                      <a:lnTo>
                        <a:pt x="202216" y="54936"/>
                      </a:lnTo>
                      <a:cubicBezTo>
                        <a:pt x="180531" y="73007"/>
                        <a:pt x="158394" y="90446"/>
                        <a:pt x="136166" y="107975"/>
                      </a:cubicBezTo>
                      <a:cubicBezTo>
                        <a:pt x="113849" y="125323"/>
                        <a:pt x="91621" y="142581"/>
                        <a:pt x="68851" y="159388"/>
                      </a:cubicBezTo>
                      <a:cubicBezTo>
                        <a:pt x="46172" y="176284"/>
                        <a:pt x="23402" y="193000"/>
                        <a:pt x="0" y="208902"/>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417" name="Forme libre : forme 35998">
                  <a:extLst>
                    <a:ext uri="{FF2B5EF4-FFF2-40B4-BE49-F238E27FC236}">
                      <a16:creationId xmlns:a16="http://schemas.microsoft.com/office/drawing/2014/main" id="{402BE4FF-ABDA-7B6F-4978-9610C7485B65}"/>
                    </a:ext>
                  </a:extLst>
                </p:cNvPr>
                <p:cNvSpPr/>
                <p:nvPr/>
              </p:nvSpPr>
              <p:spPr>
                <a:xfrm>
                  <a:off x="6478385" y="794497"/>
                  <a:ext cx="484487" cy="324225"/>
                </a:xfrm>
                <a:custGeom>
                  <a:avLst/>
                  <a:gdLst>
                    <a:gd name="connsiteX0" fmla="*/ 0 w 484487"/>
                    <a:gd name="connsiteY0" fmla="*/ 0 h 324225"/>
                    <a:gd name="connsiteX1" fmla="*/ 11294 w 484487"/>
                    <a:gd name="connsiteY1" fmla="*/ 189295 h 324225"/>
                    <a:gd name="connsiteX2" fmla="*/ 181796 w 484487"/>
                    <a:gd name="connsiteY2" fmla="*/ 309468 h 324225"/>
                    <a:gd name="connsiteX3" fmla="*/ 484487 w 484487"/>
                    <a:gd name="connsiteY3" fmla="*/ 323745 h 324225"/>
                    <a:gd name="connsiteX4" fmla="*/ 0 w 484487"/>
                    <a:gd name="connsiteY4" fmla="*/ 0 h 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87" h="324225">
                      <a:moveTo>
                        <a:pt x="0" y="0"/>
                      </a:moveTo>
                      <a:cubicBezTo>
                        <a:pt x="0" y="0"/>
                        <a:pt x="4518" y="164538"/>
                        <a:pt x="11294" y="189295"/>
                      </a:cubicBezTo>
                      <a:cubicBezTo>
                        <a:pt x="18071" y="214053"/>
                        <a:pt x="5241" y="294469"/>
                        <a:pt x="181796" y="309468"/>
                      </a:cubicBezTo>
                      <a:cubicBezTo>
                        <a:pt x="358351" y="324467"/>
                        <a:pt x="484487" y="323745"/>
                        <a:pt x="484487" y="323745"/>
                      </a:cubicBezTo>
                      <a:cubicBezTo>
                        <a:pt x="484487" y="323745"/>
                        <a:pt x="92434" y="350761"/>
                        <a:pt x="0" y="0"/>
                      </a:cubicBezTo>
                      <a:close/>
                    </a:path>
                  </a:pathLst>
                </a:custGeom>
                <a:solidFill>
                  <a:srgbClr val="FFFFFF">
                    <a:alpha val="18000"/>
                  </a:srgbClr>
                </a:solidFill>
                <a:ln w="9035" cap="flat">
                  <a:noFill/>
                  <a:prstDash val="solid"/>
                  <a:miter/>
                </a:ln>
              </p:spPr>
              <p:txBody>
                <a:bodyPr anchor="ctr"/>
                <a:lstStyle/>
                <a:p>
                  <a:pPr>
                    <a:defRPr/>
                  </a:pPr>
                  <a:endParaRPr lang="en-US" dirty="0"/>
                </a:p>
              </p:txBody>
            </p:sp>
            <p:sp>
              <p:nvSpPr>
                <p:cNvPr id="418" name="Forme libre : forme 35999">
                  <a:extLst>
                    <a:ext uri="{FF2B5EF4-FFF2-40B4-BE49-F238E27FC236}">
                      <a16:creationId xmlns:a16="http://schemas.microsoft.com/office/drawing/2014/main" id="{B71186E3-A411-7374-5503-3D9E42C55F9B}"/>
                    </a:ext>
                  </a:extLst>
                </p:cNvPr>
                <p:cNvSpPr/>
                <p:nvPr/>
              </p:nvSpPr>
              <p:spPr>
                <a:xfrm>
                  <a:off x="7480520" y="1664804"/>
                  <a:ext cx="560838" cy="985600"/>
                </a:xfrm>
                <a:custGeom>
                  <a:avLst/>
                  <a:gdLst>
                    <a:gd name="connsiteX0" fmla="*/ 560838 w 560838"/>
                    <a:gd name="connsiteY0" fmla="*/ 0 h 985600"/>
                    <a:gd name="connsiteX1" fmla="*/ 31986 w 560838"/>
                    <a:gd name="connsiteY1" fmla="*/ 502830 h 985600"/>
                    <a:gd name="connsiteX2" fmla="*/ 298445 w 560838"/>
                    <a:gd name="connsiteY2" fmla="*/ 985600 h 985600"/>
                    <a:gd name="connsiteX3" fmla="*/ 0 w 560838"/>
                    <a:gd name="connsiteY3" fmla="*/ 498854 h 985600"/>
                    <a:gd name="connsiteX4" fmla="*/ 560838 w 560838"/>
                    <a:gd name="connsiteY4" fmla="*/ 0 h 98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838" h="985600">
                      <a:moveTo>
                        <a:pt x="560838" y="0"/>
                      </a:moveTo>
                      <a:cubicBezTo>
                        <a:pt x="554784" y="0"/>
                        <a:pt x="31986" y="502830"/>
                        <a:pt x="31986" y="502830"/>
                      </a:cubicBezTo>
                      <a:cubicBezTo>
                        <a:pt x="31986" y="502830"/>
                        <a:pt x="234292" y="679114"/>
                        <a:pt x="298445" y="985600"/>
                      </a:cubicBezTo>
                      <a:cubicBezTo>
                        <a:pt x="298445" y="985600"/>
                        <a:pt x="190289" y="643062"/>
                        <a:pt x="0" y="498854"/>
                      </a:cubicBezTo>
                      <a:lnTo>
                        <a:pt x="560838" y="0"/>
                      </a:lnTo>
                      <a:close/>
                    </a:path>
                  </a:pathLst>
                </a:custGeom>
                <a:solidFill>
                  <a:srgbClr val="FFFFFF"/>
                </a:solidFill>
                <a:ln w="9035" cap="flat">
                  <a:noFill/>
                  <a:prstDash val="solid"/>
                  <a:miter/>
                </a:ln>
              </p:spPr>
              <p:txBody>
                <a:bodyPr anchor="ctr"/>
                <a:lstStyle/>
                <a:p>
                  <a:pPr>
                    <a:defRPr/>
                  </a:pPr>
                  <a:endParaRPr lang="en-US" dirty="0"/>
                </a:p>
              </p:txBody>
            </p:sp>
            <p:sp>
              <p:nvSpPr>
                <p:cNvPr id="419" name="Forme libre : forme 36000">
                  <a:extLst>
                    <a:ext uri="{FF2B5EF4-FFF2-40B4-BE49-F238E27FC236}">
                      <a16:creationId xmlns:a16="http://schemas.microsoft.com/office/drawing/2014/main" id="{1B571992-5EB5-F248-6EDF-4DE0C89896CE}"/>
                    </a:ext>
                  </a:extLst>
                </p:cNvPr>
                <p:cNvSpPr/>
                <p:nvPr/>
              </p:nvSpPr>
              <p:spPr>
                <a:xfrm>
                  <a:off x="7808964" y="3038934"/>
                  <a:ext cx="837326" cy="156225"/>
                </a:xfrm>
                <a:custGeom>
                  <a:avLst/>
                  <a:gdLst>
                    <a:gd name="connsiteX0" fmla="*/ 0 w 837326"/>
                    <a:gd name="connsiteY0" fmla="*/ 0 h 156225"/>
                    <a:gd name="connsiteX1" fmla="*/ 837326 w 837326"/>
                    <a:gd name="connsiteY1" fmla="*/ 156225 h 156225"/>
                    <a:gd name="connsiteX2" fmla="*/ 0 w 837326"/>
                    <a:gd name="connsiteY2" fmla="*/ 0 h 156225"/>
                  </a:gdLst>
                  <a:ahLst/>
                  <a:cxnLst>
                    <a:cxn ang="0">
                      <a:pos x="connsiteX0" y="connsiteY0"/>
                    </a:cxn>
                    <a:cxn ang="0">
                      <a:pos x="connsiteX1" y="connsiteY1"/>
                    </a:cxn>
                    <a:cxn ang="0">
                      <a:pos x="connsiteX2" y="connsiteY2"/>
                    </a:cxn>
                  </a:cxnLst>
                  <a:rect l="l" t="t" r="r" b="b"/>
                  <a:pathLst>
                    <a:path w="837326" h="156225">
                      <a:moveTo>
                        <a:pt x="0" y="0"/>
                      </a:moveTo>
                      <a:lnTo>
                        <a:pt x="837326" y="156225"/>
                      </a:lnTo>
                      <a:cubicBezTo>
                        <a:pt x="837326" y="156316"/>
                        <a:pt x="116197" y="56111"/>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20" name="Forme libre : forme 36001">
                  <a:extLst>
                    <a:ext uri="{FF2B5EF4-FFF2-40B4-BE49-F238E27FC236}">
                      <a16:creationId xmlns:a16="http://schemas.microsoft.com/office/drawing/2014/main" id="{B6F72036-739D-0F0C-805D-FF9AA27EC4AF}"/>
                    </a:ext>
                  </a:extLst>
                </p:cNvPr>
                <p:cNvSpPr/>
                <p:nvPr/>
              </p:nvSpPr>
              <p:spPr>
                <a:xfrm>
                  <a:off x="8022835" y="2287897"/>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8" y="66683"/>
                        <a:pt x="0" y="51755"/>
                        <a:pt x="0" y="33341"/>
                      </a:cubicBezTo>
                      <a:cubicBezTo>
                        <a:pt x="0" y="14927"/>
                        <a:pt x="14928"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421" name="Forme libre : forme 36002">
                  <a:extLst>
                    <a:ext uri="{FF2B5EF4-FFF2-40B4-BE49-F238E27FC236}">
                      <a16:creationId xmlns:a16="http://schemas.microsoft.com/office/drawing/2014/main" id="{72EA3120-9AA5-DCA3-6959-DA1F89FAFD20}"/>
                    </a:ext>
                  </a:extLst>
                </p:cNvPr>
                <p:cNvSpPr/>
                <p:nvPr/>
              </p:nvSpPr>
              <p:spPr>
                <a:xfrm>
                  <a:off x="8171290" y="2286903"/>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8" y="66683"/>
                        <a:pt x="0" y="51755"/>
                        <a:pt x="0" y="33341"/>
                      </a:cubicBezTo>
                      <a:cubicBezTo>
                        <a:pt x="0" y="14927"/>
                        <a:pt x="14928"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422" name="Forme libre : forme 36003">
                  <a:extLst>
                    <a:ext uri="{FF2B5EF4-FFF2-40B4-BE49-F238E27FC236}">
                      <a16:creationId xmlns:a16="http://schemas.microsoft.com/office/drawing/2014/main" id="{E7F77629-A84D-6BE3-D29B-CF29C45B8DF0}"/>
                    </a:ext>
                  </a:extLst>
                </p:cNvPr>
                <p:cNvSpPr/>
                <p:nvPr/>
              </p:nvSpPr>
              <p:spPr>
                <a:xfrm>
                  <a:off x="8320738" y="2287716"/>
                  <a:ext cx="66682" cy="66682"/>
                </a:xfrm>
                <a:custGeom>
                  <a:avLst/>
                  <a:gdLst>
                    <a:gd name="connsiteX0" fmla="*/ 66682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2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2" y="33341"/>
                      </a:moveTo>
                      <a:cubicBezTo>
                        <a:pt x="66682" y="51755"/>
                        <a:pt x="51755" y="66683"/>
                        <a:pt x="33341" y="66683"/>
                      </a:cubicBezTo>
                      <a:cubicBezTo>
                        <a:pt x="14927" y="66683"/>
                        <a:pt x="0" y="51755"/>
                        <a:pt x="0" y="33341"/>
                      </a:cubicBezTo>
                      <a:cubicBezTo>
                        <a:pt x="0" y="14927"/>
                        <a:pt x="14927" y="0"/>
                        <a:pt x="33341" y="0"/>
                      </a:cubicBezTo>
                      <a:cubicBezTo>
                        <a:pt x="51755" y="0"/>
                        <a:pt x="66682" y="14927"/>
                        <a:pt x="66682" y="33341"/>
                      </a:cubicBezTo>
                      <a:close/>
                    </a:path>
                  </a:pathLst>
                </a:custGeom>
                <a:solidFill>
                  <a:srgbClr val="F7F8F9"/>
                </a:solidFill>
                <a:ln w="9035" cap="flat">
                  <a:noFill/>
                  <a:prstDash val="solid"/>
                  <a:miter/>
                </a:ln>
              </p:spPr>
              <p:txBody>
                <a:bodyPr anchor="ctr"/>
                <a:lstStyle/>
                <a:p>
                  <a:pPr>
                    <a:defRPr/>
                  </a:pPr>
                  <a:endParaRPr lang="en-US" dirty="0"/>
                </a:p>
              </p:txBody>
            </p:sp>
            <p:sp>
              <p:nvSpPr>
                <p:cNvPr id="423" name="Forme libre : forme 36004">
                  <a:extLst>
                    <a:ext uri="{FF2B5EF4-FFF2-40B4-BE49-F238E27FC236}">
                      <a16:creationId xmlns:a16="http://schemas.microsoft.com/office/drawing/2014/main" id="{645CBC9C-4B04-556C-D3AA-30AF2A366C85}"/>
                    </a:ext>
                  </a:extLst>
                </p:cNvPr>
                <p:cNvSpPr/>
                <p:nvPr/>
              </p:nvSpPr>
              <p:spPr>
                <a:xfrm>
                  <a:off x="6216085" y="2046686"/>
                  <a:ext cx="723566" cy="1044383"/>
                </a:xfrm>
                <a:custGeom>
                  <a:avLst/>
                  <a:gdLst>
                    <a:gd name="connsiteX0" fmla="*/ 723566 w 723566"/>
                    <a:gd name="connsiteY0" fmla="*/ 775 h 1044383"/>
                    <a:gd name="connsiteX1" fmla="*/ 118635 w 723566"/>
                    <a:gd name="connsiteY1" fmla="*/ 391382 h 1044383"/>
                    <a:gd name="connsiteX2" fmla="*/ 42555 w 723566"/>
                    <a:gd name="connsiteY2" fmla="*/ 1044383 h 1044383"/>
                    <a:gd name="connsiteX3" fmla="*/ 98666 w 723566"/>
                    <a:gd name="connsiteY3" fmla="*/ 365360 h 1044383"/>
                    <a:gd name="connsiteX4" fmla="*/ 723566 w 723566"/>
                    <a:gd name="connsiteY4" fmla="*/ 775 h 10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66" h="1044383">
                      <a:moveTo>
                        <a:pt x="723566" y="775"/>
                      </a:moveTo>
                      <a:cubicBezTo>
                        <a:pt x="723566" y="775"/>
                        <a:pt x="318231" y="-5641"/>
                        <a:pt x="118635" y="391382"/>
                      </a:cubicBezTo>
                      <a:cubicBezTo>
                        <a:pt x="-61625" y="749914"/>
                        <a:pt x="42555" y="1044383"/>
                        <a:pt x="42555" y="1044383"/>
                      </a:cubicBezTo>
                      <a:cubicBezTo>
                        <a:pt x="42555" y="1044383"/>
                        <a:pt x="-83672" y="687840"/>
                        <a:pt x="98666" y="365360"/>
                      </a:cubicBezTo>
                      <a:cubicBezTo>
                        <a:pt x="280823" y="42790"/>
                        <a:pt x="643421" y="-7267"/>
                        <a:pt x="723566" y="775"/>
                      </a:cubicBezTo>
                      <a:close/>
                    </a:path>
                  </a:pathLst>
                </a:custGeom>
                <a:solidFill>
                  <a:srgbClr val="FFFFFF"/>
                </a:solidFill>
                <a:ln w="9035" cap="flat">
                  <a:noFill/>
                  <a:prstDash val="solid"/>
                  <a:miter/>
                </a:ln>
              </p:spPr>
              <p:txBody>
                <a:bodyPr anchor="ctr"/>
                <a:lstStyle/>
                <a:p>
                  <a:pPr>
                    <a:defRPr/>
                  </a:pPr>
                  <a:endParaRPr lang="en-US" dirty="0"/>
                </a:p>
              </p:txBody>
            </p:sp>
            <p:sp>
              <p:nvSpPr>
                <p:cNvPr id="424" name="Forme libre : forme 36005">
                  <a:extLst>
                    <a:ext uri="{FF2B5EF4-FFF2-40B4-BE49-F238E27FC236}">
                      <a16:creationId xmlns:a16="http://schemas.microsoft.com/office/drawing/2014/main" id="{C96EC27A-0DC6-EC53-69D6-33DBE48EBFFD}"/>
                    </a:ext>
                  </a:extLst>
                </p:cNvPr>
                <p:cNvSpPr/>
                <p:nvPr/>
              </p:nvSpPr>
              <p:spPr>
                <a:xfrm>
                  <a:off x="6541544" y="1100894"/>
                  <a:ext cx="545387" cy="48334"/>
                </a:xfrm>
                <a:custGeom>
                  <a:avLst/>
                  <a:gdLst>
                    <a:gd name="connsiteX0" fmla="*/ 0 w 545387"/>
                    <a:gd name="connsiteY0" fmla="*/ 0 h 48334"/>
                    <a:gd name="connsiteX1" fmla="*/ 545387 w 545387"/>
                    <a:gd name="connsiteY1" fmla="*/ 21053 h 48334"/>
                    <a:gd name="connsiteX2" fmla="*/ 0 w 545387"/>
                    <a:gd name="connsiteY2" fmla="*/ 0 h 48334"/>
                  </a:gdLst>
                  <a:ahLst/>
                  <a:cxnLst>
                    <a:cxn ang="0">
                      <a:pos x="connsiteX0" y="connsiteY0"/>
                    </a:cxn>
                    <a:cxn ang="0">
                      <a:pos x="connsiteX1" y="connsiteY1"/>
                    </a:cxn>
                    <a:cxn ang="0">
                      <a:pos x="connsiteX2" y="connsiteY2"/>
                    </a:cxn>
                  </a:cxnLst>
                  <a:rect l="l" t="t" r="r" b="b"/>
                  <a:pathLst>
                    <a:path w="545387" h="48334">
                      <a:moveTo>
                        <a:pt x="0" y="0"/>
                      </a:moveTo>
                      <a:cubicBezTo>
                        <a:pt x="0" y="0"/>
                        <a:pt x="294470" y="67586"/>
                        <a:pt x="545387" y="21053"/>
                      </a:cubicBezTo>
                      <a:cubicBezTo>
                        <a:pt x="545297" y="21053"/>
                        <a:pt x="313986" y="94693"/>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25" name="Forme libre : forme 36006">
                  <a:extLst>
                    <a:ext uri="{FF2B5EF4-FFF2-40B4-BE49-F238E27FC236}">
                      <a16:creationId xmlns:a16="http://schemas.microsoft.com/office/drawing/2014/main" id="{CB182F6F-D733-57A3-7090-8CFF97AA9206}"/>
                    </a:ext>
                  </a:extLst>
                </p:cNvPr>
                <p:cNvSpPr/>
                <p:nvPr/>
              </p:nvSpPr>
              <p:spPr>
                <a:xfrm>
                  <a:off x="6777372" y="3312350"/>
                  <a:ext cx="1941021" cy="1727693"/>
                </a:xfrm>
                <a:custGeom>
                  <a:avLst/>
                  <a:gdLst>
                    <a:gd name="connsiteX0" fmla="*/ 1941022 w 1941021"/>
                    <a:gd name="connsiteY0" fmla="*/ 0 h 1727693"/>
                    <a:gd name="connsiteX1" fmla="*/ 0 w 1941021"/>
                    <a:gd name="connsiteY1" fmla="*/ 1727692 h 1727693"/>
                    <a:gd name="connsiteX2" fmla="*/ 1941022 w 1941021"/>
                    <a:gd name="connsiteY2" fmla="*/ 0 h 1727693"/>
                  </a:gdLst>
                  <a:ahLst/>
                  <a:cxnLst>
                    <a:cxn ang="0">
                      <a:pos x="connsiteX0" y="connsiteY0"/>
                    </a:cxn>
                    <a:cxn ang="0">
                      <a:pos x="connsiteX1" y="connsiteY1"/>
                    </a:cxn>
                    <a:cxn ang="0">
                      <a:pos x="connsiteX2" y="connsiteY2"/>
                    </a:cxn>
                  </a:cxnLst>
                  <a:rect l="l" t="t" r="r" b="b"/>
                  <a:pathLst>
                    <a:path w="1941021" h="1727693">
                      <a:moveTo>
                        <a:pt x="1941022" y="0"/>
                      </a:moveTo>
                      <a:cubicBezTo>
                        <a:pt x="1941022" y="0"/>
                        <a:pt x="1673569" y="1673659"/>
                        <a:pt x="0" y="1727692"/>
                      </a:cubicBezTo>
                      <a:cubicBezTo>
                        <a:pt x="0" y="1727782"/>
                        <a:pt x="1457258" y="1727782"/>
                        <a:pt x="1941022" y="0"/>
                      </a:cubicBezTo>
                      <a:close/>
                    </a:path>
                  </a:pathLst>
                </a:custGeom>
                <a:solidFill>
                  <a:srgbClr val="FFFFFF"/>
                </a:solidFill>
                <a:ln w="9035" cap="flat">
                  <a:noFill/>
                  <a:prstDash val="solid"/>
                  <a:miter/>
                </a:ln>
              </p:spPr>
              <p:txBody>
                <a:bodyPr anchor="ctr"/>
                <a:lstStyle/>
                <a:p>
                  <a:pPr>
                    <a:defRPr/>
                  </a:pPr>
                  <a:endParaRPr lang="en-US" dirty="0"/>
                </a:p>
              </p:txBody>
            </p:sp>
          </p:grpSp>
          <p:grpSp>
            <p:nvGrpSpPr>
              <p:cNvPr id="323" name="Graphique 2">
                <a:extLst>
                  <a:ext uri="{FF2B5EF4-FFF2-40B4-BE49-F238E27FC236}">
                    <a16:creationId xmlns:a16="http://schemas.microsoft.com/office/drawing/2014/main" id="{E2654743-F65C-CA87-2CDA-F1DE3FF44EA6}"/>
                  </a:ext>
                </a:extLst>
              </p:cNvPr>
              <p:cNvGrpSpPr/>
              <p:nvPr/>
            </p:nvGrpSpPr>
            <p:grpSpPr>
              <a:xfrm>
                <a:off x="4975474" y="1588001"/>
                <a:ext cx="1178623" cy="1607157"/>
                <a:chOff x="4975474" y="1588001"/>
                <a:chExt cx="1178623" cy="1607157"/>
              </a:xfrm>
              <a:solidFill>
                <a:schemeClr val="accent1"/>
              </a:solidFill>
            </p:grpSpPr>
            <p:sp>
              <p:nvSpPr>
                <p:cNvPr id="324" name="Forme libre : forme 36008">
                  <a:extLst>
                    <a:ext uri="{FF2B5EF4-FFF2-40B4-BE49-F238E27FC236}">
                      <a16:creationId xmlns:a16="http://schemas.microsoft.com/office/drawing/2014/main" id="{8E67592A-8BFA-2979-AD50-EAD553981077}"/>
                    </a:ext>
                  </a:extLst>
                </p:cNvPr>
                <p:cNvSpPr/>
                <p:nvPr/>
              </p:nvSpPr>
              <p:spPr>
                <a:xfrm>
                  <a:off x="4975474" y="1588001"/>
                  <a:ext cx="1125133" cy="1587550"/>
                </a:xfrm>
                <a:custGeom>
                  <a:avLst/>
                  <a:gdLst>
                    <a:gd name="connsiteX0" fmla="*/ 813948 w 1125133"/>
                    <a:gd name="connsiteY0" fmla="*/ 286879 h 1587550"/>
                    <a:gd name="connsiteX1" fmla="*/ 1123056 w 1125133"/>
                    <a:gd name="connsiteY1" fmla="*/ 574934 h 1587550"/>
                    <a:gd name="connsiteX2" fmla="*/ 1125134 w 1125133"/>
                    <a:gd name="connsiteY2" fmla="*/ 576831 h 1587550"/>
                    <a:gd name="connsiteX3" fmla="*/ 1123056 w 1125133"/>
                    <a:gd name="connsiteY3" fmla="*/ 578819 h 1587550"/>
                    <a:gd name="connsiteX4" fmla="*/ 1044717 w 1125133"/>
                    <a:gd name="connsiteY4" fmla="*/ 664115 h 1587550"/>
                    <a:gd name="connsiteX5" fmla="*/ 1009930 w 1125133"/>
                    <a:gd name="connsiteY5" fmla="*/ 710467 h 1587550"/>
                    <a:gd name="connsiteX6" fmla="*/ 978848 w 1125133"/>
                    <a:gd name="connsiteY6" fmla="*/ 759350 h 1587550"/>
                    <a:gd name="connsiteX7" fmla="*/ 887046 w 1125133"/>
                    <a:gd name="connsiteY7" fmla="*/ 971595 h 1587550"/>
                    <a:gd name="connsiteX8" fmla="*/ 844760 w 1125133"/>
                    <a:gd name="connsiteY8" fmla="*/ 1199292 h 1587550"/>
                    <a:gd name="connsiteX9" fmla="*/ 847651 w 1125133"/>
                    <a:gd name="connsiteY9" fmla="*/ 1430602 h 1587550"/>
                    <a:gd name="connsiteX10" fmla="*/ 848103 w 1125133"/>
                    <a:gd name="connsiteY10" fmla="*/ 1434397 h 1587550"/>
                    <a:gd name="connsiteX11" fmla="*/ 844398 w 1125133"/>
                    <a:gd name="connsiteY11" fmla="*/ 1435120 h 1587550"/>
                    <a:gd name="connsiteX12" fmla="*/ 428129 w 1125133"/>
                    <a:gd name="connsiteY12" fmla="*/ 1511471 h 1587550"/>
                    <a:gd name="connsiteX13" fmla="*/ 11680 w 1125133"/>
                    <a:gd name="connsiteY13" fmla="*/ 1586827 h 1587550"/>
                    <a:gd name="connsiteX14" fmla="*/ 7433 w 1125133"/>
                    <a:gd name="connsiteY14" fmla="*/ 1587550 h 1587550"/>
                    <a:gd name="connsiteX15" fmla="*/ 7162 w 1125133"/>
                    <a:gd name="connsiteY15" fmla="*/ 1583304 h 1587550"/>
                    <a:gd name="connsiteX16" fmla="*/ 10596 w 1125133"/>
                    <a:gd name="connsiteY16" fmla="*/ 1156282 h 1587550"/>
                    <a:gd name="connsiteX17" fmla="*/ 89928 w 1125133"/>
                    <a:gd name="connsiteY17" fmla="*/ 736941 h 1587550"/>
                    <a:gd name="connsiteX18" fmla="*/ 252930 w 1125133"/>
                    <a:gd name="connsiteY18" fmla="*/ 342719 h 1587550"/>
                    <a:gd name="connsiteX19" fmla="*/ 367139 w 1125133"/>
                    <a:gd name="connsiteY19" fmla="*/ 162369 h 1587550"/>
                    <a:gd name="connsiteX20" fmla="*/ 432738 w 1125133"/>
                    <a:gd name="connsiteY20" fmla="*/ 78158 h 1587550"/>
                    <a:gd name="connsiteX21" fmla="*/ 505384 w 1125133"/>
                    <a:gd name="connsiteY21" fmla="*/ 0 h 1587550"/>
                    <a:gd name="connsiteX22" fmla="*/ 813948 w 1125133"/>
                    <a:gd name="connsiteY22" fmla="*/ 286879 h 1587550"/>
                    <a:gd name="connsiteX23" fmla="*/ 433370 w 1125133"/>
                    <a:gd name="connsiteY23" fmla="*/ 78790 h 1587550"/>
                    <a:gd name="connsiteX24" fmla="*/ 368494 w 1125133"/>
                    <a:gd name="connsiteY24" fmla="*/ 163453 h 1587550"/>
                    <a:gd name="connsiteX25" fmla="*/ 255911 w 1125133"/>
                    <a:gd name="connsiteY25" fmla="*/ 344526 h 1587550"/>
                    <a:gd name="connsiteX26" fmla="*/ 94988 w 1125133"/>
                    <a:gd name="connsiteY26" fmla="*/ 738568 h 1587550"/>
                    <a:gd name="connsiteX27" fmla="*/ 17011 w 1125133"/>
                    <a:gd name="connsiteY27" fmla="*/ 1157005 h 1587550"/>
                    <a:gd name="connsiteX28" fmla="*/ 14752 w 1125133"/>
                    <a:gd name="connsiteY28" fmla="*/ 1582852 h 1587550"/>
                    <a:gd name="connsiteX29" fmla="*/ 10234 w 1125133"/>
                    <a:gd name="connsiteY29" fmla="*/ 1579328 h 1587550"/>
                    <a:gd name="connsiteX30" fmla="*/ 426503 w 1125133"/>
                    <a:gd name="connsiteY30" fmla="*/ 1502887 h 1587550"/>
                    <a:gd name="connsiteX31" fmla="*/ 842952 w 1125133"/>
                    <a:gd name="connsiteY31" fmla="*/ 1427440 h 1587550"/>
                    <a:gd name="connsiteX32" fmla="*/ 839700 w 1125133"/>
                    <a:gd name="connsiteY32" fmla="*/ 1431958 h 1587550"/>
                    <a:gd name="connsiteX33" fmla="*/ 837441 w 1125133"/>
                    <a:gd name="connsiteY33" fmla="*/ 1198840 h 1587550"/>
                    <a:gd name="connsiteX34" fmla="*/ 880631 w 1125133"/>
                    <a:gd name="connsiteY34" fmla="*/ 969878 h 1587550"/>
                    <a:gd name="connsiteX35" fmla="*/ 973697 w 1125133"/>
                    <a:gd name="connsiteY35" fmla="*/ 756458 h 1587550"/>
                    <a:gd name="connsiteX36" fmla="*/ 1005141 w 1125133"/>
                    <a:gd name="connsiteY36" fmla="*/ 707305 h 1587550"/>
                    <a:gd name="connsiteX37" fmla="*/ 1040289 w 1125133"/>
                    <a:gd name="connsiteY37" fmla="*/ 660681 h 1587550"/>
                    <a:gd name="connsiteX38" fmla="*/ 1119441 w 1125133"/>
                    <a:gd name="connsiteY38" fmla="*/ 575024 h 1587550"/>
                    <a:gd name="connsiteX39" fmla="*/ 1119441 w 1125133"/>
                    <a:gd name="connsiteY39" fmla="*/ 578909 h 1587550"/>
                    <a:gd name="connsiteX40" fmla="*/ 505384 w 1125133"/>
                    <a:gd name="connsiteY40" fmla="*/ 90 h 1587550"/>
                    <a:gd name="connsiteX41" fmla="*/ 433370 w 1125133"/>
                    <a:gd name="connsiteY41" fmla="*/ 78790 h 15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133" h="1587550">
                      <a:moveTo>
                        <a:pt x="813948" y="286879"/>
                      </a:moveTo>
                      <a:lnTo>
                        <a:pt x="1123056" y="574934"/>
                      </a:lnTo>
                      <a:lnTo>
                        <a:pt x="1125134" y="576831"/>
                      </a:lnTo>
                      <a:lnTo>
                        <a:pt x="1123056" y="578819"/>
                      </a:lnTo>
                      <a:cubicBezTo>
                        <a:pt x="1095497" y="605926"/>
                        <a:pt x="1068300" y="633484"/>
                        <a:pt x="1044717" y="664115"/>
                      </a:cubicBezTo>
                      <a:cubicBezTo>
                        <a:pt x="1032157" y="678843"/>
                        <a:pt x="1021495" y="695016"/>
                        <a:pt x="1009930" y="710467"/>
                      </a:cubicBezTo>
                      <a:cubicBezTo>
                        <a:pt x="999539" y="726731"/>
                        <a:pt x="988244" y="742453"/>
                        <a:pt x="978848" y="759350"/>
                      </a:cubicBezTo>
                      <a:cubicBezTo>
                        <a:pt x="939272" y="825761"/>
                        <a:pt x="909003" y="897503"/>
                        <a:pt x="887046" y="971595"/>
                      </a:cubicBezTo>
                      <a:cubicBezTo>
                        <a:pt x="864819" y="1045687"/>
                        <a:pt x="851536" y="1122218"/>
                        <a:pt x="844760" y="1199292"/>
                      </a:cubicBezTo>
                      <a:cubicBezTo>
                        <a:pt x="838435" y="1276275"/>
                        <a:pt x="838164" y="1354252"/>
                        <a:pt x="847651" y="1430602"/>
                      </a:cubicBezTo>
                      <a:lnTo>
                        <a:pt x="848103" y="1434397"/>
                      </a:lnTo>
                      <a:lnTo>
                        <a:pt x="844398" y="1435120"/>
                      </a:lnTo>
                      <a:lnTo>
                        <a:pt x="428129" y="1511471"/>
                      </a:lnTo>
                      <a:lnTo>
                        <a:pt x="11680" y="1586827"/>
                      </a:lnTo>
                      <a:lnTo>
                        <a:pt x="7433" y="1587550"/>
                      </a:lnTo>
                      <a:lnTo>
                        <a:pt x="7162" y="1583304"/>
                      </a:lnTo>
                      <a:cubicBezTo>
                        <a:pt x="-3229" y="1441174"/>
                        <a:pt x="-2506" y="1298231"/>
                        <a:pt x="10596" y="1156282"/>
                      </a:cubicBezTo>
                      <a:cubicBezTo>
                        <a:pt x="23245" y="1014334"/>
                        <a:pt x="50352" y="873740"/>
                        <a:pt x="89928" y="736941"/>
                      </a:cubicBezTo>
                      <a:cubicBezTo>
                        <a:pt x="130497" y="600414"/>
                        <a:pt x="183988" y="467410"/>
                        <a:pt x="252930" y="342719"/>
                      </a:cubicBezTo>
                      <a:cubicBezTo>
                        <a:pt x="287355" y="280374"/>
                        <a:pt x="325485" y="220016"/>
                        <a:pt x="367139" y="162369"/>
                      </a:cubicBezTo>
                      <a:cubicBezTo>
                        <a:pt x="388102" y="133546"/>
                        <a:pt x="409697" y="105264"/>
                        <a:pt x="432738" y="78158"/>
                      </a:cubicBezTo>
                      <a:cubicBezTo>
                        <a:pt x="455688" y="50961"/>
                        <a:pt x="479542" y="24486"/>
                        <a:pt x="505384" y="0"/>
                      </a:cubicBezTo>
                      <a:lnTo>
                        <a:pt x="813948" y="286879"/>
                      </a:lnTo>
                      <a:close/>
                      <a:moveTo>
                        <a:pt x="433370" y="78790"/>
                      </a:moveTo>
                      <a:cubicBezTo>
                        <a:pt x="410600" y="106078"/>
                        <a:pt x="389186" y="134540"/>
                        <a:pt x="368494" y="163453"/>
                      </a:cubicBezTo>
                      <a:cubicBezTo>
                        <a:pt x="327292" y="221462"/>
                        <a:pt x="289795" y="282000"/>
                        <a:pt x="255911" y="344526"/>
                      </a:cubicBezTo>
                      <a:cubicBezTo>
                        <a:pt x="188416" y="469669"/>
                        <a:pt x="134925" y="602221"/>
                        <a:pt x="94988" y="738568"/>
                      </a:cubicBezTo>
                      <a:cubicBezTo>
                        <a:pt x="55864" y="875186"/>
                        <a:pt x="29209" y="1015418"/>
                        <a:pt x="17011" y="1157005"/>
                      </a:cubicBezTo>
                      <a:cubicBezTo>
                        <a:pt x="4271" y="1298593"/>
                        <a:pt x="3909" y="1441084"/>
                        <a:pt x="14752" y="1582852"/>
                      </a:cubicBezTo>
                      <a:lnTo>
                        <a:pt x="10234" y="1579328"/>
                      </a:lnTo>
                      <a:lnTo>
                        <a:pt x="426503" y="1502887"/>
                      </a:lnTo>
                      <a:lnTo>
                        <a:pt x="842952" y="1427440"/>
                      </a:lnTo>
                      <a:lnTo>
                        <a:pt x="839700" y="1431958"/>
                      </a:lnTo>
                      <a:cubicBezTo>
                        <a:pt x="830393" y="1354342"/>
                        <a:pt x="830935" y="1276365"/>
                        <a:pt x="837441" y="1198840"/>
                      </a:cubicBezTo>
                      <a:cubicBezTo>
                        <a:pt x="844489" y="1121405"/>
                        <a:pt x="858132" y="1044422"/>
                        <a:pt x="880631" y="969878"/>
                      </a:cubicBezTo>
                      <a:cubicBezTo>
                        <a:pt x="902949" y="895335"/>
                        <a:pt x="933579" y="823231"/>
                        <a:pt x="973697" y="756458"/>
                      </a:cubicBezTo>
                      <a:cubicBezTo>
                        <a:pt x="983184" y="739471"/>
                        <a:pt x="994569" y="723659"/>
                        <a:pt x="1005141" y="707305"/>
                      </a:cubicBezTo>
                      <a:cubicBezTo>
                        <a:pt x="1016797" y="691763"/>
                        <a:pt x="1027640" y="675499"/>
                        <a:pt x="1040289" y="660681"/>
                      </a:cubicBezTo>
                      <a:cubicBezTo>
                        <a:pt x="1064234" y="629960"/>
                        <a:pt x="1091611" y="602131"/>
                        <a:pt x="1119441" y="575024"/>
                      </a:cubicBezTo>
                      <a:lnTo>
                        <a:pt x="1119441" y="578909"/>
                      </a:lnTo>
                      <a:lnTo>
                        <a:pt x="505384" y="90"/>
                      </a:lnTo>
                      <a:cubicBezTo>
                        <a:pt x="479632" y="24667"/>
                        <a:pt x="456049" y="51412"/>
                        <a:pt x="433370" y="78790"/>
                      </a:cubicBezTo>
                      <a:close/>
                    </a:path>
                  </a:pathLst>
                </a:custGeom>
                <a:solidFill>
                  <a:srgbClr val="3F3F3F"/>
                </a:solidFill>
                <a:ln w="9035" cap="flat">
                  <a:noFill/>
                  <a:prstDash val="solid"/>
                  <a:miter/>
                </a:ln>
              </p:spPr>
              <p:txBody>
                <a:bodyPr anchor="ctr"/>
                <a:lstStyle/>
                <a:p>
                  <a:pPr>
                    <a:defRPr/>
                  </a:pPr>
                  <a:endParaRPr lang="en-US" dirty="0"/>
                </a:p>
              </p:txBody>
            </p:sp>
            <p:sp>
              <p:nvSpPr>
                <p:cNvPr id="325" name="Forme libre : forme 36009">
                  <a:extLst>
                    <a:ext uri="{FF2B5EF4-FFF2-40B4-BE49-F238E27FC236}">
                      <a16:creationId xmlns:a16="http://schemas.microsoft.com/office/drawing/2014/main" id="{2A535698-B763-9226-8CBC-F6F99E43B06A}"/>
                    </a:ext>
                  </a:extLst>
                </p:cNvPr>
                <p:cNvSpPr/>
                <p:nvPr/>
              </p:nvSpPr>
              <p:spPr>
                <a:xfrm>
                  <a:off x="5285689" y="2681035"/>
                  <a:ext cx="468404" cy="372988"/>
                </a:xfrm>
                <a:custGeom>
                  <a:avLst/>
                  <a:gdLst>
                    <a:gd name="connsiteX0" fmla="*/ 468404 w 468404"/>
                    <a:gd name="connsiteY0" fmla="*/ 303595 h 372988"/>
                    <a:gd name="connsiteX1" fmla="*/ 4337 w 468404"/>
                    <a:gd name="connsiteY1" fmla="*/ 372988 h 372988"/>
                    <a:gd name="connsiteX2" fmla="*/ 0 w 468404"/>
                    <a:gd name="connsiteY2" fmla="*/ 21685 h 372988"/>
                    <a:gd name="connsiteX3" fmla="*/ 468404 w 468404"/>
                    <a:gd name="connsiteY3" fmla="*/ 0 h 372988"/>
                    <a:gd name="connsiteX4" fmla="*/ 468404 w 468404"/>
                    <a:gd name="connsiteY4" fmla="*/ 303595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4" h="372988">
                      <a:moveTo>
                        <a:pt x="468404" y="303595"/>
                      </a:moveTo>
                      <a:lnTo>
                        <a:pt x="4337" y="372988"/>
                      </a:lnTo>
                      <a:lnTo>
                        <a:pt x="0" y="21685"/>
                      </a:lnTo>
                      <a:lnTo>
                        <a:pt x="468404" y="0"/>
                      </a:lnTo>
                      <a:lnTo>
                        <a:pt x="468404" y="303595"/>
                      </a:lnTo>
                      <a:close/>
                    </a:path>
                  </a:pathLst>
                </a:custGeom>
                <a:solidFill>
                  <a:srgbClr val="A0A0A0"/>
                </a:solidFill>
                <a:ln w="9035" cap="flat">
                  <a:noFill/>
                  <a:prstDash val="solid"/>
                  <a:miter/>
                </a:ln>
              </p:spPr>
              <p:txBody>
                <a:bodyPr anchor="ctr"/>
                <a:lstStyle/>
                <a:p>
                  <a:pPr>
                    <a:defRPr/>
                  </a:pPr>
                  <a:endParaRPr lang="en-US" dirty="0"/>
                </a:p>
              </p:txBody>
            </p:sp>
            <p:sp>
              <p:nvSpPr>
                <p:cNvPr id="326" name="Forme libre : forme 36010">
                  <a:extLst>
                    <a:ext uri="{FF2B5EF4-FFF2-40B4-BE49-F238E27FC236}">
                      <a16:creationId xmlns:a16="http://schemas.microsoft.com/office/drawing/2014/main" id="{89592074-C5C2-4ACB-3E63-83DC291BBF44}"/>
                    </a:ext>
                  </a:extLst>
                </p:cNvPr>
                <p:cNvSpPr/>
                <p:nvPr/>
              </p:nvSpPr>
              <p:spPr>
                <a:xfrm>
                  <a:off x="5285689" y="2681035"/>
                  <a:ext cx="468404" cy="372988"/>
                </a:xfrm>
                <a:custGeom>
                  <a:avLst/>
                  <a:gdLst>
                    <a:gd name="connsiteX0" fmla="*/ 468404 w 468404"/>
                    <a:gd name="connsiteY0" fmla="*/ 303595 h 372988"/>
                    <a:gd name="connsiteX1" fmla="*/ 4337 w 468404"/>
                    <a:gd name="connsiteY1" fmla="*/ 372988 h 372988"/>
                    <a:gd name="connsiteX2" fmla="*/ 0 w 468404"/>
                    <a:gd name="connsiteY2" fmla="*/ 21685 h 372988"/>
                    <a:gd name="connsiteX3" fmla="*/ 468404 w 468404"/>
                    <a:gd name="connsiteY3" fmla="*/ 0 h 372988"/>
                    <a:gd name="connsiteX4" fmla="*/ 468404 w 468404"/>
                    <a:gd name="connsiteY4" fmla="*/ 303595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4" h="372988">
                      <a:moveTo>
                        <a:pt x="468404" y="303595"/>
                      </a:moveTo>
                      <a:lnTo>
                        <a:pt x="4337" y="372988"/>
                      </a:lnTo>
                      <a:lnTo>
                        <a:pt x="0" y="21685"/>
                      </a:lnTo>
                      <a:lnTo>
                        <a:pt x="468404" y="0"/>
                      </a:lnTo>
                      <a:lnTo>
                        <a:pt x="468404" y="303595"/>
                      </a:lnTo>
                      <a:close/>
                    </a:path>
                  </a:pathLst>
                </a:custGeom>
                <a:noFill/>
                <a:ln w="9035" cap="flat">
                  <a:solidFill>
                    <a:srgbClr val="3F3F3F"/>
                  </a:solidFill>
                  <a:prstDash val="solid"/>
                  <a:miter/>
                </a:ln>
              </p:spPr>
              <p:txBody>
                <a:bodyPr anchor="ctr"/>
                <a:lstStyle/>
                <a:p>
                  <a:pPr>
                    <a:defRPr/>
                  </a:pPr>
                  <a:endParaRPr lang="en-US" dirty="0"/>
                </a:p>
              </p:txBody>
            </p:sp>
            <p:sp>
              <p:nvSpPr>
                <p:cNvPr id="327" name="Forme libre : forme 36011">
                  <a:extLst>
                    <a:ext uri="{FF2B5EF4-FFF2-40B4-BE49-F238E27FC236}">
                      <a16:creationId xmlns:a16="http://schemas.microsoft.com/office/drawing/2014/main" id="{51C7C9A4-A1BF-5A9D-8582-6E136D6D0091}"/>
                    </a:ext>
                  </a:extLst>
                </p:cNvPr>
                <p:cNvSpPr/>
                <p:nvPr/>
              </p:nvSpPr>
              <p:spPr>
                <a:xfrm>
                  <a:off x="5859900"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28" name="Forme libre : forme 36012">
                  <a:extLst>
                    <a:ext uri="{FF2B5EF4-FFF2-40B4-BE49-F238E27FC236}">
                      <a16:creationId xmlns:a16="http://schemas.microsoft.com/office/drawing/2014/main" id="{E313D84C-1D76-7312-E842-AD4803162E44}"/>
                    </a:ext>
                  </a:extLst>
                </p:cNvPr>
                <p:cNvSpPr/>
                <p:nvPr/>
              </p:nvSpPr>
              <p:spPr>
                <a:xfrm>
                  <a:off x="572770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29" name="Forme libre : forme 36013">
                  <a:extLst>
                    <a:ext uri="{FF2B5EF4-FFF2-40B4-BE49-F238E27FC236}">
                      <a16:creationId xmlns:a16="http://schemas.microsoft.com/office/drawing/2014/main" id="{52707B47-ABEF-B106-821D-ECA42A6228B0}"/>
                    </a:ext>
                  </a:extLst>
                </p:cNvPr>
                <p:cNvSpPr/>
                <p:nvPr/>
              </p:nvSpPr>
              <p:spPr>
                <a:xfrm>
                  <a:off x="559551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30" name="Forme libre : forme 36014">
                  <a:extLst>
                    <a:ext uri="{FF2B5EF4-FFF2-40B4-BE49-F238E27FC236}">
                      <a16:creationId xmlns:a16="http://schemas.microsoft.com/office/drawing/2014/main" id="{6DA058B7-E037-9EF5-9554-89B2B733BB96}"/>
                    </a:ext>
                  </a:extLst>
                </p:cNvPr>
                <p:cNvSpPr/>
                <p:nvPr/>
              </p:nvSpPr>
              <p:spPr>
                <a:xfrm>
                  <a:off x="546341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841 w 81320"/>
                    <a:gd name="connsiteY14" fmla="*/ 53310 h 59454"/>
                    <a:gd name="connsiteX15" fmla="*/ 76712 w 81320"/>
                    <a:gd name="connsiteY15" fmla="*/ 51683 h 59454"/>
                    <a:gd name="connsiteX16" fmla="*/ 72827 w 81320"/>
                    <a:gd name="connsiteY16" fmla="*/ 55569 h 59454"/>
                    <a:gd name="connsiteX17" fmla="*/ 72194 w 81320"/>
                    <a:gd name="connsiteY17" fmla="*/ 4608 h 59454"/>
                    <a:gd name="connsiteX18" fmla="*/ 76712 w 81320"/>
                    <a:gd name="connsiteY18" fmla="*/ 9126 h 59454"/>
                    <a:gd name="connsiteX19" fmla="*/ 3072 w 81320"/>
                    <a:gd name="connsiteY19" fmla="*/ 7590 h 59454"/>
                    <a:gd name="connsiteX20" fmla="*/ 6054 w 81320"/>
                    <a:gd name="connsiteY20" fmla="*/ 4608 h 59454"/>
                    <a:gd name="connsiteX21" fmla="*/ 4699 w 81320"/>
                    <a:gd name="connsiteY21" fmla="*/ 29366 h 59454"/>
                    <a:gd name="connsiteX22" fmla="*/ 2982 w 81320"/>
                    <a:gd name="connsiteY22" fmla="*/ 55569 h 59454"/>
                    <a:gd name="connsiteX23" fmla="*/ 4084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841" y="53310"/>
                      </a:moveTo>
                      <a:lnTo>
                        <a:pt x="76712" y="51683"/>
                      </a:lnTo>
                      <a:lnTo>
                        <a:pt x="72827" y="55569"/>
                      </a:lnTo>
                      <a:cubicBezTo>
                        <a:pt x="72375" y="38582"/>
                        <a:pt x="72285" y="21595"/>
                        <a:pt x="72194" y="4608"/>
                      </a:cubicBezTo>
                      <a:lnTo>
                        <a:pt x="76712" y="9126"/>
                      </a:lnTo>
                      <a:cubicBezTo>
                        <a:pt x="52135" y="8945"/>
                        <a:pt x="27649" y="8855"/>
                        <a:pt x="3072" y="7590"/>
                      </a:cubicBezTo>
                      <a:lnTo>
                        <a:pt x="6054" y="4608"/>
                      </a:lnTo>
                      <a:cubicBezTo>
                        <a:pt x="5692" y="12740"/>
                        <a:pt x="5421" y="20872"/>
                        <a:pt x="4699" y="29366"/>
                      </a:cubicBezTo>
                      <a:lnTo>
                        <a:pt x="2982" y="55569"/>
                      </a:lnTo>
                      <a:lnTo>
                        <a:pt x="40841" y="53310"/>
                      </a:lnTo>
                      <a:close/>
                    </a:path>
                  </a:pathLst>
                </a:custGeom>
                <a:solidFill>
                  <a:srgbClr val="3F3F3F"/>
                </a:solidFill>
                <a:ln w="9035" cap="flat">
                  <a:noFill/>
                  <a:prstDash val="solid"/>
                  <a:miter/>
                </a:ln>
              </p:spPr>
              <p:txBody>
                <a:bodyPr anchor="ctr"/>
                <a:lstStyle/>
                <a:p>
                  <a:pPr>
                    <a:defRPr/>
                  </a:pPr>
                  <a:endParaRPr lang="en-US" dirty="0"/>
                </a:p>
              </p:txBody>
            </p:sp>
            <p:sp>
              <p:nvSpPr>
                <p:cNvPr id="331" name="Forme libre : forme 36015">
                  <a:extLst>
                    <a:ext uri="{FF2B5EF4-FFF2-40B4-BE49-F238E27FC236}">
                      <a16:creationId xmlns:a16="http://schemas.microsoft.com/office/drawing/2014/main" id="{9683635E-24E7-98DC-1820-FAA5FA2558B7}"/>
                    </a:ext>
                  </a:extLst>
                </p:cNvPr>
                <p:cNvSpPr/>
                <p:nvPr/>
              </p:nvSpPr>
              <p:spPr>
                <a:xfrm>
                  <a:off x="5331228"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841 w 81320"/>
                    <a:gd name="connsiteY14" fmla="*/ 53310 h 59454"/>
                    <a:gd name="connsiteX15" fmla="*/ 76712 w 81320"/>
                    <a:gd name="connsiteY15" fmla="*/ 51683 h 59454"/>
                    <a:gd name="connsiteX16" fmla="*/ 72827 w 81320"/>
                    <a:gd name="connsiteY16" fmla="*/ 55569 h 59454"/>
                    <a:gd name="connsiteX17" fmla="*/ 72194 w 81320"/>
                    <a:gd name="connsiteY17" fmla="*/ 4608 h 59454"/>
                    <a:gd name="connsiteX18" fmla="*/ 76712 w 81320"/>
                    <a:gd name="connsiteY18" fmla="*/ 9126 h 59454"/>
                    <a:gd name="connsiteX19" fmla="*/ 3072 w 81320"/>
                    <a:gd name="connsiteY19" fmla="*/ 7590 h 59454"/>
                    <a:gd name="connsiteX20" fmla="*/ 6054 w 81320"/>
                    <a:gd name="connsiteY20" fmla="*/ 4608 h 59454"/>
                    <a:gd name="connsiteX21" fmla="*/ 4699 w 81320"/>
                    <a:gd name="connsiteY21" fmla="*/ 29366 h 59454"/>
                    <a:gd name="connsiteX22" fmla="*/ 2982 w 81320"/>
                    <a:gd name="connsiteY22" fmla="*/ 55569 h 59454"/>
                    <a:gd name="connsiteX23" fmla="*/ 4084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841" y="53310"/>
                      </a:moveTo>
                      <a:lnTo>
                        <a:pt x="76712" y="51683"/>
                      </a:lnTo>
                      <a:lnTo>
                        <a:pt x="72827" y="55569"/>
                      </a:lnTo>
                      <a:cubicBezTo>
                        <a:pt x="72375" y="38582"/>
                        <a:pt x="72285" y="21595"/>
                        <a:pt x="72194" y="4608"/>
                      </a:cubicBezTo>
                      <a:lnTo>
                        <a:pt x="76712" y="9126"/>
                      </a:lnTo>
                      <a:cubicBezTo>
                        <a:pt x="52135" y="8945"/>
                        <a:pt x="27649" y="8855"/>
                        <a:pt x="3072" y="7590"/>
                      </a:cubicBezTo>
                      <a:lnTo>
                        <a:pt x="6054" y="4608"/>
                      </a:lnTo>
                      <a:cubicBezTo>
                        <a:pt x="5692" y="12740"/>
                        <a:pt x="5421" y="20872"/>
                        <a:pt x="4699" y="29366"/>
                      </a:cubicBezTo>
                      <a:lnTo>
                        <a:pt x="2982" y="55569"/>
                      </a:lnTo>
                      <a:lnTo>
                        <a:pt x="40841" y="53310"/>
                      </a:lnTo>
                      <a:close/>
                    </a:path>
                  </a:pathLst>
                </a:custGeom>
                <a:solidFill>
                  <a:srgbClr val="3F3F3F"/>
                </a:solidFill>
                <a:ln w="9035" cap="flat">
                  <a:noFill/>
                  <a:prstDash val="solid"/>
                  <a:miter/>
                </a:ln>
              </p:spPr>
              <p:txBody>
                <a:bodyPr anchor="ctr"/>
                <a:lstStyle/>
                <a:p>
                  <a:pPr>
                    <a:defRPr/>
                  </a:pPr>
                  <a:endParaRPr lang="en-US" dirty="0"/>
                </a:p>
              </p:txBody>
            </p:sp>
            <p:sp>
              <p:nvSpPr>
                <p:cNvPr id="332" name="Forme libre : forme 36016">
                  <a:extLst>
                    <a:ext uri="{FF2B5EF4-FFF2-40B4-BE49-F238E27FC236}">
                      <a16:creationId xmlns:a16="http://schemas.microsoft.com/office/drawing/2014/main" id="{B6D8A91A-45D9-5189-A13A-7390DBF664CA}"/>
                    </a:ext>
                  </a:extLst>
                </p:cNvPr>
                <p:cNvSpPr/>
                <p:nvPr/>
              </p:nvSpPr>
              <p:spPr>
                <a:xfrm>
                  <a:off x="5199038"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2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3 w 81320"/>
                    <a:gd name="connsiteY10" fmla="*/ 57737 h 59454"/>
                    <a:gd name="connsiteX11" fmla="*/ 20782 w 81320"/>
                    <a:gd name="connsiteY11" fmla="*/ 56653 h 59454"/>
                    <a:gd name="connsiteX12" fmla="*/ 3162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2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2" y="1536"/>
                      </a:lnTo>
                      <a:cubicBezTo>
                        <a:pt x="27739" y="271"/>
                        <a:pt x="52226" y="181"/>
                        <a:pt x="76802" y="0"/>
                      </a:cubicBezTo>
                      <a:lnTo>
                        <a:pt x="81320" y="0"/>
                      </a:lnTo>
                      <a:lnTo>
                        <a:pt x="81320" y="4518"/>
                      </a:lnTo>
                      <a:cubicBezTo>
                        <a:pt x="81230" y="21505"/>
                        <a:pt x="81139" y="38491"/>
                        <a:pt x="80688" y="55478"/>
                      </a:cubicBezTo>
                      <a:lnTo>
                        <a:pt x="80597" y="59454"/>
                      </a:lnTo>
                      <a:lnTo>
                        <a:pt x="76802" y="59364"/>
                      </a:lnTo>
                      <a:cubicBezTo>
                        <a:pt x="64062" y="59002"/>
                        <a:pt x="51412" y="58370"/>
                        <a:pt x="39033" y="57737"/>
                      </a:cubicBezTo>
                      <a:cubicBezTo>
                        <a:pt x="32799" y="57557"/>
                        <a:pt x="26836" y="56924"/>
                        <a:pt x="20782" y="56653"/>
                      </a:cubicBezTo>
                      <a:lnTo>
                        <a:pt x="3162"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2"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33" name="Forme libre : forme 36017">
                  <a:extLst>
                    <a:ext uri="{FF2B5EF4-FFF2-40B4-BE49-F238E27FC236}">
                      <a16:creationId xmlns:a16="http://schemas.microsoft.com/office/drawing/2014/main" id="{6621D57A-BF9F-6540-5AEF-6391505A034B}"/>
                    </a:ext>
                  </a:extLst>
                </p:cNvPr>
                <p:cNvSpPr/>
                <p:nvPr/>
              </p:nvSpPr>
              <p:spPr>
                <a:xfrm>
                  <a:off x="5677924"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8" y="0"/>
                        <a:pt x="0" y="7228"/>
                        <a:pt x="0" y="16083"/>
                      </a:cubicBezTo>
                      <a:lnTo>
                        <a:pt x="0" y="16083"/>
                      </a:lnTo>
                      <a:cubicBezTo>
                        <a:pt x="90" y="24938"/>
                        <a:pt x="731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4" name="Forme libre : forme 36018">
                  <a:extLst>
                    <a:ext uri="{FF2B5EF4-FFF2-40B4-BE49-F238E27FC236}">
                      <a16:creationId xmlns:a16="http://schemas.microsoft.com/office/drawing/2014/main" id="{49567C1A-6597-63A8-B7A2-B47187925FA7}"/>
                    </a:ext>
                  </a:extLst>
                </p:cNvPr>
                <p:cNvSpPr/>
                <p:nvPr/>
              </p:nvSpPr>
              <p:spPr>
                <a:xfrm>
                  <a:off x="5525945"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8" y="0"/>
                        <a:pt x="0" y="7228"/>
                        <a:pt x="0" y="16083"/>
                      </a:cubicBezTo>
                      <a:lnTo>
                        <a:pt x="0" y="16083"/>
                      </a:lnTo>
                      <a:cubicBezTo>
                        <a:pt x="90" y="24938"/>
                        <a:pt x="731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5" name="Forme libre : forme 36019">
                  <a:extLst>
                    <a:ext uri="{FF2B5EF4-FFF2-40B4-BE49-F238E27FC236}">
                      <a16:creationId xmlns:a16="http://schemas.microsoft.com/office/drawing/2014/main" id="{861BE2E1-18A0-B7BC-E087-450E002325D7}"/>
                    </a:ext>
                  </a:extLst>
                </p:cNvPr>
                <p:cNvSpPr/>
                <p:nvPr/>
              </p:nvSpPr>
              <p:spPr>
                <a:xfrm>
                  <a:off x="5373967"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9" y="0"/>
                        <a:pt x="0" y="7228"/>
                        <a:pt x="0" y="16083"/>
                      </a:cubicBezTo>
                      <a:lnTo>
                        <a:pt x="0" y="16083"/>
                      </a:lnTo>
                      <a:cubicBezTo>
                        <a:pt x="0" y="24938"/>
                        <a:pt x="722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6" name="Forme libre : forme 36020">
                  <a:extLst>
                    <a:ext uri="{FF2B5EF4-FFF2-40B4-BE49-F238E27FC236}">
                      <a16:creationId xmlns:a16="http://schemas.microsoft.com/office/drawing/2014/main" id="{E332C54E-F893-7F34-AEDB-671A4BC3EF55}"/>
                    </a:ext>
                  </a:extLst>
                </p:cNvPr>
                <p:cNvSpPr/>
                <p:nvPr/>
              </p:nvSpPr>
              <p:spPr>
                <a:xfrm>
                  <a:off x="5221988"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9" y="0"/>
                        <a:pt x="0" y="7228"/>
                        <a:pt x="0" y="16083"/>
                      </a:cubicBezTo>
                      <a:lnTo>
                        <a:pt x="0" y="16083"/>
                      </a:lnTo>
                      <a:cubicBezTo>
                        <a:pt x="0" y="24938"/>
                        <a:pt x="722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7" name="Forme libre : forme 36021">
                  <a:extLst>
                    <a:ext uri="{FF2B5EF4-FFF2-40B4-BE49-F238E27FC236}">
                      <a16:creationId xmlns:a16="http://schemas.microsoft.com/office/drawing/2014/main" id="{B5806356-BBAA-5EE9-E090-14437739662C}"/>
                    </a:ext>
                  </a:extLst>
                </p:cNvPr>
                <p:cNvSpPr/>
                <p:nvPr/>
              </p:nvSpPr>
              <p:spPr>
                <a:xfrm>
                  <a:off x="5070010"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3" y="32167"/>
                        <a:pt x="94512" y="24938"/>
                        <a:pt x="94512" y="16083"/>
                      </a:cubicBezTo>
                      <a:lnTo>
                        <a:pt x="94512" y="16083"/>
                      </a:lnTo>
                      <a:cubicBezTo>
                        <a:pt x="94512" y="7228"/>
                        <a:pt x="87283" y="0"/>
                        <a:pt x="78429" y="0"/>
                      </a:cubicBezTo>
                      <a:lnTo>
                        <a:pt x="16083" y="0"/>
                      </a:lnTo>
                      <a:cubicBezTo>
                        <a:pt x="7228" y="0"/>
                        <a:pt x="0" y="7228"/>
                        <a:pt x="0" y="16083"/>
                      </a:cubicBezTo>
                      <a:lnTo>
                        <a:pt x="0" y="16083"/>
                      </a:lnTo>
                      <a:cubicBezTo>
                        <a:pt x="0" y="24938"/>
                        <a:pt x="7228"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8" name="Forme libre : forme 36022">
                  <a:extLst>
                    <a:ext uri="{FF2B5EF4-FFF2-40B4-BE49-F238E27FC236}">
                      <a16:creationId xmlns:a16="http://schemas.microsoft.com/office/drawing/2014/main" id="{52F25B7A-2218-3111-A794-4C398749A3D3}"/>
                    </a:ext>
                  </a:extLst>
                </p:cNvPr>
                <p:cNvSpPr/>
                <p:nvPr/>
              </p:nvSpPr>
              <p:spPr>
                <a:xfrm>
                  <a:off x="5677430" y="2590403"/>
                  <a:ext cx="98989" cy="39219"/>
                </a:xfrm>
                <a:custGeom>
                  <a:avLst/>
                  <a:gdLst>
                    <a:gd name="connsiteX0" fmla="*/ 222 w 98989"/>
                    <a:gd name="connsiteY0" fmla="*/ 17443 h 39219"/>
                    <a:gd name="connsiteX1" fmla="*/ 8173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3"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0" y="32985"/>
                        <a:pt x="85157" y="31900"/>
                      </a:cubicBezTo>
                      <a:cubicBezTo>
                        <a:pt x="88319" y="29822"/>
                        <a:pt x="90397" y="26298"/>
                        <a:pt x="90849" y="22774"/>
                      </a:cubicBezTo>
                      <a:cubicBezTo>
                        <a:pt x="92023"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0"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39" name="Forme libre : forme 36023">
                  <a:extLst>
                    <a:ext uri="{FF2B5EF4-FFF2-40B4-BE49-F238E27FC236}">
                      <a16:creationId xmlns:a16="http://schemas.microsoft.com/office/drawing/2014/main" id="{B7C947BF-8132-9178-00C7-C18D24572694}"/>
                    </a:ext>
                  </a:extLst>
                </p:cNvPr>
                <p:cNvSpPr/>
                <p:nvPr/>
              </p:nvSpPr>
              <p:spPr>
                <a:xfrm>
                  <a:off x="5525452"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0"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0"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0" name="Forme libre : forme 36024">
                  <a:extLst>
                    <a:ext uri="{FF2B5EF4-FFF2-40B4-BE49-F238E27FC236}">
                      <a16:creationId xmlns:a16="http://schemas.microsoft.com/office/drawing/2014/main" id="{E84CEB24-EFD2-F582-BD60-E349A3768436}"/>
                    </a:ext>
                  </a:extLst>
                </p:cNvPr>
                <p:cNvSpPr/>
                <p:nvPr/>
              </p:nvSpPr>
              <p:spPr>
                <a:xfrm>
                  <a:off x="5373474"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1" y="36509"/>
                        <a:pt x="16577" y="36599"/>
                      </a:cubicBezTo>
                      <a:cubicBezTo>
                        <a:pt x="6999" y="36870"/>
                        <a:pt x="-1495" y="27292"/>
                        <a:pt x="222" y="17443"/>
                      </a:cubicBezTo>
                      <a:close/>
                      <a:moveTo>
                        <a:pt x="72959" y="34340"/>
                      </a:moveTo>
                      <a:cubicBezTo>
                        <a:pt x="75217" y="34159"/>
                        <a:pt x="77838" y="34069"/>
                        <a:pt x="79826" y="33888"/>
                      </a:cubicBezTo>
                      <a:cubicBezTo>
                        <a:pt x="81723" y="33617"/>
                        <a:pt x="83621"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1"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1" name="Forme libre : forme 36025">
                  <a:extLst>
                    <a:ext uri="{FF2B5EF4-FFF2-40B4-BE49-F238E27FC236}">
                      <a16:creationId xmlns:a16="http://schemas.microsoft.com/office/drawing/2014/main" id="{ACE6543A-E6E0-6385-27CC-D8CDD067D47B}"/>
                    </a:ext>
                  </a:extLst>
                </p:cNvPr>
                <p:cNvSpPr/>
                <p:nvPr/>
              </p:nvSpPr>
              <p:spPr>
                <a:xfrm>
                  <a:off x="5221493" y="2590403"/>
                  <a:ext cx="98991" cy="39219"/>
                </a:xfrm>
                <a:custGeom>
                  <a:avLst/>
                  <a:gdLst>
                    <a:gd name="connsiteX0" fmla="*/ 224 w 98991"/>
                    <a:gd name="connsiteY0" fmla="*/ 17443 h 39219"/>
                    <a:gd name="connsiteX1" fmla="*/ 8176 w 98991"/>
                    <a:gd name="connsiteY1" fmla="*/ 5245 h 39219"/>
                    <a:gd name="connsiteX2" fmla="*/ 15404 w 98991"/>
                    <a:gd name="connsiteY2" fmla="*/ 2715 h 39219"/>
                    <a:gd name="connsiteX3" fmla="*/ 22542 w 98991"/>
                    <a:gd name="connsiteY3" fmla="*/ 2264 h 39219"/>
                    <a:gd name="connsiteX4" fmla="*/ 78924 w 98991"/>
                    <a:gd name="connsiteY4" fmla="*/ 5 h 39219"/>
                    <a:gd name="connsiteX5" fmla="*/ 94646 w 98991"/>
                    <a:gd name="connsiteY5" fmla="*/ 7595 h 39219"/>
                    <a:gd name="connsiteX6" fmla="*/ 98531 w 98991"/>
                    <a:gd name="connsiteY6" fmla="*/ 24311 h 39219"/>
                    <a:gd name="connsiteX7" fmla="*/ 88231 w 98991"/>
                    <a:gd name="connsiteY7" fmla="*/ 37322 h 39219"/>
                    <a:gd name="connsiteX8" fmla="*/ 80189 w 98991"/>
                    <a:gd name="connsiteY8" fmla="*/ 39219 h 39219"/>
                    <a:gd name="connsiteX9" fmla="*/ 72961 w 98991"/>
                    <a:gd name="connsiteY9" fmla="*/ 38858 h 39219"/>
                    <a:gd name="connsiteX10" fmla="*/ 16579 w 98991"/>
                    <a:gd name="connsiteY10" fmla="*/ 36599 h 39219"/>
                    <a:gd name="connsiteX11" fmla="*/ 224 w 98991"/>
                    <a:gd name="connsiteY11" fmla="*/ 17443 h 39219"/>
                    <a:gd name="connsiteX12" fmla="*/ 72870 w 98991"/>
                    <a:gd name="connsiteY12" fmla="*/ 34340 h 39219"/>
                    <a:gd name="connsiteX13" fmla="*/ 79737 w 98991"/>
                    <a:gd name="connsiteY13" fmla="*/ 33888 h 39219"/>
                    <a:gd name="connsiteX14" fmla="*/ 85068 w 98991"/>
                    <a:gd name="connsiteY14" fmla="*/ 31900 h 39219"/>
                    <a:gd name="connsiteX15" fmla="*/ 90761 w 98991"/>
                    <a:gd name="connsiteY15" fmla="*/ 22774 h 39219"/>
                    <a:gd name="connsiteX16" fmla="*/ 78834 w 98991"/>
                    <a:gd name="connsiteY16" fmla="*/ 8950 h 39219"/>
                    <a:gd name="connsiteX17" fmla="*/ 22452 w 98991"/>
                    <a:gd name="connsiteY17" fmla="*/ 6691 h 39219"/>
                    <a:gd name="connsiteX18" fmla="*/ 9441 w 98991"/>
                    <a:gd name="connsiteY18" fmla="*/ 7685 h 39219"/>
                    <a:gd name="connsiteX19" fmla="*/ 1399 w 98991"/>
                    <a:gd name="connsiteY19" fmla="*/ 17624 h 39219"/>
                    <a:gd name="connsiteX20" fmla="*/ 4290 w 98991"/>
                    <a:gd name="connsiteY20" fmla="*/ 30635 h 39219"/>
                    <a:gd name="connsiteX21" fmla="*/ 16488 w 98991"/>
                    <a:gd name="connsiteY21" fmla="*/ 36599 h 39219"/>
                    <a:gd name="connsiteX22" fmla="*/ 72870 w 98991"/>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91" h="39219">
                      <a:moveTo>
                        <a:pt x="224" y="17443"/>
                      </a:moveTo>
                      <a:cubicBezTo>
                        <a:pt x="947" y="12564"/>
                        <a:pt x="3839" y="8046"/>
                        <a:pt x="8176" y="5245"/>
                      </a:cubicBezTo>
                      <a:cubicBezTo>
                        <a:pt x="10344" y="3890"/>
                        <a:pt x="12874" y="2987"/>
                        <a:pt x="15404" y="2715"/>
                      </a:cubicBezTo>
                      <a:cubicBezTo>
                        <a:pt x="18024" y="2444"/>
                        <a:pt x="20193" y="2444"/>
                        <a:pt x="22542" y="2264"/>
                      </a:cubicBezTo>
                      <a:cubicBezTo>
                        <a:pt x="41336" y="1089"/>
                        <a:pt x="60130" y="-86"/>
                        <a:pt x="78924" y="5"/>
                      </a:cubicBezTo>
                      <a:cubicBezTo>
                        <a:pt x="84978" y="5"/>
                        <a:pt x="90851" y="2987"/>
                        <a:pt x="94646" y="7595"/>
                      </a:cubicBezTo>
                      <a:cubicBezTo>
                        <a:pt x="98441" y="12203"/>
                        <a:pt x="99796" y="18618"/>
                        <a:pt x="98531" y="24311"/>
                      </a:cubicBezTo>
                      <a:cubicBezTo>
                        <a:pt x="97266" y="30093"/>
                        <a:pt x="93200" y="34882"/>
                        <a:pt x="88231" y="37322"/>
                      </a:cubicBezTo>
                      <a:cubicBezTo>
                        <a:pt x="85701" y="38587"/>
                        <a:pt x="82990" y="39219"/>
                        <a:pt x="80189" y="39219"/>
                      </a:cubicBezTo>
                      <a:cubicBezTo>
                        <a:pt x="77478" y="39219"/>
                        <a:pt x="75400" y="38948"/>
                        <a:pt x="72961" y="38858"/>
                      </a:cubicBezTo>
                      <a:cubicBezTo>
                        <a:pt x="54167" y="37683"/>
                        <a:pt x="35373" y="36509"/>
                        <a:pt x="16579" y="36599"/>
                      </a:cubicBezTo>
                      <a:cubicBezTo>
                        <a:pt x="6911" y="36870"/>
                        <a:pt x="-1493" y="27292"/>
                        <a:pt x="224" y="17443"/>
                      </a:cubicBezTo>
                      <a:close/>
                      <a:moveTo>
                        <a:pt x="72870" y="34340"/>
                      </a:moveTo>
                      <a:cubicBezTo>
                        <a:pt x="75129" y="34159"/>
                        <a:pt x="77750" y="34069"/>
                        <a:pt x="79737" y="33888"/>
                      </a:cubicBezTo>
                      <a:cubicBezTo>
                        <a:pt x="81635" y="33617"/>
                        <a:pt x="83532" y="32985"/>
                        <a:pt x="85068" y="31900"/>
                      </a:cubicBezTo>
                      <a:cubicBezTo>
                        <a:pt x="88231" y="29822"/>
                        <a:pt x="90309" y="26298"/>
                        <a:pt x="90761" y="22774"/>
                      </a:cubicBezTo>
                      <a:cubicBezTo>
                        <a:pt x="91935" y="15546"/>
                        <a:pt x="85701" y="8679"/>
                        <a:pt x="78834" y="8950"/>
                      </a:cubicBezTo>
                      <a:cubicBezTo>
                        <a:pt x="60040" y="9040"/>
                        <a:pt x="41246" y="7866"/>
                        <a:pt x="22452" y="6691"/>
                      </a:cubicBezTo>
                      <a:cubicBezTo>
                        <a:pt x="17573" y="6511"/>
                        <a:pt x="13235" y="5607"/>
                        <a:pt x="9441" y="7685"/>
                      </a:cubicBezTo>
                      <a:cubicBezTo>
                        <a:pt x="5646" y="9492"/>
                        <a:pt x="2393" y="13197"/>
                        <a:pt x="1399" y="17624"/>
                      </a:cubicBezTo>
                      <a:cubicBezTo>
                        <a:pt x="405" y="22052"/>
                        <a:pt x="1399" y="26931"/>
                        <a:pt x="4290" y="30635"/>
                      </a:cubicBezTo>
                      <a:cubicBezTo>
                        <a:pt x="7182" y="34250"/>
                        <a:pt x="11790" y="36509"/>
                        <a:pt x="16488" y="36599"/>
                      </a:cubicBezTo>
                      <a:cubicBezTo>
                        <a:pt x="35373" y="36599"/>
                        <a:pt x="54167" y="35424"/>
                        <a:pt x="72870" y="34340"/>
                      </a:cubicBezTo>
                      <a:close/>
                    </a:path>
                  </a:pathLst>
                </a:custGeom>
                <a:solidFill>
                  <a:srgbClr val="3F3F3F"/>
                </a:solidFill>
                <a:ln w="9035" cap="flat">
                  <a:noFill/>
                  <a:prstDash val="solid"/>
                  <a:miter/>
                </a:ln>
              </p:spPr>
              <p:txBody>
                <a:bodyPr anchor="ctr"/>
                <a:lstStyle/>
                <a:p>
                  <a:pPr>
                    <a:defRPr/>
                  </a:pPr>
                  <a:endParaRPr lang="en-US" dirty="0"/>
                </a:p>
              </p:txBody>
            </p:sp>
            <p:sp>
              <p:nvSpPr>
                <p:cNvPr id="342" name="Forme libre : forme 36026">
                  <a:extLst>
                    <a:ext uri="{FF2B5EF4-FFF2-40B4-BE49-F238E27FC236}">
                      <a16:creationId xmlns:a16="http://schemas.microsoft.com/office/drawing/2014/main" id="{68C4CA6B-D0E8-1F7E-ABCD-6813FB870FEB}"/>
                    </a:ext>
                  </a:extLst>
                </p:cNvPr>
                <p:cNvSpPr/>
                <p:nvPr/>
              </p:nvSpPr>
              <p:spPr>
                <a:xfrm>
                  <a:off x="5069427"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1"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461"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3" name="Forme libre : forme 36027">
                  <a:extLst>
                    <a:ext uri="{FF2B5EF4-FFF2-40B4-BE49-F238E27FC236}">
                      <a16:creationId xmlns:a16="http://schemas.microsoft.com/office/drawing/2014/main" id="{FB2C3093-07E7-73C8-B4E6-B190D34F4F6B}"/>
                    </a:ext>
                  </a:extLst>
                </p:cNvPr>
                <p:cNvSpPr/>
                <p:nvPr/>
              </p:nvSpPr>
              <p:spPr>
                <a:xfrm>
                  <a:off x="5176359" y="2696034"/>
                  <a:ext cx="79422" cy="57556"/>
                </a:xfrm>
                <a:custGeom>
                  <a:avLst/>
                  <a:gdLst>
                    <a:gd name="connsiteX0" fmla="*/ 1446 w 79422"/>
                    <a:gd name="connsiteY0" fmla="*/ 29817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7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7"/>
                      </a:moveTo>
                      <a:cubicBezTo>
                        <a:pt x="723" y="21595"/>
                        <a:pt x="542" y="13101"/>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7"/>
                      </a:lnTo>
                      <a:close/>
                      <a:moveTo>
                        <a:pt x="40028" y="51412"/>
                      </a:moveTo>
                      <a:cubicBezTo>
                        <a:pt x="51864" y="50870"/>
                        <a:pt x="63430" y="50147"/>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4" name="Forme libre : forme 36028">
                  <a:extLst>
                    <a:ext uri="{FF2B5EF4-FFF2-40B4-BE49-F238E27FC236}">
                      <a16:creationId xmlns:a16="http://schemas.microsoft.com/office/drawing/2014/main" id="{E11891CF-C5BB-BDCB-0684-CB3517064539}"/>
                    </a:ext>
                  </a:extLst>
                </p:cNvPr>
                <p:cNvSpPr/>
                <p:nvPr/>
              </p:nvSpPr>
              <p:spPr>
                <a:xfrm>
                  <a:off x="5176359" y="2775276"/>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5" name="Forme libre : forme 36029">
                  <a:extLst>
                    <a:ext uri="{FF2B5EF4-FFF2-40B4-BE49-F238E27FC236}">
                      <a16:creationId xmlns:a16="http://schemas.microsoft.com/office/drawing/2014/main" id="{0E9C2690-A41D-34C8-0062-50BBDF9274FF}"/>
                    </a:ext>
                  </a:extLst>
                </p:cNvPr>
                <p:cNvSpPr/>
                <p:nvPr/>
              </p:nvSpPr>
              <p:spPr>
                <a:xfrm>
                  <a:off x="5176359" y="2854608"/>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6" name="Forme libre : forme 36030">
                  <a:extLst>
                    <a:ext uri="{FF2B5EF4-FFF2-40B4-BE49-F238E27FC236}">
                      <a16:creationId xmlns:a16="http://schemas.microsoft.com/office/drawing/2014/main" id="{01DAD3B9-778A-13EE-D6FB-9CD835E72FBC}"/>
                    </a:ext>
                  </a:extLst>
                </p:cNvPr>
                <p:cNvSpPr/>
                <p:nvPr/>
              </p:nvSpPr>
              <p:spPr>
                <a:xfrm>
                  <a:off x="5176359" y="2933940"/>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7" name="Forme libre : forme 36031">
                  <a:extLst>
                    <a:ext uri="{FF2B5EF4-FFF2-40B4-BE49-F238E27FC236}">
                      <a16:creationId xmlns:a16="http://schemas.microsoft.com/office/drawing/2014/main" id="{197E853F-FC12-EA8A-99CD-BC2E24B00144}"/>
                    </a:ext>
                  </a:extLst>
                </p:cNvPr>
                <p:cNvSpPr/>
                <p:nvPr/>
              </p:nvSpPr>
              <p:spPr>
                <a:xfrm>
                  <a:off x="5540131" y="2277172"/>
                  <a:ext cx="87644" cy="87680"/>
                </a:xfrm>
                <a:custGeom>
                  <a:avLst/>
                  <a:gdLst>
                    <a:gd name="connsiteX0" fmla="*/ 11746 w 87644"/>
                    <a:gd name="connsiteY0" fmla="*/ 14068 h 87680"/>
                    <a:gd name="connsiteX1" fmla="*/ 41563 w 87644"/>
                    <a:gd name="connsiteY1" fmla="*/ 63 h 87680"/>
                    <a:gd name="connsiteX2" fmla="*/ 73730 w 87644"/>
                    <a:gd name="connsiteY2" fmla="*/ 11719 h 87680"/>
                    <a:gd name="connsiteX3" fmla="*/ 87645 w 87644"/>
                    <a:gd name="connsiteY3" fmla="*/ 43885 h 87680"/>
                    <a:gd name="connsiteX4" fmla="*/ 73730 w 87644"/>
                    <a:gd name="connsiteY4" fmla="*/ 75962 h 87680"/>
                    <a:gd name="connsiteX5" fmla="*/ 41654 w 87644"/>
                    <a:gd name="connsiteY5" fmla="*/ 87618 h 87680"/>
                    <a:gd name="connsiteX6" fmla="*/ 11837 w 87644"/>
                    <a:gd name="connsiteY6" fmla="*/ 73613 h 87680"/>
                    <a:gd name="connsiteX7" fmla="*/ 90 w 87644"/>
                    <a:gd name="connsiteY7" fmla="*/ 43795 h 87680"/>
                    <a:gd name="connsiteX8" fmla="*/ 11746 w 87644"/>
                    <a:gd name="connsiteY8" fmla="*/ 14068 h 87680"/>
                    <a:gd name="connsiteX9" fmla="*/ 12650 w 87644"/>
                    <a:gd name="connsiteY9" fmla="*/ 72799 h 87680"/>
                    <a:gd name="connsiteX10" fmla="*/ 41563 w 87644"/>
                    <a:gd name="connsiteY10" fmla="*/ 83190 h 87680"/>
                    <a:gd name="connsiteX11" fmla="*/ 78609 w 87644"/>
                    <a:gd name="connsiteY11" fmla="*/ 43885 h 87680"/>
                    <a:gd name="connsiteX12" fmla="*/ 41563 w 87644"/>
                    <a:gd name="connsiteY12" fmla="*/ 4581 h 87680"/>
                    <a:gd name="connsiteX13" fmla="*/ 12650 w 87644"/>
                    <a:gd name="connsiteY13" fmla="*/ 14881 h 87680"/>
                    <a:gd name="connsiteX14" fmla="*/ 0 w 87644"/>
                    <a:gd name="connsiteY14" fmla="*/ 43795 h 87680"/>
                    <a:gd name="connsiteX15" fmla="*/ 12650 w 87644"/>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4" h="87680">
                      <a:moveTo>
                        <a:pt x="11746" y="14068"/>
                      </a:moveTo>
                      <a:cubicBezTo>
                        <a:pt x="19155" y="5936"/>
                        <a:pt x="30088" y="605"/>
                        <a:pt x="41563"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90" y="33043"/>
                        <a:pt x="4247" y="22200"/>
                        <a:pt x="11746" y="14068"/>
                      </a:cubicBezTo>
                      <a:close/>
                      <a:moveTo>
                        <a:pt x="12650" y="72799"/>
                      </a:moveTo>
                      <a:cubicBezTo>
                        <a:pt x="20511" y="80118"/>
                        <a:pt x="31263" y="83732"/>
                        <a:pt x="41563" y="83190"/>
                      </a:cubicBezTo>
                      <a:cubicBezTo>
                        <a:pt x="62616" y="82287"/>
                        <a:pt x="79061" y="63402"/>
                        <a:pt x="78609" y="43885"/>
                      </a:cubicBezTo>
                      <a:cubicBezTo>
                        <a:pt x="79061" y="24369"/>
                        <a:pt x="62616" y="5484"/>
                        <a:pt x="41563" y="4581"/>
                      </a:cubicBezTo>
                      <a:cubicBezTo>
                        <a:pt x="31263" y="4039"/>
                        <a:pt x="20511" y="7653"/>
                        <a:pt x="12650" y="14881"/>
                      </a:cubicBezTo>
                      <a:cubicBezTo>
                        <a:pt x="4698" y="22110"/>
                        <a:pt x="90" y="32952"/>
                        <a:pt x="0" y="43795"/>
                      </a:cubicBezTo>
                      <a:cubicBezTo>
                        <a:pt x="90" y="54818"/>
                        <a:pt x="4698"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48" name="Forme libre : forme 36032">
                  <a:extLst>
                    <a:ext uri="{FF2B5EF4-FFF2-40B4-BE49-F238E27FC236}">
                      <a16:creationId xmlns:a16="http://schemas.microsoft.com/office/drawing/2014/main" id="{EDFDC4C6-BF65-7A1B-4A0D-2DDD261C023A}"/>
                    </a:ext>
                  </a:extLst>
                </p:cNvPr>
                <p:cNvSpPr/>
                <p:nvPr/>
              </p:nvSpPr>
              <p:spPr>
                <a:xfrm>
                  <a:off x="5390954" y="2277172"/>
                  <a:ext cx="87645" cy="87680"/>
                </a:xfrm>
                <a:custGeom>
                  <a:avLst/>
                  <a:gdLst>
                    <a:gd name="connsiteX0" fmla="*/ 11746 w 87645"/>
                    <a:gd name="connsiteY0" fmla="*/ 14068 h 87680"/>
                    <a:gd name="connsiteX1" fmla="*/ 41564 w 87645"/>
                    <a:gd name="connsiteY1" fmla="*/ 63 h 87680"/>
                    <a:gd name="connsiteX2" fmla="*/ 73730 w 87645"/>
                    <a:gd name="connsiteY2" fmla="*/ 11719 h 87680"/>
                    <a:gd name="connsiteX3" fmla="*/ 87645 w 87645"/>
                    <a:gd name="connsiteY3" fmla="*/ 43885 h 87680"/>
                    <a:gd name="connsiteX4" fmla="*/ 73730 w 87645"/>
                    <a:gd name="connsiteY4" fmla="*/ 75962 h 87680"/>
                    <a:gd name="connsiteX5" fmla="*/ 41654 w 87645"/>
                    <a:gd name="connsiteY5" fmla="*/ 87618 h 87680"/>
                    <a:gd name="connsiteX6" fmla="*/ 11837 w 87645"/>
                    <a:gd name="connsiteY6" fmla="*/ 73613 h 87680"/>
                    <a:gd name="connsiteX7" fmla="*/ 90 w 87645"/>
                    <a:gd name="connsiteY7" fmla="*/ 43795 h 87680"/>
                    <a:gd name="connsiteX8" fmla="*/ 11746 w 87645"/>
                    <a:gd name="connsiteY8" fmla="*/ 14068 h 87680"/>
                    <a:gd name="connsiteX9" fmla="*/ 12650 w 87645"/>
                    <a:gd name="connsiteY9" fmla="*/ 72799 h 87680"/>
                    <a:gd name="connsiteX10" fmla="*/ 41564 w 87645"/>
                    <a:gd name="connsiteY10" fmla="*/ 83190 h 87680"/>
                    <a:gd name="connsiteX11" fmla="*/ 78610 w 87645"/>
                    <a:gd name="connsiteY11" fmla="*/ 43885 h 87680"/>
                    <a:gd name="connsiteX12" fmla="*/ 41564 w 87645"/>
                    <a:gd name="connsiteY12" fmla="*/ 4581 h 87680"/>
                    <a:gd name="connsiteX13" fmla="*/ 12650 w 87645"/>
                    <a:gd name="connsiteY13" fmla="*/ 14881 h 87680"/>
                    <a:gd name="connsiteX14" fmla="*/ 0 w 87645"/>
                    <a:gd name="connsiteY14" fmla="*/ 43795 h 87680"/>
                    <a:gd name="connsiteX15" fmla="*/ 12650 w 87645"/>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5" h="87680">
                      <a:moveTo>
                        <a:pt x="11746" y="14068"/>
                      </a:moveTo>
                      <a:cubicBezTo>
                        <a:pt x="19155" y="5936"/>
                        <a:pt x="30088" y="605"/>
                        <a:pt x="41564"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90" y="33043"/>
                        <a:pt x="4247" y="22200"/>
                        <a:pt x="11746" y="14068"/>
                      </a:cubicBezTo>
                      <a:close/>
                      <a:moveTo>
                        <a:pt x="12650" y="72799"/>
                      </a:moveTo>
                      <a:cubicBezTo>
                        <a:pt x="20511" y="80118"/>
                        <a:pt x="31263" y="83732"/>
                        <a:pt x="41564" y="83190"/>
                      </a:cubicBezTo>
                      <a:cubicBezTo>
                        <a:pt x="62616" y="82287"/>
                        <a:pt x="79061" y="63402"/>
                        <a:pt x="78610" y="43885"/>
                      </a:cubicBezTo>
                      <a:cubicBezTo>
                        <a:pt x="79061" y="24369"/>
                        <a:pt x="62616" y="5484"/>
                        <a:pt x="41564" y="4581"/>
                      </a:cubicBezTo>
                      <a:cubicBezTo>
                        <a:pt x="31263" y="4039"/>
                        <a:pt x="20511" y="7653"/>
                        <a:pt x="12650" y="14881"/>
                      </a:cubicBezTo>
                      <a:cubicBezTo>
                        <a:pt x="4698" y="22110"/>
                        <a:pt x="90" y="32952"/>
                        <a:pt x="0" y="43795"/>
                      </a:cubicBezTo>
                      <a:cubicBezTo>
                        <a:pt x="90" y="54818"/>
                        <a:pt x="4698"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49" name="Forme libre : forme 36033">
                  <a:extLst>
                    <a:ext uri="{FF2B5EF4-FFF2-40B4-BE49-F238E27FC236}">
                      <a16:creationId xmlns:a16="http://schemas.microsoft.com/office/drawing/2014/main" id="{99C192CB-3D2D-81AB-0249-58EAA07087CE}"/>
                    </a:ext>
                  </a:extLst>
                </p:cNvPr>
                <p:cNvSpPr/>
                <p:nvPr/>
              </p:nvSpPr>
              <p:spPr>
                <a:xfrm>
                  <a:off x="5241776" y="2277172"/>
                  <a:ext cx="87645" cy="87680"/>
                </a:xfrm>
                <a:custGeom>
                  <a:avLst/>
                  <a:gdLst>
                    <a:gd name="connsiteX0" fmla="*/ 11746 w 87645"/>
                    <a:gd name="connsiteY0" fmla="*/ 14068 h 87680"/>
                    <a:gd name="connsiteX1" fmla="*/ 41564 w 87645"/>
                    <a:gd name="connsiteY1" fmla="*/ 63 h 87680"/>
                    <a:gd name="connsiteX2" fmla="*/ 73730 w 87645"/>
                    <a:gd name="connsiteY2" fmla="*/ 11719 h 87680"/>
                    <a:gd name="connsiteX3" fmla="*/ 87645 w 87645"/>
                    <a:gd name="connsiteY3" fmla="*/ 43885 h 87680"/>
                    <a:gd name="connsiteX4" fmla="*/ 73730 w 87645"/>
                    <a:gd name="connsiteY4" fmla="*/ 75962 h 87680"/>
                    <a:gd name="connsiteX5" fmla="*/ 41654 w 87645"/>
                    <a:gd name="connsiteY5" fmla="*/ 87618 h 87680"/>
                    <a:gd name="connsiteX6" fmla="*/ 11837 w 87645"/>
                    <a:gd name="connsiteY6" fmla="*/ 73613 h 87680"/>
                    <a:gd name="connsiteX7" fmla="*/ 90 w 87645"/>
                    <a:gd name="connsiteY7" fmla="*/ 43795 h 87680"/>
                    <a:gd name="connsiteX8" fmla="*/ 11746 w 87645"/>
                    <a:gd name="connsiteY8" fmla="*/ 14068 h 87680"/>
                    <a:gd name="connsiteX9" fmla="*/ 12650 w 87645"/>
                    <a:gd name="connsiteY9" fmla="*/ 72799 h 87680"/>
                    <a:gd name="connsiteX10" fmla="*/ 41564 w 87645"/>
                    <a:gd name="connsiteY10" fmla="*/ 83190 h 87680"/>
                    <a:gd name="connsiteX11" fmla="*/ 78610 w 87645"/>
                    <a:gd name="connsiteY11" fmla="*/ 43885 h 87680"/>
                    <a:gd name="connsiteX12" fmla="*/ 41564 w 87645"/>
                    <a:gd name="connsiteY12" fmla="*/ 4581 h 87680"/>
                    <a:gd name="connsiteX13" fmla="*/ 12650 w 87645"/>
                    <a:gd name="connsiteY13" fmla="*/ 14881 h 87680"/>
                    <a:gd name="connsiteX14" fmla="*/ 0 w 87645"/>
                    <a:gd name="connsiteY14" fmla="*/ 43795 h 87680"/>
                    <a:gd name="connsiteX15" fmla="*/ 12650 w 87645"/>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5" h="87680">
                      <a:moveTo>
                        <a:pt x="11746" y="14068"/>
                      </a:moveTo>
                      <a:cubicBezTo>
                        <a:pt x="19155" y="5936"/>
                        <a:pt x="30089" y="605"/>
                        <a:pt x="41564"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0" y="33043"/>
                        <a:pt x="4247" y="22200"/>
                        <a:pt x="11746" y="14068"/>
                      </a:cubicBezTo>
                      <a:close/>
                      <a:moveTo>
                        <a:pt x="12650" y="72799"/>
                      </a:moveTo>
                      <a:cubicBezTo>
                        <a:pt x="20511" y="80118"/>
                        <a:pt x="31263" y="83732"/>
                        <a:pt x="41564" y="83190"/>
                      </a:cubicBezTo>
                      <a:cubicBezTo>
                        <a:pt x="62617" y="82287"/>
                        <a:pt x="79061" y="63402"/>
                        <a:pt x="78610" y="43885"/>
                      </a:cubicBezTo>
                      <a:cubicBezTo>
                        <a:pt x="79061" y="24369"/>
                        <a:pt x="62617" y="5484"/>
                        <a:pt x="41564" y="4581"/>
                      </a:cubicBezTo>
                      <a:cubicBezTo>
                        <a:pt x="31263" y="4039"/>
                        <a:pt x="20511" y="7653"/>
                        <a:pt x="12650" y="14881"/>
                      </a:cubicBezTo>
                      <a:cubicBezTo>
                        <a:pt x="4699" y="22110"/>
                        <a:pt x="90" y="32952"/>
                        <a:pt x="0" y="43795"/>
                      </a:cubicBezTo>
                      <a:cubicBezTo>
                        <a:pt x="90" y="54818"/>
                        <a:pt x="4789"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50" name="Forme libre : forme 36034">
                  <a:extLst>
                    <a:ext uri="{FF2B5EF4-FFF2-40B4-BE49-F238E27FC236}">
                      <a16:creationId xmlns:a16="http://schemas.microsoft.com/office/drawing/2014/main" id="{21BBAD63-81FC-0FCF-E9F4-B58448720460}"/>
                    </a:ext>
                  </a:extLst>
                </p:cNvPr>
                <p:cNvSpPr/>
                <p:nvPr/>
              </p:nvSpPr>
              <p:spPr>
                <a:xfrm>
                  <a:off x="5177624" y="2455145"/>
                  <a:ext cx="600413" cy="71742"/>
                </a:xfrm>
                <a:custGeom>
                  <a:avLst/>
                  <a:gdLst>
                    <a:gd name="connsiteX0" fmla="*/ 35871 w 600413"/>
                    <a:gd name="connsiteY0" fmla="*/ 71742 h 71742"/>
                    <a:gd name="connsiteX1" fmla="*/ 564543 w 600413"/>
                    <a:gd name="connsiteY1" fmla="*/ 71742 h 71742"/>
                    <a:gd name="connsiteX2" fmla="*/ 600414 w 600413"/>
                    <a:gd name="connsiteY2" fmla="*/ 35871 h 71742"/>
                    <a:gd name="connsiteX3" fmla="*/ 600414 w 600413"/>
                    <a:gd name="connsiteY3" fmla="*/ 35871 h 71742"/>
                    <a:gd name="connsiteX4" fmla="*/ 564543 w 600413"/>
                    <a:gd name="connsiteY4" fmla="*/ 0 h 71742"/>
                    <a:gd name="connsiteX5" fmla="*/ 35871 w 600413"/>
                    <a:gd name="connsiteY5" fmla="*/ 0 h 71742"/>
                    <a:gd name="connsiteX6" fmla="*/ 0 w 600413"/>
                    <a:gd name="connsiteY6" fmla="*/ 35871 h 71742"/>
                    <a:gd name="connsiteX7" fmla="*/ 0 w 600413"/>
                    <a:gd name="connsiteY7" fmla="*/ 35871 h 71742"/>
                    <a:gd name="connsiteX8" fmla="*/ 35871 w 600413"/>
                    <a:gd name="connsiteY8" fmla="*/ 71742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13" h="71742">
                      <a:moveTo>
                        <a:pt x="35871" y="71742"/>
                      </a:moveTo>
                      <a:lnTo>
                        <a:pt x="564543" y="71742"/>
                      </a:lnTo>
                      <a:cubicBezTo>
                        <a:pt x="584240" y="71742"/>
                        <a:pt x="600414" y="55569"/>
                        <a:pt x="600414" y="35871"/>
                      </a:cubicBezTo>
                      <a:lnTo>
                        <a:pt x="600414" y="35871"/>
                      </a:lnTo>
                      <a:cubicBezTo>
                        <a:pt x="600414" y="16174"/>
                        <a:pt x="584240" y="0"/>
                        <a:pt x="564543" y="0"/>
                      </a:cubicBezTo>
                      <a:lnTo>
                        <a:pt x="35871" y="0"/>
                      </a:lnTo>
                      <a:cubicBezTo>
                        <a:pt x="16174" y="0"/>
                        <a:pt x="0" y="16174"/>
                        <a:pt x="0" y="35871"/>
                      </a:cubicBezTo>
                      <a:lnTo>
                        <a:pt x="0" y="35871"/>
                      </a:lnTo>
                      <a:cubicBezTo>
                        <a:pt x="0" y="55569"/>
                        <a:pt x="16174" y="71742"/>
                        <a:pt x="35871" y="71742"/>
                      </a:cubicBezTo>
                      <a:close/>
                    </a:path>
                  </a:pathLst>
                </a:custGeom>
                <a:noFill/>
                <a:ln w="9035" cap="flat">
                  <a:solidFill>
                    <a:srgbClr val="3F3F3F"/>
                  </a:solidFill>
                  <a:prstDash val="solid"/>
                  <a:miter/>
                </a:ln>
              </p:spPr>
              <p:txBody>
                <a:bodyPr anchor="ctr"/>
                <a:lstStyle/>
                <a:p>
                  <a:pPr>
                    <a:defRPr/>
                  </a:pPr>
                  <a:endParaRPr lang="en-US" dirty="0"/>
                </a:p>
              </p:txBody>
            </p:sp>
            <p:sp>
              <p:nvSpPr>
                <p:cNvPr id="351" name="Forme libre : forme 36035">
                  <a:extLst>
                    <a:ext uri="{FF2B5EF4-FFF2-40B4-BE49-F238E27FC236}">
                      <a16:creationId xmlns:a16="http://schemas.microsoft.com/office/drawing/2014/main" id="{DC0A721D-B8A5-6826-2F2E-27F73D0B3CB0}"/>
                    </a:ext>
                  </a:extLst>
                </p:cNvPr>
                <p:cNvSpPr/>
                <p:nvPr/>
              </p:nvSpPr>
              <p:spPr>
                <a:xfrm>
                  <a:off x="5672683" y="2459031"/>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52" name="Forme libre : forme 36036">
                  <a:extLst>
                    <a:ext uri="{FF2B5EF4-FFF2-40B4-BE49-F238E27FC236}">
                      <a16:creationId xmlns:a16="http://schemas.microsoft.com/office/drawing/2014/main" id="{57A9D94E-0D1F-C036-FE78-BAF308BB20DE}"/>
                    </a:ext>
                  </a:extLst>
                </p:cNvPr>
                <p:cNvSpPr/>
                <p:nvPr/>
              </p:nvSpPr>
              <p:spPr>
                <a:xfrm>
                  <a:off x="5533716" y="2456772"/>
                  <a:ext cx="9035" cy="69935"/>
                </a:xfrm>
                <a:custGeom>
                  <a:avLst/>
                  <a:gdLst>
                    <a:gd name="connsiteX0" fmla="*/ 0 w 9035"/>
                    <a:gd name="connsiteY0" fmla="*/ 0 h 69935"/>
                    <a:gd name="connsiteX1" fmla="*/ 0 w 9035"/>
                    <a:gd name="connsiteY1" fmla="*/ 69935 h 69935"/>
                  </a:gdLst>
                  <a:ahLst/>
                  <a:cxnLst>
                    <a:cxn ang="0">
                      <a:pos x="connsiteX0" y="connsiteY0"/>
                    </a:cxn>
                    <a:cxn ang="0">
                      <a:pos x="connsiteX1" y="connsiteY1"/>
                    </a:cxn>
                  </a:cxnLst>
                  <a:rect l="l" t="t" r="r" b="b"/>
                  <a:pathLst>
                    <a:path w="9035" h="69935">
                      <a:moveTo>
                        <a:pt x="0" y="0"/>
                      </a:moveTo>
                      <a:lnTo>
                        <a:pt x="0" y="69935"/>
                      </a:lnTo>
                    </a:path>
                  </a:pathLst>
                </a:custGeom>
                <a:ln w="9035" cap="flat">
                  <a:solidFill>
                    <a:srgbClr val="3F3F3F"/>
                  </a:solidFill>
                  <a:prstDash val="solid"/>
                  <a:miter/>
                </a:ln>
              </p:spPr>
              <p:txBody>
                <a:bodyPr anchor="ctr"/>
                <a:lstStyle/>
                <a:p>
                  <a:pPr>
                    <a:defRPr/>
                  </a:pPr>
                  <a:endParaRPr lang="en-US" dirty="0"/>
                </a:p>
              </p:txBody>
            </p:sp>
            <p:sp>
              <p:nvSpPr>
                <p:cNvPr id="353" name="Forme libre : forme 36037">
                  <a:extLst>
                    <a:ext uri="{FF2B5EF4-FFF2-40B4-BE49-F238E27FC236}">
                      <a16:creationId xmlns:a16="http://schemas.microsoft.com/office/drawing/2014/main" id="{C6C2C4ED-3F2D-B622-F447-EC152B82D0C1}"/>
                    </a:ext>
                  </a:extLst>
                </p:cNvPr>
                <p:cNvSpPr/>
                <p:nvPr/>
              </p:nvSpPr>
              <p:spPr>
                <a:xfrm>
                  <a:off x="5506699" y="2457585"/>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54" name="Forme libre : forme 36038">
                  <a:extLst>
                    <a:ext uri="{FF2B5EF4-FFF2-40B4-BE49-F238E27FC236}">
                      <a16:creationId xmlns:a16="http://schemas.microsoft.com/office/drawing/2014/main" id="{FD161417-4CA8-43A2-D05E-4DB6E5F4316B}"/>
                    </a:ext>
                  </a:extLst>
                </p:cNvPr>
                <p:cNvSpPr/>
                <p:nvPr/>
              </p:nvSpPr>
              <p:spPr>
                <a:xfrm>
                  <a:off x="5593260" y="1664804"/>
                  <a:ext cx="560838" cy="985600"/>
                </a:xfrm>
                <a:custGeom>
                  <a:avLst/>
                  <a:gdLst>
                    <a:gd name="connsiteX0" fmla="*/ 0 w 560838"/>
                    <a:gd name="connsiteY0" fmla="*/ 0 h 985600"/>
                    <a:gd name="connsiteX1" fmla="*/ 528852 w 560838"/>
                    <a:gd name="connsiteY1" fmla="*/ 502830 h 985600"/>
                    <a:gd name="connsiteX2" fmla="*/ 262393 w 560838"/>
                    <a:gd name="connsiteY2" fmla="*/ 985600 h 985600"/>
                    <a:gd name="connsiteX3" fmla="*/ 560838 w 560838"/>
                    <a:gd name="connsiteY3" fmla="*/ 498854 h 985600"/>
                    <a:gd name="connsiteX4" fmla="*/ 0 w 560838"/>
                    <a:gd name="connsiteY4" fmla="*/ 0 h 98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838" h="985600">
                      <a:moveTo>
                        <a:pt x="0" y="0"/>
                      </a:moveTo>
                      <a:cubicBezTo>
                        <a:pt x="6054" y="0"/>
                        <a:pt x="528852" y="502830"/>
                        <a:pt x="528852" y="502830"/>
                      </a:cubicBezTo>
                      <a:cubicBezTo>
                        <a:pt x="528852" y="502830"/>
                        <a:pt x="326546" y="679114"/>
                        <a:pt x="262393" y="985600"/>
                      </a:cubicBezTo>
                      <a:cubicBezTo>
                        <a:pt x="262393" y="985600"/>
                        <a:pt x="370549" y="643062"/>
                        <a:pt x="560838" y="498854"/>
                      </a:cubicBezTo>
                      <a:lnTo>
                        <a:pt x="0" y="0"/>
                      </a:lnTo>
                      <a:close/>
                    </a:path>
                  </a:pathLst>
                </a:custGeom>
                <a:solidFill>
                  <a:srgbClr val="FFFFFF"/>
                </a:solidFill>
                <a:ln w="9035" cap="flat">
                  <a:noFill/>
                  <a:prstDash val="solid"/>
                  <a:miter/>
                </a:ln>
              </p:spPr>
              <p:txBody>
                <a:bodyPr anchor="ctr"/>
                <a:lstStyle/>
                <a:p>
                  <a:pPr>
                    <a:defRPr/>
                  </a:pPr>
                  <a:endParaRPr lang="en-US" dirty="0"/>
                </a:p>
              </p:txBody>
            </p:sp>
            <p:sp>
              <p:nvSpPr>
                <p:cNvPr id="355" name="Forme libre : forme 36039">
                  <a:extLst>
                    <a:ext uri="{FF2B5EF4-FFF2-40B4-BE49-F238E27FC236}">
                      <a16:creationId xmlns:a16="http://schemas.microsoft.com/office/drawing/2014/main" id="{FF00AFFC-00A6-5360-77F2-34837FFFE30D}"/>
                    </a:ext>
                  </a:extLst>
                </p:cNvPr>
                <p:cNvSpPr/>
                <p:nvPr/>
              </p:nvSpPr>
              <p:spPr>
                <a:xfrm>
                  <a:off x="4988329" y="3038934"/>
                  <a:ext cx="837326" cy="156225"/>
                </a:xfrm>
                <a:custGeom>
                  <a:avLst/>
                  <a:gdLst>
                    <a:gd name="connsiteX0" fmla="*/ 837326 w 837326"/>
                    <a:gd name="connsiteY0" fmla="*/ 0 h 156225"/>
                    <a:gd name="connsiteX1" fmla="*/ 0 w 837326"/>
                    <a:gd name="connsiteY1" fmla="*/ 156225 h 156225"/>
                    <a:gd name="connsiteX2" fmla="*/ 837326 w 837326"/>
                    <a:gd name="connsiteY2" fmla="*/ 0 h 156225"/>
                  </a:gdLst>
                  <a:ahLst/>
                  <a:cxnLst>
                    <a:cxn ang="0">
                      <a:pos x="connsiteX0" y="connsiteY0"/>
                    </a:cxn>
                    <a:cxn ang="0">
                      <a:pos x="connsiteX1" y="connsiteY1"/>
                    </a:cxn>
                    <a:cxn ang="0">
                      <a:pos x="connsiteX2" y="connsiteY2"/>
                    </a:cxn>
                  </a:cxnLst>
                  <a:rect l="l" t="t" r="r" b="b"/>
                  <a:pathLst>
                    <a:path w="837326" h="156225">
                      <a:moveTo>
                        <a:pt x="837326" y="0"/>
                      </a:moveTo>
                      <a:lnTo>
                        <a:pt x="0" y="156225"/>
                      </a:lnTo>
                      <a:cubicBezTo>
                        <a:pt x="0" y="156316"/>
                        <a:pt x="721129" y="56111"/>
                        <a:pt x="837326" y="0"/>
                      </a:cubicBezTo>
                      <a:close/>
                    </a:path>
                  </a:pathLst>
                </a:custGeom>
                <a:solidFill>
                  <a:srgbClr val="FFFFFF"/>
                </a:solidFill>
                <a:ln w="9035" cap="flat">
                  <a:noFill/>
                  <a:prstDash val="solid"/>
                  <a:miter/>
                </a:ln>
              </p:spPr>
              <p:txBody>
                <a:bodyPr anchor="ctr"/>
                <a:lstStyle/>
                <a:p>
                  <a:pPr>
                    <a:defRPr/>
                  </a:pPr>
                  <a:endParaRPr lang="en-US" dirty="0"/>
                </a:p>
              </p:txBody>
            </p:sp>
            <p:sp>
              <p:nvSpPr>
                <p:cNvPr id="356" name="Forme libre : forme 36040">
                  <a:extLst>
                    <a:ext uri="{FF2B5EF4-FFF2-40B4-BE49-F238E27FC236}">
                      <a16:creationId xmlns:a16="http://schemas.microsoft.com/office/drawing/2014/main" id="{2DE80E46-FD4E-7A8F-6DF4-69600BD3158F}"/>
                    </a:ext>
                  </a:extLst>
                </p:cNvPr>
                <p:cNvSpPr/>
                <p:nvPr/>
              </p:nvSpPr>
              <p:spPr>
                <a:xfrm>
                  <a:off x="5545191" y="2287897"/>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7" y="66683"/>
                        <a:pt x="0" y="51755"/>
                        <a:pt x="0" y="33341"/>
                      </a:cubicBezTo>
                      <a:cubicBezTo>
                        <a:pt x="0" y="14927"/>
                        <a:pt x="14927"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357" name="Forme libre : forme 36041">
                  <a:extLst>
                    <a:ext uri="{FF2B5EF4-FFF2-40B4-BE49-F238E27FC236}">
                      <a16:creationId xmlns:a16="http://schemas.microsoft.com/office/drawing/2014/main" id="{E5689B23-A882-676D-A475-8AAB51279F12}"/>
                    </a:ext>
                  </a:extLst>
                </p:cNvPr>
                <p:cNvSpPr/>
                <p:nvPr/>
              </p:nvSpPr>
              <p:spPr>
                <a:xfrm>
                  <a:off x="5396737" y="2286903"/>
                  <a:ext cx="66682" cy="66682"/>
                </a:xfrm>
                <a:custGeom>
                  <a:avLst/>
                  <a:gdLst>
                    <a:gd name="connsiteX0" fmla="*/ 66682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2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2" y="33341"/>
                      </a:moveTo>
                      <a:cubicBezTo>
                        <a:pt x="66682" y="51755"/>
                        <a:pt x="51755" y="66683"/>
                        <a:pt x="33341" y="66683"/>
                      </a:cubicBezTo>
                      <a:cubicBezTo>
                        <a:pt x="14927" y="66683"/>
                        <a:pt x="0" y="51755"/>
                        <a:pt x="0" y="33341"/>
                      </a:cubicBezTo>
                      <a:cubicBezTo>
                        <a:pt x="0" y="14927"/>
                        <a:pt x="14927" y="0"/>
                        <a:pt x="33341" y="0"/>
                      </a:cubicBezTo>
                      <a:cubicBezTo>
                        <a:pt x="51755" y="0"/>
                        <a:pt x="66682" y="14927"/>
                        <a:pt x="66682" y="33341"/>
                      </a:cubicBezTo>
                      <a:close/>
                    </a:path>
                  </a:pathLst>
                </a:custGeom>
                <a:solidFill>
                  <a:srgbClr val="F7F8F9"/>
                </a:solidFill>
                <a:ln w="9035" cap="flat">
                  <a:noFill/>
                  <a:prstDash val="solid"/>
                  <a:miter/>
                </a:ln>
              </p:spPr>
              <p:txBody>
                <a:bodyPr anchor="ctr"/>
                <a:lstStyle/>
                <a:p>
                  <a:pPr>
                    <a:defRPr/>
                  </a:pPr>
                  <a:endParaRPr lang="en-US" dirty="0"/>
                </a:p>
              </p:txBody>
            </p:sp>
            <p:sp>
              <p:nvSpPr>
                <p:cNvPr id="358" name="Forme libre : forme 36042">
                  <a:extLst>
                    <a:ext uri="{FF2B5EF4-FFF2-40B4-BE49-F238E27FC236}">
                      <a16:creationId xmlns:a16="http://schemas.microsoft.com/office/drawing/2014/main" id="{EE624492-E0B1-11C1-0CE7-C1E9851E0224}"/>
                    </a:ext>
                  </a:extLst>
                </p:cNvPr>
                <p:cNvSpPr/>
                <p:nvPr/>
              </p:nvSpPr>
              <p:spPr>
                <a:xfrm>
                  <a:off x="5247198" y="2287716"/>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7" y="66683"/>
                        <a:pt x="0" y="51755"/>
                        <a:pt x="0" y="33341"/>
                      </a:cubicBezTo>
                      <a:cubicBezTo>
                        <a:pt x="0" y="14927"/>
                        <a:pt x="14927"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grpSp>
        </p:grpSp>
        <p:sp>
          <p:nvSpPr>
            <p:cNvPr id="284" name="Forme libre : forme 36043">
              <a:extLst>
                <a:ext uri="{FF2B5EF4-FFF2-40B4-BE49-F238E27FC236}">
                  <a16:creationId xmlns:a16="http://schemas.microsoft.com/office/drawing/2014/main" id="{47ACB2DF-3913-4E5B-AB9E-310D1654905B}"/>
                </a:ext>
              </a:extLst>
            </p:cNvPr>
            <p:cNvSpPr/>
            <p:nvPr/>
          </p:nvSpPr>
          <p:spPr>
            <a:xfrm>
              <a:off x="1694456" y="3099924"/>
              <a:ext cx="5628122" cy="3426289"/>
            </a:xfrm>
            <a:custGeom>
              <a:avLst/>
              <a:gdLst>
                <a:gd name="connsiteX0" fmla="*/ 4059185 w 5628122"/>
                <a:gd name="connsiteY0" fmla="*/ 34245 h 3426289"/>
                <a:gd name="connsiteX1" fmla="*/ 3988708 w 5628122"/>
                <a:gd name="connsiteY1" fmla="*/ 30360 h 3426289"/>
                <a:gd name="connsiteX2" fmla="*/ 1032088 w 5628122"/>
                <a:gd name="connsiteY2" fmla="*/ 368742 h 3426289"/>
                <a:gd name="connsiteX3" fmla="*/ 1031907 w 5628122"/>
                <a:gd name="connsiteY3" fmla="*/ 391060 h 3426289"/>
                <a:gd name="connsiteX4" fmla="*/ 955918 w 5628122"/>
                <a:gd name="connsiteY4" fmla="*/ 379223 h 3426289"/>
                <a:gd name="connsiteX5" fmla="*/ 944081 w 5628122"/>
                <a:gd name="connsiteY5" fmla="*/ 377326 h 3426289"/>
                <a:gd name="connsiteX6" fmla="*/ 167745 w 5628122"/>
                <a:gd name="connsiteY6" fmla="*/ 459730 h 3426289"/>
                <a:gd name="connsiteX7" fmla="*/ 54981 w 5628122"/>
                <a:gd name="connsiteY7" fmla="*/ 507438 h 3426289"/>
                <a:gd name="connsiteX8" fmla="*/ 185093 w 5628122"/>
                <a:gd name="connsiteY8" fmla="*/ 520449 h 3426289"/>
                <a:gd name="connsiteX9" fmla="*/ 280509 w 5628122"/>
                <a:gd name="connsiteY9" fmla="*/ 745977 h 3426289"/>
                <a:gd name="connsiteX10" fmla="*/ 564406 w 5628122"/>
                <a:gd name="connsiteY10" fmla="*/ 847447 h 3426289"/>
                <a:gd name="connsiteX11" fmla="*/ 566756 w 5628122"/>
                <a:gd name="connsiteY11" fmla="*/ 858741 h 3426289"/>
                <a:gd name="connsiteX12" fmla="*/ 627475 w 5628122"/>
                <a:gd name="connsiteY12" fmla="*/ 1270763 h 3426289"/>
                <a:gd name="connsiteX13" fmla="*/ 1022149 w 5628122"/>
                <a:gd name="connsiteY13" fmla="*/ 1609055 h 3426289"/>
                <a:gd name="connsiteX14" fmla="*/ 1659699 w 5628122"/>
                <a:gd name="connsiteY14" fmla="*/ 1613392 h 3426289"/>
                <a:gd name="connsiteX15" fmla="*/ 1772462 w 5628122"/>
                <a:gd name="connsiteY15" fmla="*/ 3278829 h 3426289"/>
                <a:gd name="connsiteX16" fmla="*/ 2791675 w 5628122"/>
                <a:gd name="connsiteY16" fmla="*/ 3426290 h 3426289"/>
                <a:gd name="connsiteX17" fmla="*/ 4634932 w 5628122"/>
                <a:gd name="connsiteY17" fmla="*/ 2680312 h 3426289"/>
                <a:gd name="connsiteX18" fmla="*/ 4747696 w 5628122"/>
                <a:gd name="connsiteY18" fmla="*/ 889101 h 3426289"/>
                <a:gd name="connsiteX19" fmla="*/ 5207426 w 5628122"/>
                <a:gd name="connsiteY19" fmla="*/ 802359 h 3426289"/>
                <a:gd name="connsiteX20" fmla="*/ 5328864 w 5628122"/>
                <a:gd name="connsiteY20" fmla="*/ 698269 h 3426289"/>
                <a:gd name="connsiteX21" fmla="*/ 5376572 w 5628122"/>
                <a:gd name="connsiteY21" fmla="*/ 316607 h 3426289"/>
                <a:gd name="connsiteX22" fmla="*/ 5430514 w 5628122"/>
                <a:gd name="connsiteY22" fmla="*/ 110776 h 3426289"/>
                <a:gd name="connsiteX23" fmla="*/ 5430514 w 5628122"/>
                <a:gd name="connsiteY23" fmla="*/ 110776 h 3426289"/>
                <a:gd name="connsiteX24" fmla="*/ 5628122 w 5628122"/>
                <a:gd name="connsiteY24" fmla="*/ 69393 h 3426289"/>
                <a:gd name="connsiteX25" fmla="*/ 4361696 w 5628122"/>
                <a:gd name="connsiteY25" fmla="*/ 0 h 3426289"/>
                <a:gd name="connsiteX26" fmla="*/ 4059818 w 5628122"/>
                <a:gd name="connsiteY26" fmla="*/ 34154 h 3426289"/>
                <a:gd name="connsiteX27" fmla="*/ 4059185 w 5628122"/>
                <a:gd name="connsiteY27" fmla="*/ 34245 h 34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8122" h="3426289">
                  <a:moveTo>
                    <a:pt x="4059185" y="34245"/>
                  </a:moveTo>
                  <a:lnTo>
                    <a:pt x="3988708" y="30360"/>
                  </a:lnTo>
                  <a:lnTo>
                    <a:pt x="1032088" y="368742"/>
                  </a:lnTo>
                  <a:lnTo>
                    <a:pt x="1031907" y="391060"/>
                  </a:lnTo>
                  <a:lnTo>
                    <a:pt x="955918" y="379223"/>
                  </a:lnTo>
                  <a:lnTo>
                    <a:pt x="944081" y="377326"/>
                  </a:lnTo>
                  <a:cubicBezTo>
                    <a:pt x="944081" y="377326"/>
                    <a:pt x="241565" y="449972"/>
                    <a:pt x="167745" y="459730"/>
                  </a:cubicBezTo>
                  <a:cubicBezTo>
                    <a:pt x="93924" y="469489"/>
                    <a:pt x="-91938" y="492800"/>
                    <a:pt x="54981" y="507438"/>
                  </a:cubicBezTo>
                  <a:cubicBezTo>
                    <a:pt x="86786" y="510600"/>
                    <a:pt x="184189" y="520540"/>
                    <a:pt x="185093" y="520449"/>
                  </a:cubicBezTo>
                  <a:cubicBezTo>
                    <a:pt x="185093" y="520449"/>
                    <a:pt x="221326" y="709383"/>
                    <a:pt x="280509" y="745977"/>
                  </a:cubicBezTo>
                  <a:cubicBezTo>
                    <a:pt x="309965" y="764229"/>
                    <a:pt x="397610" y="812208"/>
                    <a:pt x="564406" y="847447"/>
                  </a:cubicBezTo>
                  <a:lnTo>
                    <a:pt x="566756" y="858741"/>
                  </a:lnTo>
                  <a:cubicBezTo>
                    <a:pt x="566756" y="858741"/>
                    <a:pt x="609404" y="1177426"/>
                    <a:pt x="627475" y="1270763"/>
                  </a:cubicBezTo>
                  <a:cubicBezTo>
                    <a:pt x="645546" y="1364101"/>
                    <a:pt x="748371" y="1535144"/>
                    <a:pt x="1022149" y="1609055"/>
                  </a:cubicBezTo>
                  <a:cubicBezTo>
                    <a:pt x="1295926" y="1682966"/>
                    <a:pt x="1659699" y="1613392"/>
                    <a:pt x="1659699" y="1613392"/>
                  </a:cubicBezTo>
                  <a:lnTo>
                    <a:pt x="1772462" y="3278829"/>
                  </a:lnTo>
                  <a:lnTo>
                    <a:pt x="2791675" y="3426290"/>
                  </a:lnTo>
                  <a:lnTo>
                    <a:pt x="4634932" y="2680312"/>
                  </a:lnTo>
                  <a:lnTo>
                    <a:pt x="4747696" y="889101"/>
                  </a:lnTo>
                  <a:cubicBezTo>
                    <a:pt x="4747696" y="889101"/>
                    <a:pt x="5095656" y="840037"/>
                    <a:pt x="5207426" y="802359"/>
                  </a:cubicBezTo>
                  <a:cubicBezTo>
                    <a:pt x="5319196" y="764681"/>
                    <a:pt x="5328864" y="698269"/>
                    <a:pt x="5328864" y="698269"/>
                  </a:cubicBezTo>
                  <a:lnTo>
                    <a:pt x="5376572" y="316607"/>
                  </a:lnTo>
                  <a:lnTo>
                    <a:pt x="5430514" y="110776"/>
                  </a:lnTo>
                  <a:lnTo>
                    <a:pt x="5430514" y="110776"/>
                  </a:lnTo>
                  <a:lnTo>
                    <a:pt x="5628122" y="69393"/>
                  </a:lnTo>
                  <a:lnTo>
                    <a:pt x="4361696" y="0"/>
                  </a:lnTo>
                  <a:lnTo>
                    <a:pt x="4059818" y="34154"/>
                  </a:lnTo>
                  <a:lnTo>
                    <a:pt x="4059185" y="34245"/>
                  </a:lnTo>
                  <a:close/>
                </a:path>
              </a:pathLst>
            </a:custGeom>
            <a:solidFill>
              <a:srgbClr val="D0D4D6"/>
            </a:solidFill>
            <a:ln w="9035" cap="flat">
              <a:noFill/>
              <a:prstDash val="solid"/>
              <a:miter/>
            </a:ln>
          </p:spPr>
          <p:txBody>
            <a:bodyPr anchor="ctr"/>
            <a:lstStyle/>
            <a:p>
              <a:pPr>
                <a:defRPr/>
              </a:pPr>
              <a:endParaRPr lang="en-US" dirty="0"/>
            </a:p>
          </p:txBody>
        </p:sp>
        <p:sp>
          <p:nvSpPr>
            <p:cNvPr id="285" name="Forme libre : forme 36044">
              <a:extLst>
                <a:ext uri="{FF2B5EF4-FFF2-40B4-BE49-F238E27FC236}">
                  <a16:creationId xmlns:a16="http://schemas.microsoft.com/office/drawing/2014/main" id="{1DA32A1D-E5EA-22CE-5A83-34382A0FAEF9}"/>
                </a:ext>
              </a:extLst>
            </p:cNvPr>
            <p:cNvSpPr/>
            <p:nvPr/>
          </p:nvSpPr>
          <p:spPr>
            <a:xfrm>
              <a:off x="2261212" y="3409302"/>
              <a:ext cx="4810629" cy="3119892"/>
            </a:xfrm>
            <a:custGeom>
              <a:avLst/>
              <a:gdLst>
                <a:gd name="connsiteX0" fmla="*/ 4810630 w 4810629"/>
                <a:gd name="connsiteY0" fmla="*/ 0 h 3119892"/>
                <a:gd name="connsiteX1" fmla="*/ 4762109 w 4810629"/>
                <a:gd name="connsiteY1" fmla="*/ 391873 h 3119892"/>
                <a:gd name="connsiteX2" fmla="*/ 4640671 w 4810629"/>
                <a:gd name="connsiteY2" fmla="*/ 495962 h 3119892"/>
                <a:gd name="connsiteX3" fmla="*/ 4180940 w 4810629"/>
                <a:gd name="connsiteY3" fmla="*/ 582704 h 3119892"/>
                <a:gd name="connsiteX4" fmla="*/ 4068177 w 4810629"/>
                <a:gd name="connsiteY4" fmla="*/ 2373916 h 3119892"/>
                <a:gd name="connsiteX5" fmla="*/ 2224919 w 4810629"/>
                <a:gd name="connsiteY5" fmla="*/ 3119893 h 3119892"/>
                <a:gd name="connsiteX6" fmla="*/ 1205707 w 4810629"/>
                <a:gd name="connsiteY6" fmla="*/ 2972432 h 3119892"/>
                <a:gd name="connsiteX7" fmla="*/ 1092943 w 4810629"/>
                <a:gd name="connsiteY7" fmla="*/ 1306995 h 3119892"/>
                <a:gd name="connsiteX8" fmla="*/ 455393 w 4810629"/>
                <a:gd name="connsiteY8" fmla="*/ 1302658 h 3119892"/>
                <a:gd name="connsiteX9" fmla="*/ 60719 w 4810629"/>
                <a:gd name="connsiteY9" fmla="*/ 964367 h 3119892"/>
                <a:gd name="connsiteX10" fmla="*/ 0 w 4810629"/>
                <a:gd name="connsiteY10" fmla="*/ 552345 h 3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629" h="3119892">
                  <a:moveTo>
                    <a:pt x="4810630" y="0"/>
                  </a:moveTo>
                  <a:lnTo>
                    <a:pt x="4762109" y="391873"/>
                  </a:lnTo>
                  <a:cubicBezTo>
                    <a:pt x="4762109" y="391873"/>
                    <a:pt x="4752440" y="458284"/>
                    <a:pt x="4640671" y="495962"/>
                  </a:cubicBezTo>
                  <a:cubicBezTo>
                    <a:pt x="4528901" y="533641"/>
                    <a:pt x="4180940" y="582704"/>
                    <a:pt x="4180940" y="582704"/>
                  </a:cubicBezTo>
                  <a:lnTo>
                    <a:pt x="4068177" y="2373916"/>
                  </a:lnTo>
                  <a:lnTo>
                    <a:pt x="2224919" y="3119893"/>
                  </a:lnTo>
                  <a:lnTo>
                    <a:pt x="1205707" y="2972432"/>
                  </a:lnTo>
                  <a:lnTo>
                    <a:pt x="1092943" y="1306995"/>
                  </a:lnTo>
                  <a:cubicBezTo>
                    <a:pt x="1092943" y="1306995"/>
                    <a:pt x="729171" y="1376569"/>
                    <a:pt x="455393" y="1302658"/>
                  </a:cubicBezTo>
                  <a:cubicBezTo>
                    <a:pt x="181615" y="1228748"/>
                    <a:pt x="78700" y="1057704"/>
                    <a:pt x="60719" y="964367"/>
                  </a:cubicBezTo>
                  <a:cubicBezTo>
                    <a:pt x="42738" y="871029"/>
                    <a:pt x="0" y="552345"/>
                    <a:pt x="0" y="552345"/>
                  </a:cubicBezTo>
                </a:path>
              </a:pathLst>
            </a:custGeom>
            <a:noFill/>
            <a:ln w="9035" cap="flat">
              <a:solidFill>
                <a:srgbClr val="333333"/>
              </a:solidFill>
              <a:prstDash val="solid"/>
              <a:miter/>
            </a:ln>
          </p:spPr>
          <p:txBody>
            <a:bodyPr anchor="ctr"/>
            <a:lstStyle/>
            <a:p>
              <a:pPr>
                <a:defRPr/>
              </a:pPr>
              <a:endParaRPr lang="en-US" dirty="0"/>
            </a:p>
          </p:txBody>
        </p:sp>
        <p:sp>
          <p:nvSpPr>
            <p:cNvPr id="286" name="Forme libre : forme 36045">
              <a:extLst>
                <a:ext uri="{FF2B5EF4-FFF2-40B4-BE49-F238E27FC236}">
                  <a16:creationId xmlns:a16="http://schemas.microsoft.com/office/drawing/2014/main" id="{15012393-A933-05E6-49FF-89415E693E3F}"/>
                </a:ext>
              </a:extLst>
            </p:cNvPr>
            <p:cNvSpPr/>
            <p:nvPr/>
          </p:nvSpPr>
          <p:spPr>
            <a:xfrm>
              <a:off x="1879549" y="3623355"/>
              <a:ext cx="2168537" cy="368084"/>
            </a:xfrm>
            <a:custGeom>
              <a:avLst/>
              <a:gdLst>
                <a:gd name="connsiteX0" fmla="*/ 0 w 2168537"/>
                <a:gd name="connsiteY0" fmla="*/ 0 h 368084"/>
                <a:gd name="connsiteX1" fmla="*/ 95416 w 2168537"/>
                <a:gd name="connsiteY1" fmla="*/ 225528 h 368084"/>
                <a:gd name="connsiteX2" fmla="*/ 1149325 w 2168537"/>
                <a:gd name="connsiteY2" fmla="*/ 351303 h 368084"/>
                <a:gd name="connsiteX3" fmla="*/ 2168538 w 2168537"/>
                <a:gd name="connsiteY3" fmla="*/ 190831 h 368084"/>
                <a:gd name="connsiteX4" fmla="*/ 2165104 w 2168537"/>
                <a:gd name="connsiteY4" fmla="*/ 9487 h 368084"/>
                <a:gd name="connsiteX5" fmla="*/ 1648089 w 2168537"/>
                <a:gd name="connsiteY5" fmla="*/ 78067 h 368084"/>
                <a:gd name="connsiteX6" fmla="*/ 1153662 w 2168537"/>
                <a:gd name="connsiteY6" fmla="*/ 65056 h 368084"/>
                <a:gd name="connsiteX7" fmla="*/ 0 w 2168537"/>
                <a:gd name="connsiteY7" fmla="*/ 0 h 3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537" h="368084">
                  <a:moveTo>
                    <a:pt x="0" y="0"/>
                  </a:moveTo>
                  <a:cubicBezTo>
                    <a:pt x="0" y="0"/>
                    <a:pt x="36233" y="188934"/>
                    <a:pt x="95416" y="225528"/>
                  </a:cubicBezTo>
                  <a:cubicBezTo>
                    <a:pt x="154599" y="262122"/>
                    <a:pt x="448978" y="419070"/>
                    <a:pt x="1149325" y="351303"/>
                  </a:cubicBezTo>
                  <a:cubicBezTo>
                    <a:pt x="1308622" y="335852"/>
                    <a:pt x="2168538" y="190831"/>
                    <a:pt x="2168538" y="190831"/>
                  </a:cubicBezTo>
                  <a:lnTo>
                    <a:pt x="2165104" y="9487"/>
                  </a:lnTo>
                  <a:lnTo>
                    <a:pt x="1648089" y="78067"/>
                  </a:lnTo>
                  <a:cubicBezTo>
                    <a:pt x="1648089" y="78067"/>
                    <a:pt x="1372323" y="83669"/>
                    <a:pt x="1153662" y="65056"/>
                  </a:cubicBezTo>
                  <a:cubicBezTo>
                    <a:pt x="934911" y="46443"/>
                    <a:pt x="0" y="0"/>
                    <a:pt x="0" y="0"/>
                  </a:cubicBezTo>
                  <a:close/>
                </a:path>
              </a:pathLst>
            </a:custGeom>
            <a:noFill/>
            <a:ln w="9035" cap="flat">
              <a:solidFill>
                <a:srgbClr val="333333"/>
              </a:solidFill>
              <a:prstDash val="solid"/>
              <a:miter/>
            </a:ln>
          </p:spPr>
          <p:txBody>
            <a:bodyPr anchor="ctr"/>
            <a:lstStyle/>
            <a:p>
              <a:pPr>
                <a:defRPr/>
              </a:pPr>
              <a:endParaRPr lang="en-US" dirty="0"/>
            </a:p>
          </p:txBody>
        </p:sp>
        <p:sp>
          <p:nvSpPr>
            <p:cNvPr id="287" name="Forme libre : forme 36046">
              <a:extLst>
                <a:ext uri="{FF2B5EF4-FFF2-40B4-BE49-F238E27FC236}">
                  <a16:creationId xmlns:a16="http://schemas.microsoft.com/office/drawing/2014/main" id="{5C7A2E60-D3A7-2B67-A59F-CB7F276C6774}"/>
                </a:ext>
              </a:extLst>
            </p:cNvPr>
            <p:cNvSpPr/>
            <p:nvPr/>
          </p:nvSpPr>
          <p:spPr>
            <a:xfrm>
              <a:off x="4044653" y="3619108"/>
              <a:ext cx="153243" cy="211161"/>
            </a:xfrm>
            <a:custGeom>
              <a:avLst/>
              <a:gdLst>
                <a:gd name="connsiteX0" fmla="*/ 0 w 153243"/>
                <a:gd name="connsiteY0" fmla="*/ 13824 h 211161"/>
                <a:gd name="connsiteX1" fmla="*/ 150894 w 153243"/>
                <a:gd name="connsiteY1" fmla="*/ 0 h 211161"/>
                <a:gd name="connsiteX2" fmla="*/ 153243 w 153243"/>
                <a:gd name="connsiteY2" fmla="*/ 211161 h 211161"/>
                <a:gd name="connsiteX3" fmla="*/ 3434 w 153243"/>
                <a:gd name="connsiteY3" fmla="*/ 195168 h 211161"/>
                <a:gd name="connsiteX4" fmla="*/ 0 w 153243"/>
                <a:gd name="connsiteY4" fmla="*/ 13824 h 21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43" h="211161">
                  <a:moveTo>
                    <a:pt x="0" y="13824"/>
                  </a:moveTo>
                  <a:lnTo>
                    <a:pt x="150894" y="0"/>
                  </a:lnTo>
                  <a:lnTo>
                    <a:pt x="153243" y="211161"/>
                  </a:lnTo>
                  <a:lnTo>
                    <a:pt x="3434" y="195168"/>
                  </a:lnTo>
                  <a:lnTo>
                    <a:pt x="0" y="13824"/>
                  </a:lnTo>
                  <a:close/>
                </a:path>
              </a:pathLst>
            </a:custGeom>
            <a:noFill/>
            <a:ln w="9035" cap="flat">
              <a:solidFill>
                <a:srgbClr val="333333"/>
              </a:solidFill>
              <a:prstDash val="solid"/>
              <a:miter/>
            </a:ln>
          </p:spPr>
          <p:txBody>
            <a:bodyPr anchor="ctr"/>
            <a:lstStyle/>
            <a:p>
              <a:pPr>
                <a:defRPr/>
              </a:pPr>
              <a:endParaRPr lang="en-US" dirty="0"/>
            </a:p>
          </p:txBody>
        </p:sp>
        <p:sp>
          <p:nvSpPr>
            <p:cNvPr id="288" name="Forme libre : forme 36047">
              <a:extLst>
                <a:ext uri="{FF2B5EF4-FFF2-40B4-BE49-F238E27FC236}">
                  <a16:creationId xmlns:a16="http://schemas.microsoft.com/office/drawing/2014/main" id="{55F221CC-4A2C-0051-7564-D3B3F89BF622}"/>
                </a:ext>
              </a:extLst>
            </p:cNvPr>
            <p:cNvSpPr/>
            <p:nvPr/>
          </p:nvSpPr>
          <p:spPr>
            <a:xfrm>
              <a:off x="4195548" y="3102906"/>
              <a:ext cx="3127030" cy="727273"/>
            </a:xfrm>
            <a:custGeom>
              <a:avLst/>
              <a:gdLst>
                <a:gd name="connsiteX0" fmla="*/ 0 w 3127030"/>
                <a:gd name="connsiteY0" fmla="*/ 516112 h 727273"/>
                <a:gd name="connsiteX1" fmla="*/ 2349 w 3127030"/>
                <a:gd name="connsiteY1" fmla="*/ 727273 h 727273"/>
                <a:gd name="connsiteX2" fmla="*/ 2784402 w 3127030"/>
                <a:gd name="connsiteY2" fmla="*/ 307932 h 727273"/>
                <a:gd name="connsiteX3" fmla="*/ 2871144 w 3127030"/>
                <a:gd name="connsiteY3" fmla="*/ 121438 h 727273"/>
                <a:gd name="connsiteX4" fmla="*/ 3127031 w 3127030"/>
                <a:gd name="connsiteY4" fmla="*/ 69393 h 727273"/>
                <a:gd name="connsiteX5" fmla="*/ 1860605 w 3127030"/>
                <a:gd name="connsiteY5" fmla="*/ 0 h 727273"/>
                <a:gd name="connsiteX6" fmla="*/ 1552673 w 3127030"/>
                <a:gd name="connsiteY6" fmla="*/ 34697 h 72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030" h="727273">
                  <a:moveTo>
                    <a:pt x="0" y="516112"/>
                  </a:moveTo>
                  <a:lnTo>
                    <a:pt x="2349" y="727273"/>
                  </a:lnTo>
                  <a:lnTo>
                    <a:pt x="2784402" y="307932"/>
                  </a:lnTo>
                  <a:lnTo>
                    <a:pt x="2871144" y="121438"/>
                  </a:lnTo>
                  <a:lnTo>
                    <a:pt x="3127031" y="69393"/>
                  </a:lnTo>
                  <a:lnTo>
                    <a:pt x="1860605" y="0"/>
                  </a:lnTo>
                  <a:lnTo>
                    <a:pt x="1552673" y="34697"/>
                  </a:lnTo>
                </a:path>
              </a:pathLst>
            </a:custGeom>
            <a:noFill/>
            <a:ln w="9035" cap="flat">
              <a:solidFill>
                <a:srgbClr val="333333"/>
              </a:solidFill>
              <a:prstDash val="solid"/>
              <a:miter/>
            </a:ln>
          </p:spPr>
          <p:txBody>
            <a:bodyPr anchor="ctr"/>
            <a:lstStyle/>
            <a:p>
              <a:pPr>
                <a:defRPr/>
              </a:pPr>
              <a:endParaRPr lang="en-US" dirty="0"/>
            </a:p>
          </p:txBody>
        </p:sp>
        <p:sp>
          <p:nvSpPr>
            <p:cNvPr id="289" name="Forme libre : forme 36048">
              <a:extLst>
                <a:ext uri="{FF2B5EF4-FFF2-40B4-BE49-F238E27FC236}">
                  <a16:creationId xmlns:a16="http://schemas.microsoft.com/office/drawing/2014/main" id="{131BB055-2257-869F-9959-5499BE7ABDDE}"/>
                </a:ext>
              </a:extLst>
            </p:cNvPr>
            <p:cNvSpPr/>
            <p:nvPr/>
          </p:nvSpPr>
          <p:spPr>
            <a:xfrm>
              <a:off x="1694456" y="3192177"/>
              <a:ext cx="5096468" cy="526593"/>
            </a:xfrm>
            <a:custGeom>
              <a:avLst/>
              <a:gdLst>
                <a:gd name="connsiteX0" fmla="*/ 185093 w 5096468"/>
                <a:gd name="connsiteY0" fmla="*/ 431178 h 526593"/>
                <a:gd name="connsiteX1" fmla="*/ 54981 w 5096468"/>
                <a:gd name="connsiteY1" fmla="*/ 418166 h 526593"/>
                <a:gd name="connsiteX2" fmla="*/ 167745 w 5096468"/>
                <a:gd name="connsiteY2" fmla="*/ 370459 h 526593"/>
                <a:gd name="connsiteX3" fmla="*/ 944081 w 5096468"/>
                <a:gd name="connsiteY3" fmla="*/ 288054 h 526593"/>
                <a:gd name="connsiteX4" fmla="*/ 1078530 w 5096468"/>
                <a:gd name="connsiteY4" fmla="*/ 309739 h 526593"/>
                <a:gd name="connsiteX5" fmla="*/ 397610 w 5096468"/>
                <a:gd name="connsiteY5" fmla="*/ 409492 h 526593"/>
                <a:gd name="connsiteX6" fmla="*/ 1425497 w 5096468"/>
                <a:gd name="connsiteY6" fmla="*/ 465874 h 526593"/>
                <a:gd name="connsiteX7" fmla="*/ 2262552 w 5096468"/>
                <a:gd name="connsiteY7" fmla="*/ 374795 h 526593"/>
                <a:gd name="connsiteX8" fmla="*/ 2535788 w 5096468"/>
                <a:gd name="connsiteY8" fmla="*/ 392144 h 526593"/>
                <a:gd name="connsiteX9" fmla="*/ 2535788 w 5096468"/>
                <a:gd name="connsiteY9" fmla="*/ 526593 h 526593"/>
                <a:gd name="connsiteX10" fmla="*/ 4990572 w 5096468"/>
                <a:gd name="connsiteY10" fmla="*/ 166616 h 526593"/>
                <a:gd name="connsiteX11" fmla="*/ 5096469 w 5096468"/>
                <a:gd name="connsiteY11" fmla="*/ 90175 h 526593"/>
                <a:gd name="connsiteX12" fmla="*/ 5094933 w 5096468"/>
                <a:gd name="connsiteY12" fmla="*/ 0 h 5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6468" h="526593">
                  <a:moveTo>
                    <a:pt x="185093" y="431178"/>
                  </a:moveTo>
                  <a:cubicBezTo>
                    <a:pt x="184189" y="431268"/>
                    <a:pt x="86786" y="421329"/>
                    <a:pt x="54981" y="418166"/>
                  </a:cubicBezTo>
                  <a:cubicBezTo>
                    <a:pt x="-91938" y="403529"/>
                    <a:pt x="93924" y="380217"/>
                    <a:pt x="167745" y="370459"/>
                  </a:cubicBezTo>
                  <a:cubicBezTo>
                    <a:pt x="241565" y="360700"/>
                    <a:pt x="944081" y="288054"/>
                    <a:pt x="944081" y="288054"/>
                  </a:cubicBezTo>
                  <a:lnTo>
                    <a:pt x="1078530" y="309739"/>
                  </a:lnTo>
                  <a:lnTo>
                    <a:pt x="397610" y="409492"/>
                  </a:lnTo>
                  <a:cubicBezTo>
                    <a:pt x="397610" y="409492"/>
                    <a:pt x="1311468" y="464880"/>
                    <a:pt x="1425497" y="465874"/>
                  </a:cubicBezTo>
                  <a:cubicBezTo>
                    <a:pt x="1539525" y="466868"/>
                    <a:pt x="2262552" y="374795"/>
                    <a:pt x="2262552" y="374795"/>
                  </a:cubicBezTo>
                  <a:lnTo>
                    <a:pt x="2535788" y="392144"/>
                  </a:lnTo>
                  <a:lnTo>
                    <a:pt x="2535788" y="526593"/>
                  </a:lnTo>
                  <a:lnTo>
                    <a:pt x="4990572" y="166616"/>
                  </a:lnTo>
                  <a:cubicBezTo>
                    <a:pt x="4990572" y="166616"/>
                    <a:pt x="5072435" y="153966"/>
                    <a:pt x="5096469" y="90175"/>
                  </a:cubicBezTo>
                  <a:lnTo>
                    <a:pt x="5094933" y="0"/>
                  </a:lnTo>
                </a:path>
              </a:pathLst>
            </a:custGeom>
            <a:noFill/>
            <a:ln w="9035" cap="flat">
              <a:solidFill>
                <a:srgbClr val="333333"/>
              </a:solidFill>
              <a:prstDash val="solid"/>
              <a:miter/>
            </a:ln>
          </p:spPr>
          <p:txBody>
            <a:bodyPr anchor="ctr"/>
            <a:lstStyle/>
            <a:p>
              <a:pPr>
                <a:defRPr/>
              </a:pPr>
              <a:endParaRPr lang="en-US" dirty="0"/>
            </a:p>
          </p:txBody>
        </p:sp>
        <p:sp>
          <p:nvSpPr>
            <p:cNvPr id="290" name="Forme libre : forme 36049">
              <a:extLst>
                <a:ext uri="{FF2B5EF4-FFF2-40B4-BE49-F238E27FC236}">
                  <a16:creationId xmlns:a16="http://schemas.microsoft.com/office/drawing/2014/main" id="{2A24975D-A4AB-E0EB-9D58-B2BFED3472BB}"/>
                </a:ext>
              </a:extLst>
            </p:cNvPr>
            <p:cNvSpPr/>
            <p:nvPr/>
          </p:nvSpPr>
          <p:spPr>
            <a:xfrm>
              <a:off x="2191819" y="3471557"/>
              <a:ext cx="659235" cy="138786"/>
            </a:xfrm>
            <a:custGeom>
              <a:avLst/>
              <a:gdLst>
                <a:gd name="connsiteX0" fmla="*/ 533460 w 659235"/>
                <a:gd name="connsiteY0" fmla="*/ 21685 h 138786"/>
                <a:gd name="connsiteX1" fmla="*/ 533460 w 659235"/>
                <a:gd name="connsiteY1" fmla="*/ 0 h 138786"/>
                <a:gd name="connsiteX2" fmla="*/ 659235 w 659235"/>
                <a:gd name="connsiteY2" fmla="*/ 34697 h 138786"/>
                <a:gd name="connsiteX3" fmla="*/ 0 w 659235"/>
                <a:gd name="connsiteY3" fmla="*/ 138787 h 138786"/>
              </a:gdLst>
              <a:ahLst/>
              <a:cxnLst>
                <a:cxn ang="0">
                  <a:pos x="connsiteX0" y="connsiteY0"/>
                </a:cxn>
                <a:cxn ang="0">
                  <a:pos x="connsiteX1" y="connsiteY1"/>
                </a:cxn>
                <a:cxn ang="0">
                  <a:pos x="connsiteX2" y="connsiteY2"/>
                </a:cxn>
                <a:cxn ang="0">
                  <a:pos x="connsiteX3" y="connsiteY3"/>
                </a:cxn>
              </a:cxnLst>
              <a:rect l="l" t="t" r="r" b="b"/>
              <a:pathLst>
                <a:path w="659235" h="138786">
                  <a:moveTo>
                    <a:pt x="533460" y="21685"/>
                  </a:moveTo>
                  <a:lnTo>
                    <a:pt x="533460" y="0"/>
                  </a:lnTo>
                  <a:lnTo>
                    <a:pt x="659235" y="34697"/>
                  </a:lnTo>
                  <a:lnTo>
                    <a:pt x="0" y="138787"/>
                  </a:lnTo>
                </a:path>
              </a:pathLst>
            </a:custGeom>
            <a:noFill/>
            <a:ln w="9035" cap="flat">
              <a:solidFill>
                <a:srgbClr val="333333"/>
              </a:solidFill>
              <a:prstDash val="solid"/>
              <a:miter/>
            </a:ln>
          </p:spPr>
          <p:txBody>
            <a:bodyPr anchor="ctr"/>
            <a:lstStyle/>
            <a:p>
              <a:pPr>
                <a:defRPr/>
              </a:pPr>
              <a:endParaRPr lang="en-US" dirty="0"/>
            </a:p>
          </p:txBody>
        </p:sp>
        <p:sp>
          <p:nvSpPr>
            <p:cNvPr id="291" name="Forme libre : forme 36050">
              <a:extLst>
                <a:ext uri="{FF2B5EF4-FFF2-40B4-BE49-F238E27FC236}">
                  <a16:creationId xmlns:a16="http://schemas.microsoft.com/office/drawing/2014/main" id="{E58FBBF5-840A-D402-FFF9-F84EBFF5535F}"/>
                </a:ext>
              </a:extLst>
            </p:cNvPr>
            <p:cNvSpPr/>
            <p:nvPr/>
          </p:nvSpPr>
          <p:spPr>
            <a:xfrm>
              <a:off x="2725279" y="3133265"/>
              <a:ext cx="4068176" cy="433707"/>
            </a:xfrm>
            <a:custGeom>
              <a:avLst/>
              <a:gdLst>
                <a:gd name="connsiteX0" fmla="*/ 0 w 4068176"/>
                <a:gd name="connsiteY0" fmla="*/ 338292 h 433707"/>
                <a:gd name="connsiteX1" fmla="*/ 2957885 w 4068176"/>
                <a:gd name="connsiteY1" fmla="*/ 0 h 433707"/>
                <a:gd name="connsiteX2" fmla="*/ 4068176 w 4068176"/>
                <a:gd name="connsiteY2" fmla="*/ 60719 h 433707"/>
                <a:gd name="connsiteX3" fmla="*/ 1236066 w 4068176"/>
                <a:gd name="connsiteY3" fmla="*/ 433708 h 433707"/>
              </a:gdLst>
              <a:ahLst/>
              <a:cxnLst>
                <a:cxn ang="0">
                  <a:pos x="connsiteX0" y="connsiteY0"/>
                </a:cxn>
                <a:cxn ang="0">
                  <a:pos x="connsiteX1" y="connsiteY1"/>
                </a:cxn>
                <a:cxn ang="0">
                  <a:pos x="connsiteX2" y="connsiteY2"/>
                </a:cxn>
                <a:cxn ang="0">
                  <a:pos x="connsiteX3" y="connsiteY3"/>
                </a:cxn>
              </a:cxnLst>
              <a:rect l="l" t="t" r="r" b="b"/>
              <a:pathLst>
                <a:path w="4068176" h="433707">
                  <a:moveTo>
                    <a:pt x="0" y="338292"/>
                  </a:moveTo>
                  <a:lnTo>
                    <a:pt x="2957885" y="0"/>
                  </a:lnTo>
                  <a:lnTo>
                    <a:pt x="4068176" y="60719"/>
                  </a:lnTo>
                  <a:lnTo>
                    <a:pt x="1236066" y="433708"/>
                  </a:lnTo>
                </a:path>
              </a:pathLst>
            </a:custGeom>
            <a:noFill/>
            <a:ln w="9035" cap="flat">
              <a:solidFill>
                <a:srgbClr val="333333"/>
              </a:solidFill>
              <a:prstDash val="solid"/>
              <a:miter/>
            </a:ln>
          </p:spPr>
          <p:txBody>
            <a:bodyPr anchor="ctr"/>
            <a:lstStyle/>
            <a:p>
              <a:pPr>
                <a:defRPr/>
              </a:pPr>
              <a:endParaRPr lang="en-US" dirty="0"/>
            </a:p>
          </p:txBody>
        </p:sp>
        <p:sp>
          <p:nvSpPr>
            <p:cNvPr id="292" name="Forme libre : forme 36051">
              <a:extLst>
                <a:ext uri="{FF2B5EF4-FFF2-40B4-BE49-F238E27FC236}">
                  <a16:creationId xmlns:a16="http://schemas.microsoft.com/office/drawing/2014/main" id="{7334BE7F-0692-28AE-6A0E-AA4033D89C8B}"/>
                </a:ext>
              </a:extLst>
            </p:cNvPr>
            <p:cNvSpPr/>
            <p:nvPr/>
          </p:nvSpPr>
          <p:spPr>
            <a:xfrm>
              <a:off x="3354155" y="4482016"/>
              <a:ext cx="1195274" cy="2047178"/>
            </a:xfrm>
            <a:custGeom>
              <a:avLst/>
              <a:gdLst>
                <a:gd name="connsiteX0" fmla="*/ 0 w 1195274"/>
                <a:gd name="connsiteY0" fmla="*/ 234281 h 2047178"/>
                <a:gd name="connsiteX1" fmla="*/ 1007466 w 1195274"/>
                <a:gd name="connsiteY1" fmla="*/ 17247 h 2047178"/>
                <a:gd name="connsiteX2" fmla="*/ 1193780 w 1195274"/>
                <a:gd name="connsiteY2" fmla="*/ 209524 h 2047178"/>
                <a:gd name="connsiteX3" fmla="*/ 1131976 w 1195274"/>
                <a:gd name="connsiteY3" fmla="*/ 2047179 h 2047178"/>
              </a:gdLst>
              <a:ahLst/>
              <a:cxnLst>
                <a:cxn ang="0">
                  <a:pos x="connsiteX0" y="connsiteY0"/>
                </a:cxn>
                <a:cxn ang="0">
                  <a:pos x="connsiteX1" y="connsiteY1"/>
                </a:cxn>
                <a:cxn ang="0">
                  <a:pos x="connsiteX2" y="connsiteY2"/>
                </a:cxn>
                <a:cxn ang="0">
                  <a:pos x="connsiteX3" y="connsiteY3"/>
                </a:cxn>
              </a:cxnLst>
              <a:rect l="l" t="t" r="r" b="b"/>
              <a:pathLst>
                <a:path w="1195274" h="2047178">
                  <a:moveTo>
                    <a:pt x="0" y="234281"/>
                  </a:moveTo>
                  <a:cubicBezTo>
                    <a:pt x="0" y="234281"/>
                    <a:pt x="891450" y="53841"/>
                    <a:pt x="1007466" y="17247"/>
                  </a:cubicBezTo>
                  <a:cubicBezTo>
                    <a:pt x="1121676" y="-18805"/>
                    <a:pt x="1207785" y="-16817"/>
                    <a:pt x="1193780" y="209524"/>
                  </a:cubicBezTo>
                  <a:cubicBezTo>
                    <a:pt x="1176522" y="488542"/>
                    <a:pt x="1131976" y="2047179"/>
                    <a:pt x="1131976" y="2047179"/>
                  </a:cubicBezTo>
                </a:path>
              </a:pathLst>
            </a:custGeom>
            <a:noFill/>
            <a:ln w="9035" cap="flat">
              <a:solidFill>
                <a:srgbClr val="333333"/>
              </a:solidFill>
              <a:prstDash val="solid"/>
              <a:miter/>
            </a:ln>
          </p:spPr>
          <p:txBody>
            <a:bodyPr anchor="ctr"/>
            <a:lstStyle/>
            <a:p>
              <a:pPr>
                <a:defRPr/>
              </a:pPr>
              <a:endParaRPr lang="en-US" dirty="0"/>
            </a:p>
          </p:txBody>
        </p:sp>
        <p:sp>
          <p:nvSpPr>
            <p:cNvPr id="293" name="Forme libre : forme 36052">
              <a:extLst>
                <a:ext uri="{FF2B5EF4-FFF2-40B4-BE49-F238E27FC236}">
                  <a16:creationId xmlns:a16="http://schemas.microsoft.com/office/drawing/2014/main" id="{A53D4B5B-00C4-4E34-8DCB-40B5EFECDBA4}"/>
                </a:ext>
              </a:extLst>
            </p:cNvPr>
            <p:cNvSpPr/>
            <p:nvPr/>
          </p:nvSpPr>
          <p:spPr>
            <a:xfrm>
              <a:off x="6789389" y="3203743"/>
              <a:ext cx="277301" cy="20601"/>
            </a:xfrm>
            <a:custGeom>
              <a:avLst/>
              <a:gdLst>
                <a:gd name="connsiteX0" fmla="*/ 277302 w 277301"/>
                <a:gd name="connsiteY0" fmla="*/ 20601 h 20601"/>
                <a:gd name="connsiteX1" fmla="*/ 0 w 277301"/>
                <a:gd name="connsiteY1" fmla="*/ 0 h 20601"/>
              </a:gdLst>
              <a:ahLst/>
              <a:cxnLst>
                <a:cxn ang="0">
                  <a:pos x="connsiteX0" y="connsiteY0"/>
                </a:cxn>
                <a:cxn ang="0">
                  <a:pos x="connsiteX1" y="connsiteY1"/>
                </a:cxn>
              </a:cxnLst>
              <a:rect l="l" t="t" r="r" b="b"/>
              <a:pathLst>
                <a:path w="277301" h="20601">
                  <a:moveTo>
                    <a:pt x="277302" y="20601"/>
                  </a:moveTo>
                  <a:lnTo>
                    <a:pt x="0" y="0"/>
                  </a:lnTo>
                </a:path>
              </a:pathLst>
            </a:custGeom>
            <a:ln w="9035" cap="flat">
              <a:solidFill>
                <a:srgbClr val="333333"/>
              </a:solidFill>
              <a:prstDash val="solid"/>
              <a:miter/>
            </a:ln>
          </p:spPr>
          <p:txBody>
            <a:bodyPr anchor="ctr"/>
            <a:lstStyle/>
            <a:p>
              <a:pPr>
                <a:defRPr/>
              </a:pPr>
              <a:endParaRPr lang="en-US" dirty="0"/>
            </a:p>
          </p:txBody>
        </p:sp>
        <p:sp>
          <p:nvSpPr>
            <p:cNvPr id="294" name="Forme libre : forme 36053">
              <a:extLst>
                <a:ext uri="{FF2B5EF4-FFF2-40B4-BE49-F238E27FC236}">
                  <a16:creationId xmlns:a16="http://schemas.microsoft.com/office/drawing/2014/main" id="{A582E2B4-CE9C-1FF4-19D1-2C7A28404EEC}"/>
                </a:ext>
              </a:extLst>
            </p:cNvPr>
            <p:cNvSpPr/>
            <p:nvPr/>
          </p:nvSpPr>
          <p:spPr>
            <a:xfrm>
              <a:off x="6979950" y="3213230"/>
              <a:ext cx="149990" cy="197607"/>
            </a:xfrm>
            <a:custGeom>
              <a:avLst/>
              <a:gdLst>
                <a:gd name="connsiteX0" fmla="*/ 0 w 149990"/>
                <a:gd name="connsiteY0" fmla="*/ 197608 h 197607"/>
                <a:gd name="connsiteX1" fmla="*/ 91892 w 149990"/>
                <a:gd name="connsiteY1" fmla="*/ 196072 h 197607"/>
                <a:gd name="connsiteX2" fmla="*/ 149990 w 149990"/>
                <a:gd name="connsiteY2" fmla="*/ 0 h 197607"/>
              </a:gdLst>
              <a:ahLst/>
              <a:cxnLst>
                <a:cxn ang="0">
                  <a:pos x="connsiteX0" y="connsiteY0"/>
                </a:cxn>
                <a:cxn ang="0">
                  <a:pos x="connsiteX1" y="connsiteY1"/>
                </a:cxn>
                <a:cxn ang="0">
                  <a:pos x="connsiteX2" y="connsiteY2"/>
                </a:cxn>
              </a:cxnLst>
              <a:rect l="l" t="t" r="r" b="b"/>
              <a:pathLst>
                <a:path w="149990" h="197607">
                  <a:moveTo>
                    <a:pt x="0" y="197608"/>
                  </a:moveTo>
                  <a:lnTo>
                    <a:pt x="91892" y="196072"/>
                  </a:lnTo>
                  <a:lnTo>
                    <a:pt x="149990" y="0"/>
                  </a:lnTo>
                </a:path>
              </a:pathLst>
            </a:custGeom>
            <a:noFill/>
            <a:ln w="9035" cap="flat">
              <a:solidFill>
                <a:srgbClr val="333333"/>
              </a:solidFill>
              <a:prstDash val="solid"/>
              <a:miter/>
            </a:ln>
          </p:spPr>
          <p:txBody>
            <a:bodyPr anchor="ctr"/>
            <a:lstStyle/>
            <a:p>
              <a:pPr>
                <a:defRPr/>
              </a:pPr>
              <a:endParaRPr lang="en-US" dirty="0"/>
            </a:p>
          </p:txBody>
        </p:sp>
        <p:sp>
          <p:nvSpPr>
            <p:cNvPr id="295" name="Forme libre : forme 36054">
              <a:extLst>
                <a:ext uri="{FF2B5EF4-FFF2-40B4-BE49-F238E27FC236}">
                  <a16:creationId xmlns:a16="http://schemas.microsoft.com/office/drawing/2014/main" id="{CC7C78FD-87BE-9717-E927-179A84AF4FAA}"/>
                </a:ext>
              </a:extLst>
            </p:cNvPr>
            <p:cNvSpPr/>
            <p:nvPr/>
          </p:nvSpPr>
          <p:spPr>
            <a:xfrm>
              <a:off x="3386141" y="3701422"/>
              <a:ext cx="141514" cy="221913"/>
            </a:xfrm>
            <a:custGeom>
              <a:avLst/>
              <a:gdLst>
                <a:gd name="connsiteX0" fmla="*/ 141497 w 141514"/>
                <a:gd name="connsiteY0" fmla="*/ 0 h 221913"/>
                <a:gd name="connsiteX1" fmla="*/ 0 w 141514"/>
                <a:gd name="connsiteY1" fmla="*/ 221914 h 221913"/>
              </a:gdLst>
              <a:ahLst/>
              <a:cxnLst>
                <a:cxn ang="0">
                  <a:pos x="connsiteX0" y="connsiteY0"/>
                </a:cxn>
                <a:cxn ang="0">
                  <a:pos x="connsiteX1" y="connsiteY1"/>
                </a:cxn>
              </a:cxnLst>
              <a:rect l="l" t="t" r="r" b="b"/>
              <a:pathLst>
                <a:path w="141514" h="221913">
                  <a:moveTo>
                    <a:pt x="141497" y="0"/>
                  </a:moveTo>
                  <a:cubicBezTo>
                    <a:pt x="141497" y="0"/>
                    <a:pt x="146196" y="148816"/>
                    <a:pt x="0" y="221914"/>
                  </a:cubicBezTo>
                </a:path>
              </a:pathLst>
            </a:custGeom>
            <a:noFill/>
            <a:ln w="9035" cap="flat">
              <a:solidFill>
                <a:srgbClr val="333333"/>
              </a:solidFill>
              <a:prstDash val="solid"/>
              <a:miter/>
            </a:ln>
          </p:spPr>
          <p:txBody>
            <a:bodyPr anchor="ctr"/>
            <a:lstStyle/>
            <a:p>
              <a:pPr>
                <a:defRPr/>
              </a:pPr>
              <a:endParaRPr lang="en-US" dirty="0"/>
            </a:p>
          </p:txBody>
        </p:sp>
        <p:sp>
          <p:nvSpPr>
            <p:cNvPr id="296" name="Forme libre : forme 36055">
              <a:extLst>
                <a:ext uri="{FF2B5EF4-FFF2-40B4-BE49-F238E27FC236}">
                  <a16:creationId xmlns:a16="http://schemas.microsoft.com/office/drawing/2014/main" id="{26492D79-D122-3B83-D261-FA223CE7F8CA}"/>
                </a:ext>
              </a:extLst>
            </p:cNvPr>
            <p:cNvSpPr/>
            <p:nvPr/>
          </p:nvSpPr>
          <p:spPr>
            <a:xfrm>
              <a:off x="2965445" y="3814186"/>
              <a:ext cx="1221428" cy="171223"/>
            </a:xfrm>
            <a:custGeom>
              <a:avLst/>
              <a:gdLst>
                <a:gd name="connsiteX0" fmla="*/ 0 w 1221428"/>
                <a:gd name="connsiteY0" fmla="*/ 168242 h 171223"/>
                <a:gd name="connsiteX1" fmla="*/ 476717 w 1221428"/>
                <a:gd name="connsiteY1" fmla="*/ 171224 h 171223"/>
                <a:gd name="connsiteX2" fmla="*/ 1221429 w 1221428"/>
                <a:gd name="connsiteY2" fmla="*/ 17348 h 171223"/>
                <a:gd name="connsiteX3" fmla="*/ 1082642 w 1221428"/>
                <a:gd name="connsiteY3" fmla="*/ 0 h 171223"/>
                <a:gd name="connsiteX4" fmla="*/ 433708 w 1221428"/>
                <a:gd name="connsiteY4" fmla="*/ 110144 h 171223"/>
                <a:gd name="connsiteX5" fmla="*/ 0 w 1221428"/>
                <a:gd name="connsiteY5" fmla="*/ 168242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28" h="171223">
                  <a:moveTo>
                    <a:pt x="0" y="168242"/>
                  </a:moveTo>
                  <a:lnTo>
                    <a:pt x="476717" y="171224"/>
                  </a:lnTo>
                  <a:lnTo>
                    <a:pt x="1221429" y="17348"/>
                  </a:lnTo>
                  <a:lnTo>
                    <a:pt x="1082642" y="0"/>
                  </a:lnTo>
                  <a:lnTo>
                    <a:pt x="433708" y="110144"/>
                  </a:lnTo>
                  <a:cubicBezTo>
                    <a:pt x="433617" y="110144"/>
                    <a:pt x="73098" y="162279"/>
                    <a:pt x="0" y="168242"/>
                  </a:cubicBez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297" name="Forme libre : forme 36056">
              <a:extLst>
                <a:ext uri="{FF2B5EF4-FFF2-40B4-BE49-F238E27FC236}">
                  <a16:creationId xmlns:a16="http://schemas.microsoft.com/office/drawing/2014/main" id="{4E7A63B9-B38C-7E4C-259A-A53D06F65E6D}"/>
                </a:ext>
              </a:extLst>
            </p:cNvPr>
            <p:cNvSpPr/>
            <p:nvPr/>
          </p:nvSpPr>
          <p:spPr>
            <a:xfrm>
              <a:off x="2965445" y="3814186"/>
              <a:ext cx="1221428" cy="171223"/>
            </a:xfrm>
            <a:custGeom>
              <a:avLst/>
              <a:gdLst>
                <a:gd name="connsiteX0" fmla="*/ 0 w 1221428"/>
                <a:gd name="connsiteY0" fmla="*/ 168242 h 171223"/>
                <a:gd name="connsiteX1" fmla="*/ 476717 w 1221428"/>
                <a:gd name="connsiteY1" fmla="*/ 171224 h 171223"/>
                <a:gd name="connsiteX2" fmla="*/ 1221429 w 1221428"/>
                <a:gd name="connsiteY2" fmla="*/ 17348 h 171223"/>
                <a:gd name="connsiteX3" fmla="*/ 1082642 w 1221428"/>
                <a:gd name="connsiteY3" fmla="*/ 0 h 171223"/>
                <a:gd name="connsiteX4" fmla="*/ 433708 w 1221428"/>
                <a:gd name="connsiteY4" fmla="*/ 110144 h 171223"/>
                <a:gd name="connsiteX5" fmla="*/ 0 w 1221428"/>
                <a:gd name="connsiteY5" fmla="*/ 168242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28" h="171223">
                  <a:moveTo>
                    <a:pt x="0" y="168242"/>
                  </a:moveTo>
                  <a:lnTo>
                    <a:pt x="476717" y="171224"/>
                  </a:lnTo>
                  <a:lnTo>
                    <a:pt x="1221429" y="17348"/>
                  </a:lnTo>
                  <a:lnTo>
                    <a:pt x="1082642" y="0"/>
                  </a:lnTo>
                  <a:lnTo>
                    <a:pt x="433708" y="110144"/>
                  </a:lnTo>
                  <a:cubicBezTo>
                    <a:pt x="433617" y="110144"/>
                    <a:pt x="73098" y="162279"/>
                    <a:pt x="0" y="168242"/>
                  </a:cubicBezTo>
                  <a:close/>
                </a:path>
              </a:pathLst>
            </a:custGeom>
            <a:noFill/>
            <a:ln w="9035" cap="flat">
              <a:solidFill>
                <a:srgbClr val="333333"/>
              </a:solidFill>
              <a:prstDash val="solid"/>
              <a:miter/>
            </a:ln>
          </p:spPr>
          <p:txBody>
            <a:bodyPr anchor="ctr"/>
            <a:lstStyle/>
            <a:p>
              <a:pPr>
                <a:defRPr/>
              </a:pPr>
              <a:endParaRPr lang="en-US" dirty="0"/>
            </a:p>
          </p:txBody>
        </p:sp>
        <p:sp>
          <p:nvSpPr>
            <p:cNvPr id="298" name="Forme libre : forme 36057">
              <a:extLst>
                <a:ext uri="{FF2B5EF4-FFF2-40B4-BE49-F238E27FC236}">
                  <a16:creationId xmlns:a16="http://schemas.microsoft.com/office/drawing/2014/main" id="{7F6E8BC8-EFDB-19DC-A58B-E3B1AEB67490}"/>
                </a:ext>
              </a:extLst>
            </p:cNvPr>
            <p:cNvSpPr/>
            <p:nvPr/>
          </p:nvSpPr>
          <p:spPr>
            <a:xfrm>
              <a:off x="7308212" y="3253800"/>
              <a:ext cx="282452" cy="124239"/>
            </a:xfrm>
            <a:custGeom>
              <a:avLst/>
              <a:gdLst>
                <a:gd name="connsiteX0" fmla="*/ 0 w 282452"/>
                <a:gd name="connsiteY0" fmla="*/ 121709 h 124239"/>
                <a:gd name="connsiteX1" fmla="*/ 204385 w 282452"/>
                <a:gd name="connsiteY1" fmla="*/ 124239 h 124239"/>
                <a:gd name="connsiteX2" fmla="*/ 282452 w 282452"/>
                <a:gd name="connsiteY2" fmla="*/ 0 h 124239"/>
                <a:gd name="connsiteX3" fmla="*/ 0 w 282452"/>
                <a:gd name="connsiteY3" fmla="*/ 121709 h 124239"/>
              </a:gdLst>
              <a:ahLst/>
              <a:cxnLst>
                <a:cxn ang="0">
                  <a:pos x="connsiteX0" y="connsiteY0"/>
                </a:cxn>
                <a:cxn ang="0">
                  <a:pos x="connsiteX1" y="connsiteY1"/>
                </a:cxn>
                <a:cxn ang="0">
                  <a:pos x="connsiteX2" y="connsiteY2"/>
                </a:cxn>
                <a:cxn ang="0">
                  <a:pos x="connsiteX3" y="connsiteY3"/>
                </a:cxn>
              </a:cxnLst>
              <a:rect l="l" t="t" r="r" b="b"/>
              <a:pathLst>
                <a:path w="282452" h="124239">
                  <a:moveTo>
                    <a:pt x="0" y="121709"/>
                  </a:moveTo>
                  <a:lnTo>
                    <a:pt x="204385" y="124239"/>
                  </a:lnTo>
                  <a:cubicBezTo>
                    <a:pt x="204385" y="124239"/>
                    <a:pt x="269441" y="31082"/>
                    <a:pt x="282452" y="0"/>
                  </a:cubicBezTo>
                  <a:lnTo>
                    <a:pt x="0" y="121709"/>
                  </a:lnTo>
                  <a:close/>
                </a:path>
              </a:pathLst>
            </a:custGeom>
            <a:noFill/>
            <a:ln w="8707" cap="flat">
              <a:solidFill>
                <a:srgbClr val="333333"/>
              </a:solidFill>
              <a:prstDash val="solid"/>
              <a:round/>
            </a:ln>
          </p:spPr>
          <p:txBody>
            <a:bodyPr anchor="ctr"/>
            <a:lstStyle/>
            <a:p>
              <a:pPr>
                <a:defRPr/>
              </a:pPr>
              <a:endParaRPr lang="en-US" dirty="0"/>
            </a:p>
          </p:txBody>
        </p:sp>
        <p:sp>
          <p:nvSpPr>
            <p:cNvPr id="299" name="Forme libre : forme 36058">
              <a:extLst>
                <a:ext uri="{FF2B5EF4-FFF2-40B4-BE49-F238E27FC236}">
                  <a16:creationId xmlns:a16="http://schemas.microsoft.com/office/drawing/2014/main" id="{64745ADE-0EF9-B7FD-A035-309A947AF329}"/>
                </a:ext>
              </a:extLst>
            </p:cNvPr>
            <p:cNvSpPr/>
            <p:nvPr/>
          </p:nvSpPr>
          <p:spPr>
            <a:xfrm>
              <a:off x="8301673" y="4296957"/>
              <a:ext cx="1516440" cy="316416"/>
            </a:xfrm>
            <a:custGeom>
              <a:avLst/>
              <a:gdLst>
                <a:gd name="connsiteX0" fmla="*/ 1516440 w 1516440"/>
                <a:gd name="connsiteY0" fmla="*/ 120083 h 316416"/>
                <a:gd name="connsiteX1" fmla="*/ 1148150 w 1516440"/>
                <a:gd name="connsiteY1" fmla="*/ 285976 h 316416"/>
                <a:gd name="connsiteX2" fmla="*/ 742905 w 1516440"/>
                <a:gd name="connsiteY2" fmla="*/ 309288 h 316416"/>
                <a:gd name="connsiteX3" fmla="*/ 543038 w 1516440"/>
                <a:gd name="connsiteY3" fmla="*/ 270073 h 316416"/>
                <a:gd name="connsiteX4" fmla="*/ 494246 w 1516440"/>
                <a:gd name="connsiteY4" fmla="*/ 255436 h 316416"/>
                <a:gd name="connsiteX5" fmla="*/ 469850 w 1516440"/>
                <a:gd name="connsiteY5" fmla="*/ 248027 h 316416"/>
                <a:gd name="connsiteX6" fmla="*/ 445815 w 1516440"/>
                <a:gd name="connsiteY6" fmla="*/ 239533 h 316416"/>
                <a:gd name="connsiteX7" fmla="*/ 397927 w 1516440"/>
                <a:gd name="connsiteY7" fmla="*/ 222185 h 316416"/>
                <a:gd name="connsiteX8" fmla="*/ 351032 w 1516440"/>
                <a:gd name="connsiteY8" fmla="*/ 202397 h 316416"/>
                <a:gd name="connsiteX9" fmla="*/ 169507 w 1516440"/>
                <a:gd name="connsiteY9" fmla="*/ 111228 h 316416"/>
                <a:gd name="connsiteX10" fmla="*/ 83218 w 1516440"/>
                <a:gd name="connsiteY10" fmla="*/ 57828 h 316416"/>
                <a:gd name="connsiteX11" fmla="*/ 0 w 1516440"/>
                <a:gd name="connsiteY11" fmla="*/ 0 h 316416"/>
                <a:gd name="connsiteX12" fmla="*/ 85838 w 1516440"/>
                <a:gd name="connsiteY12" fmla="*/ 53762 h 316416"/>
                <a:gd name="connsiteX13" fmla="*/ 173935 w 1516440"/>
                <a:gd name="connsiteY13" fmla="*/ 103457 h 316416"/>
                <a:gd name="connsiteX14" fmla="*/ 356453 w 1516440"/>
                <a:gd name="connsiteY14" fmla="*/ 189476 h 316416"/>
                <a:gd name="connsiteX15" fmla="*/ 547194 w 1516440"/>
                <a:gd name="connsiteY15" fmla="*/ 254080 h 316416"/>
                <a:gd name="connsiteX16" fmla="*/ 744893 w 1516440"/>
                <a:gd name="connsiteY16" fmla="*/ 291217 h 316416"/>
                <a:gd name="connsiteX17" fmla="*/ 945754 w 1516440"/>
                <a:gd name="connsiteY17" fmla="*/ 298174 h 316416"/>
                <a:gd name="connsiteX18" fmla="*/ 1145168 w 1516440"/>
                <a:gd name="connsiteY18" fmla="*/ 272332 h 316416"/>
                <a:gd name="connsiteX19" fmla="*/ 1337717 w 1516440"/>
                <a:gd name="connsiteY19" fmla="*/ 213420 h 316416"/>
                <a:gd name="connsiteX20" fmla="*/ 1516440 w 1516440"/>
                <a:gd name="connsiteY20" fmla="*/ 120083 h 3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440" h="316416">
                  <a:moveTo>
                    <a:pt x="1516440" y="120083"/>
                  </a:moveTo>
                  <a:cubicBezTo>
                    <a:pt x="1408284" y="201674"/>
                    <a:pt x="1279799" y="253990"/>
                    <a:pt x="1148150" y="285976"/>
                  </a:cubicBezTo>
                  <a:cubicBezTo>
                    <a:pt x="1015869" y="317600"/>
                    <a:pt x="878077" y="323112"/>
                    <a:pt x="742905" y="309288"/>
                  </a:cubicBezTo>
                  <a:cubicBezTo>
                    <a:pt x="675409" y="300884"/>
                    <a:pt x="608636" y="287602"/>
                    <a:pt x="543038" y="270073"/>
                  </a:cubicBezTo>
                  <a:cubicBezTo>
                    <a:pt x="526684" y="265556"/>
                    <a:pt x="510510" y="260315"/>
                    <a:pt x="494246" y="255436"/>
                  </a:cubicBezTo>
                  <a:lnTo>
                    <a:pt x="469850" y="248027"/>
                  </a:lnTo>
                  <a:cubicBezTo>
                    <a:pt x="461718" y="245497"/>
                    <a:pt x="453857" y="242334"/>
                    <a:pt x="445815" y="239533"/>
                  </a:cubicBezTo>
                  <a:lnTo>
                    <a:pt x="397927" y="222185"/>
                  </a:lnTo>
                  <a:cubicBezTo>
                    <a:pt x="382115" y="216041"/>
                    <a:pt x="366664" y="208993"/>
                    <a:pt x="351032" y="202397"/>
                  </a:cubicBezTo>
                  <a:cubicBezTo>
                    <a:pt x="288506" y="176103"/>
                    <a:pt x="228510" y="144389"/>
                    <a:pt x="169507" y="111228"/>
                  </a:cubicBezTo>
                  <a:cubicBezTo>
                    <a:pt x="140323" y="94060"/>
                    <a:pt x="111951" y="75538"/>
                    <a:pt x="83218" y="57828"/>
                  </a:cubicBezTo>
                  <a:cubicBezTo>
                    <a:pt x="55207" y="38853"/>
                    <a:pt x="27558" y="19426"/>
                    <a:pt x="0" y="0"/>
                  </a:cubicBezTo>
                  <a:lnTo>
                    <a:pt x="85838" y="53762"/>
                  </a:lnTo>
                  <a:cubicBezTo>
                    <a:pt x="115204" y="70297"/>
                    <a:pt x="144208" y="87645"/>
                    <a:pt x="173935" y="103457"/>
                  </a:cubicBezTo>
                  <a:cubicBezTo>
                    <a:pt x="233479" y="134901"/>
                    <a:pt x="293837" y="164990"/>
                    <a:pt x="356453" y="189476"/>
                  </a:cubicBezTo>
                  <a:cubicBezTo>
                    <a:pt x="418528" y="215318"/>
                    <a:pt x="482590" y="236009"/>
                    <a:pt x="547194" y="254080"/>
                  </a:cubicBezTo>
                  <a:cubicBezTo>
                    <a:pt x="612251" y="270887"/>
                    <a:pt x="678210" y="283356"/>
                    <a:pt x="744893" y="291217"/>
                  </a:cubicBezTo>
                  <a:cubicBezTo>
                    <a:pt x="811575" y="298535"/>
                    <a:pt x="878709" y="301246"/>
                    <a:pt x="945754" y="298174"/>
                  </a:cubicBezTo>
                  <a:cubicBezTo>
                    <a:pt x="1012798" y="295282"/>
                    <a:pt x="1079480" y="286157"/>
                    <a:pt x="1145168" y="272332"/>
                  </a:cubicBezTo>
                  <a:cubicBezTo>
                    <a:pt x="1210857" y="258327"/>
                    <a:pt x="1275281" y="238449"/>
                    <a:pt x="1337717" y="213420"/>
                  </a:cubicBezTo>
                  <a:cubicBezTo>
                    <a:pt x="1400062" y="188392"/>
                    <a:pt x="1460782" y="158303"/>
                    <a:pt x="1516440" y="120083"/>
                  </a:cubicBezTo>
                  <a:close/>
                </a:path>
              </a:pathLst>
            </a:custGeom>
            <a:solidFill>
              <a:srgbClr val="3F3F3F"/>
            </a:solidFill>
            <a:ln w="9035" cap="flat">
              <a:noFill/>
              <a:prstDash val="solid"/>
              <a:miter/>
            </a:ln>
          </p:spPr>
          <p:txBody>
            <a:bodyPr anchor="ctr"/>
            <a:lstStyle/>
            <a:p>
              <a:pPr>
                <a:defRPr/>
              </a:pPr>
              <a:endParaRPr lang="en-US" dirty="0"/>
            </a:p>
          </p:txBody>
        </p:sp>
        <p:sp>
          <p:nvSpPr>
            <p:cNvPr id="300" name="Forme libre : forme 36059">
              <a:extLst>
                <a:ext uri="{FF2B5EF4-FFF2-40B4-BE49-F238E27FC236}">
                  <a16:creationId xmlns:a16="http://schemas.microsoft.com/office/drawing/2014/main" id="{8926CF88-87A2-B8D1-0CB4-12AE3F494DFC}"/>
                </a:ext>
              </a:extLst>
            </p:cNvPr>
            <p:cNvSpPr/>
            <p:nvPr/>
          </p:nvSpPr>
          <p:spPr>
            <a:xfrm>
              <a:off x="3373039" y="4509622"/>
              <a:ext cx="1153842" cy="1996747"/>
            </a:xfrm>
            <a:custGeom>
              <a:avLst/>
              <a:gdLst>
                <a:gd name="connsiteX0" fmla="*/ 0 w 1153842"/>
                <a:gd name="connsiteY0" fmla="*/ 217970 h 1996747"/>
                <a:gd name="connsiteX1" fmla="*/ 964548 w 1153842"/>
                <a:gd name="connsiteY1" fmla="*/ 22621 h 1996747"/>
                <a:gd name="connsiteX2" fmla="*/ 1153843 w 1153842"/>
                <a:gd name="connsiteY2" fmla="*/ 94725 h 1996747"/>
                <a:gd name="connsiteX3" fmla="*/ 1096738 w 1153842"/>
                <a:gd name="connsiteY3" fmla="*/ 1996713 h 1996747"/>
                <a:gd name="connsiteX4" fmla="*/ 120173 w 1153842"/>
                <a:gd name="connsiteY4" fmla="*/ 1852505 h 1996747"/>
                <a:gd name="connsiteX5" fmla="*/ 0 w 1153842"/>
                <a:gd name="connsiteY5" fmla="*/ 217970 h 199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842" h="1996747">
                  <a:moveTo>
                    <a:pt x="0" y="217970"/>
                  </a:moveTo>
                  <a:cubicBezTo>
                    <a:pt x="0" y="217970"/>
                    <a:pt x="919460" y="34638"/>
                    <a:pt x="964548" y="22621"/>
                  </a:cubicBezTo>
                  <a:cubicBezTo>
                    <a:pt x="1009635" y="10604"/>
                    <a:pt x="1153843" y="-49483"/>
                    <a:pt x="1153843" y="94725"/>
                  </a:cubicBezTo>
                  <a:cubicBezTo>
                    <a:pt x="1153843" y="238932"/>
                    <a:pt x="1096738" y="2005749"/>
                    <a:pt x="1096738" y="1996713"/>
                  </a:cubicBezTo>
                  <a:cubicBezTo>
                    <a:pt x="1096738" y="1987678"/>
                    <a:pt x="120173" y="1852505"/>
                    <a:pt x="120173" y="1852505"/>
                  </a:cubicBezTo>
                  <a:lnTo>
                    <a:pt x="0" y="217970"/>
                  </a:lnTo>
                  <a:close/>
                </a:path>
              </a:pathLst>
            </a:custGeom>
            <a:solidFill>
              <a:srgbClr val="BBBEBF"/>
            </a:solidFill>
            <a:ln w="9035" cap="flat">
              <a:noFill/>
              <a:prstDash val="solid"/>
              <a:miter/>
            </a:ln>
          </p:spPr>
          <p:txBody>
            <a:bodyPr anchor="ctr"/>
            <a:lstStyle/>
            <a:p>
              <a:pPr>
                <a:defRPr/>
              </a:pPr>
              <a:endParaRPr lang="en-US" dirty="0"/>
            </a:p>
          </p:txBody>
        </p:sp>
        <p:sp>
          <p:nvSpPr>
            <p:cNvPr id="301" name="Forme libre : forme 36060">
              <a:extLst>
                <a:ext uri="{FF2B5EF4-FFF2-40B4-BE49-F238E27FC236}">
                  <a16:creationId xmlns:a16="http://schemas.microsoft.com/office/drawing/2014/main" id="{4B0F84FA-0A0E-DDB2-3C10-CDE8CD3C9F1D}"/>
                </a:ext>
              </a:extLst>
            </p:cNvPr>
            <p:cNvSpPr/>
            <p:nvPr/>
          </p:nvSpPr>
          <p:spPr>
            <a:xfrm>
              <a:off x="3373039" y="4520278"/>
              <a:ext cx="1154318" cy="372574"/>
            </a:xfrm>
            <a:custGeom>
              <a:avLst/>
              <a:gdLst>
                <a:gd name="connsiteX0" fmla="*/ 0 w 1154318"/>
                <a:gd name="connsiteY0" fmla="*/ 207313 h 372574"/>
                <a:gd name="connsiteX1" fmla="*/ 984064 w 1154318"/>
                <a:gd name="connsiteY1" fmla="*/ 15037 h 372574"/>
                <a:gd name="connsiteX2" fmla="*/ 1153843 w 1154318"/>
                <a:gd name="connsiteY2" fmla="*/ 84159 h 372574"/>
                <a:gd name="connsiteX3" fmla="*/ 1144807 w 1154318"/>
                <a:gd name="connsiteY3" fmla="*/ 372574 h 372574"/>
                <a:gd name="connsiteX4" fmla="*/ 13553 w 1154318"/>
                <a:gd name="connsiteY4" fmla="*/ 347004 h 372574"/>
                <a:gd name="connsiteX5" fmla="*/ 0 w 1154318"/>
                <a:gd name="connsiteY5" fmla="*/ 207313 h 3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318" h="372574">
                  <a:moveTo>
                    <a:pt x="0" y="207313"/>
                  </a:moveTo>
                  <a:lnTo>
                    <a:pt x="984064" y="15037"/>
                  </a:lnTo>
                  <a:cubicBezTo>
                    <a:pt x="984064" y="15037"/>
                    <a:pt x="1150861" y="-48032"/>
                    <a:pt x="1153843" y="84159"/>
                  </a:cubicBezTo>
                  <a:cubicBezTo>
                    <a:pt x="1156825" y="216349"/>
                    <a:pt x="1144807" y="372574"/>
                    <a:pt x="1144807" y="372574"/>
                  </a:cubicBezTo>
                  <a:cubicBezTo>
                    <a:pt x="1144807" y="372574"/>
                    <a:pt x="309468" y="115693"/>
                    <a:pt x="13553" y="347004"/>
                  </a:cubicBezTo>
                  <a:lnTo>
                    <a:pt x="0" y="207313"/>
                  </a:lnTo>
                  <a:close/>
                </a:path>
              </a:pathLst>
            </a:custGeom>
            <a:solidFill>
              <a:srgbClr val="ACADAD"/>
            </a:solidFill>
            <a:ln w="9035" cap="flat">
              <a:noFill/>
              <a:prstDash val="solid"/>
              <a:miter/>
            </a:ln>
          </p:spPr>
          <p:txBody>
            <a:bodyPr anchor="ctr"/>
            <a:lstStyle/>
            <a:p>
              <a:pPr>
                <a:defRPr/>
              </a:pPr>
              <a:endParaRPr lang="en-US" dirty="0"/>
            </a:p>
          </p:txBody>
        </p:sp>
        <p:sp>
          <p:nvSpPr>
            <p:cNvPr id="302" name="Forme libre : forme 36061">
              <a:extLst>
                <a:ext uri="{FF2B5EF4-FFF2-40B4-BE49-F238E27FC236}">
                  <a16:creationId xmlns:a16="http://schemas.microsoft.com/office/drawing/2014/main" id="{80E8C38E-C713-8613-657D-7F87E12368EA}"/>
                </a:ext>
              </a:extLst>
            </p:cNvPr>
            <p:cNvSpPr/>
            <p:nvPr/>
          </p:nvSpPr>
          <p:spPr>
            <a:xfrm>
              <a:off x="2278380" y="3970411"/>
              <a:ext cx="1147788" cy="209821"/>
            </a:xfrm>
            <a:custGeom>
              <a:avLst/>
              <a:gdLst>
                <a:gd name="connsiteX0" fmla="*/ 0 w 1147788"/>
                <a:gd name="connsiteY0" fmla="*/ 0 h 209821"/>
                <a:gd name="connsiteX1" fmla="*/ 667006 w 1147788"/>
                <a:gd name="connsiteY1" fmla="*/ 26022 h 209821"/>
                <a:gd name="connsiteX2" fmla="*/ 1147789 w 1147788"/>
                <a:gd name="connsiteY2" fmla="*/ 28010 h 209821"/>
                <a:gd name="connsiteX3" fmla="*/ 14005 w 1147788"/>
                <a:gd name="connsiteY3" fmla="*/ 144208 h 209821"/>
                <a:gd name="connsiteX4" fmla="*/ 0 w 1147788"/>
                <a:gd name="connsiteY4" fmla="*/ 0 h 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88" h="209821">
                  <a:moveTo>
                    <a:pt x="0" y="0"/>
                  </a:moveTo>
                  <a:cubicBezTo>
                    <a:pt x="0" y="0"/>
                    <a:pt x="302511" y="52045"/>
                    <a:pt x="667006" y="26022"/>
                  </a:cubicBezTo>
                  <a:lnTo>
                    <a:pt x="1147789" y="28010"/>
                  </a:lnTo>
                  <a:cubicBezTo>
                    <a:pt x="1147789" y="28010"/>
                    <a:pt x="412655" y="342538"/>
                    <a:pt x="14005" y="144208"/>
                  </a:cubicBezTo>
                  <a:lnTo>
                    <a:pt x="0" y="0"/>
                  </a:lnTo>
                  <a:close/>
                </a:path>
              </a:pathLst>
            </a:custGeom>
            <a:solidFill>
              <a:srgbClr val="BBBEBF"/>
            </a:solidFill>
            <a:ln w="9035" cap="flat">
              <a:noFill/>
              <a:prstDash val="solid"/>
              <a:miter/>
            </a:ln>
          </p:spPr>
          <p:txBody>
            <a:bodyPr anchor="ctr"/>
            <a:lstStyle/>
            <a:p>
              <a:pPr>
                <a:defRPr/>
              </a:pPr>
              <a:endParaRPr lang="en-US" dirty="0"/>
            </a:p>
          </p:txBody>
        </p:sp>
        <p:sp>
          <p:nvSpPr>
            <p:cNvPr id="303" name="Forme libre : forme 36062">
              <a:extLst>
                <a:ext uri="{FF2B5EF4-FFF2-40B4-BE49-F238E27FC236}">
                  <a16:creationId xmlns:a16="http://schemas.microsoft.com/office/drawing/2014/main" id="{65DF7E17-F156-FCDE-3237-26E7343F9E6D}"/>
                </a:ext>
              </a:extLst>
            </p:cNvPr>
            <p:cNvSpPr/>
            <p:nvPr/>
          </p:nvSpPr>
          <p:spPr>
            <a:xfrm>
              <a:off x="2398011" y="4475229"/>
              <a:ext cx="2016197" cy="258917"/>
            </a:xfrm>
            <a:custGeom>
              <a:avLst/>
              <a:gdLst>
                <a:gd name="connsiteX0" fmla="*/ 0 w 2016197"/>
                <a:gd name="connsiteY0" fmla="*/ 16535 h 258917"/>
                <a:gd name="connsiteX1" fmla="*/ 952530 w 2016197"/>
                <a:gd name="connsiteY1" fmla="*/ 225347 h 258917"/>
                <a:gd name="connsiteX2" fmla="*/ 2016198 w 2016197"/>
                <a:gd name="connsiteY2" fmla="*/ 0 h 258917"/>
                <a:gd name="connsiteX3" fmla="*/ 942049 w 2016197"/>
                <a:gd name="connsiteY3" fmla="*/ 195349 h 258917"/>
                <a:gd name="connsiteX4" fmla="*/ 0 w 2016197"/>
                <a:gd name="connsiteY4" fmla="*/ 16535 h 25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197" h="258917">
                  <a:moveTo>
                    <a:pt x="0" y="16535"/>
                  </a:moveTo>
                  <a:cubicBezTo>
                    <a:pt x="0" y="16535"/>
                    <a:pt x="229865" y="366573"/>
                    <a:pt x="952530" y="225347"/>
                  </a:cubicBezTo>
                  <a:cubicBezTo>
                    <a:pt x="1045416" y="207185"/>
                    <a:pt x="2016198" y="0"/>
                    <a:pt x="2016198" y="0"/>
                  </a:cubicBezTo>
                  <a:cubicBezTo>
                    <a:pt x="2016198" y="0"/>
                    <a:pt x="1158360" y="162279"/>
                    <a:pt x="942049" y="195349"/>
                  </a:cubicBezTo>
                  <a:cubicBezTo>
                    <a:pt x="725647" y="228329"/>
                    <a:pt x="330521" y="289952"/>
                    <a:pt x="0" y="16535"/>
                  </a:cubicBezTo>
                  <a:close/>
                </a:path>
              </a:pathLst>
            </a:custGeom>
            <a:solidFill>
              <a:srgbClr val="FFFFFF"/>
            </a:solidFill>
            <a:ln w="9035" cap="flat">
              <a:noFill/>
              <a:prstDash val="solid"/>
              <a:miter/>
            </a:ln>
          </p:spPr>
          <p:txBody>
            <a:bodyPr anchor="ctr"/>
            <a:lstStyle/>
            <a:p>
              <a:pPr>
                <a:defRPr/>
              </a:pPr>
              <a:endParaRPr lang="en-US" dirty="0"/>
            </a:p>
          </p:txBody>
        </p:sp>
        <p:sp>
          <p:nvSpPr>
            <p:cNvPr id="304" name="Forme libre : forme 36063">
              <a:extLst>
                <a:ext uri="{FF2B5EF4-FFF2-40B4-BE49-F238E27FC236}">
                  <a16:creationId xmlns:a16="http://schemas.microsoft.com/office/drawing/2014/main" id="{0EEB0C77-9C99-DB0F-F94A-764089226876}"/>
                </a:ext>
              </a:extLst>
            </p:cNvPr>
            <p:cNvSpPr/>
            <p:nvPr/>
          </p:nvSpPr>
          <p:spPr>
            <a:xfrm>
              <a:off x="4507817" y="4807738"/>
              <a:ext cx="973582" cy="1698687"/>
            </a:xfrm>
            <a:custGeom>
              <a:avLst/>
              <a:gdLst>
                <a:gd name="connsiteX0" fmla="*/ 46081 w 973582"/>
                <a:gd name="connsiteY0" fmla="*/ 0 h 1698687"/>
                <a:gd name="connsiteX1" fmla="*/ 0 w 973582"/>
                <a:gd name="connsiteY1" fmla="*/ 1698688 h 1698687"/>
                <a:gd name="connsiteX2" fmla="*/ 973583 w 973582"/>
                <a:gd name="connsiteY2" fmla="*/ 1306002 h 1698687"/>
                <a:gd name="connsiteX3" fmla="*/ 30088 w 973582"/>
                <a:gd name="connsiteY3" fmla="*/ 1662635 h 1698687"/>
              </a:gdLst>
              <a:ahLst/>
              <a:cxnLst>
                <a:cxn ang="0">
                  <a:pos x="connsiteX0" y="connsiteY0"/>
                </a:cxn>
                <a:cxn ang="0">
                  <a:pos x="connsiteX1" y="connsiteY1"/>
                </a:cxn>
                <a:cxn ang="0">
                  <a:pos x="connsiteX2" y="connsiteY2"/>
                </a:cxn>
                <a:cxn ang="0">
                  <a:pos x="connsiteX3" y="connsiteY3"/>
                </a:cxn>
              </a:cxnLst>
              <a:rect l="l" t="t" r="r" b="b"/>
              <a:pathLst>
                <a:path w="973582" h="1698687">
                  <a:moveTo>
                    <a:pt x="46081" y="0"/>
                  </a:moveTo>
                  <a:lnTo>
                    <a:pt x="0" y="1698688"/>
                  </a:lnTo>
                  <a:lnTo>
                    <a:pt x="973583" y="1306002"/>
                  </a:lnTo>
                  <a:lnTo>
                    <a:pt x="30088" y="1662635"/>
                  </a:lnTo>
                  <a:close/>
                </a:path>
              </a:pathLst>
            </a:custGeom>
            <a:solidFill>
              <a:srgbClr val="FFFFFF"/>
            </a:solidFill>
            <a:ln w="9035" cap="flat">
              <a:noFill/>
              <a:prstDash val="solid"/>
              <a:miter/>
            </a:ln>
          </p:spPr>
          <p:txBody>
            <a:bodyPr anchor="ctr"/>
            <a:lstStyle/>
            <a:p>
              <a:pPr>
                <a:defRPr/>
              </a:pPr>
              <a:endParaRPr lang="en-US" dirty="0"/>
            </a:p>
          </p:txBody>
        </p:sp>
        <p:sp>
          <p:nvSpPr>
            <p:cNvPr id="305" name="Forme libre : forme 36064">
              <a:extLst>
                <a:ext uri="{FF2B5EF4-FFF2-40B4-BE49-F238E27FC236}">
                  <a16:creationId xmlns:a16="http://schemas.microsoft.com/office/drawing/2014/main" id="{A5453B8B-F077-475C-213A-AB61661DDC5A}"/>
                </a:ext>
              </a:extLst>
            </p:cNvPr>
            <p:cNvSpPr/>
            <p:nvPr/>
          </p:nvSpPr>
          <p:spPr>
            <a:xfrm>
              <a:off x="6723299" y="3213953"/>
              <a:ext cx="332730" cy="188572"/>
            </a:xfrm>
            <a:custGeom>
              <a:avLst/>
              <a:gdLst>
                <a:gd name="connsiteX0" fmla="*/ 73590 w 332730"/>
                <a:gd name="connsiteY0" fmla="*/ 0 h 188572"/>
                <a:gd name="connsiteX1" fmla="*/ 75849 w 332730"/>
                <a:gd name="connsiteY1" fmla="*/ 69845 h 188572"/>
                <a:gd name="connsiteX2" fmla="*/ 8985 w 332730"/>
                <a:gd name="connsiteY2" fmla="*/ 141226 h 188572"/>
                <a:gd name="connsiteX3" fmla="*/ 249332 w 332730"/>
                <a:gd name="connsiteY3" fmla="*/ 188572 h 188572"/>
                <a:gd name="connsiteX4" fmla="*/ 332730 w 332730"/>
                <a:gd name="connsiteY4" fmla="*/ 16535 h 188572"/>
                <a:gd name="connsiteX5" fmla="*/ 73590 w 332730"/>
                <a:gd name="connsiteY5" fmla="*/ 0 h 18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30" h="188572">
                  <a:moveTo>
                    <a:pt x="73590" y="0"/>
                  </a:moveTo>
                  <a:lnTo>
                    <a:pt x="75849" y="69845"/>
                  </a:lnTo>
                  <a:cubicBezTo>
                    <a:pt x="75849" y="69845"/>
                    <a:pt x="73590" y="117914"/>
                    <a:pt x="8985" y="141226"/>
                  </a:cubicBezTo>
                  <a:cubicBezTo>
                    <a:pt x="-55619" y="164538"/>
                    <a:pt x="249332" y="188572"/>
                    <a:pt x="249332" y="188572"/>
                  </a:cubicBezTo>
                  <a:lnTo>
                    <a:pt x="332730" y="16535"/>
                  </a:lnTo>
                  <a:lnTo>
                    <a:pt x="73590" y="0"/>
                  </a:lnTo>
                  <a:close/>
                </a:path>
              </a:pathLst>
            </a:custGeom>
            <a:solidFill>
              <a:srgbClr val="333333">
                <a:alpha val="15000"/>
              </a:srgbClr>
            </a:solidFill>
            <a:ln w="9035" cap="flat">
              <a:noFill/>
              <a:prstDash val="solid"/>
              <a:miter/>
            </a:ln>
          </p:spPr>
          <p:txBody>
            <a:bodyPr anchor="ctr"/>
            <a:lstStyle/>
            <a:p>
              <a:pPr>
                <a:defRPr/>
              </a:pPr>
              <a:endParaRPr lang="en-US" dirty="0"/>
            </a:p>
          </p:txBody>
        </p:sp>
        <p:sp>
          <p:nvSpPr>
            <p:cNvPr id="306" name="Forme libre : forme 36065">
              <a:extLst>
                <a:ext uri="{FF2B5EF4-FFF2-40B4-BE49-F238E27FC236}">
                  <a16:creationId xmlns:a16="http://schemas.microsoft.com/office/drawing/2014/main" id="{94160D51-A49C-95FC-AA16-D501FAA37EB2}"/>
                </a:ext>
              </a:extLst>
            </p:cNvPr>
            <p:cNvSpPr/>
            <p:nvPr/>
          </p:nvSpPr>
          <p:spPr>
            <a:xfrm>
              <a:off x="3426168" y="3641878"/>
              <a:ext cx="614960" cy="269440"/>
            </a:xfrm>
            <a:custGeom>
              <a:avLst/>
              <a:gdLst>
                <a:gd name="connsiteX0" fmla="*/ 614961 w 614960"/>
                <a:gd name="connsiteY0" fmla="*/ 0 h 269440"/>
                <a:gd name="connsiteX1" fmla="*/ 613967 w 614960"/>
                <a:gd name="connsiteY1" fmla="*/ 163273 h 269440"/>
                <a:gd name="connsiteX2" fmla="*/ 0 w 614960"/>
                <a:gd name="connsiteY2" fmla="*/ 269441 h 269440"/>
                <a:gd name="connsiteX3" fmla="*/ 111138 w 614960"/>
                <a:gd name="connsiteY3" fmla="*/ 68128 h 269440"/>
                <a:gd name="connsiteX4" fmla="*/ 614961 w 614960"/>
                <a:gd name="connsiteY4" fmla="*/ 0 h 26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60" h="269440">
                  <a:moveTo>
                    <a:pt x="614961" y="0"/>
                  </a:moveTo>
                  <a:lnTo>
                    <a:pt x="613967" y="163273"/>
                  </a:lnTo>
                  <a:lnTo>
                    <a:pt x="0" y="269441"/>
                  </a:lnTo>
                  <a:cubicBezTo>
                    <a:pt x="0" y="269441"/>
                    <a:pt x="102192" y="207367"/>
                    <a:pt x="111138" y="68128"/>
                  </a:cubicBezTo>
                  <a:lnTo>
                    <a:pt x="614961" y="0"/>
                  </a:ln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307" name="Forme libre : forme 36066">
              <a:extLst>
                <a:ext uri="{FF2B5EF4-FFF2-40B4-BE49-F238E27FC236}">
                  <a16:creationId xmlns:a16="http://schemas.microsoft.com/office/drawing/2014/main" id="{C1A6459C-6B9C-0F2F-CDCB-ABFAB8AFB014}"/>
                </a:ext>
              </a:extLst>
            </p:cNvPr>
            <p:cNvSpPr/>
            <p:nvPr/>
          </p:nvSpPr>
          <p:spPr>
            <a:xfrm>
              <a:off x="1891626" y="3634920"/>
              <a:ext cx="1623760" cy="201359"/>
            </a:xfrm>
            <a:custGeom>
              <a:avLst/>
              <a:gdLst>
                <a:gd name="connsiteX0" fmla="*/ 122 w 1623760"/>
                <a:gd name="connsiteY0" fmla="*/ 0 h 201359"/>
                <a:gd name="connsiteX1" fmla="*/ 1306123 w 1623760"/>
                <a:gd name="connsiteY1" fmla="*/ 74092 h 201359"/>
                <a:gd name="connsiteX2" fmla="*/ 1622640 w 1623760"/>
                <a:gd name="connsiteY2" fmla="*/ 77073 h 201359"/>
                <a:gd name="connsiteX3" fmla="*/ 1586588 w 1623760"/>
                <a:gd name="connsiteY3" fmla="*/ 191283 h 201359"/>
                <a:gd name="connsiteX4" fmla="*/ 21174 w 1623760"/>
                <a:gd name="connsiteY4" fmla="*/ 88097 h 201359"/>
                <a:gd name="connsiteX5" fmla="*/ 122 w 1623760"/>
                <a:gd name="connsiteY5" fmla="*/ 0 h 20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760" h="201359">
                  <a:moveTo>
                    <a:pt x="122" y="0"/>
                  </a:moveTo>
                  <a:lnTo>
                    <a:pt x="1306123" y="74092"/>
                  </a:lnTo>
                  <a:lnTo>
                    <a:pt x="1622640" y="77073"/>
                  </a:lnTo>
                  <a:cubicBezTo>
                    <a:pt x="1622640" y="77073"/>
                    <a:pt x="1633663" y="141136"/>
                    <a:pt x="1586588" y="191283"/>
                  </a:cubicBezTo>
                  <a:cubicBezTo>
                    <a:pt x="1539512" y="241431"/>
                    <a:pt x="21174" y="88097"/>
                    <a:pt x="21174" y="88097"/>
                  </a:cubicBezTo>
                  <a:cubicBezTo>
                    <a:pt x="21174" y="88097"/>
                    <a:pt x="-1866" y="21053"/>
                    <a:pt x="122" y="0"/>
                  </a:cubicBez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308" name="Forme libre : forme 36067">
              <a:extLst>
                <a:ext uri="{FF2B5EF4-FFF2-40B4-BE49-F238E27FC236}">
                  <a16:creationId xmlns:a16="http://schemas.microsoft.com/office/drawing/2014/main" id="{6AB25E7F-A289-2C27-33E8-95AB69C7D387}"/>
                </a:ext>
              </a:extLst>
            </p:cNvPr>
            <p:cNvSpPr/>
            <p:nvPr/>
          </p:nvSpPr>
          <p:spPr>
            <a:xfrm>
              <a:off x="4034805" y="3295363"/>
              <a:ext cx="2069507" cy="415907"/>
            </a:xfrm>
            <a:custGeom>
              <a:avLst/>
              <a:gdLst>
                <a:gd name="connsiteX0" fmla="*/ 0 w 2069507"/>
                <a:gd name="connsiteY0" fmla="*/ 268718 h 415907"/>
                <a:gd name="connsiteX1" fmla="*/ 204294 w 2069507"/>
                <a:gd name="connsiteY1" fmla="*/ 283717 h 415907"/>
                <a:gd name="connsiteX2" fmla="*/ 202035 w 2069507"/>
                <a:gd name="connsiteY2" fmla="*/ 415907 h 415907"/>
                <a:gd name="connsiteX3" fmla="*/ 1566678 w 2069507"/>
                <a:gd name="connsiteY3" fmla="*/ 214324 h 415907"/>
                <a:gd name="connsiteX4" fmla="*/ 2069507 w 2069507"/>
                <a:gd name="connsiteY4" fmla="*/ 0 h 415907"/>
                <a:gd name="connsiteX5" fmla="*/ 0 w 2069507"/>
                <a:gd name="connsiteY5" fmla="*/ 268718 h 4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07" h="415907">
                  <a:moveTo>
                    <a:pt x="0" y="268718"/>
                  </a:moveTo>
                  <a:lnTo>
                    <a:pt x="204294" y="283717"/>
                  </a:lnTo>
                  <a:lnTo>
                    <a:pt x="202035" y="415907"/>
                  </a:lnTo>
                  <a:lnTo>
                    <a:pt x="1566678" y="214324"/>
                  </a:lnTo>
                  <a:cubicBezTo>
                    <a:pt x="1566678" y="214324"/>
                    <a:pt x="1670858" y="64062"/>
                    <a:pt x="2069507" y="0"/>
                  </a:cubicBezTo>
                  <a:lnTo>
                    <a:pt x="0" y="268718"/>
                  </a:lnTo>
                  <a:close/>
                </a:path>
              </a:pathLst>
            </a:custGeom>
            <a:solidFill>
              <a:srgbClr val="333333">
                <a:alpha val="15000"/>
              </a:srgbClr>
            </a:solidFill>
            <a:ln w="9035" cap="flat">
              <a:noFill/>
              <a:prstDash val="solid"/>
              <a:miter/>
            </a:ln>
          </p:spPr>
          <p:txBody>
            <a:bodyPr anchor="ctr"/>
            <a:lstStyle/>
            <a:p>
              <a:pPr>
                <a:defRPr/>
              </a:pPr>
              <a:endParaRPr lang="en-US" dirty="0"/>
            </a:p>
          </p:txBody>
        </p:sp>
        <p:sp>
          <p:nvSpPr>
            <p:cNvPr id="309" name="Forme libre : forme 36068">
              <a:extLst>
                <a:ext uri="{FF2B5EF4-FFF2-40B4-BE49-F238E27FC236}">
                  <a16:creationId xmlns:a16="http://schemas.microsoft.com/office/drawing/2014/main" id="{18CE12FD-0C64-BE49-8D60-6F6C6682B42C}"/>
                </a:ext>
              </a:extLst>
            </p:cNvPr>
            <p:cNvSpPr/>
            <p:nvPr/>
          </p:nvSpPr>
          <p:spPr>
            <a:xfrm>
              <a:off x="4230244" y="3718770"/>
              <a:ext cx="9035" cy="108969"/>
            </a:xfrm>
            <a:custGeom>
              <a:avLst/>
              <a:gdLst>
                <a:gd name="connsiteX0" fmla="*/ 0 w 9035"/>
                <a:gd name="connsiteY0" fmla="*/ 0 h 108969"/>
                <a:gd name="connsiteX1" fmla="*/ 0 w 9035"/>
                <a:gd name="connsiteY1" fmla="*/ 108969 h 108969"/>
              </a:gdLst>
              <a:ahLst/>
              <a:cxnLst>
                <a:cxn ang="0">
                  <a:pos x="connsiteX0" y="connsiteY0"/>
                </a:cxn>
                <a:cxn ang="0">
                  <a:pos x="connsiteX1" y="connsiteY1"/>
                </a:cxn>
              </a:cxnLst>
              <a:rect l="l" t="t" r="r" b="b"/>
              <a:pathLst>
                <a:path w="9035" h="108969">
                  <a:moveTo>
                    <a:pt x="0" y="0"/>
                  </a:moveTo>
                  <a:lnTo>
                    <a:pt x="0" y="108969"/>
                  </a:lnTo>
                </a:path>
              </a:pathLst>
            </a:custGeom>
            <a:ln w="9035" cap="flat">
              <a:solidFill>
                <a:srgbClr val="333333"/>
              </a:solidFill>
              <a:prstDash val="solid"/>
              <a:miter/>
            </a:ln>
          </p:spPr>
          <p:txBody>
            <a:bodyPr anchor="ctr"/>
            <a:lstStyle/>
            <a:p>
              <a:pPr>
                <a:defRPr/>
              </a:pPr>
              <a:endParaRPr lang="en-US" dirty="0"/>
            </a:p>
          </p:txBody>
        </p:sp>
        <p:sp>
          <p:nvSpPr>
            <p:cNvPr id="310" name="Forme libre : forme 36069">
              <a:extLst>
                <a:ext uri="{FF2B5EF4-FFF2-40B4-BE49-F238E27FC236}">
                  <a16:creationId xmlns:a16="http://schemas.microsoft.com/office/drawing/2014/main" id="{DA3CCC80-0A98-8A72-CA4C-218DFCBEDA1A}"/>
                </a:ext>
              </a:extLst>
            </p:cNvPr>
            <p:cNvSpPr/>
            <p:nvPr/>
          </p:nvSpPr>
          <p:spPr>
            <a:xfrm>
              <a:off x="3139741" y="3592814"/>
              <a:ext cx="1077672" cy="88187"/>
            </a:xfrm>
            <a:custGeom>
              <a:avLst/>
              <a:gdLst>
                <a:gd name="connsiteX0" fmla="*/ 1077673 w 1077672"/>
                <a:gd name="connsiteY0" fmla="*/ 0 h 88187"/>
                <a:gd name="connsiteX1" fmla="*/ 387536 w 1077672"/>
                <a:gd name="connsiteY1" fmla="*/ 88187 h 88187"/>
                <a:gd name="connsiteX2" fmla="*/ 0 w 1077672"/>
                <a:gd name="connsiteY2" fmla="*/ 75176 h 88187"/>
                <a:gd name="connsiteX3" fmla="*/ 391602 w 1077672"/>
                <a:gd name="connsiteY3" fmla="*/ 77164 h 88187"/>
              </a:gdLst>
              <a:ahLst/>
              <a:cxnLst>
                <a:cxn ang="0">
                  <a:pos x="connsiteX0" y="connsiteY0"/>
                </a:cxn>
                <a:cxn ang="0">
                  <a:pos x="connsiteX1" y="connsiteY1"/>
                </a:cxn>
                <a:cxn ang="0">
                  <a:pos x="connsiteX2" y="connsiteY2"/>
                </a:cxn>
                <a:cxn ang="0">
                  <a:pos x="connsiteX3" y="connsiteY3"/>
                </a:cxn>
              </a:cxnLst>
              <a:rect l="l" t="t" r="r" b="b"/>
              <a:pathLst>
                <a:path w="1077672" h="88187">
                  <a:moveTo>
                    <a:pt x="1077673" y="0"/>
                  </a:moveTo>
                  <a:lnTo>
                    <a:pt x="387536" y="88187"/>
                  </a:lnTo>
                  <a:lnTo>
                    <a:pt x="0" y="75176"/>
                  </a:lnTo>
                  <a:lnTo>
                    <a:pt x="391602" y="77164"/>
                  </a:lnTo>
                  <a:close/>
                </a:path>
              </a:pathLst>
            </a:custGeom>
            <a:solidFill>
              <a:srgbClr val="333333"/>
            </a:solidFill>
            <a:ln w="9035" cap="flat">
              <a:noFill/>
              <a:prstDash val="solid"/>
              <a:miter/>
            </a:ln>
          </p:spPr>
          <p:txBody>
            <a:bodyPr anchor="ctr"/>
            <a:lstStyle/>
            <a:p>
              <a:pPr>
                <a:defRPr/>
              </a:pPr>
              <a:endParaRPr lang="en-US" dirty="0"/>
            </a:p>
          </p:txBody>
        </p:sp>
        <p:sp>
          <p:nvSpPr>
            <p:cNvPr id="311" name="Forme libre : forme 36070">
              <a:extLst>
                <a:ext uri="{FF2B5EF4-FFF2-40B4-BE49-F238E27FC236}">
                  <a16:creationId xmlns:a16="http://schemas.microsoft.com/office/drawing/2014/main" id="{B959A30B-D193-6881-FECB-3BAA0713AD54}"/>
                </a:ext>
              </a:extLst>
            </p:cNvPr>
            <p:cNvSpPr/>
            <p:nvPr/>
          </p:nvSpPr>
          <p:spPr>
            <a:xfrm>
              <a:off x="1724275" y="3586580"/>
              <a:ext cx="392728" cy="19516"/>
            </a:xfrm>
            <a:custGeom>
              <a:avLst/>
              <a:gdLst>
                <a:gd name="connsiteX0" fmla="*/ 374025 w 392728"/>
                <a:gd name="connsiteY0" fmla="*/ 19517 h 19516"/>
                <a:gd name="connsiteX1" fmla="*/ 1398 w 392728"/>
                <a:gd name="connsiteY1" fmla="*/ 0 h 19516"/>
                <a:gd name="connsiteX2" fmla="*/ 392729 w 392728"/>
                <a:gd name="connsiteY2" fmla="*/ 9758 h 19516"/>
                <a:gd name="connsiteX3" fmla="*/ 374025 w 392728"/>
                <a:gd name="connsiteY3" fmla="*/ 19517 h 19516"/>
              </a:gdLst>
              <a:ahLst/>
              <a:cxnLst>
                <a:cxn ang="0">
                  <a:pos x="connsiteX0" y="connsiteY0"/>
                </a:cxn>
                <a:cxn ang="0">
                  <a:pos x="connsiteX1" y="connsiteY1"/>
                </a:cxn>
                <a:cxn ang="0">
                  <a:pos x="connsiteX2" y="connsiteY2"/>
                </a:cxn>
                <a:cxn ang="0">
                  <a:pos x="connsiteX3" y="connsiteY3"/>
                </a:cxn>
              </a:cxnLst>
              <a:rect l="l" t="t" r="r" b="b"/>
              <a:pathLst>
                <a:path w="392728" h="19516">
                  <a:moveTo>
                    <a:pt x="374025" y="19517"/>
                  </a:moveTo>
                  <a:cubicBezTo>
                    <a:pt x="367791" y="15089"/>
                    <a:pt x="-26341" y="28552"/>
                    <a:pt x="1398" y="0"/>
                  </a:cubicBezTo>
                  <a:cubicBezTo>
                    <a:pt x="1398" y="0"/>
                    <a:pt x="-30136" y="22498"/>
                    <a:pt x="392729" y="9758"/>
                  </a:cubicBezTo>
                  <a:lnTo>
                    <a:pt x="374025" y="19517"/>
                  </a:lnTo>
                  <a:close/>
                </a:path>
              </a:pathLst>
            </a:custGeom>
            <a:solidFill>
              <a:srgbClr val="333333"/>
            </a:solidFill>
            <a:ln w="9035" cap="flat">
              <a:noFill/>
              <a:prstDash val="solid"/>
              <a:miter/>
            </a:ln>
          </p:spPr>
          <p:txBody>
            <a:bodyPr anchor="ctr"/>
            <a:lstStyle/>
            <a:p>
              <a:pPr>
                <a:defRPr/>
              </a:pPr>
              <a:endParaRPr lang="en-US" dirty="0"/>
            </a:p>
          </p:txBody>
        </p:sp>
        <p:sp>
          <p:nvSpPr>
            <p:cNvPr id="312" name="Forme libre : forme 36071">
              <a:extLst>
                <a:ext uri="{FF2B5EF4-FFF2-40B4-BE49-F238E27FC236}">
                  <a16:creationId xmlns:a16="http://schemas.microsoft.com/office/drawing/2014/main" id="{F967AA44-0F79-97C5-88F8-4F150336E817}"/>
                </a:ext>
              </a:extLst>
            </p:cNvPr>
            <p:cNvSpPr/>
            <p:nvPr/>
          </p:nvSpPr>
          <p:spPr>
            <a:xfrm>
              <a:off x="4242894" y="3403971"/>
              <a:ext cx="2702720" cy="404161"/>
            </a:xfrm>
            <a:custGeom>
              <a:avLst/>
              <a:gdLst>
                <a:gd name="connsiteX0" fmla="*/ 0 w 2702720"/>
                <a:gd name="connsiteY0" fmla="*/ 404161 h 404161"/>
                <a:gd name="connsiteX1" fmla="*/ 2702721 w 2702720"/>
                <a:gd name="connsiteY1" fmla="*/ 0 h 404161"/>
                <a:gd name="connsiteX2" fmla="*/ 0 w 2702720"/>
                <a:gd name="connsiteY2" fmla="*/ 404161 h 404161"/>
              </a:gdLst>
              <a:ahLst/>
              <a:cxnLst>
                <a:cxn ang="0">
                  <a:pos x="connsiteX0" y="connsiteY0"/>
                </a:cxn>
                <a:cxn ang="0">
                  <a:pos x="connsiteX1" y="connsiteY1"/>
                </a:cxn>
                <a:cxn ang="0">
                  <a:pos x="connsiteX2" y="connsiteY2"/>
                </a:cxn>
              </a:cxnLst>
              <a:rect l="l" t="t" r="r" b="b"/>
              <a:pathLst>
                <a:path w="2702720" h="404161">
                  <a:moveTo>
                    <a:pt x="0" y="404161"/>
                  </a:moveTo>
                  <a:lnTo>
                    <a:pt x="2702721" y="0"/>
                  </a:lnTo>
                  <a:cubicBezTo>
                    <a:pt x="2702721" y="90"/>
                    <a:pt x="84121" y="366663"/>
                    <a:pt x="0" y="404161"/>
                  </a:cubicBezTo>
                  <a:close/>
                </a:path>
              </a:pathLst>
            </a:custGeom>
            <a:solidFill>
              <a:srgbClr val="FFFFFF"/>
            </a:solidFill>
            <a:ln w="9035" cap="flat">
              <a:noFill/>
              <a:prstDash val="solid"/>
              <a:miter/>
            </a:ln>
          </p:spPr>
          <p:txBody>
            <a:bodyPr anchor="ctr"/>
            <a:lstStyle/>
            <a:p>
              <a:pPr>
                <a:defRPr/>
              </a:pPr>
              <a:endParaRPr lang="en-US" dirty="0"/>
            </a:p>
          </p:txBody>
        </p:sp>
        <p:sp>
          <p:nvSpPr>
            <p:cNvPr id="313" name="Forme libre : forme 36072">
              <a:extLst>
                <a:ext uri="{FF2B5EF4-FFF2-40B4-BE49-F238E27FC236}">
                  <a16:creationId xmlns:a16="http://schemas.microsoft.com/office/drawing/2014/main" id="{C2684183-62D5-DCF8-2A05-4BE49BF67C7C}"/>
                </a:ext>
              </a:extLst>
            </p:cNvPr>
            <p:cNvSpPr/>
            <p:nvPr/>
          </p:nvSpPr>
          <p:spPr>
            <a:xfrm>
              <a:off x="2339460" y="3192177"/>
              <a:ext cx="4308703" cy="453766"/>
            </a:xfrm>
            <a:custGeom>
              <a:avLst/>
              <a:gdLst>
                <a:gd name="connsiteX0" fmla="*/ 4308703 w 4308703"/>
                <a:gd name="connsiteY0" fmla="*/ 0 h 453766"/>
                <a:gd name="connsiteX1" fmla="*/ 811214 w 4308703"/>
                <a:gd name="connsiteY1" fmla="*/ 453767 h 453766"/>
                <a:gd name="connsiteX2" fmla="*/ 0 w 4308703"/>
                <a:gd name="connsiteY2" fmla="*/ 411661 h 453766"/>
              </a:gdLst>
              <a:ahLst/>
              <a:cxnLst>
                <a:cxn ang="0">
                  <a:pos x="connsiteX0" y="connsiteY0"/>
                </a:cxn>
                <a:cxn ang="0">
                  <a:pos x="connsiteX1" y="connsiteY1"/>
                </a:cxn>
                <a:cxn ang="0">
                  <a:pos x="connsiteX2" y="connsiteY2"/>
                </a:cxn>
              </a:cxnLst>
              <a:rect l="l" t="t" r="r" b="b"/>
              <a:pathLst>
                <a:path w="4308703" h="453766">
                  <a:moveTo>
                    <a:pt x="4308703" y="0"/>
                  </a:moveTo>
                  <a:lnTo>
                    <a:pt x="811214" y="453767"/>
                  </a:lnTo>
                  <a:lnTo>
                    <a:pt x="0" y="411661"/>
                  </a:lnTo>
                  <a:close/>
                </a:path>
              </a:pathLst>
            </a:custGeom>
            <a:solidFill>
              <a:srgbClr val="B9C2C6"/>
            </a:solidFill>
            <a:ln w="9035" cap="flat">
              <a:noFill/>
              <a:prstDash val="solid"/>
              <a:miter/>
            </a:ln>
          </p:spPr>
          <p:txBody>
            <a:bodyPr anchor="ctr"/>
            <a:lstStyle/>
            <a:p>
              <a:pPr>
                <a:defRPr/>
              </a:pPr>
              <a:endParaRPr lang="en-US" dirty="0"/>
            </a:p>
          </p:txBody>
        </p:sp>
        <p:sp>
          <p:nvSpPr>
            <p:cNvPr id="314" name="Forme libre : forme 36073">
              <a:extLst>
                <a:ext uri="{FF2B5EF4-FFF2-40B4-BE49-F238E27FC236}">
                  <a16:creationId xmlns:a16="http://schemas.microsoft.com/office/drawing/2014/main" id="{31B3F11A-101A-D0F9-4AE6-B424853DCED6}"/>
                </a:ext>
              </a:extLst>
            </p:cNvPr>
            <p:cNvSpPr/>
            <p:nvPr/>
          </p:nvSpPr>
          <p:spPr>
            <a:xfrm>
              <a:off x="2089084" y="3500742"/>
              <a:ext cx="626978" cy="87102"/>
            </a:xfrm>
            <a:custGeom>
              <a:avLst/>
              <a:gdLst>
                <a:gd name="connsiteX0" fmla="*/ 0 w 626978"/>
                <a:gd name="connsiteY0" fmla="*/ 87103 h 87102"/>
                <a:gd name="connsiteX1" fmla="*/ 626978 w 626978"/>
                <a:gd name="connsiteY1" fmla="*/ 0 h 87102"/>
                <a:gd name="connsiteX2" fmla="*/ 0 w 626978"/>
                <a:gd name="connsiteY2" fmla="*/ 87103 h 87102"/>
              </a:gdLst>
              <a:ahLst/>
              <a:cxnLst>
                <a:cxn ang="0">
                  <a:pos x="connsiteX0" y="connsiteY0"/>
                </a:cxn>
                <a:cxn ang="0">
                  <a:pos x="connsiteX1" y="connsiteY1"/>
                </a:cxn>
                <a:cxn ang="0">
                  <a:pos x="connsiteX2" y="connsiteY2"/>
                </a:cxn>
              </a:cxnLst>
              <a:rect l="l" t="t" r="r" b="b"/>
              <a:pathLst>
                <a:path w="626978" h="87102">
                  <a:moveTo>
                    <a:pt x="0" y="87103"/>
                  </a:moveTo>
                  <a:lnTo>
                    <a:pt x="626978" y="0"/>
                  </a:lnTo>
                  <a:cubicBezTo>
                    <a:pt x="626978" y="-90"/>
                    <a:pt x="43009" y="66050"/>
                    <a:pt x="0" y="87103"/>
                  </a:cubicBezTo>
                  <a:close/>
                </a:path>
              </a:pathLst>
            </a:custGeom>
            <a:solidFill>
              <a:srgbClr val="FFFFFF"/>
            </a:solidFill>
            <a:ln w="9035" cap="flat">
              <a:noFill/>
              <a:prstDash val="solid"/>
              <a:miter/>
            </a:ln>
          </p:spPr>
          <p:txBody>
            <a:bodyPr anchor="ctr"/>
            <a:lstStyle/>
            <a:p>
              <a:pPr>
                <a:defRPr/>
              </a:pPr>
              <a:endParaRPr lang="en-US" dirty="0"/>
            </a:p>
          </p:txBody>
        </p:sp>
        <p:sp>
          <p:nvSpPr>
            <p:cNvPr id="315" name="Forme libre : forme 36074">
              <a:extLst>
                <a:ext uri="{FF2B5EF4-FFF2-40B4-BE49-F238E27FC236}">
                  <a16:creationId xmlns:a16="http://schemas.microsoft.com/office/drawing/2014/main" id="{0321F0E9-F063-76DD-A2FF-B7D54C90E5FB}"/>
                </a:ext>
              </a:extLst>
            </p:cNvPr>
            <p:cNvSpPr/>
            <p:nvPr/>
          </p:nvSpPr>
          <p:spPr>
            <a:xfrm>
              <a:off x="2790155" y="3153143"/>
              <a:ext cx="2884516" cy="318524"/>
            </a:xfrm>
            <a:custGeom>
              <a:avLst/>
              <a:gdLst>
                <a:gd name="connsiteX0" fmla="*/ 0 w 2884516"/>
                <a:gd name="connsiteY0" fmla="*/ 318504 h 318524"/>
                <a:gd name="connsiteX1" fmla="*/ 2884516 w 2884516"/>
                <a:gd name="connsiteY1" fmla="*/ 0 h 318524"/>
                <a:gd name="connsiteX2" fmla="*/ 0 w 2884516"/>
                <a:gd name="connsiteY2" fmla="*/ 318504 h 318524"/>
              </a:gdLst>
              <a:ahLst/>
              <a:cxnLst>
                <a:cxn ang="0">
                  <a:pos x="connsiteX0" y="connsiteY0"/>
                </a:cxn>
                <a:cxn ang="0">
                  <a:pos x="connsiteX1" y="connsiteY1"/>
                </a:cxn>
                <a:cxn ang="0">
                  <a:pos x="connsiteX2" y="connsiteY2"/>
                </a:cxn>
              </a:cxnLst>
              <a:rect l="l" t="t" r="r" b="b"/>
              <a:pathLst>
                <a:path w="2884516" h="318524">
                  <a:moveTo>
                    <a:pt x="0" y="318504"/>
                  </a:moveTo>
                  <a:lnTo>
                    <a:pt x="2884516" y="0"/>
                  </a:lnTo>
                  <a:cubicBezTo>
                    <a:pt x="2884516" y="0"/>
                    <a:pt x="177278" y="321486"/>
                    <a:pt x="0" y="318504"/>
                  </a:cubicBezTo>
                  <a:close/>
                </a:path>
              </a:pathLst>
            </a:custGeom>
            <a:solidFill>
              <a:srgbClr val="FFFFFF"/>
            </a:solidFill>
            <a:ln w="9035" cap="flat">
              <a:noFill/>
              <a:prstDash val="solid"/>
              <a:miter/>
            </a:ln>
          </p:spPr>
          <p:txBody>
            <a:bodyPr anchor="ctr"/>
            <a:lstStyle/>
            <a:p>
              <a:pPr>
                <a:defRPr/>
              </a:pPr>
              <a:endParaRPr lang="en-US" dirty="0"/>
            </a:p>
          </p:txBody>
        </p:sp>
        <p:sp>
          <p:nvSpPr>
            <p:cNvPr id="316" name="Forme libre : forme 36075">
              <a:extLst>
                <a:ext uri="{FF2B5EF4-FFF2-40B4-BE49-F238E27FC236}">
                  <a16:creationId xmlns:a16="http://schemas.microsoft.com/office/drawing/2014/main" id="{4343E10A-011D-3C46-7574-0379DCF06AC2}"/>
                </a:ext>
              </a:extLst>
            </p:cNvPr>
            <p:cNvSpPr/>
            <p:nvPr/>
          </p:nvSpPr>
          <p:spPr>
            <a:xfrm>
              <a:off x="6314660" y="3922342"/>
              <a:ext cx="460723" cy="1844883"/>
            </a:xfrm>
            <a:custGeom>
              <a:avLst/>
              <a:gdLst>
                <a:gd name="connsiteX0" fmla="*/ 460724 w 460723"/>
                <a:gd name="connsiteY0" fmla="*/ 0 h 1844883"/>
                <a:gd name="connsiteX1" fmla="*/ 104180 w 460723"/>
                <a:gd name="connsiteY1" fmla="*/ 56111 h 1844883"/>
                <a:gd name="connsiteX2" fmla="*/ 0 w 460723"/>
                <a:gd name="connsiteY2" fmla="*/ 1844884 h 1844883"/>
                <a:gd name="connsiteX3" fmla="*/ 86109 w 460723"/>
                <a:gd name="connsiteY3" fmla="*/ 40028 h 1844883"/>
                <a:gd name="connsiteX4" fmla="*/ 460724 w 460723"/>
                <a:gd name="connsiteY4" fmla="*/ 0 h 184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23" h="1844883">
                  <a:moveTo>
                    <a:pt x="460724" y="0"/>
                  </a:moveTo>
                  <a:cubicBezTo>
                    <a:pt x="460724" y="0"/>
                    <a:pt x="138244" y="52045"/>
                    <a:pt x="104180" y="56111"/>
                  </a:cubicBezTo>
                  <a:lnTo>
                    <a:pt x="0" y="1844884"/>
                  </a:lnTo>
                  <a:lnTo>
                    <a:pt x="86109" y="40028"/>
                  </a:lnTo>
                  <a:lnTo>
                    <a:pt x="460724" y="0"/>
                  </a:lnTo>
                  <a:close/>
                </a:path>
              </a:pathLst>
            </a:custGeom>
            <a:solidFill>
              <a:srgbClr val="FFFFFF"/>
            </a:solidFill>
            <a:ln w="9035" cap="flat">
              <a:noFill/>
              <a:prstDash val="solid"/>
              <a:miter/>
            </a:ln>
          </p:spPr>
          <p:txBody>
            <a:bodyPr anchor="ctr"/>
            <a:lstStyle/>
            <a:p>
              <a:pPr>
                <a:defRPr/>
              </a:pPr>
              <a:endParaRPr lang="en-US" dirty="0"/>
            </a:p>
          </p:txBody>
        </p:sp>
        <p:sp>
          <p:nvSpPr>
            <p:cNvPr id="317" name="Forme libre : forme 36076">
              <a:extLst>
                <a:ext uri="{FF2B5EF4-FFF2-40B4-BE49-F238E27FC236}">
                  <a16:creationId xmlns:a16="http://schemas.microsoft.com/office/drawing/2014/main" id="{CB5D88DC-8220-718A-C2F4-58FAAA78FC99}"/>
                </a:ext>
              </a:extLst>
            </p:cNvPr>
            <p:cNvSpPr/>
            <p:nvPr/>
          </p:nvSpPr>
          <p:spPr>
            <a:xfrm>
              <a:off x="6996751" y="3225970"/>
              <a:ext cx="114937" cy="175041"/>
            </a:xfrm>
            <a:custGeom>
              <a:avLst/>
              <a:gdLst>
                <a:gd name="connsiteX0" fmla="*/ 114937 w 114937"/>
                <a:gd name="connsiteY0" fmla="*/ 0 h 175041"/>
                <a:gd name="connsiteX1" fmla="*/ 78163 w 114937"/>
                <a:gd name="connsiteY1" fmla="*/ 7499 h 175041"/>
                <a:gd name="connsiteX2" fmla="*/ 5 w 114937"/>
                <a:gd name="connsiteY2" fmla="*/ 175019 h 175041"/>
                <a:gd name="connsiteX3" fmla="*/ 83403 w 114937"/>
                <a:gd name="connsiteY3" fmla="*/ 14276 h 175041"/>
                <a:gd name="connsiteX4" fmla="*/ 114937 w 114937"/>
                <a:gd name="connsiteY4" fmla="*/ 0 h 17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37" h="175041">
                  <a:moveTo>
                    <a:pt x="114937" y="0"/>
                  </a:moveTo>
                  <a:lnTo>
                    <a:pt x="78163" y="7499"/>
                  </a:lnTo>
                  <a:cubicBezTo>
                    <a:pt x="78163" y="7499"/>
                    <a:pt x="-718" y="177278"/>
                    <a:pt x="5" y="175019"/>
                  </a:cubicBezTo>
                  <a:cubicBezTo>
                    <a:pt x="728" y="172760"/>
                    <a:pt x="83403" y="14276"/>
                    <a:pt x="83403" y="14276"/>
                  </a:cubicBezTo>
                  <a:lnTo>
                    <a:pt x="114937" y="0"/>
                  </a:lnTo>
                  <a:close/>
                </a:path>
              </a:pathLst>
            </a:custGeom>
            <a:solidFill>
              <a:srgbClr val="FFFFFF"/>
            </a:solidFill>
            <a:ln w="9035" cap="flat">
              <a:noFill/>
              <a:prstDash val="solid"/>
              <a:miter/>
            </a:ln>
          </p:spPr>
          <p:txBody>
            <a:bodyPr anchor="ctr"/>
            <a:lstStyle/>
            <a:p>
              <a:pPr>
                <a:defRPr/>
              </a:pPr>
              <a:endParaRPr lang="en-US" dirty="0"/>
            </a:p>
          </p:txBody>
        </p:sp>
        <p:sp>
          <p:nvSpPr>
            <p:cNvPr id="318" name="Forme libre : forme 36077">
              <a:extLst>
                <a:ext uri="{FF2B5EF4-FFF2-40B4-BE49-F238E27FC236}">
                  <a16:creationId xmlns:a16="http://schemas.microsoft.com/office/drawing/2014/main" id="{206133FE-7B04-FEFC-CF09-2FD2D55FDD05}"/>
                </a:ext>
              </a:extLst>
            </p:cNvPr>
            <p:cNvSpPr/>
            <p:nvPr/>
          </p:nvSpPr>
          <p:spPr>
            <a:xfrm>
              <a:off x="6065369" y="3117001"/>
              <a:ext cx="1148059" cy="61327"/>
            </a:xfrm>
            <a:custGeom>
              <a:avLst/>
              <a:gdLst>
                <a:gd name="connsiteX0" fmla="*/ 1148060 w 1148059"/>
                <a:gd name="connsiteY0" fmla="*/ 59093 h 61327"/>
                <a:gd name="connsiteX1" fmla="*/ 0 w 1148059"/>
                <a:gd name="connsiteY1" fmla="*/ 0 h 61327"/>
                <a:gd name="connsiteX2" fmla="*/ 1148060 w 1148059"/>
                <a:gd name="connsiteY2" fmla="*/ 59093 h 61327"/>
              </a:gdLst>
              <a:ahLst/>
              <a:cxnLst>
                <a:cxn ang="0">
                  <a:pos x="connsiteX0" y="connsiteY0"/>
                </a:cxn>
                <a:cxn ang="0">
                  <a:pos x="connsiteX1" y="connsiteY1"/>
                </a:cxn>
                <a:cxn ang="0">
                  <a:pos x="connsiteX2" y="connsiteY2"/>
                </a:cxn>
              </a:cxnLst>
              <a:rect l="l" t="t" r="r" b="b"/>
              <a:pathLst>
                <a:path w="1148059" h="61327">
                  <a:moveTo>
                    <a:pt x="1148060" y="59093"/>
                  </a:moveTo>
                  <a:lnTo>
                    <a:pt x="0" y="0"/>
                  </a:lnTo>
                  <a:cubicBezTo>
                    <a:pt x="90" y="0"/>
                    <a:pt x="982076" y="75086"/>
                    <a:pt x="1148060" y="59093"/>
                  </a:cubicBezTo>
                  <a:close/>
                </a:path>
              </a:pathLst>
            </a:custGeom>
            <a:solidFill>
              <a:srgbClr val="FFFFFF"/>
            </a:solidFill>
            <a:ln w="9035" cap="flat">
              <a:noFill/>
              <a:prstDash val="solid"/>
              <a:miter/>
            </a:ln>
          </p:spPr>
          <p:txBody>
            <a:bodyPr anchor="ctr"/>
            <a:lstStyle/>
            <a:p>
              <a:pPr>
                <a:defRPr/>
              </a:pPr>
              <a:endParaRPr lang="en-US" dirty="0"/>
            </a:p>
          </p:txBody>
        </p:sp>
        <p:sp>
          <p:nvSpPr>
            <p:cNvPr id="319" name="Forme libre : forme 36078">
              <a:extLst>
                <a:ext uri="{FF2B5EF4-FFF2-40B4-BE49-F238E27FC236}">
                  <a16:creationId xmlns:a16="http://schemas.microsoft.com/office/drawing/2014/main" id="{886A1606-ED3E-5A96-59D1-51952277CA47}"/>
                </a:ext>
              </a:extLst>
            </p:cNvPr>
            <p:cNvSpPr/>
            <p:nvPr/>
          </p:nvSpPr>
          <p:spPr>
            <a:xfrm>
              <a:off x="4537905" y="4679523"/>
              <a:ext cx="1746757" cy="1790760"/>
            </a:xfrm>
            <a:custGeom>
              <a:avLst/>
              <a:gdLst>
                <a:gd name="connsiteX0" fmla="*/ 46081 w 1746757"/>
                <a:gd name="connsiteY0" fmla="*/ 0 h 1790760"/>
                <a:gd name="connsiteX1" fmla="*/ 0 w 1746757"/>
                <a:gd name="connsiteY1" fmla="*/ 1790760 h 1790760"/>
                <a:gd name="connsiteX2" fmla="*/ 1746757 w 1746757"/>
                <a:gd name="connsiteY2" fmla="*/ 1090684 h 1790760"/>
                <a:gd name="connsiteX3" fmla="*/ 46081 w 1746757"/>
                <a:gd name="connsiteY3" fmla="*/ 0 h 1790760"/>
              </a:gdLst>
              <a:ahLst/>
              <a:cxnLst>
                <a:cxn ang="0">
                  <a:pos x="connsiteX0" y="connsiteY0"/>
                </a:cxn>
                <a:cxn ang="0">
                  <a:pos x="connsiteX1" y="connsiteY1"/>
                </a:cxn>
                <a:cxn ang="0">
                  <a:pos x="connsiteX2" y="connsiteY2"/>
                </a:cxn>
                <a:cxn ang="0">
                  <a:pos x="connsiteX3" y="connsiteY3"/>
                </a:cxn>
              </a:cxnLst>
              <a:rect l="l" t="t" r="r" b="b"/>
              <a:pathLst>
                <a:path w="1746757" h="1790760">
                  <a:moveTo>
                    <a:pt x="46081" y="0"/>
                  </a:moveTo>
                  <a:lnTo>
                    <a:pt x="0" y="1790760"/>
                  </a:lnTo>
                  <a:lnTo>
                    <a:pt x="1746757" y="1090684"/>
                  </a:lnTo>
                  <a:cubicBezTo>
                    <a:pt x="1746757" y="1090684"/>
                    <a:pt x="-23041" y="1631553"/>
                    <a:pt x="46081" y="0"/>
                  </a:cubicBezTo>
                  <a:close/>
                </a:path>
              </a:pathLst>
            </a:custGeom>
            <a:solidFill>
              <a:srgbClr val="D9DADB"/>
            </a:solidFill>
            <a:ln w="9035" cap="flat">
              <a:noFill/>
              <a:prstDash val="solid"/>
              <a:miter/>
            </a:ln>
          </p:spPr>
          <p:txBody>
            <a:bodyPr anchor="ctr"/>
            <a:lstStyle/>
            <a:p>
              <a:pPr>
                <a:defRPr/>
              </a:pPr>
              <a:endParaRPr lang="en-US" dirty="0"/>
            </a:p>
          </p:txBody>
        </p:sp>
        <p:sp>
          <p:nvSpPr>
            <p:cNvPr id="320" name="Forme libre : forme 36079">
              <a:extLst>
                <a:ext uri="{FF2B5EF4-FFF2-40B4-BE49-F238E27FC236}">
                  <a16:creationId xmlns:a16="http://schemas.microsoft.com/office/drawing/2014/main" id="{2333555B-87FC-90B2-786A-899F2D93E992}"/>
                </a:ext>
              </a:extLst>
            </p:cNvPr>
            <p:cNvSpPr/>
            <p:nvPr/>
          </p:nvSpPr>
          <p:spPr>
            <a:xfrm>
              <a:off x="7892091" y="2695401"/>
              <a:ext cx="443736" cy="348592"/>
            </a:xfrm>
            <a:custGeom>
              <a:avLst/>
              <a:gdLst>
                <a:gd name="connsiteX0" fmla="*/ 0 w 443736"/>
                <a:gd name="connsiteY0" fmla="*/ 0 h 348592"/>
                <a:gd name="connsiteX1" fmla="*/ 0 w 443736"/>
                <a:gd name="connsiteY1" fmla="*/ 278476 h 348592"/>
                <a:gd name="connsiteX2" fmla="*/ 443737 w 443736"/>
                <a:gd name="connsiteY2" fmla="*/ 348593 h 348592"/>
                <a:gd name="connsiteX3" fmla="*/ 0 w 443736"/>
                <a:gd name="connsiteY3" fmla="*/ 0 h 348592"/>
              </a:gdLst>
              <a:ahLst/>
              <a:cxnLst>
                <a:cxn ang="0">
                  <a:pos x="connsiteX0" y="connsiteY0"/>
                </a:cxn>
                <a:cxn ang="0">
                  <a:pos x="connsiteX1" y="connsiteY1"/>
                </a:cxn>
                <a:cxn ang="0">
                  <a:pos x="connsiteX2" y="connsiteY2"/>
                </a:cxn>
                <a:cxn ang="0">
                  <a:pos x="connsiteX3" y="connsiteY3"/>
                </a:cxn>
              </a:cxnLst>
              <a:rect l="l" t="t" r="r" b="b"/>
              <a:pathLst>
                <a:path w="443736" h="348592">
                  <a:moveTo>
                    <a:pt x="0" y="0"/>
                  </a:moveTo>
                  <a:lnTo>
                    <a:pt x="0" y="278476"/>
                  </a:lnTo>
                  <a:lnTo>
                    <a:pt x="443737" y="348593"/>
                  </a:lnTo>
                  <a:cubicBezTo>
                    <a:pt x="443737" y="348593"/>
                    <a:pt x="17077" y="265465"/>
                    <a:pt x="0" y="0"/>
                  </a:cubicBezTo>
                  <a:close/>
                </a:path>
              </a:pathLst>
            </a:custGeom>
            <a:solidFill>
              <a:srgbClr val="D9DADB"/>
            </a:solidFill>
            <a:ln w="9035" cap="flat">
              <a:noFill/>
              <a:prstDash val="solid"/>
              <a:miter/>
            </a:ln>
          </p:spPr>
          <p:txBody>
            <a:bodyPr anchor="ctr"/>
            <a:lstStyle/>
            <a:p>
              <a:pPr>
                <a:defRPr/>
              </a:pPr>
              <a:endParaRPr lang="en-US" dirty="0"/>
            </a:p>
          </p:txBody>
        </p:sp>
        <p:sp>
          <p:nvSpPr>
            <p:cNvPr id="321" name="Forme libre : forme 36080">
              <a:extLst>
                <a:ext uri="{FF2B5EF4-FFF2-40B4-BE49-F238E27FC236}">
                  <a16:creationId xmlns:a16="http://schemas.microsoft.com/office/drawing/2014/main" id="{BE1EC0B0-E033-DDE2-3E21-6716FABDD24B}"/>
                </a:ext>
              </a:extLst>
            </p:cNvPr>
            <p:cNvSpPr/>
            <p:nvPr/>
          </p:nvSpPr>
          <p:spPr>
            <a:xfrm>
              <a:off x="5302044" y="2695401"/>
              <a:ext cx="440664" cy="347508"/>
            </a:xfrm>
            <a:custGeom>
              <a:avLst/>
              <a:gdLst>
                <a:gd name="connsiteX0" fmla="*/ 435695 w 440664"/>
                <a:gd name="connsiteY0" fmla="*/ 0 h 347508"/>
                <a:gd name="connsiteX1" fmla="*/ 440665 w 440664"/>
                <a:gd name="connsiteY1" fmla="*/ 276398 h 347508"/>
                <a:gd name="connsiteX2" fmla="*/ 0 w 440664"/>
                <a:gd name="connsiteY2" fmla="*/ 347508 h 347508"/>
                <a:gd name="connsiteX3" fmla="*/ 435695 w 440664"/>
                <a:gd name="connsiteY3" fmla="*/ 0 h 347508"/>
              </a:gdLst>
              <a:ahLst/>
              <a:cxnLst>
                <a:cxn ang="0">
                  <a:pos x="connsiteX0" y="connsiteY0"/>
                </a:cxn>
                <a:cxn ang="0">
                  <a:pos x="connsiteX1" y="connsiteY1"/>
                </a:cxn>
                <a:cxn ang="0">
                  <a:pos x="connsiteX2" y="connsiteY2"/>
                </a:cxn>
                <a:cxn ang="0">
                  <a:pos x="connsiteX3" y="connsiteY3"/>
                </a:cxn>
              </a:cxnLst>
              <a:rect l="l" t="t" r="r" b="b"/>
              <a:pathLst>
                <a:path w="440664" h="347508">
                  <a:moveTo>
                    <a:pt x="435695" y="0"/>
                  </a:moveTo>
                  <a:lnTo>
                    <a:pt x="440665" y="276398"/>
                  </a:lnTo>
                  <a:lnTo>
                    <a:pt x="0" y="347508"/>
                  </a:lnTo>
                  <a:cubicBezTo>
                    <a:pt x="0" y="347599"/>
                    <a:pt x="384644" y="286518"/>
                    <a:pt x="435695" y="0"/>
                  </a:cubicBezTo>
                  <a:close/>
                </a:path>
              </a:pathLst>
            </a:custGeom>
            <a:solidFill>
              <a:srgbClr val="D9DADB"/>
            </a:solidFill>
            <a:ln w="9035" cap="flat">
              <a:noFill/>
              <a:prstDash val="solid"/>
              <a:miter/>
            </a:ln>
          </p:spPr>
          <p:txBody>
            <a:bodyPr anchor="ctr"/>
            <a:lstStyle/>
            <a:p>
              <a:pPr>
                <a:defRPr/>
              </a:pPr>
              <a:endParaRPr lang="en-US" dirty="0"/>
            </a:p>
          </p:txBody>
        </p:sp>
      </p:grpSp>
      <p:sp>
        <p:nvSpPr>
          <p:cNvPr id="435" name="CuadroTexto 434">
            <a:extLst>
              <a:ext uri="{FF2B5EF4-FFF2-40B4-BE49-F238E27FC236}">
                <a16:creationId xmlns:a16="http://schemas.microsoft.com/office/drawing/2014/main" id="{928F3C93-DEE1-0995-6CA6-E2E814E8D9A9}"/>
              </a:ext>
            </a:extLst>
          </p:cNvPr>
          <p:cNvSpPr txBox="1"/>
          <p:nvPr/>
        </p:nvSpPr>
        <p:spPr>
          <a:xfrm>
            <a:off x="1990164" y="2349637"/>
            <a:ext cx="3003177" cy="900246"/>
          </a:xfrm>
          <a:prstGeom prst="rect">
            <a:avLst/>
          </a:prstGeom>
          <a:noFill/>
        </p:spPr>
        <p:txBody>
          <a:bodyPr wrap="square">
            <a:spAutoFit/>
          </a:bodyPr>
          <a:lstStyle/>
          <a:p>
            <a:r>
              <a:rPr kumimoji="0" lang="es-ES" altLang="es-ES" sz="1050" b="1"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La disminución en la captación del trazador </a:t>
            </a:r>
            <a:r>
              <a:rPr kumimoji="0" lang="es-ES" altLang="es-ES" sz="1050" b="0"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a:t>
            </a:r>
            <a:r>
              <a:rPr lang="es-ES" altLang="es-ES" sz="1050" dirty="0" err="1">
                <a:solidFill>
                  <a:srgbClr val="002755"/>
                </a:solidFill>
                <a:latin typeface="Arial" panose="020B0604020202020204" pitchFamily="34" charset="0"/>
                <a:ea typeface="Yu Gothic" panose="020B0400000000000000" pitchFamily="34" charset="-128"/>
                <a:cs typeface="Arial" panose="020B0604020202020204" pitchFamily="34" charset="0"/>
              </a:rPr>
              <a:t>fluorodesoxiglucosa</a:t>
            </a:r>
            <a:r>
              <a:rPr lang="es-ES" alt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kumimoji="0" lang="es-ES" altLang="es-ES" sz="1050" b="1"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indica </a:t>
            </a:r>
            <a:r>
              <a:rPr kumimoji="0" lang="es-ES" altLang="es-ES" sz="1050" b="1" i="0" u="none" strike="noStrike" cap="none" normalizeH="0" baseline="0" dirty="0" err="1">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hipometabolismo</a:t>
            </a:r>
            <a:r>
              <a:rPr kumimoji="0" lang="es-ES" altLang="es-ES" sz="1050" b="1"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 de la glucosa</a:t>
            </a:r>
            <a:r>
              <a:rPr kumimoji="0" lang="es-ES" altLang="es-ES" sz="1050" b="0"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 que en la EA se cree que está relacionado con lesión neuronal y disfunción sináptica.</a:t>
            </a:r>
            <a:endParaRPr lang="es-ES" sz="1050" dirty="0">
              <a:latin typeface="Arial" panose="020B0604020202020204" pitchFamily="34" charset="0"/>
              <a:cs typeface="Arial" panose="020B0604020202020204" pitchFamily="34" charset="0"/>
            </a:endParaRPr>
          </a:p>
        </p:txBody>
      </p:sp>
      <p:sp>
        <p:nvSpPr>
          <p:cNvPr id="436" name="CuadroTexto 435">
            <a:extLst>
              <a:ext uri="{FF2B5EF4-FFF2-40B4-BE49-F238E27FC236}">
                <a16:creationId xmlns:a16="http://schemas.microsoft.com/office/drawing/2014/main" id="{483181CB-F207-202B-9522-B68F1A07D9E0}"/>
              </a:ext>
            </a:extLst>
          </p:cNvPr>
          <p:cNvSpPr txBox="1"/>
          <p:nvPr/>
        </p:nvSpPr>
        <p:spPr>
          <a:xfrm>
            <a:off x="1990164" y="3238042"/>
            <a:ext cx="2922495" cy="738664"/>
          </a:xfrm>
          <a:prstGeom prst="rect">
            <a:avLst/>
          </a:prstGeom>
          <a:noFill/>
        </p:spPr>
        <p:txBody>
          <a:bodyPr wrap="square">
            <a:spAutoFit/>
          </a:bodyPr>
          <a:lstStyle/>
          <a:p>
            <a:pPr marL="0" marR="0" lvl="0" indent="0" algn="l" defTabSz="914400" rtl="0" eaLnBrk="0" fontAlgn="base" latinLnBrk="0" hangingPunct="0">
              <a:spcBef>
                <a:spcPts val="600"/>
              </a:spcBef>
              <a:spcAft>
                <a:spcPts val="60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 altLang="es-ES" sz="1050" b="1"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Una PET-FDG normal prácticamente excluye que la clínica cognitiva del paciente sea atribuible a una enfermedad neurodegenerativa</a:t>
            </a:r>
            <a:r>
              <a:rPr kumimoji="0" lang="es-ES" altLang="es-ES" sz="1050" b="0" i="0" u="none" strike="noStrike" cap="none" normalizeH="0" baseline="3000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1</a:t>
            </a:r>
            <a:r>
              <a:rPr kumimoji="0" lang="es-ES" altLang="es-ES" sz="1050" b="0" i="0" u="none" strike="noStrike" cap="none" normalizeH="0" baseline="0" dirty="0">
                <a:ln>
                  <a:noFill/>
                </a:ln>
                <a:solidFill>
                  <a:srgbClr val="002755"/>
                </a:solidFill>
                <a:effectLst/>
                <a:latin typeface="Arial" panose="020B0604020202020204" pitchFamily="34" charset="0"/>
                <a:ea typeface="Yu Gothic" panose="020B0400000000000000" pitchFamily="34" charset="-128"/>
                <a:cs typeface="Arial" panose="020B0604020202020204" pitchFamily="34" charset="0"/>
              </a:rPr>
              <a:t>.</a:t>
            </a:r>
            <a:endParaRPr kumimoji="0" lang="es-ES" altLang="es-ES" sz="400" b="0" i="0" u="none" strike="noStrike" cap="none" normalizeH="0" baseline="0" dirty="0">
              <a:ln>
                <a:noFill/>
              </a:ln>
              <a:solidFill>
                <a:srgbClr val="00275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09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500"/>
                                  </p:stCondLst>
                                  <p:childTnLst>
                                    <p:set>
                                      <p:cBhvr>
                                        <p:cTn id="11" dur="1" fill="hold">
                                          <p:stCondLst>
                                            <p:cond delay="0"/>
                                          </p:stCondLst>
                                        </p:cTn>
                                        <p:tgtEl>
                                          <p:spTgt spid="280"/>
                                        </p:tgtEl>
                                        <p:attrNameLst>
                                          <p:attrName>style.visibility</p:attrName>
                                        </p:attrNameLst>
                                      </p:cBhvr>
                                      <p:to>
                                        <p:strVal val="visible"/>
                                      </p:to>
                                    </p:set>
                                    <p:anim calcmode="lin" valueType="num">
                                      <p:cBhvr>
                                        <p:cTn id="12" dur="500" fill="hold"/>
                                        <p:tgtEl>
                                          <p:spTgt spid="280"/>
                                        </p:tgtEl>
                                        <p:attrNameLst>
                                          <p:attrName>ppt_w</p:attrName>
                                        </p:attrNameLst>
                                      </p:cBhvr>
                                      <p:tavLst>
                                        <p:tav tm="0">
                                          <p:val>
                                            <p:fltVal val="0"/>
                                          </p:val>
                                        </p:tav>
                                        <p:tav tm="100000">
                                          <p:val>
                                            <p:strVal val="#ppt_w"/>
                                          </p:val>
                                        </p:tav>
                                      </p:tavLst>
                                    </p:anim>
                                    <p:anim calcmode="lin" valueType="num">
                                      <p:cBhvr>
                                        <p:cTn id="13" dur="500" fill="hold"/>
                                        <p:tgtEl>
                                          <p:spTgt spid="280"/>
                                        </p:tgtEl>
                                        <p:attrNameLst>
                                          <p:attrName>ppt_h</p:attrName>
                                        </p:attrNameLst>
                                      </p:cBhvr>
                                      <p:tavLst>
                                        <p:tav tm="0">
                                          <p:val>
                                            <p:fltVal val="0"/>
                                          </p:val>
                                        </p:tav>
                                        <p:tav tm="100000">
                                          <p:val>
                                            <p:strVal val="#ppt_h"/>
                                          </p:val>
                                        </p:tav>
                                      </p:tavLst>
                                    </p:anim>
                                    <p:animEffect transition="in" filter="fade">
                                      <p:cBhvr>
                                        <p:cTn id="14" dur="500"/>
                                        <p:tgtEl>
                                          <p:spTgt spid="28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4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P spid="4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D01CDAC2-A656-0ABD-3D46-779EA71DC54B}"/>
              </a:ext>
            </a:extLst>
          </p:cNvPr>
          <p:cNvSpPr>
            <a:spLocks noChangeArrowheads="1"/>
          </p:cNvSpPr>
          <p:nvPr/>
        </p:nvSpPr>
        <p:spPr bwMode="auto">
          <a:xfrm>
            <a:off x="5117493" y="4436221"/>
            <a:ext cx="421591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1pPr>
            <a:lvl2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2pPr>
            <a:lvl3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3pPr>
            <a:lvl4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4pPr>
            <a:lvl5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s-ES" altLang="es-ES" sz="1050" dirty="0">
              <a:solidFill>
                <a:srgbClr val="002755"/>
              </a:solidFill>
              <a:ea typeface="Yu Gothic" panose="020B0400000000000000"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 altLang="es-ES" sz="1050" b="0" i="0" u="none" strike="noStrike" cap="none" normalizeH="0" baseline="0" dirty="0">
                <a:ln>
                  <a:noFill/>
                </a:ln>
                <a:solidFill>
                  <a:srgbClr val="002755"/>
                </a:solidFill>
                <a:effectLst/>
                <a:ea typeface="Yu Gothic" panose="020B0400000000000000" pitchFamily="34" charset="-128"/>
                <a:cs typeface="Arial" panose="020B0604020202020204" pitchFamily="34" charset="0"/>
              </a:rPr>
              <a:t>        </a:t>
            </a:r>
            <a:endParaRPr kumimoji="0" lang="es-ES" altLang="es-ES" sz="1050" b="0" i="0" u="none" strike="noStrike" cap="none" normalizeH="0" baseline="0" dirty="0">
              <a:ln>
                <a:noFill/>
              </a:ln>
              <a:solidFill>
                <a:srgbClr val="002755"/>
              </a:solidFill>
              <a:effectLst/>
              <a:cs typeface="Arial" panose="020B0604020202020204" pitchFamily="34" charset="0"/>
            </a:endParaRPr>
          </a:p>
        </p:txBody>
      </p:sp>
      <p:pic>
        <p:nvPicPr>
          <p:cNvPr id="156" name="Gráfico 155">
            <a:extLst>
              <a:ext uri="{FF2B5EF4-FFF2-40B4-BE49-F238E27FC236}">
                <a16:creationId xmlns:a16="http://schemas.microsoft.com/office/drawing/2014/main" id="{0E0D50BA-FA2D-3D69-ACD9-F3CCB39379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7332" y="1302646"/>
            <a:ext cx="423839" cy="423838"/>
          </a:xfrm>
          <a:prstGeom prst="rect">
            <a:avLst/>
          </a:prstGeom>
        </p:spPr>
      </p:pic>
      <p:sp>
        <p:nvSpPr>
          <p:cNvPr id="26" name="CuadroTexto 25">
            <a:extLst>
              <a:ext uri="{FF2B5EF4-FFF2-40B4-BE49-F238E27FC236}">
                <a16:creationId xmlns:a16="http://schemas.microsoft.com/office/drawing/2014/main" id="{B4A78CE0-9174-38E0-C062-D4DB5E6BE22C}"/>
              </a:ext>
            </a:extLst>
          </p:cNvPr>
          <p:cNvSpPr txBox="1"/>
          <p:nvPr/>
        </p:nvSpPr>
        <p:spPr>
          <a:xfrm>
            <a:off x="503238" y="4227383"/>
            <a:ext cx="6695421" cy="789960"/>
          </a:xfrm>
          <a:prstGeom prst="rect">
            <a:avLst/>
          </a:prstGeom>
          <a:noFill/>
        </p:spPr>
        <p:txBody>
          <a:bodyPr wrap="square">
            <a:spAutoFit/>
          </a:bodyPr>
          <a:lstStyle/>
          <a:p>
            <a:pPr indent="-406400">
              <a:spcAft>
                <a:spcPts val="400"/>
              </a:spcAft>
            </a:pPr>
            <a:r>
              <a:rPr lang="en-GB" sz="700" dirty="0">
                <a:solidFill>
                  <a:srgbClr val="002755"/>
                </a:solidFill>
                <a:latin typeface="Arial" panose="020B0604020202020204" pitchFamily="34" charset="0"/>
                <a:cs typeface="Arial" panose="020B0604020202020204" pitchFamily="34" charset="0"/>
              </a:rPr>
              <a:t>1.Perani Det al. Cross-validation of biomarkers for the early differential diagnosis and prognosis of dementia in a clinical setting. Eur J Nucl Med Mol Imaging 2016;43(3):499–508. 2. </a:t>
            </a:r>
            <a:r>
              <a:rPr lang="en-GB" sz="700" dirty="0" err="1">
                <a:solidFill>
                  <a:srgbClr val="002755"/>
                </a:solidFill>
                <a:latin typeface="Arial" panose="020B0604020202020204" pitchFamily="34" charset="0"/>
                <a:cs typeface="Arial" panose="020B0604020202020204" pitchFamily="34" charset="0"/>
              </a:rPr>
              <a:t>Arbizu</a:t>
            </a:r>
            <a:r>
              <a:rPr lang="en-GB" sz="700" dirty="0">
                <a:solidFill>
                  <a:srgbClr val="002755"/>
                </a:solidFill>
                <a:latin typeface="Arial" panose="020B0604020202020204" pitchFamily="34" charset="0"/>
                <a:cs typeface="Arial" panose="020B0604020202020204" pitchFamily="34" charset="0"/>
              </a:rPr>
              <a:t> J et al. Recommendations for the use of PET imaging biomarkers in the diagnosis of neurodegenerative conditions associated with dementia: SEMNIM and SEN consensus. Rev Esp Med </a:t>
            </a:r>
            <a:r>
              <a:rPr lang="en-GB" sz="700" dirty="0" err="1">
                <a:solidFill>
                  <a:srgbClr val="002755"/>
                </a:solidFill>
                <a:latin typeface="Arial" panose="020B0604020202020204" pitchFamily="34" charset="0"/>
                <a:cs typeface="Arial" panose="020B0604020202020204" pitchFamily="34" charset="0"/>
              </a:rPr>
              <a:t>Nucl</a:t>
            </a:r>
            <a:r>
              <a:rPr lang="en-GB" sz="700" dirty="0">
                <a:solidFill>
                  <a:srgbClr val="002755"/>
                </a:solidFill>
                <a:latin typeface="Arial" panose="020B0604020202020204" pitchFamily="34" charset="0"/>
                <a:cs typeface="Arial" panose="020B0604020202020204" pitchFamily="34" charset="0"/>
              </a:rPr>
              <a:t> Imagen Mol 2015;34(5):303–13., 3. Park SW et al. Deep learning application for the classification of Alzheimer’s disease using 18F-flortaucipir (AV-1451) tau positron emission tomography. Sci Rep 2023 ;13(1), </a:t>
            </a:r>
            <a:r>
              <a:rPr lang="es-ES" sz="700" dirty="0">
                <a:solidFill>
                  <a:srgbClr val="002755"/>
                </a:solidFill>
                <a:latin typeface="Arial" panose="020B0604020202020204" pitchFamily="34" charset="0"/>
                <a:cs typeface="Arial" panose="020B0604020202020204" pitchFamily="34" charset="0"/>
              </a:rPr>
              <a:t>4. Janeiro MH et al. Biomarcadores en la enfermedad de Alzheimer. </a:t>
            </a:r>
            <a:r>
              <a:rPr lang="es-ES" sz="700" dirty="0" err="1">
                <a:solidFill>
                  <a:srgbClr val="002755"/>
                </a:solidFill>
                <a:latin typeface="Arial" panose="020B0604020202020204" pitchFamily="34" charset="0"/>
                <a:cs typeface="Arial" panose="020B0604020202020204" pitchFamily="34" charset="0"/>
              </a:rPr>
              <a:t>Adv</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Lab</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Med</a:t>
            </a:r>
            <a:r>
              <a:rPr lang="es-ES" sz="700" dirty="0">
                <a:solidFill>
                  <a:srgbClr val="002755"/>
                </a:solidFill>
                <a:latin typeface="Arial" panose="020B0604020202020204" pitchFamily="34" charset="0"/>
                <a:cs typeface="Arial" panose="020B0604020202020204" pitchFamily="34" charset="0"/>
              </a:rPr>
              <a:t>. 2021;2(1):39–50.</a:t>
            </a:r>
          </a:p>
          <a:p>
            <a:pPr indent="-406400">
              <a:spcAft>
                <a:spcPts val="400"/>
              </a:spcAft>
            </a:pPr>
            <a:endParaRPr lang="es-ES" sz="700" dirty="0">
              <a:solidFill>
                <a:srgbClr val="002755"/>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D4850754-E4E2-9498-5B82-63555EA2BFEC}"/>
              </a:ext>
            </a:extLst>
          </p:cNvPr>
          <p:cNvSpPr txBox="1">
            <a:spLocks/>
          </p:cNvSpPr>
          <p:nvPr/>
        </p:nvSpPr>
        <p:spPr>
          <a:xfrm>
            <a:off x="404192"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solidFill>
                  <a:srgbClr val="00F1BE"/>
                </a:solidFill>
                <a:latin typeface="Arial" panose="020B0604020202020204" pitchFamily="34" charset="0"/>
                <a:cs typeface="Arial" panose="020B0604020202020204" pitchFamily="34" charset="0"/>
              </a:rPr>
              <a:t>Instrumentos de diagnóstico; estado 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260" name="Grupo 259">
            <a:extLst>
              <a:ext uri="{FF2B5EF4-FFF2-40B4-BE49-F238E27FC236}">
                <a16:creationId xmlns:a16="http://schemas.microsoft.com/office/drawing/2014/main" id="{C7554ADF-83AD-23DE-775B-C8473CBEE9C8}"/>
              </a:ext>
            </a:extLst>
          </p:cNvPr>
          <p:cNvGrpSpPr/>
          <p:nvPr/>
        </p:nvGrpSpPr>
        <p:grpSpPr>
          <a:xfrm>
            <a:off x="503237" y="917253"/>
            <a:ext cx="4051094" cy="1961807"/>
            <a:chOff x="503237" y="917253"/>
            <a:chExt cx="4051094" cy="1961807"/>
          </a:xfrm>
        </p:grpSpPr>
        <p:grpSp>
          <p:nvGrpSpPr>
            <p:cNvPr id="261" name="Grupo 260">
              <a:extLst>
                <a:ext uri="{FF2B5EF4-FFF2-40B4-BE49-F238E27FC236}">
                  <a16:creationId xmlns:a16="http://schemas.microsoft.com/office/drawing/2014/main" id="{F06A77F9-3E78-945D-9110-1B63066F10ED}"/>
                </a:ext>
              </a:extLst>
            </p:cNvPr>
            <p:cNvGrpSpPr/>
            <p:nvPr/>
          </p:nvGrpSpPr>
          <p:grpSpPr>
            <a:xfrm>
              <a:off x="503237" y="925581"/>
              <a:ext cx="1948415" cy="1953479"/>
              <a:chOff x="503237" y="1409286"/>
              <a:chExt cx="3212552" cy="3220902"/>
            </a:xfrm>
          </p:grpSpPr>
          <p:sp>
            <p:nvSpPr>
              <p:cNvPr id="277" name="Rectángulo: una sola esquina redondeada 7">
                <a:extLst>
                  <a:ext uri="{FF2B5EF4-FFF2-40B4-BE49-F238E27FC236}">
                    <a16:creationId xmlns:a16="http://schemas.microsoft.com/office/drawing/2014/main" id="{797A9D0B-6760-758A-66D1-C7F1AEB902FB}"/>
                  </a:ext>
                </a:extLst>
              </p:cNvPr>
              <p:cNvSpPr/>
              <p:nvPr/>
            </p:nvSpPr>
            <p:spPr>
              <a:xfrm flipV="1">
                <a:off x="503237" y="1415912"/>
                <a:ext cx="3212551" cy="3214276"/>
              </a:xfrm>
              <a:prstGeom prst="round1Rect">
                <a:avLst>
                  <a:gd name="adj" fmla="val 6953"/>
                </a:avLst>
              </a:prstGeom>
              <a:blipFill dpi="0" rotWithShape="0">
                <a:blip r:embed="rId4"/>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78" name="Rectángulo: una sola esquina redondeada 7">
                <a:extLst>
                  <a:ext uri="{FF2B5EF4-FFF2-40B4-BE49-F238E27FC236}">
                    <a16:creationId xmlns:a16="http://schemas.microsoft.com/office/drawing/2014/main" id="{8F898AF9-5902-CF5B-4EC3-A9AE04FB43CD}"/>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62" name="Grupo 261">
              <a:extLst>
                <a:ext uri="{FF2B5EF4-FFF2-40B4-BE49-F238E27FC236}">
                  <a16:creationId xmlns:a16="http://schemas.microsoft.com/office/drawing/2014/main" id="{F135002F-E555-AAD7-28D6-DFB4229AC8A7}"/>
                </a:ext>
              </a:extLst>
            </p:cNvPr>
            <p:cNvGrpSpPr/>
            <p:nvPr/>
          </p:nvGrpSpPr>
          <p:grpSpPr>
            <a:xfrm>
              <a:off x="1884342" y="917253"/>
              <a:ext cx="2669989" cy="918336"/>
              <a:chOff x="1884342" y="917253"/>
              <a:chExt cx="2669989" cy="918336"/>
            </a:xfrm>
          </p:grpSpPr>
          <p:grpSp>
            <p:nvGrpSpPr>
              <p:cNvPr id="263" name="Grupo 262">
                <a:extLst>
                  <a:ext uri="{FF2B5EF4-FFF2-40B4-BE49-F238E27FC236}">
                    <a16:creationId xmlns:a16="http://schemas.microsoft.com/office/drawing/2014/main" id="{F564C32B-89E5-AC58-5805-31075923644E}"/>
                  </a:ext>
                </a:extLst>
              </p:cNvPr>
              <p:cNvGrpSpPr/>
              <p:nvPr/>
            </p:nvGrpSpPr>
            <p:grpSpPr>
              <a:xfrm>
                <a:off x="1884342" y="918944"/>
                <a:ext cx="1034100" cy="916645"/>
                <a:chOff x="3848003" y="2523171"/>
                <a:chExt cx="1034100" cy="916645"/>
              </a:xfrm>
            </p:grpSpPr>
            <p:sp>
              <p:nvSpPr>
                <p:cNvPr id="273" name="Rectángulo: una sola esquina redondeada 153">
                  <a:extLst>
                    <a:ext uri="{FF2B5EF4-FFF2-40B4-BE49-F238E27FC236}">
                      <a16:creationId xmlns:a16="http://schemas.microsoft.com/office/drawing/2014/main" id="{0F799C13-ACB1-D021-F694-7DAD2372ACA5}"/>
                    </a:ext>
                  </a:extLst>
                </p:cNvPr>
                <p:cNvSpPr/>
                <p:nvPr/>
              </p:nvSpPr>
              <p:spPr>
                <a:xfrm flipV="1">
                  <a:off x="3906976" y="2523171"/>
                  <a:ext cx="916154" cy="916645"/>
                </a:xfrm>
                <a:prstGeom prst="round1Rect">
                  <a:avLst>
                    <a:gd name="adj" fmla="val 16979"/>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274" name="Grupo 273">
                  <a:extLst>
                    <a:ext uri="{FF2B5EF4-FFF2-40B4-BE49-F238E27FC236}">
                      <a16:creationId xmlns:a16="http://schemas.microsoft.com/office/drawing/2014/main" id="{77FE138B-80BC-81B9-DE55-BB69DE2F22AD}"/>
                    </a:ext>
                  </a:extLst>
                </p:cNvPr>
                <p:cNvGrpSpPr/>
                <p:nvPr/>
              </p:nvGrpSpPr>
              <p:grpSpPr>
                <a:xfrm>
                  <a:off x="3848003" y="2624029"/>
                  <a:ext cx="1034100" cy="714928"/>
                  <a:chOff x="3848003" y="2649818"/>
                  <a:chExt cx="1034100" cy="714928"/>
                </a:xfrm>
              </p:grpSpPr>
              <p:sp>
                <p:nvSpPr>
                  <p:cNvPr id="275" name="CuadroTexto 274">
                    <a:extLst>
                      <a:ext uri="{FF2B5EF4-FFF2-40B4-BE49-F238E27FC236}">
                        <a16:creationId xmlns:a16="http://schemas.microsoft.com/office/drawing/2014/main" id="{4477009E-9EC8-BC2E-80BB-C57FE7580AC8}"/>
                      </a:ext>
                    </a:extLst>
                  </p:cNvPr>
                  <p:cNvSpPr txBox="1"/>
                  <p:nvPr/>
                </p:nvSpPr>
                <p:spPr>
                  <a:xfrm>
                    <a:off x="3848003" y="2649818"/>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Imagen</a:t>
                    </a:r>
                  </a:p>
                </p:txBody>
              </p:sp>
              <p:pic>
                <p:nvPicPr>
                  <p:cNvPr id="276" name="Gráfico 275">
                    <a:extLst>
                      <a:ext uri="{FF2B5EF4-FFF2-40B4-BE49-F238E27FC236}">
                        <a16:creationId xmlns:a16="http://schemas.microsoft.com/office/drawing/2014/main" id="{DFE447DC-9C16-E701-1B04-90674BF95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53134" y="2940908"/>
                    <a:ext cx="423839" cy="423838"/>
                  </a:xfrm>
                  <a:prstGeom prst="rect">
                    <a:avLst/>
                  </a:prstGeom>
                </p:spPr>
              </p:pic>
            </p:grpSp>
          </p:grpSp>
          <p:grpSp>
            <p:nvGrpSpPr>
              <p:cNvPr id="264" name="Grupo 263">
                <a:extLst>
                  <a:ext uri="{FF2B5EF4-FFF2-40B4-BE49-F238E27FC236}">
                    <a16:creationId xmlns:a16="http://schemas.microsoft.com/office/drawing/2014/main" id="{2C70304A-1EAF-6C80-6E02-0877D888021B}"/>
                  </a:ext>
                </a:extLst>
              </p:cNvPr>
              <p:cNvGrpSpPr/>
              <p:nvPr/>
            </p:nvGrpSpPr>
            <p:grpSpPr>
              <a:xfrm>
                <a:off x="2947120" y="917253"/>
                <a:ext cx="1607211" cy="200913"/>
                <a:chOff x="5003546" y="2831594"/>
                <a:chExt cx="1607211" cy="200913"/>
              </a:xfrm>
            </p:grpSpPr>
            <p:sp>
              <p:nvSpPr>
                <p:cNvPr id="271" name="Rectángulo: una sola esquina redondeada 181">
                  <a:extLst>
                    <a:ext uri="{FF2B5EF4-FFF2-40B4-BE49-F238E27FC236}">
                      <a16:creationId xmlns:a16="http://schemas.microsoft.com/office/drawing/2014/main" id="{9C6D6A8B-D3DE-6621-8372-0636352DAA56}"/>
                    </a:ext>
                  </a:extLst>
                </p:cNvPr>
                <p:cNvSpPr/>
                <p:nvPr/>
              </p:nvSpPr>
              <p:spPr>
                <a:xfrm flipV="1">
                  <a:off x="5003547" y="2839021"/>
                  <a:ext cx="1607210"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72" name="CuadroTexto 271">
                  <a:extLst>
                    <a:ext uri="{FF2B5EF4-FFF2-40B4-BE49-F238E27FC236}">
                      <a16:creationId xmlns:a16="http://schemas.microsoft.com/office/drawing/2014/main" id="{0CD23675-57B1-901D-7ECD-0FA45CA11E26}"/>
                    </a:ext>
                  </a:extLst>
                </p:cNvPr>
                <p:cNvSpPr txBox="1"/>
                <p:nvPr/>
              </p:nvSpPr>
              <p:spPr>
                <a:xfrm>
                  <a:off x="5003546" y="2831594"/>
                  <a:ext cx="1476955"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Resonancia magnética</a:t>
                  </a:r>
                </a:p>
              </p:txBody>
            </p:sp>
          </p:grpSp>
          <p:grpSp>
            <p:nvGrpSpPr>
              <p:cNvPr id="265" name="Grupo 264">
                <a:extLst>
                  <a:ext uri="{FF2B5EF4-FFF2-40B4-BE49-F238E27FC236}">
                    <a16:creationId xmlns:a16="http://schemas.microsoft.com/office/drawing/2014/main" id="{E53EEB15-6C8D-ECCD-DD3F-43DA63559141}"/>
                  </a:ext>
                </a:extLst>
              </p:cNvPr>
              <p:cNvGrpSpPr/>
              <p:nvPr/>
            </p:nvGrpSpPr>
            <p:grpSpPr>
              <a:xfrm>
                <a:off x="2951188" y="1398762"/>
                <a:ext cx="1145180" cy="200913"/>
                <a:chOff x="5683475" y="3191208"/>
                <a:chExt cx="1145180" cy="200913"/>
              </a:xfrm>
            </p:grpSpPr>
            <p:sp>
              <p:nvSpPr>
                <p:cNvPr id="269" name="Rectángulo: una sola esquina redondeada 179">
                  <a:extLst>
                    <a:ext uri="{FF2B5EF4-FFF2-40B4-BE49-F238E27FC236}">
                      <a16:creationId xmlns:a16="http://schemas.microsoft.com/office/drawing/2014/main" id="{D4BD907B-1DFC-D53A-2CF8-2F6CF9A77F3E}"/>
                    </a:ext>
                  </a:extLst>
                </p:cNvPr>
                <p:cNvSpPr/>
                <p:nvPr/>
              </p:nvSpPr>
              <p:spPr>
                <a:xfrm flipV="1">
                  <a:off x="5683476" y="3198634"/>
                  <a:ext cx="1108263"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70" name="CuadroTexto 269">
                  <a:extLst>
                    <a:ext uri="{FF2B5EF4-FFF2-40B4-BE49-F238E27FC236}">
                      <a16:creationId xmlns:a16="http://schemas.microsoft.com/office/drawing/2014/main" id="{7BC47327-DEE4-E12D-FD55-36F79696570D}"/>
                    </a:ext>
                  </a:extLst>
                </p:cNvPr>
                <p:cNvSpPr txBox="1"/>
                <p:nvPr/>
              </p:nvSpPr>
              <p:spPr>
                <a:xfrm>
                  <a:off x="5683475" y="3191208"/>
                  <a:ext cx="1145180"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PET-amiloide?</a:t>
                  </a:r>
                </a:p>
              </p:txBody>
            </p:sp>
          </p:grpSp>
          <p:grpSp>
            <p:nvGrpSpPr>
              <p:cNvPr id="266" name="Grupo 265">
                <a:extLst>
                  <a:ext uri="{FF2B5EF4-FFF2-40B4-BE49-F238E27FC236}">
                    <a16:creationId xmlns:a16="http://schemas.microsoft.com/office/drawing/2014/main" id="{15178BE5-D926-1192-F4AF-CC5AAFB3EA82}"/>
                  </a:ext>
                </a:extLst>
              </p:cNvPr>
              <p:cNvGrpSpPr/>
              <p:nvPr/>
            </p:nvGrpSpPr>
            <p:grpSpPr>
              <a:xfrm>
                <a:off x="2951187" y="1158488"/>
                <a:ext cx="829969" cy="199952"/>
                <a:chOff x="6703892" y="2832075"/>
                <a:chExt cx="829969" cy="199952"/>
              </a:xfrm>
            </p:grpSpPr>
            <p:sp>
              <p:nvSpPr>
                <p:cNvPr id="267" name="Rectángulo: una sola esquina redondeada 177">
                  <a:extLst>
                    <a:ext uri="{FF2B5EF4-FFF2-40B4-BE49-F238E27FC236}">
                      <a16:creationId xmlns:a16="http://schemas.microsoft.com/office/drawing/2014/main" id="{26380F07-4C2B-4C1B-D785-A19FF3C5D773}"/>
                    </a:ext>
                  </a:extLst>
                </p:cNvPr>
                <p:cNvSpPr/>
                <p:nvPr/>
              </p:nvSpPr>
              <p:spPr>
                <a:xfrm flipV="1">
                  <a:off x="6703893" y="2839020"/>
                  <a:ext cx="829968"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68" name="CuadroTexto 267">
                  <a:extLst>
                    <a:ext uri="{FF2B5EF4-FFF2-40B4-BE49-F238E27FC236}">
                      <a16:creationId xmlns:a16="http://schemas.microsoft.com/office/drawing/2014/main" id="{B45CFDFD-2D1F-0514-39FC-CEBBBDBF615C}"/>
                    </a:ext>
                  </a:extLst>
                </p:cNvPr>
                <p:cNvSpPr txBox="1"/>
                <p:nvPr/>
              </p:nvSpPr>
              <p:spPr>
                <a:xfrm>
                  <a:off x="6703892" y="2832075"/>
                  <a:ext cx="776960" cy="199952"/>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PET-FDG</a:t>
                  </a:r>
                </a:p>
              </p:txBody>
            </p:sp>
          </p:grpSp>
        </p:grpSp>
      </p:grpSp>
      <p:grpSp>
        <p:nvGrpSpPr>
          <p:cNvPr id="279" name="Grupo 278">
            <a:extLst>
              <a:ext uri="{FF2B5EF4-FFF2-40B4-BE49-F238E27FC236}">
                <a16:creationId xmlns:a16="http://schemas.microsoft.com/office/drawing/2014/main" id="{BBAE04CD-426B-FC5D-C6DA-3598BC0BFADD}"/>
              </a:ext>
            </a:extLst>
          </p:cNvPr>
          <p:cNvGrpSpPr/>
          <p:nvPr/>
        </p:nvGrpSpPr>
        <p:grpSpPr>
          <a:xfrm>
            <a:off x="1931110" y="1887538"/>
            <a:ext cx="6854115" cy="2214284"/>
            <a:chOff x="1931110" y="1900516"/>
            <a:chExt cx="6854115" cy="2214284"/>
          </a:xfrm>
        </p:grpSpPr>
        <p:sp>
          <p:nvSpPr>
            <p:cNvPr id="280" name="Rectángulo: una sola esquina redondeada 5">
              <a:extLst>
                <a:ext uri="{FF2B5EF4-FFF2-40B4-BE49-F238E27FC236}">
                  <a16:creationId xmlns:a16="http://schemas.microsoft.com/office/drawing/2014/main" id="{97046610-D703-D9D7-15B6-67C8328A0717}"/>
                </a:ext>
              </a:extLst>
            </p:cNvPr>
            <p:cNvSpPr/>
            <p:nvPr/>
          </p:nvSpPr>
          <p:spPr>
            <a:xfrm flipV="1">
              <a:off x="1931110" y="1900516"/>
              <a:ext cx="6854115" cy="2214284"/>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281" name="CuadroTexto 280">
              <a:extLst>
                <a:ext uri="{FF2B5EF4-FFF2-40B4-BE49-F238E27FC236}">
                  <a16:creationId xmlns:a16="http://schemas.microsoft.com/office/drawing/2014/main" id="{CA297A39-E14B-2524-F414-E5A707B9E982}"/>
                </a:ext>
              </a:extLst>
            </p:cNvPr>
            <p:cNvSpPr txBox="1"/>
            <p:nvPr/>
          </p:nvSpPr>
          <p:spPr>
            <a:xfrm>
              <a:off x="2007844" y="1991719"/>
              <a:ext cx="6669991" cy="307777"/>
            </a:xfrm>
            <a:prstGeom prst="rect">
              <a:avLst/>
            </a:prstGeom>
            <a:noFill/>
          </p:spPr>
          <p:txBody>
            <a:bodyPr wrap="square">
              <a:spAutoFit/>
            </a:bodyPr>
            <a:lstStyle/>
            <a:p>
              <a:pPr>
                <a:spcAft>
                  <a:spcPts val="400"/>
                </a:spcAft>
              </a:pPr>
              <a:r>
                <a:rPr lang="es-ES" sz="1400" b="1" dirty="0">
                  <a:solidFill>
                    <a:srgbClr val="00F1BE"/>
                  </a:solidFill>
                  <a:latin typeface="Arial" panose="020B0604020202020204" pitchFamily="34" charset="0"/>
                  <a:ea typeface="Yu Gothic UI" panose="020B0500000000000000" pitchFamily="34" charset="-128"/>
                  <a:cs typeface="Arial" panose="020B0604020202020204" pitchFamily="34" charset="0"/>
                </a:rPr>
                <a:t>PET-amiloide</a:t>
              </a:r>
            </a:p>
          </p:txBody>
        </p:sp>
      </p:grpSp>
      <p:grpSp>
        <p:nvGrpSpPr>
          <p:cNvPr id="284" name="Graphique 2">
            <a:extLst>
              <a:ext uri="{FF2B5EF4-FFF2-40B4-BE49-F238E27FC236}">
                <a16:creationId xmlns:a16="http://schemas.microsoft.com/office/drawing/2014/main" id="{0648B37E-00CB-2C81-0CEA-3F1557230632}"/>
              </a:ext>
            </a:extLst>
          </p:cNvPr>
          <p:cNvGrpSpPr/>
          <p:nvPr/>
        </p:nvGrpSpPr>
        <p:grpSpPr>
          <a:xfrm>
            <a:off x="4980454" y="905435"/>
            <a:ext cx="3895621" cy="3075220"/>
            <a:chOff x="1694456" y="295643"/>
            <a:chExt cx="8675640" cy="6233551"/>
          </a:xfrm>
          <a:solidFill>
            <a:schemeClr val="accent1"/>
          </a:solidFill>
        </p:grpSpPr>
        <p:grpSp>
          <p:nvGrpSpPr>
            <p:cNvPr id="285" name="Graphique 2">
              <a:extLst>
                <a:ext uri="{FF2B5EF4-FFF2-40B4-BE49-F238E27FC236}">
                  <a16:creationId xmlns:a16="http://schemas.microsoft.com/office/drawing/2014/main" id="{5690F97E-AADC-149B-4225-CEB63D559F6C}"/>
                </a:ext>
              </a:extLst>
            </p:cNvPr>
            <p:cNvGrpSpPr/>
            <p:nvPr/>
          </p:nvGrpSpPr>
          <p:grpSpPr>
            <a:xfrm>
              <a:off x="4753494" y="295643"/>
              <a:ext cx="5616602" cy="5299363"/>
              <a:chOff x="4753494" y="295643"/>
              <a:chExt cx="5616602" cy="5299363"/>
            </a:xfrm>
            <a:solidFill>
              <a:schemeClr val="accent1"/>
            </a:solidFill>
          </p:grpSpPr>
          <p:grpSp>
            <p:nvGrpSpPr>
              <p:cNvPr id="324" name="Graphique 2">
                <a:extLst>
                  <a:ext uri="{FF2B5EF4-FFF2-40B4-BE49-F238E27FC236}">
                    <a16:creationId xmlns:a16="http://schemas.microsoft.com/office/drawing/2014/main" id="{DDA65A23-A7EE-5EFE-C094-0C6A0955F5DB}"/>
                  </a:ext>
                </a:extLst>
              </p:cNvPr>
              <p:cNvGrpSpPr/>
              <p:nvPr/>
            </p:nvGrpSpPr>
            <p:grpSpPr>
              <a:xfrm>
                <a:off x="4753494" y="295643"/>
                <a:ext cx="5616602" cy="5299363"/>
                <a:chOff x="4753494" y="295643"/>
                <a:chExt cx="5616602" cy="5299363"/>
              </a:xfrm>
              <a:solidFill>
                <a:schemeClr val="accent1"/>
              </a:solidFill>
            </p:grpSpPr>
            <p:sp>
              <p:nvSpPr>
                <p:cNvPr id="361" name="Forme libre : forme 6">
                  <a:extLst>
                    <a:ext uri="{FF2B5EF4-FFF2-40B4-BE49-F238E27FC236}">
                      <a16:creationId xmlns:a16="http://schemas.microsoft.com/office/drawing/2014/main" id="{BE535372-F8F5-E4AF-348F-760F5E368BF8}"/>
                    </a:ext>
                  </a:extLst>
                </p:cNvPr>
                <p:cNvSpPr/>
                <p:nvPr/>
              </p:nvSpPr>
              <p:spPr>
                <a:xfrm>
                  <a:off x="4753584" y="295643"/>
                  <a:ext cx="5616512" cy="5299363"/>
                </a:xfrm>
                <a:custGeom>
                  <a:avLst/>
                  <a:gdLst>
                    <a:gd name="connsiteX0" fmla="*/ 5616513 w 5616512"/>
                    <a:gd name="connsiteY0" fmla="*/ 2587065 h 5299363"/>
                    <a:gd name="connsiteX1" fmla="*/ 2808256 w 5616512"/>
                    <a:gd name="connsiteY1" fmla="*/ 0 h 5299363"/>
                    <a:gd name="connsiteX2" fmla="*/ 0 w 5616512"/>
                    <a:gd name="connsiteY2" fmla="*/ 2587065 h 5299363"/>
                    <a:gd name="connsiteX3" fmla="*/ 810220 w 5616512"/>
                    <a:gd name="connsiteY3" fmla="*/ 4404842 h 5299363"/>
                    <a:gd name="connsiteX4" fmla="*/ 803895 w 5616512"/>
                    <a:gd name="connsiteY4" fmla="*/ 4401951 h 5299363"/>
                    <a:gd name="connsiteX5" fmla="*/ 803895 w 5616512"/>
                    <a:gd name="connsiteY5" fmla="*/ 5044922 h 5299363"/>
                    <a:gd name="connsiteX6" fmla="*/ 3900747 w 5616512"/>
                    <a:gd name="connsiteY6" fmla="*/ 5299364 h 5299363"/>
                    <a:gd name="connsiteX7" fmla="*/ 5064529 w 5616512"/>
                    <a:gd name="connsiteY7" fmla="*/ 4718467 h 5299363"/>
                    <a:gd name="connsiteX8" fmla="*/ 5064529 w 5616512"/>
                    <a:gd name="connsiteY8" fmla="*/ 4127450 h 5299363"/>
                    <a:gd name="connsiteX9" fmla="*/ 5616513 w 5616512"/>
                    <a:gd name="connsiteY9" fmla="*/ 2587065 h 529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512" h="5299363">
                      <a:moveTo>
                        <a:pt x="5616513" y="2587065"/>
                      </a:moveTo>
                      <a:cubicBezTo>
                        <a:pt x="5616513" y="1158270"/>
                        <a:pt x="4359212" y="0"/>
                        <a:pt x="2808256" y="0"/>
                      </a:cubicBezTo>
                      <a:cubicBezTo>
                        <a:pt x="1257300" y="0"/>
                        <a:pt x="0" y="1158270"/>
                        <a:pt x="0" y="2587065"/>
                      </a:cubicBezTo>
                      <a:cubicBezTo>
                        <a:pt x="0" y="3295635"/>
                        <a:pt x="309378" y="3937613"/>
                        <a:pt x="810220" y="4404842"/>
                      </a:cubicBezTo>
                      <a:lnTo>
                        <a:pt x="803895" y="4401951"/>
                      </a:lnTo>
                      <a:lnTo>
                        <a:pt x="803895" y="5044922"/>
                      </a:lnTo>
                      <a:lnTo>
                        <a:pt x="3900747" y="5299364"/>
                      </a:lnTo>
                      <a:cubicBezTo>
                        <a:pt x="3900747" y="5299364"/>
                        <a:pt x="5064529" y="4710425"/>
                        <a:pt x="5064529" y="4718467"/>
                      </a:cubicBezTo>
                      <a:cubicBezTo>
                        <a:pt x="5064529" y="4725334"/>
                        <a:pt x="5064529" y="4264429"/>
                        <a:pt x="5064529" y="4127450"/>
                      </a:cubicBezTo>
                      <a:cubicBezTo>
                        <a:pt x="5411315" y="3697086"/>
                        <a:pt x="5616513" y="3164167"/>
                        <a:pt x="5616513" y="2587065"/>
                      </a:cubicBezTo>
                      <a:close/>
                    </a:path>
                  </a:pathLst>
                </a:custGeom>
                <a:solidFill>
                  <a:srgbClr val="E8F3F9"/>
                </a:solidFill>
                <a:ln w="9035" cap="flat">
                  <a:noFill/>
                  <a:prstDash val="solid"/>
                  <a:miter/>
                </a:ln>
              </p:spPr>
              <p:txBody>
                <a:bodyPr anchor="ctr"/>
                <a:lstStyle/>
                <a:p>
                  <a:pPr>
                    <a:defRPr/>
                  </a:pPr>
                  <a:endParaRPr lang="en-US" dirty="0"/>
                </a:p>
              </p:txBody>
            </p:sp>
            <p:sp>
              <p:nvSpPr>
                <p:cNvPr id="362" name="Forme libre : forme 7">
                  <a:extLst>
                    <a:ext uri="{FF2B5EF4-FFF2-40B4-BE49-F238E27FC236}">
                      <a16:creationId xmlns:a16="http://schemas.microsoft.com/office/drawing/2014/main" id="{45599C00-9D1E-E80E-0943-E7E3D88B46EE}"/>
                    </a:ext>
                  </a:extLst>
                </p:cNvPr>
                <p:cNvSpPr/>
                <p:nvPr/>
              </p:nvSpPr>
              <p:spPr>
                <a:xfrm>
                  <a:off x="4840326" y="755373"/>
                  <a:ext cx="3929389" cy="4306715"/>
                </a:xfrm>
                <a:custGeom>
                  <a:avLst/>
                  <a:gdLst>
                    <a:gd name="connsiteX0" fmla="*/ 1964695 w 3929389"/>
                    <a:gd name="connsiteY0" fmla="*/ 0 h 4306715"/>
                    <a:gd name="connsiteX1" fmla="*/ 3929390 w 3929389"/>
                    <a:gd name="connsiteY1" fmla="*/ 2153358 h 4306715"/>
                    <a:gd name="connsiteX2" fmla="*/ 1964695 w 3929389"/>
                    <a:gd name="connsiteY2" fmla="*/ 4306716 h 4306715"/>
                    <a:gd name="connsiteX3" fmla="*/ 0 w 3929389"/>
                    <a:gd name="connsiteY3" fmla="*/ 2153358 h 4306715"/>
                    <a:gd name="connsiteX4" fmla="*/ 1964695 w 3929389"/>
                    <a:gd name="connsiteY4" fmla="*/ 0 h 430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89" h="4306715">
                      <a:moveTo>
                        <a:pt x="1964695" y="0"/>
                      </a:moveTo>
                      <a:cubicBezTo>
                        <a:pt x="3049777" y="0"/>
                        <a:pt x="3929390" y="964096"/>
                        <a:pt x="3929390" y="2153358"/>
                      </a:cubicBezTo>
                      <a:cubicBezTo>
                        <a:pt x="3929390" y="3342620"/>
                        <a:pt x="3049777" y="4306716"/>
                        <a:pt x="1964695" y="4306716"/>
                      </a:cubicBezTo>
                      <a:cubicBezTo>
                        <a:pt x="879613" y="4306716"/>
                        <a:pt x="0" y="3342620"/>
                        <a:pt x="0" y="2153358"/>
                      </a:cubicBezTo>
                      <a:cubicBezTo>
                        <a:pt x="0" y="964096"/>
                        <a:pt x="879613" y="0"/>
                        <a:pt x="1964695" y="0"/>
                      </a:cubicBezTo>
                      <a:close/>
                    </a:path>
                  </a:pathLst>
                </a:custGeom>
                <a:noFill/>
                <a:ln w="9035" cap="flat">
                  <a:solidFill>
                    <a:srgbClr val="3F3F3F"/>
                  </a:solidFill>
                  <a:prstDash val="solid"/>
                  <a:miter/>
                </a:ln>
              </p:spPr>
              <p:txBody>
                <a:bodyPr anchor="ctr"/>
                <a:lstStyle/>
                <a:p>
                  <a:pPr>
                    <a:defRPr/>
                  </a:pPr>
                  <a:endParaRPr lang="en-US" dirty="0"/>
                </a:p>
              </p:txBody>
            </p:sp>
            <p:sp>
              <p:nvSpPr>
                <p:cNvPr id="363" name="Forme libre : forme 8">
                  <a:extLst>
                    <a:ext uri="{FF2B5EF4-FFF2-40B4-BE49-F238E27FC236}">
                      <a16:creationId xmlns:a16="http://schemas.microsoft.com/office/drawing/2014/main" id="{DD57336A-C81B-217C-44AF-B38CE1832DFE}"/>
                    </a:ext>
                  </a:extLst>
                </p:cNvPr>
                <p:cNvSpPr/>
                <p:nvPr/>
              </p:nvSpPr>
              <p:spPr>
                <a:xfrm>
                  <a:off x="4753584" y="547194"/>
                  <a:ext cx="4350086" cy="3948274"/>
                </a:xfrm>
                <a:custGeom>
                  <a:avLst/>
                  <a:gdLst>
                    <a:gd name="connsiteX0" fmla="*/ 0 w 4350086"/>
                    <a:gd name="connsiteY0" fmla="*/ 2461290 h 3948274"/>
                    <a:gd name="connsiteX1" fmla="*/ 2175043 w 4350086"/>
                    <a:gd name="connsiteY1" fmla="*/ 0 h 3948274"/>
                    <a:gd name="connsiteX2" fmla="*/ 4350086 w 4350086"/>
                    <a:gd name="connsiteY2" fmla="*/ 2461290 h 3948274"/>
                    <a:gd name="connsiteX3" fmla="*/ 3908427 w 4350086"/>
                    <a:gd name="connsiteY3" fmla="*/ 3948274 h 3948274"/>
                  </a:gdLst>
                  <a:ahLst/>
                  <a:cxnLst>
                    <a:cxn ang="0">
                      <a:pos x="connsiteX0" y="connsiteY0"/>
                    </a:cxn>
                    <a:cxn ang="0">
                      <a:pos x="connsiteX1" y="connsiteY1"/>
                    </a:cxn>
                    <a:cxn ang="0">
                      <a:pos x="connsiteX2" y="connsiteY2"/>
                    </a:cxn>
                    <a:cxn ang="0">
                      <a:pos x="connsiteX3" y="connsiteY3"/>
                    </a:cxn>
                  </a:cxnLst>
                  <a:rect l="l" t="t" r="r" b="b"/>
                  <a:pathLst>
                    <a:path w="4350086" h="3948274">
                      <a:moveTo>
                        <a:pt x="0" y="2461290"/>
                      </a:moveTo>
                      <a:cubicBezTo>
                        <a:pt x="0" y="1101979"/>
                        <a:pt x="973764" y="0"/>
                        <a:pt x="2175043" y="0"/>
                      </a:cubicBezTo>
                      <a:cubicBezTo>
                        <a:pt x="3376322" y="0"/>
                        <a:pt x="4350086" y="1101979"/>
                        <a:pt x="4350086" y="2461290"/>
                      </a:cubicBezTo>
                      <a:cubicBezTo>
                        <a:pt x="4350086" y="3019960"/>
                        <a:pt x="4185639" y="3535168"/>
                        <a:pt x="3908427" y="3948274"/>
                      </a:cubicBezTo>
                    </a:path>
                  </a:pathLst>
                </a:custGeom>
                <a:noFill/>
                <a:ln w="18070" cap="rnd">
                  <a:solidFill>
                    <a:srgbClr val="3F3F3F"/>
                  </a:solidFill>
                  <a:prstDash val="solid"/>
                  <a:miter/>
                </a:ln>
              </p:spPr>
              <p:txBody>
                <a:bodyPr anchor="ctr"/>
                <a:lstStyle/>
                <a:p>
                  <a:pPr>
                    <a:defRPr/>
                  </a:pPr>
                  <a:endParaRPr lang="en-US" dirty="0"/>
                </a:p>
              </p:txBody>
            </p:sp>
            <p:sp>
              <p:nvSpPr>
                <p:cNvPr id="364" name="Forme libre : forme 9">
                  <a:extLst>
                    <a:ext uri="{FF2B5EF4-FFF2-40B4-BE49-F238E27FC236}">
                      <a16:creationId xmlns:a16="http://schemas.microsoft.com/office/drawing/2014/main" id="{A910AD1A-0AEE-9FAF-7E3D-EBF52433B19C}"/>
                    </a:ext>
                  </a:extLst>
                </p:cNvPr>
                <p:cNvSpPr/>
                <p:nvPr/>
              </p:nvSpPr>
              <p:spPr>
                <a:xfrm>
                  <a:off x="7534101" y="1588092"/>
                  <a:ext cx="1125170" cy="1587550"/>
                </a:xfrm>
                <a:custGeom>
                  <a:avLst/>
                  <a:gdLst>
                    <a:gd name="connsiteX0" fmla="*/ 619750 w 1125170"/>
                    <a:gd name="connsiteY0" fmla="*/ 0 h 1587550"/>
                    <a:gd name="connsiteX1" fmla="*/ 692396 w 1125170"/>
                    <a:gd name="connsiteY1" fmla="*/ 78158 h 1587550"/>
                    <a:gd name="connsiteX2" fmla="*/ 757994 w 1125170"/>
                    <a:gd name="connsiteY2" fmla="*/ 162369 h 1587550"/>
                    <a:gd name="connsiteX3" fmla="*/ 872204 w 1125170"/>
                    <a:gd name="connsiteY3" fmla="*/ 342719 h 1587550"/>
                    <a:gd name="connsiteX4" fmla="*/ 1035206 w 1125170"/>
                    <a:gd name="connsiteY4" fmla="*/ 736941 h 1587550"/>
                    <a:gd name="connsiteX5" fmla="*/ 1114538 w 1125170"/>
                    <a:gd name="connsiteY5" fmla="*/ 1156283 h 1587550"/>
                    <a:gd name="connsiteX6" fmla="*/ 1117972 w 1125170"/>
                    <a:gd name="connsiteY6" fmla="*/ 1583304 h 1587550"/>
                    <a:gd name="connsiteX7" fmla="*/ 1117701 w 1125170"/>
                    <a:gd name="connsiteY7" fmla="*/ 1587550 h 1587550"/>
                    <a:gd name="connsiteX8" fmla="*/ 1113454 w 1125170"/>
                    <a:gd name="connsiteY8" fmla="*/ 1586828 h 1587550"/>
                    <a:gd name="connsiteX9" fmla="*/ 697004 w 1125170"/>
                    <a:gd name="connsiteY9" fmla="*/ 1511471 h 1587550"/>
                    <a:gd name="connsiteX10" fmla="*/ 280735 w 1125170"/>
                    <a:gd name="connsiteY10" fmla="*/ 1435120 h 1587550"/>
                    <a:gd name="connsiteX11" fmla="*/ 277031 w 1125170"/>
                    <a:gd name="connsiteY11" fmla="*/ 1434397 h 1587550"/>
                    <a:gd name="connsiteX12" fmla="*/ 277483 w 1125170"/>
                    <a:gd name="connsiteY12" fmla="*/ 1430602 h 1587550"/>
                    <a:gd name="connsiteX13" fmla="*/ 280374 w 1125170"/>
                    <a:gd name="connsiteY13" fmla="*/ 1199292 h 1587550"/>
                    <a:gd name="connsiteX14" fmla="*/ 238088 w 1125170"/>
                    <a:gd name="connsiteY14" fmla="*/ 971595 h 1587550"/>
                    <a:gd name="connsiteX15" fmla="*/ 146286 w 1125170"/>
                    <a:gd name="connsiteY15" fmla="*/ 759350 h 1587550"/>
                    <a:gd name="connsiteX16" fmla="*/ 115204 w 1125170"/>
                    <a:gd name="connsiteY16" fmla="*/ 710467 h 1587550"/>
                    <a:gd name="connsiteX17" fmla="*/ 80417 w 1125170"/>
                    <a:gd name="connsiteY17" fmla="*/ 664115 h 1587550"/>
                    <a:gd name="connsiteX18" fmla="*/ 2079 w 1125170"/>
                    <a:gd name="connsiteY18" fmla="*/ 578819 h 1587550"/>
                    <a:gd name="connsiteX19" fmla="*/ 0 w 1125170"/>
                    <a:gd name="connsiteY19" fmla="*/ 576831 h 1587550"/>
                    <a:gd name="connsiteX20" fmla="*/ 2079 w 1125170"/>
                    <a:gd name="connsiteY20" fmla="*/ 574934 h 1587550"/>
                    <a:gd name="connsiteX21" fmla="*/ 311185 w 1125170"/>
                    <a:gd name="connsiteY21" fmla="*/ 286879 h 1587550"/>
                    <a:gd name="connsiteX22" fmla="*/ 619750 w 1125170"/>
                    <a:gd name="connsiteY22" fmla="*/ 0 h 1587550"/>
                    <a:gd name="connsiteX23" fmla="*/ 619750 w 1125170"/>
                    <a:gd name="connsiteY23" fmla="*/ 0 h 1587550"/>
                    <a:gd name="connsiteX24" fmla="*/ 5692 w 1125170"/>
                    <a:gd name="connsiteY24" fmla="*/ 578819 h 1587550"/>
                    <a:gd name="connsiteX25" fmla="*/ 5692 w 1125170"/>
                    <a:gd name="connsiteY25" fmla="*/ 574934 h 1587550"/>
                    <a:gd name="connsiteX26" fmla="*/ 84844 w 1125170"/>
                    <a:gd name="connsiteY26" fmla="*/ 660591 h 1587550"/>
                    <a:gd name="connsiteX27" fmla="*/ 119993 w 1125170"/>
                    <a:gd name="connsiteY27" fmla="*/ 707214 h 1587550"/>
                    <a:gd name="connsiteX28" fmla="*/ 151436 w 1125170"/>
                    <a:gd name="connsiteY28" fmla="*/ 756368 h 1587550"/>
                    <a:gd name="connsiteX29" fmla="*/ 244503 w 1125170"/>
                    <a:gd name="connsiteY29" fmla="*/ 969788 h 1587550"/>
                    <a:gd name="connsiteX30" fmla="*/ 287693 w 1125170"/>
                    <a:gd name="connsiteY30" fmla="*/ 1198750 h 1587550"/>
                    <a:gd name="connsiteX31" fmla="*/ 285434 w 1125170"/>
                    <a:gd name="connsiteY31" fmla="*/ 1431867 h 1587550"/>
                    <a:gd name="connsiteX32" fmla="*/ 282181 w 1125170"/>
                    <a:gd name="connsiteY32" fmla="*/ 1427350 h 1587550"/>
                    <a:gd name="connsiteX33" fmla="*/ 698631 w 1125170"/>
                    <a:gd name="connsiteY33" fmla="*/ 1502797 h 1587550"/>
                    <a:gd name="connsiteX34" fmla="*/ 1114900 w 1125170"/>
                    <a:gd name="connsiteY34" fmla="*/ 1579238 h 1587550"/>
                    <a:gd name="connsiteX35" fmla="*/ 1110382 w 1125170"/>
                    <a:gd name="connsiteY35" fmla="*/ 1582761 h 1587550"/>
                    <a:gd name="connsiteX36" fmla="*/ 1108123 w 1125170"/>
                    <a:gd name="connsiteY36" fmla="*/ 1156915 h 1587550"/>
                    <a:gd name="connsiteX37" fmla="*/ 1030146 w 1125170"/>
                    <a:gd name="connsiteY37" fmla="*/ 738477 h 1587550"/>
                    <a:gd name="connsiteX38" fmla="*/ 869222 w 1125170"/>
                    <a:gd name="connsiteY38" fmla="*/ 344436 h 1587550"/>
                    <a:gd name="connsiteX39" fmla="*/ 756639 w 1125170"/>
                    <a:gd name="connsiteY39" fmla="*/ 163363 h 1587550"/>
                    <a:gd name="connsiteX40" fmla="*/ 691763 w 1125170"/>
                    <a:gd name="connsiteY40" fmla="*/ 78700 h 1587550"/>
                    <a:gd name="connsiteX41" fmla="*/ 619750 w 1125170"/>
                    <a:gd name="connsiteY41" fmla="*/ 0 h 15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170" h="1587550">
                      <a:moveTo>
                        <a:pt x="619750" y="0"/>
                      </a:moveTo>
                      <a:cubicBezTo>
                        <a:pt x="645682" y="24396"/>
                        <a:pt x="669446" y="50961"/>
                        <a:pt x="692396" y="78158"/>
                      </a:cubicBezTo>
                      <a:cubicBezTo>
                        <a:pt x="715437" y="105355"/>
                        <a:pt x="737032" y="133636"/>
                        <a:pt x="757994" y="162369"/>
                      </a:cubicBezTo>
                      <a:cubicBezTo>
                        <a:pt x="799648" y="220107"/>
                        <a:pt x="837779" y="280374"/>
                        <a:pt x="872204" y="342719"/>
                      </a:cubicBezTo>
                      <a:cubicBezTo>
                        <a:pt x="941236" y="467410"/>
                        <a:pt x="994726" y="600414"/>
                        <a:pt x="1035206" y="736941"/>
                      </a:cubicBezTo>
                      <a:cubicBezTo>
                        <a:pt x="1074872" y="873740"/>
                        <a:pt x="1101888" y="1014333"/>
                        <a:pt x="1114538" y="1156283"/>
                      </a:cubicBezTo>
                      <a:cubicBezTo>
                        <a:pt x="1127640" y="1298141"/>
                        <a:pt x="1128453" y="1441174"/>
                        <a:pt x="1117972" y="1583304"/>
                      </a:cubicBezTo>
                      <a:lnTo>
                        <a:pt x="1117701" y="1587550"/>
                      </a:lnTo>
                      <a:lnTo>
                        <a:pt x="1113454" y="1586828"/>
                      </a:lnTo>
                      <a:lnTo>
                        <a:pt x="697004" y="1511471"/>
                      </a:lnTo>
                      <a:lnTo>
                        <a:pt x="280735" y="1435120"/>
                      </a:lnTo>
                      <a:lnTo>
                        <a:pt x="277031" y="1434397"/>
                      </a:lnTo>
                      <a:lnTo>
                        <a:pt x="277483" y="1430602"/>
                      </a:lnTo>
                      <a:cubicBezTo>
                        <a:pt x="286879" y="1354162"/>
                        <a:pt x="286609" y="1276184"/>
                        <a:pt x="280374" y="1199292"/>
                      </a:cubicBezTo>
                      <a:cubicBezTo>
                        <a:pt x="273597" y="1122309"/>
                        <a:pt x="260315" y="1045687"/>
                        <a:pt x="238088" y="971595"/>
                      </a:cubicBezTo>
                      <a:cubicBezTo>
                        <a:pt x="216131" y="897504"/>
                        <a:pt x="185862" y="825761"/>
                        <a:pt x="146286" y="759350"/>
                      </a:cubicBezTo>
                      <a:cubicBezTo>
                        <a:pt x="136889" y="742453"/>
                        <a:pt x="125595" y="726731"/>
                        <a:pt x="115204" y="710467"/>
                      </a:cubicBezTo>
                      <a:cubicBezTo>
                        <a:pt x="103638" y="695016"/>
                        <a:pt x="92976" y="678843"/>
                        <a:pt x="80417" y="664115"/>
                      </a:cubicBezTo>
                      <a:cubicBezTo>
                        <a:pt x="56744" y="633484"/>
                        <a:pt x="29637" y="605835"/>
                        <a:pt x="2079" y="578819"/>
                      </a:cubicBezTo>
                      <a:lnTo>
                        <a:pt x="0" y="576831"/>
                      </a:lnTo>
                      <a:lnTo>
                        <a:pt x="2079" y="574934"/>
                      </a:lnTo>
                      <a:lnTo>
                        <a:pt x="311185" y="286879"/>
                      </a:lnTo>
                      <a:lnTo>
                        <a:pt x="619750" y="0"/>
                      </a:lnTo>
                      <a:close/>
                      <a:moveTo>
                        <a:pt x="619750" y="0"/>
                      </a:moveTo>
                      <a:lnTo>
                        <a:pt x="5692" y="578819"/>
                      </a:lnTo>
                      <a:lnTo>
                        <a:pt x="5692" y="574934"/>
                      </a:lnTo>
                      <a:cubicBezTo>
                        <a:pt x="33522" y="602131"/>
                        <a:pt x="60900" y="629870"/>
                        <a:pt x="84844" y="660591"/>
                      </a:cubicBezTo>
                      <a:cubicBezTo>
                        <a:pt x="97494" y="675409"/>
                        <a:pt x="108247" y="691673"/>
                        <a:pt x="119993" y="707214"/>
                      </a:cubicBezTo>
                      <a:cubicBezTo>
                        <a:pt x="130474" y="723569"/>
                        <a:pt x="141949" y="739381"/>
                        <a:pt x="151436" y="756368"/>
                      </a:cubicBezTo>
                      <a:cubicBezTo>
                        <a:pt x="191464" y="823141"/>
                        <a:pt x="222185" y="895335"/>
                        <a:pt x="244503" y="969788"/>
                      </a:cubicBezTo>
                      <a:cubicBezTo>
                        <a:pt x="267092" y="1044241"/>
                        <a:pt x="280735" y="1121315"/>
                        <a:pt x="287693" y="1198750"/>
                      </a:cubicBezTo>
                      <a:cubicBezTo>
                        <a:pt x="294198" y="1276275"/>
                        <a:pt x="294741" y="1354252"/>
                        <a:pt x="285434" y="1431867"/>
                      </a:cubicBezTo>
                      <a:lnTo>
                        <a:pt x="282181" y="1427350"/>
                      </a:lnTo>
                      <a:lnTo>
                        <a:pt x="698631" y="1502797"/>
                      </a:lnTo>
                      <a:lnTo>
                        <a:pt x="1114900" y="1579238"/>
                      </a:lnTo>
                      <a:lnTo>
                        <a:pt x="1110382" y="1582761"/>
                      </a:lnTo>
                      <a:cubicBezTo>
                        <a:pt x="1121134" y="1441084"/>
                        <a:pt x="1120773" y="1298502"/>
                        <a:pt x="1108123" y="1156915"/>
                      </a:cubicBezTo>
                      <a:cubicBezTo>
                        <a:pt x="1095925" y="1015327"/>
                        <a:pt x="1069270" y="875005"/>
                        <a:pt x="1030146" y="738477"/>
                      </a:cubicBezTo>
                      <a:cubicBezTo>
                        <a:pt x="990209" y="602131"/>
                        <a:pt x="936718" y="469579"/>
                        <a:pt x="869222" y="344436"/>
                      </a:cubicBezTo>
                      <a:cubicBezTo>
                        <a:pt x="835339" y="281910"/>
                        <a:pt x="797842" y="221372"/>
                        <a:pt x="756639" y="163363"/>
                      </a:cubicBezTo>
                      <a:cubicBezTo>
                        <a:pt x="735948" y="134449"/>
                        <a:pt x="714533" y="105987"/>
                        <a:pt x="691763" y="78700"/>
                      </a:cubicBezTo>
                      <a:cubicBezTo>
                        <a:pt x="668994" y="51322"/>
                        <a:pt x="645411" y="24577"/>
                        <a:pt x="619750" y="0"/>
                      </a:cubicBezTo>
                      <a:close/>
                    </a:path>
                  </a:pathLst>
                </a:custGeom>
                <a:solidFill>
                  <a:srgbClr val="3F3F3F"/>
                </a:solidFill>
                <a:ln w="9035" cap="flat">
                  <a:noFill/>
                  <a:prstDash val="solid"/>
                  <a:miter/>
                </a:ln>
              </p:spPr>
              <p:txBody>
                <a:bodyPr anchor="ctr"/>
                <a:lstStyle/>
                <a:p>
                  <a:pPr>
                    <a:defRPr/>
                  </a:pPr>
                  <a:endParaRPr lang="en-US" dirty="0"/>
                </a:p>
              </p:txBody>
            </p:sp>
            <p:sp>
              <p:nvSpPr>
                <p:cNvPr id="365" name="Forme libre : forme 10">
                  <a:extLst>
                    <a:ext uri="{FF2B5EF4-FFF2-40B4-BE49-F238E27FC236}">
                      <a16:creationId xmlns:a16="http://schemas.microsoft.com/office/drawing/2014/main" id="{34855BE9-0E6E-FD00-03A2-90191D1C82BB}"/>
                    </a:ext>
                  </a:extLst>
                </p:cNvPr>
                <p:cNvSpPr/>
                <p:nvPr/>
              </p:nvSpPr>
              <p:spPr>
                <a:xfrm>
                  <a:off x="7880616" y="2681035"/>
                  <a:ext cx="468403" cy="372988"/>
                </a:xfrm>
                <a:custGeom>
                  <a:avLst/>
                  <a:gdLst>
                    <a:gd name="connsiteX0" fmla="*/ 0 w 468403"/>
                    <a:gd name="connsiteY0" fmla="*/ 0 h 372988"/>
                    <a:gd name="connsiteX1" fmla="*/ 468404 w 468403"/>
                    <a:gd name="connsiteY1" fmla="*/ 21685 h 372988"/>
                    <a:gd name="connsiteX2" fmla="*/ 464067 w 468403"/>
                    <a:gd name="connsiteY2" fmla="*/ 372988 h 372988"/>
                    <a:gd name="connsiteX3" fmla="*/ 0 w 468403"/>
                    <a:gd name="connsiteY3" fmla="*/ 303595 h 372988"/>
                    <a:gd name="connsiteX4" fmla="*/ 0 w 468403"/>
                    <a:gd name="connsiteY4" fmla="*/ 0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3" h="372988">
                      <a:moveTo>
                        <a:pt x="0" y="0"/>
                      </a:moveTo>
                      <a:lnTo>
                        <a:pt x="468404" y="21685"/>
                      </a:lnTo>
                      <a:lnTo>
                        <a:pt x="464067" y="372988"/>
                      </a:lnTo>
                      <a:lnTo>
                        <a:pt x="0" y="303595"/>
                      </a:lnTo>
                      <a:lnTo>
                        <a:pt x="0" y="0"/>
                      </a:lnTo>
                      <a:close/>
                    </a:path>
                  </a:pathLst>
                </a:custGeom>
                <a:solidFill>
                  <a:srgbClr val="A0A0A0"/>
                </a:solidFill>
                <a:ln w="9035" cap="flat">
                  <a:noFill/>
                  <a:prstDash val="solid"/>
                  <a:miter/>
                </a:ln>
              </p:spPr>
              <p:txBody>
                <a:bodyPr anchor="ctr"/>
                <a:lstStyle/>
                <a:p>
                  <a:pPr>
                    <a:defRPr/>
                  </a:pPr>
                  <a:endParaRPr lang="en-US" dirty="0"/>
                </a:p>
              </p:txBody>
            </p:sp>
            <p:sp>
              <p:nvSpPr>
                <p:cNvPr id="366" name="Forme libre : forme 11">
                  <a:extLst>
                    <a:ext uri="{FF2B5EF4-FFF2-40B4-BE49-F238E27FC236}">
                      <a16:creationId xmlns:a16="http://schemas.microsoft.com/office/drawing/2014/main" id="{48727B75-9252-31D8-0D86-183AFBB55B6B}"/>
                    </a:ext>
                  </a:extLst>
                </p:cNvPr>
                <p:cNvSpPr/>
                <p:nvPr/>
              </p:nvSpPr>
              <p:spPr>
                <a:xfrm>
                  <a:off x="7880616" y="2681035"/>
                  <a:ext cx="468403" cy="372988"/>
                </a:xfrm>
                <a:custGeom>
                  <a:avLst/>
                  <a:gdLst>
                    <a:gd name="connsiteX0" fmla="*/ 0 w 468403"/>
                    <a:gd name="connsiteY0" fmla="*/ 0 h 372988"/>
                    <a:gd name="connsiteX1" fmla="*/ 468404 w 468403"/>
                    <a:gd name="connsiteY1" fmla="*/ 21685 h 372988"/>
                    <a:gd name="connsiteX2" fmla="*/ 464067 w 468403"/>
                    <a:gd name="connsiteY2" fmla="*/ 372988 h 372988"/>
                    <a:gd name="connsiteX3" fmla="*/ 0 w 468403"/>
                    <a:gd name="connsiteY3" fmla="*/ 303595 h 372988"/>
                    <a:gd name="connsiteX4" fmla="*/ 0 w 468403"/>
                    <a:gd name="connsiteY4" fmla="*/ 0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3" h="372988">
                      <a:moveTo>
                        <a:pt x="0" y="0"/>
                      </a:moveTo>
                      <a:lnTo>
                        <a:pt x="468404" y="21685"/>
                      </a:lnTo>
                      <a:lnTo>
                        <a:pt x="464067" y="372988"/>
                      </a:lnTo>
                      <a:lnTo>
                        <a:pt x="0" y="303595"/>
                      </a:lnTo>
                      <a:lnTo>
                        <a:pt x="0" y="0"/>
                      </a:lnTo>
                      <a:close/>
                    </a:path>
                  </a:pathLst>
                </a:custGeom>
                <a:noFill/>
                <a:ln w="9035" cap="flat">
                  <a:solidFill>
                    <a:srgbClr val="3F3F3F"/>
                  </a:solidFill>
                  <a:prstDash val="solid"/>
                  <a:miter/>
                </a:ln>
              </p:spPr>
              <p:txBody>
                <a:bodyPr anchor="ctr"/>
                <a:lstStyle/>
                <a:p>
                  <a:pPr>
                    <a:defRPr/>
                  </a:pPr>
                  <a:endParaRPr lang="en-US" dirty="0"/>
                </a:p>
              </p:txBody>
            </p:sp>
            <p:sp>
              <p:nvSpPr>
                <p:cNvPr id="367" name="Forme libre : forme 12">
                  <a:extLst>
                    <a:ext uri="{FF2B5EF4-FFF2-40B4-BE49-F238E27FC236}">
                      <a16:creationId xmlns:a16="http://schemas.microsoft.com/office/drawing/2014/main" id="{FD4B5FA6-C9BA-8F21-4F8D-4B9A2D2DF646}"/>
                    </a:ext>
                  </a:extLst>
                </p:cNvPr>
                <p:cNvSpPr/>
                <p:nvPr/>
              </p:nvSpPr>
              <p:spPr>
                <a:xfrm>
                  <a:off x="6253670" y="2073754"/>
                  <a:ext cx="1427981" cy="1592724"/>
                </a:xfrm>
                <a:custGeom>
                  <a:avLst/>
                  <a:gdLst>
                    <a:gd name="connsiteX0" fmla="*/ 836965 w 1427981"/>
                    <a:gd name="connsiteY0" fmla="*/ 1580141 h 1592724"/>
                    <a:gd name="connsiteX1" fmla="*/ 713991 w 1427981"/>
                    <a:gd name="connsiteY1" fmla="*/ 1591887 h 1592724"/>
                    <a:gd name="connsiteX2" fmla="*/ 0 w 1427981"/>
                    <a:gd name="connsiteY2" fmla="*/ 795944 h 1592724"/>
                    <a:gd name="connsiteX3" fmla="*/ 713991 w 1427981"/>
                    <a:gd name="connsiteY3" fmla="*/ 0 h 1592724"/>
                    <a:gd name="connsiteX4" fmla="*/ 1427982 w 1427981"/>
                    <a:gd name="connsiteY4" fmla="*/ 795944 h 1592724"/>
                    <a:gd name="connsiteX5" fmla="*/ 1258927 w 1427981"/>
                    <a:gd name="connsiteY5" fmla="*/ 1310248 h 1592724"/>
                    <a:gd name="connsiteX6" fmla="*/ 1054541 w 1427981"/>
                    <a:gd name="connsiteY6" fmla="*/ 1307719 h 1592724"/>
                    <a:gd name="connsiteX7" fmla="*/ 836965 w 1427981"/>
                    <a:gd name="connsiteY7" fmla="*/ 1580141 h 159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7981" h="1592724">
                      <a:moveTo>
                        <a:pt x="836965" y="1580141"/>
                      </a:moveTo>
                      <a:cubicBezTo>
                        <a:pt x="800100" y="1597399"/>
                        <a:pt x="755916" y="1591887"/>
                        <a:pt x="713991" y="1591887"/>
                      </a:cubicBezTo>
                      <a:cubicBezTo>
                        <a:pt x="319679" y="1591887"/>
                        <a:pt x="0" y="1235524"/>
                        <a:pt x="0" y="795944"/>
                      </a:cubicBezTo>
                      <a:cubicBezTo>
                        <a:pt x="0" y="356363"/>
                        <a:pt x="319679" y="0"/>
                        <a:pt x="713991" y="0"/>
                      </a:cubicBezTo>
                      <a:cubicBezTo>
                        <a:pt x="1108303" y="0"/>
                        <a:pt x="1427982" y="356363"/>
                        <a:pt x="1427982" y="795944"/>
                      </a:cubicBezTo>
                      <a:cubicBezTo>
                        <a:pt x="1427982" y="992016"/>
                        <a:pt x="1364372" y="1171553"/>
                        <a:pt x="1258927" y="1310248"/>
                      </a:cubicBezTo>
                      <a:lnTo>
                        <a:pt x="1054541" y="1307719"/>
                      </a:lnTo>
                      <a:cubicBezTo>
                        <a:pt x="1054541" y="1307719"/>
                        <a:pt x="999967" y="1503971"/>
                        <a:pt x="836965" y="1580141"/>
                      </a:cubicBezTo>
                      <a:close/>
                    </a:path>
                  </a:pathLst>
                </a:custGeom>
                <a:solidFill>
                  <a:srgbClr val="DAE8EF"/>
                </a:solidFill>
                <a:ln w="9035" cap="flat">
                  <a:noFill/>
                  <a:prstDash val="solid"/>
                  <a:miter/>
                </a:ln>
              </p:spPr>
              <p:txBody>
                <a:bodyPr anchor="ctr"/>
                <a:lstStyle/>
                <a:p>
                  <a:pPr>
                    <a:defRPr/>
                  </a:pPr>
                  <a:endParaRPr lang="en-US" dirty="0"/>
                </a:p>
              </p:txBody>
            </p:sp>
            <p:sp>
              <p:nvSpPr>
                <p:cNvPr id="368" name="Forme libre : forme 13">
                  <a:extLst>
                    <a:ext uri="{FF2B5EF4-FFF2-40B4-BE49-F238E27FC236}">
                      <a16:creationId xmlns:a16="http://schemas.microsoft.com/office/drawing/2014/main" id="{743DF2A2-4126-380D-89FE-2A26120457F3}"/>
                    </a:ext>
                  </a:extLst>
                </p:cNvPr>
                <p:cNvSpPr/>
                <p:nvPr/>
              </p:nvSpPr>
              <p:spPr>
                <a:xfrm>
                  <a:off x="769348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69" name="Forme libre : forme 14">
                  <a:extLst>
                    <a:ext uri="{FF2B5EF4-FFF2-40B4-BE49-F238E27FC236}">
                      <a16:creationId xmlns:a16="http://schemas.microsoft.com/office/drawing/2014/main" id="{4FFE611E-A151-387F-7CC4-B874EDC62E96}"/>
                    </a:ext>
                  </a:extLst>
                </p:cNvPr>
                <p:cNvSpPr/>
                <p:nvPr/>
              </p:nvSpPr>
              <p:spPr>
                <a:xfrm>
                  <a:off x="782558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8" y="22318"/>
                        <a:pt x="79875" y="30811"/>
                      </a:cubicBezTo>
                      <a:lnTo>
                        <a:pt x="78158" y="55478"/>
                      </a:lnTo>
                      <a:close/>
                      <a:moveTo>
                        <a:pt x="78158" y="55478"/>
                      </a:moveTo>
                      <a:lnTo>
                        <a:pt x="76441" y="29275"/>
                      </a:lnTo>
                      <a:cubicBezTo>
                        <a:pt x="75718" y="20782"/>
                        <a:pt x="75538" y="12650"/>
                        <a:pt x="75086" y="4518"/>
                      </a:cubicBezTo>
                      <a:lnTo>
                        <a:pt x="78067" y="7500"/>
                      </a:lnTo>
                      <a:cubicBezTo>
                        <a:pt x="53491"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0" name="Forme libre : forme 15">
                  <a:extLst>
                    <a:ext uri="{FF2B5EF4-FFF2-40B4-BE49-F238E27FC236}">
                      <a16:creationId xmlns:a16="http://schemas.microsoft.com/office/drawing/2014/main" id="{A11C5BD4-4E26-AF3A-5AFA-B5C45A29C2EC}"/>
                    </a:ext>
                  </a:extLst>
                </p:cNvPr>
                <p:cNvSpPr/>
                <p:nvPr/>
              </p:nvSpPr>
              <p:spPr>
                <a:xfrm>
                  <a:off x="795777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1" name="Forme libre : forme 16">
                  <a:extLst>
                    <a:ext uri="{FF2B5EF4-FFF2-40B4-BE49-F238E27FC236}">
                      <a16:creationId xmlns:a16="http://schemas.microsoft.com/office/drawing/2014/main" id="{4292DE39-78F8-A5C3-B836-F7FD58697E12}"/>
                    </a:ext>
                  </a:extLst>
                </p:cNvPr>
                <p:cNvSpPr/>
                <p:nvPr/>
              </p:nvSpPr>
              <p:spPr>
                <a:xfrm>
                  <a:off x="8089970"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2" name="Forme libre : forme 17">
                  <a:extLst>
                    <a:ext uri="{FF2B5EF4-FFF2-40B4-BE49-F238E27FC236}">
                      <a16:creationId xmlns:a16="http://schemas.microsoft.com/office/drawing/2014/main" id="{410F511A-DCC2-D22D-07C9-B0E1C506F3B2}"/>
                    </a:ext>
                  </a:extLst>
                </p:cNvPr>
                <p:cNvSpPr/>
                <p:nvPr/>
              </p:nvSpPr>
              <p:spPr>
                <a:xfrm>
                  <a:off x="8222160"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3" name="Forme libre : forme 18">
                  <a:extLst>
                    <a:ext uri="{FF2B5EF4-FFF2-40B4-BE49-F238E27FC236}">
                      <a16:creationId xmlns:a16="http://schemas.microsoft.com/office/drawing/2014/main" id="{1488F62E-84B7-C722-080E-F6AF0945AF40}"/>
                    </a:ext>
                  </a:extLst>
                </p:cNvPr>
                <p:cNvSpPr/>
                <p:nvPr/>
              </p:nvSpPr>
              <p:spPr>
                <a:xfrm>
                  <a:off x="8354351"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4"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4"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74" name="Forme libre : forme 19">
                  <a:extLst>
                    <a:ext uri="{FF2B5EF4-FFF2-40B4-BE49-F238E27FC236}">
                      <a16:creationId xmlns:a16="http://schemas.microsoft.com/office/drawing/2014/main" id="{28DD1231-5132-B00E-2EEC-7593799BB3CE}"/>
                    </a:ext>
                  </a:extLst>
                </p:cNvPr>
                <p:cNvSpPr/>
                <p:nvPr/>
              </p:nvSpPr>
              <p:spPr>
                <a:xfrm>
                  <a:off x="7862183"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9" y="32167"/>
                        <a:pt x="0" y="24938"/>
                        <a:pt x="0" y="16083"/>
                      </a:cubicBezTo>
                      <a:lnTo>
                        <a:pt x="0" y="16083"/>
                      </a:lnTo>
                      <a:cubicBezTo>
                        <a:pt x="0" y="7228"/>
                        <a:pt x="7229"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5" name="Forme libre : forme 20">
                  <a:extLst>
                    <a:ext uri="{FF2B5EF4-FFF2-40B4-BE49-F238E27FC236}">
                      <a16:creationId xmlns:a16="http://schemas.microsoft.com/office/drawing/2014/main" id="{E64BB132-4147-4B80-EB38-52530B4F6ECD}"/>
                    </a:ext>
                  </a:extLst>
                </p:cNvPr>
                <p:cNvSpPr/>
                <p:nvPr/>
              </p:nvSpPr>
              <p:spPr>
                <a:xfrm>
                  <a:off x="8014161"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9" y="32167"/>
                        <a:pt x="0" y="24938"/>
                        <a:pt x="0" y="16083"/>
                      </a:cubicBezTo>
                      <a:lnTo>
                        <a:pt x="0" y="16083"/>
                      </a:lnTo>
                      <a:cubicBezTo>
                        <a:pt x="0" y="7228"/>
                        <a:pt x="7229"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6" name="Forme libre : forme 21">
                  <a:extLst>
                    <a:ext uri="{FF2B5EF4-FFF2-40B4-BE49-F238E27FC236}">
                      <a16:creationId xmlns:a16="http://schemas.microsoft.com/office/drawing/2014/main" id="{DDCB090B-D01A-1706-A28F-091DC04E4539}"/>
                    </a:ext>
                  </a:extLst>
                </p:cNvPr>
                <p:cNvSpPr/>
                <p:nvPr/>
              </p:nvSpPr>
              <p:spPr>
                <a:xfrm>
                  <a:off x="8166139"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8" y="32167"/>
                        <a:pt x="0" y="24938"/>
                        <a:pt x="0" y="16083"/>
                      </a:cubicBezTo>
                      <a:lnTo>
                        <a:pt x="0" y="16083"/>
                      </a:lnTo>
                      <a:cubicBezTo>
                        <a:pt x="0" y="7228"/>
                        <a:pt x="7228"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7" name="Forme libre : forme 22">
                  <a:extLst>
                    <a:ext uri="{FF2B5EF4-FFF2-40B4-BE49-F238E27FC236}">
                      <a16:creationId xmlns:a16="http://schemas.microsoft.com/office/drawing/2014/main" id="{47D3AC87-0112-3CE4-4202-8F343CFDFDFB}"/>
                    </a:ext>
                  </a:extLst>
                </p:cNvPr>
                <p:cNvSpPr/>
                <p:nvPr/>
              </p:nvSpPr>
              <p:spPr>
                <a:xfrm>
                  <a:off x="8318208" y="2594745"/>
                  <a:ext cx="94512" cy="32166"/>
                </a:xfrm>
                <a:custGeom>
                  <a:avLst/>
                  <a:gdLst>
                    <a:gd name="connsiteX0" fmla="*/ 78429 w 94512"/>
                    <a:gd name="connsiteY0" fmla="*/ 32167 h 32166"/>
                    <a:gd name="connsiteX1" fmla="*/ 16083 w 94512"/>
                    <a:gd name="connsiteY1" fmla="*/ 32167 h 32166"/>
                    <a:gd name="connsiteX2" fmla="*/ 0 w 94512"/>
                    <a:gd name="connsiteY2" fmla="*/ 16083 h 32166"/>
                    <a:gd name="connsiteX3" fmla="*/ 0 w 94512"/>
                    <a:gd name="connsiteY3" fmla="*/ 16083 h 32166"/>
                    <a:gd name="connsiteX4" fmla="*/ 16083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3" y="32167"/>
                      </a:lnTo>
                      <a:cubicBezTo>
                        <a:pt x="7228" y="32167"/>
                        <a:pt x="0" y="24938"/>
                        <a:pt x="0" y="16083"/>
                      </a:cubicBezTo>
                      <a:lnTo>
                        <a:pt x="0" y="16083"/>
                      </a:lnTo>
                      <a:cubicBezTo>
                        <a:pt x="0" y="7228"/>
                        <a:pt x="7228" y="0"/>
                        <a:pt x="16083" y="0"/>
                      </a:cubicBezTo>
                      <a:lnTo>
                        <a:pt x="78429" y="0"/>
                      </a:lnTo>
                      <a:cubicBezTo>
                        <a:pt x="87283" y="0"/>
                        <a:pt x="94512" y="7228"/>
                        <a:pt x="94512" y="16083"/>
                      </a:cubicBezTo>
                      <a:lnTo>
                        <a:pt x="94512" y="16083"/>
                      </a:lnTo>
                      <a:cubicBezTo>
                        <a:pt x="94422" y="24938"/>
                        <a:pt x="8719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8" name="Forme libre : forme 23">
                  <a:extLst>
                    <a:ext uri="{FF2B5EF4-FFF2-40B4-BE49-F238E27FC236}">
                      <a16:creationId xmlns:a16="http://schemas.microsoft.com/office/drawing/2014/main" id="{28EA10C9-A2D6-972E-AB7C-53FB3B7F0B8C}"/>
                    </a:ext>
                  </a:extLst>
                </p:cNvPr>
                <p:cNvSpPr/>
                <p:nvPr/>
              </p:nvSpPr>
              <p:spPr>
                <a:xfrm>
                  <a:off x="8470187" y="2594745"/>
                  <a:ext cx="94511" cy="32166"/>
                </a:xfrm>
                <a:custGeom>
                  <a:avLst/>
                  <a:gdLst>
                    <a:gd name="connsiteX0" fmla="*/ 78429 w 94511"/>
                    <a:gd name="connsiteY0" fmla="*/ 32167 h 32166"/>
                    <a:gd name="connsiteX1" fmla="*/ 16083 w 94511"/>
                    <a:gd name="connsiteY1" fmla="*/ 32167 h 32166"/>
                    <a:gd name="connsiteX2" fmla="*/ 0 w 94511"/>
                    <a:gd name="connsiteY2" fmla="*/ 16083 h 32166"/>
                    <a:gd name="connsiteX3" fmla="*/ 0 w 94511"/>
                    <a:gd name="connsiteY3" fmla="*/ 16083 h 32166"/>
                    <a:gd name="connsiteX4" fmla="*/ 16083 w 94511"/>
                    <a:gd name="connsiteY4" fmla="*/ 0 h 32166"/>
                    <a:gd name="connsiteX5" fmla="*/ 78429 w 94511"/>
                    <a:gd name="connsiteY5" fmla="*/ 0 h 32166"/>
                    <a:gd name="connsiteX6" fmla="*/ 94512 w 94511"/>
                    <a:gd name="connsiteY6" fmla="*/ 16083 h 32166"/>
                    <a:gd name="connsiteX7" fmla="*/ 94512 w 94511"/>
                    <a:gd name="connsiteY7" fmla="*/ 16083 h 32166"/>
                    <a:gd name="connsiteX8" fmla="*/ 78429 w 94511"/>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1" h="32166">
                      <a:moveTo>
                        <a:pt x="78429" y="32167"/>
                      </a:moveTo>
                      <a:lnTo>
                        <a:pt x="16083" y="32167"/>
                      </a:lnTo>
                      <a:cubicBezTo>
                        <a:pt x="7228" y="32167"/>
                        <a:pt x="0" y="24938"/>
                        <a:pt x="0" y="16083"/>
                      </a:cubicBezTo>
                      <a:lnTo>
                        <a:pt x="0" y="16083"/>
                      </a:lnTo>
                      <a:cubicBezTo>
                        <a:pt x="0" y="7228"/>
                        <a:pt x="7228" y="0"/>
                        <a:pt x="16083" y="0"/>
                      </a:cubicBezTo>
                      <a:lnTo>
                        <a:pt x="78429" y="0"/>
                      </a:lnTo>
                      <a:cubicBezTo>
                        <a:pt x="87283" y="0"/>
                        <a:pt x="94512" y="7228"/>
                        <a:pt x="94512" y="16083"/>
                      </a:cubicBezTo>
                      <a:lnTo>
                        <a:pt x="94512" y="16083"/>
                      </a:lnTo>
                      <a:cubicBezTo>
                        <a:pt x="94422" y="24938"/>
                        <a:pt x="87193"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79" name="Forme libre : forme 24">
                  <a:extLst>
                    <a:ext uri="{FF2B5EF4-FFF2-40B4-BE49-F238E27FC236}">
                      <a16:creationId xmlns:a16="http://schemas.microsoft.com/office/drawing/2014/main" id="{D4E2878F-03F3-0F3C-3F2A-508359A9DC8F}"/>
                    </a:ext>
                  </a:extLst>
                </p:cNvPr>
                <p:cNvSpPr/>
                <p:nvPr/>
              </p:nvSpPr>
              <p:spPr>
                <a:xfrm>
                  <a:off x="7858199" y="2590313"/>
                  <a:ext cx="98991" cy="39219"/>
                </a:xfrm>
                <a:custGeom>
                  <a:avLst/>
                  <a:gdLst>
                    <a:gd name="connsiteX0" fmla="*/ 82413 w 98991"/>
                    <a:gd name="connsiteY0" fmla="*/ 36599 h 39219"/>
                    <a:gd name="connsiteX1" fmla="*/ 26031 w 98991"/>
                    <a:gd name="connsiteY1" fmla="*/ 38858 h 39219"/>
                    <a:gd name="connsiteX2" fmla="*/ 18803 w 98991"/>
                    <a:gd name="connsiteY2" fmla="*/ 39219 h 39219"/>
                    <a:gd name="connsiteX3" fmla="*/ 10761 w 98991"/>
                    <a:gd name="connsiteY3" fmla="*/ 37322 h 39219"/>
                    <a:gd name="connsiteX4" fmla="*/ 461 w 98991"/>
                    <a:gd name="connsiteY4" fmla="*/ 24311 h 39219"/>
                    <a:gd name="connsiteX5" fmla="*/ 4346 w 98991"/>
                    <a:gd name="connsiteY5" fmla="*/ 7595 h 39219"/>
                    <a:gd name="connsiteX6" fmla="*/ 20068 w 98991"/>
                    <a:gd name="connsiteY6" fmla="*/ 5 h 39219"/>
                    <a:gd name="connsiteX7" fmla="*/ 76450 w 98991"/>
                    <a:gd name="connsiteY7" fmla="*/ 2264 h 39219"/>
                    <a:gd name="connsiteX8" fmla="*/ 83588 w 98991"/>
                    <a:gd name="connsiteY8" fmla="*/ 2716 h 39219"/>
                    <a:gd name="connsiteX9" fmla="*/ 90816 w 98991"/>
                    <a:gd name="connsiteY9" fmla="*/ 5246 h 39219"/>
                    <a:gd name="connsiteX10" fmla="*/ 98768 w 98991"/>
                    <a:gd name="connsiteY10" fmla="*/ 17443 h 39219"/>
                    <a:gd name="connsiteX11" fmla="*/ 82413 w 98991"/>
                    <a:gd name="connsiteY11" fmla="*/ 36599 h 39219"/>
                    <a:gd name="connsiteX12" fmla="*/ 82413 w 98991"/>
                    <a:gd name="connsiteY12" fmla="*/ 36599 h 39219"/>
                    <a:gd name="connsiteX13" fmla="*/ 94611 w 98991"/>
                    <a:gd name="connsiteY13" fmla="*/ 30636 h 39219"/>
                    <a:gd name="connsiteX14" fmla="*/ 97503 w 98991"/>
                    <a:gd name="connsiteY14" fmla="*/ 17624 h 39219"/>
                    <a:gd name="connsiteX15" fmla="*/ 89461 w 98991"/>
                    <a:gd name="connsiteY15" fmla="*/ 7685 h 39219"/>
                    <a:gd name="connsiteX16" fmla="*/ 76450 w 98991"/>
                    <a:gd name="connsiteY16" fmla="*/ 6691 h 39219"/>
                    <a:gd name="connsiteX17" fmla="*/ 20068 w 98991"/>
                    <a:gd name="connsiteY17" fmla="*/ 8950 h 39219"/>
                    <a:gd name="connsiteX18" fmla="*/ 8141 w 98991"/>
                    <a:gd name="connsiteY18" fmla="*/ 22775 h 39219"/>
                    <a:gd name="connsiteX19" fmla="*/ 13833 w 98991"/>
                    <a:gd name="connsiteY19" fmla="*/ 31900 h 39219"/>
                    <a:gd name="connsiteX20" fmla="*/ 19164 w 98991"/>
                    <a:gd name="connsiteY20" fmla="*/ 33888 h 39219"/>
                    <a:gd name="connsiteX21" fmla="*/ 26031 w 98991"/>
                    <a:gd name="connsiteY21" fmla="*/ 34340 h 39219"/>
                    <a:gd name="connsiteX22" fmla="*/ 82413 w 9899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91" h="39219">
                      <a:moveTo>
                        <a:pt x="82413" y="36599"/>
                      </a:moveTo>
                      <a:cubicBezTo>
                        <a:pt x="63619" y="36509"/>
                        <a:pt x="44825" y="37683"/>
                        <a:pt x="26031" y="38858"/>
                      </a:cubicBezTo>
                      <a:cubicBezTo>
                        <a:pt x="23592" y="38948"/>
                        <a:pt x="21513" y="39219"/>
                        <a:pt x="18803" y="39219"/>
                      </a:cubicBezTo>
                      <a:cubicBezTo>
                        <a:pt x="16092" y="39219"/>
                        <a:pt x="13291" y="38497"/>
                        <a:pt x="10761" y="37322"/>
                      </a:cubicBezTo>
                      <a:cubicBezTo>
                        <a:pt x="5791" y="34792"/>
                        <a:pt x="1725" y="30093"/>
                        <a:pt x="461" y="24311"/>
                      </a:cubicBezTo>
                      <a:cubicBezTo>
                        <a:pt x="-804" y="18618"/>
                        <a:pt x="551" y="12293"/>
                        <a:pt x="4346" y="7595"/>
                      </a:cubicBezTo>
                      <a:cubicBezTo>
                        <a:pt x="8050" y="2987"/>
                        <a:pt x="14014" y="95"/>
                        <a:pt x="20068" y="5"/>
                      </a:cubicBezTo>
                      <a:cubicBezTo>
                        <a:pt x="38862" y="-85"/>
                        <a:pt x="57655"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484" y="27383"/>
                        <a:pt x="92081" y="36960"/>
                        <a:pt x="82413" y="36599"/>
                      </a:cubicBezTo>
                      <a:close/>
                      <a:moveTo>
                        <a:pt x="82413" y="36599"/>
                      </a:moveTo>
                      <a:cubicBezTo>
                        <a:pt x="87111"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5" y="7866"/>
                        <a:pt x="38862" y="9040"/>
                        <a:pt x="20068" y="8950"/>
                      </a:cubicBezTo>
                      <a:cubicBezTo>
                        <a:pt x="13201" y="8679"/>
                        <a:pt x="6966" y="15546"/>
                        <a:pt x="8141" y="22775"/>
                      </a:cubicBezTo>
                      <a:cubicBezTo>
                        <a:pt x="8592" y="26298"/>
                        <a:pt x="10671" y="29732"/>
                        <a:pt x="13833" y="31900"/>
                      </a:cubicBezTo>
                      <a:cubicBezTo>
                        <a:pt x="15459" y="32985"/>
                        <a:pt x="17267" y="33617"/>
                        <a:pt x="19164" y="33888"/>
                      </a:cubicBezTo>
                      <a:cubicBezTo>
                        <a:pt x="21152" y="34159"/>
                        <a:pt x="23772" y="34159"/>
                        <a:pt x="26031" y="34340"/>
                      </a:cubicBezTo>
                      <a:cubicBezTo>
                        <a:pt x="44825"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0" name="Forme libre : forme 25">
                  <a:extLst>
                    <a:ext uri="{FF2B5EF4-FFF2-40B4-BE49-F238E27FC236}">
                      <a16:creationId xmlns:a16="http://schemas.microsoft.com/office/drawing/2014/main" id="{40B3C1D6-F10A-CEE7-409F-B232FAB207FE}"/>
                    </a:ext>
                  </a:extLst>
                </p:cNvPr>
                <p:cNvSpPr/>
                <p:nvPr/>
              </p:nvSpPr>
              <p:spPr>
                <a:xfrm>
                  <a:off x="8010177" y="2590313"/>
                  <a:ext cx="99011" cy="39219"/>
                </a:xfrm>
                <a:custGeom>
                  <a:avLst/>
                  <a:gdLst>
                    <a:gd name="connsiteX0" fmla="*/ 82413 w 99011"/>
                    <a:gd name="connsiteY0" fmla="*/ 36599 h 39219"/>
                    <a:gd name="connsiteX1" fmla="*/ 26031 w 99011"/>
                    <a:gd name="connsiteY1" fmla="*/ 38858 h 39219"/>
                    <a:gd name="connsiteX2" fmla="*/ 18803 w 99011"/>
                    <a:gd name="connsiteY2" fmla="*/ 39219 h 39219"/>
                    <a:gd name="connsiteX3" fmla="*/ 10761 w 99011"/>
                    <a:gd name="connsiteY3" fmla="*/ 37322 h 39219"/>
                    <a:gd name="connsiteX4" fmla="*/ 461 w 99011"/>
                    <a:gd name="connsiteY4" fmla="*/ 24311 h 39219"/>
                    <a:gd name="connsiteX5" fmla="*/ 4346 w 99011"/>
                    <a:gd name="connsiteY5" fmla="*/ 7595 h 39219"/>
                    <a:gd name="connsiteX6" fmla="*/ 20068 w 99011"/>
                    <a:gd name="connsiteY6" fmla="*/ 5 h 39219"/>
                    <a:gd name="connsiteX7" fmla="*/ 76450 w 99011"/>
                    <a:gd name="connsiteY7" fmla="*/ 2264 h 39219"/>
                    <a:gd name="connsiteX8" fmla="*/ 83588 w 99011"/>
                    <a:gd name="connsiteY8" fmla="*/ 2716 h 39219"/>
                    <a:gd name="connsiteX9" fmla="*/ 90816 w 99011"/>
                    <a:gd name="connsiteY9" fmla="*/ 5246 h 39219"/>
                    <a:gd name="connsiteX10" fmla="*/ 98768 w 99011"/>
                    <a:gd name="connsiteY10" fmla="*/ 17443 h 39219"/>
                    <a:gd name="connsiteX11" fmla="*/ 82413 w 99011"/>
                    <a:gd name="connsiteY11" fmla="*/ 36599 h 39219"/>
                    <a:gd name="connsiteX12" fmla="*/ 82413 w 99011"/>
                    <a:gd name="connsiteY12" fmla="*/ 36599 h 39219"/>
                    <a:gd name="connsiteX13" fmla="*/ 94611 w 99011"/>
                    <a:gd name="connsiteY13" fmla="*/ 30636 h 39219"/>
                    <a:gd name="connsiteX14" fmla="*/ 97503 w 99011"/>
                    <a:gd name="connsiteY14" fmla="*/ 17624 h 39219"/>
                    <a:gd name="connsiteX15" fmla="*/ 89461 w 99011"/>
                    <a:gd name="connsiteY15" fmla="*/ 7685 h 39219"/>
                    <a:gd name="connsiteX16" fmla="*/ 76450 w 99011"/>
                    <a:gd name="connsiteY16" fmla="*/ 6691 h 39219"/>
                    <a:gd name="connsiteX17" fmla="*/ 20068 w 99011"/>
                    <a:gd name="connsiteY17" fmla="*/ 8950 h 39219"/>
                    <a:gd name="connsiteX18" fmla="*/ 8141 w 99011"/>
                    <a:gd name="connsiteY18" fmla="*/ 22775 h 39219"/>
                    <a:gd name="connsiteX19" fmla="*/ 13833 w 99011"/>
                    <a:gd name="connsiteY19" fmla="*/ 31900 h 39219"/>
                    <a:gd name="connsiteX20" fmla="*/ 19164 w 99011"/>
                    <a:gd name="connsiteY20" fmla="*/ 33888 h 39219"/>
                    <a:gd name="connsiteX21" fmla="*/ 26031 w 99011"/>
                    <a:gd name="connsiteY21" fmla="*/ 34340 h 39219"/>
                    <a:gd name="connsiteX22" fmla="*/ 82413 w 9901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11" h="39219">
                      <a:moveTo>
                        <a:pt x="82413" y="36599"/>
                      </a:moveTo>
                      <a:cubicBezTo>
                        <a:pt x="63619" y="36509"/>
                        <a:pt x="44825" y="37683"/>
                        <a:pt x="26031" y="38858"/>
                      </a:cubicBezTo>
                      <a:cubicBezTo>
                        <a:pt x="23592" y="38948"/>
                        <a:pt x="21513" y="39219"/>
                        <a:pt x="18803" y="39219"/>
                      </a:cubicBezTo>
                      <a:cubicBezTo>
                        <a:pt x="16092" y="39219"/>
                        <a:pt x="13291" y="38497"/>
                        <a:pt x="10761" y="37322"/>
                      </a:cubicBezTo>
                      <a:cubicBezTo>
                        <a:pt x="5791" y="34792"/>
                        <a:pt x="1725" y="30093"/>
                        <a:pt x="461" y="24311"/>
                      </a:cubicBezTo>
                      <a:cubicBezTo>
                        <a:pt x="-804" y="18618"/>
                        <a:pt x="551" y="12293"/>
                        <a:pt x="4346" y="7595"/>
                      </a:cubicBezTo>
                      <a:cubicBezTo>
                        <a:pt x="8050" y="2987"/>
                        <a:pt x="14014" y="95"/>
                        <a:pt x="20068" y="5"/>
                      </a:cubicBezTo>
                      <a:cubicBezTo>
                        <a:pt x="38862" y="-85"/>
                        <a:pt x="57655"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574" y="27383"/>
                        <a:pt x="9208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5" y="7866"/>
                        <a:pt x="38862" y="9040"/>
                        <a:pt x="20068" y="8950"/>
                      </a:cubicBezTo>
                      <a:cubicBezTo>
                        <a:pt x="13201" y="8679"/>
                        <a:pt x="6966" y="15546"/>
                        <a:pt x="8141" y="22775"/>
                      </a:cubicBezTo>
                      <a:cubicBezTo>
                        <a:pt x="8592" y="26298"/>
                        <a:pt x="10671" y="29732"/>
                        <a:pt x="13833" y="31900"/>
                      </a:cubicBezTo>
                      <a:cubicBezTo>
                        <a:pt x="15460" y="32985"/>
                        <a:pt x="17267" y="33617"/>
                        <a:pt x="19164" y="33888"/>
                      </a:cubicBezTo>
                      <a:cubicBezTo>
                        <a:pt x="21152" y="34159"/>
                        <a:pt x="23772" y="34159"/>
                        <a:pt x="26031" y="34340"/>
                      </a:cubicBezTo>
                      <a:cubicBezTo>
                        <a:pt x="44825"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1" name="Forme libre : forme 26">
                  <a:extLst>
                    <a:ext uri="{FF2B5EF4-FFF2-40B4-BE49-F238E27FC236}">
                      <a16:creationId xmlns:a16="http://schemas.microsoft.com/office/drawing/2014/main" id="{7D2040FC-3971-C163-537F-F1C0A29B951E}"/>
                    </a:ext>
                  </a:extLst>
                </p:cNvPr>
                <p:cNvSpPr/>
                <p:nvPr/>
              </p:nvSpPr>
              <p:spPr>
                <a:xfrm>
                  <a:off x="8162155" y="2590313"/>
                  <a:ext cx="99011" cy="39219"/>
                </a:xfrm>
                <a:custGeom>
                  <a:avLst/>
                  <a:gdLst>
                    <a:gd name="connsiteX0" fmla="*/ 82413 w 99011"/>
                    <a:gd name="connsiteY0" fmla="*/ 36599 h 39219"/>
                    <a:gd name="connsiteX1" fmla="*/ 26031 w 99011"/>
                    <a:gd name="connsiteY1" fmla="*/ 38858 h 39219"/>
                    <a:gd name="connsiteX2" fmla="*/ 18803 w 99011"/>
                    <a:gd name="connsiteY2" fmla="*/ 39219 h 39219"/>
                    <a:gd name="connsiteX3" fmla="*/ 10761 w 99011"/>
                    <a:gd name="connsiteY3" fmla="*/ 37322 h 39219"/>
                    <a:gd name="connsiteX4" fmla="*/ 460 w 99011"/>
                    <a:gd name="connsiteY4" fmla="*/ 24311 h 39219"/>
                    <a:gd name="connsiteX5" fmla="*/ 4346 w 99011"/>
                    <a:gd name="connsiteY5" fmla="*/ 7595 h 39219"/>
                    <a:gd name="connsiteX6" fmla="*/ 20068 w 99011"/>
                    <a:gd name="connsiteY6" fmla="*/ 5 h 39219"/>
                    <a:gd name="connsiteX7" fmla="*/ 76450 w 99011"/>
                    <a:gd name="connsiteY7" fmla="*/ 2264 h 39219"/>
                    <a:gd name="connsiteX8" fmla="*/ 83588 w 99011"/>
                    <a:gd name="connsiteY8" fmla="*/ 2716 h 39219"/>
                    <a:gd name="connsiteX9" fmla="*/ 90816 w 99011"/>
                    <a:gd name="connsiteY9" fmla="*/ 5246 h 39219"/>
                    <a:gd name="connsiteX10" fmla="*/ 98767 w 99011"/>
                    <a:gd name="connsiteY10" fmla="*/ 17443 h 39219"/>
                    <a:gd name="connsiteX11" fmla="*/ 82413 w 99011"/>
                    <a:gd name="connsiteY11" fmla="*/ 36599 h 39219"/>
                    <a:gd name="connsiteX12" fmla="*/ 82413 w 99011"/>
                    <a:gd name="connsiteY12" fmla="*/ 36599 h 39219"/>
                    <a:gd name="connsiteX13" fmla="*/ 94611 w 99011"/>
                    <a:gd name="connsiteY13" fmla="*/ 30636 h 39219"/>
                    <a:gd name="connsiteX14" fmla="*/ 97503 w 99011"/>
                    <a:gd name="connsiteY14" fmla="*/ 17624 h 39219"/>
                    <a:gd name="connsiteX15" fmla="*/ 89461 w 99011"/>
                    <a:gd name="connsiteY15" fmla="*/ 7685 h 39219"/>
                    <a:gd name="connsiteX16" fmla="*/ 76450 w 99011"/>
                    <a:gd name="connsiteY16" fmla="*/ 6691 h 39219"/>
                    <a:gd name="connsiteX17" fmla="*/ 20068 w 99011"/>
                    <a:gd name="connsiteY17" fmla="*/ 8950 h 39219"/>
                    <a:gd name="connsiteX18" fmla="*/ 8141 w 99011"/>
                    <a:gd name="connsiteY18" fmla="*/ 22775 h 39219"/>
                    <a:gd name="connsiteX19" fmla="*/ 13833 w 99011"/>
                    <a:gd name="connsiteY19" fmla="*/ 31900 h 39219"/>
                    <a:gd name="connsiteX20" fmla="*/ 19164 w 99011"/>
                    <a:gd name="connsiteY20" fmla="*/ 33888 h 39219"/>
                    <a:gd name="connsiteX21" fmla="*/ 26031 w 99011"/>
                    <a:gd name="connsiteY21" fmla="*/ 34340 h 39219"/>
                    <a:gd name="connsiteX22" fmla="*/ 82413 w 9901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11" h="39219">
                      <a:moveTo>
                        <a:pt x="82413" y="36599"/>
                      </a:moveTo>
                      <a:cubicBezTo>
                        <a:pt x="63620" y="36509"/>
                        <a:pt x="44825" y="37683"/>
                        <a:pt x="26031" y="38858"/>
                      </a:cubicBezTo>
                      <a:cubicBezTo>
                        <a:pt x="23592" y="38948"/>
                        <a:pt x="21513" y="39219"/>
                        <a:pt x="18803" y="39219"/>
                      </a:cubicBezTo>
                      <a:cubicBezTo>
                        <a:pt x="16092" y="39219"/>
                        <a:pt x="13291" y="38497"/>
                        <a:pt x="10761" y="37322"/>
                      </a:cubicBezTo>
                      <a:cubicBezTo>
                        <a:pt x="5792" y="34792"/>
                        <a:pt x="1726" y="30093"/>
                        <a:pt x="460" y="24311"/>
                      </a:cubicBezTo>
                      <a:cubicBezTo>
                        <a:pt x="-804" y="18618"/>
                        <a:pt x="551" y="12293"/>
                        <a:pt x="4346" y="7595"/>
                      </a:cubicBezTo>
                      <a:cubicBezTo>
                        <a:pt x="8051" y="2987"/>
                        <a:pt x="14014" y="95"/>
                        <a:pt x="20068" y="5"/>
                      </a:cubicBezTo>
                      <a:cubicBezTo>
                        <a:pt x="38862" y="-85"/>
                        <a:pt x="57656" y="1089"/>
                        <a:pt x="76450" y="2264"/>
                      </a:cubicBezTo>
                      <a:cubicBezTo>
                        <a:pt x="78890" y="2445"/>
                        <a:pt x="81058" y="2445"/>
                        <a:pt x="83588" y="2716"/>
                      </a:cubicBezTo>
                      <a:cubicBezTo>
                        <a:pt x="86208" y="2987"/>
                        <a:pt x="88738" y="3890"/>
                        <a:pt x="90816" y="5246"/>
                      </a:cubicBezTo>
                      <a:cubicBezTo>
                        <a:pt x="95154" y="7956"/>
                        <a:pt x="98045" y="12564"/>
                        <a:pt x="98767" y="17443"/>
                      </a:cubicBezTo>
                      <a:cubicBezTo>
                        <a:pt x="100575" y="27383"/>
                        <a:pt x="9208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8" y="6420"/>
                        <a:pt x="76450" y="6691"/>
                      </a:cubicBezTo>
                      <a:cubicBezTo>
                        <a:pt x="57656" y="7866"/>
                        <a:pt x="38862" y="9040"/>
                        <a:pt x="20068" y="8950"/>
                      </a:cubicBezTo>
                      <a:cubicBezTo>
                        <a:pt x="13201" y="8679"/>
                        <a:pt x="6966" y="15546"/>
                        <a:pt x="8141" y="22775"/>
                      </a:cubicBezTo>
                      <a:cubicBezTo>
                        <a:pt x="8593" y="26298"/>
                        <a:pt x="10671" y="29732"/>
                        <a:pt x="13833" y="31900"/>
                      </a:cubicBezTo>
                      <a:cubicBezTo>
                        <a:pt x="15460" y="32985"/>
                        <a:pt x="17267" y="33617"/>
                        <a:pt x="19164" y="33888"/>
                      </a:cubicBezTo>
                      <a:cubicBezTo>
                        <a:pt x="21152" y="34159"/>
                        <a:pt x="23772" y="34159"/>
                        <a:pt x="26031" y="34340"/>
                      </a:cubicBezTo>
                      <a:cubicBezTo>
                        <a:pt x="44916" y="35515"/>
                        <a:pt x="6370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2" name="Forme libre : forme 27">
                  <a:extLst>
                    <a:ext uri="{FF2B5EF4-FFF2-40B4-BE49-F238E27FC236}">
                      <a16:creationId xmlns:a16="http://schemas.microsoft.com/office/drawing/2014/main" id="{AAC73802-3411-3EDF-46B7-8E4DB43D616C}"/>
                    </a:ext>
                  </a:extLst>
                </p:cNvPr>
                <p:cNvSpPr/>
                <p:nvPr/>
              </p:nvSpPr>
              <p:spPr>
                <a:xfrm>
                  <a:off x="8314224" y="2590313"/>
                  <a:ext cx="98989" cy="39219"/>
                </a:xfrm>
                <a:custGeom>
                  <a:avLst/>
                  <a:gdLst>
                    <a:gd name="connsiteX0" fmla="*/ 82413 w 98989"/>
                    <a:gd name="connsiteY0" fmla="*/ 36599 h 39219"/>
                    <a:gd name="connsiteX1" fmla="*/ 26031 w 98989"/>
                    <a:gd name="connsiteY1" fmla="*/ 38858 h 39219"/>
                    <a:gd name="connsiteX2" fmla="*/ 18803 w 98989"/>
                    <a:gd name="connsiteY2" fmla="*/ 39219 h 39219"/>
                    <a:gd name="connsiteX3" fmla="*/ 10761 w 98989"/>
                    <a:gd name="connsiteY3" fmla="*/ 37322 h 39219"/>
                    <a:gd name="connsiteX4" fmla="*/ 461 w 98989"/>
                    <a:gd name="connsiteY4" fmla="*/ 24311 h 39219"/>
                    <a:gd name="connsiteX5" fmla="*/ 4346 w 98989"/>
                    <a:gd name="connsiteY5" fmla="*/ 7595 h 39219"/>
                    <a:gd name="connsiteX6" fmla="*/ 20068 w 98989"/>
                    <a:gd name="connsiteY6" fmla="*/ 5 h 39219"/>
                    <a:gd name="connsiteX7" fmla="*/ 76450 w 98989"/>
                    <a:gd name="connsiteY7" fmla="*/ 2264 h 39219"/>
                    <a:gd name="connsiteX8" fmla="*/ 83588 w 98989"/>
                    <a:gd name="connsiteY8" fmla="*/ 2716 h 39219"/>
                    <a:gd name="connsiteX9" fmla="*/ 90816 w 98989"/>
                    <a:gd name="connsiteY9" fmla="*/ 5246 h 39219"/>
                    <a:gd name="connsiteX10" fmla="*/ 98768 w 98989"/>
                    <a:gd name="connsiteY10" fmla="*/ 17443 h 39219"/>
                    <a:gd name="connsiteX11" fmla="*/ 82413 w 98989"/>
                    <a:gd name="connsiteY11" fmla="*/ 36599 h 39219"/>
                    <a:gd name="connsiteX12" fmla="*/ 82413 w 98989"/>
                    <a:gd name="connsiteY12" fmla="*/ 36599 h 39219"/>
                    <a:gd name="connsiteX13" fmla="*/ 94611 w 98989"/>
                    <a:gd name="connsiteY13" fmla="*/ 30636 h 39219"/>
                    <a:gd name="connsiteX14" fmla="*/ 97503 w 98989"/>
                    <a:gd name="connsiteY14" fmla="*/ 17624 h 39219"/>
                    <a:gd name="connsiteX15" fmla="*/ 89461 w 98989"/>
                    <a:gd name="connsiteY15" fmla="*/ 7685 h 39219"/>
                    <a:gd name="connsiteX16" fmla="*/ 76450 w 98989"/>
                    <a:gd name="connsiteY16" fmla="*/ 6691 h 39219"/>
                    <a:gd name="connsiteX17" fmla="*/ 20068 w 98989"/>
                    <a:gd name="connsiteY17" fmla="*/ 8950 h 39219"/>
                    <a:gd name="connsiteX18" fmla="*/ 8141 w 98989"/>
                    <a:gd name="connsiteY18" fmla="*/ 22775 h 39219"/>
                    <a:gd name="connsiteX19" fmla="*/ 13834 w 98989"/>
                    <a:gd name="connsiteY19" fmla="*/ 31900 h 39219"/>
                    <a:gd name="connsiteX20" fmla="*/ 19164 w 98989"/>
                    <a:gd name="connsiteY20" fmla="*/ 33888 h 39219"/>
                    <a:gd name="connsiteX21" fmla="*/ 26031 w 98989"/>
                    <a:gd name="connsiteY21" fmla="*/ 34340 h 39219"/>
                    <a:gd name="connsiteX22" fmla="*/ 82413 w 98989"/>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82413" y="36599"/>
                      </a:moveTo>
                      <a:cubicBezTo>
                        <a:pt x="63619" y="36509"/>
                        <a:pt x="44826" y="37683"/>
                        <a:pt x="26031" y="38858"/>
                      </a:cubicBezTo>
                      <a:cubicBezTo>
                        <a:pt x="23592" y="38948"/>
                        <a:pt x="21514" y="39219"/>
                        <a:pt x="18803" y="39219"/>
                      </a:cubicBezTo>
                      <a:cubicBezTo>
                        <a:pt x="16093" y="39219"/>
                        <a:pt x="13291" y="38497"/>
                        <a:pt x="10761" y="37322"/>
                      </a:cubicBezTo>
                      <a:cubicBezTo>
                        <a:pt x="5792" y="34792"/>
                        <a:pt x="1726" y="30093"/>
                        <a:pt x="461" y="24311"/>
                      </a:cubicBezTo>
                      <a:cubicBezTo>
                        <a:pt x="-804" y="18618"/>
                        <a:pt x="551" y="12293"/>
                        <a:pt x="4346" y="7595"/>
                      </a:cubicBezTo>
                      <a:cubicBezTo>
                        <a:pt x="8051" y="2987"/>
                        <a:pt x="14014" y="95"/>
                        <a:pt x="20068" y="5"/>
                      </a:cubicBezTo>
                      <a:cubicBezTo>
                        <a:pt x="38862" y="-85"/>
                        <a:pt x="57656" y="1089"/>
                        <a:pt x="76450" y="2264"/>
                      </a:cubicBezTo>
                      <a:cubicBezTo>
                        <a:pt x="78889" y="2445"/>
                        <a:pt x="81058" y="2445"/>
                        <a:pt x="83588" y="2716"/>
                      </a:cubicBezTo>
                      <a:cubicBezTo>
                        <a:pt x="86208" y="2987"/>
                        <a:pt x="88738" y="3890"/>
                        <a:pt x="90816" y="5246"/>
                      </a:cubicBezTo>
                      <a:cubicBezTo>
                        <a:pt x="95154" y="7956"/>
                        <a:pt x="98045" y="12564"/>
                        <a:pt x="98768" y="17443"/>
                      </a:cubicBezTo>
                      <a:cubicBezTo>
                        <a:pt x="100484" y="27383"/>
                        <a:pt x="9199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6" y="7866"/>
                        <a:pt x="38862" y="9040"/>
                        <a:pt x="20068" y="8950"/>
                      </a:cubicBezTo>
                      <a:cubicBezTo>
                        <a:pt x="13201" y="8679"/>
                        <a:pt x="6967" y="15546"/>
                        <a:pt x="8141" y="22775"/>
                      </a:cubicBezTo>
                      <a:cubicBezTo>
                        <a:pt x="8593" y="26298"/>
                        <a:pt x="10671" y="29732"/>
                        <a:pt x="13834" y="31900"/>
                      </a:cubicBezTo>
                      <a:cubicBezTo>
                        <a:pt x="15460" y="32985"/>
                        <a:pt x="17267" y="33617"/>
                        <a:pt x="19164" y="33888"/>
                      </a:cubicBezTo>
                      <a:cubicBezTo>
                        <a:pt x="21152" y="34159"/>
                        <a:pt x="23773" y="34159"/>
                        <a:pt x="26031" y="34340"/>
                      </a:cubicBezTo>
                      <a:cubicBezTo>
                        <a:pt x="44826"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3" name="Forme libre : forme 28">
                  <a:extLst>
                    <a:ext uri="{FF2B5EF4-FFF2-40B4-BE49-F238E27FC236}">
                      <a16:creationId xmlns:a16="http://schemas.microsoft.com/office/drawing/2014/main" id="{496E1D6B-A9E2-EBEF-EAF3-0528F82B9736}"/>
                    </a:ext>
                  </a:extLst>
                </p:cNvPr>
                <p:cNvSpPr/>
                <p:nvPr/>
              </p:nvSpPr>
              <p:spPr>
                <a:xfrm>
                  <a:off x="8466202" y="2590313"/>
                  <a:ext cx="98989" cy="39219"/>
                </a:xfrm>
                <a:custGeom>
                  <a:avLst/>
                  <a:gdLst>
                    <a:gd name="connsiteX0" fmla="*/ 82413 w 98989"/>
                    <a:gd name="connsiteY0" fmla="*/ 36599 h 39219"/>
                    <a:gd name="connsiteX1" fmla="*/ 26031 w 98989"/>
                    <a:gd name="connsiteY1" fmla="*/ 38858 h 39219"/>
                    <a:gd name="connsiteX2" fmla="*/ 18803 w 98989"/>
                    <a:gd name="connsiteY2" fmla="*/ 39219 h 39219"/>
                    <a:gd name="connsiteX3" fmla="*/ 10761 w 98989"/>
                    <a:gd name="connsiteY3" fmla="*/ 37322 h 39219"/>
                    <a:gd name="connsiteX4" fmla="*/ 461 w 98989"/>
                    <a:gd name="connsiteY4" fmla="*/ 24311 h 39219"/>
                    <a:gd name="connsiteX5" fmla="*/ 4346 w 98989"/>
                    <a:gd name="connsiteY5" fmla="*/ 7595 h 39219"/>
                    <a:gd name="connsiteX6" fmla="*/ 20068 w 98989"/>
                    <a:gd name="connsiteY6" fmla="*/ 5 h 39219"/>
                    <a:gd name="connsiteX7" fmla="*/ 76450 w 98989"/>
                    <a:gd name="connsiteY7" fmla="*/ 2264 h 39219"/>
                    <a:gd name="connsiteX8" fmla="*/ 83588 w 98989"/>
                    <a:gd name="connsiteY8" fmla="*/ 2716 h 39219"/>
                    <a:gd name="connsiteX9" fmla="*/ 90816 w 98989"/>
                    <a:gd name="connsiteY9" fmla="*/ 5246 h 39219"/>
                    <a:gd name="connsiteX10" fmla="*/ 98768 w 98989"/>
                    <a:gd name="connsiteY10" fmla="*/ 17443 h 39219"/>
                    <a:gd name="connsiteX11" fmla="*/ 82413 w 98989"/>
                    <a:gd name="connsiteY11" fmla="*/ 36599 h 39219"/>
                    <a:gd name="connsiteX12" fmla="*/ 82413 w 98989"/>
                    <a:gd name="connsiteY12" fmla="*/ 36599 h 39219"/>
                    <a:gd name="connsiteX13" fmla="*/ 94611 w 98989"/>
                    <a:gd name="connsiteY13" fmla="*/ 30636 h 39219"/>
                    <a:gd name="connsiteX14" fmla="*/ 97503 w 98989"/>
                    <a:gd name="connsiteY14" fmla="*/ 17624 h 39219"/>
                    <a:gd name="connsiteX15" fmla="*/ 89461 w 98989"/>
                    <a:gd name="connsiteY15" fmla="*/ 7685 h 39219"/>
                    <a:gd name="connsiteX16" fmla="*/ 76450 w 98989"/>
                    <a:gd name="connsiteY16" fmla="*/ 6691 h 39219"/>
                    <a:gd name="connsiteX17" fmla="*/ 20068 w 98989"/>
                    <a:gd name="connsiteY17" fmla="*/ 8950 h 39219"/>
                    <a:gd name="connsiteX18" fmla="*/ 8141 w 98989"/>
                    <a:gd name="connsiteY18" fmla="*/ 22775 h 39219"/>
                    <a:gd name="connsiteX19" fmla="*/ 13833 w 98989"/>
                    <a:gd name="connsiteY19" fmla="*/ 31900 h 39219"/>
                    <a:gd name="connsiteX20" fmla="*/ 19164 w 98989"/>
                    <a:gd name="connsiteY20" fmla="*/ 33888 h 39219"/>
                    <a:gd name="connsiteX21" fmla="*/ 26031 w 98989"/>
                    <a:gd name="connsiteY21" fmla="*/ 34340 h 39219"/>
                    <a:gd name="connsiteX22" fmla="*/ 82413 w 98989"/>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82413" y="36599"/>
                      </a:moveTo>
                      <a:cubicBezTo>
                        <a:pt x="63619" y="36509"/>
                        <a:pt x="44826" y="37683"/>
                        <a:pt x="26031" y="38858"/>
                      </a:cubicBezTo>
                      <a:cubicBezTo>
                        <a:pt x="23592" y="38948"/>
                        <a:pt x="21514" y="39219"/>
                        <a:pt x="18803" y="39219"/>
                      </a:cubicBezTo>
                      <a:cubicBezTo>
                        <a:pt x="16092" y="39219"/>
                        <a:pt x="13291" y="38497"/>
                        <a:pt x="10761" y="37322"/>
                      </a:cubicBezTo>
                      <a:cubicBezTo>
                        <a:pt x="5792" y="34792"/>
                        <a:pt x="1726" y="30093"/>
                        <a:pt x="461" y="24311"/>
                      </a:cubicBezTo>
                      <a:cubicBezTo>
                        <a:pt x="-804" y="18618"/>
                        <a:pt x="551" y="12293"/>
                        <a:pt x="4346" y="7595"/>
                      </a:cubicBezTo>
                      <a:cubicBezTo>
                        <a:pt x="8051" y="2987"/>
                        <a:pt x="14014" y="95"/>
                        <a:pt x="20068" y="5"/>
                      </a:cubicBezTo>
                      <a:cubicBezTo>
                        <a:pt x="38862" y="-85"/>
                        <a:pt x="57656"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484" y="27383"/>
                        <a:pt x="9199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6" y="7866"/>
                        <a:pt x="38862" y="9040"/>
                        <a:pt x="20068" y="8950"/>
                      </a:cubicBezTo>
                      <a:cubicBezTo>
                        <a:pt x="13201" y="8679"/>
                        <a:pt x="6967" y="15546"/>
                        <a:pt x="8141" y="22775"/>
                      </a:cubicBezTo>
                      <a:cubicBezTo>
                        <a:pt x="8593" y="26298"/>
                        <a:pt x="10671" y="29732"/>
                        <a:pt x="13833" y="31900"/>
                      </a:cubicBezTo>
                      <a:cubicBezTo>
                        <a:pt x="15460" y="32985"/>
                        <a:pt x="17267" y="33617"/>
                        <a:pt x="19164" y="33888"/>
                      </a:cubicBezTo>
                      <a:cubicBezTo>
                        <a:pt x="21152" y="34159"/>
                        <a:pt x="23773" y="34159"/>
                        <a:pt x="26031" y="34340"/>
                      </a:cubicBezTo>
                      <a:cubicBezTo>
                        <a:pt x="44826"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84" name="Forme libre : forme 29">
                  <a:extLst>
                    <a:ext uri="{FF2B5EF4-FFF2-40B4-BE49-F238E27FC236}">
                      <a16:creationId xmlns:a16="http://schemas.microsoft.com/office/drawing/2014/main" id="{907D3CA0-6CA8-70DE-6153-F10D185AE1E3}"/>
                    </a:ext>
                  </a:extLst>
                </p:cNvPr>
                <p:cNvSpPr/>
                <p:nvPr/>
              </p:nvSpPr>
              <p:spPr>
                <a:xfrm>
                  <a:off x="8378837" y="2696124"/>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1"/>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4"/>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5" name="Forme libre : forme 30">
                  <a:extLst>
                    <a:ext uri="{FF2B5EF4-FFF2-40B4-BE49-F238E27FC236}">
                      <a16:creationId xmlns:a16="http://schemas.microsoft.com/office/drawing/2014/main" id="{19474084-106A-5D29-0653-4A488004CA04}"/>
                    </a:ext>
                  </a:extLst>
                </p:cNvPr>
                <p:cNvSpPr/>
                <p:nvPr/>
              </p:nvSpPr>
              <p:spPr>
                <a:xfrm>
                  <a:off x="8378837" y="2775366"/>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1"/>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6" name="Forme libre : forme 35839">
                  <a:extLst>
                    <a:ext uri="{FF2B5EF4-FFF2-40B4-BE49-F238E27FC236}">
                      <a16:creationId xmlns:a16="http://schemas.microsoft.com/office/drawing/2014/main" id="{C59B3553-9E5B-4331-9113-89FBA5DB6D29}"/>
                    </a:ext>
                  </a:extLst>
                </p:cNvPr>
                <p:cNvSpPr/>
                <p:nvPr/>
              </p:nvSpPr>
              <p:spPr>
                <a:xfrm>
                  <a:off x="8378837" y="2854698"/>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2"/>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7" name="Forme libre : forme 35840">
                  <a:extLst>
                    <a:ext uri="{FF2B5EF4-FFF2-40B4-BE49-F238E27FC236}">
                      <a16:creationId xmlns:a16="http://schemas.microsoft.com/office/drawing/2014/main" id="{1DA835E5-9BBB-3F86-F653-0A3CA2A7536A}"/>
                    </a:ext>
                  </a:extLst>
                </p:cNvPr>
                <p:cNvSpPr/>
                <p:nvPr/>
              </p:nvSpPr>
              <p:spPr>
                <a:xfrm>
                  <a:off x="8378837" y="2934031"/>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2"/>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88" name="Forme libre : forme 34815">
                  <a:extLst>
                    <a:ext uri="{FF2B5EF4-FFF2-40B4-BE49-F238E27FC236}">
                      <a16:creationId xmlns:a16="http://schemas.microsoft.com/office/drawing/2014/main" id="{A9AD2BAC-4121-E0A3-79AB-843C168BAA05}"/>
                    </a:ext>
                  </a:extLst>
                </p:cNvPr>
                <p:cNvSpPr/>
                <p:nvPr/>
              </p:nvSpPr>
              <p:spPr>
                <a:xfrm>
                  <a:off x="8006933"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2 w 87556"/>
                    <a:gd name="connsiteY6" fmla="*/ 63 h 87680"/>
                    <a:gd name="connsiteX7" fmla="*/ 75899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2" y="63"/>
                      </a:cubicBezTo>
                      <a:cubicBezTo>
                        <a:pt x="57557" y="605"/>
                        <a:pt x="68490" y="5846"/>
                        <a:pt x="75899" y="14068"/>
                      </a:cubicBezTo>
                      <a:cubicBezTo>
                        <a:pt x="83398" y="22110"/>
                        <a:pt x="87645" y="32952"/>
                        <a:pt x="87555" y="43795"/>
                      </a:cubicBezTo>
                      <a:close/>
                      <a:moveTo>
                        <a:pt x="87555" y="43795"/>
                      </a:moveTo>
                      <a:cubicBezTo>
                        <a:pt x="87555" y="32862"/>
                        <a:pt x="82856" y="22110"/>
                        <a:pt x="74905" y="14881"/>
                      </a:cubicBezTo>
                      <a:cubicBezTo>
                        <a:pt x="66954"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555"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89" name="Forme libre : forme 34816">
                  <a:extLst>
                    <a:ext uri="{FF2B5EF4-FFF2-40B4-BE49-F238E27FC236}">
                      <a16:creationId xmlns:a16="http://schemas.microsoft.com/office/drawing/2014/main" id="{5DE45F67-0ADC-E1DF-123A-127F974ADBA4}"/>
                    </a:ext>
                  </a:extLst>
                </p:cNvPr>
                <p:cNvSpPr/>
                <p:nvPr/>
              </p:nvSpPr>
              <p:spPr>
                <a:xfrm>
                  <a:off x="8156110"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1 w 87556"/>
                    <a:gd name="connsiteY6" fmla="*/ 63 h 87680"/>
                    <a:gd name="connsiteX7" fmla="*/ 75899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1" y="63"/>
                      </a:cubicBezTo>
                      <a:cubicBezTo>
                        <a:pt x="57557" y="605"/>
                        <a:pt x="68490" y="5846"/>
                        <a:pt x="75899" y="14068"/>
                      </a:cubicBezTo>
                      <a:cubicBezTo>
                        <a:pt x="83398" y="22110"/>
                        <a:pt x="87645" y="32952"/>
                        <a:pt x="87555" y="43795"/>
                      </a:cubicBezTo>
                      <a:close/>
                      <a:moveTo>
                        <a:pt x="87555" y="43795"/>
                      </a:moveTo>
                      <a:cubicBezTo>
                        <a:pt x="87555" y="32862"/>
                        <a:pt x="82856" y="22110"/>
                        <a:pt x="74905" y="14881"/>
                      </a:cubicBezTo>
                      <a:cubicBezTo>
                        <a:pt x="66953"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555"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90" name="Forme libre : forme 34818">
                  <a:extLst>
                    <a:ext uri="{FF2B5EF4-FFF2-40B4-BE49-F238E27FC236}">
                      <a16:creationId xmlns:a16="http://schemas.microsoft.com/office/drawing/2014/main" id="{8FEE3BF0-B149-3354-56C9-CF841120D1BF}"/>
                    </a:ext>
                  </a:extLst>
                </p:cNvPr>
                <p:cNvSpPr/>
                <p:nvPr/>
              </p:nvSpPr>
              <p:spPr>
                <a:xfrm>
                  <a:off x="8305287"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1 w 87556"/>
                    <a:gd name="connsiteY6" fmla="*/ 63 h 87680"/>
                    <a:gd name="connsiteX7" fmla="*/ 75898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1" y="63"/>
                      </a:cubicBezTo>
                      <a:cubicBezTo>
                        <a:pt x="57557" y="605"/>
                        <a:pt x="68490" y="5846"/>
                        <a:pt x="75898" y="14068"/>
                      </a:cubicBezTo>
                      <a:cubicBezTo>
                        <a:pt x="83308" y="22110"/>
                        <a:pt x="87645" y="32952"/>
                        <a:pt x="87555" y="43795"/>
                      </a:cubicBezTo>
                      <a:close/>
                      <a:moveTo>
                        <a:pt x="87555" y="43795"/>
                      </a:moveTo>
                      <a:cubicBezTo>
                        <a:pt x="87555" y="32862"/>
                        <a:pt x="82856" y="22110"/>
                        <a:pt x="74905" y="14881"/>
                      </a:cubicBezTo>
                      <a:cubicBezTo>
                        <a:pt x="66953"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464"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91" name="Forme libre : forme 34819">
                  <a:extLst>
                    <a:ext uri="{FF2B5EF4-FFF2-40B4-BE49-F238E27FC236}">
                      <a16:creationId xmlns:a16="http://schemas.microsoft.com/office/drawing/2014/main" id="{6DB58208-4165-EAED-DAFF-7036996C70CC}"/>
                    </a:ext>
                  </a:extLst>
                </p:cNvPr>
                <p:cNvSpPr/>
                <p:nvPr/>
              </p:nvSpPr>
              <p:spPr>
                <a:xfrm>
                  <a:off x="7856581" y="2455145"/>
                  <a:ext cx="600413" cy="71742"/>
                </a:xfrm>
                <a:custGeom>
                  <a:avLst/>
                  <a:gdLst>
                    <a:gd name="connsiteX0" fmla="*/ 564543 w 600413"/>
                    <a:gd name="connsiteY0" fmla="*/ 71742 h 71742"/>
                    <a:gd name="connsiteX1" fmla="*/ 35872 w 600413"/>
                    <a:gd name="connsiteY1" fmla="*/ 71742 h 71742"/>
                    <a:gd name="connsiteX2" fmla="*/ 0 w 600413"/>
                    <a:gd name="connsiteY2" fmla="*/ 35871 h 71742"/>
                    <a:gd name="connsiteX3" fmla="*/ 0 w 600413"/>
                    <a:gd name="connsiteY3" fmla="*/ 35871 h 71742"/>
                    <a:gd name="connsiteX4" fmla="*/ 35872 w 600413"/>
                    <a:gd name="connsiteY4" fmla="*/ 0 h 71742"/>
                    <a:gd name="connsiteX5" fmla="*/ 564543 w 600413"/>
                    <a:gd name="connsiteY5" fmla="*/ 0 h 71742"/>
                    <a:gd name="connsiteX6" fmla="*/ 600414 w 600413"/>
                    <a:gd name="connsiteY6" fmla="*/ 35871 h 71742"/>
                    <a:gd name="connsiteX7" fmla="*/ 600414 w 600413"/>
                    <a:gd name="connsiteY7" fmla="*/ 35871 h 71742"/>
                    <a:gd name="connsiteX8" fmla="*/ 564543 w 600413"/>
                    <a:gd name="connsiteY8" fmla="*/ 71742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13" h="71742">
                      <a:moveTo>
                        <a:pt x="564543" y="71742"/>
                      </a:moveTo>
                      <a:lnTo>
                        <a:pt x="35872" y="71742"/>
                      </a:lnTo>
                      <a:cubicBezTo>
                        <a:pt x="16174" y="71742"/>
                        <a:pt x="0" y="55569"/>
                        <a:pt x="0" y="35871"/>
                      </a:cubicBezTo>
                      <a:lnTo>
                        <a:pt x="0" y="35871"/>
                      </a:lnTo>
                      <a:cubicBezTo>
                        <a:pt x="0" y="16174"/>
                        <a:pt x="16174" y="0"/>
                        <a:pt x="35872" y="0"/>
                      </a:cubicBezTo>
                      <a:lnTo>
                        <a:pt x="564543" y="0"/>
                      </a:lnTo>
                      <a:cubicBezTo>
                        <a:pt x="584240" y="0"/>
                        <a:pt x="600414" y="16174"/>
                        <a:pt x="600414" y="35871"/>
                      </a:cubicBezTo>
                      <a:lnTo>
                        <a:pt x="600414" y="35871"/>
                      </a:lnTo>
                      <a:cubicBezTo>
                        <a:pt x="600414" y="55569"/>
                        <a:pt x="584331" y="71742"/>
                        <a:pt x="564543" y="71742"/>
                      </a:cubicBezTo>
                      <a:close/>
                    </a:path>
                  </a:pathLst>
                </a:custGeom>
                <a:noFill/>
                <a:ln w="9035" cap="flat">
                  <a:solidFill>
                    <a:srgbClr val="3F3F3F"/>
                  </a:solidFill>
                  <a:prstDash val="solid"/>
                  <a:miter/>
                </a:ln>
              </p:spPr>
              <p:txBody>
                <a:bodyPr anchor="ctr"/>
                <a:lstStyle/>
                <a:p>
                  <a:pPr>
                    <a:defRPr/>
                  </a:pPr>
                  <a:endParaRPr lang="en-US" dirty="0"/>
                </a:p>
              </p:txBody>
            </p:sp>
            <p:sp>
              <p:nvSpPr>
                <p:cNvPr id="392" name="Forme libre : forme 34820">
                  <a:extLst>
                    <a:ext uri="{FF2B5EF4-FFF2-40B4-BE49-F238E27FC236}">
                      <a16:creationId xmlns:a16="http://schemas.microsoft.com/office/drawing/2014/main" id="{48EC707D-B446-CAC2-EC26-DDB08A65135F}"/>
                    </a:ext>
                  </a:extLst>
                </p:cNvPr>
                <p:cNvSpPr/>
                <p:nvPr/>
              </p:nvSpPr>
              <p:spPr>
                <a:xfrm>
                  <a:off x="7962026" y="2459031"/>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93" name="Forme libre : forme 34821">
                  <a:extLst>
                    <a:ext uri="{FF2B5EF4-FFF2-40B4-BE49-F238E27FC236}">
                      <a16:creationId xmlns:a16="http://schemas.microsoft.com/office/drawing/2014/main" id="{43A0E56A-40D7-EF5F-A7D6-001CE7934CCF}"/>
                    </a:ext>
                  </a:extLst>
                </p:cNvPr>
                <p:cNvSpPr/>
                <p:nvPr/>
              </p:nvSpPr>
              <p:spPr>
                <a:xfrm>
                  <a:off x="8100993" y="2456772"/>
                  <a:ext cx="9035" cy="69935"/>
                </a:xfrm>
                <a:custGeom>
                  <a:avLst/>
                  <a:gdLst>
                    <a:gd name="connsiteX0" fmla="*/ 0 w 9035"/>
                    <a:gd name="connsiteY0" fmla="*/ 0 h 69935"/>
                    <a:gd name="connsiteX1" fmla="*/ 0 w 9035"/>
                    <a:gd name="connsiteY1" fmla="*/ 69935 h 69935"/>
                  </a:gdLst>
                  <a:ahLst/>
                  <a:cxnLst>
                    <a:cxn ang="0">
                      <a:pos x="connsiteX0" y="connsiteY0"/>
                    </a:cxn>
                    <a:cxn ang="0">
                      <a:pos x="connsiteX1" y="connsiteY1"/>
                    </a:cxn>
                  </a:cxnLst>
                  <a:rect l="l" t="t" r="r" b="b"/>
                  <a:pathLst>
                    <a:path w="9035" h="69935">
                      <a:moveTo>
                        <a:pt x="0" y="0"/>
                      </a:moveTo>
                      <a:lnTo>
                        <a:pt x="0" y="69935"/>
                      </a:lnTo>
                    </a:path>
                  </a:pathLst>
                </a:custGeom>
                <a:ln w="9035" cap="flat">
                  <a:solidFill>
                    <a:srgbClr val="3F3F3F"/>
                  </a:solidFill>
                  <a:prstDash val="solid"/>
                  <a:miter/>
                </a:ln>
              </p:spPr>
              <p:txBody>
                <a:bodyPr anchor="ctr"/>
                <a:lstStyle/>
                <a:p>
                  <a:pPr>
                    <a:defRPr/>
                  </a:pPr>
                  <a:endParaRPr lang="en-US" dirty="0"/>
                </a:p>
              </p:txBody>
            </p:sp>
            <p:sp>
              <p:nvSpPr>
                <p:cNvPr id="394" name="Forme libre : forme 34822">
                  <a:extLst>
                    <a:ext uri="{FF2B5EF4-FFF2-40B4-BE49-F238E27FC236}">
                      <a16:creationId xmlns:a16="http://schemas.microsoft.com/office/drawing/2014/main" id="{14EB1465-9DD8-D1AD-79F6-82CBFDB17428}"/>
                    </a:ext>
                  </a:extLst>
                </p:cNvPr>
                <p:cNvSpPr/>
                <p:nvPr/>
              </p:nvSpPr>
              <p:spPr>
                <a:xfrm>
                  <a:off x="8128009" y="2457585"/>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95" name="Forme libre : forme 34823">
                  <a:extLst>
                    <a:ext uri="{FF2B5EF4-FFF2-40B4-BE49-F238E27FC236}">
                      <a16:creationId xmlns:a16="http://schemas.microsoft.com/office/drawing/2014/main" id="{43288F32-B53E-2DDA-4D85-1827F0A417DD}"/>
                    </a:ext>
                  </a:extLst>
                </p:cNvPr>
                <p:cNvSpPr/>
                <p:nvPr/>
              </p:nvSpPr>
              <p:spPr>
                <a:xfrm>
                  <a:off x="6470885" y="757400"/>
                  <a:ext cx="740646" cy="368572"/>
                </a:xfrm>
                <a:custGeom>
                  <a:avLst/>
                  <a:gdLst>
                    <a:gd name="connsiteX0" fmla="*/ 0 w 740646"/>
                    <a:gd name="connsiteY0" fmla="*/ 31044 h 368572"/>
                    <a:gd name="connsiteX1" fmla="*/ 740646 w 740646"/>
                    <a:gd name="connsiteY1" fmla="*/ 44597 h 368572"/>
                    <a:gd name="connsiteX2" fmla="*/ 614419 w 740646"/>
                    <a:gd name="connsiteY2" fmla="*/ 346566 h 368572"/>
                    <a:gd name="connsiteX3" fmla="*/ 91621 w 740646"/>
                    <a:gd name="connsiteY3" fmla="*/ 336085 h 368572"/>
                    <a:gd name="connsiteX4" fmla="*/ 7500 w 740646"/>
                    <a:gd name="connsiteY4" fmla="*/ 217358 h 368572"/>
                    <a:gd name="connsiteX5" fmla="*/ 0 w 740646"/>
                    <a:gd name="connsiteY5" fmla="*/ 31044 h 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46" h="368572">
                      <a:moveTo>
                        <a:pt x="0" y="31044"/>
                      </a:moveTo>
                      <a:cubicBezTo>
                        <a:pt x="0" y="31044"/>
                        <a:pt x="341002" y="-47114"/>
                        <a:pt x="740646" y="44597"/>
                      </a:cubicBezTo>
                      <a:cubicBezTo>
                        <a:pt x="740646" y="44597"/>
                        <a:pt x="740646" y="296961"/>
                        <a:pt x="614419" y="346566"/>
                      </a:cubicBezTo>
                      <a:cubicBezTo>
                        <a:pt x="488192" y="396172"/>
                        <a:pt x="136708" y="348102"/>
                        <a:pt x="91621" y="336085"/>
                      </a:cubicBezTo>
                      <a:cubicBezTo>
                        <a:pt x="46533" y="324068"/>
                        <a:pt x="13463" y="277535"/>
                        <a:pt x="7500" y="217358"/>
                      </a:cubicBezTo>
                      <a:cubicBezTo>
                        <a:pt x="1536" y="157271"/>
                        <a:pt x="0" y="31044"/>
                        <a:pt x="0" y="31044"/>
                      </a:cubicBezTo>
                      <a:close/>
                    </a:path>
                  </a:pathLst>
                </a:custGeom>
                <a:solidFill>
                  <a:srgbClr val="585959"/>
                </a:solidFill>
                <a:ln w="9035" cap="flat">
                  <a:noFill/>
                  <a:prstDash val="solid"/>
                  <a:miter/>
                </a:ln>
              </p:spPr>
              <p:txBody>
                <a:bodyPr anchor="ctr"/>
                <a:lstStyle/>
                <a:p>
                  <a:pPr>
                    <a:defRPr/>
                  </a:pPr>
                  <a:endParaRPr lang="en-US" dirty="0"/>
                </a:p>
              </p:txBody>
            </p:sp>
            <p:sp>
              <p:nvSpPr>
                <p:cNvPr id="396" name="Forme libre : forme 34824">
                  <a:extLst>
                    <a:ext uri="{FF2B5EF4-FFF2-40B4-BE49-F238E27FC236}">
                      <a16:creationId xmlns:a16="http://schemas.microsoft.com/office/drawing/2014/main" id="{B169110B-06AF-711A-FFC4-959150ACF308}"/>
                    </a:ext>
                  </a:extLst>
                </p:cNvPr>
                <p:cNvSpPr/>
                <p:nvPr/>
              </p:nvSpPr>
              <p:spPr>
                <a:xfrm>
                  <a:off x="6470885" y="757400"/>
                  <a:ext cx="740646" cy="368572"/>
                </a:xfrm>
                <a:custGeom>
                  <a:avLst/>
                  <a:gdLst>
                    <a:gd name="connsiteX0" fmla="*/ 0 w 740646"/>
                    <a:gd name="connsiteY0" fmla="*/ 31044 h 368572"/>
                    <a:gd name="connsiteX1" fmla="*/ 740646 w 740646"/>
                    <a:gd name="connsiteY1" fmla="*/ 44597 h 368572"/>
                    <a:gd name="connsiteX2" fmla="*/ 614419 w 740646"/>
                    <a:gd name="connsiteY2" fmla="*/ 346566 h 368572"/>
                    <a:gd name="connsiteX3" fmla="*/ 91621 w 740646"/>
                    <a:gd name="connsiteY3" fmla="*/ 336085 h 368572"/>
                    <a:gd name="connsiteX4" fmla="*/ 7500 w 740646"/>
                    <a:gd name="connsiteY4" fmla="*/ 217358 h 368572"/>
                    <a:gd name="connsiteX5" fmla="*/ 0 w 740646"/>
                    <a:gd name="connsiteY5" fmla="*/ 31044 h 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46" h="368572">
                      <a:moveTo>
                        <a:pt x="0" y="31044"/>
                      </a:moveTo>
                      <a:cubicBezTo>
                        <a:pt x="0" y="31044"/>
                        <a:pt x="341002" y="-47114"/>
                        <a:pt x="740646" y="44597"/>
                      </a:cubicBezTo>
                      <a:cubicBezTo>
                        <a:pt x="740646" y="44597"/>
                        <a:pt x="740646" y="296961"/>
                        <a:pt x="614419" y="346566"/>
                      </a:cubicBezTo>
                      <a:cubicBezTo>
                        <a:pt x="488192" y="396172"/>
                        <a:pt x="136708" y="348102"/>
                        <a:pt x="91621" y="336085"/>
                      </a:cubicBezTo>
                      <a:cubicBezTo>
                        <a:pt x="46533" y="324068"/>
                        <a:pt x="13463" y="277535"/>
                        <a:pt x="7500" y="217358"/>
                      </a:cubicBezTo>
                      <a:cubicBezTo>
                        <a:pt x="1536" y="157271"/>
                        <a:pt x="0" y="31044"/>
                        <a:pt x="0" y="31044"/>
                      </a:cubicBezTo>
                      <a:close/>
                    </a:path>
                  </a:pathLst>
                </a:custGeom>
                <a:noFill/>
                <a:ln w="9035" cap="flat">
                  <a:solidFill>
                    <a:srgbClr val="3F3F3F"/>
                  </a:solidFill>
                  <a:prstDash val="solid"/>
                  <a:miter/>
                </a:ln>
              </p:spPr>
              <p:txBody>
                <a:bodyPr anchor="ctr"/>
                <a:lstStyle/>
                <a:p>
                  <a:pPr>
                    <a:defRPr/>
                  </a:pPr>
                  <a:endParaRPr lang="en-US" dirty="0"/>
                </a:p>
              </p:txBody>
            </p:sp>
            <p:grpSp>
              <p:nvGrpSpPr>
                <p:cNvPr id="397" name="Graphique 2">
                  <a:extLst>
                    <a:ext uri="{FF2B5EF4-FFF2-40B4-BE49-F238E27FC236}">
                      <a16:creationId xmlns:a16="http://schemas.microsoft.com/office/drawing/2014/main" id="{ADE436A2-CAAE-A248-FBCA-0C38A3BFEE7C}"/>
                    </a:ext>
                  </a:extLst>
                </p:cNvPr>
                <p:cNvGrpSpPr/>
                <p:nvPr/>
              </p:nvGrpSpPr>
              <p:grpSpPr>
                <a:xfrm>
                  <a:off x="6679969" y="799286"/>
                  <a:ext cx="270073" cy="69031"/>
                  <a:chOff x="6679969" y="799286"/>
                  <a:chExt cx="270073" cy="69031"/>
                </a:xfrm>
                <a:solidFill>
                  <a:srgbClr val="23F728"/>
                </a:solidFill>
              </p:grpSpPr>
              <p:sp>
                <p:nvSpPr>
                  <p:cNvPr id="432" name="Forme libre : forme 34826">
                    <a:extLst>
                      <a:ext uri="{FF2B5EF4-FFF2-40B4-BE49-F238E27FC236}">
                        <a16:creationId xmlns:a16="http://schemas.microsoft.com/office/drawing/2014/main" id="{0162DAD3-8B97-73F7-723C-6F49F54D543D}"/>
                      </a:ext>
                    </a:extLst>
                  </p:cNvPr>
                  <p:cNvSpPr/>
                  <p:nvPr/>
                </p:nvSpPr>
                <p:spPr>
                  <a:xfrm>
                    <a:off x="6679969" y="799286"/>
                    <a:ext cx="49243" cy="69031"/>
                  </a:xfrm>
                  <a:custGeom>
                    <a:avLst/>
                    <a:gdLst>
                      <a:gd name="connsiteX0" fmla="*/ 12288 w 49243"/>
                      <a:gd name="connsiteY0" fmla="*/ 42919 h 69031"/>
                      <a:gd name="connsiteX1" fmla="*/ 11114 w 49243"/>
                      <a:gd name="connsiteY1" fmla="*/ 56834 h 69031"/>
                      <a:gd name="connsiteX2" fmla="*/ 0 w 49243"/>
                      <a:gd name="connsiteY2" fmla="*/ 67134 h 69031"/>
                      <a:gd name="connsiteX3" fmla="*/ 2168 w 49243"/>
                      <a:gd name="connsiteY3" fmla="*/ 40389 h 69031"/>
                      <a:gd name="connsiteX4" fmla="*/ 6415 w 49243"/>
                      <a:gd name="connsiteY4" fmla="*/ 36504 h 69031"/>
                      <a:gd name="connsiteX5" fmla="*/ 12288 w 49243"/>
                      <a:gd name="connsiteY5" fmla="*/ 42919 h 69031"/>
                      <a:gd name="connsiteX6" fmla="*/ 41563 w 49243"/>
                      <a:gd name="connsiteY6" fmla="*/ 69032 h 69031"/>
                      <a:gd name="connsiteX7" fmla="*/ 1717 w 49243"/>
                      <a:gd name="connsiteY7" fmla="*/ 69032 h 69031"/>
                      <a:gd name="connsiteX8" fmla="*/ 12830 w 49243"/>
                      <a:gd name="connsiteY8" fmla="*/ 58822 h 69031"/>
                      <a:gd name="connsiteX9" fmla="*/ 32167 w 49243"/>
                      <a:gd name="connsiteY9" fmla="*/ 58822 h 69031"/>
                      <a:gd name="connsiteX10" fmla="*/ 41563 w 49243"/>
                      <a:gd name="connsiteY10" fmla="*/ 69032 h 69031"/>
                      <a:gd name="connsiteX11" fmla="*/ 3343 w 49243"/>
                      <a:gd name="connsiteY11" fmla="*/ 28733 h 69031"/>
                      <a:gd name="connsiteX12" fmla="*/ 5602 w 49243"/>
                      <a:gd name="connsiteY12" fmla="*/ 2078 h 69031"/>
                      <a:gd name="connsiteX13" fmla="*/ 14999 w 49243"/>
                      <a:gd name="connsiteY13" fmla="*/ 12288 h 69031"/>
                      <a:gd name="connsiteX14" fmla="*/ 13824 w 49243"/>
                      <a:gd name="connsiteY14" fmla="*/ 26113 h 69031"/>
                      <a:gd name="connsiteX15" fmla="*/ 6777 w 49243"/>
                      <a:gd name="connsiteY15" fmla="*/ 32618 h 69031"/>
                      <a:gd name="connsiteX16" fmla="*/ 334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0 w 49243"/>
                      <a:gd name="connsiteY20" fmla="*/ 0 h 69031"/>
                      <a:gd name="connsiteX21" fmla="*/ 47618 w 49243"/>
                      <a:gd name="connsiteY21" fmla="*/ 0 h 69031"/>
                      <a:gd name="connsiteX22" fmla="*/ 45901 w 49243"/>
                      <a:gd name="connsiteY22" fmla="*/ 40299 h 69031"/>
                      <a:gd name="connsiteX23" fmla="*/ 43732 w 49243"/>
                      <a:gd name="connsiteY23" fmla="*/ 67044 h 69031"/>
                      <a:gd name="connsiteX24" fmla="*/ 34335 w 49243"/>
                      <a:gd name="connsiteY24" fmla="*/ 56834 h 69031"/>
                      <a:gd name="connsiteX25" fmla="*/ 35510 w 49243"/>
                      <a:gd name="connsiteY25" fmla="*/ 42919 h 69031"/>
                      <a:gd name="connsiteX26" fmla="*/ 42467 w 49243"/>
                      <a:gd name="connsiteY26" fmla="*/ 36504 h 69031"/>
                      <a:gd name="connsiteX27" fmla="*/ 45901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8" y="42919"/>
                        </a:moveTo>
                        <a:lnTo>
                          <a:pt x="11114" y="56834"/>
                        </a:lnTo>
                        <a:lnTo>
                          <a:pt x="0" y="67134"/>
                        </a:lnTo>
                        <a:lnTo>
                          <a:pt x="2168" y="40389"/>
                        </a:lnTo>
                        <a:lnTo>
                          <a:pt x="6415" y="36504"/>
                        </a:lnTo>
                        <a:lnTo>
                          <a:pt x="12288" y="42919"/>
                        </a:lnTo>
                        <a:close/>
                        <a:moveTo>
                          <a:pt x="41563" y="69032"/>
                        </a:moveTo>
                        <a:lnTo>
                          <a:pt x="1717" y="69032"/>
                        </a:lnTo>
                        <a:lnTo>
                          <a:pt x="12830" y="58822"/>
                        </a:lnTo>
                        <a:lnTo>
                          <a:pt x="32167" y="58822"/>
                        </a:lnTo>
                        <a:lnTo>
                          <a:pt x="41563" y="69032"/>
                        </a:lnTo>
                        <a:close/>
                        <a:moveTo>
                          <a:pt x="3343" y="28733"/>
                        </a:moveTo>
                        <a:lnTo>
                          <a:pt x="5602" y="2078"/>
                        </a:lnTo>
                        <a:lnTo>
                          <a:pt x="14999" y="12288"/>
                        </a:lnTo>
                        <a:lnTo>
                          <a:pt x="13824"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33" name="Forme libre : forme 34827">
                    <a:extLst>
                      <a:ext uri="{FF2B5EF4-FFF2-40B4-BE49-F238E27FC236}">
                        <a16:creationId xmlns:a16="http://schemas.microsoft.com/office/drawing/2014/main" id="{C4CC163F-6664-4B28-6A5E-77AA1E9C1C66}"/>
                      </a:ext>
                    </a:extLst>
                  </p:cNvPr>
                  <p:cNvSpPr/>
                  <p:nvPr/>
                </p:nvSpPr>
                <p:spPr>
                  <a:xfrm>
                    <a:off x="6735176" y="799286"/>
                    <a:ext cx="49243" cy="69031"/>
                  </a:xfrm>
                  <a:custGeom>
                    <a:avLst/>
                    <a:gdLst>
                      <a:gd name="connsiteX0" fmla="*/ 12288 w 49243"/>
                      <a:gd name="connsiteY0" fmla="*/ 42919 h 69031"/>
                      <a:gd name="connsiteX1" fmla="*/ 11114 w 49243"/>
                      <a:gd name="connsiteY1" fmla="*/ 56834 h 69031"/>
                      <a:gd name="connsiteX2" fmla="*/ 0 w 49243"/>
                      <a:gd name="connsiteY2" fmla="*/ 67134 h 69031"/>
                      <a:gd name="connsiteX3" fmla="*/ 2168 w 49243"/>
                      <a:gd name="connsiteY3" fmla="*/ 40389 h 69031"/>
                      <a:gd name="connsiteX4" fmla="*/ 6415 w 49243"/>
                      <a:gd name="connsiteY4" fmla="*/ 36504 h 69031"/>
                      <a:gd name="connsiteX5" fmla="*/ 12288 w 49243"/>
                      <a:gd name="connsiteY5" fmla="*/ 42919 h 69031"/>
                      <a:gd name="connsiteX6" fmla="*/ 41564 w 49243"/>
                      <a:gd name="connsiteY6" fmla="*/ 69032 h 69031"/>
                      <a:gd name="connsiteX7" fmla="*/ 1717 w 49243"/>
                      <a:gd name="connsiteY7" fmla="*/ 69032 h 69031"/>
                      <a:gd name="connsiteX8" fmla="*/ 12830 w 49243"/>
                      <a:gd name="connsiteY8" fmla="*/ 58822 h 69031"/>
                      <a:gd name="connsiteX9" fmla="*/ 32167 w 49243"/>
                      <a:gd name="connsiteY9" fmla="*/ 58822 h 69031"/>
                      <a:gd name="connsiteX10" fmla="*/ 41564 w 49243"/>
                      <a:gd name="connsiteY10" fmla="*/ 69032 h 69031"/>
                      <a:gd name="connsiteX11" fmla="*/ 3343 w 49243"/>
                      <a:gd name="connsiteY11" fmla="*/ 28733 h 69031"/>
                      <a:gd name="connsiteX12" fmla="*/ 5602 w 49243"/>
                      <a:gd name="connsiteY12" fmla="*/ 2078 h 69031"/>
                      <a:gd name="connsiteX13" fmla="*/ 14999 w 49243"/>
                      <a:gd name="connsiteY13" fmla="*/ 12288 h 69031"/>
                      <a:gd name="connsiteX14" fmla="*/ 13825 w 49243"/>
                      <a:gd name="connsiteY14" fmla="*/ 26113 h 69031"/>
                      <a:gd name="connsiteX15" fmla="*/ 6777 w 49243"/>
                      <a:gd name="connsiteY15" fmla="*/ 32618 h 69031"/>
                      <a:gd name="connsiteX16" fmla="*/ 334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0 w 49243"/>
                      <a:gd name="connsiteY20" fmla="*/ 0 h 69031"/>
                      <a:gd name="connsiteX21" fmla="*/ 47618 w 49243"/>
                      <a:gd name="connsiteY21" fmla="*/ 0 h 69031"/>
                      <a:gd name="connsiteX22" fmla="*/ 45901 w 49243"/>
                      <a:gd name="connsiteY22" fmla="*/ 40299 h 69031"/>
                      <a:gd name="connsiteX23" fmla="*/ 43732 w 49243"/>
                      <a:gd name="connsiteY23" fmla="*/ 67044 h 69031"/>
                      <a:gd name="connsiteX24" fmla="*/ 34335 w 49243"/>
                      <a:gd name="connsiteY24" fmla="*/ 56834 h 69031"/>
                      <a:gd name="connsiteX25" fmla="*/ 35510 w 49243"/>
                      <a:gd name="connsiteY25" fmla="*/ 42919 h 69031"/>
                      <a:gd name="connsiteX26" fmla="*/ 42467 w 49243"/>
                      <a:gd name="connsiteY26" fmla="*/ 36504 h 69031"/>
                      <a:gd name="connsiteX27" fmla="*/ 45901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8" y="42919"/>
                        </a:moveTo>
                        <a:lnTo>
                          <a:pt x="11114" y="56834"/>
                        </a:lnTo>
                        <a:lnTo>
                          <a:pt x="0" y="67134"/>
                        </a:lnTo>
                        <a:lnTo>
                          <a:pt x="2168" y="40389"/>
                        </a:lnTo>
                        <a:lnTo>
                          <a:pt x="6415" y="36504"/>
                        </a:lnTo>
                        <a:lnTo>
                          <a:pt x="12288" y="42919"/>
                        </a:lnTo>
                        <a:close/>
                        <a:moveTo>
                          <a:pt x="41564" y="69032"/>
                        </a:moveTo>
                        <a:lnTo>
                          <a:pt x="1717" y="69032"/>
                        </a:lnTo>
                        <a:lnTo>
                          <a:pt x="12830" y="58822"/>
                        </a:lnTo>
                        <a:lnTo>
                          <a:pt x="32167" y="58822"/>
                        </a:lnTo>
                        <a:lnTo>
                          <a:pt x="41564" y="69032"/>
                        </a:lnTo>
                        <a:close/>
                        <a:moveTo>
                          <a:pt x="3343" y="28733"/>
                        </a:moveTo>
                        <a:lnTo>
                          <a:pt x="5602" y="2078"/>
                        </a:lnTo>
                        <a:lnTo>
                          <a:pt x="14999" y="12288"/>
                        </a:lnTo>
                        <a:lnTo>
                          <a:pt x="13825"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34" name="Forme libre : forme 34828">
                    <a:extLst>
                      <a:ext uri="{FF2B5EF4-FFF2-40B4-BE49-F238E27FC236}">
                        <a16:creationId xmlns:a16="http://schemas.microsoft.com/office/drawing/2014/main" id="{94045122-6245-B2F6-417F-E43E755C41CE}"/>
                      </a:ext>
                    </a:extLst>
                  </p:cNvPr>
                  <p:cNvSpPr/>
                  <p:nvPr/>
                </p:nvSpPr>
                <p:spPr>
                  <a:xfrm>
                    <a:off x="6790383" y="799286"/>
                    <a:ext cx="49243" cy="69031"/>
                  </a:xfrm>
                  <a:custGeom>
                    <a:avLst/>
                    <a:gdLst>
                      <a:gd name="connsiteX0" fmla="*/ 12289 w 49243"/>
                      <a:gd name="connsiteY0" fmla="*/ 42919 h 69031"/>
                      <a:gd name="connsiteX1" fmla="*/ 11114 w 49243"/>
                      <a:gd name="connsiteY1" fmla="*/ 56834 h 69031"/>
                      <a:gd name="connsiteX2" fmla="*/ 0 w 49243"/>
                      <a:gd name="connsiteY2" fmla="*/ 67134 h 69031"/>
                      <a:gd name="connsiteX3" fmla="*/ 2169 w 49243"/>
                      <a:gd name="connsiteY3" fmla="*/ 40389 h 69031"/>
                      <a:gd name="connsiteX4" fmla="*/ 6415 w 49243"/>
                      <a:gd name="connsiteY4" fmla="*/ 36504 h 69031"/>
                      <a:gd name="connsiteX5" fmla="*/ 12289 w 49243"/>
                      <a:gd name="connsiteY5" fmla="*/ 42919 h 69031"/>
                      <a:gd name="connsiteX6" fmla="*/ 41564 w 49243"/>
                      <a:gd name="connsiteY6" fmla="*/ 69032 h 69031"/>
                      <a:gd name="connsiteX7" fmla="*/ 1717 w 49243"/>
                      <a:gd name="connsiteY7" fmla="*/ 69032 h 69031"/>
                      <a:gd name="connsiteX8" fmla="*/ 12831 w 49243"/>
                      <a:gd name="connsiteY8" fmla="*/ 58822 h 69031"/>
                      <a:gd name="connsiteX9" fmla="*/ 32167 w 49243"/>
                      <a:gd name="connsiteY9" fmla="*/ 58822 h 69031"/>
                      <a:gd name="connsiteX10" fmla="*/ 41564 w 49243"/>
                      <a:gd name="connsiteY10" fmla="*/ 69032 h 69031"/>
                      <a:gd name="connsiteX11" fmla="*/ 3253 w 49243"/>
                      <a:gd name="connsiteY11" fmla="*/ 28733 h 69031"/>
                      <a:gd name="connsiteX12" fmla="*/ 5512 w 49243"/>
                      <a:gd name="connsiteY12" fmla="*/ 2078 h 69031"/>
                      <a:gd name="connsiteX13" fmla="*/ 14909 w 49243"/>
                      <a:gd name="connsiteY13" fmla="*/ 12288 h 69031"/>
                      <a:gd name="connsiteX14" fmla="*/ 13734 w 49243"/>
                      <a:gd name="connsiteY14" fmla="*/ 26113 h 69031"/>
                      <a:gd name="connsiteX15" fmla="*/ 6687 w 49243"/>
                      <a:gd name="connsiteY15" fmla="*/ 32618 h 69031"/>
                      <a:gd name="connsiteX16" fmla="*/ 325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1 w 49243"/>
                      <a:gd name="connsiteY20" fmla="*/ 0 h 69031"/>
                      <a:gd name="connsiteX21" fmla="*/ 47618 w 49243"/>
                      <a:gd name="connsiteY21" fmla="*/ 0 h 69031"/>
                      <a:gd name="connsiteX22" fmla="*/ 45810 w 49243"/>
                      <a:gd name="connsiteY22" fmla="*/ 40299 h 69031"/>
                      <a:gd name="connsiteX23" fmla="*/ 43642 w 49243"/>
                      <a:gd name="connsiteY23" fmla="*/ 67044 h 69031"/>
                      <a:gd name="connsiteX24" fmla="*/ 34245 w 49243"/>
                      <a:gd name="connsiteY24" fmla="*/ 56834 h 69031"/>
                      <a:gd name="connsiteX25" fmla="*/ 35420 w 49243"/>
                      <a:gd name="connsiteY25" fmla="*/ 42919 h 69031"/>
                      <a:gd name="connsiteX26" fmla="*/ 42377 w 49243"/>
                      <a:gd name="connsiteY26" fmla="*/ 36504 h 69031"/>
                      <a:gd name="connsiteX27" fmla="*/ 45810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9" y="42919"/>
                        </a:moveTo>
                        <a:lnTo>
                          <a:pt x="11114" y="56834"/>
                        </a:lnTo>
                        <a:lnTo>
                          <a:pt x="0" y="67134"/>
                        </a:lnTo>
                        <a:lnTo>
                          <a:pt x="2169" y="40389"/>
                        </a:lnTo>
                        <a:lnTo>
                          <a:pt x="6415" y="36504"/>
                        </a:lnTo>
                        <a:lnTo>
                          <a:pt x="12289" y="42919"/>
                        </a:lnTo>
                        <a:close/>
                        <a:moveTo>
                          <a:pt x="41564" y="69032"/>
                        </a:moveTo>
                        <a:lnTo>
                          <a:pt x="1717" y="69032"/>
                        </a:lnTo>
                        <a:lnTo>
                          <a:pt x="12831" y="58822"/>
                        </a:lnTo>
                        <a:lnTo>
                          <a:pt x="32167" y="58822"/>
                        </a:lnTo>
                        <a:lnTo>
                          <a:pt x="41564" y="69032"/>
                        </a:lnTo>
                        <a:close/>
                        <a:moveTo>
                          <a:pt x="3253" y="28733"/>
                        </a:moveTo>
                        <a:lnTo>
                          <a:pt x="5512" y="2078"/>
                        </a:lnTo>
                        <a:lnTo>
                          <a:pt x="14909" y="12288"/>
                        </a:lnTo>
                        <a:lnTo>
                          <a:pt x="13734" y="26113"/>
                        </a:lnTo>
                        <a:lnTo>
                          <a:pt x="6687" y="32618"/>
                        </a:lnTo>
                        <a:lnTo>
                          <a:pt x="3253" y="28733"/>
                        </a:lnTo>
                        <a:close/>
                        <a:moveTo>
                          <a:pt x="47618" y="0"/>
                        </a:moveTo>
                        <a:lnTo>
                          <a:pt x="36504" y="10210"/>
                        </a:lnTo>
                        <a:lnTo>
                          <a:pt x="17168" y="10210"/>
                        </a:lnTo>
                        <a:lnTo>
                          <a:pt x="7771" y="0"/>
                        </a:lnTo>
                        <a:lnTo>
                          <a:pt x="47618" y="0"/>
                        </a:lnTo>
                        <a:close/>
                        <a:moveTo>
                          <a:pt x="45810" y="40299"/>
                        </a:moveTo>
                        <a:lnTo>
                          <a:pt x="43642" y="67044"/>
                        </a:lnTo>
                        <a:lnTo>
                          <a:pt x="34245" y="56834"/>
                        </a:lnTo>
                        <a:lnTo>
                          <a:pt x="35420" y="42919"/>
                        </a:lnTo>
                        <a:lnTo>
                          <a:pt x="42377" y="36504"/>
                        </a:lnTo>
                        <a:lnTo>
                          <a:pt x="45810"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35" name="Forme libre : forme 34829">
                    <a:extLst>
                      <a:ext uri="{FF2B5EF4-FFF2-40B4-BE49-F238E27FC236}">
                        <a16:creationId xmlns:a16="http://schemas.microsoft.com/office/drawing/2014/main" id="{A896B23C-D868-27B2-637E-4B452910A5B4}"/>
                      </a:ext>
                    </a:extLst>
                  </p:cNvPr>
                  <p:cNvSpPr/>
                  <p:nvPr/>
                </p:nvSpPr>
                <p:spPr>
                  <a:xfrm>
                    <a:off x="6845500" y="799286"/>
                    <a:ext cx="49333" cy="69031"/>
                  </a:xfrm>
                  <a:custGeom>
                    <a:avLst/>
                    <a:gdLst>
                      <a:gd name="connsiteX0" fmla="*/ 12288 w 49333"/>
                      <a:gd name="connsiteY0" fmla="*/ 42919 h 69031"/>
                      <a:gd name="connsiteX1" fmla="*/ 11114 w 49333"/>
                      <a:gd name="connsiteY1" fmla="*/ 56834 h 69031"/>
                      <a:gd name="connsiteX2" fmla="*/ 0 w 49333"/>
                      <a:gd name="connsiteY2" fmla="*/ 67134 h 69031"/>
                      <a:gd name="connsiteX3" fmla="*/ 2168 w 49333"/>
                      <a:gd name="connsiteY3" fmla="*/ 40389 h 69031"/>
                      <a:gd name="connsiteX4" fmla="*/ 6415 w 49333"/>
                      <a:gd name="connsiteY4" fmla="*/ 36504 h 69031"/>
                      <a:gd name="connsiteX5" fmla="*/ 12288 w 49333"/>
                      <a:gd name="connsiteY5" fmla="*/ 42919 h 69031"/>
                      <a:gd name="connsiteX6" fmla="*/ 41654 w 49333"/>
                      <a:gd name="connsiteY6" fmla="*/ 69032 h 69031"/>
                      <a:gd name="connsiteX7" fmla="*/ 1807 w 49333"/>
                      <a:gd name="connsiteY7" fmla="*/ 69032 h 69031"/>
                      <a:gd name="connsiteX8" fmla="*/ 12921 w 49333"/>
                      <a:gd name="connsiteY8" fmla="*/ 58822 h 69031"/>
                      <a:gd name="connsiteX9" fmla="*/ 32257 w 49333"/>
                      <a:gd name="connsiteY9" fmla="*/ 58822 h 69031"/>
                      <a:gd name="connsiteX10" fmla="*/ 41654 w 49333"/>
                      <a:gd name="connsiteY10" fmla="*/ 69032 h 69031"/>
                      <a:gd name="connsiteX11" fmla="*/ 3343 w 49333"/>
                      <a:gd name="connsiteY11" fmla="*/ 28733 h 69031"/>
                      <a:gd name="connsiteX12" fmla="*/ 5602 w 49333"/>
                      <a:gd name="connsiteY12" fmla="*/ 2078 h 69031"/>
                      <a:gd name="connsiteX13" fmla="*/ 14999 w 49333"/>
                      <a:gd name="connsiteY13" fmla="*/ 12288 h 69031"/>
                      <a:gd name="connsiteX14" fmla="*/ 13824 w 49333"/>
                      <a:gd name="connsiteY14" fmla="*/ 26113 h 69031"/>
                      <a:gd name="connsiteX15" fmla="*/ 6777 w 49333"/>
                      <a:gd name="connsiteY15" fmla="*/ 32618 h 69031"/>
                      <a:gd name="connsiteX16" fmla="*/ 3343 w 49333"/>
                      <a:gd name="connsiteY16" fmla="*/ 28733 h 69031"/>
                      <a:gd name="connsiteX17" fmla="*/ 47708 w 49333"/>
                      <a:gd name="connsiteY17" fmla="*/ 0 h 69031"/>
                      <a:gd name="connsiteX18" fmla="*/ 36594 w 49333"/>
                      <a:gd name="connsiteY18" fmla="*/ 10210 h 69031"/>
                      <a:gd name="connsiteX19" fmla="*/ 17258 w 49333"/>
                      <a:gd name="connsiteY19" fmla="*/ 10210 h 69031"/>
                      <a:gd name="connsiteX20" fmla="*/ 7861 w 49333"/>
                      <a:gd name="connsiteY20" fmla="*/ 0 h 69031"/>
                      <a:gd name="connsiteX21" fmla="*/ 47708 w 49333"/>
                      <a:gd name="connsiteY21" fmla="*/ 0 h 69031"/>
                      <a:gd name="connsiteX22" fmla="*/ 45901 w 49333"/>
                      <a:gd name="connsiteY22" fmla="*/ 40299 h 69031"/>
                      <a:gd name="connsiteX23" fmla="*/ 43732 w 49333"/>
                      <a:gd name="connsiteY23" fmla="*/ 67044 h 69031"/>
                      <a:gd name="connsiteX24" fmla="*/ 34335 w 49333"/>
                      <a:gd name="connsiteY24" fmla="*/ 56834 h 69031"/>
                      <a:gd name="connsiteX25" fmla="*/ 35510 w 49333"/>
                      <a:gd name="connsiteY25" fmla="*/ 42919 h 69031"/>
                      <a:gd name="connsiteX26" fmla="*/ 42467 w 49333"/>
                      <a:gd name="connsiteY26" fmla="*/ 36504 h 69031"/>
                      <a:gd name="connsiteX27" fmla="*/ 45901 w 49333"/>
                      <a:gd name="connsiteY27" fmla="*/ 40299 h 69031"/>
                      <a:gd name="connsiteX28" fmla="*/ 36955 w 49333"/>
                      <a:gd name="connsiteY28" fmla="*/ 26113 h 69031"/>
                      <a:gd name="connsiteX29" fmla="*/ 38130 w 49333"/>
                      <a:gd name="connsiteY29" fmla="*/ 12017 h 69031"/>
                      <a:gd name="connsiteX30" fmla="*/ 49334 w 49333"/>
                      <a:gd name="connsiteY30" fmla="*/ 1897 h 69031"/>
                      <a:gd name="connsiteX31" fmla="*/ 46985 w 49333"/>
                      <a:gd name="connsiteY31" fmla="*/ 28643 h 69031"/>
                      <a:gd name="connsiteX32" fmla="*/ 42738 w 49333"/>
                      <a:gd name="connsiteY32" fmla="*/ 32618 h 69031"/>
                      <a:gd name="connsiteX33" fmla="*/ 36955 w 4933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333" h="69031">
                        <a:moveTo>
                          <a:pt x="12288" y="42919"/>
                        </a:moveTo>
                        <a:lnTo>
                          <a:pt x="11114" y="56834"/>
                        </a:lnTo>
                        <a:lnTo>
                          <a:pt x="0" y="67134"/>
                        </a:lnTo>
                        <a:lnTo>
                          <a:pt x="2168" y="40389"/>
                        </a:lnTo>
                        <a:lnTo>
                          <a:pt x="6415" y="36504"/>
                        </a:lnTo>
                        <a:lnTo>
                          <a:pt x="12288" y="42919"/>
                        </a:lnTo>
                        <a:close/>
                        <a:moveTo>
                          <a:pt x="41654" y="69032"/>
                        </a:moveTo>
                        <a:lnTo>
                          <a:pt x="1807" y="69032"/>
                        </a:lnTo>
                        <a:lnTo>
                          <a:pt x="12921" y="58822"/>
                        </a:lnTo>
                        <a:lnTo>
                          <a:pt x="32257" y="58822"/>
                        </a:lnTo>
                        <a:lnTo>
                          <a:pt x="41654" y="69032"/>
                        </a:lnTo>
                        <a:close/>
                        <a:moveTo>
                          <a:pt x="3343" y="28733"/>
                        </a:moveTo>
                        <a:lnTo>
                          <a:pt x="5602" y="2078"/>
                        </a:lnTo>
                        <a:lnTo>
                          <a:pt x="14999" y="12288"/>
                        </a:lnTo>
                        <a:lnTo>
                          <a:pt x="13824" y="26113"/>
                        </a:lnTo>
                        <a:lnTo>
                          <a:pt x="6777" y="32618"/>
                        </a:lnTo>
                        <a:lnTo>
                          <a:pt x="3343" y="28733"/>
                        </a:lnTo>
                        <a:close/>
                        <a:moveTo>
                          <a:pt x="47708" y="0"/>
                        </a:moveTo>
                        <a:lnTo>
                          <a:pt x="36594" y="10210"/>
                        </a:lnTo>
                        <a:lnTo>
                          <a:pt x="17258" y="10210"/>
                        </a:lnTo>
                        <a:lnTo>
                          <a:pt x="7861" y="0"/>
                        </a:lnTo>
                        <a:lnTo>
                          <a:pt x="47708" y="0"/>
                        </a:lnTo>
                        <a:close/>
                        <a:moveTo>
                          <a:pt x="45901" y="40299"/>
                        </a:moveTo>
                        <a:lnTo>
                          <a:pt x="43732" y="67044"/>
                        </a:lnTo>
                        <a:lnTo>
                          <a:pt x="34335" y="56834"/>
                        </a:lnTo>
                        <a:lnTo>
                          <a:pt x="35510" y="42919"/>
                        </a:lnTo>
                        <a:lnTo>
                          <a:pt x="42467" y="36504"/>
                        </a:lnTo>
                        <a:lnTo>
                          <a:pt x="45901" y="40299"/>
                        </a:lnTo>
                        <a:close/>
                        <a:moveTo>
                          <a:pt x="36955" y="26113"/>
                        </a:moveTo>
                        <a:lnTo>
                          <a:pt x="38130" y="12017"/>
                        </a:lnTo>
                        <a:lnTo>
                          <a:pt x="49334" y="1897"/>
                        </a:lnTo>
                        <a:lnTo>
                          <a:pt x="46985" y="28643"/>
                        </a:lnTo>
                        <a:lnTo>
                          <a:pt x="42738" y="32618"/>
                        </a:lnTo>
                        <a:lnTo>
                          <a:pt x="36955" y="26113"/>
                        </a:lnTo>
                        <a:close/>
                      </a:path>
                    </a:pathLst>
                  </a:custGeom>
                  <a:solidFill>
                    <a:srgbClr val="23F728"/>
                  </a:solidFill>
                  <a:ln w="9035" cap="flat">
                    <a:noFill/>
                    <a:prstDash val="solid"/>
                    <a:miter/>
                  </a:ln>
                </p:spPr>
                <p:txBody>
                  <a:bodyPr anchor="ctr"/>
                  <a:lstStyle/>
                  <a:p>
                    <a:pPr>
                      <a:defRPr/>
                    </a:pPr>
                    <a:endParaRPr lang="en-US" dirty="0"/>
                  </a:p>
                </p:txBody>
              </p:sp>
              <p:sp>
                <p:nvSpPr>
                  <p:cNvPr id="436" name="Forme libre : forme 34830">
                    <a:extLst>
                      <a:ext uri="{FF2B5EF4-FFF2-40B4-BE49-F238E27FC236}">
                        <a16:creationId xmlns:a16="http://schemas.microsoft.com/office/drawing/2014/main" id="{CEB83121-4F44-2AAD-2CB3-A128C3019B6C}"/>
                      </a:ext>
                    </a:extLst>
                  </p:cNvPr>
                  <p:cNvSpPr/>
                  <p:nvPr/>
                </p:nvSpPr>
                <p:spPr>
                  <a:xfrm>
                    <a:off x="6900708" y="799286"/>
                    <a:ext cx="49334" cy="69031"/>
                  </a:xfrm>
                  <a:custGeom>
                    <a:avLst/>
                    <a:gdLst>
                      <a:gd name="connsiteX0" fmla="*/ 12288 w 49334"/>
                      <a:gd name="connsiteY0" fmla="*/ 42919 h 69031"/>
                      <a:gd name="connsiteX1" fmla="*/ 11114 w 49334"/>
                      <a:gd name="connsiteY1" fmla="*/ 56834 h 69031"/>
                      <a:gd name="connsiteX2" fmla="*/ 0 w 49334"/>
                      <a:gd name="connsiteY2" fmla="*/ 67134 h 69031"/>
                      <a:gd name="connsiteX3" fmla="*/ 2168 w 49334"/>
                      <a:gd name="connsiteY3" fmla="*/ 40389 h 69031"/>
                      <a:gd name="connsiteX4" fmla="*/ 6415 w 49334"/>
                      <a:gd name="connsiteY4" fmla="*/ 36504 h 69031"/>
                      <a:gd name="connsiteX5" fmla="*/ 12288 w 49334"/>
                      <a:gd name="connsiteY5" fmla="*/ 42919 h 69031"/>
                      <a:gd name="connsiteX6" fmla="*/ 41654 w 49334"/>
                      <a:gd name="connsiteY6" fmla="*/ 69032 h 69031"/>
                      <a:gd name="connsiteX7" fmla="*/ 1807 w 49334"/>
                      <a:gd name="connsiteY7" fmla="*/ 69032 h 69031"/>
                      <a:gd name="connsiteX8" fmla="*/ 12921 w 49334"/>
                      <a:gd name="connsiteY8" fmla="*/ 58822 h 69031"/>
                      <a:gd name="connsiteX9" fmla="*/ 32257 w 49334"/>
                      <a:gd name="connsiteY9" fmla="*/ 58822 h 69031"/>
                      <a:gd name="connsiteX10" fmla="*/ 41654 w 49334"/>
                      <a:gd name="connsiteY10" fmla="*/ 69032 h 69031"/>
                      <a:gd name="connsiteX11" fmla="*/ 3343 w 49334"/>
                      <a:gd name="connsiteY11" fmla="*/ 28733 h 69031"/>
                      <a:gd name="connsiteX12" fmla="*/ 5602 w 49334"/>
                      <a:gd name="connsiteY12" fmla="*/ 2078 h 69031"/>
                      <a:gd name="connsiteX13" fmla="*/ 14999 w 49334"/>
                      <a:gd name="connsiteY13" fmla="*/ 12288 h 69031"/>
                      <a:gd name="connsiteX14" fmla="*/ 13825 w 49334"/>
                      <a:gd name="connsiteY14" fmla="*/ 26113 h 69031"/>
                      <a:gd name="connsiteX15" fmla="*/ 6777 w 49334"/>
                      <a:gd name="connsiteY15" fmla="*/ 32618 h 69031"/>
                      <a:gd name="connsiteX16" fmla="*/ 3343 w 49334"/>
                      <a:gd name="connsiteY16" fmla="*/ 28733 h 69031"/>
                      <a:gd name="connsiteX17" fmla="*/ 47618 w 49334"/>
                      <a:gd name="connsiteY17" fmla="*/ 0 h 69031"/>
                      <a:gd name="connsiteX18" fmla="*/ 36504 w 49334"/>
                      <a:gd name="connsiteY18" fmla="*/ 10210 h 69031"/>
                      <a:gd name="connsiteX19" fmla="*/ 17168 w 49334"/>
                      <a:gd name="connsiteY19" fmla="*/ 10210 h 69031"/>
                      <a:gd name="connsiteX20" fmla="*/ 7770 w 49334"/>
                      <a:gd name="connsiteY20" fmla="*/ 0 h 69031"/>
                      <a:gd name="connsiteX21" fmla="*/ 47618 w 49334"/>
                      <a:gd name="connsiteY21" fmla="*/ 0 h 69031"/>
                      <a:gd name="connsiteX22" fmla="*/ 45901 w 49334"/>
                      <a:gd name="connsiteY22" fmla="*/ 40299 h 69031"/>
                      <a:gd name="connsiteX23" fmla="*/ 43732 w 49334"/>
                      <a:gd name="connsiteY23" fmla="*/ 67044 h 69031"/>
                      <a:gd name="connsiteX24" fmla="*/ 34335 w 49334"/>
                      <a:gd name="connsiteY24" fmla="*/ 56834 h 69031"/>
                      <a:gd name="connsiteX25" fmla="*/ 35510 w 49334"/>
                      <a:gd name="connsiteY25" fmla="*/ 42919 h 69031"/>
                      <a:gd name="connsiteX26" fmla="*/ 42467 w 49334"/>
                      <a:gd name="connsiteY26" fmla="*/ 36504 h 69031"/>
                      <a:gd name="connsiteX27" fmla="*/ 45901 w 49334"/>
                      <a:gd name="connsiteY27" fmla="*/ 40299 h 69031"/>
                      <a:gd name="connsiteX28" fmla="*/ 36956 w 49334"/>
                      <a:gd name="connsiteY28" fmla="*/ 26113 h 69031"/>
                      <a:gd name="connsiteX29" fmla="*/ 38130 w 49334"/>
                      <a:gd name="connsiteY29" fmla="*/ 12017 h 69031"/>
                      <a:gd name="connsiteX30" fmla="*/ 49334 w 49334"/>
                      <a:gd name="connsiteY30" fmla="*/ 1897 h 69031"/>
                      <a:gd name="connsiteX31" fmla="*/ 46985 w 49334"/>
                      <a:gd name="connsiteY31" fmla="*/ 28643 h 69031"/>
                      <a:gd name="connsiteX32" fmla="*/ 42738 w 49334"/>
                      <a:gd name="connsiteY32" fmla="*/ 32618 h 69031"/>
                      <a:gd name="connsiteX33" fmla="*/ 36956 w 49334"/>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334" h="69031">
                        <a:moveTo>
                          <a:pt x="12288" y="42919"/>
                        </a:moveTo>
                        <a:lnTo>
                          <a:pt x="11114" y="56834"/>
                        </a:lnTo>
                        <a:lnTo>
                          <a:pt x="0" y="67134"/>
                        </a:lnTo>
                        <a:lnTo>
                          <a:pt x="2168" y="40389"/>
                        </a:lnTo>
                        <a:lnTo>
                          <a:pt x="6415" y="36504"/>
                        </a:lnTo>
                        <a:lnTo>
                          <a:pt x="12288" y="42919"/>
                        </a:lnTo>
                        <a:close/>
                        <a:moveTo>
                          <a:pt x="41654" y="69032"/>
                        </a:moveTo>
                        <a:lnTo>
                          <a:pt x="1807" y="69032"/>
                        </a:lnTo>
                        <a:lnTo>
                          <a:pt x="12921" y="58822"/>
                        </a:lnTo>
                        <a:lnTo>
                          <a:pt x="32257" y="58822"/>
                        </a:lnTo>
                        <a:lnTo>
                          <a:pt x="41654" y="69032"/>
                        </a:lnTo>
                        <a:close/>
                        <a:moveTo>
                          <a:pt x="3343" y="28733"/>
                        </a:moveTo>
                        <a:lnTo>
                          <a:pt x="5602" y="2078"/>
                        </a:lnTo>
                        <a:lnTo>
                          <a:pt x="14999" y="12288"/>
                        </a:lnTo>
                        <a:lnTo>
                          <a:pt x="13825"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956" y="26113"/>
                        </a:moveTo>
                        <a:lnTo>
                          <a:pt x="38130" y="12017"/>
                        </a:lnTo>
                        <a:lnTo>
                          <a:pt x="49334" y="1897"/>
                        </a:lnTo>
                        <a:lnTo>
                          <a:pt x="46985" y="28643"/>
                        </a:lnTo>
                        <a:lnTo>
                          <a:pt x="42738" y="32618"/>
                        </a:lnTo>
                        <a:lnTo>
                          <a:pt x="36956" y="26113"/>
                        </a:lnTo>
                        <a:close/>
                      </a:path>
                    </a:pathLst>
                  </a:custGeom>
                  <a:solidFill>
                    <a:srgbClr val="23F728"/>
                  </a:solidFill>
                  <a:ln w="9035" cap="flat">
                    <a:noFill/>
                    <a:prstDash val="solid"/>
                    <a:miter/>
                  </a:ln>
                </p:spPr>
                <p:txBody>
                  <a:bodyPr anchor="ctr"/>
                  <a:lstStyle/>
                  <a:p>
                    <a:pPr>
                      <a:defRPr/>
                    </a:pPr>
                    <a:endParaRPr lang="en-US" dirty="0"/>
                  </a:p>
                </p:txBody>
              </p:sp>
            </p:grpSp>
            <p:sp>
              <p:nvSpPr>
                <p:cNvPr id="398" name="Forme libre : forme 34831">
                  <a:extLst>
                    <a:ext uri="{FF2B5EF4-FFF2-40B4-BE49-F238E27FC236}">
                      <a16:creationId xmlns:a16="http://schemas.microsoft.com/office/drawing/2014/main" id="{D1B597F1-03E7-68CF-0445-1960DF1307BA}"/>
                    </a:ext>
                  </a:extLst>
                </p:cNvPr>
                <p:cNvSpPr/>
                <p:nvPr/>
              </p:nvSpPr>
              <p:spPr>
                <a:xfrm>
                  <a:off x="6556543" y="952259"/>
                  <a:ext cx="44997" cy="44997"/>
                </a:xfrm>
                <a:custGeom>
                  <a:avLst/>
                  <a:gdLst>
                    <a:gd name="connsiteX0" fmla="*/ 44997 w 44997"/>
                    <a:gd name="connsiteY0" fmla="*/ 22499 h 44997"/>
                    <a:gd name="connsiteX1" fmla="*/ 22499 w 44997"/>
                    <a:gd name="connsiteY1" fmla="*/ 44997 h 44997"/>
                    <a:gd name="connsiteX2" fmla="*/ 0 w 44997"/>
                    <a:gd name="connsiteY2" fmla="*/ 22499 h 44997"/>
                    <a:gd name="connsiteX3" fmla="*/ 22499 w 44997"/>
                    <a:gd name="connsiteY3" fmla="*/ 0 h 44997"/>
                    <a:gd name="connsiteX4" fmla="*/ 44997 w 44997"/>
                    <a:gd name="connsiteY4" fmla="*/ 22499 h 4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7" h="44997">
                      <a:moveTo>
                        <a:pt x="44997" y="22499"/>
                      </a:moveTo>
                      <a:cubicBezTo>
                        <a:pt x="44997" y="34924"/>
                        <a:pt x="34924" y="44997"/>
                        <a:pt x="22499" y="44997"/>
                      </a:cubicBezTo>
                      <a:cubicBezTo>
                        <a:pt x="10073" y="44997"/>
                        <a:pt x="0" y="34924"/>
                        <a:pt x="0" y="22499"/>
                      </a:cubicBezTo>
                      <a:cubicBezTo>
                        <a:pt x="0" y="10073"/>
                        <a:pt x="10073" y="0"/>
                        <a:pt x="22499" y="0"/>
                      </a:cubicBezTo>
                      <a:cubicBezTo>
                        <a:pt x="34924" y="0"/>
                        <a:pt x="44997" y="10073"/>
                        <a:pt x="44997" y="22499"/>
                      </a:cubicBezTo>
                      <a:close/>
                    </a:path>
                  </a:pathLst>
                </a:custGeom>
                <a:solidFill>
                  <a:srgbClr val="C3E2E0"/>
                </a:solidFill>
                <a:ln w="9035" cap="flat">
                  <a:noFill/>
                  <a:prstDash val="solid"/>
                  <a:miter/>
                </a:ln>
              </p:spPr>
              <p:txBody>
                <a:bodyPr anchor="ctr"/>
                <a:lstStyle/>
                <a:p>
                  <a:pPr>
                    <a:defRPr/>
                  </a:pPr>
                  <a:endParaRPr lang="en-US" dirty="0"/>
                </a:p>
              </p:txBody>
            </p:sp>
            <p:sp>
              <p:nvSpPr>
                <p:cNvPr id="399" name="Forme libre : forme 34832">
                  <a:extLst>
                    <a:ext uri="{FF2B5EF4-FFF2-40B4-BE49-F238E27FC236}">
                      <a16:creationId xmlns:a16="http://schemas.microsoft.com/office/drawing/2014/main" id="{43304CE9-7C3C-10CC-9F19-D1AF798A83A0}"/>
                    </a:ext>
                  </a:extLst>
                </p:cNvPr>
                <p:cNvSpPr/>
                <p:nvPr/>
              </p:nvSpPr>
              <p:spPr>
                <a:xfrm>
                  <a:off x="6685661" y="971685"/>
                  <a:ext cx="72194" cy="42105"/>
                </a:xfrm>
                <a:custGeom>
                  <a:avLst/>
                  <a:gdLst>
                    <a:gd name="connsiteX0" fmla="*/ 51141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3" y="42106"/>
                      </a:lnTo>
                      <a:cubicBezTo>
                        <a:pt x="9487" y="42106"/>
                        <a:pt x="0" y="32618"/>
                        <a:pt x="0" y="21053"/>
                      </a:cubicBezTo>
                      <a:lnTo>
                        <a:pt x="0" y="21053"/>
                      </a:lnTo>
                      <a:cubicBezTo>
                        <a:pt x="0" y="9487"/>
                        <a:pt x="9487" y="0"/>
                        <a:pt x="21053" y="0"/>
                      </a:cubicBezTo>
                      <a:lnTo>
                        <a:pt x="51141" y="0"/>
                      </a:lnTo>
                      <a:cubicBezTo>
                        <a:pt x="62707" y="0"/>
                        <a:pt x="72194" y="9487"/>
                        <a:pt x="72194" y="21053"/>
                      </a:cubicBezTo>
                      <a:lnTo>
                        <a:pt x="72194" y="21053"/>
                      </a:lnTo>
                      <a:cubicBezTo>
                        <a:pt x="72194" y="32618"/>
                        <a:pt x="62707" y="42106"/>
                        <a:pt x="51141" y="42106"/>
                      </a:cubicBezTo>
                      <a:close/>
                    </a:path>
                  </a:pathLst>
                </a:custGeom>
                <a:solidFill>
                  <a:srgbClr val="BDF9E0"/>
                </a:solidFill>
                <a:ln w="9035" cap="flat">
                  <a:noFill/>
                  <a:prstDash val="solid"/>
                  <a:miter/>
                </a:ln>
              </p:spPr>
              <p:txBody>
                <a:bodyPr anchor="ctr"/>
                <a:lstStyle/>
                <a:p>
                  <a:pPr>
                    <a:defRPr/>
                  </a:pPr>
                  <a:endParaRPr lang="en-US" dirty="0"/>
                </a:p>
              </p:txBody>
            </p:sp>
            <p:sp>
              <p:nvSpPr>
                <p:cNvPr id="400" name="Forme libre : forme 34833">
                  <a:extLst>
                    <a:ext uri="{FF2B5EF4-FFF2-40B4-BE49-F238E27FC236}">
                      <a16:creationId xmlns:a16="http://schemas.microsoft.com/office/drawing/2014/main" id="{934CC94C-422D-445B-FA5E-681D5652F768}"/>
                    </a:ext>
                  </a:extLst>
                </p:cNvPr>
                <p:cNvSpPr/>
                <p:nvPr/>
              </p:nvSpPr>
              <p:spPr>
                <a:xfrm>
                  <a:off x="677981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4 w 72194"/>
                    <a:gd name="connsiteY6" fmla="*/ 21053 h 42105"/>
                    <a:gd name="connsiteX7" fmla="*/ 72194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7" y="42106"/>
                        <a:pt x="0" y="32618"/>
                        <a:pt x="0" y="21053"/>
                      </a:cubicBezTo>
                      <a:lnTo>
                        <a:pt x="0" y="21053"/>
                      </a:lnTo>
                      <a:cubicBezTo>
                        <a:pt x="0" y="9487"/>
                        <a:pt x="9487" y="0"/>
                        <a:pt x="21053" y="0"/>
                      </a:cubicBezTo>
                      <a:lnTo>
                        <a:pt x="51142" y="0"/>
                      </a:lnTo>
                      <a:cubicBezTo>
                        <a:pt x="62707" y="0"/>
                        <a:pt x="72194" y="9487"/>
                        <a:pt x="72194" y="21053"/>
                      </a:cubicBezTo>
                      <a:lnTo>
                        <a:pt x="72194" y="21053"/>
                      </a:lnTo>
                      <a:cubicBezTo>
                        <a:pt x="72194" y="32618"/>
                        <a:pt x="62707" y="42106"/>
                        <a:pt x="51142" y="42106"/>
                      </a:cubicBezTo>
                      <a:close/>
                    </a:path>
                  </a:pathLst>
                </a:custGeom>
                <a:solidFill>
                  <a:srgbClr val="BDF9E0"/>
                </a:solidFill>
                <a:ln w="9035" cap="flat">
                  <a:noFill/>
                  <a:prstDash val="solid"/>
                  <a:miter/>
                </a:ln>
              </p:spPr>
              <p:txBody>
                <a:bodyPr anchor="ctr"/>
                <a:lstStyle/>
                <a:p>
                  <a:pPr>
                    <a:defRPr/>
                  </a:pPr>
                  <a:endParaRPr lang="en-US" dirty="0"/>
                </a:p>
              </p:txBody>
            </p:sp>
            <p:sp>
              <p:nvSpPr>
                <p:cNvPr id="401" name="Forme libre : forme 34834">
                  <a:extLst>
                    <a:ext uri="{FF2B5EF4-FFF2-40B4-BE49-F238E27FC236}">
                      <a16:creationId xmlns:a16="http://schemas.microsoft.com/office/drawing/2014/main" id="{9610685A-CF76-BC91-1AEA-18B4C39DFD88}"/>
                    </a:ext>
                  </a:extLst>
                </p:cNvPr>
                <p:cNvSpPr/>
                <p:nvPr/>
              </p:nvSpPr>
              <p:spPr>
                <a:xfrm>
                  <a:off x="687396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5 w 72194"/>
                    <a:gd name="connsiteY6" fmla="*/ 21053 h 42105"/>
                    <a:gd name="connsiteX7" fmla="*/ 72195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8" y="42106"/>
                        <a:pt x="0" y="32618"/>
                        <a:pt x="0" y="21053"/>
                      </a:cubicBezTo>
                      <a:lnTo>
                        <a:pt x="0" y="21053"/>
                      </a:lnTo>
                      <a:cubicBezTo>
                        <a:pt x="0" y="9487"/>
                        <a:pt x="9488" y="0"/>
                        <a:pt x="21053" y="0"/>
                      </a:cubicBezTo>
                      <a:lnTo>
                        <a:pt x="51142" y="0"/>
                      </a:lnTo>
                      <a:cubicBezTo>
                        <a:pt x="62707" y="0"/>
                        <a:pt x="72195" y="9487"/>
                        <a:pt x="72195" y="21053"/>
                      </a:cubicBezTo>
                      <a:lnTo>
                        <a:pt x="72195" y="21053"/>
                      </a:lnTo>
                      <a:cubicBezTo>
                        <a:pt x="72195" y="32618"/>
                        <a:pt x="62707" y="42106"/>
                        <a:pt x="51142" y="42106"/>
                      </a:cubicBezTo>
                      <a:close/>
                    </a:path>
                  </a:pathLst>
                </a:custGeom>
                <a:solidFill>
                  <a:srgbClr val="BDF9E0"/>
                </a:solidFill>
                <a:ln w="9035" cap="flat">
                  <a:noFill/>
                  <a:prstDash val="solid"/>
                  <a:miter/>
                </a:ln>
              </p:spPr>
              <p:txBody>
                <a:bodyPr anchor="ctr"/>
                <a:lstStyle/>
                <a:p>
                  <a:pPr>
                    <a:defRPr/>
                  </a:pPr>
                  <a:endParaRPr lang="en-US" dirty="0"/>
                </a:p>
              </p:txBody>
            </p:sp>
            <p:sp>
              <p:nvSpPr>
                <p:cNvPr id="402" name="Forme libre : forme 34835">
                  <a:extLst>
                    <a:ext uri="{FF2B5EF4-FFF2-40B4-BE49-F238E27FC236}">
                      <a16:creationId xmlns:a16="http://schemas.microsoft.com/office/drawing/2014/main" id="{8FFE8A0A-FB10-2A68-31AE-CEB19C045C29}"/>
                    </a:ext>
                  </a:extLst>
                </p:cNvPr>
                <p:cNvSpPr/>
                <p:nvPr/>
              </p:nvSpPr>
              <p:spPr>
                <a:xfrm>
                  <a:off x="6968113" y="971685"/>
                  <a:ext cx="72194" cy="42105"/>
                </a:xfrm>
                <a:custGeom>
                  <a:avLst/>
                  <a:gdLst>
                    <a:gd name="connsiteX0" fmla="*/ 51141 w 72194"/>
                    <a:gd name="connsiteY0" fmla="*/ 42106 h 42105"/>
                    <a:gd name="connsiteX1" fmla="*/ 21052 w 72194"/>
                    <a:gd name="connsiteY1" fmla="*/ 42106 h 42105"/>
                    <a:gd name="connsiteX2" fmla="*/ 0 w 72194"/>
                    <a:gd name="connsiteY2" fmla="*/ 21053 h 42105"/>
                    <a:gd name="connsiteX3" fmla="*/ 0 w 72194"/>
                    <a:gd name="connsiteY3" fmla="*/ 21053 h 42105"/>
                    <a:gd name="connsiteX4" fmla="*/ 21052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2" y="42106"/>
                      </a:lnTo>
                      <a:cubicBezTo>
                        <a:pt x="9487" y="42106"/>
                        <a:pt x="0" y="32618"/>
                        <a:pt x="0" y="21053"/>
                      </a:cubicBezTo>
                      <a:lnTo>
                        <a:pt x="0" y="21053"/>
                      </a:lnTo>
                      <a:cubicBezTo>
                        <a:pt x="0" y="9487"/>
                        <a:pt x="9487" y="0"/>
                        <a:pt x="21052" y="0"/>
                      </a:cubicBezTo>
                      <a:lnTo>
                        <a:pt x="51141" y="0"/>
                      </a:lnTo>
                      <a:cubicBezTo>
                        <a:pt x="62707" y="0"/>
                        <a:pt x="72194" y="9487"/>
                        <a:pt x="72194" y="21053"/>
                      </a:cubicBezTo>
                      <a:lnTo>
                        <a:pt x="72194" y="21053"/>
                      </a:lnTo>
                      <a:cubicBezTo>
                        <a:pt x="72194" y="32618"/>
                        <a:pt x="62707" y="42106"/>
                        <a:pt x="51141" y="42106"/>
                      </a:cubicBezTo>
                      <a:close/>
                    </a:path>
                  </a:pathLst>
                </a:custGeom>
                <a:solidFill>
                  <a:srgbClr val="BDF9E0"/>
                </a:solidFill>
                <a:ln w="9035" cap="flat">
                  <a:noFill/>
                  <a:prstDash val="solid"/>
                  <a:miter/>
                </a:ln>
              </p:spPr>
              <p:txBody>
                <a:bodyPr anchor="ctr"/>
                <a:lstStyle/>
                <a:p>
                  <a:pPr>
                    <a:defRPr/>
                  </a:pPr>
                  <a:endParaRPr lang="en-US" dirty="0"/>
                </a:p>
              </p:txBody>
            </p:sp>
            <p:grpSp>
              <p:nvGrpSpPr>
                <p:cNvPr id="403" name="Graphique 2">
                  <a:extLst>
                    <a:ext uri="{FF2B5EF4-FFF2-40B4-BE49-F238E27FC236}">
                      <a16:creationId xmlns:a16="http://schemas.microsoft.com/office/drawing/2014/main" id="{D82885B4-B415-9D86-A660-A9D7D36A8525}"/>
                    </a:ext>
                  </a:extLst>
                </p:cNvPr>
                <p:cNvGrpSpPr/>
                <p:nvPr/>
              </p:nvGrpSpPr>
              <p:grpSpPr>
                <a:xfrm>
                  <a:off x="6685661" y="971685"/>
                  <a:ext cx="354646" cy="42105"/>
                  <a:chOff x="6685661" y="971685"/>
                  <a:chExt cx="354646" cy="42105"/>
                </a:xfrm>
                <a:noFill/>
              </p:grpSpPr>
              <p:sp>
                <p:nvSpPr>
                  <p:cNvPr id="428" name="Forme libre : forme 34837">
                    <a:extLst>
                      <a:ext uri="{FF2B5EF4-FFF2-40B4-BE49-F238E27FC236}">
                        <a16:creationId xmlns:a16="http://schemas.microsoft.com/office/drawing/2014/main" id="{997B6CF1-C8D2-385D-C52C-DED917F8C03A}"/>
                      </a:ext>
                    </a:extLst>
                  </p:cNvPr>
                  <p:cNvSpPr/>
                  <p:nvPr/>
                </p:nvSpPr>
                <p:spPr>
                  <a:xfrm>
                    <a:off x="6685661" y="971685"/>
                    <a:ext cx="72194" cy="42105"/>
                  </a:xfrm>
                  <a:custGeom>
                    <a:avLst/>
                    <a:gdLst>
                      <a:gd name="connsiteX0" fmla="*/ 51141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3" y="42106"/>
                        </a:lnTo>
                        <a:cubicBezTo>
                          <a:pt x="9487" y="42106"/>
                          <a:pt x="0" y="32618"/>
                          <a:pt x="0" y="21053"/>
                        </a:cubicBezTo>
                        <a:lnTo>
                          <a:pt x="0" y="21053"/>
                        </a:lnTo>
                        <a:cubicBezTo>
                          <a:pt x="0" y="9487"/>
                          <a:pt x="9487" y="0"/>
                          <a:pt x="21053" y="0"/>
                        </a:cubicBezTo>
                        <a:lnTo>
                          <a:pt x="51141" y="0"/>
                        </a:lnTo>
                        <a:cubicBezTo>
                          <a:pt x="62707" y="0"/>
                          <a:pt x="72194" y="9487"/>
                          <a:pt x="72194" y="21053"/>
                        </a:cubicBezTo>
                        <a:lnTo>
                          <a:pt x="72194" y="21053"/>
                        </a:lnTo>
                        <a:cubicBezTo>
                          <a:pt x="72194" y="32618"/>
                          <a:pt x="62707" y="42106"/>
                          <a:pt x="51141" y="42106"/>
                        </a:cubicBezTo>
                        <a:close/>
                      </a:path>
                    </a:pathLst>
                  </a:custGeom>
                  <a:noFill/>
                  <a:ln w="4517" cap="flat">
                    <a:solidFill>
                      <a:srgbClr val="3F3F3F"/>
                    </a:solidFill>
                    <a:prstDash val="solid"/>
                    <a:miter/>
                  </a:ln>
                </p:spPr>
                <p:txBody>
                  <a:bodyPr anchor="ctr"/>
                  <a:lstStyle/>
                  <a:p>
                    <a:pPr>
                      <a:defRPr/>
                    </a:pPr>
                    <a:endParaRPr lang="en-US" dirty="0"/>
                  </a:p>
                </p:txBody>
              </p:sp>
              <p:sp>
                <p:nvSpPr>
                  <p:cNvPr id="429" name="Forme libre : forme 34838">
                    <a:extLst>
                      <a:ext uri="{FF2B5EF4-FFF2-40B4-BE49-F238E27FC236}">
                        <a16:creationId xmlns:a16="http://schemas.microsoft.com/office/drawing/2014/main" id="{117E4AC7-FEBF-772F-6137-2B21C9968B19}"/>
                      </a:ext>
                    </a:extLst>
                  </p:cNvPr>
                  <p:cNvSpPr/>
                  <p:nvPr/>
                </p:nvSpPr>
                <p:spPr>
                  <a:xfrm>
                    <a:off x="677981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4 w 72194"/>
                      <a:gd name="connsiteY6" fmla="*/ 21053 h 42105"/>
                      <a:gd name="connsiteX7" fmla="*/ 72194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7" y="42106"/>
                          <a:pt x="0" y="32618"/>
                          <a:pt x="0" y="21053"/>
                        </a:cubicBezTo>
                        <a:lnTo>
                          <a:pt x="0" y="21053"/>
                        </a:lnTo>
                        <a:cubicBezTo>
                          <a:pt x="0" y="9487"/>
                          <a:pt x="9487" y="0"/>
                          <a:pt x="21053" y="0"/>
                        </a:cubicBezTo>
                        <a:lnTo>
                          <a:pt x="51142" y="0"/>
                        </a:lnTo>
                        <a:cubicBezTo>
                          <a:pt x="62707" y="0"/>
                          <a:pt x="72194" y="9487"/>
                          <a:pt x="72194" y="21053"/>
                        </a:cubicBezTo>
                        <a:lnTo>
                          <a:pt x="72194" y="21053"/>
                        </a:lnTo>
                        <a:cubicBezTo>
                          <a:pt x="72194" y="32618"/>
                          <a:pt x="62707" y="42106"/>
                          <a:pt x="51142" y="42106"/>
                        </a:cubicBezTo>
                        <a:close/>
                      </a:path>
                    </a:pathLst>
                  </a:custGeom>
                  <a:noFill/>
                  <a:ln w="4517" cap="flat">
                    <a:solidFill>
                      <a:srgbClr val="3F3F3F"/>
                    </a:solidFill>
                    <a:prstDash val="solid"/>
                    <a:miter/>
                  </a:ln>
                </p:spPr>
                <p:txBody>
                  <a:bodyPr anchor="ctr"/>
                  <a:lstStyle/>
                  <a:p>
                    <a:pPr>
                      <a:defRPr/>
                    </a:pPr>
                    <a:endParaRPr lang="en-US" dirty="0"/>
                  </a:p>
                </p:txBody>
              </p:sp>
              <p:sp>
                <p:nvSpPr>
                  <p:cNvPr id="430" name="Forme libre : forme 34839">
                    <a:extLst>
                      <a:ext uri="{FF2B5EF4-FFF2-40B4-BE49-F238E27FC236}">
                        <a16:creationId xmlns:a16="http://schemas.microsoft.com/office/drawing/2014/main" id="{6839351E-CD6B-814D-5ABD-7FA3E7E46621}"/>
                      </a:ext>
                    </a:extLst>
                  </p:cNvPr>
                  <p:cNvSpPr/>
                  <p:nvPr/>
                </p:nvSpPr>
                <p:spPr>
                  <a:xfrm>
                    <a:off x="687396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5 w 72194"/>
                      <a:gd name="connsiteY6" fmla="*/ 21053 h 42105"/>
                      <a:gd name="connsiteX7" fmla="*/ 72195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8" y="42106"/>
                          <a:pt x="0" y="32618"/>
                          <a:pt x="0" y="21053"/>
                        </a:cubicBezTo>
                        <a:lnTo>
                          <a:pt x="0" y="21053"/>
                        </a:lnTo>
                        <a:cubicBezTo>
                          <a:pt x="0" y="9487"/>
                          <a:pt x="9488" y="0"/>
                          <a:pt x="21053" y="0"/>
                        </a:cubicBezTo>
                        <a:lnTo>
                          <a:pt x="51142" y="0"/>
                        </a:lnTo>
                        <a:cubicBezTo>
                          <a:pt x="62707" y="0"/>
                          <a:pt x="72195" y="9487"/>
                          <a:pt x="72195" y="21053"/>
                        </a:cubicBezTo>
                        <a:lnTo>
                          <a:pt x="72195" y="21053"/>
                        </a:lnTo>
                        <a:cubicBezTo>
                          <a:pt x="72195" y="32618"/>
                          <a:pt x="62707" y="42106"/>
                          <a:pt x="51142" y="42106"/>
                        </a:cubicBezTo>
                        <a:close/>
                      </a:path>
                    </a:pathLst>
                  </a:custGeom>
                  <a:noFill/>
                  <a:ln w="4517" cap="flat">
                    <a:solidFill>
                      <a:srgbClr val="3F3F3F"/>
                    </a:solidFill>
                    <a:prstDash val="solid"/>
                    <a:miter/>
                  </a:ln>
                </p:spPr>
                <p:txBody>
                  <a:bodyPr anchor="ctr"/>
                  <a:lstStyle/>
                  <a:p>
                    <a:pPr>
                      <a:defRPr/>
                    </a:pPr>
                    <a:endParaRPr lang="en-US" dirty="0"/>
                  </a:p>
                </p:txBody>
              </p:sp>
              <p:sp>
                <p:nvSpPr>
                  <p:cNvPr id="431" name="Forme libre : forme 34840">
                    <a:extLst>
                      <a:ext uri="{FF2B5EF4-FFF2-40B4-BE49-F238E27FC236}">
                        <a16:creationId xmlns:a16="http://schemas.microsoft.com/office/drawing/2014/main" id="{886D4F43-FECA-7068-4611-DACD5E581E1B}"/>
                      </a:ext>
                    </a:extLst>
                  </p:cNvPr>
                  <p:cNvSpPr/>
                  <p:nvPr/>
                </p:nvSpPr>
                <p:spPr>
                  <a:xfrm>
                    <a:off x="6968113" y="971685"/>
                    <a:ext cx="72194" cy="42105"/>
                  </a:xfrm>
                  <a:custGeom>
                    <a:avLst/>
                    <a:gdLst>
                      <a:gd name="connsiteX0" fmla="*/ 51141 w 72194"/>
                      <a:gd name="connsiteY0" fmla="*/ 42106 h 42105"/>
                      <a:gd name="connsiteX1" fmla="*/ 21052 w 72194"/>
                      <a:gd name="connsiteY1" fmla="*/ 42106 h 42105"/>
                      <a:gd name="connsiteX2" fmla="*/ 0 w 72194"/>
                      <a:gd name="connsiteY2" fmla="*/ 21053 h 42105"/>
                      <a:gd name="connsiteX3" fmla="*/ 0 w 72194"/>
                      <a:gd name="connsiteY3" fmla="*/ 21053 h 42105"/>
                      <a:gd name="connsiteX4" fmla="*/ 21052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2" y="42106"/>
                        </a:lnTo>
                        <a:cubicBezTo>
                          <a:pt x="9487" y="42106"/>
                          <a:pt x="0" y="32618"/>
                          <a:pt x="0" y="21053"/>
                        </a:cubicBezTo>
                        <a:lnTo>
                          <a:pt x="0" y="21053"/>
                        </a:lnTo>
                        <a:cubicBezTo>
                          <a:pt x="0" y="9487"/>
                          <a:pt x="9487" y="0"/>
                          <a:pt x="21052" y="0"/>
                        </a:cubicBezTo>
                        <a:lnTo>
                          <a:pt x="51141" y="0"/>
                        </a:lnTo>
                        <a:cubicBezTo>
                          <a:pt x="62707" y="0"/>
                          <a:pt x="72194" y="9487"/>
                          <a:pt x="72194" y="21053"/>
                        </a:cubicBezTo>
                        <a:lnTo>
                          <a:pt x="72194" y="21053"/>
                        </a:lnTo>
                        <a:cubicBezTo>
                          <a:pt x="72194" y="32618"/>
                          <a:pt x="62707" y="42106"/>
                          <a:pt x="51141" y="42106"/>
                        </a:cubicBezTo>
                        <a:close/>
                      </a:path>
                    </a:pathLst>
                  </a:custGeom>
                  <a:noFill/>
                  <a:ln w="4517" cap="flat">
                    <a:solidFill>
                      <a:srgbClr val="3F3F3F"/>
                    </a:solidFill>
                    <a:prstDash val="solid"/>
                    <a:miter/>
                  </a:ln>
                </p:spPr>
                <p:txBody>
                  <a:bodyPr anchor="ctr"/>
                  <a:lstStyle/>
                  <a:p>
                    <a:pPr>
                      <a:defRPr/>
                    </a:pPr>
                    <a:endParaRPr lang="en-US" dirty="0"/>
                  </a:p>
                </p:txBody>
              </p:sp>
            </p:grpSp>
            <p:sp>
              <p:nvSpPr>
                <p:cNvPr id="404" name="Forme libre : forme 34841">
                  <a:extLst>
                    <a:ext uri="{FF2B5EF4-FFF2-40B4-BE49-F238E27FC236}">
                      <a16:creationId xmlns:a16="http://schemas.microsoft.com/office/drawing/2014/main" id="{FC49BC35-045F-DEB2-8C09-1BBDDECA8581}"/>
                    </a:ext>
                  </a:extLst>
                </p:cNvPr>
                <p:cNvSpPr/>
                <p:nvPr/>
              </p:nvSpPr>
              <p:spPr>
                <a:xfrm>
                  <a:off x="4753494" y="295643"/>
                  <a:ext cx="5616512" cy="5299363"/>
                </a:xfrm>
                <a:custGeom>
                  <a:avLst/>
                  <a:gdLst>
                    <a:gd name="connsiteX0" fmla="*/ 803985 w 5616512"/>
                    <a:gd name="connsiteY0" fmla="*/ 4401951 h 5299363"/>
                    <a:gd name="connsiteX1" fmla="*/ 803985 w 5616512"/>
                    <a:gd name="connsiteY1" fmla="*/ 5044922 h 5299363"/>
                    <a:gd name="connsiteX2" fmla="*/ 3900838 w 5616512"/>
                    <a:gd name="connsiteY2" fmla="*/ 5299364 h 5299363"/>
                    <a:gd name="connsiteX3" fmla="*/ 5064619 w 5616512"/>
                    <a:gd name="connsiteY3" fmla="*/ 4718467 h 5299363"/>
                    <a:gd name="connsiteX4" fmla="*/ 5064619 w 5616512"/>
                    <a:gd name="connsiteY4" fmla="*/ 4127450 h 5299363"/>
                    <a:gd name="connsiteX5" fmla="*/ 5616512 w 5616512"/>
                    <a:gd name="connsiteY5" fmla="*/ 2587065 h 5299363"/>
                    <a:gd name="connsiteX6" fmla="*/ 2808256 w 5616512"/>
                    <a:gd name="connsiteY6" fmla="*/ 0 h 5299363"/>
                    <a:gd name="connsiteX7" fmla="*/ 0 w 5616512"/>
                    <a:gd name="connsiteY7" fmla="*/ 2587065 h 5299363"/>
                    <a:gd name="connsiteX8" fmla="*/ 803443 w 5616512"/>
                    <a:gd name="connsiteY8" fmla="*/ 4398427 h 5299363"/>
                    <a:gd name="connsiteX9" fmla="*/ 803985 w 5616512"/>
                    <a:gd name="connsiteY9" fmla="*/ 4401951 h 529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512" h="5299363">
                      <a:moveTo>
                        <a:pt x="803985" y="4401951"/>
                      </a:moveTo>
                      <a:lnTo>
                        <a:pt x="803985" y="5044922"/>
                      </a:lnTo>
                      <a:lnTo>
                        <a:pt x="3900838" y="5299364"/>
                      </a:lnTo>
                      <a:cubicBezTo>
                        <a:pt x="3900838" y="5299364"/>
                        <a:pt x="5064619" y="4710425"/>
                        <a:pt x="5064619" y="4718467"/>
                      </a:cubicBezTo>
                      <a:cubicBezTo>
                        <a:pt x="5064619" y="4725334"/>
                        <a:pt x="5064619" y="4264429"/>
                        <a:pt x="5064619" y="4127450"/>
                      </a:cubicBezTo>
                      <a:cubicBezTo>
                        <a:pt x="5411314" y="3697086"/>
                        <a:pt x="5616512" y="3164167"/>
                        <a:pt x="5616512" y="2587065"/>
                      </a:cubicBezTo>
                      <a:cubicBezTo>
                        <a:pt x="5616512" y="1158270"/>
                        <a:pt x="4359212" y="0"/>
                        <a:pt x="2808256" y="0"/>
                      </a:cubicBezTo>
                      <a:cubicBezTo>
                        <a:pt x="1257300" y="0"/>
                        <a:pt x="0" y="1158270"/>
                        <a:pt x="0" y="2587065"/>
                      </a:cubicBezTo>
                      <a:cubicBezTo>
                        <a:pt x="0" y="3292472"/>
                        <a:pt x="306577" y="3931739"/>
                        <a:pt x="803443" y="4398427"/>
                      </a:cubicBezTo>
                      <a:lnTo>
                        <a:pt x="803985" y="4401951"/>
                      </a:lnTo>
                      <a:close/>
                    </a:path>
                  </a:pathLst>
                </a:custGeom>
                <a:noFill/>
                <a:ln w="18070" cap="flat">
                  <a:solidFill>
                    <a:srgbClr val="3F3F3F"/>
                  </a:solidFill>
                  <a:prstDash val="solid"/>
                  <a:miter/>
                </a:ln>
              </p:spPr>
              <p:txBody>
                <a:bodyPr anchor="ctr"/>
                <a:lstStyle/>
                <a:p>
                  <a:pPr>
                    <a:defRPr/>
                  </a:pPr>
                  <a:endParaRPr lang="en-US" dirty="0"/>
                </a:p>
              </p:txBody>
            </p:sp>
            <p:sp>
              <p:nvSpPr>
                <p:cNvPr id="405" name="Forme libre : forme 34842">
                  <a:extLst>
                    <a:ext uri="{FF2B5EF4-FFF2-40B4-BE49-F238E27FC236}">
                      <a16:creationId xmlns:a16="http://schemas.microsoft.com/office/drawing/2014/main" id="{18B62682-97D1-AE30-B596-52915D5DC9A3}"/>
                    </a:ext>
                  </a:extLst>
                </p:cNvPr>
                <p:cNvSpPr/>
                <p:nvPr/>
              </p:nvSpPr>
              <p:spPr>
                <a:xfrm>
                  <a:off x="8656319" y="4509293"/>
                  <a:ext cx="9035" cy="1085714"/>
                </a:xfrm>
                <a:custGeom>
                  <a:avLst/>
                  <a:gdLst>
                    <a:gd name="connsiteX0" fmla="*/ 0 w 9035"/>
                    <a:gd name="connsiteY0" fmla="*/ 0 h 1085714"/>
                    <a:gd name="connsiteX1" fmla="*/ 0 w 9035"/>
                    <a:gd name="connsiteY1" fmla="*/ 1085714 h 1085714"/>
                  </a:gdLst>
                  <a:ahLst/>
                  <a:cxnLst>
                    <a:cxn ang="0">
                      <a:pos x="connsiteX0" y="connsiteY0"/>
                    </a:cxn>
                    <a:cxn ang="0">
                      <a:pos x="connsiteX1" y="connsiteY1"/>
                    </a:cxn>
                  </a:cxnLst>
                  <a:rect l="l" t="t" r="r" b="b"/>
                  <a:pathLst>
                    <a:path w="9035" h="1085714">
                      <a:moveTo>
                        <a:pt x="0" y="0"/>
                      </a:moveTo>
                      <a:lnTo>
                        <a:pt x="0" y="1085714"/>
                      </a:lnTo>
                    </a:path>
                  </a:pathLst>
                </a:custGeom>
                <a:ln w="18070" cap="rnd">
                  <a:solidFill>
                    <a:srgbClr val="3F3F3F"/>
                  </a:solidFill>
                  <a:prstDash val="solid"/>
                  <a:miter/>
                </a:ln>
              </p:spPr>
              <p:txBody>
                <a:bodyPr anchor="ctr"/>
                <a:lstStyle/>
                <a:p>
                  <a:pPr>
                    <a:defRPr/>
                  </a:pPr>
                  <a:endParaRPr lang="en-US" dirty="0"/>
                </a:p>
              </p:txBody>
            </p:sp>
            <p:sp>
              <p:nvSpPr>
                <p:cNvPr id="406" name="Forme libre : forme 34843">
                  <a:extLst>
                    <a:ext uri="{FF2B5EF4-FFF2-40B4-BE49-F238E27FC236}">
                      <a16:creationId xmlns:a16="http://schemas.microsoft.com/office/drawing/2014/main" id="{FB3A9BC8-F1A9-67D7-9335-45C018FC4A93}"/>
                    </a:ext>
                  </a:extLst>
                </p:cNvPr>
                <p:cNvSpPr/>
                <p:nvPr/>
              </p:nvSpPr>
              <p:spPr>
                <a:xfrm>
                  <a:off x="7537039" y="2531135"/>
                  <a:ext cx="145028" cy="610985"/>
                </a:xfrm>
                <a:custGeom>
                  <a:avLst/>
                  <a:gdLst>
                    <a:gd name="connsiteX0" fmla="*/ 77660 w 145028"/>
                    <a:gd name="connsiteY0" fmla="*/ 0 h 610985"/>
                    <a:gd name="connsiteX1" fmla="*/ 102688 w 145028"/>
                    <a:gd name="connsiteY1" fmla="*/ 610985 h 610985"/>
                    <a:gd name="connsiteX2" fmla="*/ 77660 w 145028"/>
                    <a:gd name="connsiteY2" fmla="*/ 0 h 610985"/>
                  </a:gdLst>
                  <a:ahLst/>
                  <a:cxnLst>
                    <a:cxn ang="0">
                      <a:pos x="connsiteX0" y="connsiteY0"/>
                    </a:cxn>
                    <a:cxn ang="0">
                      <a:pos x="connsiteX1" y="connsiteY1"/>
                    </a:cxn>
                    <a:cxn ang="0">
                      <a:pos x="connsiteX2" y="connsiteY2"/>
                    </a:cxn>
                  </a:cxnLst>
                  <a:rect l="l" t="t" r="r" b="b"/>
                  <a:pathLst>
                    <a:path w="145028" h="610985">
                      <a:moveTo>
                        <a:pt x="77660" y="0"/>
                      </a:moveTo>
                      <a:cubicBezTo>
                        <a:pt x="77660" y="0"/>
                        <a:pt x="210844" y="266459"/>
                        <a:pt x="102688" y="610985"/>
                      </a:cubicBezTo>
                      <a:cubicBezTo>
                        <a:pt x="102688" y="610985"/>
                        <a:pt x="-110642" y="347599"/>
                        <a:pt x="77660" y="0"/>
                      </a:cubicBezTo>
                      <a:close/>
                    </a:path>
                  </a:pathLst>
                </a:custGeom>
                <a:solidFill>
                  <a:srgbClr val="7A7A7A"/>
                </a:solidFill>
                <a:ln w="9035" cap="flat">
                  <a:noFill/>
                  <a:prstDash val="solid"/>
                  <a:miter/>
                </a:ln>
              </p:spPr>
              <p:txBody>
                <a:bodyPr anchor="ctr"/>
                <a:lstStyle/>
                <a:p>
                  <a:pPr>
                    <a:defRPr/>
                  </a:pPr>
                  <a:endParaRPr lang="en-US" dirty="0"/>
                </a:p>
              </p:txBody>
            </p:sp>
            <p:sp>
              <p:nvSpPr>
                <p:cNvPr id="407" name="Forme libre : forme 34844">
                  <a:extLst>
                    <a:ext uri="{FF2B5EF4-FFF2-40B4-BE49-F238E27FC236}">
                      <a16:creationId xmlns:a16="http://schemas.microsoft.com/office/drawing/2014/main" id="{4EA5E78A-3438-3AA0-CA79-6F213B116298}"/>
                    </a:ext>
                  </a:extLst>
                </p:cNvPr>
                <p:cNvSpPr/>
                <p:nvPr/>
              </p:nvSpPr>
              <p:spPr>
                <a:xfrm>
                  <a:off x="6277614" y="2068755"/>
                  <a:ext cx="1412688" cy="1604593"/>
                </a:xfrm>
                <a:custGeom>
                  <a:avLst/>
                  <a:gdLst>
                    <a:gd name="connsiteX0" fmla="*/ 110505 w 1412688"/>
                    <a:gd name="connsiteY0" fmla="*/ 336063 h 1604593"/>
                    <a:gd name="connsiteX1" fmla="*/ 319769 w 1412688"/>
                    <a:gd name="connsiteY1" fmla="*/ 117311 h 1604593"/>
                    <a:gd name="connsiteX2" fmla="*/ 602040 w 1412688"/>
                    <a:gd name="connsiteY2" fmla="*/ 6174 h 1604593"/>
                    <a:gd name="connsiteX3" fmla="*/ 755012 w 1412688"/>
                    <a:gd name="connsiteY3" fmla="*/ 2831 h 1604593"/>
                    <a:gd name="connsiteX4" fmla="*/ 904822 w 1412688"/>
                    <a:gd name="connsiteY4" fmla="*/ 34907 h 1604593"/>
                    <a:gd name="connsiteX5" fmla="*/ 1164144 w 1412688"/>
                    <a:gd name="connsiteY5" fmla="*/ 195198 h 1604593"/>
                    <a:gd name="connsiteX6" fmla="*/ 1338259 w 1412688"/>
                    <a:gd name="connsiteY6" fmla="*/ 446116 h 1604593"/>
                    <a:gd name="connsiteX7" fmla="*/ 1410724 w 1412688"/>
                    <a:gd name="connsiteY7" fmla="*/ 742935 h 1604593"/>
                    <a:gd name="connsiteX8" fmla="*/ 1378557 w 1412688"/>
                    <a:gd name="connsiteY8" fmla="*/ 1046981 h 1604593"/>
                    <a:gd name="connsiteX9" fmla="*/ 1241759 w 1412688"/>
                    <a:gd name="connsiteY9" fmla="*/ 1320398 h 1604593"/>
                    <a:gd name="connsiteX10" fmla="*/ 1239229 w 1412688"/>
                    <a:gd name="connsiteY10" fmla="*/ 1323741 h 1604593"/>
                    <a:gd name="connsiteX11" fmla="*/ 1234983 w 1412688"/>
                    <a:gd name="connsiteY11" fmla="*/ 1323651 h 1604593"/>
                    <a:gd name="connsiteX12" fmla="*/ 1030597 w 1412688"/>
                    <a:gd name="connsiteY12" fmla="*/ 1320760 h 1604593"/>
                    <a:gd name="connsiteX13" fmla="*/ 1038549 w 1412688"/>
                    <a:gd name="connsiteY13" fmla="*/ 1314796 h 1604593"/>
                    <a:gd name="connsiteX14" fmla="*/ 952982 w 1412688"/>
                    <a:gd name="connsiteY14" fmla="*/ 1478792 h 1604593"/>
                    <a:gd name="connsiteX15" fmla="*/ 922803 w 1412688"/>
                    <a:gd name="connsiteY15" fmla="*/ 1514211 h 1604593"/>
                    <a:gd name="connsiteX16" fmla="*/ 906088 w 1412688"/>
                    <a:gd name="connsiteY16" fmla="*/ 1530475 h 1604593"/>
                    <a:gd name="connsiteX17" fmla="*/ 888468 w 1412688"/>
                    <a:gd name="connsiteY17" fmla="*/ 1545745 h 1604593"/>
                    <a:gd name="connsiteX18" fmla="*/ 870036 w 1412688"/>
                    <a:gd name="connsiteY18" fmla="*/ 1560112 h 1604593"/>
                    <a:gd name="connsiteX19" fmla="*/ 850519 w 1412688"/>
                    <a:gd name="connsiteY19" fmla="*/ 1573033 h 1604593"/>
                    <a:gd name="connsiteX20" fmla="*/ 830098 w 1412688"/>
                    <a:gd name="connsiteY20" fmla="*/ 1584418 h 1604593"/>
                    <a:gd name="connsiteX21" fmla="*/ 808774 w 1412688"/>
                    <a:gd name="connsiteY21" fmla="*/ 1594808 h 1604593"/>
                    <a:gd name="connsiteX22" fmla="*/ 715618 w 1412688"/>
                    <a:gd name="connsiteY22" fmla="*/ 1604115 h 1604593"/>
                    <a:gd name="connsiteX23" fmla="*/ 623816 w 1412688"/>
                    <a:gd name="connsiteY23" fmla="*/ 1599778 h 1604593"/>
                    <a:gd name="connsiteX24" fmla="*/ 445454 w 1412688"/>
                    <a:gd name="connsiteY24" fmla="*/ 1554690 h 1604593"/>
                    <a:gd name="connsiteX25" fmla="*/ 286247 w 1412688"/>
                    <a:gd name="connsiteY25" fmla="*/ 1463070 h 1604593"/>
                    <a:gd name="connsiteX26" fmla="*/ 217125 w 1412688"/>
                    <a:gd name="connsiteY26" fmla="*/ 1402531 h 1604593"/>
                    <a:gd name="connsiteX27" fmla="*/ 156045 w 1412688"/>
                    <a:gd name="connsiteY27" fmla="*/ 1334042 h 1604593"/>
                    <a:gd name="connsiteX28" fmla="*/ 0 w 1412688"/>
                    <a:gd name="connsiteY28" fmla="*/ 1005779 h 1604593"/>
                    <a:gd name="connsiteX29" fmla="*/ 161014 w 1412688"/>
                    <a:gd name="connsiteY29" fmla="*/ 1330066 h 1604593"/>
                    <a:gd name="connsiteX30" fmla="*/ 449610 w 1412688"/>
                    <a:gd name="connsiteY30" fmla="*/ 1544480 h 1604593"/>
                    <a:gd name="connsiteX31" fmla="*/ 625081 w 1412688"/>
                    <a:gd name="connsiteY31" fmla="*/ 1587038 h 1604593"/>
                    <a:gd name="connsiteX32" fmla="*/ 715889 w 1412688"/>
                    <a:gd name="connsiteY32" fmla="*/ 1590381 h 1604593"/>
                    <a:gd name="connsiteX33" fmla="*/ 803444 w 1412688"/>
                    <a:gd name="connsiteY33" fmla="*/ 1581165 h 1604593"/>
                    <a:gd name="connsiteX34" fmla="*/ 823051 w 1412688"/>
                    <a:gd name="connsiteY34" fmla="*/ 1571226 h 1604593"/>
                    <a:gd name="connsiteX35" fmla="*/ 842477 w 1412688"/>
                    <a:gd name="connsiteY35" fmla="*/ 1560202 h 1604593"/>
                    <a:gd name="connsiteX36" fmla="*/ 861000 w 1412688"/>
                    <a:gd name="connsiteY36" fmla="*/ 1547733 h 1604593"/>
                    <a:gd name="connsiteX37" fmla="*/ 878620 w 1412688"/>
                    <a:gd name="connsiteY37" fmla="*/ 1533909 h 1604593"/>
                    <a:gd name="connsiteX38" fmla="*/ 895426 w 1412688"/>
                    <a:gd name="connsiteY38" fmla="*/ 1519181 h 1604593"/>
                    <a:gd name="connsiteX39" fmla="*/ 911509 w 1412688"/>
                    <a:gd name="connsiteY39" fmla="*/ 1503549 h 1604593"/>
                    <a:gd name="connsiteX40" fmla="*/ 940513 w 1412688"/>
                    <a:gd name="connsiteY40" fmla="*/ 1469304 h 1604593"/>
                    <a:gd name="connsiteX41" fmla="*/ 1022827 w 1412688"/>
                    <a:gd name="connsiteY41" fmla="*/ 1310459 h 1604593"/>
                    <a:gd name="connsiteX42" fmla="*/ 1024725 w 1412688"/>
                    <a:gd name="connsiteY42" fmla="*/ 1304495 h 1604593"/>
                    <a:gd name="connsiteX43" fmla="*/ 1030778 w 1412688"/>
                    <a:gd name="connsiteY43" fmla="*/ 1304586 h 1604593"/>
                    <a:gd name="connsiteX44" fmla="*/ 1235163 w 1412688"/>
                    <a:gd name="connsiteY44" fmla="*/ 1306754 h 1604593"/>
                    <a:gd name="connsiteX45" fmla="*/ 1228386 w 1412688"/>
                    <a:gd name="connsiteY45" fmla="*/ 1310098 h 1604593"/>
                    <a:gd name="connsiteX46" fmla="*/ 1361481 w 1412688"/>
                    <a:gd name="connsiteY46" fmla="*/ 1042012 h 1604593"/>
                    <a:gd name="connsiteX47" fmla="*/ 1393466 w 1412688"/>
                    <a:gd name="connsiteY47" fmla="*/ 744019 h 1604593"/>
                    <a:gd name="connsiteX48" fmla="*/ 1323260 w 1412688"/>
                    <a:gd name="connsiteY48" fmla="*/ 452712 h 1604593"/>
                    <a:gd name="connsiteX49" fmla="*/ 1153391 w 1412688"/>
                    <a:gd name="connsiteY49" fmla="*/ 206221 h 1604593"/>
                    <a:gd name="connsiteX50" fmla="*/ 900666 w 1412688"/>
                    <a:gd name="connsiteY50" fmla="*/ 46924 h 1604593"/>
                    <a:gd name="connsiteX51" fmla="*/ 753928 w 1412688"/>
                    <a:gd name="connsiteY51" fmla="*/ 14035 h 1604593"/>
                    <a:gd name="connsiteX52" fmla="*/ 603396 w 1412688"/>
                    <a:gd name="connsiteY52" fmla="*/ 15842 h 1604593"/>
                    <a:gd name="connsiteX53" fmla="*/ 322751 w 1412688"/>
                    <a:gd name="connsiteY53" fmla="*/ 121558 h 1604593"/>
                    <a:gd name="connsiteX54" fmla="*/ 110505 w 1412688"/>
                    <a:gd name="connsiteY54" fmla="*/ 336063 h 16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12688" h="1604593">
                      <a:moveTo>
                        <a:pt x="110505" y="336063"/>
                      </a:moveTo>
                      <a:cubicBezTo>
                        <a:pt x="165261" y="250767"/>
                        <a:pt x="235829" y="175049"/>
                        <a:pt x="319769" y="117311"/>
                      </a:cubicBezTo>
                      <a:cubicBezTo>
                        <a:pt x="403800" y="60026"/>
                        <a:pt x="500661" y="20631"/>
                        <a:pt x="602040" y="6174"/>
                      </a:cubicBezTo>
                      <a:cubicBezTo>
                        <a:pt x="652640" y="-693"/>
                        <a:pt x="704052" y="-1868"/>
                        <a:pt x="755012" y="2831"/>
                      </a:cubicBezTo>
                      <a:cubicBezTo>
                        <a:pt x="805973" y="7620"/>
                        <a:pt x="856301" y="18372"/>
                        <a:pt x="904822" y="34907"/>
                      </a:cubicBezTo>
                      <a:cubicBezTo>
                        <a:pt x="1001684" y="68248"/>
                        <a:pt x="1090594" y="123998"/>
                        <a:pt x="1164144" y="195198"/>
                      </a:cubicBezTo>
                      <a:cubicBezTo>
                        <a:pt x="1237784" y="266489"/>
                        <a:pt x="1296695" y="352507"/>
                        <a:pt x="1338259" y="446116"/>
                      </a:cubicBezTo>
                      <a:cubicBezTo>
                        <a:pt x="1379913" y="539725"/>
                        <a:pt x="1404128" y="640833"/>
                        <a:pt x="1410724" y="742935"/>
                      </a:cubicBezTo>
                      <a:cubicBezTo>
                        <a:pt x="1417410" y="845037"/>
                        <a:pt x="1407110" y="948494"/>
                        <a:pt x="1378557" y="1046981"/>
                      </a:cubicBezTo>
                      <a:cubicBezTo>
                        <a:pt x="1350005" y="1145379"/>
                        <a:pt x="1303653" y="1238626"/>
                        <a:pt x="1241759" y="1320398"/>
                      </a:cubicBezTo>
                      <a:lnTo>
                        <a:pt x="1239229" y="1323741"/>
                      </a:lnTo>
                      <a:lnTo>
                        <a:pt x="1234983" y="1323651"/>
                      </a:lnTo>
                      <a:lnTo>
                        <a:pt x="1030597" y="1320760"/>
                      </a:lnTo>
                      <a:lnTo>
                        <a:pt x="1038549" y="1314796"/>
                      </a:lnTo>
                      <a:cubicBezTo>
                        <a:pt x="1019574" y="1374340"/>
                        <a:pt x="990841" y="1429548"/>
                        <a:pt x="952982" y="1478792"/>
                      </a:cubicBezTo>
                      <a:cubicBezTo>
                        <a:pt x="943766" y="1491261"/>
                        <a:pt x="933194" y="1502646"/>
                        <a:pt x="922803" y="1514211"/>
                      </a:cubicBezTo>
                      <a:cubicBezTo>
                        <a:pt x="917382" y="1519813"/>
                        <a:pt x="911599" y="1525054"/>
                        <a:pt x="906088" y="1530475"/>
                      </a:cubicBezTo>
                      <a:cubicBezTo>
                        <a:pt x="900666" y="1535987"/>
                        <a:pt x="894612" y="1540956"/>
                        <a:pt x="888468" y="1545745"/>
                      </a:cubicBezTo>
                      <a:cubicBezTo>
                        <a:pt x="882324" y="1550534"/>
                        <a:pt x="876631" y="1555865"/>
                        <a:pt x="870036" y="1560112"/>
                      </a:cubicBezTo>
                      <a:lnTo>
                        <a:pt x="850519" y="1573033"/>
                      </a:lnTo>
                      <a:cubicBezTo>
                        <a:pt x="844104" y="1577550"/>
                        <a:pt x="836875" y="1580532"/>
                        <a:pt x="830098" y="1584418"/>
                      </a:cubicBezTo>
                      <a:cubicBezTo>
                        <a:pt x="823141" y="1588032"/>
                        <a:pt x="816545" y="1591917"/>
                        <a:pt x="808774" y="1594808"/>
                      </a:cubicBezTo>
                      <a:cubicBezTo>
                        <a:pt x="777963" y="1606284"/>
                        <a:pt x="745887" y="1604838"/>
                        <a:pt x="715618" y="1604115"/>
                      </a:cubicBezTo>
                      <a:cubicBezTo>
                        <a:pt x="685529" y="1603392"/>
                        <a:pt x="654357" y="1603121"/>
                        <a:pt x="623816" y="1599778"/>
                      </a:cubicBezTo>
                      <a:cubicBezTo>
                        <a:pt x="562645" y="1593182"/>
                        <a:pt x="502378" y="1578002"/>
                        <a:pt x="445454" y="1554690"/>
                      </a:cubicBezTo>
                      <a:cubicBezTo>
                        <a:pt x="388530" y="1531379"/>
                        <a:pt x="334949" y="1500477"/>
                        <a:pt x="286247" y="1463070"/>
                      </a:cubicBezTo>
                      <a:cubicBezTo>
                        <a:pt x="261761" y="1444637"/>
                        <a:pt x="238811" y="1424127"/>
                        <a:pt x="217125" y="1402531"/>
                      </a:cubicBezTo>
                      <a:cubicBezTo>
                        <a:pt x="195259" y="1381027"/>
                        <a:pt x="174929" y="1358077"/>
                        <a:pt x="156045" y="1334042"/>
                      </a:cubicBezTo>
                      <a:cubicBezTo>
                        <a:pt x="80056" y="1237994"/>
                        <a:pt x="27288" y="1124507"/>
                        <a:pt x="0" y="1005779"/>
                      </a:cubicBezTo>
                      <a:cubicBezTo>
                        <a:pt x="29366" y="1124055"/>
                        <a:pt x="83941" y="1236096"/>
                        <a:pt x="161014" y="1330066"/>
                      </a:cubicBezTo>
                      <a:cubicBezTo>
                        <a:pt x="237907" y="1423855"/>
                        <a:pt x="337117" y="1499845"/>
                        <a:pt x="449610" y="1544480"/>
                      </a:cubicBezTo>
                      <a:cubicBezTo>
                        <a:pt x="505812" y="1566798"/>
                        <a:pt x="565085" y="1581165"/>
                        <a:pt x="625081" y="1587038"/>
                      </a:cubicBezTo>
                      <a:cubicBezTo>
                        <a:pt x="655260" y="1590020"/>
                        <a:pt x="685077" y="1590020"/>
                        <a:pt x="715889" y="1590381"/>
                      </a:cubicBezTo>
                      <a:cubicBezTo>
                        <a:pt x="746158" y="1590923"/>
                        <a:pt x="776698" y="1591556"/>
                        <a:pt x="803444" y="1581165"/>
                      </a:cubicBezTo>
                      <a:cubicBezTo>
                        <a:pt x="809949" y="1578635"/>
                        <a:pt x="816545" y="1574749"/>
                        <a:pt x="823051" y="1571226"/>
                      </a:cubicBezTo>
                      <a:cubicBezTo>
                        <a:pt x="829466" y="1567521"/>
                        <a:pt x="836423" y="1564630"/>
                        <a:pt x="842477" y="1560202"/>
                      </a:cubicBezTo>
                      <a:lnTo>
                        <a:pt x="861000" y="1547733"/>
                      </a:lnTo>
                      <a:cubicBezTo>
                        <a:pt x="867235" y="1543667"/>
                        <a:pt x="872656" y="1538517"/>
                        <a:pt x="878620" y="1533909"/>
                      </a:cubicBezTo>
                      <a:cubicBezTo>
                        <a:pt x="884492" y="1529300"/>
                        <a:pt x="890275" y="1524512"/>
                        <a:pt x="895426" y="1519181"/>
                      </a:cubicBezTo>
                      <a:cubicBezTo>
                        <a:pt x="900756" y="1513940"/>
                        <a:pt x="906268" y="1508880"/>
                        <a:pt x="911509" y="1503549"/>
                      </a:cubicBezTo>
                      <a:cubicBezTo>
                        <a:pt x="921539" y="1492435"/>
                        <a:pt x="931658" y="1481412"/>
                        <a:pt x="940513" y="1469304"/>
                      </a:cubicBezTo>
                      <a:cubicBezTo>
                        <a:pt x="976836" y="1421868"/>
                        <a:pt x="1005027" y="1367112"/>
                        <a:pt x="1022827" y="1310459"/>
                      </a:cubicBezTo>
                      <a:lnTo>
                        <a:pt x="1024725" y="1304495"/>
                      </a:lnTo>
                      <a:lnTo>
                        <a:pt x="1030778" y="1304586"/>
                      </a:lnTo>
                      <a:lnTo>
                        <a:pt x="1235163" y="1306754"/>
                      </a:lnTo>
                      <a:lnTo>
                        <a:pt x="1228386" y="1310098"/>
                      </a:lnTo>
                      <a:cubicBezTo>
                        <a:pt x="1288744" y="1229952"/>
                        <a:pt x="1333922" y="1138422"/>
                        <a:pt x="1361481" y="1042012"/>
                      </a:cubicBezTo>
                      <a:cubicBezTo>
                        <a:pt x="1388858" y="945512"/>
                        <a:pt x="1399882" y="844223"/>
                        <a:pt x="1393466" y="744019"/>
                      </a:cubicBezTo>
                      <a:cubicBezTo>
                        <a:pt x="1387322" y="643814"/>
                        <a:pt x="1363829" y="544604"/>
                        <a:pt x="1323260" y="452712"/>
                      </a:cubicBezTo>
                      <a:cubicBezTo>
                        <a:pt x="1282781" y="360820"/>
                        <a:pt x="1225315" y="276247"/>
                        <a:pt x="1153391" y="206221"/>
                      </a:cubicBezTo>
                      <a:cubicBezTo>
                        <a:pt x="1081649" y="136196"/>
                        <a:pt x="995449" y="80356"/>
                        <a:pt x="900666" y="46924"/>
                      </a:cubicBezTo>
                      <a:cubicBezTo>
                        <a:pt x="853320" y="30299"/>
                        <a:pt x="803986" y="19185"/>
                        <a:pt x="753928" y="14035"/>
                      </a:cubicBezTo>
                      <a:cubicBezTo>
                        <a:pt x="703962" y="8885"/>
                        <a:pt x="653362" y="9607"/>
                        <a:pt x="603396" y="15842"/>
                      </a:cubicBezTo>
                      <a:cubicBezTo>
                        <a:pt x="503643" y="29486"/>
                        <a:pt x="407143" y="65899"/>
                        <a:pt x="322751" y="121558"/>
                      </a:cubicBezTo>
                      <a:cubicBezTo>
                        <a:pt x="238449" y="177488"/>
                        <a:pt x="166706" y="251670"/>
                        <a:pt x="110505" y="336063"/>
                      </a:cubicBezTo>
                      <a:close/>
                    </a:path>
                  </a:pathLst>
                </a:custGeom>
                <a:solidFill>
                  <a:srgbClr val="333333"/>
                </a:solidFill>
                <a:ln w="9035" cap="flat">
                  <a:noFill/>
                  <a:prstDash val="solid"/>
                  <a:miter/>
                </a:ln>
              </p:spPr>
              <p:txBody>
                <a:bodyPr anchor="ctr"/>
                <a:lstStyle/>
                <a:p>
                  <a:pPr>
                    <a:defRPr/>
                  </a:pPr>
                  <a:endParaRPr lang="en-US" dirty="0"/>
                </a:p>
              </p:txBody>
            </p:sp>
            <p:sp>
              <p:nvSpPr>
                <p:cNvPr id="408" name="Forme libre : forme 34845">
                  <a:extLst>
                    <a:ext uri="{FF2B5EF4-FFF2-40B4-BE49-F238E27FC236}">
                      <a16:creationId xmlns:a16="http://schemas.microsoft.com/office/drawing/2014/main" id="{A1CB1A37-8BDF-38B3-A23C-9C86E39AF049}"/>
                    </a:ext>
                  </a:extLst>
                </p:cNvPr>
                <p:cNvSpPr/>
                <p:nvPr/>
              </p:nvSpPr>
              <p:spPr>
                <a:xfrm>
                  <a:off x="6867348" y="2192121"/>
                  <a:ext cx="723814" cy="1216301"/>
                </a:xfrm>
                <a:custGeom>
                  <a:avLst/>
                  <a:gdLst>
                    <a:gd name="connsiteX0" fmla="*/ 696300 w 723814"/>
                    <a:gd name="connsiteY0" fmla="*/ 878708 h 1216301"/>
                    <a:gd name="connsiteX1" fmla="*/ 716720 w 723814"/>
                    <a:gd name="connsiteY1" fmla="*/ 1010718 h 1216301"/>
                    <a:gd name="connsiteX2" fmla="*/ 619949 w 723814"/>
                    <a:gd name="connsiteY2" fmla="*/ 1076226 h 1216301"/>
                    <a:gd name="connsiteX3" fmla="*/ 383849 w 723814"/>
                    <a:gd name="connsiteY3" fmla="*/ 1198387 h 1216301"/>
                    <a:gd name="connsiteX4" fmla="*/ 366682 w 723814"/>
                    <a:gd name="connsiteY4" fmla="*/ 1215012 h 1216301"/>
                    <a:gd name="connsiteX5" fmla="*/ 345448 w 723814"/>
                    <a:gd name="connsiteY5" fmla="*/ 1213838 h 1216301"/>
                    <a:gd name="connsiteX6" fmla="*/ 213077 w 723814"/>
                    <a:gd name="connsiteY6" fmla="*/ 1123301 h 1216301"/>
                    <a:gd name="connsiteX7" fmla="*/ 1916 w 723814"/>
                    <a:gd name="connsiteY7" fmla="*/ 557764 h 1216301"/>
                    <a:gd name="connsiteX8" fmla="*/ 8060 w 723814"/>
                    <a:gd name="connsiteY8" fmla="*/ 407684 h 1216301"/>
                    <a:gd name="connsiteX9" fmla="*/ 47003 w 723814"/>
                    <a:gd name="connsiteY9" fmla="*/ 290221 h 1216301"/>
                    <a:gd name="connsiteX10" fmla="*/ 248948 w 723814"/>
                    <a:gd name="connsiteY10" fmla="*/ 30087 h 1216301"/>
                    <a:gd name="connsiteX11" fmla="*/ 399300 w 723814"/>
                    <a:gd name="connsiteY11" fmla="*/ 8402 h 1216301"/>
                    <a:gd name="connsiteX12" fmla="*/ 475109 w 723814"/>
                    <a:gd name="connsiteY12" fmla="*/ 61440 h 1216301"/>
                    <a:gd name="connsiteX13" fmla="*/ 563838 w 723814"/>
                    <a:gd name="connsiteY13" fmla="*/ 141767 h 1216301"/>
                    <a:gd name="connsiteX14" fmla="*/ 704974 w 723814"/>
                    <a:gd name="connsiteY14" fmla="*/ 371541 h 1216301"/>
                    <a:gd name="connsiteX15" fmla="*/ 656633 w 723814"/>
                    <a:gd name="connsiteY15" fmla="*/ 697906 h 1216301"/>
                    <a:gd name="connsiteX16" fmla="*/ 696300 w 723814"/>
                    <a:gd name="connsiteY16" fmla="*/ 878708 h 121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814" h="1216301">
                      <a:moveTo>
                        <a:pt x="696300" y="878708"/>
                      </a:moveTo>
                      <a:cubicBezTo>
                        <a:pt x="713106" y="921356"/>
                        <a:pt x="735424" y="968883"/>
                        <a:pt x="716720" y="1010718"/>
                      </a:cubicBezTo>
                      <a:cubicBezTo>
                        <a:pt x="700275" y="1047402"/>
                        <a:pt x="658441" y="1064389"/>
                        <a:pt x="619949" y="1076226"/>
                      </a:cubicBezTo>
                      <a:cubicBezTo>
                        <a:pt x="533569" y="1102700"/>
                        <a:pt x="436888" y="1125289"/>
                        <a:pt x="383849" y="1198387"/>
                      </a:cubicBezTo>
                      <a:cubicBezTo>
                        <a:pt x="379061" y="1204892"/>
                        <a:pt x="374272" y="1212211"/>
                        <a:pt x="366682" y="1215012"/>
                      </a:cubicBezTo>
                      <a:cubicBezTo>
                        <a:pt x="359905" y="1217542"/>
                        <a:pt x="352406" y="1215916"/>
                        <a:pt x="345448" y="1213838"/>
                      </a:cubicBezTo>
                      <a:cubicBezTo>
                        <a:pt x="293494" y="1198567"/>
                        <a:pt x="249943" y="1162877"/>
                        <a:pt x="213077" y="1123301"/>
                      </a:cubicBezTo>
                      <a:cubicBezTo>
                        <a:pt x="73206" y="973039"/>
                        <a:pt x="14295" y="762691"/>
                        <a:pt x="1916" y="557764"/>
                      </a:cubicBezTo>
                      <a:cubicBezTo>
                        <a:pt x="-1066" y="507617"/>
                        <a:pt x="-1608" y="456927"/>
                        <a:pt x="8060" y="407684"/>
                      </a:cubicBezTo>
                      <a:cubicBezTo>
                        <a:pt x="16012" y="367114"/>
                        <a:pt x="30740" y="328170"/>
                        <a:pt x="47003" y="290221"/>
                      </a:cubicBezTo>
                      <a:cubicBezTo>
                        <a:pt x="91097" y="187487"/>
                        <a:pt x="151906" y="85385"/>
                        <a:pt x="248948" y="30087"/>
                      </a:cubicBezTo>
                      <a:cubicBezTo>
                        <a:pt x="294398" y="4155"/>
                        <a:pt x="350328" y="-10121"/>
                        <a:pt x="399300" y="8402"/>
                      </a:cubicBezTo>
                      <a:cubicBezTo>
                        <a:pt x="428305" y="19335"/>
                        <a:pt x="452068" y="40659"/>
                        <a:pt x="475109" y="61440"/>
                      </a:cubicBezTo>
                      <a:cubicBezTo>
                        <a:pt x="504655" y="88186"/>
                        <a:pt x="534292" y="114931"/>
                        <a:pt x="563838" y="141767"/>
                      </a:cubicBezTo>
                      <a:cubicBezTo>
                        <a:pt x="621847" y="194263"/>
                        <a:pt x="730183" y="282541"/>
                        <a:pt x="704974" y="371541"/>
                      </a:cubicBezTo>
                      <a:cubicBezTo>
                        <a:pt x="674343" y="479697"/>
                        <a:pt x="649224" y="584329"/>
                        <a:pt x="656633" y="697906"/>
                      </a:cubicBezTo>
                      <a:cubicBezTo>
                        <a:pt x="660880" y="759800"/>
                        <a:pt x="673620" y="821061"/>
                        <a:pt x="696300" y="878708"/>
                      </a:cubicBezTo>
                      <a:close/>
                    </a:path>
                  </a:pathLst>
                </a:custGeom>
                <a:solidFill>
                  <a:srgbClr val="CFDFE5"/>
                </a:solidFill>
                <a:ln w="9035" cap="flat">
                  <a:noFill/>
                  <a:prstDash val="solid"/>
                  <a:miter/>
                </a:ln>
              </p:spPr>
              <p:txBody>
                <a:bodyPr anchor="ctr"/>
                <a:lstStyle/>
                <a:p>
                  <a:pPr>
                    <a:defRPr/>
                  </a:pPr>
                  <a:endParaRPr lang="en-US" dirty="0"/>
                </a:p>
              </p:txBody>
            </p:sp>
            <p:sp>
              <p:nvSpPr>
                <p:cNvPr id="409" name="Forme libre : forme 34846">
                  <a:extLst>
                    <a:ext uri="{FF2B5EF4-FFF2-40B4-BE49-F238E27FC236}">
                      <a16:creationId xmlns:a16="http://schemas.microsoft.com/office/drawing/2014/main" id="{3169E4BD-0C02-F250-7D1D-5D649E302ADA}"/>
                    </a:ext>
                  </a:extLst>
                </p:cNvPr>
                <p:cNvSpPr/>
                <p:nvPr/>
              </p:nvSpPr>
              <p:spPr>
                <a:xfrm>
                  <a:off x="7234840" y="2510096"/>
                  <a:ext cx="312296" cy="676561"/>
                </a:xfrm>
                <a:custGeom>
                  <a:avLst/>
                  <a:gdLst>
                    <a:gd name="connsiteX0" fmla="*/ 302605 w 312296"/>
                    <a:gd name="connsiteY0" fmla="*/ 563986 h 676561"/>
                    <a:gd name="connsiteX1" fmla="*/ 298991 w 312296"/>
                    <a:gd name="connsiteY1" fmla="*/ 649192 h 676561"/>
                    <a:gd name="connsiteX2" fmla="*/ 278389 w 312296"/>
                    <a:gd name="connsiteY2" fmla="*/ 661751 h 676561"/>
                    <a:gd name="connsiteX3" fmla="*/ 133459 w 312296"/>
                    <a:gd name="connsiteY3" fmla="*/ 662564 h 676561"/>
                    <a:gd name="connsiteX4" fmla="*/ 31176 w 312296"/>
                    <a:gd name="connsiteY4" fmla="*/ 559830 h 676561"/>
                    <a:gd name="connsiteX5" fmla="*/ 10756 w 312296"/>
                    <a:gd name="connsiteY5" fmla="*/ 466312 h 676561"/>
                    <a:gd name="connsiteX6" fmla="*/ 94 w 312296"/>
                    <a:gd name="connsiteY6" fmla="*/ 330959 h 676561"/>
                    <a:gd name="connsiteX7" fmla="*/ 71023 w 312296"/>
                    <a:gd name="connsiteY7" fmla="*/ 93685 h 676561"/>
                    <a:gd name="connsiteX8" fmla="*/ 164270 w 312296"/>
                    <a:gd name="connsiteY8" fmla="*/ 7124 h 676561"/>
                    <a:gd name="connsiteX9" fmla="*/ 268992 w 312296"/>
                    <a:gd name="connsiteY9" fmla="*/ 24743 h 676561"/>
                    <a:gd name="connsiteX10" fmla="*/ 272245 w 312296"/>
                    <a:gd name="connsiteY10" fmla="*/ 108322 h 676561"/>
                    <a:gd name="connsiteX11" fmla="*/ 266553 w 312296"/>
                    <a:gd name="connsiteY11" fmla="*/ 400442 h 676561"/>
                    <a:gd name="connsiteX12" fmla="*/ 302605 w 312296"/>
                    <a:gd name="connsiteY12" fmla="*/ 563986 h 6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296" h="676561">
                      <a:moveTo>
                        <a:pt x="302605" y="563986"/>
                      </a:moveTo>
                      <a:cubicBezTo>
                        <a:pt x="311641" y="592629"/>
                        <a:pt x="320405" y="628229"/>
                        <a:pt x="298991" y="649192"/>
                      </a:cubicBezTo>
                      <a:cubicBezTo>
                        <a:pt x="293208" y="654884"/>
                        <a:pt x="285889" y="658589"/>
                        <a:pt x="278389" y="661751"/>
                      </a:cubicBezTo>
                      <a:cubicBezTo>
                        <a:pt x="232760" y="681178"/>
                        <a:pt x="179269" y="681539"/>
                        <a:pt x="133459" y="662564"/>
                      </a:cubicBezTo>
                      <a:cubicBezTo>
                        <a:pt x="87558" y="643680"/>
                        <a:pt x="49880" y="605821"/>
                        <a:pt x="31176" y="559830"/>
                      </a:cubicBezTo>
                      <a:cubicBezTo>
                        <a:pt x="19069" y="530193"/>
                        <a:pt x="14822" y="498027"/>
                        <a:pt x="10756" y="466312"/>
                      </a:cubicBezTo>
                      <a:cubicBezTo>
                        <a:pt x="4973" y="421405"/>
                        <a:pt x="-810" y="376227"/>
                        <a:pt x="94" y="330959"/>
                      </a:cubicBezTo>
                      <a:cubicBezTo>
                        <a:pt x="1810" y="247380"/>
                        <a:pt x="26568" y="164433"/>
                        <a:pt x="71023" y="93685"/>
                      </a:cubicBezTo>
                      <a:cubicBezTo>
                        <a:pt x="93973" y="57090"/>
                        <a:pt x="123972" y="22484"/>
                        <a:pt x="164270" y="7124"/>
                      </a:cubicBezTo>
                      <a:cubicBezTo>
                        <a:pt x="195533" y="-4803"/>
                        <a:pt x="245681" y="-3538"/>
                        <a:pt x="268992" y="24743"/>
                      </a:cubicBezTo>
                      <a:cubicBezTo>
                        <a:pt x="287967" y="47693"/>
                        <a:pt x="276583" y="82119"/>
                        <a:pt x="272245" y="108322"/>
                      </a:cubicBezTo>
                      <a:cubicBezTo>
                        <a:pt x="255981" y="204822"/>
                        <a:pt x="253813" y="303400"/>
                        <a:pt x="266553" y="400442"/>
                      </a:cubicBezTo>
                      <a:cubicBezTo>
                        <a:pt x="273871" y="455921"/>
                        <a:pt x="285889" y="510676"/>
                        <a:pt x="302605" y="563986"/>
                      </a:cubicBezTo>
                      <a:close/>
                    </a:path>
                  </a:pathLst>
                </a:custGeom>
                <a:solidFill>
                  <a:srgbClr val="C5D4D8"/>
                </a:solidFill>
                <a:ln w="9035" cap="flat">
                  <a:noFill/>
                  <a:prstDash val="solid"/>
                  <a:miter/>
                </a:ln>
              </p:spPr>
              <p:txBody>
                <a:bodyPr anchor="ctr"/>
                <a:lstStyle/>
                <a:p>
                  <a:pPr>
                    <a:defRPr/>
                  </a:pPr>
                  <a:endParaRPr lang="en-US" dirty="0"/>
                </a:p>
              </p:txBody>
            </p:sp>
            <p:sp>
              <p:nvSpPr>
                <p:cNvPr id="410" name="Forme libre : forme 35989">
                  <a:extLst>
                    <a:ext uri="{FF2B5EF4-FFF2-40B4-BE49-F238E27FC236}">
                      <a16:creationId xmlns:a16="http://schemas.microsoft.com/office/drawing/2014/main" id="{B17EBB5A-6001-D314-2E9D-53B55A7CD65D}"/>
                    </a:ext>
                  </a:extLst>
                </p:cNvPr>
                <p:cNvSpPr/>
                <p:nvPr/>
              </p:nvSpPr>
              <p:spPr>
                <a:xfrm>
                  <a:off x="8351193" y="695155"/>
                  <a:ext cx="1749254" cy="3702178"/>
                </a:xfrm>
                <a:custGeom>
                  <a:avLst/>
                  <a:gdLst>
                    <a:gd name="connsiteX0" fmla="*/ 386808 w 1749254"/>
                    <a:gd name="connsiteY0" fmla="*/ 645995 h 3702178"/>
                    <a:gd name="connsiteX1" fmla="*/ 791963 w 1749254"/>
                    <a:gd name="connsiteY1" fmla="*/ 1744630 h 3702178"/>
                    <a:gd name="connsiteX2" fmla="*/ 878252 w 1749254"/>
                    <a:gd name="connsiteY2" fmla="*/ 2244478 h 3702178"/>
                    <a:gd name="connsiteX3" fmla="*/ 733141 w 1749254"/>
                    <a:gd name="connsiteY3" fmla="*/ 3318447 h 3702178"/>
                    <a:gd name="connsiteX4" fmla="*/ 716245 w 1749254"/>
                    <a:gd name="connsiteY4" fmla="*/ 3588520 h 3702178"/>
                    <a:gd name="connsiteX5" fmla="*/ 787897 w 1749254"/>
                    <a:gd name="connsiteY5" fmla="*/ 3647341 h 3702178"/>
                    <a:gd name="connsiteX6" fmla="*/ 1293799 w 1749254"/>
                    <a:gd name="connsiteY6" fmla="*/ 3625385 h 3702178"/>
                    <a:gd name="connsiteX7" fmla="*/ 1622332 w 1749254"/>
                    <a:gd name="connsiteY7" fmla="*/ 3222669 h 3702178"/>
                    <a:gd name="connsiteX8" fmla="*/ 1730217 w 1749254"/>
                    <a:gd name="connsiteY8" fmla="*/ 2706467 h 3702178"/>
                    <a:gd name="connsiteX9" fmla="*/ 1700670 w 1749254"/>
                    <a:gd name="connsiteY9" fmla="*/ 1516301 h 3702178"/>
                    <a:gd name="connsiteX10" fmla="*/ 1625224 w 1749254"/>
                    <a:gd name="connsiteY10" fmla="*/ 1144036 h 3702178"/>
                    <a:gd name="connsiteX11" fmla="*/ 1497731 w 1749254"/>
                    <a:gd name="connsiteY11" fmla="*/ 869445 h 3702178"/>
                    <a:gd name="connsiteX12" fmla="*/ 879247 w 1749254"/>
                    <a:gd name="connsiteY12" fmla="*/ 190512 h 3702178"/>
                    <a:gd name="connsiteX13" fmla="*/ 194982 w 1749254"/>
                    <a:gd name="connsiteY13" fmla="*/ 42 h 3702178"/>
                    <a:gd name="connsiteX14" fmla="*/ 107789 w 1749254"/>
                    <a:gd name="connsiteY14" fmla="*/ 340773 h 3702178"/>
                    <a:gd name="connsiteX15" fmla="*/ 386808 w 1749254"/>
                    <a:gd name="connsiteY15" fmla="*/ 645995 h 37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9254" h="3702178">
                      <a:moveTo>
                        <a:pt x="386808" y="645995"/>
                      </a:moveTo>
                      <a:cubicBezTo>
                        <a:pt x="623992" y="960252"/>
                        <a:pt x="711004" y="1359354"/>
                        <a:pt x="791963" y="1744630"/>
                      </a:cubicBezTo>
                      <a:cubicBezTo>
                        <a:pt x="826750" y="1910162"/>
                        <a:pt x="861537" y="2076145"/>
                        <a:pt x="878252" y="2244478"/>
                      </a:cubicBezTo>
                      <a:cubicBezTo>
                        <a:pt x="914214" y="2607256"/>
                        <a:pt x="864066" y="2978257"/>
                        <a:pt x="733141" y="3318447"/>
                      </a:cubicBezTo>
                      <a:cubicBezTo>
                        <a:pt x="699258" y="3406453"/>
                        <a:pt x="661670" y="3511627"/>
                        <a:pt x="716245" y="3588520"/>
                      </a:cubicBezTo>
                      <a:cubicBezTo>
                        <a:pt x="734316" y="3613910"/>
                        <a:pt x="760610" y="3632342"/>
                        <a:pt x="787897" y="3647341"/>
                      </a:cubicBezTo>
                      <a:cubicBezTo>
                        <a:pt x="942676" y="3732005"/>
                        <a:pt x="1141188" y="3713934"/>
                        <a:pt x="1293799" y="3625385"/>
                      </a:cubicBezTo>
                      <a:cubicBezTo>
                        <a:pt x="1446409" y="3536927"/>
                        <a:pt x="1556192" y="3386213"/>
                        <a:pt x="1622332" y="3222669"/>
                      </a:cubicBezTo>
                      <a:cubicBezTo>
                        <a:pt x="1688473" y="3059126"/>
                        <a:pt x="1714585" y="2882209"/>
                        <a:pt x="1730217" y="2706467"/>
                      </a:cubicBezTo>
                      <a:cubicBezTo>
                        <a:pt x="1765365" y="2310438"/>
                        <a:pt x="1749734" y="1910795"/>
                        <a:pt x="1700670" y="1516301"/>
                      </a:cubicBezTo>
                      <a:cubicBezTo>
                        <a:pt x="1685039" y="1390436"/>
                        <a:pt x="1665703" y="1264209"/>
                        <a:pt x="1625224" y="1144036"/>
                      </a:cubicBezTo>
                      <a:cubicBezTo>
                        <a:pt x="1592967" y="1048259"/>
                        <a:pt x="1547517" y="957361"/>
                        <a:pt x="1497731" y="869445"/>
                      </a:cubicBezTo>
                      <a:cubicBezTo>
                        <a:pt x="1345121" y="600185"/>
                        <a:pt x="1144079" y="350803"/>
                        <a:pt x="879247" y="190512"/>
                      </a:cubicBezTo>
                      <a:cubicBezTo>
                        <a:pt x="675133" y="66995"/>
                        <a:pt x="433973" y="-1946"/>
                        <a:pt x="194982" y="42"/>
                      </a:cubicBezTo>
                      <a:cubicBezTo>
                        <a:pt x="-61808" y="2210"/>
                        <a:pt x="-36689" y="194307"/>
                        <a:pt x="107789" y="340773"/>
                      </a:cubicBezTo>
                      <a:cubicBezTo>
                        <a:pt x="204470" y="438990"/>
                        <a:pt x="303590" y="535851"/>
                        <a:pt x="386808" y="645995"/>
                      </a:cubicBezTo>
                      <a:close/>
                    </a:path>
                  </a:pathLst>
                </a:custGeom>
                <a:solidFill>
                  <a:srgbClr val="F2F7F9"/>
                </a:solidFill>
                <a:ln w="9035" cap="flat">
                  <a:noFill/>
                  <a:prstDash val="solid"/>
                  <a:miter/>
                </a:ln>
              </p:spPr>
              <p:txBody>
                <a:bodyPr anchor="ctr"/>
                <a:lstStyle/>
                <a:p>
                  <a:pPr>
                    <a:defRPr/>
                  </a:pPr>
                  <a:endParaRPr lang="en-US" dirty="0"/>
                </a:p>
              </p:txBody>
            </p:sp>
            <p:sp>
              <p:nvSpPr>
                <p:cNvPr id="411" name="Forme libre : forme 35990">
                  <a:extLst>
                    <a:ext uri="{FF2B5EF4-FFF2-40B4-BE49-F238E27FC236}">
                      <a16:creationId xmlns:a16="http://schemas.microsoft.com/office/drawing/2014/main" id="{6FEBF84F-F27C-678A-6A35-8E62AC7AD19B}"/>
                    </a:ext>
                  </a:extLst>
                </p:cNvPr>
                <p:cNvSpPr/>
                <p:nvPr/>
              </p:nvSpPr>
              <p:spPr>
                <a:xfrm>
                  <a:off x="8707051" y="4508208"/>
                  <a:ext cx="1070492" cy="423271"/>
                </a:xfrm>
                <a:custGeom>
                  <a:avLst/>
                  <a:gdLst>
                    <a:gd name="connsiteX0" fmla="*/ 130702 w 1070492"/>
                    <a:gd name="connsiteY0" fmla="*/ 114933 h 423271"/>
                    <a:gd name="connsiteX1" fmla="*/ 242382 w 1070492"/>
                    <a:gd name="connsiteY1" fmla="*/ 155322 h 423271"/>
                    <a:gd name="connsiteX2" fmla="*/ 372314 w 1070492"/>
                    <a:gd name="connsiteY2" fmla="*/ 171405 h 423271"/>
                    <a:gd name="connsiteX3" fmla="*/ 766084 w 1070492"/>
                    <a:gd name="connsiteY3" fmla="*/ 140503 h 423271"/>
                    <a:gd name="connsiteX4" fmla="*/ 1070492 w 1070492"/>
                    <a:gd name="connsiteY4" fmla="*/ 0 h 423271"/>
                    <a:gd name="connsiteX5" fmla="*/ 953753 w 1070492"/>
                    <a:gd name="connsiteY5" fmla="*/ 240527 h 423271"/>
                    <a:gd name="connsiteX6" fmla="*/ 870626 w 1070492"/>
                    <a:gd name="connsiteY6" fmla="*/ 331967 h 423271"/>
                    <a:gd name="connsiteX7" fmla="*/ 531250 w 1070492"/>
                    <a:gd name="connsiteY7" fmla="*/ 419251 h 423271"/>
                    <a:gd name="connsiteX8" fmla="*/ 191331 w 1070492"/>
                    <a:gd name="connsiteY8" fmla="*/ 303776 h 423271"/>
                    <a:gd name="connsiteX9" fmla="*/ 11884 w 1070492"/>
                    <a:gd name="connsiteY9" fmla="*/ 166164 h 423271"/>
                    <a:gd name="connsiteX10" fmla="*/ 20378 w 1070492"/>
                    <a:gd name="connsiteY10" fmla="*/ 87013 h 423271"/>
                    <a:gd name="connsiteX11" fmla="*/ 130702 w 1070492"/>
                    <a:gd name="connsiteY11" fmla="*/ 114933 h 42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492" h="423271">
                      <a:moveTo>
                        <a:pt x="130702" y="114933"/>
                      </a:moveTo>
                      <a:cubicBezTo>
                        <a:pt x="167206" y="130293"/>
                        <a:pt x="203981" y="145744"/>
                        <a:pt x="242382" y="155322"/>
                      </a:cubicBezTo>
                      <a:cubicBezTo>
                        <a:pt x="284759" y="165893"/>
                        <a:pt x="328672" y="169056"/>
                        <a:pt x="372314" y="171405"/>
                      </a:cubicBezTo>
                      <a:cubicBezTo>
                        <a:pt x="504414" y="178362"/>
                        <a:pt x="638953" y="177007"/>
                        <a:pt x="766084" y="140503"/>
                      </a:cubicBezTo>
                      <a:cubicBezTo>
                        <a:pt x="873788" y="109602"/>
                        <a:pt x="972637" y="54575"/>
                        <a:pt x="1070492" y="0"/>
                      </a:cubicBezTo>
                      <a:cubicBezTo>
                        <a:pt x="1068776" y="90807"/>
                        <a:pt x="1010315" y="169507"/>
                        <a:pt x="953753" y="240527"/>
                      </a:cubicBezTo>
                      <a:cubicBezTo>
                        <a:pt x="928092" y="272784"/>
                        <a:pt x="901979" y="305131"/>
                        <a:pt x="870626" y="331967"/>
                      </a:cubicBezTo>
                      <a:cubicBezTo>
                        <a:pt x="779276" y="410215"/>
                        <a:pt x="650609" y="433708"/>
                        <a:pt x="531250" y="419251"/>
                      </a:cubicBezTo>
                      <a:cubicBezTo>
                        <a:pt x="411889" y="404794"/>
                        <a:pt x="299487" y="356182"/>
                        <a:pt x="191331" y="303776"/>
                      </a:cubicBezTo>
                      <a:cubicBezTo>
                        <a:pt x="125191" y="271790"/>
                        <a:pt x="48659" y="233479"/>
                        <a:pt x="11884" y="166164"/>
                      </a:cubicBezTo>
                      <a:cubicBezTo>
                        <a:pt x="-1669" y="141317"/>
                        <a:pt x="-9078" y="105084"/>
                        <a:pt x="20378" y="87013"/>
                      </a:cubicBezTo>
                      <a:cubicBezTo>
                        <a:pt x="51822" y="67496"/>
                        <a:pt x="101427" y="102554"/>
                        <a:pt x="130702" y="114933"/>
                      </a:cubicBezTo>
                      <a:close/>
                    </a:path>
                  </a:pathLst>
                </a:custGeom>
                <a:solidFill>
                  <a:srgbClr val="DAE8EF"/>
                </a:solidFill>
                <a:ln w="9035" cap="flat">
                  <a:noFill/>
                  <a:prstDash val="solid"/>
                  <a:miter/>
                </a:ln>
              </p:spPr>
              <p:txBody>
                <a:bodyPr anchor="ctr"/>
                <a:lstStyle/>
                <a:p>
                  <a:pPr>
                    <a:defRPr/>
                  </a:pPr>
                  <a:endParaRPr lang="en-US" dirty="0"/>
                </a:p>
              </p:txBody>
            </p:sp>
            <p:sp>
              <p:nvSpPr>
                <p:cNvPr id="412" name="Forme libre : forme 35991">
                  <a:extLst>
                    <a:ext uri="{FF2B5EF4-FFF2-40B4-BE49-F238E27FC236}">
                      <a16:creationId xmlns:a16="http://schemas.microsoft.com/office/drawing/2014/main" id="{740E65B7-39E7-6A06-F9C5-F016FB9917CF}"/>
                    </a:ext>
                  </a:extLst>
                </p:cNvPr>
                <p:cNvSpPr/>
                <p:nvPr/>
              </p:nvSpPr>
              <p:spPr>
                <a:xfrm>
                  <a:off x="7492538" y="663211"/>
                  <a:ext cx="1579448" cy="3785995"/>
                </a:xfrm>
                <a:custGeom>
                  <a:avLst/>
                  <a:gdLst>
                    <a:gd name="connsiteX0" fmla="*/ 0 w 1579448"/>
                    <a:gd name="connsiteY0" fmla="*/ 0 h 3785995"/>
                    <a:gd name="connsiteX1" fmla="*/ 1530355 w 1579448"/>
                    <a:gd name="connsiteY1" fmla="*/ 1838920 h 3785995"/>
                    <a:gd name="connsiteX2" fmla="*/ 1157728 w 1579448"/>
                    <a:gd name="connsiteY2" fmla="*/ 3785996 h 3785995"/>
                    <a:gd name="connsiteX3" fmla="*/ 1482195 w 1579448"/>
                    <a:gd name="connsiteY3" fmla="*/ 1774858 h 3785995"/>
                    <a:gd name="connsiteX4" fmla="*/ 0 w 1579448"/>
                    <a:gd name="connsiteY4" fmla="*/ 0 h 378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448" h="3785995">
                      <a:moveTo>
                        <a:pt x="0" y="0"/>
                      </a:moveTo>
                      <a:cubicBezTo>
                        <a:pt x="0" y="0"/>
                        <a:pt x="1247723" y="343442"/>
                        <a:pt x="1530355" y="1838920"/>
                      </a:cubicBezTo>
                      <a:cubicBezTo>
                        <a:pt x="1750733" y="3004780"/>
                        <a:pt x="1157728" y="3785996"/>
                        <a:pt x="1157728" y="3785996"/>
                      </a:cubicBezTo>
                      <a:cubicBezTo>
                        <a:pt x="1157728" y="3785996"/>
                        <a:pt x="1738625" y="2768409"/>
                        <a:pt x="1482195" y="1774858"/>
                      </a:cubicBezTo>
                      <a:cubicBezTo>
                        <a:pt x="1272299" y="960933"/>
                        <a:pt x="833261" y="372627"/>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13" name="Forme libre : forme 35992">
                  <a:extLst>
                    <a:ext uri="{FF2B5EF4-FFF2-40B4-BE49-F238E27FC236}">
                      <a16:creationId xmlns:a16="http://schemas.microsoft.com/office/drawing/2014/main" id="{8671DEEE-3C20-2A18-8C50-02550194C326}"/>
                    </a:ext>
                  </a:extLst>
                </p:cNvPr>
                <p:cNvSpPr/>
                <p:nvPr/>
              </p:nvSpPr>
              <p:spPr>
                <a:xfrm>
                  <a:off x="4873673" y="843561"/>
                  <a:ext cx="1481014" cy="2235491"/>
                </a:xfrm>
                <a:custGeom>
                  <a:avLst/>
                  <a:gdLst>
                    <a:gd name="connsiteX0" fmla="*/ 1481015 w 1481014"/>
                    <a:gd name="connsiteY0" fmla="*/ 0 h 2235491"/>
                    <a:gd name="connsiteX1" fmla="*/ 2704 w 1481014"/>
                    <a:gd name="connsiteY1" fmla="*/ 2235491 h 2235491"/>
                    <a:gd name="connsiteX2" fmla="*/ 1481015 w 1481014"/>
                    <a:gd name="connsiteY2" fmla="*/ 0 h 2235491"/>
                  </a:gdLst>
                  <a:ahLst/>
                  <a:cxnLst>
                    <a:cxn ang="0">
                      <a:pos x="connsiteX0" y="connsiteY0"/>
                    </a:cxn>
                    <a:cxn ang="0">
                      <a:pos x="connsiteX1" y="connsiteY1"/>
                    </a:cxn>
                    <a:cxn ang="0">
                      <a:pos x="connsiteX2" y="connsiteY2"/>
                    </a:cxn>
                  </a:cxnLst>
                  <a:rect l="l" t="t" r="r" b="b"/>
                  <a:pathLst>
                    <a:path w="1481014" h="2235491">
                      <a:moveTo>
                        <a:pt x="1481015" y="0"/>
                      </a:moveTo>
                      <a:cubicBezTo>
                        <a:pt x="1481015" y="0"/>
                        <a:pt x="-73375" y="392596"/>
                        <a:pt x="2704" y="2235491"/>
                      </a:cubicBezTo>
                      <a:cubicBezTo>
                        <a:pt x="6770" y="2207391"/>
                        <a:pt x="-45365" y="556862"/>
                        <a:pt x="1481015" y="0"/>
                      </a:cubicBezTo>
                      <a:close/>
                    </a:path>
                  </a:pathLst>
                </a:custGeom>
                <a:solidFill>
                  <a:srgbClr val="FFFFFF"/>
                </a:solidFill>
                <a:ln w="9035" cap="flat">
                  <a:noFill/>
                  <a:prstDash val="solid"/>
                  <a:miter/>
                </a:ln>
              </p:spPr>
              <p:txBody>
                <a:bodyPr anchor="ctr"/>
                <a:lstStyle/>
                <a:p>
                  <a:pPr>
                    <a:defRPr/>
                  </a:pPr>
                  <a:endParaRPr lang="en-US" dirty="0"/>
                </a:p>
              </p:txBody>
            </p:sp>
            <p:sp>
              <p:nvSpPr>
                <p:cNvPr id="414" name="Forme libre : forme 35993">
                  <a:extLst>
                    <a:ext uri="{FF2B5EF4-FFF2-40B4-BE49-F238E27FC236}">
                      <a16:creationId xmlns:a16="http://schemas.microsoft.com/office/drawing/2014/main" id="{880F750C-38D5-2DA4-CB15-92227ECEB3DF}"/>
                    </a:ext>
                  </a:extLst>
                </p:cNvPr>
                <p:cNvSpPr/>
                <p:nvPr/>
              </p:nvSpPr>
              <p:spPr>
                <a:xfrm>
                  <a:off x="6483716" y="797479"/>
                  <a:ext cx="151798" cy="297451"/>
                </a:xfrm>
                <a:custGeom>
                  <a:avLst/>
                  <a:gdLst>
                    <a:gd name="connsiteX0" fmla="*/ 0 w 151798"/>
                    <a:gd name="connsiteY0" fmla="*/ 0 h 297451"/>
                    <a:gd name="connsiteX1" fmla="*/ 9036 w 151798"/>
                    <a:gd name="connsiteY1" fmla="*/ 165261 h 297451"/>
                    <a:gd name="connsiteX2" fmla="*/ 151798 w 151798"/>
                    <a:gd name="connsiteY2" fmla="*/ 297451 h 297451"/>
                    <a:gd name="connsiteX3" fmla="*/ 18071 w 151798"/>
                    <a:gd name="connsiteY3" fmla="*/ 163725 h 297451"/>
                    <a:gd name="connsiteX4" fmla="*/ 0 w 151798"/>
                    <a:gd name="connsiteY4" fmla="*/ 0 h 29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8" h="297451">
                      <a:moveTo>
                        <a:pt x="0" y="0"/>
                      </a:moveTo>
                      <a:cubicBezTo>
                        <a:pt x="0" y="0"/>
                        <a:pt x="9036" y="150262"/>
                        <a:pt x="9036" y="165261"/>
                      </a:cubicBezTo>
                      <a:cubicBezTo>
                        <a:pt x="9036" y="180260"/>
                        <a:pt x="6054" y="286157"/>
                        <a:pt x="151798" y="297451"/>
                      </a:cubicBezTo>
                      <a:cubicBezTo>
                        <a:pt x="151798" y="297451"/>
                        <a:pt x="22589" y="287693"/>
                        <a:pt x="18071" y="163725"/>
                      </a:cubicBezTo>
                      <a:cubicBezTo>
                        <a:pt x="13463" y="39757"/>
                        <a:pt x="0" y="0"/>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15" name="Forme libre : forme 35994">
                  <a:extLst>
                    <a:ext uri="{FF2B5EF4-FFF2-40B4-BE49-F238E27FC236}">
                      <a16:creationId xmlns:a16="http://schemas.microsoft.com/office/drawing/2014/main" id="{5C7FAFDF-8169-FCA8-F7D5-D0C5333004F1}"/>
                    </a:ext>
                  </a:extLst>
                </p:cNvPr>
                <p:cNvSpPr/>
                <p:nvPr/>
              </p:nvSpPr>
              <p:spPr>
                <a:xfrm>
                  <a:off x="7110152" y="809496"/>
                  <a:ext cx="89361" cy="268175"/>
                </a:xfrm>
                <a:custGeom>
                  <a:avLst/>
                  <a:gdLst>
                    <a:gd name="connsiteX0" fmla="*/ 89362 w 89361"/>
                    <a:gd name="connsiteY0" fmla="*/ 0 h 268175"/>
                    <a:gd name="connsiteX1" fmla="*/ 0 w 89361"/>
                    <a:gd name="connsiteY1" fmla="*/ 268176 h 268175"/>
                    <a:gd name="connsiteX2" fmla="*/ 89362 w 89361"/>
                    <a:gd name="connsiteY2" fmla="*/ 0 h 268175"/>
                  </a:gdLst>
                  <a:ahLst/>
                  <a:cxnLst>
                    <a:cxn ang="0">
                      <a:pos x="connsiteX0" y="connsiteY0"/>
                    </a:cxn>
                    <a:cxn ang="0">
                      <a:pos x="connsiteX1" y="connsiteY1"/>
                    </a:cxn>
                    <a:cxn ang="0">
                      <a:pos x="connsiteX2" y="connsiteY2"/>
                    </a:cxn>
                  </a:cxnLst>
                  <a:rect l="l" t="t" r="r" b="b"/>
                  <a:pathLst>
                    <a:path w="89361" h="268175">
                      <a:moveTo>
                        <a:pt x="89362" y="0"/>
                      </a:moveTo>
                      <a:cubicBezTo>
                        <a:pt x="89362" y="0"/>
                        <a:pt x="80326" y="211794"/>
                        <a:pt x="0" y="268176"/>
                      </a:cubicBezTo>
                      <a:cubicBezTo>
                        <a:pt x="0" y="268176"/>
                        <a:pt x="63882" y="205830"/>
                        <a:pt x="89362" y="0"/>
                      </a:cubicBezTo>
                      <a:close/>
                    </a:path>
                  </a:pathLst>
                </a:custGeom>
                <a:solidFill>
                  <a:srgbClr val="FFFFFF"/>
                </a:solidFill>
                <a:ln w="9035" cap="flat">
                  <a:noFill/>
                  <a:prstDash val="solid"/>
                  <a:miter/>
                </a:ln>
              </p:spPr>
              <p:txBody>
                <a:bodyPr anchor="ctr"/>
                <a:lstStyle/>
                <a:p>
                  <a:pPr>
                    <a:defRPr/>
                  </a:pPr>
                  <a:endParaRPr lang="en-US" dirty="0"/>
                </a:p>
              </p:txBody>
            </p:sp>
            <p:sp>
              <p:nvSpPr>
                <p:cNvPr id="416" name="Forme libre : forme 35995">
                  <a:extLst>
                    <a:ext uri="{FF2B5EF4-FFF2-40B4-BE49-F238E27FC236}">
                      <a16:creationId xmlns:a16="http://schemas.microsoft.com/office/drawing/2014/main" id="{A43F0561-91C0-DD45-5B08-6A38482B4E89}"/>
                    </a:ext>
                  </a:extLst>
                </p:cNvPr>
                <p:cNvSpPr/>
                <p:nvPr/>
              </p:nvSpPr>
              <p:spPr>
                <a:xfrm>
                  <a:off x="6553561" y="771909"/>
                  <a:ext cx="344074" cy="274229"/>
                </a:xfrm>
                <a:custGeom>
                  <a:avLst/>
                  <a:gdLst>
                    <a:gd name="connsiteX0" fmla="*/ 0 w 344074"/>
                    <a:gd name="connsiteY0" fmla="*/ 274230 h 274229"/>
                    <a:gd name="connsiteX1" fmla="*/ 83850 w 344074"/>
                    <a:gd name="connsiteY1" fmla="*/ 202939 h 274229"/>
                    <a:gd name="connsiteX2" fmla="*/ 169236 w 344074"/>
                    <a:gd name="connsiteY2" fmla="*/ 133546 h 274229"/>
                    <a:gd name="connsiteX3" fmla="*/ 255887 w 344074"/>
                    <a:gd name="connsiteY3" fmla="*/ 65779 h 274229"/>
                    <a:gd name="connsiteX4" fmla="*/ 299710 w 344074"/>
                    <a:gd name="connsiteY4" fmla="*/ 32528 h 274229"/>
                    <a:gd name="connsiteX5" fmla="*/ 344074 w 344074"/>
                    <a:gd name="connsiteY5" fmla="*/ 0 h 274229"/>
                    <a:gd name="connsiteX6" fmla="*/ 302420 w 344074"/>
                    <a:gd name="connsiteY6" fmla="*/ 35962 h 274229"/>
                    <a:gd name="connsiteX7" fmla="*/ 260224 w 344074"/>
                    <a:gd name="connsiteY7" fmla="*/ 71200 h 274229"/>
                    <a:gd name="connsiteX8" fmla="*/ 174838 w 344074"/>
                    <a:gd name="connsiteY8" fmla="*/ 140594 h 274229"/>
                    <a:gd name="connsiteX9" fmla="*/ 88187 w 344074"/>
                    <a:gd name="connsiteY9" fmla="*/ 208270 h 274229"/>
                    <a:gd name="connsiteX10" fmla="*/ 0 w 344074"/>
                    <a:gd name="connsiteY10" fmla="*/ 274230 h 2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074" h="274229">
                      <a:moveTo>
                        <a:pt x="0" y="274230"/>
                      </a:moveTo>
                      <a:cubicBezTo>
                        <a:pt x="27468" y="249924"/>
                        <a:pt x="55659" y="226431"/>
                        <a:pt x="83850" y="202939"/>
                      </a:cubicBezTo>
                      <a:cubicBezTo>
                        <a:pt x="112041" y="179537"/>
                        <a:pt x="140774" y="156677"/>
                        <a:pt x="169236" y="133546"/>
                      </a:cubicBezTo>
                      <a:cubicBezTo>
                        <a:pt x="198150" y="110957"/>
                        <a:pt x="226793" y="88097"/>
                        <a:pt x="255887" y="65779"/>
                      </a:cubicBezTo>
                      <a:lnTo>
                        <a:pt x="299710" y="32528"/>
                      </a:lnTo>
                      <a:cubicBezTo>
                        <a:pt x="314528" y="21685"/>
                        <a:pt x="329166" y="10572"/>
                        <a:pt x="344074" y="0"/>
                      </a:cubicBezTo>
                      <a:cubicBezTo>
                        <a:pt x="330341" y="12198"/>
                        <a:pt x="316336" y="24035"/>
                        <a:pt x="302420" y="35962"/>
                      </a:cubicBezTo>
                      <a:lnTo>
                        <a:pt x="260224" y="71200"/>
                      </a:lnTo>
                      <a:cubicBezTo>
                        <a:pt x="232033" y="94602"/>
                        <a:pt x="203300" y="117462"/>
                        <a:pt x="174838" y="140594"/>
                      </a:cubicBezTo>
                      <a:cubicBezTo>
                        <a:pt x="145924" y="163182"/>
                        <a:pt x="117282" y="186042"/>
                        <a:pt x="88187" y="208270"/>
                      </a:cubicBezTo>
                      <a:cubicBezTo>
                        <a:pt x="59002" y="230678"/>
                        <a:pt x="29817" y="252815"/>
                        <a:pt x="0" y="274230"/>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417" name="Forme libre : forme 35996">
                  <a:extLst>
                    <a:ext uri="{FF2B5EF4-FFF2-40B4-BE49-F238E27FC236}">
                      <a16:creationId xmlns:a16="http://schemas.microsoft.com/office/drawing/2014/main" id="{8AC7F27B-3DB6-3F37-C46F-C8F52F67CD22}"/>
                    </a:ext>
                  </a:extLst>
                </p:cNvPr>
                <p:cNvSpPr/>
                <p:nvPr/>
              </p:nvSpPr>
              <p:spPr>
                <a:xfrm>
                  <a:off x="6700750" y="805702"/>
                  <a:ext cx="310914" cy="249381"/>
                </a:xfrm>
                <a:custGeom>
                  <a:avLst/>
                  <a:gdLst>
                    <a:gd name="connsiteX0" fmla="*/ 0 w 310914"/>
                    <a:gd name="connsiteY0" fmla="*/ 249382 h 249381"/>
                    <a:gd name="connsiteX1" fmla="*/ 76079 w 310914"/>
                    <a:gd name="connsiteY1" fmla="*/ 185049 h 249381"/>
                    <a:gd name="connsiteX2" fmla="*/ 153334 w 310914"/>
                    <a:gd name="connsiteY2" fmla="*/ 122071 h 249381"/>
                    <a:gd name="connsiteX3" fmla="*/ 231582 w 310914"/>
                    <a:gd name="connsiteY3" fmla="*/ 60358 h 249381"/>
                    <a:gd name="connsiteX4" fmla="*/ 310914 w 310914"/>
                    <a:gd name="connsiteY4" fmla="*/ 0 h 249381"/>
                    <a:gd name="connsiteX5" fmla="*/ 234834 w 310914"/>
                    <a:gd name="connsiteY5" fmla="*/ 64424 h 249381"/>
                    <a:gd name="connsiteX6" fmla="*/ 157580 w 310914"/>
                    <a:gd name="connsiteY6" fmla="*/ 127402 h 249381"/>
                    <a:gd name="connsiteX7" fmla="*/ 79333 w 310914"/>
                    <a:gd name="connsiteY7" fmla="*/ 189115 h 249381"/>
                    <a:gd name="connsiteX8" fmla="*/ 0 w 310914"/>
                    <a:gd name="connsiteY8" fmla="*/ 249382 h 2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914" h="249381">
                      <a:moveTo>
                        <a:pt x="0" y="249382"/>
                      </a:moveTo>
                      <a:cubicBezTo>
                        <a:pt x="25029" y="227516"/>
                        <a:pt x="50509" y="206192"/>
                        <a:pt x="76079" y="185049"/>
                      </a:cubicBezTo>
                      <a:cubicBezTo>
                        <a:pt x="101650" y="163815"/>
                        <a:pt x="127582" y="143124"/>
                        <a:pt x="153334" y="122071"/>
                      </a:cubicBezTo>
                      <a:lnTo>
                        <a:pt x="231582" y="60358"/>
                      </a:lnTo>
                      <a:cubicBezTo>
                        <a:pt x="257875" y="40028"/>
                        <a:pt x="284169" y="19698"/>
                        <a:pt x="310914" y="0"/>
                      </a:cubicBezTo>
                      <a:cubicBezTo>
                        <a:pt x="285886" y="21866"/>
                        <a:pt x="260405" y="43190"/>
                        <a:pt x="234834" y="64424"/>
                      </a:cubicBezTo>
                      <a:lnTo>
                        <a:pt x="157580" y="127402"/>
                      </a:lnTo>
                      <a:cubicBezTo>
                        <a:pt x="131467" y="148003"/>
                        <a:pt x="105626" y="168785"/>
                        <a:pt x="79333" y="189115"/>
                      </a:cubicBezTo>
                      <a:cubicBezTo>
                        <a:pt x="53129" y="209445"/>
                        <a:pt x="26836" y="229684"/>
                        <a:pt x="0" y="249382"/>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418" name="Forme libre : forme 35997">
                  <a:extLst>
                    <a:ext uri="{FF2B5EF4-FFF2-40B4-BE49-F238E27FC236}">
                      <a16:creationId xmlns:a16="http://schemas.microsoft.com/office/drawing/2014/main" id="{7773D423-66F0-6767-A7DF-E2DFBCF07351}"/>
                    </a:ext>
                  </a:extLst>
                </p:cNvPr>
                <p:cNvSpPr/>
                <p:nvPr/>
              </p:nvSpPr>
              <p:spPr>
                <a:xfrm>
                  <a:off x="6827700" y="847717"/>
                  <a:ext cx="266730" cy="208902"/>
                </a:xfrm>
                <a:custGeom>
                  <a:avLst/>
                  <a:gdLst>
                    <a:gd name="connsiteX0" fmla="*/ 0 w 266730"/>
                    <a:gd name="connsiteY0" fmla="*/ 208902 h 208902"/>
                    <a:gd name="connsiteX1" fmla="*/ 64514 w 266730"/>
                    <a:gd name="connsiteY1" fmla="*/ 153966 h 208902"/>
                    <a:gd name="connsiteX2" fmla="*/ 130564 w 266730"/>
                    <a:gd name="connsiteY2" fmla="*/ 100927 h 208902"/>
                    <a:gd name="connsiteX3" fmla="*/ 197879 w 266730"/>
                    <a:gd name="connsiteY3" fmla="*/ 49515 h 208902"/>
                    <a:gd name="connsiteX4" fmla="*/ 232033 w 266730"/>
                    <a:gd name="connsiteY4" fmla="*/ 24396 h 208902"/>
                    <a:gd name="connsiteX5" fmla="*/ 266730 w 266730"/>
                    <a:gd name="connsiteY5" fmla="*/ 0 h 208902"/>
                    <a:gd name="connsiteX6" fmla="*/ 234745 w 266730"/>
                    <a:gd name="connsiteY6" fmla="*/ 27830 h 208902"/>
                    <a:gd name="connsiteX7" fmla="*/ 202216 w 266730"/>
                    <a:gd name="connsiteY7" fmla="*/ 54936 h 208902"/>
                    <a:gd name="connsiteX8" fmla="*/ 136166 w 266730"/>
                    <a:gd name="connsiteY8" fmla="*/ 107975 h 208902"/>
                    <a:gd name="connsiteX9" fmla="*/ 68851 w 266730"/>
                    <a:gd name="connsiteY9" fmla="*/ 159388 h 208902"/>
                    <a:gd name="connsiteX10" fmla="*/ 0 w 266730"/>
                    <a:gd name="connsiteY10" fmla="*/ 208902 h 20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30" h="208902">
                      <a:moveTo>
                        <a:pt x="0" y="208902"/>
                      </a:moveTo>
                      <a:cubicBezTo>
                        <a:pt x="21053" y="190018"/>
                        <a:pt x="42739" y="171947"/>
                        <a:pt x="64514" y="153966"/>
                      </a:cubicBezTo>
                      <a:cubicBezTo>
                        <a:pt x="86200" y="135895"/>
                        <a:pt x="108336" y="118456"/>
                        <a:pt x="130564" y="100927"/>
                      </a:cubicBezTo>
                      <a:cubicBezTo>
                        <a:pt x="152882" y="83579"/>
                        <a:pt x="175109" y="66321"/>
                        <a:pt x="197879" y="49515"/>
                      </a:cubicBezTo>
                      <a:lnTo>
                        <a:pt x="232033" y="24396"/>
                      </a:lnTo>
                      <a:cubicBezTo>
                        <a:pt x="243599" y="16264"/>
                        <a:pt x="254984" y="7951"/>
                        <a:pt x="266730" y="0"/>
                      </a:cubicBezTo>
                      <a:cubicBezTo>
                        <a:pt x="256249" y="9487"/>
                        <a:pt x="245406" y="18523"/>
                        <a:pt x="234745" y="27830"/>
                      </a:cubicBezTo>
                      <a:lnTo>
                        <a:pt x="202216" y="54936"/>
                      </a:lnTo>
                      <a:cubicBezTo>
                        <a:pt x="180531" y="73007"/>
                        <a:pt x="158394" y="90446"/>
                        <a:pt x="136166" y="107975"/>
                      </a:cubicBezTo>
                      <a:cubicBezTo>
                        <a:pt x="113849" y="125323"/>
                        <a:pt x="91621" y="142581"/>
                        <a:pt x="68851" y="159388"/>
                      </a:cubicBezTo>
                      <a:cubicBezTo>
                        <a:pt x="46172" y="176284"/>
                        <a:pt x="23402" y="193000"/>
                        <a:pt x="0" y="208902"/>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419" name="Forme libre : forme 35998">
                  <a:extLst>
                    <a:ext uri="{FF2B5EF4-FFF2-40B4-BE49-F238E27FC236}">
                      <a16:creationId xmlns:a16="http://schemas.microsoft.com/office/drawing/2014/main" id="{C53B0D9D-91EB-2850-14F9-035D85AC28CE}"/>
                    </a:ext>
                  </a:extLst>
                </p:cNvPr>
                <p:cNvSpPr/>
                <p:nvPr/>
              </p:nvSpPr>
              <p:spPr>
                <a:xfrm>
                  <a:off x="6478385" y="794497"/>
                  <a:ext cx="484487" cy="324225"/>
                </a:xfrm>
                <a:custGeom>
                  <a:avLst/>
                  <a:gdLst>
                    <a:gd name="connsiteX0" fmla="*/ 0 w 484487"/>
                    <a:gd name="connsiteY0" fmla="*/ 0 h 324225"/>
                    <a:gd name="connsiteX1" fmla="*/ 11294 w 484487"/>
                    <a:gd name="connsiteY1" fmla="*/ 189295 h 324225"/>
                    <a:gd name="connsiteX2" fmla="*/ 181796 w 484487"/>
                    <a:gd name="connsiteY2" fmla="*/ 309468 h 324225"/>
                    <a:gd name="connsiteX3" fmla="*/ 484487 w 484487"/>
                    <a:gd name="connsiteY3" fmla="*/ 323745 h 324225"/>
                    <a:gd name="connsiteX4" fmla="*/ 0 w 484487"/>
                    <a:gd name="connsiteY4" fmla="*/ 0 h 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87" h="324225">
                      <a:moveTo>
                        <a:pt x="0" y="0"/>
                      </a:moveTo>
                      <a:cubicBezTo>
                        <a:pt x="0" y="0"/>
                        <a:pt x="4518" y="164538"/>
                        <a:pt x="11294" y="189295"/>
                      </a:cubicBezTo>
                      <a:cubicBezTo>
                        <a:pt x="18071" y="214053"/>
                        <a:pt x="5241" y="294469"/>
                        <a:pt x="181796" y="309468"/>
                      </a:cubicBezTo>
                      <a:cubicBezTo>
                        <a:pt x="358351" y="324467"/>
                        <a:pt x="484487" y="323745"/>
                        <a:pt x="484487" y="323745"/>
                      </a:cubicBezTo>
                      <a:cubicBezTo>
                        <a:pt x="484487" y="323745"/>
                        <a:pt x="92434" y="350761"/>
                        <a:pt x="0" y="0"/>
                      </a:cubicBezTo>
                      <a:close/>
                    </a:path>
                  </a:pathLst>
                </a:custGeom>
                <a:solidFill>
                  <a:srgbClr val="FFFFFF">
                    <a:alpha val="18000"/>
                  </a:srgbClr>
                </a:solidFill>
                <a:ln w="9035" cap="flat">
                  <a:noFill/>
                  <a:prstDash val="solid"/>
                  <a:miter/>
                </a:ln>
              </p:spPr>
              <p:txBody>
                <a:bodyPr anchor="ctr"/>
                <a:lstStyle/>
                <a:p>
                  <a:pPr>
                    <a:defRPr/>
                  </a:pPr>
                  <a:endParaRPr lang="en-US" dirty="0"/>
                </a:p>
              </p:txBody>
            </p:sp>
            <p:sp>
              <p:nvSpPr>
                <p:cNvPr id="420" name="Forme libre : forme 35999">
                  <a:extLst>
                    <a:ext uri="{FF2B5EF4-FFF2-40B4-BE49-F238E27FC236}">
                      <a16:creationId xmlns:a16="http://schemas.microsoft.com/office/drawing/2014/main" id="{36D7A216-B13A-FFB2-8DBF-922295425EA4}"/>
                    </a:ext>
                  </a:extLst>
                </p:cNvPr>
                <p:cNvSpPr/>
                <p:nvPr/>
              </p:nvSpPr>
              <p:spPr>
                <a:xfrm>
                  <a:off x="7480520" y="1664804"/>
                  <a:ext cx="560838" cy="985600"/>
                </a:xfrm>
                <a:custGeom>
                  <a:avLst/>
                  <a:gdLst>
                    <a:gd name="connsiteX0" fmla="*/ 560838 w 560838"/>
                    <a:gd name="connsiteY0" fmla="*/ 0 h 985600"/>
                    <a:gd name="connsiteX1" fmla="*/ 31986 w 560838"/>
                    <a:gd name="connsiteY1" fmla="*/ 502830 h 985600"/>
                    <a:gd name="connsiteX2" fmla="*/ 298445 w 560838"/>
                    <a:gd name="connsiteY2" fmla="*/ 985600 h 985600"/>
                    <a:gd name="connsiteX3" fmla="*/ 0 w 560838"/>
                    <a:gd name="connsiteY3" fmla="*/ 498854 h 985600"/>
                    <a:gd name="connsiteX4" fmla="*/ 560838 w 560838"/>
                    <a:gd name="connsiteY4" fmla="*/ 0 h 98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838" h="985600">
                      <a:moveTo>
                        <a:pt x="560838" y="0"/>
                      </a:moveTo>
                      <a:cubicBezTo>
                        <a:pt x="554784" y="0"/>
                        <a:pt x="31986" y="502830"/>
                        <a:pt x="31986" y="502830"/>
                      </a:cubicBezTo>
                      <a:cubicBezTo>
                        <a:pt x="31986" y="502830"/>
                        <a:pt x="234292" y="679114"/>
                        <a:pt x="298445" y="985600"/>
                      </a:cubicBezTo>
                      <a:cubicBezTo>
                        <a:pt x="298445" y="985600"/>
                        <a:pt x="190289" y="643062"/>
                        <a:pt x="0" y="498854"/>
                      </a:cubicBezTo>
                      <a:lnTo>
                        <a:pt x="560838" y="0"/>
                      </a:lnTo>
                      <a:close/>
                    </a:path>
                  </a:pathLst>
                </a:custGeom>
                <a:solidFill>
                  <a:srgbClr val="FFFFFF"/>
                </a:solidFill>
                <a:ln w="9035" cap="flat">
                  <a:noFill/>
                  <a:prstDash val="solid"/>
                  <a:miter/>
                </a:ln>
              </p:spPr>
              <p:txBody>
                <a:bodyPr anchor="ctr"/>
                <a:lstStyle/>
                <a:p>
                  <a:pPr>
                    <a:defRPr/>
                  </a:pPr>
                  <a:endParaRPr lang="en-US" dirty="0"/>
                </a:p>
              </p:txBody>
            </p:sp>
            <p:sp>
              <p:nvSpPr>
                <p:cNvPr id="421" name="Forme libre : forme 36000">
                  <a:extLst>
                    <a:ext uri="{FF2B5EF4-FFF2-40B4-BE49-F238E27FC236}">
                      <a16:creationId xmlns:a16="http://schemas.microsoft.com/office/drawing/2014/main" id="{BC9F3225-FBDE-D496-D4E4-2378AB1DCCE7}"/>
                    </a:ext>
                  </a:extLst>
                </p:cNvPr>
                <p:cNvSpPr/>
                <p:nvPr/>
              </p:nvSpPr>
              <p:spPr>
                <a:xfrm>
                  <a:off x="7808964" y="3038934"/>
                  <a:ext cx="837326" cy="156225"/>
                </a:xfrm>
                <a:custGeom>
                  <a:avLst/>
                  <a:gdLst>
                    <a:gd name="connsiteX0" fmla="*/ 0 w 837326"/>
                    <a:gd name="connsiteY0" fmla="*/ 0 h 156225"/>
                    <a:gd name="connsiteX1" fmla="*/ 837326 w 837326"/>
                    <a:gd name="connsiteY1" fmla="*/ 156225 h 156225"/>
                    <a:gd name="connsiteX2" fmla="*/ 0 w 837326"/>
                    <a:gd name="connsiteY2" fmla="*/ 0 h 156225"/>
                  </a:gdLst>
                  <a:ahLst/>
                  <a:cxnLst>
                    <a:cxn ang="0">
                      <a:pos x="connsiteX0" y="connsiteY0"/>
                    </a:cxn>
                    <a:cxn ang="0">
                      <a:pos x="connsiteX1" y="connsiteY1"/>
                    </a:cxn>
                    <a:cxn ang="0">
                      <a:pos x="connsiteX2" y="connsiteY2"/>
                    </a:cxn>
                  </a:cxnLst>
                  <a:rect l="l" t="t" r="r" b="b"/>
                  <a:pathLst>
                    <a:path w="837326" h="156225">
                      <a:moveTo>
                        <a:pt x="0" y="0"/>
                      </a:moveTo>
                      <a:lnTo>
                        <a:pt x="837326" y="156225"/>
                      </a:lnTo>
                      <a:cubicBezTo>
                        <a:pt x="837326" y="156316"/>
                        <a:pt x="116197" y="56111"/>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22" name="Forme libre : forme 36001">
                  <a:extLst>
                    <a:ext uri="{FF2B5EF4-FFF2-40B4-BE49-F238E27FC236}">
                      <a16:creationId xmlns:a16="http://schemas.microsoft.com/office/drawing/2014/main" id="{E87ABF93-7B6A-36FB-4FFE-CD09EAA2F0B8}"/>
                    </a:ext>
                  </a:extLst>
                </p:cNvPr>
                <p:cNvSpPr/>
                <p:nvPr/>
              </p:nvSpPr>
              <p:spPr>
                <a:xfrm>
                  <a:off x="8022835" y="2287897"/>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8" y="66683"/>
                        <a:pt x="0" y="51755"/>
                        <a:pt x="0" y="33341"/>
                      </a:cubicBezTo>
                      <a:cubicBezTo>
                        <a:pt x="0" y="14927"/>
                        <a:pt x="14928"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423" name="Forme libre : forme 36002">
                  <a:extLst>
                    <a:ext uri="{FF2B5EF4-FFF2-40B4-BE49-F238E27FC236}">
                      <a16:creationId xmlns:a16="http://schemas.microsoft.com/office/drawing/2014/main" id="{01A8F742-340B-3B36-9DA1-FD707155B326}"/>
                    </a:ext>
                  </a:extLst>
                </p:cNvPr>
                <p:cNvSpPr/>
                <p:nvPr/>
              </p:nvSpPr>
              <p:spPr>
                <a:xfrm>
                  <a:off x="8171290" y="2286903"/>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8" y="66683"/>
                        <a:pt x="0" y="51755"/>
                        <a:pt x="0" y="33341"/>
                      </a:cubicBezTo>
                      <a:cubicBezTo>
                        <a:pt x="0" y="14927"/>
                        <a:pt x="14928"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424" name="Forme libre : forme 36003">
                  <a:extLst>
                    <a:ext uri="{FF2B5EF4-FFF2-40B4-BE49-F238E27FC236}">
                      <a16:creationId xmlns:a16="http://schemas.microsoft.com/office/drawing/2014/main" id="{A7A78158-8ABA-E78A-942F-4CC81DD83E46}"/>
                    </a:ext>
                  </a:extLst>
                </p:cNvPr>
                <p:cNvSpPr/>
                <p:nvPr/>
              </p:nvSpPr>
              <p:spPr>
                <a:xfrm>
                  <a:off x="8320738" y="2287716"/>
                  <a:ext cx="66682" cy="66682"/>
                </a:xfrm>
                <a:custGeom>
                  <a:avLst/>
                  <a:gdLst>
                    <a:gd name="connsiteX0" fmla="*/ 66682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2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2" y="33341"/>
                      </a:moveTo>
                      <a:cubicBezTo>
                        <a:pt x="66682" y="51755"/>
                        <a:pt x="51755" y="66683"/>
                        <a:pt x="33341" y="66683"/>
                      </a:cubicBezTo>
                      <a:cubicBezTo>
                        <a:pt x="14927" y="66683"/>
                        <a:pt x="0" y="51755"/>
                        <a:pt x="0" y="33341"/>
                      </a:cubicBezTo>
                      <a:cubicBezTo>
                        <a:pt x="0" y="14927"/>
                        <a:pt x="14927" y="0"/>
                        <a:pt x="33341" y="0"/>
                      </a:cubicBezTo>
                      <a:cubicBezTo>
                        <a:pt x="51755" y="0"/>
                        <a:pt x="66682" y="14927"/>
                        <a:pt x="66682" y="33341"/>
                      </a:cubicBezTo>
                      <a:close/>
                    </a:path>
                  </a:pathLst>
                </a:custGeom>
                <a:solidFill>
                  <a:srgbClr val="F7F8F9"/>
                </a:solidFill>
                <a:ln w="9035" cap="flat">
                  <a:noFill/>
                  <a:prstDash val="solid"/>
                  <a:miter/>
                </a:ln>
              </p:spPr>
              <p:txBody>
                <a:bodyPr anchor="ctr"/>
                <a:lstStyle/>
                <a:p>
                  <a:pPr>
                    <a:defRPr/>
                  </a:pPr>
                  <a:endParaRPr lang="en-US" dirty="0"/>
                </a:p>
              </p:txBody>
            </p:sp>
            <p:sp>
              <p:nvSpPr>
                <p:cNvPr id="425" name="Forme libre : forme 36004">
                  <a:extLst>
                    <a:ext uri="{FF2B5EF4-FFF2-40B4-BE49-F238E27FC236}">
                      <a16:creationId xmlns:a16="http://schemas.microsoft.com/office/drawing/2014/main" id="{1599AAB3-FFA1-A526-45A3-E8CD716CCA6B}"/>
                    </a:ext>
                  </a:extLst>
                </p:cNvPr>
                <p:cNvSpPr/>
                <p:nvPr/>
              </p:nvSpPr>
              <p:spPr>
                <a:xfrm>
                  <a:off x="6216085" y="2046686"/>
                  <a:ext cx="723566" cy="1044383"/>
                </a:xfrm>
                <a:custGeom>
                  <a:avLst/>
                  <a:gdLst>
                    <a:gd name="connsiteX0" fmla="*/ 723566 w 723566"/>
                    <a:gd name="connsiteY0" fmla="*/ 775 h 1044383"/>
                    <a:gd name="connsiteX1" fmla="*/ 118635 w 723566"/>
                    <a:gd name="connsiteY1" fmla="*/ 391382 h 1044383"/>
                    <a:gd name="connsiteX2" fmla="*/ 42555 w 723566"/>
                    <a:gd name="connsiteY2" fmla="*/ 1044383 h 1044383"/>
                    <a:gd name="connsiteX3" fmla="*/ 98666 w 723566"/>
                    <a:gd name="connsiteY3" fmla="*/ 365360 h 1044383"/>
                    <a:gd name="connsiteX4" fmla="*/ 723566 w 723566"/>
                    <a:gd name="connsiteY4" fmla="*/ 775 h 10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66" h="1044383">
                      <a:moveTo>
                        <a:pt x="723566" y="775"/>
                      </a:moveTo>
                      <a:cubicBezTo>
                        <a:pt x="723566" y="775"/>
                        <a:pt x="318231" y="-5641"/>
                        <a:pt x="118635" y="391382"/>
                      </a:cubicBezTo>
                      <a:cubicBezTo>
                        <a:pt x="-61625" y="749914"/>
                        <a:pt x="42555" y="1044383"/>
                        <a:pt x="42555" y="1044383"/>
                      </a:cubicBezTo>
                      <a:cubicBezTo>
                        <a:pt x="42555" y="1044383"/>
                        <a:pt x="-83672" y="687840"/>
                        <a:pt x="98666" y="365360"/>
                      </a:cubicBezTo>
                      <a:cubicBezTo>
                        <a:pt x="280823" y="42790"/>
                        <a:pt x="643421" y="-7267"/>
                        <a:pt x="723566" y="775"/>
                      </a:cubicBezTo>
                      <a:close/>
                    </a:path>
                  </a:pathLst>
                </a:custGeom>
                <a:solidFill>
                  <a:srgbClr val="FFFFFF"/>
                </a:solidFill>
                <a:ln w="9035" cap="flat">
                  <a:noFill/>
                  <a:prstDash val="solid"/>
                  <a:miter/>
                </a:ln>
              </p:spPr>
              <p:txBody>
                <a:bodyPr anchor="ctr"/>
                <a:lstStyle/>
                <a:p>
                  <a:pPr>
                    <a:defRPr/>
                  </a:pPr>
                  <a:endParaRPr lang="en-US" dirty="0"/>
                </a:p>
              </p:txBody>
            </p:sp>
            <p:sp>
              <p:nvSpPr>
                <p:cNvPr id="426" name="Forme libre : forme 36005">
                  <a:extLst>
                    <a:ext uri="{FF2B5EF4-FFF2-40B4-BE49-F238E27FC236}">
                      <a16:creationId xmlns:a16="http://schemas.microsoft.com/office/drawing/2014/main" id="{6CF37290-C2CD-8409-96DA-8F7A3B73EFF7}"/>
                    </a:ext>
                  </a:extLst>
                </p:cNvPr>
                <p:cNvSpPr/>
                <p:nvPr/>
              </p:nvSpPr>
              <p:spPr>
                <a:xfrm>
                  <a:off x="6541544" y="1100894"/>
                  <a:ext cx="545387" cy="48334"/>
                </a:xfrm>
                <a:custGeom>
                  <a:avLst/>
                  <a:gdLst>
                    <a:gd name="connsiteX0" fmla="*/ 0 w 545387"/>
                    <a:gd name="connsiteY0" fmla="*/ 0 h 48334"/>
                    <a:gd name="connsiteX1" fmla="*/ 545387 w 545387"/>
                    <a:gd name="connsiteY1" fmla="*/ 21053 h 48334"/>
                    <a:gd name="connsiteX2" fmla="*/ 0 w 545387"/>
                    <a:gd name="connsiteY2" fmla="*/ 0 h 48334"/>
                  </a:gdLst>
                  <a:ahLst/>
                  <a:cxnLst>
                    <a:cxn ang="0">
                      <a:pos x="connsiteX0" y="connsiteY0"/>
                    </a:cxn>
                    <a:cxn ang="0">
                      <a:pos x="connsiteX1" y="connsiteY1"/>
                    </a:cxn>
                    <a:cxn ang="0">
                      <a:pos x="connsiteX2" y="connsiteY2"/>
                    </a:cxn>
                  </a:cxnLst>
                  <a:rect l="l" t="t" r="r" b="b"/>
                  <a:pathLst>
                    <a:path w="545387" h="48334">
                      <a:moveTo>
                        <a:pt x="0" y="0"/>
                      </a:moveTo>
                      <a:cubicBezTo>
                        <a:pt x="0" y="0"/>
                        <a:pt x="294470" y="67586"/>
                        <a:pt x="545387" y="21053"/>
                      </a:cubicBezTo>
                      <a:cubicBezTo>
                        <a:pt x="545297" y="21053"/>
                        <a:pt x="313986" y="94693"/>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27" name="Forme libre : forme 36006">
                  <a:extLst>
                    <a:ext uri="{FF2B5EF4-FFF2-40B4-BE49-F238E27FC236}">
                      <a16:creationId xmlns:a16="http://schemas.microsoft.com/office/drawing/2014/main" id="{BAD47BF4-F52D-86E7-DE79-768FE3F2BF25}"/>
                    </a:ext>
                  </a:extLst>
                </p:cNvPr>
                <p:cNvSpPr/>
                <p:nvPr/>
              </p:nvSpPr>
              <p:spPr>
                <a:xfrm>
                  <a:off x="6777372" y="3312350"/>
                  <a:ext cx="1941021" cy="1727693"/>
                </a:xfrm>
                <a:custGeom>
                  <a:avLst/>
                  <a:gdLst>
                    <a:gd name="connsiteX0" fmla="*/ 1941022 w 1941021"/>
                    <a:gd name="connsiteY0" fmla="*/ 0 h 1727693"/>
                    <a:gd name="connsiteX1" fmla="*/ 0 w 1941021"/>
                    <a:gd name="connsiteY1" fmla="*/ 1727692 h 1727693"/>
                    <a:gd name="connsiteX2" fmla="*/ 1941022 w 1941021"/>
                    <a:gd name="connsiteY2" fmla="*/ 0 h 1727693"/>
                  </a:gdLst>
                  <a:ahLst/>
                  <a:cxnLst>
                    <a:cxn ang="0">
                      <a:pos x="connsiteX0" y="connsiteY0"/>
                    </a:cxn>
                    <a:cxn ang="0">
                      <a:pos x="connsiteX1" y="connsiteY1"/>
                    </a:cxn>
                    <a:cxn ang="0">
                      <a:pos x="connsiteX2" y="connsiteY2"/>
                    </a:cxn>
                  </a:cxnLst>
                  <a:rect l="l" t="t" r="r" b="b"/>
                  <a:pathLst>
                    <a:path w="1941021" h="1727693">
                      <a:moveTo>
                        <a:pt x="1941022" y="0"/>
                      </a:moveTo>
                      <a:cubicBezTo>
                        <a:pt x="1941022" y="0"/>
                        <a:pt x="1673569" y="1673659"/>
                        <a:pt x="0" y="1727692"/>
                      </a:cubicBezTo>
                      <a:cubicBezTo>
                        <a:pt x="0" y="1727782"/>
                        <a:pt x="1457258" y="1727782"/>
                        <a:pt x="1941022" y="0"/>
                      </a:cubicBezTo>
                      <a:close/>
                    </a:path>
                  </a:pathLst>
                </a:custGeom>
                <a:solidFill>
                  <a:srgbClr val="FFFFFF"/>
                </a:solidFill>
                <a:ln w="9035" cap="flat">
                  <a:noFill/>
                  <a:prstDash val="solid"/>
                  <a:miter/>
                </a:ln>
              </p:spPr>
              <p:txBody>
                <a:bodyPr anchor="ctr"/>
                <a:lstStyle/>
                <a:p>
                  <a:pPr>
                    <a:defRPr/>
                  </a:pPr>
                  <a:endParaRPr lang="en-US" dirty="0"/>
                </a:p>
              </p:txBody>
            </p:sp>
          </p:grpSp>
          <p:grpSp>
            <p:nvGrpSpPr>
              <p:cNvPr id="325" name="Graphique 2">
                <a:extLst>
                  <a:ext uri="{FF2B5EF4-FFF2-40B4-BE49-F238E27FC236}">
                    <a16:creationId xmlns:a16="http://schemas.microsoft.com/office/drawing/2014/main" id="{2E06439D-0F52-E3AB-69C3-DDA25DF799A8}"/>
                  </a:ext>
                </a:extLst>
              </p:cNvPr>
              <p:cNvGrpSpPr/>
              <p:nvPr/>
            </p:nvGrpSpPr>
            <p:grpSpPr>
              <a:xfrm>
                <a:off x="4975474" y="1588001"/>
                <a:ext cx="1178623" cy="1607157"/>
                <a:chOff x="4975474" y="1588001"/>
                <a:chExt cx="1178623" cy="1607157"/>
              </a:xfrm>
              <a:solidFill>
                <a:schemeClr val="accent1"/>
              </a:solidFill>
            </p:grpSpPr>
            <p:sp>
              <p:nvSpPr>
                <p:cNvPr id="326" name="Forme libre : forme 36008">
                  <a:extLst>
                    <a:ext uri="{FF2B5EF4-FFF2-40B4-BE49-F238E27FC236}">
                      <a16:creationId xmlns:a16="http://schemas.microsoft.com/office/drawing/2014/main" id="{6DDAFD80-D3DC-256E-5F1E-632EF851ED4F}"/>
                    </a:ext>
                  </a:extLst>
                </p:cNvPr>
                <p:cNvSpPr/>
                <p:nvPr/>
              </p:nvSpPr>
              <p:spPr>
                <a:xfrm>
                  <a:off x="4975474" y="1588001"/>
                  <a:ext cx="1125133" cy="1587550"/>
                </a:xfrm>
                <a:custGeom>
                  <a:avLst/>
                  <a:gdLst>
                    <a:gd name="connsiteX0" fmla="*/ 813948 w 1125133"/>
                    <a:gd name="connsiteY0" fmla="*/ 286879 h 1587550"/>
                    <a:gd name="connsiteX1" fmla="*/ 1123056 w 1125133"/>
                    <a:gd name="connsiteY1" fmla="*/ 574934 h 1587550"/>
                    <a:gd name="connsiteX2" fmla="*/ 1125134 w 1125133"/>
                    <a:gd name="connsiteY2" fmla="*/ 576831 h 1587550"/>
                    <a:gd name="connsiteX3" fmla="*/ 1123056 w 1125133"/>
                    <a:gd name="connsiteY3" fmla="*/ 578819 h 1587550"/>
                    <a:gd name="connsiteX4" fmla="*/ 1044717 w 1125133"/>
                    <a:gd name="connsiteY4" fmla="*/ 664115 h 1587550"/>
                    <a:gd name="connsiteX5" fmla="*/ 1009930 w 1125133"/>
                    <a:gd name="connsiteY5" fmla="*/ 710467 h 1587550"/>
                    <a:gd name="connsiteX6" fmla="*/ 978848 w 1125133"/>
                    <a:gd name="connsiteY6" fmla="*/ 759350 h 1587550"/>
                    <a:gd name="connsiteX7" fmla="*/ 887046 w 1125133"/>
                    <a:gd name="connsiteY7" fmla="*/ 971595 h 1587550"/>
                    <a:gd name="connsiteX8" fmla="*/ 844760 w 1125133"/>
                    <a:gd name="connsiteY8" fmla="*/ 1199292 h 1587550"/>
                    <a:gd name="connsiteX9" fmla="*/ 847651 w 1125133"/>
                    <a:gd name="connsiteY9" fmla="*/ 1430602 h 1587550"/>
                    <a:gd name="connsiteX10" fmla="*/ 848103 w 1125133"/>
                    <a:gd name="connsiteY10" fmla="*/ 1434397 h 1587550"/>
                    <a:gd name="connsiteX11" fmla="*/ 844398 w 1125133"/>
                    <a:gd name="connsiteY11" fmla="*/ 1435120 h 1587550"/>
                    <a:gd name="connsiteX12" fmla="*/ 428129 w 1125133"/>
                    <a:gd name="connsiteY12" fmla="*/ 1511471 h 1587550"/>
                    <a:gd name="connsiteX13" fmla="*/ 11680 w 1125133"/>
                    <a:gd name="connsiteY13" fmla="*/ 1586827 h 1587550"/>
                    <a:gd name="connsiteX14" fmla="*/ 7433 w 1125133"/>
                    <a:gd name="connsiteY14" fmla="*/ 1587550 h 1587550"/>
                    <a:gd name="connsiteX15" fmla="*/ 7162 w 1125133"/>
                    <a:gd name="connsiteY15" fmla="*/ 1583304 h 1587550"/>
                    <a:gd name="connsiteX16" fmla="*/ 10596 w 1125133"/>
                    <a:gd name="connsiteY16" fmla="*/ 1156282 h 1587550"/>
                    <a:gd name="connsiteX17" fmla="*/ 89928 w 1125133"/>
                    <a:gd name="connsiteY17" fmla="*/ 736941 h 1587550"/>
                    <a:gd name="connsiteX18" fmla="*/ 252930 w 1125133"/>
                    <a:gd name="connsiteY18" fmla="*/ 342719 h 1587550"/>
                    <a:gd name="connsiteX19" fmla="*/ 367139 w 1125133"/>
                    <a:gd name="connsiteY19" fmla="*/ 162369 h 1587550"/>
                    <a:gd name="connsiteX20" fmla="*/ 432738 w 1125133"/>
                    <a:gd name="connsiteY20" fmla="*/ 78158 h 1587550"/>
                    <a:gd name="connsiteX21" fmla="*/ 505384 w 1125133"/>
                    <a:gd name="connsiteY21" fmla="*/ 0 h 1587550"/>
                    <a:gd name="connsiteX22" fmla="*/ 813948 w 1125133"/>
                    <a:gd name="connsiteY22" fmla="*/ 286879 h 1587550"/>
                    <a:gd name="connsiteX23" fmla="*/ 433370 w 1125133"/>
                    <a:gd name="connsiteY23" fmla="*/ 78790 h 1587550"/>
                    <a:gd name="connsiteX24" fmla="*/ 368494 w 1125133"/>
                    <a:gd name="connsiteY24" fmla="*/ 163453 h 1587550"/>
                    <a:gd name="connsiteX25" fmla="*/ 255911 w 1125133"/>
                    <a:gd name="connsiteY25" fmla="*/ 344526 h 1587550"/>
                    <a:gd name="connsiteX26" fmla="*/ 94988 w 1125133"/>
                    <a:gd name="connsiteY26" fmla="*/ 738568 h 1587550"/>
                    <a:gd name="connsiteX27" fmla="*/ 17011 w 1125133"/>
                    <a:gd name="connsiteY27" fmla="*/ 1157005 h 1587550"/>
                    <a:gd name="connsiteX28" fmla="*/ 14752 w 1125133"/>
                    <a:gd name="connsiteY28" fmla="*/ 1582852 h 1587550"/>
                    <a:gd name="connsiteX29" fmla="*/ 10234 w 1125133"/>
                    <a:gd name="connsiteY29" fmla="*/ 1579328 h 1587550"/>
                    <a:gd name="connsiteX30" fmla="*/ 426503 w 1125133"/>
                    <a:gd name="connsiteY30" fmla="*/ 1502887 h 1587550"/>
                    <a:gd name="connsiteX31" fmla="*/ 842952 w 1125133"/>
                    <a:gd name="connsiteY31" fmla="*/ 1427440 h 1587550"/>
                    <a:gd name="connsiteX32" fmla="*/ 839700 w 1125133"/>
                    <a:gd name="connsiteY32" fmla="*/ 1431958 h 1587550"/>
                    <a:gd name="connsiteX33" fmla="*/ 837441 w 1125133"/>
                    <a:gd name="connsiteY33" fmla="*/ 1198840 h 1587550"/>
                    <a:gd name="connsiteX34" fmla="*/ 880631 w 1125133"/>
                    <a:gd name="connsiteY34" fmla="*/ 969878 h 1587550"/>
                    <a:gd name="connsiteX35" fmla="*/ 973697 w 1125133"/>
                    <a:gd name="connsiteY35" fmla="*/ 756458 h 1587550"/>
                    <a:gd name="connsiteX36" fmla="*/ 1005141 w 1125133"/>
                    <a:gd name="connsiteY36" fmla="*/ 707305 h 1587550"/>
                    <a:gd name="connsiteX37" fmla="*/ 1040289 w 1125133"/>
                    <a:gd name="connsiteY37" fmla="*/ 660681 h 1587550"/>
                    <a:gd name="connsiteX38" fmla="*/ 1119441 w 1125133"/>
                    <a:gd name="connsiteY38" fmla="*/ 575024 h 1587550"/>
                    <a:gd name="connsiteX39" fmla="*/ 1119441 w 1125133"/>
                    <a:gd name="connsiteY39" fmla="*/ 578909 h 1587550"/>
                    <a:gd name="connsiteX40" fmla="*/ 505384 w 1125133"/>
                    <a:gd name="connsiteY40" fmla="*/ 90 h 1587550"/>
                    <a:gd name="connsiteX41" fmla="*/ 433370 w 1125133"/>
                    <a:gd name="connsiteY41" fmla="*/ 78790 h 15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133" h="1587550">
                      <a:moveTo>
                        <a:pt x="813948" y="286879"/>
                      </a:moveTo>
                      <a:lnTo>
                        <a:pt x="1123056" y="574934"/>
                      </a:lnTo>
                      <a:lnTo>
                        <a:pt x="1125134" y="576831"/>
                      </a:lnTo>
                      <a:lnTo>
                        <a:pt x="1123056" y="578819"/>
                      </a:lnTo>
                      <a:cubicBezTo>
                        <a:pt x="1095497" y="605926"/>
                        <a:pt x="1068300" y="633484"/>
                        <a:pt x="1044717" y="664115"/>
                      </a:cubicBezTo>
                      <a:cubicBezTo>
                        <a:pt x="1032157" y="678843"/>
                        <a:pt x="1021495" y="695016"/>
                        <a:pt x="1009930" y="710467"/>
                      </a:cubicBezTo>
                      <a:cubicBezTo>
                        <a:pt x="999539" y="726731"/>
                        <a:pt x="988244" y="742453"/>
                        <a:pt x="978848" y="759350"/>
                      </a:cubicBezTo>
                      <a:cubicBezTo>
                        <a:pt x="939272" y="825761"/>
                        <a:pt x="909003" y="897503"/>
                        <a:pt x="887046" y="971595"/>
                      </a:cubicBezTo>
                      <a:cubicBezTo>
                        <a:pt x="864819" y="1045687"/>
                        <a:pt x="851536" y="1122218"/>
                        <a:pt x="844760" y="1199292"/>
                      </a:cubicBezTo>
                      <a:cubicBezTo>
                        <a:pt x="838435" y="1276275"/>
                        <a:pt x="838164" y="1354252"/>
                        <a:pt x="847651" y="1430602"/>
                      </a:cubicBezTo>
                      <a:lnTo>
                        <a:pt x="848103" y="1434397"/>
                      </a:lnTo>
                      <a:lnTo>
                        <a:pt x="844398" y="1435120"/>
                      </a:lnTo>
                      <a:lnTo>
                        <a:pt x="428129" y="1511471"/>
                      </a:lnTo>
                      <a:lnTo>
                        <a:pt x="11680" y="1586827"/>
                      </a:lnTo>
                      <a:lnTo>
                        <a:pt x="7433" y="1587550"/>
                      </a:lnTo>
                      <a:lnTo>
                        <a:pt x="7162" y="1583304"/>
                      </a:lnTo>
                      <a:cubicBezTo>
                        <a:pt x="-3229" y="1441174"/>
                        <a:pt x="-2506" y="1298231"/>
                        <a:pt x="10596" y="1156282"/>
                      </a:cubicBezTo>
                      <a:cubicBezTo>
                        <a:pt x="23245" y="1014334"/>
                        <a:pt x="50352" y="873740"/>
                        <a:pt x="89928" y="736941"/>
                      </a:cubicBezTo>
                      <a:cubicBezTo>
                        <a:pt x="130497" y="600414"/>
                        <a:pt x="183988" y="467410"/>
                        <a:pt x="252930" y="342719"/>
                      </a:cubicBezTo>
                      <a:cubicBezTo>
                        <a:pt x="287355" y="280374"/>
                        <a:pt x="325485" y="220016"/>
                        <a:pt x="367139" y="162369"/>
                      </a:cubicBezTo>
                      <a:cubicBezTo>
                        <a:pt x="388102" y="133546"/>
                        <a:pt x="409697" y="105264"/>
                        <a:pt x="432738" y="78158"/>
                      </a:cubicBezTo>
                      <a:cubicBezTo>
                        <a:pt x="455688" y="50961"/>
                        <a:pt x="479542" y="24486"/>
                        <a:pt x="505384" y="0"/>
                      </a:cubicBezTo>
                      <a:lnTo>
                        <a:pt x="813948" y="286879"/>
                      </a:lnTo>
                      <a:close/>
                      <a:moveTo>
                        <a:pt x="433370" y="78790"/>
                      </a:moveTo>
                      <a:cubicBezTo>
                        <a:pt x="410600" y="106078"/>
                        <a:pt x="389186" y="134540"/>
                        <a:pt x="368494" y="163453"/>
                      </a:cubicBezTo>
                      <a:cubicBezTo>
                        <a:pt x="327292" y="221462"/>
                        <a:pt x="289795" y="282000"/>
                        <a:pt x="255911" y="344526"/>
                      </a:cubicBezTo>
                      <a:cubicBezTo>
                        <a:pt x="188416" y="469669"/>
                        <a:pt x="134925" y="602221"/>
                        <a:pt x="94988" y="738568"/>
                      </a:cubicBezTo>
                      <a:cubicBezTo>
                        <a:pt x="55864" y="875186"/>
                        <a:pt x="29209" y="1015418"/>
                        <a:pt x="17011" y="1157005"/>
                      </a:cubicBezTo>
                      <a:cubicBezTo>
                        <a:pt x="4271" y="1298593"/>
                        <a:pt x="3909" y="1441084"/>
                        <a:pt x="14752" y="1582852"/>
                      </a:cubicBezTo>
                      <a:lnTo>
                        <a:pt x="10234" y="1579328"/>
                      </a:lnTo>
                      <a:lnTo>
                        <a:pt x="426503" y="1502887"/>
                      </a:lnTo>
                      <a:lnTo>
                        <a:pt x="842952" y="1427440"/>
                      </a:lnTo>
                      <a:lnTo>
                        <a:pt x="839700" y="1431958"/>
                      </a:lnTo>
                      <a:cubicBezTo>
                        <a:pt x="830393" y="1354342"/>
                        <a:pt x="830935" y="1276365"/>
                        <a:pt x="837441" y="1198840"/>
                      </a:cubicBezTo>
                      <a:cubicBezTo>
                        <a:pt x="844489" y="1121405"/>
                        <a:pt x="858132" y="1044422"/>
                        <a:pt x="880631" y="969878"/>
                      </a:cubicBezTo>
                      <a:cubicBezTo>
                        <a:pt x="902949" y="895335"/>
                        <a:pt x="933579" y="823231"/>
                        <a:pt x="973697" y="756458"/>
                      </a:cubicBezTo>
                      <a:cubicBezTo>
                        <a:pt x="983184" y="739471"/>
                        <a:pt x="994569" y="723659"/>
                        <a:pt x="1005141" y="707305"/>
                      </a:cubicBezTo>
                      <a:cubicBezTo>
                        <a:pt x="1016797" y="691763"/>
                        <a:pt x="1027640" y="675499"/>
                        <a:pt x="1040289" y="660681"/>
                      </a:cubicBezTo>
                      <a:cubicBezTo>
                        <a:pt x="1064234" y="629960"/>
                        <a:pt x="1091611" y="602131"/>
                        <a:pt x="1119441" y="575024"/>
                      </a:cubicBezTo>
                      <a:lnTo>
                        <a:pt x="1119441" y="578909"/>
                      </a:lnTo>
                      <a:lnTo>
                        <a:pt x="505384" y="90"/>
                      </a:lnTo>
                      <a:cubicBezTo>
                        <a:pt x="479632" y="24667"/>
                        <a:pt x="456049" y="51412"/>
                        <a:pt x="433370" y="78790"/>
                      </a:cubicBezTo>
                      <a:close/>
                    </a:path>
                  </a:pathLst>
                </a:custGeom>
                <a:solidFill>
                  <a:srgbClr val="3F3F3F"/>
                </a:solidFill>
                <a:ln w="9035" cap="flat">
                  <a:noFill/>
                  <a:prstDash val="solid"/>
                  <a:miter/>
                </a:ln>
              </p:spPr>
              <p:txBody>
                <a:bodyPr anchor="ctr"/>
                <a:lstStyle/>
                <a:p>
                  <a:pPr>
                    <a:defRPr/>
                  </a:pPr>
                  <a:endParaRPr lang="en-US" dirty="0"/>
                </a:p>
              </p:txBody>
            </p:sp>
            <p:sp>
              <p:nvSpPr>
                <p:cNvPr id="327" name="Forme libre : forme 36009">
                  <a:extLst>
                    <a:ext uri="{FF2B5EF4-FFF2-40B4-BE49-F238E27FC236}">
                      <a16:creationId xmlns:a16="http://schemas.microsoft.com/office/drawing/2014/main" id="{5FA7AA5A-7E2B-6871-E85A-FE4087A93105}"/>
                    </a:ext>
                  </a:extLst>
                </p:cNvPr>
                <p:cNvSpPr/>
                <p:nvPr/>
              </p:nvSpPr>
              <p:spPr>
                <a:xfrm>
                  <a:off x="5285689" y="2681035"/>
                  <a:ext cx="468404" cy="372988"/>
                </a:xfrm>
                <a:custGeom>
                  <a:avLst/>
                  <a:gdLst>
                    <a:gd name="connsiteX0" fmla="*/ 468404 w 468404"/>
                    <a:gd name="connsiteY0" fmla="*/ 303595 h 372988"/>
                    <a:gd name="connsiteX1" fmla="*/ 4337 w 468404"/>
                    <a:gd name="connsiteY1" fmla="*/ 372988 h 372988"/>
                    <a:gd name="connsiteX2" fmla="*/ 0 w 468404"/>
                    <a:gd name="connsiteY2" fmla="*/ 21685 h 372988"/>
                    <a:gd name="connsiteX3" fmla="*/ 468404 w 468404"/>
                    <a:gd name="connsiteY3" fmla="*/ 0 h 372988"/>
                    <a:gd name="connsiteX4" fmla="*/ 468404 w 468404"/>
                    <a:gd name="connsiteY4" fmla="*/ 303595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4" h="372988">
                      <a:moveTo>
                        <a:pt x="468404" y="303595"/>
                      </a:moveTo>
                      <a:lnTo>
                        <a:pt x="4337" y="372988"/>
                      </a:lnTo>
                      <a:lnTo>
                        <a:pt x="0" y="21685"/>
                      </a:lnTo>
                      <a:lnTo>
                        <a:pt x="468404" y="0"/>
                      </a:lnTo>
                      <a:lnTo>
                        <a:pt x="468404" y="303595"/>
                      </a:lnTo>
                      <a:close/>
                    </a:path>
                  </a:pathLst>
                </a:custGeom>
                <a:solidFill>
                  <a:srgbClr val="A0A0A0"/>
                </a:solidFill>
                <a:ln w="9035" cap="flat">
                  <a:noFill/>
                  <a:prstDash val="solid"/>
                  <a:miter/>
                </a:ln>
              </p:spPr>
              <p:txBody>
                <a:bodyPr anchor="ctr"/>
                <a:lstStyle/>
                <a:p>
                  <a:pPr>
                    <a:defRPr/>
                  </a:pPr>
                  <a:endParaRPr lang="en-US" dirty="0"/>
                </a:p>
              </p:txBody>
            </p:sp>
            <p:sp>
              <p:nvSpPr>
                <p:cNvPr id="328" name="Forme libre : forme 36010">
                  <a:extLst>
                    <a:ext uri="{FF2B5EF4-FFF2-40B4-BE49-F238E27FC236}">
                      <a16:creationId xmlns:a16="http://schemas.microsoft.com/office/drawing/2014/main" id="{495398BA-A631-0EF7-14B1-A71303D4DBAF}"/>
                    </a:ext>
                  </a:extLst>
                </p:cNvPr>
                <p:cNvSpPr/>
                <p:nvPr/>
              </p:nvSpPr>
              <p:spPr>
                <a:xfrm>
                  <a:off x="5285689" y="2681035"/>
                  <a:ext cx="468404" cy="372988"/>
                </a:xfrm>
                <a:custGeom>
                  <a:avLst/>
                  <a:gdLst>
                    <a:gd name="connsiteX0" fmla="*/ 468404 w 468404"/>
                    <a:gd name="connsiteY0" fmla="*/ 303595 h 372988"/>
                    <a:gd name="connsiteX1" fmla="*/ 4337 w 468404"/>
                    <a:gd name="connsiteY1" fmla="*/ 372988 h 372988"/>
                    <a:gd name="connsiteX2" fmla="*/ 0 w 468404"/>
                    <a:gd name="connsiteY2" fmla="*/ 21685 h 372988"/>
                    <a:gd name="connsiteX3" fmla="*/ 468404 w 468404"/>
                    <a:gd name="connsiteY3" fmla="*/ 0 h 372988"/>
                    <a:gd name="connsiteX4" fmla="*/ 468404 w 468404"/>
                    <a:gd name="connsiteY4" fmla="*/ 303595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4" h="372988">
                      <a:moveTo>
                        <a:pt x="468404" y="303595"/>
                      </a:moveTo>
                      <a:lnTo>
                        <a:pt x="4337" y="372988"/>
                      </a:lnTo>
                      <a:lnTo>
                        <a:pt x="0" y="21685"/>
                      </a:lnTo>
                      <a:lnTo>
                        <a:pt x="468404" y="0"/>
                      </a:lnTo>
                      <a:lnTo>
                        <a:pt x="468404" y="303595"/>
                      </a:lnTo>
                      <a:close/>
                    </a:path>
                  </a:pathLst>
                </a:custGeom>
                <a:noFill/>
                <a:ln w="9035" cap="flat">
                  <a:solidFill>
                    <a:srgbClr val="3F3F3F"/>
                  </a:solidFill>
                  <a:prstDash val="solid"/>
                  <a:miter/>
                </a:ln>
              </p:spPr>
              <p:txBody>
                <a:bodyPr anchor="ctr"/>
                <a:lstStyle/>
                <a:p>
                  <a:pPr>
                    <a:defRPr/>
                  </a:pPr>
                  <a:endParaRPr lang="en-US" dirty="0"/>
                </a:p>
              </p:txBody>
            </p:sp>
            <p:sp>
              <p:nvSpPr>
                <p:cNvPr id="329" name="Forme libre : forme 36011">
                  <a:extLst>
                    <a:ext uri="{FF2B5EF4-FFF2-40B4-BE49-F238E27FC236}">
                      <a16:creationId xmlns:a16="http://schemas.microsoft.com/office/drawing/2014/main" id="{BE5AD027-91FE-1A26-90A4-57924026CE10}"/>
                    </a:ext>
                  </a:extLst>
                </p:cNvPr>
                <p:cNvSpPr/>
                <p:nvPr/>
              </p:nvSpPr>
              <p:spPr>
                <a:xfrm>
                  <a:off x="5859900"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30" name="Forme libre : forme 36012">
                  <a:extLst>
                    <a:ext uri="{FF2B5EF4-FFF2-40B4-BE49-F238E27FC236}">
                      <a16:creationId xmlns:a16="http://schemas.microsoft.com/office/drawing/2014/main" id="{BF518D30-1B7A-A0E3-FA17-732198ED1A99}"/>
                    </a:ext>
                  </a:extLst>
                </p:cNvPr>
                <p:cNvSpPr/>
                <p:nvPr/>
              </p:nvSpPr>
              <p:spPr>
                <a:xfrm>
                  <a:off x="572770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31" name="Forme libre : forme 36013">
                  <a:extLst>
                    <a:ext uri="{FF2B5EF4-FFF2-40B4-BE49-F238E27FC236}">
                      <a16:creationId xmlns:a16="http://schemas.microsoft.com/office/drawing/2014/main" id="{F386B2BA-9246-0044-B92A-E8457F25020E}"/>
                    </a:ext>
                  </a:extLst>
                </p:cNvPr>
                <p:cNvSpPr/>
                <p:nvPr/>
              </p:nvSpPr>
              <p:spPr>
                <a:xfrm>
                  <a:off x="559551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32" name="Forme libre : forme 36014">
                  <a:extLst>
                    <a:ext uri="{FF2B5EF4-FFF2-40B4-BE49-F238E27FC236}">
                      <a16:creationId xmlns:a16="http://schemas.microsoft.com/office/drawing/2014/main" id="{9181CFA4-6671-2E30-37A5-DFC01BABD0A9}"/>
                    </a:ext>
                  </a:extLst>
                </p:cNvPr>
                <p:cNvSpPr/>
                <p:nvPr/>
              </p:nvSpPr>
              <p:spPr>
                <a:xfrm>
                  <a:off x="546341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841 w 81320"/>
                    <a:gd name="connsiteY14" fmla="*/ 53310 h 59454"/>
                    <a:gd name="connsiteX15" fmla="*/ 76712 w 81320"/>
                    <a:gd name="connsiteY15" fmla="*/ 51683 h 59454"/>
                    <a:gd name="connsiteX16" fmla="*/ 72827 w 81320"/>
                    <a:gd name="connsiteY16" fmla="*/ 55569 h 59454"/>
                    <a:gd name="connsiteX17" fmla="*/ 72194 w 81320"/>
                    <a:gd name="connsiteY17" fmla="*/ 4608 h 59454"/>
                    <a:gd name="connsiteX18" fmla="*/ 76712 w 81320"/>
                    <a:gd name="connsiteY18" fmla="*/ 9126 h 59454"/>
                    <a:gd name="connsiteX19" fmla="*/ 3072 w 81320"/>
                    <a:gd name="connsiteY19" fmla="*/ 7590 h 59454"/>
                    <a:gd name="connsiteX20" fmla="*/ 6054 w 81320"/>
                    <a:gd name="connsiteY20" fmla="*/ 4608 h 59454"/>
                    <a:gd name="connsiteX21" fmla="*/ 4699 w 81320"/>
                    <a:gd name="connsiteY21" fmla="*/ 29366 h 59454"/>
                    <a:gd name="connsiteX22" fmla="*/ 2982 w 81320"/>
                    <a:gd name="connsiteY22" fmla="*/ 55569 h 59454"/>
                    <a:gd name="connsiteX23" fmla="*/ 4084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841" y="53310"/>
                      </a:moveTo>
                      <a:lnTo>
                        <a:pt x="76712" y="51683"/>
                      </a:lnTo>
                      <a:lnTo>
                        <a:pt x="72827" y="55569"/>
                      </a:lnTo>
                      <a:cubicBezTo>
                        <a:pt x="72375" y="38582"/>
                        <a:pt x="72285" y="21595"/>
                        <a:pt x="72194" y="4608"/>
                      </a:cubicBezTo>
                      <a:lnTo>
                        <a:pt x="76712" y="9126"/>
                      </a:lnTo>
                      <a:cubicBezTo>
                        <a:pt x="52135" y="8945"/>
                        <a:pt x="27649" y="8855"/>
                        <a:pt x="3072" y="7590"/>
                      </a:cubicBezTo>
                      <a:lnTo>
                        <a:pt x="6054" y="4608"/>
                      </a:lnTo>
                      <a:cubicBezTo>
                        <a:pt x="5692" y="12740"/>
                        <a:pt x="5421" y="20872"/>
                        <a:pt x="4699" y="29366"/>
                      </a:cubicBezTo>
                      <a:lnTo>
                        <a:pt x="2982" y="55569"/>
                      </a:lnTo>
                      <a:lnTo>
                        <a:pt x="40841" y="53310"/>
                      </a:lnTo>
                      <a:close/>
                    </a:path>
                  </a:pathLst>
                </a:custGeom>
                <a:solidFill>
                  <a:srgbClr val="3F3F3F"/>
                </a:solidFill>
                <a:ln w="9035" cap="flat">
                  <a:noFill/>
                  <a:prstDash val="solid"/>
                  <a:miter/>
                </a:ln>
              </p:spPr>
              <p:txBody>
                <a:bodyPr anchor="ctr"/>
                <a:lstStyle/>
                <a:p>
                  <a:pPr>
                    <a:defRPr/>
                  </a:pPr>
                  <a:endParaRPr lang="en-US" dirty="0"/>
                </a:p>
              </p:txBody>
            </p:sp>
            <p:sp>
              <p:nvSpPr>
                <p:cNvPr id="333" name="Forme libre : forme 36015">
                  <a:extLst>
                    <a:ext uri="{FF2B5EF4-FFF2-40B4-BE49-F238E27FC236}">
                      <a16:creationId xmlns:a16="http://schemas.microsoft.com/office/drawing/2014/main" id="{E6FDA6F2-CFC4-1B32-6A5C-E389C02F1C58}"/>
                    </a:ext>
                  </a:extLst>
                </p:cNvPr>
                <p:cNvSpPr/>
                <p:nvPr/>
              </p:nvSpPr>
              <p:spPr>
                <a:xfrm>
                  <a:off x="5331228"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841 w 81320"/>
                    <a:gd name="connsiteY14" fmla="*/ 53310 h 59454"/>
                    <a:gd name="connsiteX15" fmla="*/ 76712 w 81320"/>
                    <a:gd name="connsiteY15" fmla="*/ 51683 h 59454"/>
                    <a:gd name="connsiteX16" fmla="*/ 72827 w 81320"/>
                    <a:gd name="connsiteY16" fmla="*/ 55569 h 59454"/>
                    <a:gd name="connsiteX17" fmla="*/ 72194 w 81320"/>
                    <a:gd name="connsiteY17" fmla="*/ 4608 h 59454"/>
                    <a:gd name="connsiteX18" fmla="*/ 76712 w 81320"/>
                    <a:gd name="connsiteY18" fmla="*/ 9126 h 59454"/>
                    <a:gd name="connsiteX19" fmla="*/ 3072 w 81320"/>
                    <a:gd name="connsiteY19" fmla="*/ 7590 h 59454"/>
                    <a:gd name="connsiteX20" fmla="*/ 6054 w 81320"/>
                    <a:gd name="connsiteY20" fmla="*/ 4608 h 59454"/>
                    <a:gd name="connsiteX21" fmla="*/ 4699 w 81320"/>
                    <a:gd name="connsiteY21" fmla="*/ 29366 h 59454"/>
                    <a:gd name="connsiteX22" fmla="*/ 2982 w 81320"/>
                    <a:gd name="connsiteY22" fmla="*/ 55569 h 59454"/>
                    <a:gd name="connsiteX23" fmla="*/ 4084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841" y="53310"/>
                      </a:moveTo>
                      <a:lnTo>
                        <a:pt x="76712" y="51683"/>
                      </a:lnTo>
                      <a:lnTo>
                        <a:pt x="72827" y="55569"/>
                      </a:lnTo>
                      <a:cubicBezTo>
                        <a:pt x="72375" y="38582"/>
                        <a:pt x="72285" y="21595"/>
                        <a:pt x="72194" y="4608"/>
                      </a:cubicBezTo>
                      <a:lnTo>
                        <a:pt x="76712" y="9126"/>
                      </a:lnTo>
                      <a:cubicBezTo>
                        <a:pt x="52135" y="8945"/>
                        <a:pt x="27649" y="8855"/>
                        <a:pt x="3072" y="7590"/>
                      </a:cubicBezTo>
                      <a:lnTo>
                        <a:pt x="6054" y="4608"/>
                      </a:lnTo>
                      <a:cubicBezTo>
                        <a:pt x="5692" y="12740"/>
                        <a:pt x="5421" y="20872"/>
                        <a:pt x="4699" y="29366"/>
                      </a:cubicBezTo>
                      <a:lnTo>
                        <a:pt x="2982" y="55569"/>
                      </a:lnTo>
                      <a:lnTo>
                        <a:pt x="40841" y="53310"/>
                      </a:lnTo>
                      <a:close/>
                    </a:path>
                  </a:pathLst>
                </a:custGeom>
                <a:solidFill>
                  <a:srgbClr val="3F3F3F"/>
                </a:solidFill>
                <a:ln w="9035" cap="flat">
                  <a:noFill/>
                  <a:prstDash val="solid"/>
                  <a:miter/>
                </a:ln>
              </p:spPr>
              <p:txBody>
                <a:bodyPr anchor="ctr"/>
                <a:lstStyle/>
                <a:p>
                  <a:pPr>
                    <a:defRPr/>
                  </a:pPr>
                  <a:endParaRPr lang="en-US" dirty="0"/>
                </a:p>
              </p:txBody>
            </p:sp>
            <p:sp>
              <p:nvSpPr>
                <p:cNvPr id="334" name="Forme libre : forme 36016">
                  <a:extLst>
                    <a:ext uri="{FF2B5EF4-FFF2-40B4-BE49-F238E27FC236}">
                      <a16:creationId xmlns:a16="http://schemas.microsoft.com/office/drawing/2014/main" id="{4A55E859-C571-F60C-2F5B-F9BAB355DC07}"/>
                    </a:ext>
                  </a:extLst>
                </p:cNvPr>
                <p:cNvSpPr/>
                <p:nvPr/>
              </p:nvSpPr>
              <p:spPr>
                <a:xfrm>
                  <a:off x="5199038"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2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3 w 81320"/>
                    <a:gd name="connsiteY10" fmla="*/ 57737 h 59454"/>
                    <a:gd name="connsiteX11" fmla="*/ 20782 w 81320"/>
                    <a:gd name="connsiteY11" fmla="*/ 56653 h 59454"/>
                    <a:gd name="connsiteX12" fmla="*/ 3162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2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2" y="1536"/>
                      </a:lnTo>
                      <a:cubicBezTo>
                        <a:pt x="27739" y="271"/>
                        <a:pt x="52226" y="181"/>
                        <a:pt x="76802" y="0"/>
                      </a:cubicBezTo>
                      <a:lnTo>
                        <a:pt x="81320" y="0"/>
                      </a:lnTo>
                      <a:lnTo>
                        <a:pt x="81320" y="4518"/>
                      </a:lnTo>
                      <a:cubicBezTo>
                        <a:pt x="81230" y="21505"/>
                        <a:pt x="81139" y="38491"/>
                        <a:pt x="80688" y="55478"/>
                      </a:cubicBezTo>
                      <a:lnTo>
                        <a:pt x="80597" y="59454"/>
                      </a:lnTo>
                      <a:lnTo>
                        <a:pt x="76802" y="59364"/>
                      </a:lnTo>
                      <a:cubicBezTo>
                        <a:pt x="64062" y="59002"/>
                        <a:pt x="51412" y="58370"/>
                        <a:pt x="39033" y="57737"/>
                      </a:cubicBezTo>
                      <a:cubicBezTo>
                        <a:pt x="32799" y="57557"/>
                        <a:pt x="26836" y="56924"/>
                        <a:pt x="20782" y="56653"/>
                      </a:cubicBezTo>
                      <a:lnTo>
                        <a:pt x="3162"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2"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35" name="Forme libre : forme 36017">
                  <a:extLst>
                    <a:ext uri="{FF2B5EF4-FFF2-40B4-BE49-F238E27FC236}">
                      <a16:creationId xmlns:a16="http://schemas.microsoft.com/office/drawing/2014/main" id="{33AF22DB-B5A0-D923-0A15-268D37935D74}"/>
                    </a:ext>
                  </a:extLst>
                </p:cNvPr>
                <p:cNvSpPr/>
                <p:nvPr/>
              </p:nvSpPr>
              <p:spPr>
                <a:xfrm>
                  <a:off x="5677924"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8" y="0"/>
                        <a:pt x="0" y="7228"/>
                        <a:pt x="0" y="16083"/>
                      </a:cubicBezTo>
                      <a:lnTo>
                        <a:pt x="0" y="16083"/>
                      </a:lnTo>
                      <a:cubicBezTo>
                        <a:pt x="90" y="24938"/>
                        <a:pt x="731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6" name="Forme libre : forme 36018">
                  <a:extLst>
                    <a:ext uri="{FF2B5EF4-FFF2-40B4-BE49-F238E27FC236}">
                      <a16:creationId xmlns:a16="http://schemas.microsoft.com/office/drawing/2014/main" id="{1DCE21E1-2E51-EED8-2B4C-2DD6DD0D132C}"/>
                    </a:ext>
                  </a:extLst>
                </p:cNvPr>
                <p:cNvSpPr/>
                <p:nvPr/>
              </p:nvSpPr>
              <p:spPr>
                <a:xfrm>
                  <a:off x="5525945"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8" y="0"/>
                        <a:pt x="0" y="7228"/>
                        <a:pt x="0" y="16083"/>
                      </a:cubicBezTo>
                      <a:lnTo>
                        <a:pt x="0" y="16083"/>
                      </a:lnTo>
                      <a:cubicBezTo>
                        <a:pt x="90" y="24938"/>
                        <a:pt x="731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7" name="Forme libre : forme 36019">
                  <a:extLst>
                    <a:ext uri="{FF2B5EF4-FFF2-40B4-BE49-F238E27FC236}">
                      <a16:creationId xmlns:a16="http://schemas.microsoft.com/office/drawing/2014/main" id="{B5C6E95C-0184-55D1-1CA2-037E36B83AA5}"/>
                    </a:ext>
                  </a:extLst>
                </p:cNvPr>
                <p:cNvSpPr/>
                <p:nvPr/>
              </p:nvSpPr>
              <p:spPr>
                <a:xfrm>
                  <a:off x="5373967"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9" y="0"/>
                        <a:pt x="0" y="7228"/>
                        <a:pt x="0" y="16083"/>
                      </a:cubicBezTo>
                      <a:lnTo>
                        <a:pt x="0" y="16083"/>
                      </a:lnTo>
                      <a:cubicBezTo>
                        <a:pt x="0" y="24938"/>
                        <a:pt x="722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8" name="Forme libre : forme 36020">
                  <a:extLst>
                    <a:ext uri="{FF2B5EF4-FFF2-40B4-BE49-F238E27FC236}">
                      <a16:creationId xmlns:a16="http://schemas.microsoft.com/office/drawing/2014/main" id="{0578FFA9-C6F6-18CB-054D-F23C13AF2F96}"/>
                    </a:ext>
                  </a:extLst>
                </p:cNvPr>
                <p:cNvSpPr/>
                <p:nvPr/>
              </p:nvSpPr>
              <p:spPr>
                <a:xfrm>
                  <a:off x="5221988"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9" y="0"/>
                        <a:pt x="0" y="7228"/>
                        <a:pt x="0" y="16083"/>
                      </a:cubicBezTo>
                      <a:lnTo>
                        <a:pt x="0" y="16083"/>
                      </a:lnTo>
                      <a:cubicBezTo>
                        <a:pt x="0" y="24938"/>
                        <a:pt x="722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39" name="Forme libre : forme 36021">
                  <a:extLst>
                    <a:ext uri="{FF2B5EF4-FFF2-40B4-BE49-F238E27FC236}">
                      <a16:creationId xmlns:a16="http://schemas.microsoft.com/office/drawing/2014/main" id="{05475254-C2E0-C9F9-1B02-350FB66E5743}"/>
                    </a:ext>
                  </a:extLst>
                </p:cNvPr>
                <p:cNvSpPr/>
                <p:nvPr/>
              </p:nvSpPr>
              <p:spPr>
                <a:xfrm>
                  <a:off x="5070010"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3" y="32167"/>
                        <a:pt x="94512" y="24938"/>
                        <a:pt x="94512" y="16083"/>
                      </a:cubicBezTo>
                      <a:lnTo>
                        <a:pt x="94512" y="16083"/>
                      </a:lnTo>
                      <a:cubicBezTo>
                        <a:pt x="94512" y="7228"/>
                        <a:pt x="87283" y="0"/>
                        <a:pt x="78429" y="0"/>
                      </a:cubicBezTo>
                      <a:lnTo>
                        <a:pt x="16083" y="0"/>
                      </a:lnTo>
                      <a:cubicBezTo>
                        <a:pt x="7228" y="0"/>
                        <a:pt x="0" y="7228"/>
                        <a:pt x="0" y="16083"/>
                      </a:cubicBezTo>
                      <a:lnTo>
                        <a:pt x="0" y="16083"/>
                      </a:lnTo>
                      <a:cubicBezTo>
                        <a:pt x="0" y="24938"/>
                        <a:pt x="7228"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40" name="Forme libre : forme 36022">
                  <a:extLst>
                    <a:ext uri="{FF2B5EF4-FFF2-40B4-BE49-F238E27FC236}">
                      <a16:creationId xmlns:a16="http://schemas.microsoft.com/office/drawing/2014/main" id="{8BA65CE5-DDB8-6599-1FC0-FD6C5890F58B}"/>
                    </a:ext>
                  </a:extLst>
                </p:cNvPr>
                <p:cNvSpPr/>
                <p:nvPr/>
              </p:nvSpPr>
              <p:spPr>
                <a:xfrm>
                  <a:off x="5677430" y="2590403"/>
                  <a:ext cx="98989" cy="39219"/>
                </a:xfrm>
                <a:custGeom>
                  <a:avLst/>
                  <a:gdLst>
                    <a:gd name="connsiteX0" fmla="*/ 222 w 98989"/>
                    <a:gd name="connsiteY0" fmla="*/ 17443 h 39219"/>
                    <a:gd name="connsiteX1" fmla="*/ 8173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3"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0" y="32985"/>
                        <a:pt x="85157" y="31900"/>
                      </a:cubicBezTo>
                      <a:cubicBezTo>
                        <a:pt x="88319" y="29822"/>
                        <a:pt x="90397" y="26298"/>
                        <a:pt x="90849" y="22774"/>
                      </a:cubicBezTo>
                      <a:cubicBezTo>
                        <a:pt x="92023"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0"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1" name="Forme libre : forme 36023">
                  <a:extLst>
                    <a:ext uri="{FF2B5EF4-FFF2-40B4-BE49-F238E27FC236}">
                      <a16:creationId xmlns:a16="http://schemas.microsoft.com/office/drawing/2014/main" id="{E94C5574-5509-F93C-F410-6D3DE5C9FCD6}"/>
                    </a:ext>
                  </a:extLst>
                </p:cNvPr>
                <p:cNvSpPr/>
                <p:nvPr/>
              </p:nvSpPr>
              <p:spPr>
                <a:xfrm>
                  <a:off x="5525452"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0"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0"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2" name="Forme libre : forme 36024">
                  <a:extLst>
                    <a:ext uri="{FF2B5EF4-FFF2-40B4-BE49-F238E27FC236}">
                      <a16:creationId xmlns:a16="http://schemas.microsoft.com/office/drawing/2014/main" id="{0937B673-D482-84E8-A2DB-2FAF6384ACB9}"/>
                    </a:ext>
                  </a:extLst>
                </p:cNvPr>
                <p:cNvSpPr/>
                <p:nvPr/>
              </p:nvSpPr>
              <p:spPr>
                <a:xfrm>
                  <a:off x="5373474"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1" y="36509"/>
                        <a:pt x="16577" y="36599"/>
                      </a:cubicBezTo>
                      <a:cubicBezTo>
                        <a:pt x="6999" y="36870"/>
                        <a:pt x="-1495" y="27292"/>
                        <a:pt x="222" y="17443"/>
                      </a:cubicBezTo>
                      <a:close/>
                      <a:moveTo>
                        <a:pt x="72959" y="34340"/>
                      </a:moveTo>
                      <a:cubicBezTo>
                        <a:pt x="75217" y="34159"/>
                        <a:pt x="77838" y="34069"/>
                        <a:pt x="79826" y="33888"/>
                      </a:cubicBezTo>
                      <a:cubicBezTo>
                        <a:pt x="81723" y="33617"/>
                        <a:pt x="83621"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1"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3" name="Forme libre : forme 36025">
                  <a:extLst>
                    <a:ext uri="{FF2B5EF4-FFF2-40B4-BE49-F238E27FC236}">
                      <a16:creationId xmlns:a16="http://schemas.microsoft.com/office/drawing/2014/main" id="{F8DC94BF-8004-6144-A3A9-2850B9FF3B4B}"/>
                    </a:ext>
                  </a:extLst>
                </p:cNvPr>
                <p:cNvSpPr/>
                <p:nvPr/>
              </p:nvSpPr>
              <p:spPr>
                <a:xfrm>
                  <a:off x="5221493" y="2590403"/>
                  <a:ext cx="98991" cy="39219"/>
                </a:xfrm>
                <a:custGeom>
                  <a:avLst/>
                  <a:gdLst>
                    <a:gd name="connsiteX0" fmla="*/ 224 w 98991"/>
                    <a:gd name="connsiteY0" fmla="*/ 17443 h 39219"/>
                    <a:gd name="connsiteX1" fmla="*/ 8176 w 98991"/>
                    <a:gd name="connsiteY1" fmla="*/ 5245 h 39219"/>
                    <a:gd name="connsiteX2" fmla="*/ 15404 w 98991"/>
                    <a:gd name="connsiteY2" fmla="*/ 2715 h 39219"/>
                    <a:gd name="connsiteX3" fmla="*/ 22542 w 98991"/>
                    <a:gd name="connsiteY3" fmla="*/ 2264 h 39219"/>
                    <a:gd name="connsiteX4" fmla="*/ 78924 w 98991"/>
                    <a:gd name="connsiteY4" fmla="*/ 5 h 39219"/>
                    <a:gd name="connsiteX5" fmla="*/ 94646 w 98991"/>
                    <a:gd name="connsiteY5" fmla="*/ 7595 h 39219"/>
                    <a:gd name="connsiteX6" fmla="*/ 98531 w 98991"/>
                    <a:gd name="connsiteY6" fmla="*/ 24311 h 39219"/>
                    <a:gd name="connsiteX7" fmla="*/ 88231 w 98991"/>
                    <a:gd name="connsiteY7" fmla="*/ 37322 h 39219"/>
                    <a:gd name="connsiteX8" fmla="*/ 80189 w 98991"/>
                    <a:gd name="connsiteY8" fmla="*/ 39219 h 39219"/>
                    <a:gd name="connsiteX9" fmla="*/ 72961 w 98991"/>
                    <a:gd name="connsiteY9" fmla="*/ 38858 h 39219"/>
                    <a:gd name="connsiteX10" fmla="*/ 16579 w 98991"/>
                    <a:gd name="connsiteY10" fmla="*/ 36599 h 39219"/>
                    <a:gd name="connsiteX11" fmla="*/ 224 w 98991"/>
                    <a:gd name="connsiteY11" fmla="*/ 17443 h 39219"/>
                    <a:gd name="connsiteX12" fmla="*/ 72870 w 98991"/>
                    <a:gd name="connsiteY12" fmla="*/ 34340 h 39219"/>
                    <a:gd name="connsiteX13" fmla="*/ 79737 w 98991"/>
                    <a:gd name="connsiteY13" fmla="*/ 33888 h 39219"/>
                    <a:gd name="connsiteX14" fmla="*/ 85068 w 98991"/>
                    <a:gd name="connsiteY14" fmla="*/ 31900 h 39219"/>
                    <a:gd name="connsiteX15" fmla="*/ 90761 w 98991"/>
                    <a:gd name="connsiteY15" fmla="*/ 22774 h 39219"/>
                    <a:gd name="connsiteX16" fmla="*/ 78834 w 98991"/>
                    <a:gd name="connsiteY16" fmla="*/ 8950 h 39219"/>
                    <a:gd name="connsiteX17" fmla="*/ 22452 w 98991"/>
                    <a:gd name="connsiteY17" fmla="*/ 6691 h 39219"/>
                    <a:gd name="connsiteX18" fmla="*/ 9441 w 98991"/>
                    <a:gd name="connsiteY18" fmla="*/ 7685 h 39219"/>
                    <a:gd name="connsiteX19" fmla="*/ 1399 w 98991"/>
                    <a:gd name="connsiteY19" fmla="*/ 17624 h 39219"/>
                    <a:gd name="connsiteX20" fmla="*/ 4290 w 98991"/>
                    <a:gd name="connsiteY20" fmla="*/ 30635 h 39219"/>
                    <a:gd name="connsiteX21" fmla="*/ 16488 w 98991"/>
                    <a:gd name="connsiteY21" fmla="*/ 36599 h 39219"/>
                    <a:gd name="connsiteX22" fmla="*/ 72870 w 98991"/>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91" h="39219">
                      <a:moveTo>
                        <a:pt x="224" y="17443"/>
                      </a:moveTo>
                      <a:cubicBezTo>
                        <a:pt x="947" y="12564"/>
                        <a:pt x="3839" y="8046"/>
                        <a:pt x="8176" y="5245"/>
                      </a:cubicBezTo>
                      <a:cubicBezTo>
                        <a:pt x="10344" y="3890"/>
                        <a:pt x="12874" y="2987"/>
                        <a:pt x="15404" y="2715"/>
                      </a:cubicBezTo>
                      <a:cubicBezTo>
                        <a:pt x="18024" y="2444"/>
                        <a:pt x="20193" y="2444"/>
                        <a:pt x="22542" y="2264"/>
                      </a:cubicBezTo>
                      <a:cubicBezTo>
                        <a:pt x="41336" y="1089"/>
                        <a:pt x="60130" y="-86"/>
                        <a:pt x="78924" y="5"/>
                      </a:cubicBezTo>
                      <a:cubicBezTo>
                        <a:pt x="84978" y="5"/>
                        <a:pt x="90851" y="2987"/>
                        <a:pt x="94646" y="7595"/>
                      </a:cubicBezTo>
                      <a:cubicBezTo>
                        <a:pt x="98441" y="12203"/>
                        <a:pt x="99796" y="18618"/>
                        <a:pt x="98531" y="24311"/>
                      </a:cubicBezTo>
                      <a:cubicBezTo>
                        <a:pt x="97266" y="30093"/>
                        <a:pt x="93200" y="34882"/>
                        <a:pt x="88231" y="37322"/>
                      </a:cubicBezTo>
                      <a:cubicBezTo>
                        <a:pt x="85701" y="38587"/>
                        <a:pt x="82990" y="39219"/>
                        <a:pt x="80189" y="39219"/>
                      </a:cubicBezTo>
                      <a:cubicBezTo>
                        <a:pt x="77478" y="39219"/>
                        <a:pt x="75400" y="38948"/>
                        <a:pt x="72961" y="38858"/>
                      </a:cubicBezTo>
                      <a:cubicBezTo>
                        <a:pt x="54167" y="37683"/>
                        <a:pt x="35373" y="36509"/>
                        <a:pt x="16579" y="36599"/>
                      </a:cubicBezTo>
                      <a:cubicBezTo>
                        <a:pt x="6911" y="36870"/>
                        <a:pt x="-1493" y="27292"/>
                        <a:pt x="224" y="17443"/>
                      </a:cubicBezTo>
                      <a:close/>
                      <a:moveTo>
                        <a:pt x="72870" y="34340"/>
                      </a:moveTo>
                      <a:cubicBezTo>
                        <a:pt x="75129" y="34159"/>
                        <a:pt x="77750" y="34069"/>
                        <a:pt x="79737" y="33888"/>
                      </a:cubicBezTo>
                      <a:cubicBezTo>
                        <a:pt x="81635" y="33617"/>
                        <a:pt x="83532" y="32985"/>
                        <a:pt x="85068" y="31900"/>
                      </a:cubicBezTo>
                      <a:cubicBezTo>
                        <a:pt x="88231" y="29822"/>
                        <a:pt x="90309" y="26298"/>
                        <a:pt x="90761" y="22774"/>
                      </a:cubicBezTo>
                      <a:cubicBezTo>
                        <a:pt x="91935" y="15546"/>
                        <a:pt x="85701" y="8679"/>
                        <a:pt x="78834" y="8950"/>
                      </a:cubicBezTo>
                      <a:cubicBezTo>
                        <a:pt x="60040" y="9040"/>
                        <a:pt x="41246" y="7866"/>
                        <a:pt x="22452" y="6691"/>
                      </a:cubicBezTo>
                      <a:cubicBezTo>
                        <a:pt x="17573" y="6511"/>
                        <a:pt x="13235" y="5607"/>
                        <a:pt x="9441" y="7685"/>
                      </a:cubicBezTo>
                      <a:cubicBezTo>
                        <a:pt x="5646" y="9492"/>
                        <a:pt x="2393" y="13197"/>
                        <a:pt x="1399" y="17624"/>
                      </a:cubicBezTo>
                      <a:cubicBezTo>
                        <a:pt x="405" y="22052"/>
                        <a:pt x="1399" y="26931"/>
                        <a:pt x="4290" y="30635"/>
                      </a:cubicBezTo>
                      <a:cubicBezTo>
                        <a:pt x="7182" y="34250"/>
                        <a:pt x="11790" y="36509"/>
                        <a:pt x="16488" y="36599"/>
                      </a:cubicBezTo>
                      <a:cubicBezTo>
                        <a:pt x="35373" y="36599"/>
                        <a:pt x="54167" y="35424"/>
                        <a:pt x="72870" y="34340"/>
                      </a:cubicBezTo>
                      <a:close/>
                    </a:path>
                  </a:pathLst>
                </a:custGeom>
                <a:solidFill>
                  <a:srgbClr val="3F3F3F"/>
                </a:solidFill>
                <a:ln w="9035" cap="flat">
                  <a:noFill/>
                  <a:prstDash val="solid"/>
                  <a:miter/>
                </a:ln>
              </p:spPr>
              <p:txBody>
                <a:bodyPr anchor="ctr"/>
                <a:lstStyle/>
                <a:p>
                  <a:pPr>
                    <a:defRPr/>
                  </a:pPr>
                  <a:endParaRPr lang="en-US" dirty="0"/>
                </a:p>
              </p:txBody>
            </p:sp>
            <p:sp>
              <p:nvSpPr>
                <p:cNvPr id="344" name="Forme libre : forme 36026">
                  <a:extLst>
                    <a:ext uri="{FF2B5EF4-FFF2-40B4-BE49-F238E27FC236}">
                      <a16:creationId xmlns:a16="http://schemas.microsoft.com/office/drawing/2014/main" id="{83B7256B-AEE2-0C33-EE64-FCFD2D547EB7}"/>
                    </a:ext>
                  </a:extLst>
                </p:cNvPr>
                <p:cNvSpPr/>
                <p:nvPr/>
              </p:nvSpPr>
              <p:spPr>
                <a:xfrm>
                  <a:off x="5069427"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1"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461"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45" name="Forme libre : forme 36027">
                  <a:extLst>
                    <a:ext uri="{FF2B5EF4-FFF2-40B4-BE49-F238E27FC236}">
                      <a16:creationId xmlns:a16="http://schemas.microsoft.com/office/drawing/2014/main" id="{D12E109B-0D21-ECB7-1445-B923BCEFC225}"/>
                    </a:ext>
                  </a:extLst>
                </p:cNvPr>
                <p:cNvSpPr/>
                <p:nvPr/>
              </p:nvSpPr>
              <p:spPr>
                <a:xfrm>
                  <a:off x="5176359" y="2696034"/>
                  <a:ext cx="79422" cy="57556"/>
                </a:xfrm>
                <a:custGeom>
                  <a:avLst/>
                  <a:gdLst>
                    <a:gd name="connsiteX0" fmla="*/ 1446 w 79422"/>
                    <a:gd name="connsiteY0" fmla="*/ 29817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7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7"/>
                      </a:moveTo>
                      <a:cubicBezTo>
                        <a:pt x="723" y="21595"/>
                        <a:pt x="542" y="13101"/>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7"/>
                      </a:lnTo>
                      <a:close/>
                      <a:moveTo>
                        <a:pt x="40028" y="51412"/>
                      </a:moveTo>
                      <a:cubicBezTo>
                        <a:pt x="51864" y="50870"/>
                        <a:pt x="63430" y="50147"/>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6" name="Forme libre : forme 36028">
                  <a:extLst>
                    <a:ext uri="{FF2B5EF4-FFF2-40B4-BE49-F238E27FC236}">
                      <a16:creationId xmlns:a16="http://schemas.microsoft.com/office/drawing/2014/main" id="{14076FFA-B218-18B1-0198-8EDA0F18A93A}"/>
                    </a:ext>
                  </a:extLst>
                </p:cNvPr>
                <p:cNvSpPr/>
                <p:nvPr/>
              </p:nvSpPr>
              <p:spPr>
                <a:xfrm>
                  <a:off x="5176359" y="2775276"/>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7" name="Forme libre : forme 36029">
                  <a:extLst>
                    <a:ext uri="{FF2B5EF4-FFF2-40B4-BE49-F238E27FC236}">
                      <a16:creationId xmlns:a16="http://schemas.microsoft.com/office/drawing/2014/main" id="{8B1AC80D-54AD-978C-17DD-BBCBD857EC46}"/>
                    </a:ext>
                  </a:extLst>
                </p:cNvPr>
                <p:cNvSpPr/>
                <p:nvPr/>
              </p:nvSpPr>
              <p:spPr>
                <a:xfrm>
                  <a:off x="5176359" y="2854608"/>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8" name="Forme libre : forme 36030">
                  <a:extLst>
                    <a:ext uri="{FF2B5EF4-FFF2-40B4-BE49-F238E27FC236}">
                      <a16:creationId xmlns:a16="http://schemas.microsoft.com/office/drawing/2014/main" id="{5FD6B9D6-0D89-7F30-F253-DE1D5795EF33}"/>
                    </a:ext>
                  </a:extLst>
                </p:cNvPr>
                <p:cNvSpPr/>
                <p:nvPr/>
              </p:nvSpPr>
              <p:spPr>
                <a:xfrm>
                  <a:off x="5176359" y="2933940"/>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49" name="Forme libre : forme 36031">
                  <a:extLst>
                    <a:ext uri="{FF2B5EF4-FFF2-40B4-BE49-F238E27FC236}">
                      <a16:creationId xmlns:a16="http://schemas.microsoft.com/office/drawing/2014/main" id="{CC7E7A09-9576-9290-3C53-25AB16C47EFD}"/>
                    </a:ext>
                  </a:extLst>
                </p:cNvPr>
                <p:cNvSpPr/>
                <p:nvPr/>
              </p:nvSpPr>
              <p:spPr>
                <a:xfrm>
                  <a:off x="5540131" y="2277172"/>
                  <a:ext cx="87644" cy="87680"/>
                </a:xfrm>
                <a:custGeom>
                  <a:avLst/>
                  <a:gdLst>
                    <a:gd name="connsiteX0" fmla="*/ 11746 w 87644"/>
                    <a:gd name="connsiteY0" fmla="*/ 14068 h 87680"/>
                    <a:gd name="connsiteX1" fmla="*/ 41563 w 87644"/>
                    <a:gd name="connsiteY1" fmla="*/ 63 h 87680"/>
                    <a:gd name="connsiteX2" fmla="*/ 73730 w 87644"/>
                    <a:gd name="connsiteY2" fmla="*/ 11719 h 87680"/>
                    <a:gd name="connsiteX3" fmla="*/ 87645 w 87644"/>
                    <a:gd name="connsiteY3" fmla="*/ 43885 h 87680"/>
                    <a:gd name="connsiteX4" fmla="*/ 73730 w 87644"/>
                    <a:gd name="connsiteY4" fmla="*/ 75962 h 87680"/>
                    <a:gd name="connsiteX5" fmla="*/ 41654 w 87644"/>
                    <a:gd name="connsiteY5" fmla="*/ 87618 h 87680"/>
                    <a:gd name="connsiteX6" fmla="*/ 11837 w 87644"/>
                    <a:gd name="connsiteY6" fmla="*/ 73613 h 87680"/>
                    <a:gd name="connsiteX7" fmla="*/ 90 w 87644"/>
                    <a:gd name="connsiteY7" fmla="*/ 43795 h 87680"/>
                    <a:gd name="connsiteX8" fmla="*/ 11746 w 87644"/>
                    <a:gd name="connsiteY8" fmla="*/ 14068 h 87680"/>
                    <a:gd name="connsiteX9" fmla="*/ 12650 w 87644"/>
                    <a:gd name="connsiteY9" fmla="*/ 72799 h 87680"/>
                    <a:gd name="connsiteX10" fmla="*/ 41563 w 87644"/>
                    <a:gd name="connsiteY10" fmla="*/ 83190 h 87680"/>
                    <a:gd name="connsiteX11" fmla="*/ 78609 w 87644"/>
                    <a:gd name="connsiteY11" fmla="*/ 43885 h 87680"/>
                    <a:gd name="connsiteX12" fmla="*/ 41563 w 87644"/>
                    <a:gd name="connsiteY12" fmla="*/ 4581 h 87680"/>
                    <a:gd name="connsiteX13" fmla="*/ 12650 w 87644"/>
                    <a:gd name="connsiteY13" fmla="*/ 14881 h 87680"/>
                    <a:gd name="connsiteX14" fmla="*/ 0 w 87644"/>
                    <a:gd name="connsiteY14" fmla="*/ 43795 h 87680"/>
                    <a:gd name="connsiteX15" fmla="*/ 12650 w 87644"/>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4" h="87680">
                      <a:moveTo>
                        <a:pt x="11746" y="14068"/>
                      </a:moveTo>
                      <a:cubicBezTo>
                        <a:pt x="19155" y="5936"/>
                        <a:pt x="30088" y="605"/>
                        <a:pt x="41563"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90" y="33043"/>
                        <a:pt x="4247" y="22200"/>
                        <a:pt x="11746" y="14068"/>
                      </a:cubicBezTo>
                      <a:close/>
                      <a:moveTo>
                        <a:pt x="12650" y="72799"/>
                      </a:moveTo>
                      <a:cubicBezTo>
                        <a:pt x="20511" y="80118"/>
                        <a:pt x="31263" y="83732"/>
                        <a:pt x="41563" y="83190"/>
                      </a:cubicBezTo>
                      <a:cubicBezTo>
                        <a:pt x="62616" y="82287"/>
                        <a:pt x="79061" y="63402"/>
                        <a:pt x="78609" y="43885"/>
                      </a:cubicBezTo>
                      <a:cubicBezTo>
                        <a:pt x="79061" y="24369"/>
                        <a:pt x="62616" y="5484"/>
                        <a:pt x="41563" y="4581"/>
                      </a:cubicBezTo>
                      <a:cubicBezTo>
                        <a:pt x="31263" y="4039"/>
                        <a:pt x="20511" y="7653"/>
                        <a:pt x="12650" y="14881"/>
                      </a:cubicBezTo>
                      <a:cubicBezTo>
                        <a:pt x="4698" y="22110"/>
                        <a:pt x="90" y="32952"/>
                        <a:pt x="0" y="43795"/>
                      </a:cubicBezTo>
                      <a:cubicBezTo>
                        <a:pt x="90" y="54818"/>
                        <a:pt x="4698"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50" name="Forme libre : forme 36032">
                  <a:extLst>
                    <a:ext uri="{FF2B5EF4-FFF2-40B4-BE49-F238E27FC236}">
                      <a16:creationId xmlns:a16="http://schemas.microsoft.com/office/drawing/2014/main" id="{A3731632-7913-4B4C-9535-71AD2ACBFEA6}"/>
                    </a:ext>
                  </a:extLst>
                </p:cNvPr>
                <p:cNvSpPr/>
                <p:nvPr/>
              </p:nvSpPr>
              <p:spPr>
                <a:xfrm>
                  <a:off x="5390954" y="2277172"/>
                  <a:ext cx="87645" cy="87680"/>
                </a:xfrm>
                <a:custGeom>
                  <a:avLst/>
                  <a:gdLst>
                    <a:gd name="connsiteX0" fmla="*/ 11746 w 87645"/>
                    <a:gd name="connsiteY0" fmla="*/ 14068 h 87680"/>
                    <a:gd name="connsiteX1" fmla="*/ 41564 w 87645"/>
                    <a:gd name="connsiteY1" fmla="*/ 63 h 87680"/>
                    <a:gd name="connsiteX2" fmla="*/ 73730 w 87645"/>
                    <a:gd name="connsiteY2" fmla="*/ 11719 h 87680"/>
                    <a:gd name="connsiteX3" fmla="*/ 87645 w 87645"/>
                    <a:gd name="connsiteY3" fmla="*/ 43885 h 87680"/>
                    <a:gd name="connsiteX4" fmla="*/ 73730 w 87645"/>
                    <a:gd name="connsiteY4" fmla="*/ 75962 h 87680"/>
                    <a:gd name="connsiteX5" fmla="*/ 41654 w 87645"/>
                    <a:gd name="connsiteY5" fmla="*/ 87618 h 87680"/>
                    <a:gd name="connsiteX6" fmla="*/ 11837 w 87645"/>
                    <a:gd name="connsiteY6" fmla="*/ 73613 h 87680"/>
                    <a:gd name="connsiteX7" fmla="*/ 90 w 87645"/>
                    <a:gd name="connsiteY7" fmla="*/ 43795 h 87680"/>
                    <a:gd name="connsiteX8" fmla="*/ 11746 w 87645"/>
                    <a:gd name="connsiteY8" fmla="*/ 14068 h 87680"/>
                    <a:gd name="connsiteX9" fmla="*/ 12650 w 87645"/>
                    <a:gd name="connsiteY9" fmla="*/ 72799 h 87680"/>
                    <a:gd name="connsiteX10" fmla="*/ 41564 w 87645"/>
                    <a:gd name="connsiteY10" fmla="*/ 83190 h 87680"/>
                    <a:gd name="connsiteX11" fmla="*/ 78610 w 87645"/>
                    <a:gd name="connsiteY11" fmla="*/ 43885 h 87680"/>
                    <a:gd name="connsiteX12" fmla="*/ 41564 w 87645"/>
                    <a:gd name="connsiteY12" fmla="*/ 4581 h 87680"/>
                    <a:gd name="connsiteX13" fmla="*/ 12650 w 87645"/>
                    <a:gd name="connsiteY13" fmla="*/ 14881 h 87680"/>
                    <a:gd name="connsiteX14" fmla="*/ 0 w 87645"/>
                    <a:gd name="connsiteY14" fmla="*/ 43795 h 87680"/>
                    <a:gd name="connsiteX15" fmla="*/ 12650 w 87645"/>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5" h="87680">
                      <a:moveTo>
                        <a:pt x="11746" y="14068"/>
                      </a:moveTo>
                      <a:cubicBezTo>
                        <a:pt x="19155" y="5936"/>
                        <a:pt x="30088" y="605"/>
                        <a:pt x="41564"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90" y="33043"/>
                        <a:pt x="4247" y="22200"/>
                        <a:pt x="11746" y="14068"/>
                      </a:cubicBezTo>
                      <a:close/>
                      <a:moveTo>
                        <a:pt x="12650" y="72799"/>
                      </a:moveTo>
                      <a:cubicBezTo>
                        <a:pt x="20511" y="80118"/>
                        <a:pt x="31263" y="83732"/>
                        <a:pt x="41564" y="83190"/>
                      </a:cubicBezTo>
                      <a:cubicBezTo>
                        <a:pt x="62616" y="82287"/>
                        <a:pt x="79061" y="63402"/>
                        <a:pt x="78610" y="43885"/>
                      </a:cubicBezTo>
                      <a:cubicBezTo>
                        <a:pt x="79061" y="24369"/>
                        <a:pt x="62616" y="5484"/>
                        <a:pt x="41564" y="4581"/>
                      </a:cubicBezTo>
                      <a:cubicBezTo>
                        <a:pt x="31263" y="4039"/>
                        <a:pt x="20511" y="7653"/>
                        <a:pt x="12650" y="14881"/>
                      </a:cubicBezTo>
                      <a:cubicBezTo>
                        <a:pt x="4698" y="22110"/>
                        <a:pt x="90" y="32952"/>
                        <a:pt x="0" y="43795"/>
                      </a:cubicBezTo>
                      <a:cubicBezTo>
                        <a:pt x="90" y="54818"/>
                        <a:pt x="4698"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51" name="Forme libre : forme 36033">
                  <a:extLst>
                    <a:ext uri="{FF2B5EF4-FFF2-40B4-BE49-F238E27FC236}">
                      <a16:creationId xmlns:a16="http://schemas.microsoft.com/office/drawing/2014/main" id="{F27F1D84-0785-F28D-381A-2956EF313686}"/>
                    </a:ext>
                  </a:extLst>
                </p:cNvPr>
                <p:cNvSpPr/>
                <p:nvPr/>
              </p:nvSpPr>
              <p:spPr>
                <a:xfrm>
                  <a:off x="5241776" y="2277172"/>
                  <a:ext cx="87645" cy="87680"/>
                </a:xfrm>
                <a:custGeom>
                  <a:avLst/>
                  <a:gdLst>
                    <a:gd name="connsiteX0" fmla="*/ 11746 w 87645"/>
                    <a:gd name="connsiteY0" fmla="*/ 14068 h 87680"/>
                    <a:gd name="connsiteX1" fmla="*/ 41564 w 87645"/>
                    <a:gd name="connsiteY1" fmla="*/ 63 h 87680"/>
                    <a:gd name="connsiteX2" fmla="*/ 73730 w 87645"/>
                    <a:gd name="connsiteY2" fmla="*/ 11719 h 87680"/>
                    <a:gd name="connsiteX3" fmla="*/ 87645 w 87645"/>
                    <a:gd name="connsiteY3" fmla="*/ 43885 h 87680"/>
                    <a:gd name="connsiteX4" fmla="*/ 73730 w 87645"/>
                    <a:gd name="connsiteY4" fmla="*/ 75962 h 87680"/>
                    <a:gd name="connsiteX5" fmla="*/ 41654 w 87645"/>
                    <a:gd name="connsiteY5" fmla="*/ 87618 h 87680"/>
                    <a:gd name="connsiteX6" fmla="*/ 11837 w 87645"/>
                    <a:gd name="connsiteY6" fmla="*/ 73613 h 87680"/>
                    <a:gd name="connsiteX7" fmla="*/ 90 w 87645"/>
                    <a:gd name="connsiteY7" fmla="*/ 43795 h 87680"/>
                    <a:gd name="connsiteX8" fmla="*/ 11746 w 87645"/>
                    <a:gd name="connsiteY8" fmla="*/ 14068 h 87680"/>
                    <a:gd name="connsiteX9" fmla="*/ 12650 w 87645"/>
                    <a:gd name="connsiteY9" fmla="*/ 72799 h 87680"/>
                    <a:gd name="connsiteX10" fmla="*/ 41564 w 87645"/>
                    <a:gd name="connsiteY10" fmla="*/ 83190 h 87680"/>
                    <a:gd name="connsiteX11" fmla="*/ 78610 w 87645"/>
                    <a:gd name="connsiteY11" fmla="*/ 43885 h 87680"/>
                    <a:gd name="connsiteX12" fmla="*/ 41564 w 87645"/>
                    <a:gd name="connsiteY12" fmla="*/ 4581 h 87680"/>
                    <a:gd name="connsiteX13" fmla="*/ 12650 w 87645"/>
                    <a:gd name="connsiteY13" fmla="*/ 14881 h 87680"/>
                    <a:gd name="connsiteX14" fmla="*/ 0 w 87645"/>
                    <a:gd name="connsiteY14" fmla="*/ 43795 h 87680"/>
                    <a:gd name="connsiteX15" fmla="*/ 12650 w 87645"/>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5" h="87680">
                      <a:moveTo>
                        <a:pt x="11746" y="14068"/>
                      </a:moveTo>
                      <a:cubicBezTo>
                        <a:pt x="19155" y="5936"/>
                        <a:pt x="30089" y="605"/>
                        <a:pt x="41564"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0" y="33043"/>
                        <a:pt x="4247" y="22200"/>
                        <a:pt x="11746" y="14068"/>
                      </a:cubicBezTo>
                      <a:close/>
                      <a:moveTo>
                        <a:pt x="12650" y="72799"/>
                      </a:moveTo>
                      <a:cubicBezTo>
                        <a:pt x="20511" y="80118"/>
                        <a:pt x="31263" y="83732"/>
                        <a:pt x="41564" y="83190"/>
                      </a:cubicBezTo>
                      <a:cubicBezTo>
                        <a:pt x="62617" y="82287"/>
                        <a:pt x="79061" y="63402"/>
                        <a:pt x="78610" y="43885"/>
                      </a:cubicBezTo>
                      <a:cubicBezTo>
                        <a:pt x="79061" y="24369"/>
                        <a:pt x="62617" y="5484"/>
                        <a:pt x="41564" y="4581"/>
                      </a:cubicBezTo>
                      <a:cubicBezTo>
                        <a:pt x="31263" y="4039"/>
                        <a:pt x="20511" y="7653"/>
                        <a:pt x="12650" y="14881"/>
                      </a:cubicBezTo>
                      <a:cubicBezTo>
                        <a:pt x="4699" y="22110"/>
                        <a:pt x="90" y="32952"/>
                        <a:pt x="0" y="43795"/>
                      </a:cubicBezTo>
                      <a:cubicBezTo>
                        <a:pt x="90" y="54818"/>
                        <a:pt x="4789"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52" name="Forme libre : forme 36034">
                  <a:extLst>
                    <a:ext uri="{FF2B5EF4-FFF2-40B4-BE49-F238E27FC236}">
                      <a16:creationId xmlns:a16="http://schemas.microsoft.com/office/drawing/2014/main" id="{EF6E456F-0169-D19B-5917-15744103C84C}"/>
                    </a:ext>
                  </a:extLst>
                </p:cNvPr>
                <p:cNvSpPr/>
                <p:nvPr/>
              </p:nvSpPr>
              <p:spPr>
                <a:xfrm>
                  <a:off x="5177624" y="2455145"/>
                  <a:ext cx="600413" cy="71742"/>
                </a:xfrm>
                <a:custGeom>
                  <a:avLst/>
                  <a:gdLst>
                    <a:gd name="connsiteX0" fmla="*/ 35871 w 600413"/>
                    <a:gd name="connsiteY0" fmla="*/ 71742 h 71742"/>
                    <a:gd name="connsiteX1" fmla="*/ 564543 w 600413"/>
                    <a:gd name="connsiteY1" fmla="*/ 71742 h 71742"/>
                    <a:gd name="connsiteX2" fmla="*/ 600414 w 600413"/>
                    <a:gd name="connsiteY2" fmla="*/ 35871 h 71742"/>
                    <a:gd name="connsiteX3" fmla="*/ 600414 w 600413"/>
                    <a:gd name="connsiteY3" fmla="*/ 35871 h 71742"/>
                    <a:gd name="connsiteX4" fmla="*/ 564543 w 600413"/>
                    <a:gd name="connsiteY4" fmla="*/ 0 h 71742"/>
                    <a:gd name="connsiteX5" fmla="*/ 35871 w 600413"/>
                    <a:gd name="connsiteY5" fmla="*/ 0 h 71742"/>
                    <a:gd name="connsiteX6" fmla="*/ 0 w 600413"/>
                    <a:gd name="connsiteY6" fmla="*/ 35871 h 71742"/>
                    <a:gd name="connsiteX7" fmla="*/ 0 w 600413"/>
                    <a:gd name="connsiteY7" fmla="*/ 35871 h 71742"/>
                    <a:gd name="connsiteX8" fmla="*/ 35871 w 600413"/>
                    <a:gd name="connsiteY8" fmla="*/ 71742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13" h="71742">
                      <a:moveTo>
                        <a:pt x="35871" y="71742"/>
                      </a:moveTo>
                      <a:lnTo>
                        <a:pt x="564543" y="71742"/>
                      </a:lnTo>
                      <a:cubicBezTo>
                        <a:pt x="584240" y="71742"/>
                        <a:pt x="600414" y="55569"/>
                        <a:pt x="600414" y="35871"/>
                      </a:cubicBezTo>
                      <a:lnTo>
                        <a:pt x="600414" y="35871"/>
                      </a:lnTo>
                      <a:cubicBezTo>
                        <a:pt x="600414" y="16174"/>
                        <a:pt x="584240" y="0"/>
                        <a:pt x="564543" y="0"/>
                      </a:cubicBezTo>
                      <a:lnTo>
                        <a:pt x="35871" y="0"/>
                      </a:lnTo>
                      <a:cubicBezTo>
                        <a:pt x="16174" y="0"/>
                        <a:pt x="0" y="16174"/>
                        <a:pt x="0" y="35871"/>
                      </a:cubicBezTo>
                      <a:lnTo>
                        <a:pt x="0" y="35871"/>
                      </a:lnTo>
                      <a:cubicBezTo>
                        <a:pt x="0" y="55569"/>
                        <a:pt x="16174" y="71742"/>
                        <a:pt x="35871" y="71742"/>
                      </a:cubicBezTo>
                      <a:close/>
                    </a:path>
                  </a:pathLst>
                </a:custGeom>
                <a:noFill/>
                <a:ln w="9035" cap="flat">
                  <a:solidFill>
                    <a:srgbClr val="3F3F3F"/>
                  </a:solidFill>
                  <a:prstDash val="solid"/>
                  <a:miter/>
                </a:ln>
              </p:spPr>
              <p:txBody>
                <a:bodyPr anchor="ctr"/>
                <a:lstStyle/>
                <a:p>
                  <a:pPr>
                    <a:defRPr/>
                  </a:pPr>
                  <a:endParaRPr lang="en-US" dirty="0"/>
                </a:p>
              </p:txBody>
            </p:sp>
            <p:sp>
              <p:nvSpPr>
                <p:cNvPr id="353" name="Forme libre : forme 36035">
                  <a:extLst>
                    <a:ext uri="{FF2B5EF4-FFF2-40B4-BE49-F238E27FC236}">
                      <a16:creationId xmlns:a16="http://schemas.microsoft.com/office/drawing/2014/main" id="{E400068E-45DF-2971-6B22-F8E7762E563E}"/>
                    </a:ext>
                  </a:extLst>
                </p:cNvPr>
                <p:cNvSpPr/>
                <p:nvPr/>
              </p:nvSpPr>
              <p:spPr>
                <a:xfrm>
                  <a:off x="5672683" y="2459031"/>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54" name="Forme libre : forme 36036">
                  <a:extLst>
                    <a:ext uri="{FF2B5EF4-FFF2-40B4-BE49-F238E27FC236}">
                      <a16:creationId xmlns:a16="http://schemas.microsoft.com/office/drawing/2014/main" id="{0C5C3228-A86F-8EE5-FEDC-FE3F63A8A3B7}"/>
                    </a:ext>
                  </a:extLst>
                </p:cNvPr>
                <p:cNvSpPr/>
                <p:nvPr/>
              </p:nvSpPr>
              <p:spPr>
                <a:xfrm>
                  <a:off x="5533716" y="2456772"/>
                  <a:ext cx="9035" cy="69935"/>
                </a:xfrm>
                <a:custGeom>
                  <a:avLst/>
                  <a:gdLst>
                    <a:gd name="connsiteX0" fmla="*/ 0 w 9035"/>
                    <a:gd name="connsiteY0" fmla="*/ 0 h 69935"/>
                    <a:gd name="connsiteX1" fmla="*/ 0 w 9035"/>
                    <a:gd name="connsiteY1" fmla="*/ 69935 h 69935"/>
                  </a:gdLst>
                  <a:ahLst/>
                  <a:cxnLst>
                    <a:cxn ang="0">
                      <a:pos x="connsiteX0" y="connsiteY0"/>
                    </a:cxn>
                    <a:cxn ang="0">
                      <a:pos x="connsiteX1" y="connsiteY1"/>
                    </a:cxn>
                  </a:cxnLst>
                  <a:rect l="l" t="t" r="r" b="b"/>
                  <a:pathLst>
                    <a:path w="9035" h="69935">
                      <a:moveTo>
                        <a:pt x="0" y="0"/>
                      </a:moveTo>
                      <a:lnTo>
                        <a:pt x="0" y="69935"/>
                      </a:lnTo>
                    </a:path>
                  </a:pathLst>
                </a:custGeom>
                <a:ln w="9035" cap="flat">
                  <a:solidFill>
                    <a:srgbClr val="3F3F3F"/>
                  </a:solidFill>
                  <a:prstDash val="solid"/>
                  <a:miter/>
                </a:ln>
              </p:spPr>
              <p:txBody>
                <a:bodyPr anchor="ctr"/>
                <a:lstStyle/>
                <a:p>
                  <a:pPr>
                    <a:defRPr/>
                  </a:pPr>
                  <a:endParaRPr lang="en-US" dirty="0"/>
                </a:p>
              </p:txBody>
            </p:sp>
            <p:sp>
              <p:nvSpPr>
                <p:cNvPr id="355" name="Forme libre : forme 36037">
                  <a:extLst>
                    <a:ext uri="{FF2B5EF4-FFF2-40B4-BE49-F238E27FC236}">
                      <a16:creationId xmlns:a16="http://schemas.microsoft.com/office/drawing/2014/main" id="{66E3898A-9D5F-027A-FF39-F516E3523490}"/>
                    </a:ext>
                  </a:extLst>
                </p:cNvPr>
                <p:cNvSpPr/>
                <p:nvPr/>
              </p:nvSpPr>
              <p:spPr>
                <a:xfrm>
                  <a:off x="5506699" y="2457585"/>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56" name="Forme libre : forme 36038">
                  <a:extLst>
                    <a:ext uri="{FF2B5EF4-FFF2-40B4-BE49-F238E27FC236}">
                      <a16:creationId xmlns:a16="http://schemas.microsoft.com/office/drawing/2014/main" id="{83281249-EF91-5A26-7888-1AE6DEF81358}"/>
                    </a:ext>
                  </a:extLst>
                </p:cNvPr>
                <p:cNvSpPr/>
                <p:nvPr/>
              </p:nvSpPr>
              <p:spPr>
                <a:xfrm>
                  <a:off x="5593260" y="1664804"/>
                  <a:ext cx="560838" cy="985600"/>
                </a:xfrm>
                <a:custGeom>
                  <a:avLst/>
                  <a:gdLst>
                    <a:gd name="connsiteX0" fmla="*/ 0 w 560838"/>
                    <a:gd name="connsiteY0" fmla="*/ 0 h 985600"/>
                    <a:gd name="connsiteX1" fmla="*/ 528852 w 560838"/>
                    <a:gd name="connsiteY1" fmla="*/ 502830 h 985600"/>
                    <a:gd name="connsiteX2" fmla="*/ 262393 w 560838"/>
                    <a:gd name="connsiteY2" fmla="*/ 985600 h 985600"/>
                    <a:gd name="connsiteX3" fmla="*/ 560838 w 560838"/>
                    <a:gd name="connsiteY3" fmla="*/ 498854 h 985600"/>
                    <a:gd name="connsiteX4" fmla="*/ 0 w 560838"/>
                    <a:gd name="connsiteY4" fmla="*/ 0 h 98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838" h="985600">
                      <a:moveTo>
                        <a:pt x="0" y="0"/>
                      </a:moveTo>
                      <a:cubicBezTo>
                        <a:pt x="6054" y="0"/>
                        <a:pt x="528852" y="502830"/>
                        <a:pt x="528852" y="502830"/>
                      </a:cubicBezTo>
                      <a:cubicBezTo>
                        <a:pt x="528852" y="502830"/>
                        <a:pt x="326546" y="679114"/>
                        <a:pt x="262393" y="985600"/>
                      </a:cubicBezTo>
                      <a:cubicBezTo>
                        <a:pt x="262393" y="985600"/>
                        <a:pt x="370549" y="643062"/>
                        <a:pt x="560838" y="498854"/>
                      </a:cubicBezTo>
                      <a:lnTo>
                        <a:pt x="0" y="0"/>
                      </a:lnTo>
                      <a:close/>
                    </a:path>
                  </a:pathLst>
                </a:custGeom>
                <a:solidFill>
                  <a:srgbClr val="FFFFFF"/>
                </a:solidFill>
                <a:ln w="9035" cap="flat">
                  <a:noFill/>
                  <a:prstDash val="solid"/>
                  <a:miter/>
                </a:ln>
              </p:spPr>
              <p:txBody>
                <a:bodyPr anchor="ctr"/>
                <a:lstStyle/>
                <a:p>
                  <a:pPr>
                    <a:defRPr/>
                  </a:pPr>
                  <a:endParaRPr lang="en-US" dirty="0"/>
                </a:p>
              </p:txBody>
            </p:sp>
            <p:sp>
              <p:nvSpPr>
                <p:cNvPr id="357" name="Forme libre : forme 36039">
                  <a:extLst>
                    <a:ext uri="{FF2B5EF4-FFF2-40B4-BE49-F238E27FC236}">
                      <a16:creationId xmlns:a16="http://schemas.microsoft.com/office/drawing/2014/main" id="{3DD86EC1-0E4B-0AF4-C7CE-FB1765052BE2}"/>
                    </a:ext>
                  </a:extLst>
                </p:cNvPr>
                <p:cNvSpPr/>
                <p:nvPr/>
              </p:nvSpPr>
              <p:spPr>
                <a:xfrm>
                  <a:off x="4988329" y="3038934"/>
                  <a:ext cx="837326" cy="156225"/>
                </a:xfrm>
                <a:custGeom>
                  <a:avLst/>
                  <a:gdLst>
                    <a:gd name="connsiteX0" fmla="*/ 837326 w 837326"/>
                    <a:gd name="connsiteY0" fmla="*/ 0 h 156225"/>
                    <a:gd name="connsiteX1" fmla="*/ 0 w 837326"/>
                    <a:gd name="connsiteY1" fmla="*/ 156225 h 156225"/>
                    <a:gd name="connsiteX2" fmla="*/ 837326 w 837326"/>
                    <a:gd name="connsiteY2" fmla="*/ 0 h 156225"/>
                  </a:gdLst>
                  <a:ahLst/>
                  <a:cxnLst>
                    <a:cxn ang="0">
                      <a:pos x="connsiteX0" y="connsiteY0"/>
                    </a:cxn>
                    <a:cxn ang="0">
                      <a:pos x="connsiteX1" y="connsiteY1"/>
                    </a:cxn>
                    <a:cxn ang="0">
                      <a:pos x="connsiteX2" y="connsiteY2"/>
                    </a:cxn>
                  </a:cxnLst>
                  <a:rect l="l" t="t" r="r" b="b"/>
                  <a:pathLst>
                    <a:path w="837326" h="156225">
                      <a:moveTo>
                        <a:pt x="837326" y="0"/>
                      </a:moveTo>
                      <a:lnTo>
                        <a:pt x="0" y="156225"/>
                      </a:lnTo>
                      <a:cubicBezTo>
                        <a:pt x="0" y="156316"/>
                        <a:pt x="721129" y="56111"/>
                        <a:pt x="837326" y="0"/>
                      </a:cubicBezTo>
                      <a:close/>
                    </a:path>
                  </a:pathLst>
                </a:custGeom>
                <a:solidFill>
                  <a:srgbClr val="FFFFFF"/>
                </a:solidFill>
                <a:ln w="9035" cap="flat">
                  <a:noFill/>
                  <a:prstDash val="solid"/>
                  <a:miter/>
                </a:ln>
              </p:spPr>
              <p:txBody>
                <a:bodyPr anchor="ctr"/>
                <a:lstStyle/>
                <a:p>
                  <a:pPr>
                    <a:defRPr/>
                  </a:pPr>
                  <a:endParaRPr lang="en-US" dirty="0"/>
                </a:p>
              </p:txBody>
            </p:sp>
            <p:sp>
              <p:nvSpPr>
                <p:cNvPr id="358" name="Forme libre : forme 36040">
                  <a:extLst>
                    <a:ext uri="{FF2B5EF4-FFF2-40B4-BE49-F238E27FC236}">
                      <a16:creationId xmlns:a16="http://schemas.microsoft.com/office/drawing/2014/main" id="{47A542C0-97CD-6840-6CBB-6FF64A894BD7}"/>
                    </a:ext>
                  </a:extLst>
                </p:cNvPr>
                <p:cNvSpPr/>
                <p:nvPr/>
              </p:nvSpPr>
              <p:spPr>
                <a:xfrm>
                  <a:off x="5545191" y="2287897"/>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7" y="66683"/>
                        <a:pt x="0" y="51755"/>
                        <a:pt x="0" y="33341"/>
                      </a:cubicBezTo>
                      <a:cubicBezTo>
                        <a:pt x="0" y="14927"/>
                        <a:pt x="14927"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359" name="Forme libre : forme 36041">
                  <a:extLst>
                    <a:ext uri="{FF2B5EF4-FFF2-40B4-BE49-F238E27FC236}">
                      <a16:creationId xmlns:a16="http://schemas.microsoft.com/office/drawing/2014/main" id="{44C753F9-2DDF-DFD5-F7D0-E81FD65D8711}"/>
                    </a:ext>
                  </a:extLst>
                </p:cNvPr>
                <p:cNvSpPr/>
                <p:nvPr/>
              </p:nvSpPr>
              <p:spPr>
                <a:xfrm>
                  <a:off x="5396737" y="2286903"/>
                  <a:ext cx="66682" cy="66682"/>
                </a:xfrm>
                <a:custGeom>
                  <a:avLst/>
                  <a:gdLst>
                    <a:gd name="connsiteX0" fmla="*/ 66682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2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2" y="33341"/>
                      </a:moveTo>
                      <a:cubicBezTo>
                        <a:pt x="66682" y="51755"/>
                        <a:pt x="51755" y="66683"/>
                        <a:pt x="33341" y="66683"/>
                      </a:cubicBezTo>
                      <a:cubicBezTo>
                        <a:pt x="14927" y="66683"/>
                        <a:pt x="0" y="51755"/>
                        <a:pt x="0" y="33341"/>
                      </a:cubicBezTo>
                      <a:cubicBezTo>
                        <a:pt x="0" y="14927"/>
                        <a:pt x="14927" y="0"/>
                        <a:pt x="33341" y="0"/>
                      </a:cubicBezTo>
                      <a:cubicBezTo>
                        <a:pt x="51755" y="0"/>
                        <a:pt x="66682" y="14927"/>
                        <a:pt x="66682" y="33341"/>
                      </a:cubicBezTo>
                      <a:close/>
                    </a:path>
                  </a:pathLst>
                </a:custGeom>
                <a:solidFill>
                  <a:srgbClr val="F7F8F9"/>
                </a:solidFill>
                <a:ln w="9035" cap="flat">
                  <a:noFill/>
                  <a:prstDash val="solid"/>
                  <a:miter/>
                </a:ln>
              </p:spPr>
              <p:txBody>
                <a:bodyPr anchor="ctr"/>
                <a:lstStyle/>
                <a:p>
                  <a:pPr>
                    <a:defRPr/>
                  </a:pPr>
                  <a:endParaRPr lang="en-US" dirty="0"/>
                </a:p>
              </p:txBody>
            </p:sp>
            <p:sp>
              <p:nvSpPr>
                <p:cNvPr id="360" name="Forme libre : forme 36042">
                  <a:extLst>
                    <a:ext uri="{FF2B5EF4-FFF2-40B4-BE49-F238E27FC236}">
                      <a16:creationId xmlns:a16="http://schemas.microsoft.com/office/drawing/2014/main" id="{BCA4329C-ACE1-478A-D9A6-402B09C28D01}"/>
                    </a:ext>
                  </a:extLst>
                </p:cNvPr>
                <p:cNvSpPr/>
                <p:nvPr/>
              </p:nvSpPr>
              <p:spPr>
                <a:xfrm>
                  <a:off x="5247198" y="2287716"/>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7" y="66683"/>
                        <a:pt x="0" y="51755"/>
                        <a:pt x="0" y="33341"/>
                      </a:cubicBezTo>
                      <a:cubicBezTo>
                        <a:pt x="0" y="14927"/>
                        <a:pt x="14927"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grpSp>
        </p:grpSp>
        <p:sp>
          <p:nvSpPr>
            <p:cNvPr id="286" name="Forme libre : forme 36043">
              <a:extLst>
                <a:ext uri="{FF2B5EF4-FFF2-40B4-BE49-F238E27FC236}">
                  <a16:creationId xmlns:a16="http://schemas.microsoft.com/office/drawing/2014/main" id="{7755E541-2DE7-0A01-1EDF-134DE23E3928}"/>
                </a:ext>
              </a:extLst>
            </p:cNvPr>
            <p:cNvSpPr/>
            <p:nvPr/>
          </p:nvSpPr>
          <p:spPr>
            <a:xfrm>
              <a:off x="1694456" y="3099924"/>
              <a:ext cx="5628122" cy="3426289"/>
            </a:xfrm>
            <a:custGeom>
              <a:avLst/>
              <a:gdLst>
                <a:gd name="connsiteX0" fmla="*/ 4059185 w 5628122"/>
                <a:gd name="connsiteY0" fmla="*/ 34245 h 3426289"/>
                <a:gd name="connsiteX1" fmla="*/ 3988708 w 5628122"/>
                <a:gd name="connsiteY1" fmla="*/ 30360 h 3426289"/>
                <a:gd name="connsiteX2" fmla="*/ 1032088 w 5628122"/>
                <a:gd name="connsiteY2" fmla="*/ 368742 h 3426289"/>
                <a:gd name="connsiteX3" fmla="*/ 1031907 w 5628122"/>
                <a:gd name="connsiteY3" fmla="*/ 391060 h 3426289"/>
                <a:gd name="connsiteX4" fmla="*/ 955918 w 5628122"/>
                <a:gd name="connsiteY4" fmla="*/ 379223 h 3426289"/>
                <a:gd name="connsiteX5" fmla="*/ 944081 w 5628122"/>
                <a:gd name="connsiteY5" fmla="*/ 377326 h 3426289"/>
                <a:gd name="connsiteX6" fmla="*/ 167745 w 5628122"/>
                <a:gd name="connsiteY6" fmla="*/ 459730 h 3426289"/>
                <a:gd name="connsiteX7" fmla="*/ 54981 w 5628122"/>
                <a:gd name="connsiteY7" fmla="*/ 507438 h 3426289"/>
                <a:gd name="connsiteX8" fmla="*/ 185093 w 5628122"/>
                <a:gd name="connsiteY8" fmla="*/ 520449 h 3426289"/>
                <a:gd name="connsiteX9" fmla="*/ 280509 w 5628122"/>
                <a:gd name="connsiteY9" fmla="*/ 745977 h 3426289"/>
                <a:gd name="connsiteX10" fmla="*/ 564406 w 5628122"/>
                <a:gd name="connsiteY10" fmla="*/ 847447 h 3426289"/>
                <a:gd name="connsiteX11" fmla="*/ 566756 w 5628122"/>
                <a:gd name="connsiteY11" fmla="*/ 858741 h 3426289"/>
                <a:gd name="connsiteX12" fmla="*/ 627475 w 5628122"/>
                <a:gd name="connsiteY12" fmla="*/ 1270763 h 3426289"/>
                <a:gd name="connsiteX13" fmla="*/ 1022149 w 5628122"/>
                <a:gd name="connsiteY13" fmla="*/ 1609055 h 3426289"/>
                <a:gd name="connsiteX14" fmla="*/ 1659699 w 5628122"/>
                <a:gd name="connsiteY14" fmla="*/ 1613392 h 3426289"/>
                <a:gd name="connsiteX15" fmla="*/ 1772462 w 5628122"/>
                <a:gd name="connsiteY15" fmla="*/ 3278829 h 3426289"/>
                <a:gd name="connsiteX16" fmla="*/ 2791675 w 5628122"/>
                <a:gd name="connsiteY16" fmla="*/ 3426290 h 3426289"/>
                <a:gd name="connsiteX17" fmla="*/ 4634932 w 5628122"/>
                <a:gd name="connsiteY17" fmla="*/ 2680312 h 3426289"/>
                <a:gd name="connsiteX18" fmla="*/ 4747696 w 5628122"/>
                <a:gd name="connsiteY18" fmla="*/ 889101 h 3426289"/>
                <a:gd name="connsiteX19" fmla="*/ 5207426 w 5628122"/>
                <a:gd name="connsiteY19" fmla="*/ 802359 h 3426289"/>
                <a:gd name="connsiteX20" fmla="*/ 5328864 w 5628122"/>
                <a:gd name="connsiteY20" fmla="*/ 698269 h 3426289"/>
                <a:gd name="connsiteX21" fmla="*/ 5376572 w 5628122"/>
                <a:gd name="connsiteY21" fmla="*/ 316607 h 3426289"/>
                <a:gd name="connsiteX22" fmla="*/ 5430514 w 5628122"/>
                <a:gd name="connsiteY22" fmla="*/ 110776 h 3426289"/>
                <a:gd name="connsiteX23" fmla="*/ 5430514 w 5628122"/>
                <a:gd name="connsiteY23" fmla="*/ 110776 h 3426289"/>
                <a:gd name="connsiteX24" fmla="*/ 5628122 w 5628122"/>
                <a:gd name="connsiteY24" fmla="*/ 69393 h 3426289"/>
                <a:gd name="connsiteX25" fmla="*/ 4361696 w 5628122"/>
                <a:gd name="connsiteY25" fmla="*/ 0 h 3426289"/>
                <a:gd name="connsiteX26" fmla="*/ 4059818 w 5628122"/>
                <a:gd name="connsiteY26" fmla="*/ 34154 h 3426289"/>
                <a:gd name="connsiteX27" fmla="*/ 4059185 w 5628122"/>
                <a:gd name="connsiteY27" fmla="*/ 34245 h 34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8122" h="3426289">
                  <a:moveTo>
                    <a:pt x="4059185" y="34245"/>
                  </a:moveTo>
                  <a:lnTo>
                    <a:pt x="3988708" y="30360"/>
                  </a:lnTo>
                  <a:lnTo>
                    <a:pt x="1032088" y="368742"/>
                  </a:lnTo>
                  <a:lnTo>
                    <a:pt x="1031907" y="391060"/>
                  </a:lnTo>
                  <a:lnTo>
                    <a:pt x="955918" y="379223"/>
                  </a:lnTo>
                  <a:lnTo>
                    <a:pt x="944081" y="377326"/>
                  </a:lnTo>
                  <a:cubicBezTo>
                    <a:pt x="944081" y="377326"/>
                    <a:pt x="241565" y="449972"/>
                    <a:pt x="167745" y="459730"/>
                  </a:cubicBezTo>
                  <a:cubicBezTo>
                    <a:pt x="93924" y="469489"/>
                    <a:pt x="-91938" y="492800"/>
                    <a:pt x="54981" y="507438"/>
                  </a:cubicBezTo>
                  <a:cubicBezTo>
                    <a:pt x="86786" y="510600"/>
                    <a:pt x="184189" y="520540"/>
                    <a:pt x="185093" y="520449"/>
                  </a:cubicBezTo>
                  <a:cubicBezTo>
                    <a:pt x="185093" y="520449"/>
                    <a:pt x="221326" y="709383"/>
                    <a:pt x="280509" y="745977"/>
                  </a:cubicBezTo>
                  <a:cubicBezTo>
                    <a:pt x="309965" y="764229"/>
                    <a:pt x="397610" y="812208"/>
                    <a:pt x="564406" y="847447"/>
                  </a:cubicBezTo>
                  <a:lnTo>
                    <a:pt x="566756" y="858741"/>
                  </a:lnTo>
                  <a:cubicBezTo>
                    <a:pt x="566756" y="858741"/>
                    <a:pt x="609404" y="1177426"/>
                    <a:pt x="627475" y="1270763"/>
                  </a:cubicBezTo>
                  <a:cubicBezTo>
                    <a:pt x="645546" y="1364101"/>
                    <a:pt x="748371" y="1535144"/>
                    <a:pt x="1022149" y="1609055"/>
                  </a:cubicBezTo>
                  <a:cubicBezTo>
                    <a:pt x="1295926" y="1682966"/>
                    <a:pt x="1659699" y="1613392"/>
                    <a:pt x="1659699" y="1613392"/>
                  </a:cubicBezTo>
                  <a:lnTo>
                    <a:pt x="1772462" y="3278829"/>
                  </a:lnTo>
                  <a:lnTo>
                    <a:pt x="2791675" y="3426290"/>
                  </a:lnTo>
                  <a:lnTo>
                    <a:pt x="4634932" y="2680312"/>
                  </a:lnTo>
                  <a:lnTo>
                    <a:pt x="4747696" y="889101"/>
                  </a:lnTo>
                  <a:cubicBezTo>
                    <a:pt x="4747696" y="889101"/>
                    <a:pt x="5095656" y="840037"/>
                    <a:pt x="5207426" y="802359"/>
                  </a:cubicBezTo>
                  <a:cubicBezTo>
                    <a:pt x="5319196" y="764681"/>
                    <a:pt x="5328864" y="698269"/>
                    <a:pt x="5328864" y="698269"/>
                  </a:cubicBezTo>
                  <a:lnTo>
                    <a:pt x="5376572" y="316607"/>
                  </a:lnTo>
                  <a:lnTo>
                    <a:pt x="5430514" y="110776"/>
                  </a:lnTo>
                  <a:lnTo>
                    <a:pt x="5430514" y="110776"/>
                  </a:lnTo>
                  <a:lnTo>
                    <a:pt x="5628122" y="69393"/>
                  </a:lnTo>
                  <a:lnTo>
                    <a:pt x="4361696" y="0"/>
                  </a:lnTo>
                  <a:lnTo>
                    <a:pt x="4059818" y="34154"/>
                  </a:lnTo>
                  <a:lnTo>
                    <a:pt x="4059185" y="34245"/>
                  </a:lnTo>
                  <a:close/>
                </a:path>
              </a:pathLst>
            </a:custGeom>
            <a:solidFill>
              <a:srgbClr val="D0D4D6"/>
            </a:solidFill>
            <a:ln w="9035" cap="flat">
              <a:noFill/>
              <a:prstDash val="solid"/>
              <a:miter/>
            </a:ln>
          </p:spPr>
          <p:txBody>
            <a:bodyPr anchor="ctr"/>
            <a:lstStyle/>
            <a:p>
              <a:pPr>
                <a:defRPr/>
              </a:pPr>
              <a:endParaRPr lang="en-US" dirty="0"/>
            </a:p>
          </p:txBody>
        </p:sp>
        <p:sp>
          <p:nvSpPr>
            <p:cNvPr id="287" name="Forme libre : forme 36044">
              <a:extLst>
                <a:ext uri="{FF2B5EF4-FFF2-40B4-BE49-F238E27FC236}">
                  <a16:creationId xmlns:a16="http://schemas.microsoft.com/office/drawing/2014/main" id="{B1355984-5A4A-1D1F-FE95-B15D3BF32BD2}"/>
                </a:ext>
              </a:extLst>
            </p:cNvPr>
            <p:cNvSpPr/>
            <p:nvPr/>
          </p:nvSpPr>
          <p:spPr>
            <a:xfrm>
              <a:off x="2261212" y="3409302"/>
              <a:ext cx="4810629" cy="3119892"/>
            </a:xfrm>
            <a:custGeom>
              <a:avLst/>
              <a:gdLst>
                <a:gd name="connsiteX0" fmla="*/ 4810630 w 4810629"/>
                <a:gd name="connsiteY0" fmla="*/ 0 h 3119892"/>
                <a:gd name="connsiteX1" fmla="*/ 4762109 w 4810629"/>
                <a:gd name="connsiteY1" fmla="*/ 391873 h 3119892"/>
                <a:gd name="connsiteX2" fmla="*/ 4640671 w 4810629"/>
                <a:gd name="connsiteY2" fmla="*/ 495962 h 3119892"/>
                <a:gd name="connsiteX3" fmla="*/ 4180940 w 4810629"/>
                <a:gd name="connsiteY3" fmla="*/ 582704 h 3119892"/>
                <a:gd name="connsiteX4" fmla="*/ 4068177 w 4810629"/>
                <a:gd name="connsiteY4" fmla="*/ 2373916 h 3119892"/>
                <a:gd name="connsiteX5" fmla="*/ 2224919 w 4810629"/>
                <a:gd name="connsiteY5" fmla="*/ 3119893 h 3119892"/>
                <a:gd name="connsiteX6" fmla="*/ 1205707 w 4810629"/>
                <a:gd name="connsiteY6" fmla="*/ 2972432 h 3119892"/>
                <a:gd name="connsiteX7" fmla="*/ 1092943 w 4810629"/>
                <a:gd name="connsiteY7" fmla="*/ 1306995 h 3119892"/>
                <a:gd name="connsiteX8" fmla="*/ 455393 w 4810629"/>
                <a:gd name="connsiteY8" fmla="*/ 1302658 h 3119892"/>
                <a:gd name="connsiteX9" fmla="*/ 60719 w 4810629"/>
                <a:gd name="connsiteY9" fmla="*/ 964367 h 3119892"/>
                <a:gd name="connsiteX10" fmla="*/ 0 w 4810629"/>
                <a:gd name="connsiteY10" fmla="*/ 552345 h 3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629" h="3119892">
                  <a:moveTo>
                    <a:pt x="4810630" y="0"/>
                  </a:moveTo>
                  <a:lnTo>
                    <a:pt x="4762109" y="391873"/>
                  </a:lnTo>
                  <a:cubicBezTo>
                    <a:pt x="4762109" y="391873"/>
                    <a:pt x="4752440" y="458284"/>
                    <a:pt x="4640671" y="495962"/>
                  </a:cubicBezTo>
                  <a:cubicBezTo>
                    <a:pt x="4528901" y="533641"/>
                    <a:pt x="4180940" y="582704"/>
                    <a:pt x="4180940" y="582704"/>
                  </a:cubicBezTo>
                  <a:lnTo>
                    <a:pt x="4068177" y="2373916"/>
                  </a:lnTo>
                  <a:lnTo>
                    <a:pt x="2224919" y="3119893"/>
                  </a:lnTo>
                  <a:lnTo>
                    <a:pt x="1205707" y="2972432"/>
                  </a:lnTo>
                  <a:lnTo>
                    <a:pt x="1092943" y="1306995"/>
                  </a:lnTo>
                  <a:cubicBezTo>
                    <a:pt x="1092943" y="1306995"/>
                    <a:pt x="729171" y="1376569"/>
                    <a:pt x="455393" y="1302658"/>
                  </a:cubicBezTo>
                  <a:cubicBezTo>
                    <a:pt x="181615" y="1228748"/>
                    <a:pt x="78700" y="1057704"/>
                    <a:pt x="60719" y="964367"/>
                  </a:cubicBezTo>
                  <a:cubicBezTo>
                    <a:pt x="42738" y="871029"/>
                    <a:pt x="0" y="552345"/>
                    <a:pt x="0" y="552345"/>
                  </a:cubicBezTo>
                </a:path>
              </a:pathLst>
            </a:custGeom>
            <a:noFill/>
            <a:ln w="9035" cap="flat">
              <a:solidFill>
                <a:srgbClr val="333333"/>
              </a:solidFill>
              <a:prstDash val="solid"/>
              <a:miter/>
            </a:ln>
          </p:spPr>
          <p:txBody>
            <a:bodyPr anchor="ctr"/>
            <a:lstStyle/>
            <a:p>
              <a:pPr>
                <a:defRPr/>
              </a:pPr>
              <a:endParaRPr lang="en-US" dirty="0"/>
            </a:p>
          </p:txBody>
        </p:sp>
        <p:sp>
          <p:nvSpPr>
            <p:cNvPr id="288" name="Forme libre : forme 36045">
              <a:extLst>
                <a:ext uri="{FF2B5EF4-FFF2-40B4-BE49-F238E27FC236}">
                  <a16:creationId xmlns:a16="http://schemas.microsoft.com/office/drawing/2014/main" id="{D3C2FD96-B74F-0A7F-AF88-8FC72EBFA70F}"/>
                </a:ext>
              </a:extLst>
            </p:cNvPr>
            <p:cNvSpPr/>
            <p:nvPr/>
          </p:nvSpPr>
          <p:spPr>
            <a:xfrm>
              <a:off x="1879549" y="3623355"/>
              <a:ext cx="2168537" cy="368084"/>
            </a:xfrm>
            <a:custGeom>
              <a:avLst/>
              <a:gdLst>
                <a:gd name="connsiteX0" fmla="*/ 0 w 2168537"/>
                <a:gd name="connsiteY0" fmla="*/ 0 h 368084"/>
                <a:gd name="connsiteX1" fmla="*/ 95416 w 2168537"/>
                <a:gd name="connsiteY1" fmla="*/ 225528 h 368084"/>
                <a:gd name="connsiteX2" fmla="*/ 1149325 w 2168537"/>
                <a:gd name="connsiteY2" fmla="*/ 351303 h 368084"/>
                <a:gd name="connsiteX3" fmla="*/ 2168538 w 2168537"/>
                <a:gd name="connsiteY3" fmla="*/ 190831 h 368084"/>
                <a:gd name="connsiteX4" fmla="*/ 2165104 w 2168537"/>
                <a:gd name="connsiteY4" fmla="*/ 9487 h 368084"/>
                <a:gd name="connsiteX5" fmla="*/ 1648089 w 2168537"/>
                <a:gd name="connsiteY5" fmla="*/ 78067 h 368084"/>
                <a:gd name="connsiteX6" fmla="*/ 1153662 w 2168537"/>
                <a:gd name="connsiteY6" fmla="*/ 65056 h 368084"/>
                <a:gd name="connsiteX7" fmla="*/ 0 w 2168537"/>
                <a:gd name="connsiteY7" fmla="*/ 0 h 3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537" h="368084">
                  <a:moveTo>
                    <a:pt x="0" y="0"/>
                  </a:moveTo>
                  <a:cubicBezTo>
                    <a:pt x="0" y="0"/>
                    <a:pt x="36233" y="188934"/>
                    <a:pt x="95416" y="225528"/>
                  </a:cubicBezTo>
                  <a:cubicBezTo>
                    <a:pt x="154599" y="262122"/>
                    <a:pt x="448978" y="419070"/>
                    <a:pt x="1149325" y="351303"/>
                  </a:cubicBezTo>
                  <a:cubicBezTo>
                    <a:pt x="1308622" y="335852"/>
                    <a:pt x="2168538" y="190831"/>
                    <a:pt x="2168538" y="190831"/>
                  </a:cubicBezTo>
                  <a:lnTo>
                    <a:pt x="2165104" y="9487"/>
                  </a:lnTo>
                  <a:lnTo>
                    <a:pt x="1648089" y="78067"/>
                  </a:lnTo>
                  <a:cubicBezTo>
                    <a:pt x="1648089" y="78067"/>
                    <a:pt x="1372323" y="83669"/>
                    <a:pt x="1153662" y="65056"/>
                  </a:cubicBezTo>
                  <a:cubicBezTo>
                    <a:pt x="934911" y="46443"/>
                    <a:pt x="0" y="0"/>
                    <a:pt x="0" y="0"/>
                  </a:cubicBezTo>
                  <a:close/>
                </a:path>
              </a:pathLst>
            </a:custGeom>
            <a:noFill/>
            <a:ln w="9035" cap="flat">
              <a:solidFill>
                <a:srgbClr val="333333"/>
              </a:solidFill>
              <a:prstDash val="solid"/>
              <a:miter/>
            </a:ln>
          </p:spPr>
          <p:txBody>
            <a:bodyPr anchor="ctr"/>
            <a:lstStyle/>
            <a:p>
              <a:pPr>
                <a:defRPr/>
              </a:pPr>
              <a:endParaRPr lang="en-US" dirty="0"/>
            </a:p>
          </p:txBody>
        </p:sp>
        <p:sp>
          <p:nvSpPr>
            <p:cNvPr id="289" name="Forme libre : forme 36046">
              <a:extLst>
                <a:ext uri="{FF2B5EF4-FFF2-40B4-BE49-F238E27FC236}">
                  <a16:creationId xmlns:a16="http://schemas.microsoft.com/office/drawing/2014/main" id="{6CF18D1A-1988-14E6-F4CC-520B7BB79391}"/>
                </a:ext>
              </a:extLst>
            </p:cNvPr>
            <p:cNvSpPr/>
            <p:nvPr/>
          </p:nvSpPr>
          <p:spPr>
            <a:xfrm>
              <a:off x="4044653" y="3619108"/>
              <a:ext cx="153243" cy="211161"/>
            </a:xfrm>
            <a:custGeom>
              <a:avLst/>
              <a:gdLst>
                <a:gd name="connsiteX0" fmla="*/ 0 w 153243"/>
                <a:gd name="connsiteY0" fmla="*/ 13824 h 211161"/>
                <a:gd name="connsiteX1" fmla="*/ 150894 w 153243"/>
                <a:gd name="connsiteY1" fmla="*/ 0 h 211161"/>
                <a:gd name="connsiteX2" fmla="*/ 153243 w 153243"/>
                <a:gd name="connsiteY2" fmla="*/ 211161 h 211161"/>
                <a:gd name="connsiteX3" fmla="*/ 3434 w 153243"/>
                <a:gd name="connsiteY3" fmla="*/ 195168 h 211161"/>
                <a:gd name="connsiteX4" fmla="*/ 0 w 153243"/>
                <a:gd name="connsiteY4" fmla="*/ 13824 h 21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43" h="211161">
                  <a:moveTo>
                    <a:pt x="0" y="13824"/>
                  </a:moveTo>
                  <a:lnTo>
                    <a:pt x="150894" y="0"/>
                  </a:lnTo>
                  <a:lnTo>
                    <a:pt x="153243" y="211161"/>
                  </a:lnTo>
                  <a:lnTo>
                    <a:pt x="3434" y="195168"/>
                  </a:lnTo>
                  <a:lnTo>
                    <a:pt x="0" y="13824"/>
                  </a:lnTo>
                  <a:close/>
                </a:path>
              </a:pathLst>
            </a:custGeom>
            <a:noFill/>
            <a:ln w="9035" cap="flat">
              <a:solidFill>
                <a:srgbClr val="333333"/>
              </a:solidFill>
              <a:prstDash val="solid"/>
              <a:miter/>
            </a:ln>
          </p:spPr>
          <p:txBody>
            <a:bodyPr anchor="ctr"/>
            <a:lstStyle/>
            <a:p>
              <a:pPr>
                <a:defRPr/>
              </a:pPr>
              <a:endParaRPr lang="en-US" dirty="0"/>
            </a:p>
          </p:txBody>
        </p:sp>
        <p:sp>
          <p:nvSpPr>
            <p:cNvPr id="290" name="Forme libre : forme 36047">
              <a:extLst>
                <a:ext uri="{FF2B5EF4-FFF2-40B4-BE49-F238E27FC236}">
                  <a16:creationId xmlns:a16="http://schemas.microsoft.com/office/drawing/2014/main" id="{27A15E66-44BF-884E-E460-0037374A4849}"/>
                </a:ext>
              </a:extLst>
            </p:cNvPr>
            <p:cNvSpPr/>
            <p:nvPr/>
          </p:nvSpPr>
          <p:spPr>
            <a:xfrm>
              <a:off x="4195548" y="3102906"/>
              <a:ext cx="3127030" cy="727273"/>
            </a:xfrm>
            <a:custGeom>
              <a:avLst/>
              <a:gdLst>
                <a:gd name="connsiteX0" fmla="*/ 0 w 3127030"/>
                <a:gd name="connsiteY0" fmla="*/ 516112 h 727273"/>
                <a:gd name="connsiteX1" fmla="*/ 2349 w 3127030"/>
                <a:gd name="connsiteY1" fmla="*/ 727273 h 727273"/>
                <a:gd name="connsiteX2" fmla="*/ 2784402 w 3127030"/>
                <a:gd name="connsiteY2" fmla="*/ 307932 h 727273"/>
                <a:gd name="connsiteX3" fmla="*/ 2871144 w 3127030"/>
                <a:gd name="connsiteY3" fmla="*/ 121438 h 727273"/>
                <a:gd name="connsiteX4" fmla="*/ 3127031 w 3127030"/>
                <a:gd name="connsiteY4" fmla="*/ 69393 h 727273"/>
                <a:gd name="connsiteX5" fmla="*/ 1860605 w 3127030"/>
                <a:gd name="connsiteY5" fmla="*/ 0 h 727273"/>
                <a:gd name="connsiteX6" fmla="*/ 1552673 w 3127030"/>
                <a:gd name="connsiteY6" fmla="*/ 34697 h 72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030" h="727273">
                  <a:moveTo>
                    <a:pt x="0" y="516112"/>
                  </a:moveTo>
                  <a:lnTo>
                    <a:pt x="2349" y="727273"/>
                  </a:lnTo>
                  <a:lnTo>
                    <a:pt x="2784402" y="307932"/>
                  </a:lnTo>
                  <a:lnTo>
                    <a:pt x="2871144" y="121438"/>
                  </a:lnTo>
                  <a:lnTo>
                    <a:pt x="3127031" y="69393"/>
                  </a:lnTo>
                  <a:lnTo>
                    <a:pt x="1860605" y="0"/>
                  </a:lnTo>
                  <a:lnTo>
                    <a:pt x="1552673" y="34697"/>
                  </a:lnTo>
                </a:path>
              </a:pathLst>
            </a:custGeom>
            <a:noFill/>
            <a:ln w="9035" cap="flat">
              <a:solidFill>
                <a:srgbClr val="333333"/>
              </a:solidFill>
              <a:prstDash val="solid"/>
              <a:miter/>
            </a:ln>
          </p:spPr>
          <p:txBody>
            <a:bodyPr anchor="ctr"/>
            <a:lstStyle/>
            <a:p>
              <a:pPr>
                <a:defRPr/>
              </a:pPr>
              <a:endParaRPr lang="en-US" dirty="0"/>
            </a:p>
          </p:txBody>
        </p:sp>
        <p:sp>
          <p:nvSpPr>
            <p:cNvPr id="291" name="Forme libre : forme 36048">
              <a:extLst>
                <a:ext uri="{FF2B5EF4-FFF2-40B4-BE49-F238E27FC236}">
                  <a16:creationId xmlns:a16="http://schemas.microsoft.com/office/drawing/2014/main" id="{55D9E370-60A3-9054-B5EB-F15638E9CDA8}"/>
                </a:ext>
              </a:extLst>
            </p:cNvPr>
            <p:cNvSpPr/>
            <p:nvPr/>
          </p:nvSpPr>
          <p:spPr>
            <a:xfrm>
              <a:off x="1694456" y="3192177"/>
              <a:ext cx="5096468" cy="526593"/>
            </a:xfrm>
            <a:custGeom>
              <a:avLst/>
              <a:gdLst>
                <a:gd name="connsiteX0" fmla="*/ 185093 w 5096468"/>
                <a:gd name="connsiteY0" fmla="*/ 431178 h 526593"/>
                <a:gd name="connsiteX1" fmla="*/ 54981 w 5096468"/>
                <a:gd name="connsiteY1" fmla="*/ 418166 h 526593"/>
                <a:gd name="connsiteX2" fmla="*/ 167745 w 5096468"/>
                <a:gd name="connsiteY2" fmla="*/ 370459 h 526593"/>
                <a:gd name="connsiteX3" fmla="*/ 944081 w 5096468"/>
                <a:gd name="connsiteY3" fmla="*/ 288054 h 526593"/>
                <a:gd name="connsiteX4" fmla="*/ 1078530 w 5096468"/>
                <a:gd name="connsiteY4" fmla="*/ 309739 h 526593"/>
                <a:gd name="connsiteX5" fmla="*/ 397610 w 5096468"/>
                <a:gd name="connsiteY5" fmla="*/ 409492 h 526593"/>
                <a:gd name="connsiteX6" fmla="*/ 1425497 w 5096468"/>
                <a:gd name="connsiteY6" fmla="*/ 465874 h 526593"/>
                <a:gd name="connsiteX7" fmla="*/ 2262552 w 5096468"/>
                <a:gd name="connsiteY7" fmla="*/ 374795 h 526593"/>
                <a:gd name="connsiteX8" fmla="*/ 2535788 w 5096468"/>
                <a:gd name="connsiteY8" fmla="*/ 392144 h 526593"/>
                <a:gd name="connsiteX9" fmla="*/ 2535788 w 5096468"/>
                <a:gd name="connsiteY9" fmla="*/ 526593 h 526593"/>
                <a:gd name="connsiteX10" fmla="*/ 4990572 w 5096468"/>
                <a:gd name="connsiteY10" fmla="*/ 166616 h 526593"/>
                <a:gd name="connsiteX11" fmla="*/ 5096469 w 5096468"/>
                <a:gd name="connsiteY11" fmla="*/ 90175 h 526593"/>
                <a:gd name="connsiteX12" fmla="*/ 5094933 w 5096468"/>
                <a:gd name="connsiteY12" fmla="*/ 0 h 5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6468" h="526593">
                  <a:moveTo>
                    <a:pt x="185093" y="431178"/>
                  </a:moveTo>
                  <a:cubicBezTo>
                    <a:pt x="184189" y="431268"/>
                    <a:pt x="86786" y="421329"/>
                    <a:pt x="54981" y="418166"/>
                  </a:cubicBezTo>
                  <a:cubicBezTo>
                    <a:pt x="-91938" y="403529"/>
                    <a:pt x="93924" y="380217"/>
                    <a:pt x="167745" y="370459"/>
                  </a:cubicBezTo>
                  <a:cubicBezTo>
                    <a:pt x="241565" y="360700"/>
                    <a:pt x="944081" y="288054"/>
                    <a:pt x="944081" y="288054"/>
                  </a:cubicBezTo>
                  <a:lnTo>
                    <a:pt x="1078530" y="309739"/>
                  </a:lnTo>
                  <a:lnTo>
                    <a:pt x="397610" y="409492"/>
                  </a:lnTo>
                  <a:cubicBezTo>
                    <a:pt x="397610" y="409492"/>
                    <a:pt x="1311468" y="464880"/>
                    <a:pt x="1425497" y="465874"/>
                  </a:cubicBezTo>
                  <a:cubicBezTo>
                    <a:pt x="1539525" y="466868"/>
                    <a:pt x="2262552" y="374795"/>
                    <a:pt x="2262552" y="374795"/>
                  </a:cubicBezTo>
                  <a:lnTo>
                    <a:pt x="2535788" y="392144"/>
                  </a:lnTo>
                  <a:lnTo>
                    <a:pt x="2535788" y="526593"/>
                  </a:lnTo>
                  <a:lnTo>
                    <a:pt x="4990572" y="166616"/>
                  </a:lnTo>
                  <a:cubicBezTo>
                    <a:pt x="4990572" y="166616"/>
                    <a:pt x="5072435" y="153966"/>
                    <a:pt x="5096469" y="90175"/>
                  </a:cubicBezTo>
                  <a:lnTo>
                    <a:pt x="5094933" y="0"/>
                  </a:lnTo>
                </a:path>
              </a:pathLst>
            </a:custGeom>
            <a:noFill/>
            <a:ln w="9035" cap="flat">
              <a:solidFill>
                <a:srgbClr val="333333"/>
              </a:solidFill>
              <a:prstDash val="solid"/>
              <a:miter/>
            </a:ln>
          </p:spPr>
          <p:txBody>
            <a:bodyPr anchor="ctr"/>
            <a:lstStyle/>
            <a:p>
              <a:pPr>
                <a:defRPr/>
              </a:pPr>
              <a:endParaRPr lang="en-US" dirty="0"/>
            </a:p>
          </p:txBody>
        </p:sp>
        <p:sp>
          <p:nvSpPr>
            <p:cNvPr id="292" name="Forme libre : forme 36049">
              <a:extLst>
                <a:ext uri="{FF2B5EF4-FFF2-40B4-BE49-F238E27FC236}">
                  <a16:creationId xmlns:a16="http://schemas.microsoft.com/office/drawing/2014/main" id="{FFE19B5E-15A1-BD5F-F935-C8BA09969CE5}"/>
                </a:ext>
              </a:extLst>
            </p:cNvPr>
            <p:cNvSpPr/>
            <p:nvPr/>
          </p:nvSpPr>
          <p:spPr>
            <a:xfrm>
              <a:off x="2191819" y="3471557"/>
              <a:ext cx="659235" cy="138786"/>
            </a:xfrm>
            <a:custGeom>
              <a:avLst/>
              <a:gdLst>
                <a:gd name="connsiteX0" fmla="*/ 533460 w 659235"/>
                <a:gd name="connsiteY0" fmla="*/ 21685 h 138786"/>
                <a:gd name="connsiteX1" fmla="*/ 533460 w 659235"/>
                <a:gd name="connsiteY1" fmla="*/ 0 h 138786"/>
                <a:gd name="connsiteX2" fmla="*/ 659235 w 659235"/>
                <a:gd name="connsiteY2" fmla="*/ 34697 h 138786"/>
                <a:gd name="connsiteX3" fmla="*/ 0 w 659235"/>
                <a:gd name="connsiteY3" fmla="*/ 138787 h 138786"/>
              </a:gdLst>
              <a:ahLst/>
              <a:cxnLst>
                <a:cxn ang="0">
                  <a:pos x="connsiteX0" y="connsiteY0"/>
                </a:cxn>
                <a:cxn ang="0">
                  <a:pos x="connsiteX1" y="connsiteY1"/>
                </a:cxn>
                <a:cxn ang="0">
                  <a:pos x="connsiteX2" y="connsiteY2"/>
                </a:cxn>
                <a:cxn ang="0">
                  <a:pos x="connsiteX3" y="connsiteY3"/>
                </a:cxn>
              </a:cxnLst>
              <a:rect l="l" t="t" r="r" b="b"/>
              <a:pathLst>
                <a:path w="659235" h="138786">
                  <a:moveTo>
                    <a:pt x="533460" y="21685"/>
                  </a:moveTo>
                  <a:lnTo>
                    <a:pt x="533460" y="0"/>
                  </a:lnTo>
                  <a:lnTo>
                    <a:pt x="659235" y="34697"/>
                  </a:lnTo>
                  <a:lnTo>
                    <a:pt x="0" y="138787"/>
                  </a:lnTo>
                </a:path>
              </a:pathLst>
            </a:custGeom>
            <a:noFill/>
            <a:ln w="9035" cap="flat">
              <a:solidFill>
                <a:srgbClr val="333333"/>
              </a:solidFill>
              <a:prstDash val="solid"/>
              <a:miter/>
            </a:ln>
          </p:spPr>
          <p:txBody>
            <a:bodyPr anchor="ctr"/>
            <a:lstStyle/>
            <a:p>
              <a:pPr>
                <a:defRPr/>
              </a:pPr>
              <a:endParaRPr lang="en-US" dirty="0"/>
            </a:p>
          </p:txBody>
        </p:sp>
        <p:sp>
          <p:nvSpPr>
            <p:cNvPr id="293" name="Forme libre : forme 36050">
              <a:extLst>
                <a:ext uri="{FF2B5EF4-FFF2-40B4-BE49-F238E27FC236}">
                  <a16:creationId xmlns:a16="http://schemas.microsoft.com/office/drawing/2014/main" id="{C73C527B-D2CF-27DB-EF45-7F593576FFFE}"/>
                </a:ext>
              </a:extLst>
            </p:cNvPr>
            <p:cNvSpPr/>
            <p:nvPr/>
          </p:nvSpPr>
          <p:spPr>
            <a:xfrm>
              <a:off x="2725279" y="3133265"/>
              <a:ext cx="4068176" cy="433707"/>
            </a:xfrm>
            <a:custGeom>
              <a:avLst/>
              <a:gdLst>
                <a:gd name="connsiteX0" fmla="*/ 0 w 4068176"/>
                <a:gd name="connsiteY0" fmla="*/ 338292 h 433707"/>
                <a:gd name="connsiteX1" fmla="*/ 2957885 w 4068176"/>
                <a:gd name="connsiteY1" fmla="*/ 0 h 433707"/>
                <a:gd name="connsiteX2" fmla="*/ 4068176 w 4068176"/>
                <a:gd name="connsiteY2" fmla="*/ 60719 h 433707"/>
                <a:gd name="connsiteX3" fmla="*/ 1236066 w 4068176"/>
                <a:gd name="connsiteY3" fmla="*/ 433708 h 433707"/>
              </a:gdLst>
              <a:ahLst/>
              <a:cxnLst>
                <a:cxn ang="0">
                  <a:pos x="connsiteX0" y="connsiteY0"/>
                </a:cxn>
                <a:cxn ang="0">
                  <a:pos x="connsiteX1" y="connsiteY1"/>
                </a:cxn>
                <a:cxn ang="0">
                  <a:pos x="connsiteX2" y="connsiteY2"/>
                </a:cxn>
                <a:cxn ang="0">
                  <a:pos x="connsiteX3" y="connsiteY3"/>
                </a:cxn>
              </a:cxnLst>
              <a:rect l="l" t="t" r="r" b="b"/>
              <a:pathLst>
                <a:path w="4068176" h="433707">
                  <a:moveTo>
                    <a:pt x="0" y="338292"/>
                  </a:moveTo>
                  <a:lnTo>
                    <a:pt x="2957885" y="0"/>
                  </a:lnTo>
                  <a:lnTo>
                    <a:pt x="4068176" y="60719"/>
                  </a:lnTo>
                  <a:lnTo>
                    <a:pt x="1236066" y="433708"/>
                  </a:lnTo>
                </a:path>
              </a:pathLst>
            </a:custGeom>
            <a:noFill/>
            <a:ln w="9035" cap="flat">
              <a:solidFill>
                <a:srgbClr val="333333"/>
              </a:solidFill>
              <a:prstDash val="solid"/>
              <a:miter/>
            </a:ln>
          </p:spPr>
          <p:txBody>
            <a:bodyPr anchor="ctr"/>
            <a:lstStyle/>
            <a:p>
              <a:pPr>
                <a:defRPr/>
              </a:pPr>
              <a:endParaRPr lang="en-US" dirty="0"/>
            </a:p>
          </p:txBody>
        </p:sp>
        <p:sp>
          <p:nvSpPr>
            <p:cNvPr id="294" name="Forme libre : forme 36051">
              <a:extLst>
                <a:ext uri="{FF2B5EF4-FFF2-40B4-BE49-F238E27FC236}">
                  <a16:creationId xmlns:a16="http://schemas.microsoft.com/office/drawing/2014/main" id="{F6F3A6D4-5390-89A5-826F-B2BCD979BE9D}"/>
                </a:ext>
              </a:extLst>
            </p:cNvPr>
            <p:cNvSpPr/>
            <p:nvPr/>
          </p:nvSpPr>
          <p:spPr>
            <a:xfrm>
              <a:off x="3354155" y="4482016"/>
              <a:ext cx="1195274" cy="2047178"/>
            </a:xfrm>
            <a:custGeom>
              <a:avLst/>
              <a:gdLst>
                <a:gd name="connsiteX0" fmla="*/ 0 w 1195274"/>
                <a:gd name="connsiteY0" fmla="*/ 234281 h 2047178"/>
                <a:gd name="connsiteX1" fmla="*/ 1007466 w 1195274"/>
                <a:gd name="connsiteY1" fmla="*/ 17247 h 2047178"/>
                <a:gd name="connsiteX2" fmla="*/ 1193780 w 1195274"/>
                <a:gd name="connsiteY2" fmla="*/ 209524 h 2047178"/>
                <a:gd name="connsiteX3" fmla="*/ 1131976 w 1195274"/>
                <a:gd name="connsiteY3" fmla="*/ 2047179 h 2047178"/>
              </a:gdLst>
              <a:ahLst/>
              <a:cxnLst>
                <a:cxn ang="0">
                  <a:pos x="connsiteX0" y="connsiteY0"/>
                </a:cxn>
                <a:cxn ang="0">
                  <a:pos x="connsiteX1" y="connsiteY1"/>
                </a:cxn>
                <a:cxn ang="0">
                  <a:pos x="connsiteX2" y="connsiteY2"/>
                </a:cxn>
                <a:cxn ang="0">
                  <a:pos x="connsiteX3" y="connsiteY3"/>
                </a:cxn>
              </a:cxnLst>
              <a:rect l="l" t="t" r="r" b="b"/>
              <a:pathLst>
                <a:path w="1195274" h="2047178">
                  <a:moveTo>
                    <a:pt x="0" y="234281"/>
                  </a:moveTo>
                  <a:cubicBezTo>
                    <a:pt x="0" y="234281"/>
                    <a:pt x="891450" y="53841"/>
                    <a:pt x="1007466" y="17247"/>
                  </a:cubicBezTo>
                  <a:cubicBezTo>
                    <a:pt x="1121676" y="-18805"/>
                    <a:pt x="1207785" y="-16817"/>
                    <a:pt x="1193780" y="209524"/>
                  </a:cubicBezTo>
                  <a:cubicBezTo>
                    <a:pt x="1176522" y="488542"/>
                    <a:pt x="1131976" y="2047179"/>
                    <a:pt x="1131976" y="2047179"/>
                  </a:cubicBezTo>
                </a:path>
              </a:pathLst>
            </a:custGeom>
            <a:noFill/>
            <a:ln w="9035" cap="flat">
              <a:solidFill>
                <a:srgbClr val="333333"/>
              </a:solidFill>
              <a:prstDash val="solid"/>
              <a:miter/>
            </a:ln>
          </p:spPr>
          <p:txBody>
            <a:bodyPr anchor="ctr"/>
            <a:lstStyle/>
            <a:p>
              <a:pPr>
                <a:defRPr/>
              </a:pPr>
              <a:endParaRPr lang="en-US" dirty="0"/>
            </a:p>
          </p:txBody>
        </p:sp>
        <p:sp>
          <p:nvSpPr>
            <p:cNvPr id="295" name="Forme libre : forme 36052">
              <a:extLst>
                <a:ext uri="{FF2B5EF4-FFF2-40B4-BE49-F238E27FC236}">
                  <a16:creationId xmlns:a16="http://schemas.microsoft.com/office/drawing/2014/main" id="{7A7ADDC7-F8EC-505E-B81A-8FEE8DD23E65}"/>
                </a:ext>
              </a:extLst>
            </p:cNvPr>
            <p:cNvSpPr/>
            <p:nvPr/>
          </p:nvSpPr>
          <p:spPr>
            <a:xfrm>
              <a:off x="6789389" y="3203743"/>
              <a:ext cx="277301" cy="20601"/>
            </a:xfrm>
            <a:custGeom>
              <a:avLst/>
              <a:gdLst>
                <a:gd name="connsiteX0" fmla="*/ 277302 w 277301"/>
                <a:gd name="connsiteY0" fmla="*/ 20601 h 20601"/>
                <a:gd name="connsiteX1" fmla="*/ 0 w 277301"/>
                <a:gd name="connsiteY1" fmla="*/ 0 h 20601"/>
              </a:gdLst>
              <a:ahLst/>
              <a:cxnLst>
                <a:cxn ang="0">
                  <a:pos x="connsiteX0" y="connsiteY0"/>
                </a:cxn>
                <a:cxn ang="0">
                  <a:pos x="connsiteX1" y="connsiteY1"/>
                </a:cxn>
              </a:cxnLst>
              <a:rect l="l" t="t" r="r" b="b"/>
              <a:pathLst>
                <a:path w="277301" h="20601">
                  <a:moveTo>
                    <a:pt x="277302" y="20601"/>
                  </a:moveTo>
                  <a:lnTo>
                    <a:pt x="0" y="0"/>
                  </a:lnTo>
                </a:path>
              </a:pathLst>
            </a:custGeom>
            <a:ln w="9035" cap="flat">
              <a:solidFill>
                <a:srgbClr val="333333"/>
              </a:solidFill>
              <a:prstDash val="solid"/>
              <a:miter/>
            </a:ln>
          </p:spPr>
          <p:txBody>
            <a:bodyPr anchor="ctr"/>
            <a:lstStyle/>
            <a:p>
              <a:pPr>
                <a:defRPr/>
              </a:pPr>
              <a:endParaRPr lang="en-US" dirty="0"/>
            </a:p>
          </p:txBody>
        </p:sp>
        <p:sp>
          <p:nvSpPr>
            <p:cNvPr id="296" name="Forme libre : forme 36053">
              <a:extLst>
                <a:ext uri="{FF2B5EF4-FFF2-40B4-BE49-F238E27FC236}">
                  <a16:creationId xmlns:a16="http://schemas.microsoft.com/office/drawing/2014/main" id="{D8A489A7-CF81-EAF8-D2C2-EE887CFFBF7F}"/>
                </a:ext>
              </a:extLst>
            </p:cNvPr>
            <p:cNvSpPr/>
            <p:nvPr/>
          </p:nvSpPr>
          <p:spPr>
            <a:xfrm>
              <a:off x="6979950" y="3213230"/>
              <a:ext cx="149990" cy="197607"/>
            </a:xfrm>
            <a:custGeom>
              <a:avLst/>
              <a:gdLst>
                <a:gd name="connsiteX0" fmla="*/ 0 w 149990"/>
                <a:gd name="connsiteY0" fmla="*/ 197608 h 197607"/>
                <a:gd name="connsiteX1" fmla="*/ 91892 w 149990"/>
                <a:gd name="connsiteY1" fmla="*/ 196072 h 197607"/>
                <a:gd name="connsiteX2" fmla="*/ 149990 w 149990"/>
                <a:gd name="connsiteY2" fmla="*/ 0 h 197607"/>
              </a:gdLst>
              <a:ahLst/>
              <a:cxnLst>
                <a:cxn ang="0">
                  <a:pos x="connsiteX0" y="connsiteY0"/>
                </a:cxn>
                <a:cxn ang="0">
                  <a:pos x="connsiteX1" y="connsiteY1"/>
                </a:cxn>
                <a:cxn ang="0">
                  <a:pos x="connsiteX2" y="connsiteY2"/>
                </a:cxn>
              </a:cxnLst>
              <a:rect l="l" t="t" r="r" b="b"/>
              <a:pathLst>
                <a:path w="149990" h="197607">
                  <a:moveTo>
                    <a:pt x="0" y="197608"/>
                  </a:moveTo>
                  <a:lnTo>
                    <a:pt x="91892" y="196072"/>
                  </a:lnTo>
                  <a:lnTo>
                    <a:pt x="149990" y="0"/>
                  </a:lnTo>
                </a:path>
              </a:pathLst>
            </a:custGeom>
            <a:noFill/>
            <a:ln w="9035" cap="flat">
              <a:solidFill>
                <a:srgbClr val="333333"/>
              </a:solidFill>
              <a:prstDash val="solid"/>
              <a:miter/>
            </a:ln>
          </p:spPr>
          <p:txBody>
            <a:bodyPr anchor="ctr"/>
            <a:lstStyle/>
            <a:p>
              <a:pPr>
                <a:defRPr/>
              </a:pPr>
              <a:endParaRPr lang="en-US" dirty="0"/>
            </a:p>
          </p:txBody>
        </p:sp>
        <p:sp>
          <p:nvSpPr>
            <p:cNvPr id="297" name="Forme libre : forme 36054">
              <a:extLst>
                <a:ext uri="{FF2B5EF4-FFF2-40B4-BE49-F238E27FC236}">
                  <a16:creationId xmlns:a16="http://schemas.microsoft.com/office/drawing/2014/main" id="{5A8E98D2-0AF3-FF5D-2E96-6389207D7F6B}"/>
                </a:ext>
              </a:extLst>
            </p:cNvPr>
            <p:cNvSpPr/>
            <p:nvPr/>
          </p:nvSpPr>
          <p:spPr>
            <a:xfrm>
              <a:off x="3386141" y="3701422"/>
              <a:ext cx="141514" cy="221913"/>
            </a:xfrm>
            <a:custGeom>
              <a:avLst/>
              <a:gdLst>
                <a:gd name="connsiteX0" fmla="*/ 141497 w 141514"/>
                <a:gd name="connsiteY0" fmla="*/ 0 h 221913"/>
                <a:gd name="connsiteX1" fmla="*/ 0 w 141514"/>
                <a:gd name="connsiteY1" fmla="*/ 221914 h 221913"/>
              </a:gdLst>
              <a:ahLst/>
              <a:cxnLst>
                <a:cxn ang="0">
                  <a:pos x="connsiteX0" y="connsiteY0"/>
                </a:cxn>
                <a:cxn ang="0">
                  <a:pos x="connsiteX1" y="connsiteY1"/>
                </a:cxn>
              </a:cxnLst>
              <a:rect l="l" t="t" r="r" b="b"/>
              <a:pathLst>
                <a:path w="141514" h="221913">
                  <a:moveTo>
                    <a:pt x="141497" y="0"/>
                  </a:moveTo>
                  <a:cubicBezTo>
                    <a:pt x="141497" y="0"/>
                    <a:pt x="146196" y="148816"/>
                    <a:pt x="0" y="221914"/>
                  </a:cubicBezTo>
                </a:path>
              </a:pathLst>
            </a:custGeom>
            <a:noFill/>
            <a:ln w="9035" cap="flat">
              <a:solidFill>
                <a:srgbClr val="333333"/>
              </a:solidFill>
              <a:prstDash val="solid"/>
              <a:miter/>
            </a:ln>
          </p:spPr>
          <p:txBody>
            <a:bodyPr anchor="ctr"/>
            <a:lstStyle/>
            <a:p>
              <a:pPr>
                <a:defRPr/>
              </a:pPr>
              <a:endParaRPr lang="en-US" dirty="0"/>
            </a:p>
          </p:txBody>
        </p:sp>
        <p:sp>
          <p:nvSpPr>
            <p:cNvPr id="298" name="Forme libre : forme 36055">
              <a:extLst>
                <a:ext uri="{FF2B5EF4-FFF2-40B4-BE49-F238E27FC236}">
                  <a16:creationId xmlns:a16="http://schemas.microsoft.com/office/drawing/2014/main" id="{EF554BA8-4818-6AAD-000B-F4D34265FE31}"/>
                </a:ext>
              </a:extLst>
            </p:cNvPr>
            <p:cNvSpPr/>
            <p:nvPr/>
          </p:nvSpPr>
          <p:spPr>
            <a:xfrm>
              <a:off x="2965445" y="3814186"/>
              <a:ext cx="1221428" cy="171223"/>
            </a:xfrm>
            <a:custGeom>
              <a:avLst/>
              <a:gdLst>
                <a:gd name="connsiteX0" fmla="*/ 0 w 1221428"/>
                <a:gd name="connsiteY0" fmla="*/ 168242 h 171223"/>
                <a:gd name="connsiteX1" fmla="*/ 476717 w 1221428"/>
                <a:gd name="connsiteY1" fmla="*/ 171224 h 171223"/>
                <a:gd name="connsiteX2" fmla="*/ 1221429 w 1221428"/>
                <a:gd name="connsiteY2" fmla="*/ 17348 h 171223"/>
                <a:gd name="connsiteX3" fmla="*/ 1082642 w 1221428"/>
                <a:gd name="connsiteY3" fmla="*/ 0 h 171223"/>
                <a:gd name="connsiteX4" fmla="*/ 433708 w 1221428"/>
                <a:gd name="connsiteY4" fmla="*/ 110144 h 171223"/>
                <a:gd name="connsiteX5" fmla="*/ 0 w 1221428"/>
                <a:gd name="connsiteY5" fmla="*/ 168242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28" h="171223">
                  <a:moveTo>
                    <a:pt x="0" y="168242"/>
                  </a:moveTo>
                  <a:lnTo>
                    <a:pt x="476717" y="171224"/>
                  </a:lnTo>
                  <a:lnTo>
                    <a:pt x="1221429" y="17348"/>
                  </a:lnTo>
                  <a:lnTo>
                    <a:pt x="1082642" y="0"/>
                  </a:lnTo>
                  <a:lnTo>
                    <a:pt x="433708" y="110144"/>
                  </a:lnTo>
                  <a:cubicBezTo>
                    <a:pt x="433617" y="110144"/>
                    <a:pt x="73098" y="162279"/>
                    <a:pt x="0" y="168242"/>
                  </a:cubicBez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299" name="Forme libre : forme 36056">
              <a:extLst>
                <a:ext uri="{FF2B5EF4-FFF2-40B4-BE49-F238E27FC236}">
                  <a16:creationId xmlns:a16="http://schemas.microsoft.com/office/drawing/2014/main" id="{9CEE00DC-558E-6A6C-1B94-CC843571509B}"/>
                </a:ext>
              </a:extLst>
            </p:cNvPr>
            <p:cNvSpPr/>
            <p:nvPr/>
          </p:nvSpPr>
          <p:spPr>
            <a:xfrm>
              <a:off x="2965445" y="3814186"/>
              <a:ext cx="1221428" cy="171223"/>
            </a:xfrm>
            <a:custGeom>
              <a:avLst/>
              <a:gdLst>
                <a:gd name="connsiteX0" fmla="*/ 0 w 1221428"/>
                <a:gd name="connsiteY0" fmla="*/ 168242 h 171223"/>
                <a:gd name="connsiteX1" fmla="*/ 476717 w 1221428"/>
                <a:gd name="connsiteY1" fmla="*/ 171224 h 171223"/>
                <a:gd name="connsiteX2" fmla="*/ 1221429 w 1221428"/>
                <a:gd name="connsiteY2" fmla="*/ 17348 h 171223"/>
                <a:gd name="connsiteX3" fmla="*/ 1082642 w 1221428"/>
                <a:gd name="connsiteY3" fmla="*/ 0 h 171223"/>
                <a:gd name="connsiteX4" fmla="*/ 433708 w 1221428"/>
                <a:gd name="connsiteY4" fmla="*/ 110144 h 171223"/>
                <a:gd name="connsiteX5" fmla="*/ 0 w 1221428"/>
                <a:gd name="connsiteY5" fmla="*/ 168242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28" h="171223">
                  <a:moveTo>
                    <a:pt x="0" y="168242"/>
                  </a:moveTo>
                  <a:lnTo>
                    <a:pt x="476717" y="171224"/>
                  </a:lnTo>
                  <a:lnTo>
                    <a:pt x="1221429" y="17348"/>
                  </a:lnTo>
                  <a:lnTo>
                    <a:pt x="1082642" y="0"/>
                  </a:lnTo>
                  <a:lnTo>
                    <a:pt x="433708" y="110144"/>
                  </a:lnTo>
                  <a:cubicBezTo>
                    <a:pt x="433617" y="110144"/>
                    <a:pt x="73098" y="162279"/>
                    <a:pt x="0" y="168242"/>
                  </a:cubicBezTo>
                  <a:close/>
                </a:path>
              </a:pathLst>
            </a:custGeom>
            <a:noFill/>
            <a:ln w="9035" cap="flat">
              <a:solidFill>
                <a:srgbClr val="333333"/>
              </a:solidFill>
              <a:prstDash val="solid"/>
              <a:miter/>
            </a:ln>
          </p:spPr>
          <p:txBody>
            <a:bodyPr anchor="ctr"/>
            <a:lstStyle/>
            <a:p>
              <a:pPr>
                <a:defRPr/>
              </a:pPr>
              <a:endParaRPr lang="en-US" dirty="0"/>
            </a:p>
          </p:txBody>
        </p:sp>
        <p:sp>
          <p:nvSpPr>
            <p:cNvPr id="300" name="Forme libre : forme 36057">
              <a:extLst>
                <a:ext uri="{FF2B5EF4-FFF2-40B4-BE49-F238E27FC236}">
                  <a16:creationId xmlns:a16="http://schemas.microsoft.com/office/drawing/2014/main" id="{631FE8DF-6970-CAFB-7256-5FFB1C28DEFD}"/>
                </a:ext>
              </a:extLst>
            </p:cNvPr>
            <p:cNvSpPr/>
            <p:nvPr/>
          </p:nvSpPr>
          <p:spPr>
            <a:xfrm>
              <a:off x="7308212" y="3253800"/>
              <a:ext cx="282452" cy="124239"/>
            </a:xfrm>
            <a:custGeom>
              <a:avLst/>
              <a:gdLst>
                <a:gd name="connsiteX0" fmla="*/ 0 w 282452"/>
                <a:gd name="connsiteY0" fmla="*/ 121709 h 124239"/>
                <a:gd name="connsiteX1" fmla="*/ 204385 w 282452"/>
                <a:gd name="connsiteY1" fmla="*/ 124239 h 124239"/>
                <a:gd name="connsiteX2" fmla="*/ 282452 w 282452"/>
                <a:gd name="connsiteY2" fmla="*/ 0 h 124239"/>
                <a:gd name="connsiteX3" fmla="*/ 0 w 282452"/>
                <a:gd name="connsiteY3" fmla="*/ 121709 h 124239"/>
              </a:gdLst>
              <a:ahLst/>
              <a:cxnLst>
                <a:cxn ang="0">
                  <a:pos x="connsiteX0" y="connsiteY0"/>
                </a:cxn>
                <a:cxn ang="0">
                  <a:pos x="connsiteX1" y="connsiteY1"/>
                </a:cxn>
                <a:cxn ang="0">
                  <a:pos x="connsiteX2" y="connsiteY2"/>
                </a:cxn>
                <a:cxn ang="0">
                  <a:pos x="connsiteX3" y="connsiteY3"/>
                </a:cxn>
              </a:cxnLst>
              <a:rect l="l" t="t" r="r" b="b"/>
              <a:pathLst>
                <a:path w="282452" h="124239">
                  <a:moveTo>
                    <a:pt x="0" y="121709"/>
                  </a:moveTo>
                  <a:lnTo>
                    <a:pt x="204385" y="124239"/>
                  </a:lnTo>
                  <a:cubicBezTo>
                    <a:pt x="204385" y="124239"/>
                    <a:pt x="269441" y="31082"/>
                    <a:pt x="282452" y="0"/>
                  </a:cubicBezTo>
                  <a:lnTo>
                    <a:pt x="0" y="121709"/>
                  </a:lnTo>
                  <a:close/>
                </a:path>
              </a:pathLst>
            </a:custGeom>
            <a:noFill/>
            <a:ln w="8707" cap="flat">
              <a:solidFill>
                <a:srgbClr val="333333"/>
              </a:solidFill>
              <a:prstDash val="solid"/>
              <a:round/>
            </a:ln>
          </p:spPr>
          <p:txBody>
            <a:bodyPr anchor="ctr"/>
            <a:lstStyle/>
            <a:p>
              <a:pPr>
                <a:defRPr/>
              </a:pPr>
              <a:endParaRPr lang="en-US" dirty="0"/>
            </a:p>
          </p:txBody>
        </p:sp>
        <p:sp>
          <p:nvSpPr>
            <p:cNvPr id="301" name="Forme libre : forme 36058">
              <a:extLst>
                <a:ext uri="{FF2B5EF4-FFF2-40B4-BE49-F238E27FC236}">
                  <a16:creationId xmlns:a16="http://schemas.microsoft.com/office/drawing/2014/main" id="{B5A03D00-92D0-25C3-D0F7-FB5B8C2C9D8B}"/>
                </a:ext>
              </a:extLst>
            </p:cNvPr>
            <p:cNvSpPr/>
            <p:nvPr/>
          </p:nvSpPr>
          <p:spPr>
            <a:xfrm>
              <a:off x="8301673" y="4296957"/>
              <a:ext cx="1516440" cy="316416"/>
            </a:xfrm>
            <a:custGeom>
              <a:avLst/>
              <a:gdLst>
                <a:gd name="connsiteX0" fmla="*/ 1516440 w 1516440"/>
                <a:gd name="connsiteY0" fmla="*/ 120083 h 316416"/>
                <a:gd name="connsiteX1" fmla="*/ 1148150 w 1516440"/>
                <a:gd name="connsiteY1" fmla="*/ 285976 h 316416"/>
                <a:gd name="connsiteX2" fmla="*/ 742905 w 1516440"/>
                <a:gd name="connsiteY2" fmla="*/ 309288 h 316416"/>
                <a:gd name="connsiteX3" fmla="*/ 543038 w 1516440"/>
                <a:gd name="connsiteY3" fmla="*/ 270073 h 316416"/>
                <a:gd name="connsiteX4" fmla="*/ 494246 w 1516440"/>
                <a:gd name="connsiteY4" fmla="*/ 255436 h 316416"/>
                <a:gd name="connsiteX5" fmla="*/ 469850 w 1516440"/>
                <a:gd name="connsiteY5" fmla="*/ 248027 h 316416"/>
                <a:gd name="connsiteX6" fmla="*/ 445815 w 1516440"/>
                <a:gd name="connsiteY6" fmla="*/ 239533 h 316416"/>
                <a:gd name="connsiteX7" fmla="*/ 397927 w 1516440"/>
                <a:gd name="connsiteY7" fmla="*/ 222185 h 316416"/>
                <a:gd name="connsiteX8" fmla="*/ 351032 w 1516440"/>
                <a:gd name="connsiteY8" fmla="*/ 202397 h 316416"/>
                <a:gd name="connsiteX9" fmla="*/ 169507 w 1516440"/>
                <a:gd name="connsiteY9" fmla="*/ 111228 h 316416"/>
                <a:gd name="connsiteX10" fmla="*/ 83218 w 1516440"/>
                <a:gd name="connsiteY10" fmla="*/ 57828 h 316416"/>
                <a:gd name="connsiteX11" fmla="*/ 0 w 1516440"/>
                <a:gd name="connsiteY11" fmla="*/ 0 h 316416"/>
                <a:gd name="connsiteX12" fmla="*/ 85838 w 1516440"/>
                <a:gd name="connsiteY12" fmla="*/ 53762 h 316416"/>
                <a:gd name="connsiteX13" fmla="*/ 173935 w 1516440"/>
                <a:gd name="connsiteY13" fmla="*/ 103457 h 316416"/>
                <a:gd name="connsiteX14" fmla="*/ 356453 w 1516440"/>
                <a:gd name="connsiteY14" fmla="*/ 189476 h 316416"/>
                <a:gd name="connsiteX15" fmla="*/ 547194 w 1516440"/>
                <a:gd name="connsiteY15" fmla="*/ 254080 h 316416"/>
                <a:gd name="connsiteX16" fmla="*/ 744893 w 1516440"/>
                <a:gd name="connsiteY16" fmla="*/ 291217 h 316416"/>
                <a:gd name="connsiteX17" fmla="*/ 945754 w 1516440"/>
                <a:gd name="connsiteY17" fmla="*/ 298174 h 316416"/>
                <a:gd name="connsiteX18" fmla="*/ 1145168 w 1516440"/>
                <a:gd name="connsiteY18" fmla="*/ 272332 h 316416"/>
                <a:gd name="connsiteX19" fmla="*/ 1337717 w 1516440"/>
                <a:gd name="connsiteY19" fmla="*/ 213420 h 316416"/>
                <a:gd name="connsiteX20" fmla="*/ 1516440 w 1516440"/>
                <a:gd name="connsiteY20" fmla="*/ 120083 h 3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440" h="316416">
                  <a:moveTo>
                    <a:pt x="1516440" y="120083"/>
                  </a:moveTo>
                  <a:cubicBezTo>
                    <a:pt x="1408284" y="201674"/>
                    <a:pt x="1279799" y="253990"/>
                    <a:pt x="1148150" y="285976"/>
                  </a:cubicBezTo>
                  <a:cubicBezTo>
                    <a:pt x="1015869" y="317600"/>
                    <a:pt x="878077" y="323112"/>
                    <a:pt x="742905" y="309288"/>
                  </a:cubicBezTo>
                  <a:cubicBezTo>
                    <a:pt x="675409" y="300884"/>
                    <a:pt x="608636" y="287602"/>
                    <a:pt x="543038" y="270073"/>
                  </a:cubicBezTo>
                  <a:cubicBezTo>
                    <a:pt x="526684" y="265556"/>
                    <a:pt x="510510" y="260315"/>
                    <a:pt x="494246" y="255436"/>
                  </a:cubicBezTo>
                  <a:lnTo>
                    <a:pt x="469850" y="248027"/>
                  </a:lnTo>
                  <a:cubicBezTo>
                    <a:pt x="461718" y="245497"/>
                    <a:pt x="453857" y="242334"/>
                    <a:pt x="445815" y="239533"/>
                  </a:cubicBezTo>
                  <a:lnTo>
                    <a:pt x="397927" y="222185"/>
                  </a:lnTo>
                  <a:cubicBezTo>
                    <a:pt x="382115" y="216041"/>
                    <a:pt x="366664" y="208993"/>
                    <a:pt x="351032" y="202397"/>
                  </a:cubicBezTo>
                  <a:cubicBezTo>
                    <a:pt x="288506" y="176103"/>
                    <a:pt x="228510" y="144389"/>
                    <a:pt x="169507" y="111228"/>
                  </a:cubicBezTo>
                  <a:cubicBezTo>
                    <a:pt x="140323" y="94060"/>
                    <a:pt x="111951" y="75538"/>
                    <a:pt x="83218" y="57828"/>
                  </a:cubicBezTo>
                  <a:cubicBezTo>
                    <a:pt x="55207" y="38853"/>
                    <a:pt x="27558" y="19426"/>
                    <a:pt x="0" y="0"/>
                  </a:cubicBezTo>
                  <a:lnTo>
                    <a:pt x="85838" y="53762"/>
                  </a:lnTo>
                  <a:cubicBezTo>
                    <a:pt x="115204" y="70297"/>
                    <a:pt x="144208" y="87645"/>
                    <a:pt x="173935" y="103457"/>
                  </a:cubicBezTo>
                  <a:cubicBezTo>
                    <a:pt x="233479" y="134901"/>
                    <a:pt x="293837" y="164990"/>
                    <a:pt x="356453" y="189476"/>
                  </a:cubicBezTo>
                  <a:cubicBezTo>
                    <a:pt x="418528" y="215318"/>
                    <a:pt x="482590" y="236009"/>
                    <a:pt x="547194" y="254080"/>
                  </a:cubicBezTo>
                  <a:cubicBezTo>
                    <a:pt x="612251" y="270887"/>
                    <a:pt x="678210" y="283356"/>
                    <a:pt x="744893" y="291217"/>
                  </a:cubicBezTo>
                  <a:cubicBezTo>
                    <a:pt x="811575" y="298535"/>
                    <a:pt x="878709" y="301246"/>
                    <a:pt x="945754" y="298174"/>
                  </a:cubicBezTo>
                  <a:cubicBezTo>
                    <a:pt x="1012798" y="295282"/>
                    <a:pt x="1079480" y="286157"/>
                    <a:pt x="1145168" y="272332"/>
                  </a:cubicBezTo>
                  <a:cubicBezTo>
                    <a:pt x="1210857" y="258327"/>
                    <a:pt x="1275281" y="238449"/>
                    <a:pt x="1337717" y="213420"/>
                  </a:cubicBezTo>
                  <a:cubicBezTo>
                    <a:pt x="1400062" y="188392"/>
                    <a:pt x="1460782" y="158303"/>
                    <a:pt x="1516440" y="120083"/>
                  </a:cubicBezTo>
                  <a:close/>
                </a:path>
              </a:pathLst>
            </a:custGeom>
            <a:solidFill>
              <a:srgbClr val="3F3F3F"/>
            </a:solidFill>
            <a:ln w="9035" cap="flat">
              <a:noFill/>
              <a:prstDash val="solid"/>
              <a:miter/>
            </a:ln>
          </p:spPr>
          <p:txBody>
            <a:bodyPr anchor="ctr"/>
            <a:lstStyle/>
            <a:p>
              <a:pPr>
                <a:defRPr/>
              </a:pPr>
              <a:endParaRPr lang="en-US" dirty="0"/>
            </a:p>
          </p:txBody>
        </p:sp>
        <p:sp>
          <p:nvSpPr>
            <p:cNvPr id="302" name="Forme libre : forme 36059">
              <a:extLst>
                <a:ext uri="{FF2B5EF4-FFF2-40B4-BE49-F238E27FC236}">
                  <a16:creationId xmlns:a16="http://schemas.microsoft.com/office/drawing/2014/main" id="{D8732C9C-F5F1-2304-E020-91CF4578C887}"/>
                </a:ext>
              </a:extLst>
            </p:cNvPr>
            <p:cNvSpPr/>
            <p:nvPr/>
          </p:nvSpPr>
          <p:spPr>
            <a:xfrm>
              <a:off x="3373039" y="4509622"/>
              <a:ext cx="1153842" cy="1996747"/>
            </a:xfrm>
            <a:custGeom>
              <a:avLst/>
              <a:gdLst>
                <a:gd name="connsiteX0" fmla="*/ 0 w 1153842"/>
                <a:gd name="connsiteY0" fmla="*/ 217970 h 1996747"/>
                <a:gd name="connsiteX1" fmla="*/ 964548 w 1153842"/>
                <a:gd name="connsiteY1" fmla="*/ 22621 h 1996747"/>
                <a:gd name="connsiteX2" fmla="*/ 1153843 w 1153842"/>
                <a:gd name="connsiteY2" fmla="*/ 94725 h 1996747"/>
                <a:gd name="connsiteX3" fmla="*/ 1096738 w 1153842"/>
                <a:gd name="connsiteY3" fmla="*/ 1996713 h 1996747"/>
                <a:gd name="connsiteX4" fmla="*/ 120173 w 1153842"/>
                <a:gd name="connsiteY4" fmla="*/ 1852505 h 1996747"/>
                <a:gd name="connsiteX5" fmla="*/ 0 w 1153842"/>
                <a:gd name="connsiteY5" fmla="*/ 217970 h 199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842" h="1996747">
                  <a:moveTo>
                    <a:pt x="0" y="217970"/>
                  </a:moveTo>
                  <a:cubicBezTo>
                    <a:pt x="0" y="217970"/>
                    <a:pt x="919460" y="34638"/>
                    <a:pt x="964548" y="22621"/>
                  </a:cubicBezTo>
                  <a:cubicBezTo>
                    <a:pt x="1009635" y="10604"/>
                    <a:pt x="1153843" y="-49483"/>
                    <a:pt x="1153843" y="94725"/>
                  </a:cubicBezTo>
                  <a:cubicBezTo>
                    <a:pt x="1153843" y="238932"/>
                    <a:pt x="1096738" y="2005749"/>
                    <a:pt x="1096738" y="1996713"/>
                  </a:cubicBezTo>
                  <a:cubicBezTo>
                    <a:pt x="1096738" y="1987678"/>
                    <a:pt x="120173" y="1852505"/>
                    <a:pt x="120173" y="1852505"/>
                  </a:cubicBezTo>
                  <a:lnTo>
                    <a:pt x="0" y="217970"/>
                  </a:lnTo>
                  <a:close/>
                </a:path>
              </a:pathLst>
            </a:custGeom>
            <a:solidFill>
              <a:srgbClr val="BBBEBF"/>
            </a:solidFill>
            <a:ln w="9035" cap="flat">
              <a:noFill/>
              <a:prstDash val="solid"/>
              <a:miter/>
            </a:ln>
          </p:spPr>
          <p:txBody>
            <a:bodyPr anchor="ctr"/>
            <a:lstStyle/>
            <a:p>
              <a:pPr>
                <a:defRPr/>
              </a:pPr>
              <a:endParaRPr lang="en-US" dirty="0"/>
            </a:p>
          </p:txBody>
        </p:sp>
        <p:sp>
          <p:nvSpPr>
            <p:cNvPr id="303" name="Forme libre : forme 36060">
              <a:extLst>
                <a:ext uri="{FF2B5EF4-FFF2-40B4-BE49-F238E27FC236}">
                  <a16:creationId xmlns:a16="http://schemas.microsoft.com/office/drawing/2014/main" id="{0A670895-0253-8F73-26A0-2014099C7137}"/>
                </a:ext>
              </a:extLst>
            </p:cNvPr>
            <p:cNvSpPr/>
            <p:nvPr/>
          </p:nvSpPr>
          <p:spPr>
            <a:xfrm>
              <a:off x="3373039" y="4520278"/>
              <a:ext cx="1154318" cy="372574"/>
            </a:xfrm>
            <a:custGeom>
              <a:avLst/>
              <a:gdLst>
                <a:gd name="connsiteX0" fmla="*/ 0 w 1154318"/>
                <a:gd name="connsiteY0" fmla="*/ 207313 h 372574"/>
                <a:gd name="connsiteX1" fmla="*/ 984064 w 1154318"/>
                <a:gd name="connsiteY1" fmla="*/ 15037 h 372574"/>
                <a:gd name="connsiteX2" fmla="*/ 1153843 w 1154318"/>
                <a:gd name="connsiteY2" fmla="*/ 84159 h 372574"/>
                <a:gd name="connsiteX3" fmla="*/ 1144807 w 1154318"/>
                <a:gd name="connsiteY3" fmla="*/ 372574 h 372574"/>
                <a:gd name="connsiteX4" fmla="*/ 13553 w 1154318"/>
                <a:gd name="connsiteY4" fmla="*/ 347004 h 372574"/>
                <a:gd name="connsiteX5" fmla="*/ 0 w 1154318"/>
                <a:gd name="connsiteY5" fmla="*/ 207313 h 3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318" h="372574">
                  <a:moveTo>
                    <a:pt x="0" y="207313"/>
                  </a:moveTo>
                  <a:lnTo>
                    <a:pt x="984064" y="15037"/>
                  </a:lnTo>
                  <a:cubicBezTo>
                    <a:pt x="984064" y="15037"/>
                    <a:pt x="1150861" y="-48032"/>
                    <a:pt x="1153843" y="84159"/>
                  </a:cubicBezTo>
                  <a:cubicBezTo>
                    <a:pt x="1156825" y="216349"/>
                    <a:pt x="1144807" y="372574"/>
                    <a:pt x="1144807" y="372574"/>
                  </a:cubicBezTo>
                  <a:cubicBezTo>
                    <a:pt x="1144807" y="372574"/>
                    <a:pt x="309468" y="115693"/>
                    <a:pt x="13553" y="347004"/>
                  </a:cubicBezTo>
                  <a:lnTo>
                    <a:pt x="0" y="207313"/>
                  </a:lnTo>
                  <a:close/>
                </a:path>
              </a:pathLst>
            </a:custGeom>
            <a:solidFill>
              <a:srgbClr val="ACADAD"/>
            </a:solidFill>
            <a:ln w="9035" cap="flat">
              <a:noFill/>
              <a:prstDash val="solid"/>
              <a:miter/>
            </a:ln>
          </p:spPr>
          <p:txBody>
            <a:bodyPr anchor="ctr"/>
            <a:lstStyle/>
            <a:p>
              <a:pPr>
                <a:defRPr/>
              </a:pPr>
              <a:endParaRPr lang="en-US" dirty="0"/>
            </a:p>
          </p:txBody>
        </p:sp>
        <p:sp>
          <p:nvSpPr>
            <p:cNvPr id="304" name="Forme libre : forme 36061">
              <a:extLst>
                <a:ext uri="{FF2B5EF4-FFF2-40B4-BE49-F238E27FC236}">
                  <a16:creationId xmlns:a16="http://schemas.microsoft.com/office/drawing/2014/main" id="{6526FF03-5E17-ACFC-D6B0-285A4A011A16}"/>
                </a:ext>
              </a:extLst>
            </p:cNvPr>
            <p:cNvSpPr/>
            <p:nvPr/>
          </p:nvSpPr>
          <p:spPr>
            <a:xfrm>
              <a:off x="2278380" y="3970411"/>
              <a:ext cx="1147788" cy="209821"/>
            </a:xfrm>
            <a:custGeom>
              <a:avLst/>
              <a:gdLst>
                <a:gd name="connsiteX0" fmla="*/ 0 w 1147788"/>
                <a:gd name="connsiteY0" fmla="*/ 0 h 209821"/>
                <a:gd name="connsiteX1" fmla="*/ 667006 w 1147788"/>
                <a:gd name="connsiteY1" fmla="*/ 26022 h 209821"/>
                <a:gd name="connsiteX2" fmla="*/ 1147789 w 1147788"/>
                <a:gd name="connsiteY2" fmla="*/ 28010 h 209821"/>
                <a:gd name="connsiteX3" fmla="*/ 14005 w 1147788"/>
                <a:gd name="connsiteY3" fmla="*/ 144208 h 209821"/>
                <a:gd name="connsiteX4" fmla="*/ 0 w 1147788"/>
                <a:gd name="connsiteY4" fmla="*/ 0 h 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88" h="209821">
                  <a:moveTo>
                    <a:pt x="0" y="0"/>
                  </a:moveTo>
                  <a:cubicBezTo>
                    <a:pt x="0" y="0"/>
                    <a:pt x="302511" y="52045"/>
                    <a:pt x="667006" y="26022"/>
                  </a:cubicBezTo>
                  <a:lnTo>
                    <a:pt x="1147789" y="28010"/>
                  </a:lnTo>
                  <a:cubicBezTo>
                    <a:pt x="1147789" y="28010"/>
                    <a:pt x="412655" y="342538"/>
                    <a:pt x="14005" y="144208"/>
                  </a:cubicBezTo>
                  <a:lnTo>
                    <a:pt x="0" y="0"/>
                  </a:lnTo>
                  <a:close/>
                </a:path>
              </a:pathLst>
            </a:custGeom>
            <a:solidFill>
              <a:srgbClr val="BBBEBF"/>
            </a:solidFill>
            <a:ln w="9035" cap="flat">
              <a:noFill/>
              <a:prstDash val="solid"/>
              <a:miter/>
            </a:ln>
          </p:spPr>
          <p:txBody>
            <a:bodyPr anchor="ctr"/>
            <a:lstStyle/>
            <a:p>
              <a:pPr>
                <a:defRPr/>
              </a:pPr>
              <a:endParaRPr lang="en-US" dirty="0"/>
            </a:p>
          </p:txBody>
        </p:sp>
        <p:sp>
          <p:nvSpPr>
            <p:cNvPr id="305" name="Forme libre : forme 36062">
              <a:extLst>
                <a:ext uri="{FF2B5EF4-FFF2-40B4-BE49-F238E27FC236}">
                  <a16:creationId xmlns:a16="http://schemas.microsoft.com/office/drawing/2014/main" id="{B87B598C-C4CE-73C0-8041-30A929BCE4E0}"/>
                </a:ext>
              </a:extLst>
            </p:cNvPr>
            <p:cNvSpPr/>
            <p:nvPr/>
          </p:nvSpPr>
          <p:spPr>
            <a:xfrm>
              <a:off x="2398011" y="4475229"/>
              <a:ext cx="2016197" cy="258917"/>
            </a:xfrm>
            <a:custGeom>
              <a:avLst/>
              <a:gdLst>
                <a:gd name="connsiteX0" fmla="*/ 0 w 2016197"/>
                <a:gd name="connsiteY0" fmla="*/ 16535 h 258917"/>
                <a:gd name="connsiteX1" fmla="*/ 952530 w 2016197"/>
                <a:gd name="connsiteY1" fmla="*/ 225347 h 258917"/>
                <a:gd name="connsiteX2" fmla="*/ 2016198 w 2016197"/>
                <a:gd name="connsiteY2" fmla="*/ 0 h 258917"/>
                <a:gd name="connsiteX3" fmla="*/ 942049 w 2016197"/>
                <a:gd name="connsiteY3" fmla="*/ 195349 h 258917"/>
                <a:gd name="connsiteX4" fmla="*/ 0 w 2016197"/>
                <a:gd name="connsiteY4" fmla="*/ 16535 h 25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197" h="258917">
                  <a:moveTo>
                    <a:pt x="0" y="16535"/>
                  </a:moveTo>
                  <a:cubicBezTo>
                    <a:pt x="0" y="16535"/>
                    <a:pt x="229865" y="366573"/>
                    <a:pt x="952530" y="225347"/>
                  </a:cubicBezTo>
                  <a:cubicBezTo>
                    <a:pt x="1045416" y="207185"/>
                    <a:pt x="2016198" y="0"/>
                    <a:pt x="2016198" y="0"/>
                  </a:cubicBezTo>
                  <a:cubicBezTo>
                    <a:pt x="2016198" y="0"/>
                    <a:pt x="1158360" y="162279"/>
                    <a:pt x="942049" y="195349"/>
                  </a:cubicBezTo>
                  <a:cubicBezTo>
                    <a:pt x="725647" y="228329"/>
                    <a:pt x="330521" y="289952"/>
                    <a:pt x="0" y="16535"/>
                  </a:cubicBezTo>
                  <a:close/>
                </a:path>
              </a:pathLst>
            </a:custGeom>
            <a:solidFill>
              <a:srgbClr val="FFFFFF"/>
            </a:solidFill>
            <a:ln w="9035" cap="flat">
              <a:noFill/>
              <a:prstDash val="solid"/>
              <a:miter/>
            </a:ln>
          </p:spPr>
          <p:txBody>
            <a:bodyPr anchor="ctr"/>
            <a:lstStyle/>
            <a:p>
              <a:pPr>
                <a:defRPr/>
              </a:pPr>
              <a:endParaRPr lang="en-US" dirty="0"/>
            </a:p>
          </p:txBody>
        </p:sp>
        <p:sp>
          <p:nvSpPr>
            <p:cNvPr id="306" name="Forme libre : forme 36063">
              <a:extLst>
                <a:ext uri="{FF2B5EF4-FFF2-40B4-BE49-F238E27FC236}">
                  <a16:creationId xmlns:a16="http://schemas.microsoft.com/office/drawing/2014/main" id="{354ACAFC-C547-D352-AF60-F489135A8290}"/>
                </a:ext>
              </a:extLst>
            </p:cNvPr>
            <p:cNvSpPr/>
            <p:nvPr/>
          </p:nvSpPr>
          <p:spPr>
            <a:xfrm>
              <a:off x="4507817" y="4807738"/>
              <a:ext cx="973582" cy="1698687"/>
            </a:xfrm>
            <a:custGeom>
              <a:avLst/>
              <a:gdLst>
                <a:gd name="connsiteX0" fmla="*/ 46081 w 973582"/>
                <a:gd name="connsiteY0" fmla="*/ 0 h 1698687"/>
                <a:gd name="connsiteX1" fmla="*/ 0 w 973582"/>
                <a:gd name="connsiteY1" fmla="*/ 1698688 h 1698687"/>
                <a:gd name="connsiteX2" fmla="*/ 973583 w 973582"/>
                <a:gd name="connsiteY2" fmla="*/ 1306002 h 1698687"/>
                <a:gd name="connsiteX3" fmla="*/ 30088 w 973582"/>
                <a:gd name="connsiteY3" fmla="*/ 1662635 h 1698687"/>
              </a:gdLst>
              <a:ahLst/>
              <a:cxnLst>
                <a:cxn ang="0">
                  <a:pos x="connsiteX0" y="connsiteY0"/>
                </a:cxn>
                <a:cxn ang="0">
                  <a:pos x="connsiteX1" y="connsiteY1"/>
                </a:cxn>
                <a:cxn ang="0">
                  <a:pos x="connsiteX2" y="connsiteY2"/>
                </a:cxn>
                <a:cxn ang="0">
                  <a:pos x="connsiteX3" y="connsiteY3"/>
                </a:cxn>
              </a:cxnLst>
              <a:rect l="l" t="t" r="r" b="b"/>
              <a:pathLst>
                <a:path w="973582" h="1698687">
                  <a:moveTo>
                    <a:pt x="46081" y="0"/>
                  </a:moveTo>
                  <a:lnTo>
                    <a:pt x="0" y="1698688"/>
                  </a:lnTo>
                  <a:lnTo>
                    <a:pt x="973583" y="1306002"/>
                  </a:lnTo>
                  <a:lnTo>
                    <a:pt x="30088" y="1662635"/>
                  </a:lnTo>
                  <a:close/>
                </a:path>
              </a:pathLst>
            </a:custGeom>
            <a:solidFill>
              <a:srgbClr val="FFFFFF"/>
            </a:solidFill>
            <a:ln w="9035" cap="flat">
              <a:noFill/>
              <a:prstDash val="solid"/>
              <a:miter/>
            </a:ln>
          </p:spPr>
          <p:txBody>
            <a:bodyPr anchor="ctr"/>
            <a:lstStyle/>
            <a:p>
              <a:pPr>
                <a:defRPr/>
              </a:pPr>
              <a:endParaRPr lang="en-US" dirty="0"/>
            </a:p>
          </p:txBody>
        </p:sp>
        <p:sp>
          <p:nvSpPr>
            <p:cNvPr id="307" name="Forme libre : forme 36064">
              <a:extLst>
                <a:ext uri="{FF2B5EF4-FFF2-40B4-BE49-F238E27FC236}">
                  <a16:creationId xmlns:a16="http://schemas.microsoft.com/office/drawing/2014/main" id="{38CF7A2E-216A-A461-9F05-550DEDA8E801}"/>
                </a:ext>
              </a:extLst>
            </p:cNvPr>
            <p:cNvSpPr/>
            <p:nvPr/>
          </p:nvSpPr>
          <p:spPr>
            <a:xfrm>
              <a:off x="6723299" y="3213953"/>
              <a:ext cx="332730" cy="188572"/>
            </a:xfrm>
            <a:custGeom>
              <a:avLst/>
              <a:gdLst>
                <a:gd name="connsiteX0" fmla="*/ 73590 w 332730"/>
                <a:gd name="connsiteY0" fmla="*/ 0 h 188572"/>
                <a:gd name="connsiteX1" fmla="*/ 75849 w 332730"/>
                <a:gd name="connsiteY1" fmla="*/ 69845 h 188572"/>
                <a:gd name="connsiteX2" fmla="*/ 8985 w 332730"/>
                <a:gd name="connsiteY2" fmla="*/ 141226 h 188572"/>
                <a:gd name="connsiteX3" fmla="*/ 249332 w 332730"/>
                <a:gd name="connsiteY3" fmla="*/ 188572 h 188572"/>
                <a:gd name="connsiteX4" fmla="*/ 332730 w 332730"/>
                <a:gd name="connsiteY4" fmla="*/ 16535 h 188572"/>
                <a:gd name="connsiteX5" fmla="*/ 73590 w 332730"/>
                <a:gd name="connsiteY5" fmla="*/ 0 h 18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30" h="188572">
                  <a:moveTo>
                    <a:pt x="73590" y="0"/>
                  </a:moveTo>
                  <a:lnTo>
                    <a:pt x="75849" y="69845"/>
                  </a:lnTo>
                  <a:cubicBezTo>
                    <a:pt x="75849" y="69845"/>
                    <a:pt x="73590" y="117914"/>
                    <a:pt x="8985" y="141226"/>
                  </a:cubicBezTo>
                  <a:cubicBezTo>
                    <a:pt x="-55619" y="164538"/>
                    <a:pt x="249332" y="188572"/>
                    <a:pt x="249332" y="188572"/>
                  </a:cubicBezTo>
                  <a:lnTo>
                    <a:pt x="332730" y="16535"/>
                  </a:lnTo>
                  <a:lnTo>
                    <a:pt x="73590" y="0"/>
                  </a:lnTo>
                  <a:close/>
                </a:path>
              </a:pathLst>
            </a:custGeom>
            <a:solidFill>
              <a:srgbClr val="333333">
                <a:alpha val="15000"/>
              </a:srgbClr>
            </a:solidFill>
            <a:ln w="9035" cap="flat">
              <a:noFill/>
              <a:prstDash val="solid"/>
              <a:miter/>
            </a:ln>
          </p:spPr>
          <p:txBody>
            <a:bodyPr anchor="ctr"/>
            <a:lstStyle/>
            <a:p>
              <a:pPr>
                <a:defRPr/>
              </a:pPr>
              <a:endParaRPr lang="en-US" dirty="0"/>
            </a:p>
          </p:txBody>
        </p:sp>
        <p:sp>
          <p:nvSpPr>
            <p:cNvPr id="308" name="Forme libre : forme 36065">
              <a:extLst>
                <a:ext uri="{FF2B5EF4-FFF2-40B4-BE49-F238E27FC236}">
                  <a16:creationId xmlns:a16="http://schemas.microsoft.com/office/drawing/2014/main" id="{63C0D0A7-55B4-D897-7A00-24757E591182}"/>
                </a:ext>
              </a:extLst>
            </p:cNvPr>
            <p:cNvSpPr/>
            <p:nvPr/>
          </p:nvSpPr>
          <p:spPr>
            <a:xfrm>
              <a:off x="3426168" y="3641878"/>
              <a:ext cx="614960" cy="269440"/>
            </a:xfrm>
            <a:custGeom>
              <a:avLst/>
              <a:gdLst>
                <a:gd name="connsiteX0" fmla="*/ 614961 w 614960"/>
                <a:gd name="connsiteY0" fmla="*/ 0 h 269440"/>
                <a:gd name="connsiteX1" fmla="*/ 613967 w 614960"/>
                <a:gd name="connsiteY1" fmla="*/ 163273 h 269440"/>
                <a:gd name="connsiteX2" fmla="*/ 0 w 614960"/>
                <a:gd name="connsiteY2" fmla="*/ 269441 h 269440"/>
                <a:gd name="connsiteX3" fmla="*/ 111138 w 614960"/>
                <a:gd name="connsiteY3" fmla="*/ 68128 h 269440"/>
                <a:gd name="connsiteX4" fmla="*/ 614961 w 614960"/>
                <a:gd name="connsiteY4" fmla="*/ 0 h 26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60" h="269440">
                  <a:moveTo>
                    <a:pt x="614961" y="0"/>
                  </a:moveTo>
                  <a:lnTo>
                    <a:pt x="613967" y="163273"/>
                  </a:lnTo>
                  <a:lnTo>
                    <a:pt x="0" y="269441"/>
                  </a:lnTo>
                  <a:cubicBezTo>
                    <a:pt x="0" y="269441"/>
                    <a:pt x="102192" y="207367"/>
                    <a:pt x="111138" y="68128"/>
                  </a:cubicBezTo>
                  <a:lnTo>
                    <a:pt x="614961" y="0"/>
                  </a:ln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309" name="Forme libre : forme 36066">
              <a:extLst>
                <a:ext uri="{FF2B5EF4-FFF2-40B4-BE49-F238E27FC236}">
                  <a16:creationId xmlns:a16="http://schemas.microsoft.com/office/drawing/2014/main" id="{565E521A-6580-E286-17A1-58D04301BAB3}"/>
                </a:ext>
              </a:extLst>
            </p:cNvPr>
            <p:cNvSpPr/>
            <p:nvPr/>
          </p:nvSpPr>
          <p:spPr>
            <a:xfrm>
              <a:off x="1891626" y="3634920"/>
              <a:ext cx="1623760" cy="201359"/>
            </a:xfrm>
            <a:custGeom>
              <a:avLst/>
              <a:gdLst>
                <a:gd name="connsiteX0" fmla="*/ 122 w 1623760"/>
                <a:gd name="connsiteY0" fmla="*/ 0 h 201359"/>
                <a:gd name="connsiteX1" fmla="*/ 1306123 w 1623760"/>
                <a:gd name="connsiteY1" fmla="*/ 74092 h 201359"/>
                <a:gd name="connsiteX2" fmla="*/ 1622640 w 1623760"/>
                <a:gd name="connsiteY2" fmla="*/ 77073 h 201359"/>
                <a:gd name="connsiteX3" fmla="*/ 1586588 w 1623760"/>
                <a:gd name="connsiteY3" fmla="*/ 191283 h 201359"/>
                <a:gd name="connsiteX4" fmla="*/ 21174 w 1623760"/>
                <a:gd name="connsiteY4" fmla="*/ 88097 h 201359"/>
                <a:gd name="connsiteX5" fmla="*/ 122 w 1623760"/>
                <a:gd name="connsiteY5" fmla="*/ 0 h 20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760" h="201359">
                  <a:moveTo>
                    <a:pt x="122" y="0"/>
                  </a:moveTo>
                  <a:lnTo>
                    <a:pt x="1306123" y="74092"/>
                  </a:lnTo>
                  <a:lnTo>
                    <a:pt x="1622640" y="77073"/>
                  </a:lnTo>
                  <a:cubicBezTo>
                    <a:pt x="1622640" y="77073"/>
                    <a:pt x="1633663" y="141136"/>
                    <a:pt x="1586588" y="191283"/>
                  </a:cubicBezTo>
                  <a:cubicBezTo>
                    <a:pt x="1539512" y="241431"/>
                    <a:pt x="21174" y="88097"/>
                    <a:pt x="21174" y="88097"/>
                  </a:cubicBezTo>
                  <a:cubicBezTo>
                    <a:pt x="21174" y="88097"/>
                    <a:pt x="-1866" y="21053"/>
                    <a:pt x="122" y="0"/>
                  </a:cubicBez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310" name="Forme libre : forme 36067">
              <a:extLst>
                <a:ext uri="{FF2B5EF4-FFF2-40B4-BE49-F238E27FC236}">
                  <a16:creationId xmlns:a16="http://schemas.microsoft.com/office/drawing/2014/main" id="{341D8205-A453-8A35-5C52-5FC3B5E4A7B2}"/>
                </a:ext>
              </a:extLst>
            </p:cNvPr>
            <p:cNvSpPr/>
            <p:nvPr/>
          </p:nvSpPr>
          <p:spPr>
            <a:xfrm>
              <a:off x="4034805" y="3295363"/>
              <a:ext cx="2069507" cy="415907"/>
            </a:xfrm>
            <a:custGeom>
              <a:avLst/>
              <a:gdLst>
                <a:gd name="connsiteX0" fmla="*/ 0 w 2069507"/>
                <a:gd name="connsiteY0" fmla="*/ 268718 h 415907"/>
                <a:gd name="connsiteX1" fmla="*/ 204294 w 2069507"/>
                <a:gd name="connsiteY1" fmla="*/ 283717 h 415907"/>
                <a:gd name="connsiteX2" fmla="*/ 202035 w 2069507"/>
                <a:gd name="connsiteY2" fmla="*/ 415907 h 415907"/>
                <a:gd name="connsiteX3" fmla="*/ 1566678 w 2069507"/>
                <a:gd name="connsiteY3" fmla="*/ 214324 h 415907"/>
                <a:gd name="connsiteX4" fmla="*/ 2069507 w 2069507"/>
                <a:gd name="connsiteY4" fmla="*/ 0 h 415907"/>
                <a:gd name="connsiteX5" fmla="*/ 0 w 2069507"/>
                <a:gd name="connsiteY5" fmla="*/ 268718 h 4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07" h="415907">
                  <a:moveTo>
                    <a:pt x="0" y="268718"/>
                  </a:moveTo>
                  <a:lnTo>
                    <a:pt x="204294" y="283717"/>
                  </a:lnTo>
                  <a:lnTo>
                    <a:pt x="202035" y="415907"/>
                  </a:lnTo>
                  <a:lnTo>
                    <a:pt x="1566678" y="214324"/>
                  </a:lnTo>
                  <a:cubicBezTo>
                    <a:pt x="1566678" y="214324"/>
                    <a:pt x="1670858" y="64062"/>
                    <a:pt x="2069507" y="0"/>
                  </a:cubicBezTo>
                  <a:lnTo>
                    <a:pt x="0" y="268718"/>
                  </a:lnTo>
                  <a:close/>
                </a:path>
              </a:pathLst>
            </a:custGeom>
            <a:solidFill>
              <a:srgbClr val="333333">
                <a:alpha val="15000"/>
              </a:srgbClr>
            </a:solidFill>
            <a:ln w="9035" cap="flat">
              <a:noFill/>
              <a:prstDash val="solid"/>
              <a:miter/>
            </a:ln>
          </p:spPr>
          <p:txBody>
            <a:bodyPr anchor="ctr"/>
            <a:lstStyle/>
            <a:p>
              <a:pPr>
                <a:defRPr/>
              </a:pPr>
              <a:endParaRPr lang="en-US" dirty="0"/>
            </a:p>
          </p:txBody>
        </p:sp>
        <p:sp>
          <p:nvSpPr>
            <p:cNvPr id="311" name="Forme libre : forme 36068">
              <a:extLst>
                <a:ext uri="{FF2B5EF4-FFF2-40B4-BE49-F238E27FC236}">
                  <a16:creationId xmlns:a16="http://schemas.microsoft.com/office/drawing/2014/main" id="{432E3E10-E4FB-7268-EC32-2B1D70D89048}"/>
                </a:ext>
              </a:extLst>
            </p:cNvPr>
            <p:cNvSpPr/>
            <p:nvPr/>
          </p:nvSpPr>
          <p:spPr>
            <a:xfrm>
              <a:off x="4230244" y="3718770"/>
              <a:ext cx="9035" cy="108969"/>
            </a:xfrm>
            <a:custGeom>
              <a:avLst/>
              <a:gdLst>
                <a:gd name="connsiteX0" fmla="*/ 0 w 9035"/>
                <a:gd name="connsiteY0" fmla="*/ 0 h 108969"/>
                <a:gd name="connsiteX1" fmla="*/ 0 w 9035"/>
                <a:gd name="connsiteY1" fmla="*/ 108969 h 108969"/>
              </a:gdLst>
              <a:ahLst/>
              <a:cxnLst>
                <a:cxn ang="0">
                  <a:pos x="connsiteX0" y="connsiteY0"/>
                </a:cxn>
                <a:cxn ang="0">
                  <a:pos x="connsiteX1" y="connsiteY1"/>
                </a:cxn>
              </a:cxnLst>
              <a:rect l="l" t="t" r="r" b="b"/>
              <a:pathLst>
                <a:path w="9035" h="108969">
                  <a:moveTo>
                    <a:pt x="0" y="0"/>
                  </a:moveTo>
                  <a:lnTo>
                    <a:pt x="0" y="108969"/>
                  </a:lnTo>
                </a:path>
              </a:pathLst>
            </a:custGeom>
            <a:ln w="9035" cap="flat">
              <a:solidFill>
                <a:srgbClr val="333333"/>
              </a:solidFill>
              <a:prstDash val="solid"/>
              <a:miter/>
            </a:ln>
          </p:spPr>
          <p:txBody>
            <a:bodyPr anchor="ctr"/>
            <a:lstStyle/>
            <a:p>
              <a:pPr>
                <a:defRPr/>
              </a:pPr>
              <a:endParaRPr lang="en-US" dirty="0"/>
            </a:p>
          </p:txBody>
        </p:sp>
        <p:sp>
          <p:nvSpPr>
            <p:cNvPr id="312" name="Forme libre : forme 36069">
              <a:extLst>
                <a:ext uri="{FF2B5EF4-FFF2-40B4-BE49-F238E27FC236}">
                  <a16:creationId xmlns:a16="http://schemas.microsoft.com/office/drawing/2014/main" id="{765F87BF-78FF-18A9-9993-D6ED1F9A4188}"/>
                </a:ext>
              </a:extLst>
            </p:cNvPr>
            <p:cNvSpPr/>
            <p:nvPr/>
          </p:nvSpPr>
          <p:spPr>
            <a:xfrm>
              <a:off x="3139741" y="3592814"/>
              <a:ext cx="1077672" cy="88187"/>
            </a:xfrm>
            <a:custGeom>
              <a:avLst/>
              <a:gdLst>
                <a:gd name="connsiteX0" fmla="*/ 1077673 w 1077672"/>
                <a:gd name="connsiteY0" fmla="*/ 0 h 88187"/>
                <a:gd name="connsiteX1" fmla="*/ 387536 w 1077672"/>
                <a:gd name="connsiteY1" fmla="*/ 88187 h 88187"/>
                <a:gd name="connsiteX2" fmla="*/ 0 w 1077672"/>
                <a:gd name="connsiteY2" fmla="*/ 75176 h 88187"/>
                <a:gd name="connsiteX3" fmla="*/ 391602 w 1077672"/>
                <a:gd name="connsiteY3" fmla="*/ 77164 h 88187"/>
              </a:gdLst>
              <a:ahLst/>
              <a:cxnLst>
                <a:cxn ang="0">
                  <a:pos x="connsiteX0" y="connsiteY0"/>
                </a:cxn>
                <a:cxn ang="0">
                  <a:pos x="connsiteX1" y="connsiteY1"/>
                </a:cxn>
                <a:cxn ang="0">
                  <a:pos x="connsiteX2" y="connsiteY2"/>
                </a:cxn>
                <a:cxn ang="0">
                  <a:pos x="connsiteX3" y="connsiteY3"/>
                </a:cxn>
              </a:cxnLst>
              <a:rect l="l" t="t" r="r" b="b"/>
              <a:pathLst>
                <a:path w="1077672" h="88187">
                  <a:moveTo>
                    <a:pt x="1077673" y="0"/>
                  </a:moveTo>
                  <a:lnTo>
                    <a:pt x="387536" y="88187"/>
                  </a:lnTo>
                  <a:lnTo>
                    <a:pt x="0" y="75176"/>
                  </a:lnTo>
                  <a:lnTo>
                    <a:pt x="391602" y="77164"/>
                  </a:lnTo>
                  <a:close/>
                </a:path>
              </a:pathLst>
            </a:custGeom>
            <a:solidFill>
              <a:srgbClr val="333333"/>
            </a:solidFill>
            <a:ln w="9035" cap="flat">
              <a:noFill/>
              <a:prstDash val="solid"/>
              <a:miter/>
            </a:ln>
          </p:spPr>
          <p:txBody>
            <a:bodyPr anchor="ctr"/>
            <a:lstStyle/>
            <a:p>
              <a:pPr>
                <a:defRPr/>
              </a:pPr>
              <a:endParaRPr lang="en-US" dirty="0"/>
            </a:p>
          </p:txBody>
        </p:sp>
        <p:sp>
          <p:nvSpPr>
            <p:cNvPr id="313" name="Forme libre : forme 36070">
              <a:extLst>
                <a:ext uri="{FF2B5EF4-FFF2-40B4-BE49-F238E27FC236}">
                  <a16:creationId xmlns:a16="http://schemas.microsoft.com/office/drawing/2014/main" id="{7BD56A1E-0D50-EAEF-90B1-5566F6B8B8EF}"/>
                </a:ext>
              </a:extLst>
            </p:cNvPr>
            <p:cNvSpPr/>
            <p:nvPr/>
          </p:nvSpPr>
          <p:spPr>
            <a:xfrm>
              <a:off x="1724275" y="3586580"/>
              <a:ext cx="392728" cy="19516"/>
            </a:xfrm>
            <a:custGeom>
              <a:avLst/>
              <a:gdLst>
                <a:gd name="connsiteX0" fmla="*/ 374025 w 392728"/>
                <a:gd name="connsiteY0" fmla="*/ 19517 h 19516"/>
                <a:gd name="connsiteX1" fmla="*/ 1398 w 392728"/>
                <a:gd name="connsiteY1" fmla="*/ 0 h 19516"/>
                <a:gd name="connsiteX2" fmla="*/ 392729 w 392728"/>
                <a:gd name="connsiteY2" fmla="*/ 9758 h 19516"/>
                <a:gd name="connsiteX3" fmla="*/ 374025 w 392728"/>
                <a:gd name="connsiteY3" fmla="*/ 19517 h 19516"/>
              </a:gdLst>
              <a:ahLst/>
              <a:cxnLst>
                <a:cxn ang="0">
                  <a:pos x="connsiteX0" y="connsiteY0"/>
                </a:cxn>
                <a:cxn ang="0">
                  <a:pos x="connsiteX1" y="connsiteY1"/>
                </a:cxn>
                <a:cxn ang="0">
                  <a:pos x="connsiteX2" y="connsiteY2"/>
                </a:cxn>
                <a:cxn ang="0">
                  <a:pos x="connsiteX3" y="connsiteY3"/>
                </a:cxn>
              </a:cxnLst>
              <a:rect l="l" t="t" r="r" b="b"/>
              <a:pathLst>
                <a:path w="392728" h="19516">
                  <a:moveTo>
                    <a:pt x="374025" y="19517"/>
                  </a:moveTo>
                  <a:cubicBezTo>
                    <a:pt x="367791" y="15089"/>
                    <a:pt x="-26341" y="28552"/>
                    <a:pt x="1398" y="0"/>
                  </a:cubicBezTo>
                  <a:cubicBezTo>
                    <a:pt x="1398" y="0"/>
                    <a:pt x="-30136" y="22498"/>
                    <a:pt x="392729" y="9758"/>
                  </a:cubicBezTo>
                  <a:lnTo>
                    <a:pt x="374025" y="19517"/>
                  </a:lnTo>
                  <a:close/>
                </a:path>
              </a:pathLst>
            </a:custGeom>
            <a:solidFill>
              <a:srgbClr val="333333"/>
            </a:solidFill>
            <a:ln w="9035" cap="flat">
              <a:noFill/>
              <a:prstDash val="solid"/>
              <a:miter/>
            </a:ln>
          </p:spPr>
          <p:txBody>
            <a:bodyPr anchor="ctr"/>
            <a:lstStyle/>
            <a:p>
              <a:pPr>
                <a:defRPr/>
              </a:pPr>
              <a:endParaRPr lang="en-US" dirty="0"/>
            </a:p>
          </p:txBody>
        </p:sp>
        <p:sp>
          <p:nvSpPr>
            <p:cNvPr id="314" name="Forme libre : forme 36071">
              <a:extLst>
                <a:ext uri="{FF2B5EF4-FFF2-40B4-BE49-F238E27FC236}">
                  <a16:creationId xmlns:a16="http://schemas.microsoft.com/office/drawing/2014/main" id="{26678368-1B80-1C46-B267-59C0BF1CD39F}"/>
                </a:ext>
              </a:extLst>
            </p:cNvPr>
            <p:cNvSpPr/>
            <p:nvPr/>
          </p:nvSpPr>
          <p:spPr>
            <a:xfrm>
              <a:off x="4242894" y="3403971"/>
              <a:ext cx="2702720" cy="404161"/>
            </a:xfrm>
            <a:custGeom>
              <a:avLst/>
              <a:gdLst>
                <a:gd name="connsiteX0" fmla="*/ 0 w 2702720"/>
                <a:gd name="connsiteY0" fmla="*/ 404161 h 404161"/>
                <a:gd name="connsiteX1" fmla="*/ 2702721 w 2702720"/>
                <a:gd name="connsiteY1" fmla="*/ 0 h 404161"/>
                <a:gd name="connsiteX2" fmla="*/ 0 w 2702720"/>
                <a:gd name="connsiteY2" fmla="*/ 404161 h 404161"/>
              </a:gdLst>
              <a:ahLst/>
              <a:cxnLst>
                <a:cxn ang="0">
                  <a:pos x="connsiteX0" y="connsiteY0"/>
                </a:cxn>
                <a:cxn ang="0">
                  <a:pos x="connsiteX1" y="connsiteY1"/>
                </a:cxn>
                <a:cxn ang="0">
                  <a:pos x="connsiteX2" y="connsiteY2"/>
                </a:cxn>
              </a:cxnLst>
              <a:rect l="l" t="t" r="r" b="b"/>
              <a:pathLst>
                <a:path w="2702720" h="404161">
                  <a:moveTo>
                    <a:pt x="0" y="404161"/>
                  </a:moveTo>
                  <a:lnTo>
                    <a:pt x="2702721" y="0"/>
                  </a:lnTo>
                  <a:cubicBezTo>
                    <a:pt x="2702721" y="90"/>
                    <a:pt x="84121" y="366663"/>
                    <a:pt x="0" y="404161"/>
                  </a:cubicBezTo>
                  <a:close/>
                </a:path>
              </a:pathLst>
            </a:custGeom>
            <a:solidFill>
              <a:srgbClr val="FFFFFF"/>
            </a:solidFill>
            <a:ln w="9035" cap="flat">
              <a:noFill/>
              <a:prstDash val="solid"/>
              <a:miter/>
            </a:ln>
          </p:spPr>
          <p:txBody>
            <a:bodyPr anchor="ctr"/>
            <a:lstStyle/>
            <a:p>
              <a:pPr>
                <a:defRPr/>
              </a:pPr>
              <a:endParaRPr lang="en-US" dirty="0"/>
            </a:p>
          </p:txBody>
        </p:sp>
        <p:sp>
          <p:nvSpPr>
            <p:cNvPr id="315" name="Forme libre : forme 36072">
              <a:extLst>
                <a:ext uri="{FF2B5EF4-FFF2-40B4-BE49-F238E27FC236}">
                  <a16:creationId xmlns:a16="http://schemas.microsoft.com/office/drawing/2014/main" id="{028E643C-FE66-F187-4F58-A8D0B0F4EDC5}"/>
                </a:ext>
              </a:extLst>
            </p:cNvPr>
            <p:cNvSpPr/>
            <p:nvPr/>
          </p:nvSpPr>
          <p:spPr>
            <a:xfrm>
              <a:off x="2339460" y="3192177"/>
              <a:ext cx="4308703" cy="453766"/>
            </a:xfrm>
            <a:custGeom>
              <a:avLst/>
              <a:gdLst>
                <a:gd name="connsiteX0" fmla="*/ 4308703 w 4308703"/>
                <a:gd name="connsiteY0" fmla="*/ 0 h 453766"/>
                <a:gd name="connsiteX1" fmla="*/ 811214 w 4308703"/>
                <a:gd name="connsiteY1" fmla="*/ 453767 h 453766"/>
                <a:gd name="connsiteX2" fmla="*/ 0 w 4308703"/>
                <a:gd name="connsiteY2" fmla="*/ 411661 h 453766"/>
              </a:gdLst>
              <a:ahLst/>
              <a:cxnLst>
                <a:cxn ang="0">
                  <a:pos x="connsiteX0" y="connsiteY0"/>
                </a:cxn>
                <a:cxn ang="0">
                  <a:pos x="connsiteX1" y="connsiteY1"/>
                </a:cxn>
                <a:cxn ang="0">
                  <a:pos x="connsiteX2" y="connsiteY2"/>
                </a:cxn>
              </a:cxnLst>
              <a:rect l="l" t="t" r="r" b="b"/>
              <a:pathLst>
                <a:path w="4308703" h="453766">
                  <a:moveTo>
                    <a:pt x="4308703" y="0"/>
                  </a:moveTo>
                  <a:lnTo>
                    <a:pt x="811214" y="453767"/>
                  </a:lnTo>
                  <a:lnTo>
                    <a:pt x="0" y="411661"/>
                  </a:lnTo>
                  <a:close/>
                </a:path>
              </a:pathLst>
            </a:custGeom>
            <a:solidFill>
              <a:srgbClr val="B9C2C6"/>
            </a:solidFill>
            <a:ln w="9035" cap="flat">
              <a:noFill/>
              <a:prstDash val="solid"/>
              <a:miter/>
            </a:ln>
          </p:spPr>
          <p:txBody>
            <a:bodyPr anchor="ctr"/>
            <a:lstStyle/>
            <a:p>
              <a:pPr>
                <a:defRPr/>
              </a:pPr>
              <a:endParaRPr lang="en-US" dirty="0"/>
            </a:p>
          </p:txBody>
        </p:sp>
        <p:sp>
          <p:nvSpPr>
            <p:cNvPr id="316" name="Forme libre : forme 36073">
              <a:extLst>
                <a:ext uri="{FF2B5EF4-FFF2-40B4-BE49-F238E27FC236}">
                  <a16:creationId xmlns:a16="http://schemas.microsoft.com/office/drawing/2014/main" id="{5AB2317E-4CE6-341F-D99B-FEB9470806E6}"/>
                </a:ext>
              </a:extLst>
            </p:cNvPr>
            <p:cNvSpPr/>
            <p:nvPr/>
          </p:nvSpPr>
          <p:spPr>
            <a:xfrm>
              <a:off x="2089084" y="3500742"/>
              <a:ext cx="626978" cy="87102"/>
            </a:xfrm>
            <a:custGeom>
              <a:avLst/>
              <a:gdLst>
                <a:gd name="connsiteX0" fmla="*/ 0 w 626978"/>
                <a:gd name="connsiteY0" fmla="*/ 87103 h 87102"/>
                <a:gd name="connsiteX1" fmla="*/ 626978 w 626978"/>
                <a:gd name="connsiteY1" fmla="*/ 0 h 87102"/>
                <a:gd name="connsiteX2" fmla="*/ 0 w 626978"/>
                <a:gd name="connsiteY2" fmla="*/ 87103 h 87102"/>
              </a:gdLst>
              <a:ahLst/>
              <a:cxnLst>
                <a:cxn ang="0">
                  <a:pos x="connsiteX0" y="connsiteY0"/>
                </a:cxn>
                <a:cxn ang="0">
                  <a:pos x="connsiteX1" y="connsiteY1"/>
                </a:cxn>
                <a:cxn ang="0">
                  <a:pos x="connsiteX2" y="connsiteY2"/>
                </a:cxn>
              </a:cxnLst>
              <a:rect l="l" t="t" r="r" b="b"/>
              <a:pathLst>
                <a:path w="626978" h="87102">
                  <a:moveTo>
                    <a:pt x="0" y="87103"/>
                  </a:moveTo>
                  <a:lnTo>
                    <a:pt x="626978" y="0"/>
                  </a:lnTo>
                  <a:cubicBezTo>
                    <a:pt x="626978" y="-90"/>
                    <a:pt x="43009" y="66050"/>
                    <a:pt x="0" y="87103"/>
                  </a:cubicBezTo>
                  <a:close/>
                </a:path>
              </a:pathLst>
            </a:custGeom>
            <a:solidFill>
              <a:srgbClr val="FFFFFF"/>
            </a:solidFill>
            <a:ln w="9035" cap="flat">
              <a:noFill/>
              <a:prstDash val="solid"/>
              <a:miter/>
            </a:ln>
          </p:spPr>
          <p:txBody>
            <a:bodyPr anchor="ctr"/>
            <a:lstStyle/>
            <a:p>
              <a:pPr>
                <a:defRPr/>
              </a:pPr>
              <a:endParaRPr lang="en-US" dirty="0"/>
            </a:p>
          </p:txBody>
        </p:sp>
        <p:sp>
          <p:nvSpPr>
            <p:cNvPr id="317" name="Forme libre : forme 36074">
              <a:extLst>
                <a:ext uri="{FF2B5EF4-FFF2-40B4-BE49-F238E27FC236}">
                  <a16:creationId xmlns:a16="http://schemas.microsoft.com/office/drawing/2014/main" id="{B2C115A8-6764-9CDC-30B3-B7280927BC6D}"/>
                </a:ext>
              </a:extLst>
            </p:cNvPr>
            <p:cNvSpPr/>
            <p:nvPr/>
          </p:nvSpPr>
          <p:spPr>
            <a:xfrm>
              <a:off x="2790155" y="3153143"/>
              <a:ext cx="2884516" cy="318524"/>
            </a:xfrm>
            <a:custGeom>
              <a:avLst/>
              <a:gdLst>
                <a:gd name="connsiteX0" fmla="*/ 0 w 2884516"/>
                <a:gd name="connsiteY0" fmla="*/ 318504 h 318524"/>
                <a:gd name="connsiteX1" fmla="*/ 2884516 w 2884516"/>
                <a:gd name="connsiteY1" fmla="*/ 0 h 318524"/>
                <a:gd name="connsiteX2" fmla="*/ 0 w 2884516"/>
                <a:gd name="connsiteY2" fmla="*/ 318504 h 318524"/>
              </a:gdLst>
              <a:ahLst/>
              <a:cxnLst>
                <a:cxn ang="0">
                  <a:pos x="connsiteX0" y="connsiteY0"/>
                </a:cxn>
                <a:cxn ang="0">
                  <a:pos x="connsiteX1" y="connsiteY1"/>
                </a:cxn>
                <a:cxn ang="0">
                  <a:pos x="connsiteX2" y="connsiteY2"/>
                </a:cxn>
              </a:cxnLst>
              <a:rect l="l" t="t" r="r" b="b"/>
              <a:pathLst>
                <a:path w="2884516" h="318524">
                  <a:moveTo>
                    <a:pt x="0" y="318504"/>
                  </a:moveTo>
                  <a:lnTo>
                    <a:pt x="2884516" y="0"/>
                  </a:lnTo>
                  <a:cubicBezTo>
                    <a:pt x="2884516" y="0"/>
                    <a:pt x="177278" y="321486"/>
                    <a:pt x="0" y="318504"/>
                  </a:cubicBezTo>
                  <a:close/>
                </a:path>
              </a:pathLst>
            </a:custGeom>
            <a:solidFill>
              <a:srgbClr val="FFFFFF"/>
            </a:solidFill>
            <a:ln w="9035" cap="flat">
              <a:noFill/>
              <a:prstDash val="solid"/>
              <a:miter/>
            </a:ln>
          </p:spPr>
          <p:txBody>
            <a:bodyPr anchor="ctr"/>
            <a:lstStyle/>
            <a:p>
              <a:pPr>
                <a:defRPr/>
              </a:pPr>
              <a:endParaRPr lang="en-US" dirty="0"/>
            </a:p>
          </p:txBody>
        </p:sp>
        <p:sp>
          <p:nvSpPr>
            <p:cNvPr id="318" name="Forme libre : forme 36075">
              <a:extLst>
                <a:ext uri="{FF2B5EF4-FFF2-40B4-BE49-F238E27FC236}">
                  <a16:creationId xmlns:a16="http://schemas.microsoft.com/office/drawing/2014/main" id="{CBC07747-C4EB-413B-390E-1E540610D50A}"/>
                </a:ext>
              </a:extLst>
            </p:cNvPr>
            <p:cNvSpPr/>
            <p:nvPr/>
          </p:nvSpPr>
          <p:spPr>
            <a:xfrm>
              <a:off x="6314660" y="3922342"/>
              <a:ext cx="460723" cy="1844883"/>
            </a:xfrm>
            <a:custGeom>
              <a:avLst/>
              <a:gdLst>
                <a:gd name="connsiteX0" fmla="*/ 460724 w 460723"/>
                <a:gd name="connsiteY0" fmla="*/ 0 h 1844883"/>
                <a:gd name="connsiteX1" fmla="*/ 104180 w 460723"/>
                <a:gd name="connsiteY1" fmla="*/ 56111 h 1844883"/>
                <a:gd name="connsiteX2" fmla="*/ 0 w 460723"/>
                <a:gd name="connsiteY2" fmla="*/ 1844884 h 1844883"/>
                <a:gd name="connsiteX3" fmla="*/ 86109 w 460723"/>
                <a:gd name="connsiteY3" fmla="*/ 40028 h 1844883"/>
                <a:gd name="connsiteX4" fmla="*/ 460724 w 460723"/>
                <a:gd name="connsiteY4" fmla="*/ 0 h 184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23" h="1844883">
                  <a:moveTo>
                    <a:pt x="460724" y="0"/>
                  </a:moveTo>
                  <a:cubicBezTo>
                    <a:pt x="460724" y="0"/>
                    <a:pt x="138244" y="52045"/>
                    <a:pt x="104180" y="56111"/>
                  </a:cubicBezTo>
                  <a:lnTo>
                    <a:pt x="0" y="1844884"/>
                  </a:lnTo>
                  <a:lnTo>
                    <a:pt x="86109" y="40028"/>
                  </a:lnTo>
                  <a:lnTo>
                    <a:pt x="460724" y="0"/>
                  </a:lnTo>
                  <a:close/>
                </a:path>
              </a:pathLst>
            </a:custGeom>
            <a:solidFill>
              <a:srgbClr val="FFFFFF"/>
            </a:solidFill>
            <a:ln w="9035" cap="flat">
              <a:noFill/>
              <a:prstDash val="solid"/>
              <a:miter/>
            </a:ln>
          </p:spPr>
          <p:txBody>
            <a:bodyPr anchor="ctr"/>
            <a:lstStyle/>
            <a:p>
              <a:pPr>
                <a:defRPr/>
              </a:pPr>
              <a:endParaRPr lang="en-US" dirty="0"/>
            </a:p>
          </p:txBody>
        </p:sp>
        <p:sp>
          <p:nvSpPr>
            <p:cNvPr id="319" name="Forme libre : forme 36076">
              <a:extLst>
                <a:ext uri="{FF2B5EF4-FFF2-40B4-BE49-F238E27FC236}">
                  <a16:creationId xmlns:a16="http://schemas.microsoft.com/office/drawing/2014/main" id="{6D147CA7-A63E-841C-2B84-F32F1B90B159}"/>
                </a:ext>
              </a:extLst>
            </p:cNvPr>
            <p:cNvSpPr/>
            <p:nvPr/>
          </p:nvSpPr>
          <p:spPr>
            <a:xfrm>
              <a:off x="6996751" y="3225970"/>
              <a:ext cx="114937" cy="175041"/>
            </a:xfrm>
            <a:custGeom>
              <a:avLst/>
              <a:gdLst>
                <a:gd name="connsiteX0" fmla="*/ 114937 w 114937"/>
                <a:gd name="connsiteY0" fmla="*/ 0 h 175041"/>
                <a:gd name="connsiteX1" fmla="*/ 78163 w 114937"/>
                <a:gd name="connsiteY1" fmla="*/ 7499 h 175041"/>
                <a:gd name="connsiteX2" fmla="*/ 5 w 114937"/>
                <a:gd name="connsiteY2" fmla="*/ 175019 h 175041"/>
                <a:gd name="connsiteX3" fmla="*/ 83403 w 114937"/>
                <a:gd name="connsiteY3" fmla="*/ 14276 h 175041"/>
                <a:gd name="connsiteX4" fmla="*/ 114937 w 114937"/>
                <a:gd name="connsiteY4" fmla="*/ 0 h 17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37" h="175041">
                  <a:moveTo>
                    <a:pt x="114937" y="0"/>
                  </a:moveTo>
                  <a:lnTo>
                    <a:pt x="78163" y="7499"/>
                  </a:lnTo>
                  <a:cubicBezTo>
                    <a:pt x="78163" y="7499"/>
                    <a:pt x="-718" y="177278"/>
                    <a:pt x="5" y="175019"/>
                  </a:cubicBezTo>
                  <a:cubicBezTo>
                    <a:pt x="728" y="172760"/>
                    <a:pt x="83403" y="14276"/>
                    <a:pt x="83403" y="14276"/>
                  </a:cubicBezTo>
                  <a:lnTo>
                    <a:pt x="114937" y="0"/>
                  </a:lnTo>
                  <a:close/>
                </a:path>
              </a:pathLst>
            </a:custGeom>
            <a:solidFill>
              <a:srgbClr val="FFFFFF"/>
            </a:solidFill>
            <a:ln w="9035" cap="flat">
              <a:noFill/>
              <a:prstDash val="solid"/>
              <a:miter/>
            </a:ln>
          </p:spPr>
          <p:txBody>
            <a:bodyPr anchor="ctr"/>
            <a:lstStyle/>
            <a:p>
              <a:pPr>
                <a:defRPr/>
              </a:pPr>
              <a:endParaRPr lang="en-US" dirty="0"/>
            </a:p>
          </p:txBody>
        </p:sp>
        <p:sp>
          <p:nvSpPr>
            <p:cNvPr id="320" name="Forme libre : forme 36077">
              <a:extLst>
                <a:ext uri="{FF2B5EF4-FFF2-40B4-BE49-F238E27FC236}">
                  <a16:creationId xmlns:a16="http://schemas.microsoft.com/office/drawing/2014/main" id="{77D0D246-4C01-6CD4-1CC1-041EF4860AD0}"/>
                </a:ext>
              </a:extLst>
            </p:cNvPr>
            <p:cNvSpPr/>
            <p:nvPr/>
          </p:nvSpPr>
          <p:spPr>
            <a:xfrm>
              <a:off x="6065369" y="3117001"/>
              <a:ext cx="1148059" cy="61327"/>
            </a:xfrm>
            <a:custGeom>
              <a:avLst/>
              <a:gdLst>
                <a:gd name="connsiteX0" fmla="*/ 1148060 w 1148059"/>
                <a:gd name="connsiteY0" fmla="*/ 59093 h 61327"/>
                <a:gd name="connsiteX1" fmla="*/ 0 w 1148059"/>
                <a:gd name="connsiteY1" fmla="*/ 0 h 61327"/>
                <a:gd name="connsiteX2" fmla="*/ 1148060 w 1148059"/>
                <a:gd name="connsiteY2" fmla="*/ 59093 h 61327"/>
              </a:gdLst>
              <a:ahLst/>
              <a:cxnLst>
                <a:cxn ang="0">
                  <a:pos x="connsiteX0" y="connsiteY0"/>
                </a:cxn>
                <a:cxn ang="0">
                  <a:pos x="connsiteX1" y="connsiteY1"/>
                </a:cxn>
                <a:cxn ang="0">
                  <a:pos x="connsiteX2" y="connsiteY2"/>
                </a:cxn>
              </a:cxnLst>
              <a:rect l="l" t="t" r="r" b="b"/>
              <a:pathLst>
                <a:path w="1148059" h="61327">
                  <a:moveTo>
                    <a:pt x="1148060" y="59093"/>
                  </a:moveTo>
                  <a:lnTo>
                    <a:pt x="0" y="0"/>
                  </a:lnTo>
                  <a:cubicBezTo>
                    <a:pt x="90" y="0"/>
                    <a:pt x="982076" y="75086"/>
                    <a:pt x="1148060" y="59093"/>
                  </a:cubicBezTo>
                  <a:close/>
                </a:path>
              </a:pathLst>
            </a:custGeom>
            <a:solidFill>
              <a:srgbClr val="FFFFFF"/>
            </a:solidFill>
            <a:ln w="9035" cap="flat">
              <a:noFill/>
              <a:prstDash val="solid"/>
              <a:miter/>
            </a:ln>
          </p:spPr>
          <p:txBody>
            <a:bodyPr anchor="ctr"/>
            <a:lstStyle/>
            <a:p>
              <a:pPr>
                <a:defRPr/>
              </a:pPr>
              <a:endParaRPr lang="en-US" dirty="0"/>
            </a:p>
          </p:txBody>
        </p:sp>
        <p:sp>
          <p:nvSpPr>
            <p:cNvPr id="321" name="Forme libre : forme 36078">
              <a:extLst>
                <a:ext uri="{FF2B5EF4-FFF2-40B4-BE49-F238E27FC236}">
                  <a16:creationId xmlns:a16="http://schemas.microsoft.com/office/drawing/2014/main" id="{85643629-E4E7-712C-6E5A-8601A973A6D8}"/>
                </a:ext>
              </a:extLst>
            </p:cNvPr>
            <p:cNvSpPr/>
            <p:nvPr/>
          </p:nvSpPr>
          <p:spPr>
            <a:xfrm>
              <a:off x="4537905" y="4679523"/>
              <a:ext cx="1746757" cy="1790760"/>
            </a:xfrm>
            <a:custGeom>
              <a:avLst/>
              <a:gdLst>
                <a:gd name="connsiteX0" fmla="*/ 46081 w 1746757"/>
                <a:gd name="connsiteY0" fmla="*/ 0 h 1790760"/>
                <a:gd name="connsiteX1" fmla="*/ 0 w 1746757"/>
                <a:gd name="connsiteY1" fmla="*/ 1790760 h 1790760"/>
                <a:gd name="connsiteX2" fmla="*/ 1746757 w 1746757"/>
                <a:gd name="connsiteY2" fmla="*/ 1090684 h 1790760"/>
                <a:gd name="connsiteX3" fmla="*/ 46081 w 1746757"/>
                <a:gd name="connsiteY3" fmla="*/ 0 h 1790760"/>
              </a:gdLst>
              <a:ahLst/>
              <a:cxnLst>
                <a:cxn ang="0">
                  <a:pos x="connsiteX0" y="connsiteY0"/>
                </a:cxn>
                <a:cxn ang="0">
                  <a:pos x="connsiteX1" y="connsiteY1"/>
                </a:cxn>
                <a:cxn ang="0">
                  <a:pos x="connsiteX2" y="connsiteY2"/>
                </a:cxn>
                <a:cxn ang="0">
                  <a:pos x="connsiteX3" y="connsiteY3"/>
                </a:cxn>
              </a:cxnLst>
              <a:rect l="l" t="t" r="r" b="b"/>
              <a:pathLst>
                <a:path w="1746757" h="1790760">
                  <a:moveTo>
                    <a:pt x="46081" y="0"/>
                  </a:moveTo>
                  <a:lnTo>
                    <a:pt x="0" y="1790760"/>
                  </a:lnTo>
                  <a:lnTo>
                    <a:pt x="1746757" y="1090684"/>
                  </a:lnTo>
                  <a:cubicBezTo>
                    <a:pt x="1746757" y="1090684"/>
                    <a:pt x="-23041" y="1631553"/>
                    <a:pt x="46081" y="0"/>
                  </a:cubicBezTo>
                  <a:close/>
                </a:path>
              </a:pathLst>
            </a:custGeom>
            <a:solidFill>
              <a:srgbClr val="D9DADB"/>
            </a:solidFill>
            <a:ln w="9035" cap="flat">
              <a:noFill/>
              <a:prstDash val="solid"/>
              <a:miter/>
            </a:ln>
          </p:spPr>
          <p:txBody>
            <a:bodyPr anchor="ctr"/>
            <a:lstStyle/>
            <a:p>
              <a:pPr>
                <a:defRPr/>
              </a:pPr>
              <a:endParaRPr lang="en-US" dirty="0"/>
            </a:p>
          </p:txBody>
        </p:sp>
        <p:sp>
          <p:nvSpPr>
            <p:cNvPr id="322" name="Forme libre : forme 36079">
              <a:extLst>
                <a:ext uri="{FF2B5EF4-FFF2-40B4-BE49-F238E27FC236}">
                  <a16:creationId xmlns:a16="http://schemas.microsoft.com/office/drawing/2014/main" id="{C329C317-6F4E-822D-D46C-4593790A843D}"/>
                </a:ext>
              </a:extLst>
            </p:cNvPr>
            <p:cNvSpPr/>
            <p:nvPr/>
          </p:nvSpPr>
          <p:spPr>
            <a:xfrm>
              <a:off x="7892091" y="2695401"/>
              <a:ext cx="443736" cy="348592"/>
            </a:xfrm>
            <a:custGeom>
              <a:avLst/>
              <a:gdLst>
                <a:gd name="connsiteX0" fmla="*/ 0 w 443736"/>
                <a:gd name="connsiteY0" fmla="*/ 0 h 348592"/>
                <a:gd name="connsiteX1" fmla="*/ 0 w 443736"/>
                <a:gd name="connsiteY1" fmla="*/ 278476 h 348592"/>
                <a:gd name="connsiteX2" fmla="*/ 443737 w 443736"/>
                <a:gd name="connsiteY2" fmla="*/ 348593 h 348592"/>
                <a:gd name="connsiteX3" fmla="*/ 0 w 443736"/>
                <a:gd name="connsiteY3" fmla="*/ 0 h 348592"/>
              </a:gdLst>
              <a:ahLst/>
              <a:cxnLst>
                <a:cxn ang="0">
                  <a:pos x="connsiteX0" y="connsiteY0"/>
                </a:cxn>
                <a:cxn ang="0">
                  <a:pos x="connsiteX1" y="connsiteY1"/>
                </a:cxn>
                <a:cxn ang="0">
                  <a:pos x="connsiteX2" y="connsiteY2"/>
                </a:cxn>
                <a:cxn ang="0">
                  <a:pos x="connsiteX3" y="connsiteY3"/>
                </a:cxn>
              </a:cxnLst>
              <a:rect l="l" t="t" r="r" b="b"/>
              <a:pathLst>
                <a:path w="443736" h="348592">
                  <a:moveTo>
                    <a:pt x="0" y="0"/>
                  </a:moveTo>
                  <a:lnTo>
                    <a:pt x="0" y="278476"/>
                  </a:lnTo>
                  <a:lnTo>
                    <a:pt x="443737" y="348593"/>
                  </a:lnTo>
                  <a:cubicBezTo>
                    <a:pt x="443737" y="348593"/>
                    <a:pt x="17077" y="265465"/>
                    <a:pt x="0" y="0"/>
                  </a:cubicBezTo>
                  <a:close/>
                </a:path>
              </a:pathLst>
            </a:custGeom>
            <a:solidFill>
              <a:srgbClr val="D9DADB"/>
            </a:solidFill>
            <a:ln w="9035" cap="flat">
              <a:noFill/>
              <a:prstDash val="solid"/>
              <a:miter/>
            </a:ln>
          </p:spPr>
          <p:txBody>
            <a:bodyPr anchor="ctr"/>
            <a:lstStyle/>
            <a:p>
              <a:pPr>
                <a:defRPr/>
              </a:pPr>
              <a:endParaRPr lang="en-US" dirty="0"/>
            </a:p>
          </p:txBody>
        </p:sp>
        <p:sp>
          <p:nvSpPr>
            <p:cNvPr id="323" name="Forme libre : forme 36080">
              <a:extLst>
                <a:ext uri="{FF2B5EF4-FFF2-40B4-BE49-F238E27FC236}">
                  <a16:creationId xmlns:a16="http://schemas.microsoft.com/office/drawing/2014/main" id="{430843BC-955D-6E4D-C593-87F70B6231E9}"/>
                </a:ext>
              </a:extLst>
            </p:cNvPr>
            <p:cNvSpPr/>
            <p:nvPr/>
          </p:nvSpPr>
          <p:spPr>
            <a:xfrm>
              <a:off x="5302044" y="2695401"/>
              <a:ext cx="440664" cy="347508"/>
            </a:xfrm>
            <a:custGeom>
              <a:avLst/>
              <a:gdLst>
                <a:gd name="connsiteX0" fmla="*/ 435695 w 440664"/>
                <a:gd name="connsiteY0" fmla="*/ 0 h 347508"/>
                <a:gd name="connsiteX1" fmla="*/ 440665 w 440664"/>
                <a:gd name="connsiteY1" fmla="*/ 276398 h 347508"/>
                <a:gd name="connsiteX2" fmla="*/ 0 w 440664"/>
                <a:gd name="connsiteY2" fmla="*/ 347508 h 347508"/>
                <a:gd name="connsiteX3" fmla="*/ 435695 w 440664"/>
                <a:gd name="connsiteY3" fmla="*/ 0 h 347508"/>
              </a:gdLst>
              <a:ahLst/>
              <a:cxnLst>
                <a:cxn ang="0">
                  <a:pos x="connsiteX0" y="connsiteY0"/>
                </a:cxn>
                <a:cxn ang="0">
                  <a:pos x="connsiteX1" y="connsiteY1"/>
                </a:cxn>
                <a:cxn ang="0">
                  <a:pos x="connsiteX2" y="connsiteY2"/>
                </a:cxn>
                <a:cxn ang="0">
                  <a:pos x="connsiteX3" y="connsiteY3"/>
                </a:cxn>
              </a:cxnLst>
              <a:rect l="l" t="t" r="r" b="b"/>
              <a:pathLst>
                <a:path w="440664" h="347508">
                  <a:moveTo>
                    <a:pt x="435695" y="0"/>
                  </a:moveTo>
                  <a:lnTo>
                    <a:pt x="440665" y="276398"/>
                  </a:lnTo>
                  <a:lnTo>
                    <a:pt x="0" y="347508"/>
                  </a:lnTo>
                  <a:cubicBezTo>
                    <a:pt x="0" y="347599"/>
                    <a:pt x="384644" y="286518"/>
                    <a:pt x="435695" y="0"/>
                  </a:cubicBezTo>
                  <a:close/>
                </a:path>
              </a:pathLst>
            </a:custGeom>
            <a:solidFill>
              <a:srgbClr val="D9DADB"/>
            </a:solidFill>
            <a:ln w="9035" cap="flat">
              <a:noFill/>
              <a:prstDash val="solid"/>
              <a:miter/>
            </a:ln>
          </p:spPr>
          <p:txBody>
            <a:bodyPr anchor="ctr"/>
            <a:lstStyle/>
            <a:p>
              <a:pPr>
                <a:defRPr/>
              </a:pPr>
              <a:endParaRPr lang="en-US" dirty="0"/>
            </a:p>
          </p:txBody>
        </p:sp>
      </p:grpSp>
      <p:sp>
        <p:nvSpPr>
          <p:cNvPr id="437" name="CuadroTexto 436">
            <a:extLst>
              <a:ext uri="{FF2B5EF4-FFF2-40B4-BE49-F238E27FC236}">
                <a16:creationId xmlns:a16="http://schemas.microsoft.com/office/drawing/2014/main" id="{903279F9-36A4-B092-067F-B6FB1C7AA570}"/>
              </a:ext>
            </a:extLst>
          </p:cNvPr>
          <p:cNvSpPr txBox="1"/>
          <p:nvPr/>
        </p:nvSpPr>
        <p:spPr>
          <a:xfrm>
            <a:off x="1990164" y="2349637"/>
            <a:ext cx="3003177" cy="738664"/>
          </a:xfrm>
          <a:prstGeom prst="rect">
            <a:avLst/>
          </a:prstGeom>
          <a:noFill/>
        </p:spPr>
        <p:txBody>
          <a:bodyPr wrap="square">
            <a:spAutoFit/>
          </a:bodyPr>
          <a:lstStyle/>
          <a:p>
            <a:r>
              <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a:t>
            </a:r>
            <a:r>
              <a:rPr lang="es-ES" alt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La positividad de la PET-amiloide se corresponde con una presencia moderada o alta de placas seniles de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β-amiloide </a:t>
            </a:r>
            <a:r>
              <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en el estudio neuropatológico.</a:t>
            </a:r>
            <a:endParaRPr lang="es-ES" sz="1050" dirty="0">
              <a:latin typeface="Arial" panose="020B0604020202020204" pitchFamily="34" charset="0"/>
              <a:cs typeface="Arial" panose="020B0604020202020204" pitchFamily="34" charset="0"/>
            </a:endParaRPr>
          </a:p>
        </p:txBody>
      </p:sp>
      <p:sp>
        <p:nvSpPr>
          <p:cNvPr id="438" name="CuadroTexto 437">
            <a:extLst>
              <a:ext uri="{FF2B5EF4-FFF2-40B4-BE49-F238E27FC236}">
                <a16:creationId xmlns:a16="http://schemas.microsoft.com/office/drawing/2014/main" id="{48C437F5-6BBD-39C7-E42E-A1B98B62968A}"/>
              </a:ext>
            </a:extLst>
          </p:cNvPr>
          <p:cNvSpPr txBox="1"/>
          <p:nvPr/>
        </p:nvSpPr>
        <p:spPr>
          <a:xfrm>
            <a:off x="1990164" y="3121501"/>
            <a:ext cx="3191436" cy="900246"/>
          </a:xfrm>
          <a:prstGeom prst="rect">
            <a:avLst/>
          </a:prstGeom>
          <a:noFill/>
        </p:spPr>
        <p:txBody>
          <a:bodyPr wrap="square">
            <a:spAutoFit/>
          </a:bodyPr>
          <a:lstStyle/>
          <a:p>
            <a:pPr lvl="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Debido a que la presencia de amiloide cerebral es una condición necesaria pero no suficiente para el diagnóstico de la EA, </a:t>
            </a:r>
            <a:r>
              <a:rPr lang="es-ES" alt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la PET-amiloide tiene una utilidad mayor para la exclusión de la EA que para el diagnóstico de la EA</a:t>
            </a:r>
            <a:r>
              <a:rPr lang="es-ES" altLang="es-ES" sz="1050" baseline="30000" dirty="0">
                <a:solidFill>
                  <a:srgbClr val="002755"/>
                </a:solidFill>
                <a:latin typeface="Arial" panose="020B0604020202020204" pitchFamily="34" charset="0"/>
                <a:ea typeface="Yu Gothic" panose="020B0400000000000000" pitchFamily="34" charset="-128"/>
                <a:cs typeface="Arial" panose="020B0604020202020204" pitchFamily="34" charset="0"/>
              </a:rPr>
              <a:t>2</a:t>
            </a:r>
            <a:r>
              <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a:t>
            </a:r>
          </a:p>
        </p:txBody>
      </p:sp>
    </p:spTree>
    <p:extLst>
      <p:ext uri="{BB962C8B-B14F-4D97-AF65-F5344CB8AC3E}">
        <p14:creationId xmlns:p14="http://schemas.microsoft.com/office/powerpoint/2010/main" val="383329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5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500"/>
                                  </p:stCondLst>
                                  <p:childTnLst>
                                    <p:set>
                                      <p:cBhvr>
                                        <p:cTn id="16" dur="1" fill="hold">
                                          <p:stCondLst>
                                            <p:cond delay="0"/>
                                          </p:stCondLst>
                                        </p:cTn>
                                        <p:tgtEl>
                                          <p:spTgt spid="284"/>
                                        </p:tgtEl>
                                        <p:attrNameLst>
                                          <p:attrName>style.visibility</p:attrName>
                                        </p:attrNameLst>
                                      </p:cBhvr>
                                      <p:to>
                                        <p:strVal val="visible"/>
                                      </p:to>
                                    </p:set>
                                    <p:anim calcmode="lin" valueType="num">
                                      <p:cBhvr>
                                        <p:cTn id="17" dur="500" fill="hold"/>
                                        <p:tgtEl>
                                          <p:spTgt spid="284"/>
                                        </p:tgtEl>
                                        <p:attrNameLst>
                                          <p:attrName>ppt_w</p:attrName>
                                        </p:attrNameLst>
                                      </p:cBhvr>
                                      <p:tavLst>
                                        <p:tav tm="0">
                                          <p:val>
                                            <p:fltVal val="0"/>
                                          </p:val>
                                        </p:tav>
                                        <p:tav tm="100000">
                                          <p:val>
                                            <p:strVal val="#ppt_w"/>
                                          </p:val>
                                        </p:tav>
                                      </p:tavLst>
                                    </p:anim>
                                    <p:anim calcmode="lin" valueType="num">
                                      <p:cBhvr>
                                        <p:cTn id="18" dur="500" fill="hold"/>
                                        <p:tgtEl>
                                          <p:spTgt spid="284"/>
                                        </p:tgtEl>
                                        <p:attrNameLst>
                                          <p:attrName>ppt_h</p:attrName>
                                        </p:attrNameLst>
                                      </p:cBhvr>
                                      <p:tavLst>
                                        <p:tav tm="0">
                                          <p:val>
                                            <p:fltVal val="0"/>
                                          </p:val>
                                        </p:tav>
                                        <p:tav tm="100000">
                                          <p:val>
                                            <p:strVal val="#ppt_h"/>
                                          </p:val>
                                        </p:tav>
                                      </p:tavLst>
                                    </p:anim>
                                    <p:animEffect transition="in" filter="fade">
                                      <p:cBhvr>
                                        <p:cTn id="19" dur="500"/>
                                        <p:tgtEl>
                                          <p:spTgt spid="28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500"/>
                                  </p:stCondLst>
                                  <p:childTnLst>
                                    <p:set>
                                      <p:cBhvr>
                                        <p:cTn id="23" dur="1" fill="hold">
                                          <p:stCondLst>
                                            <p:cond delay="0"/>
                                          </p:stCondLst>
                                        </p:cTn>
                                        <p:tgtEl>
                                          <p:spTgt spid="4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500"/>
                                  </p:stCondLst>
                                  <p:childTnLst>
                                    <p:set>
                                      <p:cBhvr>
                                        <p:cTn id="27"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37" grpId="0"/>
      <p:bldP spid="4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D2BB7439-1F0F-A0F5-C472-0C94920BB8A1}"/>
              </a:ext>
            </a:extLst>
          </p:cNvPr>
          <p:cNvSpPr txBox="1"/>
          <p:nvPr/>
        </p:nvSpPr>
        <p:spPr>
          <a:xfrm>
            <a:off x="493852" y="4218418"/>
            <a:ext cx="6803419" cy="630942"/>
          </a:xfrm>
          <a:prstGeom prst="rect">
            <a:avLst/>
          </a:prstGeom>
          <a:noFill/>
        </p:spPr>
        <p:txBody>
          <a:bodyPr wrap="square">
            <a:spAutoFit/>
          </a:bodyPr>
          <a:lstStyle/>
          <a:p>
            <a:pPr indent="-406400">
              <a:spcAft>
                <a:spcPts val="400"/>
              </a:spcAft>
            </a:pPr>
            <a:r>
              <a:rPr lang="en-GB" sz="700" dirty="0">
                <a:solidFill>
                  <a:srgbClr val="002755"/>
                </a:solidFill>
                <a:latin typeface="Arial" panose="020B0604020202020204" pitchFamily="34" charset="0"/>
                <a:cs typeface="Arial" panose="020B0604020202020204" pitchFamily="34" charset="0"/>
              </a:rPr>
              <a:t>1.Perani Det al. Cross-validation of biomarkers for the early differential diagnosis and prognosis of dementia in a clinical setting. Eur J Nucl Med Mol Imaging 2016;43(3):499–508. 2. </a:t>
            </a:r>
            <a:r>
              <a:rPr lang="en-GB" sz="700" dirty="0" err="1">
                <a:solidFill>
                  <a:srgbClr val="002755"/>
                </a:solidFill>
                <a:latin typeface="Arial" panose="020B0604020202020204" pitchFamily="34" charset="0"/>
                <a:cs typeface="Arial" panose="020B0604020202020204" pitchFamily="34" charset="0"/>
              </a:rPr>
              <a:t>Arbizu</a:t>
            </a:r>
            <a:r>
              <a:rPr lang="en-GB" sz="700" dirty="0">
                <a:solidFill>
                  <a:srgbClr val="002755"/>
                </a:solidFill>
                <a:latin typeface="Arial" panose="020B0604020202020204" pitchFamily="34" charset="0"/>
                <a:cs typeface="Arial" panose="020B0604020202020204" pitchFamily="34" charset="0"/>
              </a:rPr>
              <a:t> J et al. Recommendations for the use of PET imaging biomarkers in the diagnosis of neurodegenerative conditions associated with dementia: SEMNIM and SEN consensus. Rev Esp Med </a:t>
            </a:r>
            <a:r>
              <a:rPr lang="en-GB" sz="700" dirty="0" err="1">
                <a:solidFill>
                  <a:srgbClr val="002755"/>
                </a:solidFill>
                <a:latin typeface="Arial" panose="020B0604020202020204" pitchFamily="34" charset="0"/>
                <a:cs typeface="Arial" panose="020B0604020202020204" pitchFamily="34" charset="0"/>
              </a:rPr>
              <a:t>Nucl</a:t>
            </a:r>
            <a:r>
              <a:rPr lang="en-GB" sz="700" dirty="0">
                <a:solidFill>
                  <a:srgbClr val="002755"/>
                </a:solidFill>
                <a:latin typeface="Arial" panose="020B0604020202020204" pitchFamily="34" charset="0"/>
                <a:cs typeface="Arial" panose="020B0604020202020204" pitchFamily="34" charset="0"/>
              </a:rPr>
              <a:t> Imagen Mol 2015;34(5):303–13., 3. Park SW et al. Deep learning application for the classification of Alzheimer’s disease using 18F-flortaucipir (AV-1451) tau positron emission tomography. Sci Rep 2023 ;13(1), </a:t>
            </a:r>
            <a:r>
              <a:rPr lang="es-ES" sz="700" dirty="0">
                <a:solidFill>
                  <a:srgbClr val="002755"/>
                </a:solidFill>
                <a:latin typeface="Arial" panose="020B0604020202020204" pitchFamily="34" charset="0"/>
                <a:cs typeface="Arial" panose="020B0604020202020204" pitchFamily="34" charset="0"/>
              </a:rPr>
              <a:t>4. Janeiro MH et al. Biomarcadores en la enfermedad de Alzheimer. </a:t>
            </a:r>
            <a:r>
              <a:rPr lang="es-ES" sz="700" dirty="0" err="1">
                <a:solidFill>
                  <a:srgbClr val="002755"/>
                </a:solidFill>
                <a:latin typeface="Arial" panose="020B0604020202020204" pitchFamily="34" charset="0"/>
                <a:cs typeface="Arial" panose="020B0604020202020204" pitchFamily="34" charset="0"/>
              </a:rPr>
              <a:t>Adv</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Lab</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Med</a:t>
            </a:r>
            <a:r>
              <a:rPr lang="es-ES" sz="700" dirty="0">
                <a:solidFill>
                  <a:srgbClr val="002755"/>
                </a:solidFill>
                <a:latin typeface="Arial" panose="020B0604020202020204" pitchFamily="34" charset="0"/>
                <a:cs typeface="Arial" panose="020B0604020202020204" pitchFamily="34" charset="0"/>
              </a:rPr>
              <a:t>. 2021;2(1):39–50.</a:t>
            </a:r>
          </a:p>
        </p:txBody>
      </p:sp>
      <p:pic>
        <p:nvPicPr>
          <p:cNvPr id="156" name="Gráfico 155">
            <a:extLst>
              <a:ext uri="{FF2B5EF4-FFF2-40B4-BE49-F238E27FC236}">
                <a16:creationId xmlns:a16="http://schemas.microsoft.com/office/drawing/2014/main" id="{0E0D50BA-FA2D-3D69-ACD9-F3CCB39379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7332" y="1302646"/>
            <a:ext cx="423839" cy="423838"/>
          </a:xfrm>
          <a:prstGeom prst="rect">
            <a:avLst/>
          </a:prstGeom>
        </p:spPr>
      </p:pic>
      <p:sp>
        <p:nvSpPr>
          <p:cNvPr id="12" name="Título 1">
            <a:extLst>
              <a:ext uri="{FF2B5EF4-FFF2-40B4-BE49-F238E27FC236}">
                <a16:creationId xmlns:a16="http://schemas.microsoft.com/office/drawing/2014/main" id="{51B480F3-0434-B1F1-0607-10FF0958649F}"/>
              </a:ext>
            </a:extLst>
          </p:cNvPr>
          <p:cNvSpPr txBox="1">
            <a:spLocks/>
          </p:cNvSpPr>
          <p:nvPr/>
        </p:nvSpPr>
        <p:spPr>
          <a:xfrm>
            <a:off x="404192"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dirty="0">
                <a:solidFill>
                  <a:srgbClr val="00F1BE"/>
                </a:solidFill>
                <a:latin typeface="Arial" panose="020B0604020202020204" pitchFamily="34" charset="0"/>
                <a:cs typeface="Arial" panose="020B0604020202020204" pitchFamily="34" charset="0"/>
              </a:rPr>
              <a:t>Instrumentos de diagnóstico; estado </a:t>
            </a:r>
            <a:r>
              <a:rPr lang="pt-BR" sz="2400" b="1" dirty="0" err="1">
                <a:solidFill>
                  <a:srgbClr val="00F1BE"/>
                </a:solidFill>
                <a:latin typeface="Arial" panose="020B0604020202020204" pitchFamily="34" charset="0"/>
                <a:cs typeface="Arial" panose="020B0604020202020204" pitchFamily="34" charset="0"/>
              </a:rPr>
              <a:t>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38" name="Grupo 37">
            <a:extLst>
              <a:ext uri="{FF2B5EF4-FFF2-40B4-BE49-F238E27FC236}">
                <a16:creationId xmlns:a16="http://schemas.microsoft.com/office/drawing/2014/main" id="{C294DB38-F70D-57ED-95FC-5617A96811D6}"/>
              </a:ext>
            </a:extLst>
          </p:cNvPr>
          <p:cNvGrpSpPr/>
          <p:nvPr/>
        </p:nvGrpSpPr>
        <p:grpSpPr>
          <a:xfrm>
            <a:off x="503237" y="917253"/>
            <a:ext cx="4051094" cy="1961807"/>
            <a:chOff x="503237" y="917253"/>
            <a:chExt cx="4051094" cy="1961807"/>
          </a:xfrm>
        </p:grpSpPr>
        <p:grpSp>
          <p:nvGrpSpPr>
            <p:cNvPr id="39" name="Grupo 38">
              <a:extLst>
                <a:ext uri="{FF2B5EF4-FFF2-40B4-BE49-F238E27FC236}">
                  <a16:creationId xmlns:a16="http://schemas.microsoft.com/office/drawing/2014/main" id="{FB9D7532-BAEF-6FFC-F802-7773D92175DA}"/>
                </a:ext>
              </a:extLst>
            </p:cNvPr>
            <p:cNvGrpSpPr/>
            <p:nvPr/>
          </p:nvGrpSpPr>
          <p:grpSpPr>
            <a:xfrm>
              <a:off x="503237" y="925581"/>
              <a:ext cx="1948415" cy="1953479"/>
              <a:chOff x="503237" y="1409286"/>
              <a:chExt cx="3212552" cy="3220902"/>
            </a:xfrm>
          </p:grpSpPr>
          <p:sp>
            <p:nvSpPr>
              <p:cNvPr id="240" name="Rectángulo: una sola esquina redondeada 7">
                <a:extLst>
                  <a:ext uri="{FF2B5EF4-FFF2-40B4-BE49-F238E27FC236}">
                    <a16:creationId xmlns:a16="http://schemas.microsoft.com/office/drawing/2014/main" id="{2553FDCE-5853-7B9E-DE75-F23268AD5C64}"/>
                  </a:ext>
                </a:extLst>
              </p:cNvPr>
              <p:cNvSpPr/>
              <p:nvPr/>
            </p:nvSpPr>
            <p:spPr>
              <a:xfrm flipV="1">
                <a:off x="503237" y="1415912"/>
                <a:ext cx="3212551" cy="3214276"/>
              </a:xfrm>
              <a:prstGeom prst="round1Rect">
                <a:avLst>
                  <a:gd name="adj" fmla="val 6953"/>
                </a:avLst>
              </a:prstGeom>
              <a:blipFill dpi="0" rotWithShape="0">
                <a:blip r:embed="rId4"/>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41" name="Rectángulo: una sola esquina redondeada 7">
                <a:extLst>
                  <a:ext uri="{FF2B5EF4-FFF2-40B4-BE49-F238E27FC236}">
                    <a16:creationId xmlns:a16="http://schemas.microsoft.com/office/drawing/2014/main" id="{CD4ACB30-05FA-7040-E7B9-AB4C304A45FF}"/>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42" name="Grupo 41">
              <a:extLst>
                <a:ext uri="{FF2B5EF4-FFF2-40B4-BE49-F238E27FC236}">
                  <a16:creationId xmlns:a16="http://schemas.microsoft.com/office/drawing/2014/main" id="{BE29BEF2-4F68-F3F9-A879-B88CAEFEACC4}"/>
                </a:ext>
              </a:extLst>
            </p:cNvPr>
            <p:cNvGrpSpPr/>
            <p:nvPr/>
          </p:nvGrpSpPr>
          <p:grpSpPr>
            <a:xfrm>
              <a:off x="1884342" y="917253"/>
              <a:ext cx="2669989" cy="918336"/>
              <a:chOff x="1884342" y="917253"/>
              <a:chExt cx="2669989" cy="918336"/>
            </a:xfrm>
          </p:grpSpPr>
          <p:grpSp>
            <p:nvGrpSpPr>
              <p:cNvPr id="45" name="Grupo 44">
                <a:extLst>
                  <a:ext uri="{FF2B5EF4-FFF2-40B4-BE49-F238E27FC236}">
                    <a16:creationId xmlns:a16="http://schemas.microsoft.com/office/drawing/2014/main" id="{95AD719C-FD25-B013-5A72-DA20E44306FA}"/>
                  </a:ext>
                </a:extLst>
              </p:cNvPr>
              <p:cNvGrpSpPr/>
              <p:nvPr/>
            </p:nvGrpSpPr>
            <p:grpSpPr>
              <a:xfrm>
                <a:off x="1884342" y="918944"/>
                <a:ext cx="1034100" cy="916645"/>
                <a:chOff x="3848003" y="2523171"/>
                <a:chExt cx="1034100" cy="916645"/>
              </a:xfrm>
            </p:grpSpPr>
            <p:sp>
              <p:nvSpPr>
                <p:cNvPr id="236" name="Rectángulo: una sola esquina redondeada 153">
                  <a:extLst>
                    <a:ext uri="{FF2B5EF4-FFF2-40B4-BE49-F238E27FC236}">
                      <a16:creationId xmlns:a16="http://schemas.microsoft.com/office/drawing/2014/main" id="{D92ADA1C-C201-EDA1-8F43-C245C7C05AC3}"/>
                    </a:ext>
                  </a:extLst>
                </p:cNvPr>
                <p:cNvSpPr/>
                <p:nvPr/>
              </p:nvSpPr>
              <p:spPr>
                <a:xfrm flipV="1">
                  <a:off x="3906976" y="2523171"/>
                  <a:ext cx="916154" cy="916645"/>
                </a:xfrm>
                <a:prstGeom prst="round1Rect">
                  <a:avLst>
                    <a:gd name="adj" fmla="val 16979"/>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237" name="Grupo 236">
                  <a:extLst>
                    <a:ext uri="{FF2B5EF4-FFF2-40B4-BE49-F238E27FC236}">
                      <a16:creationId xmlns:a16="http://schemas.microsoft.com/office/drawing/2014/main" id="{B9BA917F-0BDE-BAC7-07C0-3454355006F3}"/>
                    </a:ext>
                  </a:extLst>
                </p:cNvPr>
                <p:cNvGrpSpPr/>
                <p:nvPr/>
              </p:nvGrpSpPr>
              <p:grpSpPr>
                <a:xfrm>
                  <a:off x="3848003" y="2624029"/>
                  <a:ext cx="1034100" cy="714928"/>
                  <a:chOff x="3848003" y="2649818"/>
                  <a:chExt cx="1034100" cy="714928"/>
                </a:xfrm>
              </p:grpSpPr>
              <p:sp>
                <p:nvSpPr>
                  <p:cNvPr id="238" name="CuadroTexto 237">
                    <a:extLst>
                      <a:ext uri="{FF2B5EF4-FFF2-40B4-BE49-F238E27FC236}">
                        <a16:creationId xmlns:a16="http://schemas.microsoft.com/office/drawing/2014/main" id="{79B7E884-BF8F-2CF6-CA1B-5EAE7AD52CC9}"/>
                      </a:ext>
                    </a:extLst>
                  </p:cNvPr>
                  <p:cNvSpPr txBox="1"/>
                  <p:nvPr/>
                </p:nvSpPr>
                <p:spPr>
                  <a:xfrm>
                    <a:off x="3848003" y="2649818"/>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Imagen</a:t>
                    </a:r>
                  </a:p>
                </p:txBody>
              </p:sp>
              <p:pic>
                <p:nvPicPr>
                  <p:cNvPr id="239" name="Gráfico 238">
                    <a:extLst>
                      <a:ext uri="{FF2B5EF4-FFF2-40B4-BE49-F238E27FC236}">
                        <a16:creationId xmlns:a16="http://schemas.microsoft.com/office/drawing/2014/main" id="{63AD09E0-382A-3819-5467-11B9716185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53134" y="2940908"/>
                    <a:ext cx="423839" cy="423838"/>
                  </a:xfrm>
                  <a:prstGeom prst="rect">
                    <a:avLst/>
                  </a:prstGeom>
                </p:spPr>
              </p:pic>
            </p:grpSp>
          </p:grpSp>
          <p:grpSp>
            <p:nvGrpSpPr>
              <p:cNvPr id="159" name="Grupo 158">
                <a:extLst>
                  <a:ext uri="{FF2B5EF4-FFF2-40B4-BE49-F238E27FC236}">
                    <a16:creationId xmlns:a16="http://schemas.microsoft.com/office/drawing/2014/main" id="{BDE0996C-BD37-CA4B-63B9-73DF4EF2B8F6}"/>
                  </a:ext>
                </a:extLst>
              </p:cNvPr>
              <p:cNvGrpSpPr/>
              <p:nvPr/>
            </p:nvGrpSpPr>
            <p:grpSpPr>
              <a:xfrm>
                <a:off x="2947120" y="917253"/>
                <a:ext cx="1607211" cy="200913"/>
                <a:chOff x="5003546" y="2831594"/>
                <a:chExt cx="1607211" cy="200913"/>
              </a:xfrm>
            </p:grpSpPr>
            <p:sp>
              <p:nvSpPr>
                <p:cNvPr id="234" name="Rectángulo: una sola esquina redondeada 181">
                  <a:extLst>
                    <a:ext uri="{FF2B5EF4-FFF2-40B4-BE49-F238E27FC236}">
                      <a16:creationId xmlns:a16="http://schemas.microsoft.com/office/drawing/2014/main" id="{81A88C5D-13DF-5A22-0690-531827133EC8}"/>
                    </a:ext>
                  </a:extLst>
                </p:cNvPr>
                <p:cNvSpPr/>
                <p:nvPr/>
              </p:nvSpPr>
              <p:spPr>
                <a:xfrm flipV="1">
                  <a:off x="5003547" y="2839021"/>
                  <a:ext cx="1607210"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35" name="CuadroTexto 234">
                  <a:extLst>
                    <a:ext uri="{FF2B5EF4-FFF2-40B4-BE49-F238E27FC236}">
                      <a16:creationId xmlns:a16="http://schemas.microsoft.com/office/drawing/2014/main" id="{FAE8C630-9410-4003-05E8-F2D732B4A524}"/>
                    </a:ext>
                  </a:extLst>
                </p:cNvPr>
                <p:cNvSpPr txBox="1"/>
                <p:nvPr/>
              </p:nvSpPr>
              <p:spPr>
                <a:xfrm>
                  <a:off x="5003546" y="2831594"/>
                  <a:ext cx="1476955"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Resonancia magnética</a:t>
                  </a:r>
                </a:p>
              </p:txBody>
            </p:sp>
          </p:grpSp>
          <p:grpSp>
            <p:nvGrpSpPr>
              <p:cNvPr id="184" name="Grupo 183">
                <a:extLst>
                  <a:ext uri="{FF2B5EF4-FFF2-40B4-BE49-F238E27FC236}">
                    <a16:creationId xmlns:a16="http://schemas.microsoft.com/office/drawing/2014/main" id="{52B38D9E-D323-24D6-55E2-645069A988A4}"/>
                  </a:ext>
                </a:extLst>
              </p:cNvPr>
              <p:cNvGrpSpPr/>
              <p:nvPr/>
            </p:nvGrpSpPr>
            <p:grpSpPr>
              <a:xfrm>
                <a:off x="2951188" y="1398762"/>
                <a:ext cx="1145180" cy="200913"/>
                <a:chOff x="5683475" y="3191208"/>
                <a:chExt cx="1145180" cy="200913"/>
              </a:xfrm>
            </p:grpSpPr>
            <p:sp>
              <p:nvSpPr>
                <p:cNvPr id="229" name="Rectángulo: una sola esquina redondeada 179">
                  <a:extLst>
                    <a:ext uri="{FF2B5EF4-FFF2-40B4-BE49-F238E27FC236}">
                      <a16:creationId xmlns:a16="http://schemas.microsoft.com/office/drawing/2014/main" id="{F0BC0B05-CF9B-2670-9E7C-233AF084460E}"/>
                    </a:ext>
                  </a:extLst>
                </p:cNvPr>
                <p:cNvSpPr/>
                <p:nvPr/>
              </p:nvSpPr>
              <p:spPr>
                <a:xfrm flipV="1">
                  <a:off x="5683476" y="3198634"/>
                  <a:ext cx="1108263"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33" name="CuadroTexto 232">
                  <a:extLst>
                    <a:ext uri="{FF2B5EF4-FFF2-40B4-BE49-F238E27FC236}">
                      <a16:creationId xmlns:a16="http://schemas.microsoft.com/office/drawing/2014/main" id="{C8713ADC-FFE9-0FC6-E545-AAAAA027B7A1}"/>
                    </a:ext>
                  </a:extLst>
                </p:cNvPr>
                <p:cNvSpPr txBox="1"/>
                <p:nvPr/>
              </p:nvSpPr>
              <p:spPr>
                <a:xfrm>
                  <a:off x="5683475" y="3191208"/>
                  <a:ext cx="1145180" cy="200913"/>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PET-amiloide?</a:t>
                  </a:r>
                </a:p>
              </p:txBody>
            </p:sp>
          </p:grpSp>
          <p:grpSp>
            <p:nvGrpSpPr>
              <p:cNvPr id="185" name="Grupo 184">
                <a:extLst>
                  <a:ext uri="{FF2B5EF4-FFF2-40B4-BE49-F238E27FC236}">
                    <a16:creationId xmlns:a16="http://schemas.microsoft.com/office/drawing/2014/main" id="{E48B8FA7-F87F-33F4-B5FA-096D62F79DC1}"/>
                  </a:ext>
                </a:extLst>
              </p:cNvPr>
              <p:cNvGrpSpPr/>
              <p:nvPr/>
            </p:nvGrpSpPr>
            <p:grpSpPr>
              <a:xfrm>
                <a:off x="2951187" y="1158488"/>
                <a:ext cx="829969" cy="199952"/>
                <a:chOff x="6703892" y="2832075"/>
                <a:chExt cx="829969" cy="199952"/>
              </a:xfrm>
            </p:grpSpPr>
            <p:sp>
              <p:nvSpPr>
                <p:cNvPr id="227" name="Rectángulo: una sola esquina redondeada 177">
                  <a:extLst>
                    <a:ext uri="{FF2B5EF4-FFF2-40B4-BE49-F238E27FC236}">
                      <a16:creationId xmlns:a16="http://schemas.microsoft.com/office/drawing/2014/main" id="{88EDF1D3-C56E-080F-DA72-B89EE92F64BD}"/>
                    </a:ext>
                  </a:extLst>
                </p:cNvPr>
                <p:cNvSpPr/>
                <p:nvPr/>
              </p:nvSpPr>
              <p:spPr>
                <a:xfrm flipV="1">
                  <a:off x="6703893" y="2839020"/>
                  <a:ext cx="829968" cy="186059"/>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28" name="CuadroTexto 227">
                  <a:extLst>
                    <a:ext uri="{FF2B5EF4-FFF2-40B4-BE49-F238E27FC236}">
                      <a16:creationId xmlns:a16="http://schemas.microsoft.com/office/drawing/2014/main" id="{1AD0B6D3-5FE2-423D-4DF1-E0A092DCB2AF}"/>
                    </a:ext>
                  </a:extLst>
                </p:cNvPr>
                <p:cNvSpPr txBox="1"/>
                <p:nvPr/>
              </p:nvSpPr>
              <p:spPr>
                <a:xfrm>
                  <a:off x="6703892" y="2832075"/>
                  <a:ext cx="776960" cy="199952"/>
                </a:xfrm>
                <a:prstGeom prst="rect">
                  <a:avLst/>
                </a:prstGeom>
                <a:noFill/>
              </p:spPr>
              <p:txBody>
                <a:bodyPr wrap="square" lIns="54000" tIns="27000" rIns="54000" bIns="27000" rtlCol="0" anchor="ctr">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PET-FDG</a:t>
                  </a:r>
                </a:p>
              </p:txBody>
            </p:sp>
          </p:grpSp>
        </p:grpSp>
      </p:grpSp>
      <p:grpSp>
        <p:nvGrpSpPr>
          <p:cNvPr id="257" name="Grupo 256">
            <a:extLst>
              <a:ext uri="{FF2B5EF4-FFF2-40B4-BE49-F238E27FC236}">
                <a16:creationId xmlns:a16="http://schemas.microsoft.com/office/drawing/2014/main" id="{354EBE6F-6CBE-BB9B-956E-1B6B99C70154}"/>
              </a:ext>
            </a:extLst>
          </p:cNvPr>
          <p:cNvGrpSpPr/>
          <p:nvPr/>
        </p:nvGrpSpPr>
        <p:grpSpPr>
          <a:xfrm>
            <a:off x="1931110" y="1887538"/>
            <a:ext cx="6854115" cy="2214284"/>
            <a:chOff x="1931110" y="1900516"/>
            <a:chExt cx="6854115" cy="2214284"/>
          </a:xfrm>
        </p:grpSpPr>
        <p:sp>
          <p:nvSpPr>
            <p:cNvPr id="258" name="Rectángulo: una sola esquina redondeada 5">
              <a:extLst>
                <a:ext uri="{FF2B5EF4-FFF2-40B4-BE49-F238E27FC236}">
                  <a16:creationId xmlns:a16="http://schemas.microsoft.com/office/drawing/2014/main" id="{E3382AE3-A5F3-FFBF-132F-4F62E1D3F9BA}"/>
                </a:ext>
              </a:extLst>
            </p:cNvPr>
            <p:cNvSpPr/>
            <p:nvPr/>
          </p:nvSpPr>
          <p:spPr>
            <a:xfrm flipV="1">
              <a:off x="1931110" y="1900516"/>
              <a:ext cx="6854115" cy="2214284"/>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259" name="CuadroTexto 258">
              <a:extLst>
                <a:ext uri="{FF2B5EF4-FFF2-40B4-BE49-F238E27FC236}">
                  <a16:creationId xmlns:a16="http://schemas.microsoft.com/office/drawing/2014/main" id="{2601CA1B-ED68-7BD3-2B0C-81E80B99F3B4}"/>
                </a:ext>
              </a:extLst>
            </p:cNvPr>
            <p:cNvSpPr txBox="1"/>
            <p:nvPr/>
          </p:nvSpPr>
          <p:spPr>
            <a:xfrm>
              <a:off x="2007844" y="1991719"/>
              <a:ext cx="6669991" cy="307777"/>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PET-Tau</a:t>
              </a:r>
            </a:p>
          </p:txBody>
        </p:sp>
      </p:grpSp>
      <p:grpSp>
        <p:nvGrpSpPr>
          <p:cNvPr id="260" name="Graphique 2">
            <a:extLst>
              <a:ext uri="{FF2B5EF4-FFF2-40B4-BE49-F238E27FC236}">
                <a16:creationId xmlns:a16="http://schemas.microsoft.com/office/drawing/2014/main" id="{94C3B7B8-A304-02E1-13C2-96E406B2A1D2}"/>
              </a:ext>
            </a:extLst>
          </p:cNvPr>
          <p:cNvGrpSpPr/>
          <p:nvPr/>
        </p:nvGrpSpPr>
        <p:grpSpPr>
          <a:xfrm>
            <a:off x="4980454" y="905435"/>
            <a:ext cx="3895621" cy="3075220"/>
            <a:chOff x="1694456" y="295643"/>
            <a:chExt cx="8675640" cy="6233551"/>
          </a:xfrm>
          <a:solidFill>
            <a:schemeClr val="accent1"/>
          </a:solidFill>
        </p:grpSpPr>
        <p:grpSp>
          <p:nvGrpSpPr>
            <p:cNvPr id="261" name="Graphique 2">
              <a:extLst>
                <a:ext uri="{FF2B5EF4-FFF2-40B4-BE49-F238E27FC236}">
                  <a16:creationId xmlns:a16="http://schemas.microsoft.com/office/drawing/2014/main" id="{65D0552C-4188-C808-17BB-4A434E5DC150}"/>
                </a:ext>
              </a:extLst>
            </p:cNvPr>
            <p:cNvGrpSpPr/>
            <p:nvPr/>
          </p:nvGrpSpPr>
          <p:grpSpPr>
            <a:xfrm>
              <a:off x="4753494" y="295643"/>
              <a:ext cx="5616602" cy="5299363"/>
              <a:chOff x="4753494" y="295643"/>
              <a:chExt cx="5616602" cy="5299363"/>
            </a:xfrm>
            <a:solidFill>
              <a:schemeClr val="accent1"/>
            </a:solidFill>
          </p:grpSpPr>
          <p:grpSp>
            <p:nvGrpSpPr>
              <p:cNvPr id="302" name="Graphique 2">
                <a:extLst>
                  <a:ext uri="{FF2B5EF4-FFF2-40B4-BE49-F238E27FC236}">
                    <a16:creationId xmlns:a16="http://schemas.microsoft.com/office/drawing/2014/main" id="{F27CFE61-DD0F-B308-77E8-69F01241DFC8}"/>
                  </a:ext>
                </a:extLst>
              </p:cNvPr>
              <p:cNvGrpSpPr/>
              <p:nvPr/>
            </p:nvGrpSpPr>
            <p:grpSpPr>
              <a:xfrm>
                <a:off x="4753494" y="295643"/>
                <a:ext cx="5616602" cy="5299363"/>
                <a:chOff x="4753494" y="295643"/>
                <a:chExt cx="5616602" cy="5299363"/>
              </a:xfrm>
              <a:solidFill>
                <a:schemeClr val="accent1"/>
              </a:solidFill>
            </p:grpSpPr>
            <p:sp>
              <p:nvSpPr>
                <p:cNvPr id="339" name="Forme libre : forme 6">
                  <a:extLst>
                    <a:ext uri="{FF2B5EF4-FFF2-40B4-BE49-F238E27FC236}">
                      <a16:creationId xmlns:a16="http://schemas.microsoft.com/office/drawing/2014/main" id="{8AB814CD-C065-D815-60F2-43CCB23EE870}"/>
                    </a:ext>
                  </a:extLst>
                </p:cNvPr>
                <p:cNvSpPr/>
                <p:nvPr/>
              </p:nvSpPr>
              <p:spPr>
                <a:xfrm>
                  <a:off x="4753584" y="295643"/>
                  <a:ext cx="5616512" cy="5299363"/>
                </a:xfrm>
                <a:custGeom>
                  <a:avLst/>
                  <a:gdLst>
                    <a:gd name="connsiteX0" fmla="*/ 5616513 w 5616512"/>
                    <a:gd name="connsiteY0" fmla="*/ 2587065 h 5299363"/>
                    <a:gd name="connsiteX1" fmla="*/ 2808256 w 5616512"/>
                    <a:gd name="connsiteY1" fmla="*/ 0 h 5299363"/>
                    <a:gd name="connsiteX2" fmla="*/ 0 w 5616512"/>
                    <a:gd name="connsiteY2" fmla="*/ 2587065 h 5299363"/>
                    <a:gd name="connsiteX3" fmla="*/ 810220 w 5616512"/>
                    <a:gd name="connsiteY3" fmla="*/ 4404842 h 5299363"/>
                    <a:gd name="connsiteX4" fmla="*/ 803895 w 5616512"/>
                    <a:gd name="connsiteY4" fmla="*/ 4401951 h 5299363"/>
                    <a:gd name="connsiteX5" fmla="*/ 803895 w 5616512"/>
                    <a:gd name="connsiteY5" fmla="*/ 5044922 h 5299363"/>
                    <a:gd name="connsiteX6" fmla="*/ 3900747 w 5616512"/>
                    <a:gd name="connsiteY6" fmla="*/ 5299364 h 5299363"/>
                    <a:gd name="connsiteX7" fmla="*/ 5064529 w 5616512"/>
                    <a:gd name="connsiteY7" fmla="*/ 4718467 h 5299363"/>
                    <a:gd name="connsiteX8" fmla="*/ 5064529 w 5616512"/>
                    <a:gd name="connsiteY8" fmla="*/ 4127450 h 5299363"/>
                    <a:gd name="connsiteX9" fmla="*/ 5616513 w 5616512"/>
                    <a:gd name="connsiteY9" fmla="*/ 2587065 h 529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512" h="5299363">
                      <a:moveTo>
                        <a:pt x="5616513" y="2587065"/>
                      </a:moveTo>
                      <a:cubicBezTo>
                        <a:pt x="5616513" y="1158270"/>
                        <a:pt x="4359212" y="0"/>
                        <a:pt x="2808256" y="0"/>
                      </a:cubicBezTo>
                      <a:cubicBezTo>
                        <a:pt x="1257300" y="0"/>
                        <a:pt x="0" y="1158270"/>
                        <a:pt x="0" y="2587065"/>
                      </a:cubicBezTo>
                      <a:cubicBezTo>
                        <a:pt x="0" y="3295635"/>
                        <a:pt x="309378" y="3937613"/>
                        <a:pt x="810220" y="4404842"/>
                      </a:cubicBezTo>
                      <a:lnTo>
                        <a:pt x="803895" y="4401951"/>
                      </a:lnTo>
                      <a:lnTo>
                        <a:pt x="803895" y="5044922"/>
                      </a:lnTo>
                      <a:lnTo>
                        <a:pt x="3900747" y="5299364"/>
                      </a:lnTo>
                      <a:cubicBezTo>
                        <a:pt x="3900747" y="5299364"/>
                        <a:pt x="5064529" y="4710425"/>
                        <a:pt x="5064529" y="4718467"/>
                      </a:cubicBezTo>
                      <a:cubicBezTo>
                        <a:pt x="5064529" y="4725334"/>
                        <a:pt x="5064529" y="4264429"/>
                        <a:pt x="5064529" y="4127450"/>
                      </a:cubicBezTo>
                      <a:cubicBezTo>
                        <a:pt x="5411315" y="3697086"/>
                        <a:pt x="5616513" y="3164167"/>
                        <a:pt x="5616513" y="2587065"/>
                      </a:cubicBezTo>
                      <a:close/>
                    </a:path>
                  </a:pathLst>
                </a:custGeom>
                <a:solidFill>
                  <a:srgbClr val="E8F3F9"/>
                </a:solidFill>
                <a:ln w="9035" cap="flat">
                  <a:noFill/>
                  <a:prstDash val="solid"/>
                  <a:miter/>
                </a:ln>
              </p:spPr>
              <p:txBody>
                <a:bodyPr anchor="ctr"/>
                <a:lstStyle/>
                <a:p>
                  <a:pPr>
                    <a:defRPr/>
                  </a:pPr>
                  <a:endParaRPr lang="en-US" dirty="0"/>
                </a:p>
              </p:txBody>
            </p:sp>
            <p:sp>
              <p:nvSpPr>
                <p:cNvPr id="340" name="Forme libre : forme 7">
                  <a:extLst>
                    <a:ext uri="{FF2B5EF4-FFF2-40B4-BE49-F238E27FC236}">
                      <a16:creationId xmlns:a16="http://schemas.microsoft.com/office/drawing/2014/main" id="{FF69F750-EDE4-A142-1B92-256C8DC9A8FF}"/>
                    </a:ext>
                  </a:extLst>
                </p:cNvPr>
                <p:cNvSpPr/>
                <p:nvPr/>
              </p:nvSpPr>
              <p:spPr>
                <a:xfrm>
                  <a:off x="4840326" y="755373"/>
                  <a:ext cx="3929389" cy="4306715"/>
                </a:xfrm>
                <a:custGeom>
                  <a:avLst/>
                  <a:gdLst>
                    <a:gd name="connsiteX0" fmla="*/ 1964695 w 3929389"/>
                    <a:gd name="connsiteY0" fmla="*/ 0 h 4306715"/>
                    <a:gd name="connsiteX1" fmla="*/ 3929390 w 3929389"/>
                    <a:gd name="connsiteY1" fmla="*/ 2153358 h 4306715"/>
                    <a:gd name="connsiteX2" fmla="*/ 1964695 w 3929389"/>
                    <a:gd name="connsiteY2" fmla="*/ 4306716 h 4306715"/>
                    <a:gd name="connsiteX3" fmla="*/ 0 w 3929389"/>
                    <a:gd name="connsiteY3" fmla="*/ 2153358 h 4306715"/>
                    <a:gd name="connsiteX4" fmla="*/ 1964695 w 3929389"/>
                    <a:gd name="connsiteY4" fmla="*/ 0 h 430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89" h="4306715">
                      <a:moveTo>
                        <a:pt x="1964695" y="0"/>
                      </a:moveTo>
                      <a:cubicBezTo>
                        <a:pt x="3049777" y="0"/>
                        <a:pt x="3929390" y="964096"/>
                        <a:pt x="3929390" y="2153358"/>
                      </a:cubicBezTo>
                      <a:cubicBezTo>
                        <a:pt x="3929390" y="3342620"/>
                        <a:pt x="3049777" y="4306716"/>
                        <a:pt x="1964695" y="4306716"/>
                      </a:cubicBezTo>
                      <a:cubicBezTo>
                        <a:pt x="879613" y="4306716"/>
                        <a:pt x="0" y="3342620"/>
                        <a:pt x="0" y="2153358"/>
                      </a:cubicBezTo>
                      <a:cubicBezTo>
                        <a:pt x="0" y="964096"/>
                        <a:pt x="879613" y="0"/>
                        <a:pt x="1964695" y="0"/>
                      </a:cubicBezTo>
                      <a:close/>
                    </a:path>
                  </a:pathLst>
                </a:custGeom>
                <a:noFill/>
                <a:ln w="9035" cap="flat">
                  <a:solidFill>
                    <a:srgbClr val="3F3F3F"/>
                  </a:solidFill>
                  <a:prstDash val="solid"/>
                  <a:miter/>
                </a:ln>
              </p:spPr>
              <p:txBody>
                <a:bodyPr anchor="ctr"/>
                <a:lstStyle/>
                <a:p>
                  <a:pPr>
                    <a:defRPr/>
                  </a:pPr>
                  <a:endParaRPr lang="en-US" dirty="0"/>
                </a:p>
              </p:txBody>
            </p:sp>
            <p:sp>
              <p:nvSpPr>
                <p:cNvPr id="341" name="Forme libre : forme 8">
                  <a:extLst>
                    <a:ext uri="{FF2B5EF4-FFF2-40B4-BE49-F238E27FC236}">
                      <a16:creationId xmlns:a16="http://schemas.microsoft.com/office/drawing/2014/main" id="{856B50F7-9724-6E65-37C8-F3D7595569DD}"/>
                    </a:ext>
                  </a:extLst>
                </p:cNvPr>
                <p:cNvSpPr/>
                <p:nvPr/>
              </p:nvSpPr>
              <p:spPr>
                <a:xfrm>
                  <a:off x="4753584" y="547194"/>
                  <a:ext cx="4350086" cy="3948274"/>
                </a:xfrm>
                <a:custGeom>
                  <a:avLst/>
                  <a:gdLst>
                    <a:gd name="connsiteX0" fmla="*/ 0 w 4350086"/>
                    <a:gd name="connsiteY0" fmla="*/ 2461290 h 3948274"/>
                    <a:gd name="connsiteX1" fmla="*/ 2175043 w 4350086"/>
                    <a:gd name="connsiteY1" fmla="*/ 0 h 3948274"/>
                    <a:gd name="connsiteX2" fmla="*/ 4350086 w 4350086"/>
                    <a:gd name="connsiteY2" fmla="*/ 2461290 h 3948274"/>
                    <a:gd name="connsiteX3" fmla="*/ 3908427 w 4350086"/>
                    <a:gd name="connsiteY3" fmla="*/ 3948274 h 3948274"/>
                  </a:gdLst>
                  <a:ahLst/>
                  <a:cxnLst>
                    <a:cxn ang="0">
                      <a:pos x="connsiteX0" y="connsiteY0"/>
                    </a:cxn>
                    <a:cxn ang="0">
                      <a:pos x="connsiteX1" y="connsiteY1"/>
                    </a:cxn>
                    <a:cxn ang="0">
                      <a:pos x="connsiteX2" y="connsiteY2"/>
                    </a:cxn>
                    <a:cxn ang="0">
                      <a:pos x="connsiteX3" y="connsiteY3"/>
                    </a:cxn>
                  </a:cxnLst>
                  <a:rect l="l" t="t" r="r" b="b"/>
                  <a:pathLst>
                    <a:path w="4350086" h="3948274">
                      <a:moveTo>
                        <a:pt x="0" y="2461290"/>
                      </a:moveTo>
                      <a:cubicBezTo>
                        <a:pt x="0" y="1101979"/>
                        <a:pt x="973764" y="0"/>
                        <a:pt x="2175043" y="0"/>
                      </a:cubicBezTo>
                      <a:cubicBezTo>
                        <a:pt x="3376322" y="0"/>
                        <a:pt x="4350086" y="1101979"/>
                        <a:pt x="4350086" y="2461290"/>
                      </a:cubicBezTo>
                      <a:cubicBezTo>
                        <a:pt x="4350086" y="3019960"/>
                        <a:pt x="4185639" y="3535168"/>
                        <a:pt x="3908427" y="3948274"/>
                      </a:cubicBezTo>
                    </a:path>
                  </a:pathLst>
                </a:custGeom>
                <a:noFill/>
                <a:ln w="18070" cap="rnd">
                  <a:solidFill>
                    <a:srgbClr val="3F3F3F"/>
                  </a:solidFill>
                  <a:prstDash val="solid"/>
                  <a:miter/>
                </a:ln>
              </p:spPr>
              <p:txBody>
                <a:bodyPr anchor="ctr"/>
                <a:lstStyle/>
                <a:p>
                  <a:pPr>
                    <a:defRPr/>
                  </a:pPr>
                  <a:endParaRPr lang="en-US" dirty="0"/>
                </a:p>
              </p:txBody>
            </p:sp>
            <p:sp>
              <p:nvSpPr>
                <p:cNvPr id="342" name="Forme libre : forme 9">
                  <a:extLst>
                    <a:ext uri="{FF2B5EF4-FFF2-40B4-BE49-F238E27FC236}">
                      <a16:creationId xmlns:a16="http://schemas.microsoft.com/office/drawing/2014/main" id="{50672D73-9C69-0EDC-F37B-A771FFCEFF23}"/>
                    </a:ext>
                  </a:extLst>
                </p:cNvPr>
                <p:cNvSpPr/>
                <p:nvPr/>
              </p:nvSpPr>
              <p:spPr>
                <a:xfrm>
                  <a:off x="7534101" y="1588092"/>
                  <a:ext cx="1125170" cy="1587550"/>
                </a:xfrm>
                <a:custGeom>
                  <a:avLst/>
                  <a:gdLst>
                    <a:gd name="connsiteX0" fmla="*/ 619750 w 1125170"/>
                    <a:gd name="connsiteY0" fmla="*/ 0 h 1587550"/>
                    <a:gd name="connsiteX1" fmla="*/ 692396 w 1125170"/>
                    <a:gd name="connsiteY1" fmla="*/ 78158 h 1587550"/>
                    <a:gd name="connsiteX2" fmla="*/ 757994 w 1125170"/>
                    <a:gd name="connsiteY2" fmla="*/ 162369 h 1587550"/>
                    <a:gd name="connsiteX3" fmla="*/ 872204 w 1125170"/>
                    <a:gd name="connsiteY3" fmla="*/ 342719 h 1587550"/>
                    <a:gd name="connsiteX4" fmla="*/ 1035206 w 1125170"/>
                    <a:gd name="connsiteY4" fmla="*/ 736941 h 1587550"/>
                    <a:gd name="connsiteX5" fmla="*/ 1114538 w 1125170"/>
                    <a:gd name="connsiteY5" fmla="*/ 1156283 h 1587550"/>
                    <a:gd name="connsiteX6" fmla="*/ 1117972 w 1125170"/>
                    <a:gd name="connsiteY6" fmla="*/ 1583304 h 1587550"/>
                    <a:gd name="connsiteX7" fmla="*/ 1117701 w 1125170"/>
                    <a:gd name="connsiteY7" fmla="*/ 1587550 h 1587550"/>
                    <a:gd name="connsiteX8" fmla="*/ 1113454 w 1125170"/>
                    <a:gd name="connsiteY8" fmla="*/ 1586828 h 1587550"/>
                    <a:gd name="connsiteX9" fmla="*/ 697004 w 1125170"/>
                    <a:gd name="connsiteY9" fmla="*/ 1511471 h 1587550"/>
                    <a:gd name="connsiteX10" fmla="*/ 280735 w 1125170"/>
                    <a:gd name="connsiteY10" fmla="*/ 1435120 h 1587550"/>
                    <a:gd name="connsiteX11" fmla="*/ 277031 w 1125170"/>
                    <a:gd name="connsiteY11" fmla="*/ 1434397 h 1587550"/>
                    <a:gd name="connsiteX12" fmla="*/ 277483 w 1125170"/>
                    <a:gd name="connsiteY12" fmla="*/ 1430602 h 1587550"/>
                    <a:gd name="connsiteX13" fmla="*/ 280374 w 1125170"/>
                    <a:gd name="connsiteY13" fmla="*/ 1199292 h 1587550"/>
                    <a:gd name="connsiteX14" fmla="*/ 238088 w 1125170"/>
                    <a:gd name="connsiteY14" fmla="*/ 971595 h 1587550"/>
                    <a:gd name="connsiteX15" fmla="*/ 146286 w 1125170"/>
                    <a:gd name="connsiteY15" fmla="*/ 759350 h 1587550"/>
                    <a:gd name="connsiteX16" fmla="*/ 115204 w 1125170"/>
                    <a:gd name="connsiteY16" fmla="*/ 710467 h 1587550"/>
                    <a:gd name="connsiteX17" fmla="*/ 80417 w 1125170"/>
                    <a:gd name="connsiteY17" fmla="*/ 664115 h 1587550"/>
                    <a:gd name="connsiteX18" fmla="*/ 2079 w 1125170"/>
                    <a:gd name="connsiteY18" fmla="*/ 578819 h 1587550"/>
                    <a:gd name="connsiteX19" fmla="*/ 0 w 1125170"/>
                    <a:gd name="connsiteY19" fmla="*/ 576831 h 1587550"/>
                    <a:gd name="connsiteX20" fmla="*/ 2079 w 1125170"/>
                    <a:gd name="connsiteY20" fmla="*/ 574934 h 1587550"/>
                    <a:gd name="connsiteX21" fmla="*/ 311185 w 1125170"/>
                    <a:gd name="connsiteY21" fmla="*/ 286879 h 1587550"/>
                    <a:gd name="connsiteX22" fmla="*/ 619750 w 1125170"/>
                    <a:gd name="connsiteY22" fmla="*/ 0 h 1587550"/>
                    <a:gd name="connsiteX23" fmla="*/ 619750 w 1125170"/>
                    <a:gd name="connsiteY23" fmla="*/ 0 h 1587550"/>
                    <a:gd name="connsiteX24" fmla="*/ 5692 w 1125170"/>
                    <a:gd name="connsiteY24" fmla="*/ 578819 h 1587550"/>
                    <a:gd name="connsiteX25" fmla="*/ 5692 w 1125170"/>
                    <a:gd name="connsiteY25" fmla="*/ 574934 h 1587550"/>
                    <a:gd name="connsiteX26" fmla="*/ 84844 w 1125170"/>
                    <a:gd name="connsiteY26" fmla="*/ 660591 h 1587550"/>
                    <a:gd name="connsiteX27" fmla="*/ 119993 w 1125170"/>
                    <a:gd name="connsiteY27" fmla="*/ 707214 h 1587550"/>
                    <a:gd name="connsiteX28" fmla="*/ 151436 w 1125170"/>
                    <a:gd name="connsiteY28" fmla="*/ 756368 h 1587550"/>
                    <a:gd name="connsiteX29" fmla="*/ 244503 w 1125170"/>
                    <a:gd name="connsiteY29" fmla="*/ 969788 h 1587550"/>
                    <a:gd name="connsiteX30" fmla="*/ 287693 w 1125170"/>
                    <a:gd name="connsiteY30" fmla="*/ 1198750 h 1587550"/>
                    <a:gd name="connsiteX31" fmla="*/ 285434 w 1125170"/>
                    <a:gd name="connsiteY31" fmla="*/ 1431867 h 1587550"/>
                    <a:gd name="connsiteX32" fmla="*/ 282181 w 1125170"/>
                    <a:gd name="connsiteY32" fmla="*/ 1427350 h 1587550"/>
                    <a:gd name="connsiteX33" fmla="*/ 698631 w 1125170"/>
                    <a:gd name="connsiteY33" fmla="*/ 1502797 h 1587550"/>
                    <a:gd name="connsiteX34" fmla="*/ 1114900 w 1125170"/>
                    <a:gd name="connsiteY34" fmla="*/ 1579238 h 1587550"/>
                    <a:gd name="connsiteX35" fmla="*/ 1110382 w 1125170"/>
                    <a:gd name="connsiteY35" fmla="*/ 1582761 h 1587550"/>
                    <a:gd name="connsiteX36" fmla="*/ 1108123 w 1125170"/>
                    <a:gd name="connsiteY36" fmla="*/ 1156915 h 1587550"/>
                    <a:gd name="connsiteX37" fmla="*/ 1030146 w 1125170"/>
                    <a:gd name="connsiteY37" fmla="*/ 738477 h 1587550"/>
                    <a:gd name="connsiteX38" fmla="*/ 869222 w 1125170"/>
                    <a:gd name="connsiteY38" fmla="*/ 344436 h 1587550"/>
                    <a:gd name="connsiteX39" fmla="*/ 756639 w 1125170"/>
                    <a:gd name="connsiteY39" fmla="*/ 163363 h 1587550"/>
                    <a:gd name="connsiteX40" fmla="*/ 691763 w 1125170"/>
                    <a:gd name="connsiteY40" fmla="*/ 78700 h 1587550"/>
                    <a:gd name="connsiteX41" fmla="*/ 619750 w 1125170"/>
                    <a:gd name="connsiteY41" fmla="*/ 0 h 15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170" h="1587550">
                      <a:moveTo>
                        <a:pt x="619750" y="0"/>
                      </a:moveTo>
                      <a:cubicBezTo>
                        <a:pt x="645682" y="24396"/>
                        <a:pt x="669446" y="50961"/>
                        <a:pt x="692396" y="78158"/>
                      </a:cubicBezTo>
                      <a:cubicBezTo>
                        <a:pt x="715437" y="105355"/>
                        <a:pt x="737032" y="133636"/>
                        <a:pt x="757994" y="162369"/>
                      </a:cubicBezTo>
                      <a:cubicBezTo>
                        <a:pt x="799648" y="220107"/>
                        <a:pt x="837779" y="280374"/>
                        <a:pt x="872204" y="342719"/>
                      </a:cubicBezTo>
                      <a:cubicBezTo>
                        <a:pt x="941236" y="467410"/>
                        <a:pt x="994726" y="600414"/>
                        <a:pt x="1035206" y="736941"/>
                      </a:cubicBezTo>
                      <a:cubicBezTo>
                        <a:pt x="1074872" y="873740"/>
                        <a:pt x="1101888" y="1014333"/>
                        <a:pt x="1114538" y="1156283"/>
                      </a:cubicBezTo>
                      <a:cubicBezTo>
                        <a:pt x="1127640" y="1298141"/>
                        <a:pt x="1128453" y="1441174"/>
                        <a:pt x="1117972" y="1583304"/>
                      </a:cubicBezTo>
                      <a:lnTo>
                        <a:pt x="1117701" y="1587550"/>
                      </a:lnTo>
                      <a:lnTo>
                        <a:pt x="1113454" y="1586828"/>
                      </a:lnTo>
                      <a:lnTo>
                        <a:pt x="697004" y="1511471"/>
                      </a:lnTo>
                      <a:lnTo>
                        <a:pt x="280735" y="1435120"/>
                      </a:lnTo>
                      <a:lnTo>
                        <a:pt x="277031" y="1434397"/>
                      </a:lnTo>
                      <a:lnTo>
                        <a:pt x="277483" y="1430602"/>
                      </a:lnTo>
                      <a:cubicBezTo>
                        <a:pt x="286879" y="1354162"/>
                        <a:pt x="286609" y="1276184"/>
                        <a:pt x="280374" y="1199292"/>
                      </a:cubicBezTo>
                      <a:cubicBezTo>
                        <a:pt x="273597" y="1122309"/>
                        <a:pt x="260315" y="1045687"/>
                        <a:pt x="238088" y="971595"/>
                      </a:cubicBezTo>
                      <a:cubicBezTo>
                        <a:pt x="216131" y="897504"/>
                        <a:pt x="185862" y="825761"/>
                        <a:pt x="146286" y="759350"/>
                      </a:cubicBezTo>
                      <a:cubicBezTo>
                        <a:pt x="136889" y="742453"/>
                        <a:pt x="125595" y="726731"/>
                        <a:pt x="115204" y="710467"/>
                      </a:cubicBezTo>
                      <a:cubicBezTo>
                        <a:pt x="103638" y="695016"/>
                        <a:pt x="92976" y="678843"/>
                        <a:pt x="80417" y="664115"/>
                      </a:cubicBezTo>
                      <a:cubicBezTo>
                        <a:pt x="56744" y="633484"/>
                        <a:pt x="29637" y="605835"/>
                        <a:pt x="2079" y="578819"/>
                      </a:cubicBezTo>
                      <a:lnTo>
                        <a:pt x="0" y="576831"/>
                      </a:lnTo>
                      <a:lnTo>
                        <a:pt x="2079" y="574934"/>
                      </a:lnTo>
                      <a:lnTo>
                        <a:pt x="311185" y="286879"/>
                      </a:lnTo>
                      <a:lnTo>
                        <a:pt x="619750" y="0"/>
                      </a:lnTo>
                      <a:close/>
                      <a:moveTo>
                        <a:pt x="619750" y="0"/>
                      </a:moveTo>
                      <a:lnTo>
                        <a:pt x="5692" y="578819"/>
                      </a:lnTo>
                      <a:lnTo>
                        <a:pt x="5692" y="574934"/>
                      </a:lnTo>
                      <a:cubicBezTo>
                        <a:pt x="33522" y="602131"/>
                        <a:pt x="60900" y="629870"/>
                        <a:pt x="84844" y="660591"/>
                      </a:cubicBezTo>
                      <a:cubicBezTo>
                        <a:pt x="97494" y="675409"/>
                        <a:pt x="108247" y="691673"/>
                        <a:pt x="119993" y="707214"/>
                      </a:cubicBezTo>
                      <a:cubicBezTo>
                        <a:pt x="130474" y="723569"/>
                        <a:pt x="141949" y="739381"/>
                        <a:pt x="151436" y="756368"/>
                      </a:cubicBezTo>
                      <a:cubicBezTo>
                        <a:pt x="191464" y="823141"/>
                        <a:pt x="222185" y="895335"/>
                        <a:pt x="244503" y="969788"/>
                      </a:cubicBezTo>
                      <a:cubicBezTo>
                        <a:pt x="267092" y="1044241"/>
                        <a:pt x="280735" y="1121315"/>
                        <a:pt x="287693" y="1198750"/>
                      </a:cubicBezTo>
                      <a:cubicBezTo>
                        <a:pt x="294198" y="1276275"/>
                        <a:pt x="294741" y="1354252"/>
                        <a:pt x="285434" y="1431867"/>
                      </a:cubicBezTo>
                      <a:lnTo>
                        <a:pt x="282181" y="1427350"/>
                      </a:lnTo>
                      <a:lnTo>
                        <a:pt x="698631" y="1502797"/>
                      </a:lnTo>
                      <a:lnTo>
                        <a:pt x="1114900" y="1579238"/>
                      </a:lnTo>
                      <a:lnTo>
                        <a:pt x="1110382" y="1582761"/>
                      </a:lnTo>
                      <a:cubicBezTo>
                        <a:pt x="1121134" y="1441084"/>
                        <a:pt x="1120773" y="1298502"/>
                        <a:pt x="1108123" y="1156915"/>
                      </a:cubicBezTo>
                      <a:cubicBezTo>
                        <a:pt x="1095925" y="1015327"/>
                        <a:pt x="1069270" y="875005"/>
                        <a:pt x="1030146" y="738477"/>
                      </a:cubicBezTo>
                      <a:cubicBezTo>
                        <a:pt x="990209" y="602131"/>
                        <a:pt x="936718" y="469579"/>
                        <a:pt x="869222" y="344436"/>
                      </a:cubicBezTo>
                      <a:cubicBezTo>
                        <a:pt x="835339" y="281910"/>
                        <a:pt x="797842" y="221372"/>
                        <a:pt x="756639" y="163363"/>
                      </a:cubicBezTo>
                      <a:cubicBezTo>
                        <a:pt x="735948" y="134449"/>
                        <a:pt x="714533" y="105987"/>
                        <a:pt x="691763" y="78700"/>
                      </a:cubicBezTo>
                      <a:cubicBezTo>
                        <a:pt x="668994" y="51322"/>
                        <a:pt x="645411" y="24577"/>
                        <a:pt x="619750" y="0"/>
                      </a:cubicBezTo>
                      <a:close/>
                    </a:path>
                  </a:pathLst>
                </a:custGeom>
                <a:solidFill>
                  <a:srgbClr val="3F3F3F"/>
                </a:solidFill>
                <a:ln w="9035" cap="flat">
                  <a:noFill/>
                  <a:prstDash val="solid"/>
                  <a:miter/>
                </a:ln>
              </p:spPr>
              <p:txBody>
                <a:bodyPr anchor="ctr"/>
                <a:lstStyle/>
                <a:p>
                  <a:pPr>
                    <a:defRPr/>
                  </a:pPr>
                  <a:endParaRPr lang="en-US" dirty="0"/>
                </a:p>
              </p:txBody>
            </p:sp>
            <p:sp>
              <p:nvSpPr>
                <p:cNvPr id="343" name="Forme libre : forme 10">
                  <a:extLst>
                    <a:ext uri="{FF2B5EF4-FFF2-40B4-BE49-F238E27FC236}">
                      <a16:creationId xmlns:a16="http://schemas.microsoft.com/office/drawing/2014/main" id="{E17B89CF-D477-68B3-730D-20CD4E372023}"/>
                    </a:ext>
                  </a:extLst>
                </p:cNvPr>
                <p:cNvSpPr/>
                <p:nvPr/>
              </p:nvSpPr>
              <p:spPr>
                <a:xfrm>
                  <a:off x="7880616" y="2681035"/>
                  <a:ext cx="468403" cy="372988"/>
                </a:xfrm>
                <a:custGeom>
                  <a:avLst/>
                  <a:gdLst>
                    <a:gd name="connsiteX0" fmla="*/ 0 w 468403"/>
                    <a:gd name="connsiteY0" fmla="*/ 0 h 372988"/>
                    <a:gd name="connsiteX1" fmla="*/ 468404 w 468403"/>
                    <a:gd name="connsiteY1" fmla="*/ 21685 h 372988"/>
                    <a:gd name="connsiteX2" fmla="*/ 464067 w 468403"/>
                    <a:gd name="connsiteY2" fmla="*/ 372988 h 372988"/>
                    <a:gd name="connsiteX3" fmla="*/ 0 w 468403"/>
                    <a:gd name="connsiteY3" fmla="*/ 303595 h 372988"/>
                    <a:gd name="connsiteX4" fmla="*/ 0 w 468403"/>
                    <a:gd name="connsiteY4" fmla="*/ 0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3" h="372988">
                      <a:moveTo>
                        <a:pt x="0" y="0"/>
                      </a:moveTo>
                      <a:lnTo>
                        <a:pt x="468404" y="21685"/>
                      </a:lnTo>
                      <a:lnTo>
                        <a:pt x="464067" y="372988"/>
                      </a:lnTo>
                      <a:lnTo>
                        <a:pt x="0" y="303595"/>
                      </a:lnTo>
                      <a:lnTo>
                        <a:pt x="0" y="0"/>
                      </a:lnTo>
                      <a:close/>
                    </a:path>
                  </a:pathLst>
                </a:custGeom>
                <a:solidFill>
                  <a:srgbClr val="A0A0A0"/>
                </a:solidFill>
                <a:ln w="9035" cap="flat">
                  <a:noFill/>
                  <a:prstDash val="solid"/>
                  <a:miter/>
                </a:ln>
              </p:spPr>
              <p:txBody>
                <a:bodyPr anchor="ctr"/>
                <a:lstStyle/>
                <a:p>
                  <a:pPr>
                    <a:defRPr/>
                  </a:pPr>
                  <a:endParaRPr lang="en-US" dirty="0"/>
                </a:p>
              </p:txBody>
            </p:sp>
            <p:sp>
              <p:nvSpPr>
                <p:cNvPr id="344" name="Forme libre : forme 11">
                  <a:extLst>
                    <a:ext uri="{FF2B5EF4-FFF2-40B4-BE49-F238E27FC236}">
                      <a16:creationId xmlns:a16="http://schemas.microsoft.com/office/drawing/2014/main" id="{9269705F-A802-B412-5E26-91C16BED9C40}"/>
                    </a:ext>
                  </a:extLst>
                </p:cNvPr>
                <p:cNvSpPr/>
                <p:nvPr/>
              </p:nvSpPr>
              <p:spPr>
                <a:xfrm>
                  <a:off x="7880616" y="2681035"/>
                  <a:ext cx="468403" cy="372988"/>
                </a:xfrm>
                <a:custGeom>
                  <a:avLst/>
                  <a:gdLst>
                    <a:gd name="connsiteX0" fmla="*/ 0 w 468403"/>
                    <a:gd name="connsiteY0" fmla="*/ 0 h 372988"/>
                    <a:gd name="connsiteX1" fmla="*/ 468404 w 468403"/>
                    <a:gd name="connsiteY1" fmla="*/ 21685 h 372988"/>
                    <a:gd name="connsiteX2" fmla="*/ 464067 w 468403"/>
                    <a:gd name="connsiteY2" fmla="*/ 372988 h 372988"/>
                    <a:gd name="connsiteX3" fmla="*/ 0 w 468403"/>
                    <a:gd name="connsiteY3" fmla="*/ 303595 h 372988"/>
                    <a:gd name="connsiteX4" fmla="*/ 0 w 468403"/>
                    <a:gd name="connsiteY4" fmla="*/ 0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3" h="372988">
                      <a:moveTo>
                        <a:pt x="0" y="0"/>
                      </a:moveTo>
                      <a:lnTo>
                        <a:pt x="468404" y="21685"/>
                      </a:lnTo>
                      <a:lnTo>
                        <a:pt x="464067" y="372988"/>
                      </a:lnTo>
                      <a:lnTo>
                        <a:pt x="0" y="303595"/>
                      </a:lnTo>
                      <a:lnTo>
                        <a:pt x="0" y="0"/>
                      </a:lnTo>
                      <a:close/>
                    </a:path>
                  </a:pathLst>
                </a:custGeom>
                <a:noFill/>
                <a:ln w="9035" cap="flat">
                  <a:solidFill>
                    <a:srgbClr val="3F3F3F"/>
                  </a:solidFill>
                  <a:prstDash val="solid"/>
                  <a:miter/>
                </a:ln>
              </p:spPr>
              <p:txBody>
                <a:bodyPr anchor="ctr"/>
                <a:lstStyle/>
                <a:p>
                  <a:pPr>
                    <a:defRPr/>
                  </a:pPr>
                  <a:endParaRPr lang="en-US" dirty="0"/>
                </a:p>
              </p:txBody>
            </p:sp>
            <p:sp>
              <p:nvSpPr>
                <p:cNvPr id="345" name="Forme libre : forme 12">
                  <a:extLst>
                    <a:ext uri="{FF2B5EF4-FFF2-40B4-BE49-F238E27FC236}">
                      <a16:creationId xmlns:a16="http://schemas.microsoft.com/office/drawing/2014/main" id="{42B226BE-EF1A-2E2E-FDA6-18AC10E94B1D}"/>
                    </a:ext>
                  </a:extLst>
                </p:cNvPr>
                <p:cNvSpPr/>
                <p:nvPr/>
              </p:nvSpPr>
              <p:spPr>
                <a:xfrm>
                  <a:off x="6253670" y="2073754"/>
                  <a:ext cx="1427981" cy="1592724"/>
                </a:xfrm>
                <a:custGeom>
                  <a:avLst/>
                  <a:gdLst>
                    <a:gd name="connsiteX0" fmla="*/ 836965 w 1427981"/>
                    <a:gd name="connsiteY0" fmla="*/ 1580141 h 1592724"/>
                    <a:gd name="connsiteX1" fmla="*/ 713991 w 1427981"/>
                    <a:gd name="connsiteY1" fmla="*/ 1591887 h 1592724"/>
                    <a:gd name="connsiteX2" fmla="*/ 0 w 1427981"/>
                    <a:gd name="connsiteY2" fmla="*/ 795944 h 1592724"/>
                    <a:gd name="connsiteX3" fmla="*/ 713991 w 1427981"/>
                    <a:gd name="connsiteY3" fmla="*/ 0 h 1592724"/>
                    <a:gd name="connsiteX4" fmla="*/ 1427982 w 1427981"/>
                    <a:gd name="connsiteY4" fmla="*/ 795944 h 1592724"/>
                    <a:gd name="connsiteX5" fmla="*/ 1258927 w 1427981"/>
                    <a:gd name="connsiteY5" fmla="*/ 1310248 h 1592724"/>
                    <a:gd name="connsiteX6" fmla="*/ 1054541 w 1427981"/>
                    <a:gd name="connsiteY6" fmla="*/ 1307719 h 1592724"/>
                    <a:gd name="connsiteX7" fmla="*/ 836965 w 1427981"/>
                    <a:gd name="connsiteY7" fmla="*/ 1580141 h 159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7981" h="1592724">
                      <a:moveTo>
                        <a:pt x="836965" y="1580141"/>
                      </a:moveTo>
                      <a:cubicBezTo>
                        <a:pt x="800100" y="1597399"/>
                        <a:pt x="755916" y="1591887"/>
                        <a:pt x="713991" y="1591887"/>
                      </a:cubicBezTo>
                      <a:cubicBezTo>
                        <a:pt x="319679" y="1591887"/>
                        <a:pt x="0" y="1235524"/>
                        <a:pt x="0" y="795944"/>
                      </a:cubicBezTo>
                      <a:cubicBezTo>
                        <a:pt x="0" y="356363"/>
                        <a:pt x="319679" y="0"/>
                        <a:pt x="713991" y="0"/>
                      </a:cubicBezTo>
                      <a:cubicBezTo>
                        <a:pt x="1108303" y="0"/>
                        <a:pt x="1427982" y="356363"/>
                        <a:pt x="1427982" y="795944"/>
                      </a:cubicBezTo>
                      <a:cubicBezTo>
                        <a:pt x="1427982" y="992016"/>
                        <a:pt x="1364372" y="1171553"/>
                        <a:pt x="1258927" y="1310248"/>
                      </a:cubicBezTo>
                      <a:lnTo>
                        <a:pt x="1054541" y="1307719"/>
                      </a:lnTo>
                      <a:cubicBezTo>
                        <a:pt x="1054541" y="1307719"/>
                        <a:pt x="999967" y="1503971"/>
                        <a:pt x="836965" y="1580141"/>
                      </a:cubicBezTo>
                      <a:close/>
                    </a:path>
                  </a:pathLst>
                </a:custGeom>
                <a:solidFill>
                  <a:srgbClr val="DAE8EF"/>
                </a:solidFill>
                <a:ln w="9035" cap="flat">
                  <a:noFill/>
                  <a:prstDash val="solid"/>
                  <a:miter/>
                </a:ln>
              </p:spPr>
              <p:txBody>
                <a:bodyPr anchor="ctr"/>
                <a:lstStyle/>
                <a:p>
                  <a:pPr>
                    <a:defRPr/>
                  </a:pPr>
                  <a:endParaRPr lang="en-US" dirty="0"/>
                </a:p>
              </p:txBody>
            </p:sp>
            <p:sp>
              <p:nvSpPr>
                <p:cNvPr id="346" name="Forme libre : forme 13">
                  <a:extLst>
                    <a:ext uri="{FF2B5EF4-FFF2-40B4-BE49-F238E27FC236}">
                      <a16:creationId xmlns:a16="http://schemas.microsoft.com/office/drawing/2014/main" id="{476046B9-83E4-A1D5-FB6E-3FD6173D5D4E}"/>
                    </a:ext>
                  </a:extLst>
                </p:cNvPr>
                <p:cNvSpPr/>
                <p:nvPr/>
              </p:nvSpPr>
              <p:spPr>
                <a:xfrm>
                  <a:off x="769348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47" name="Forme libre : forme 14">
                  <a:extLst>
                    <a:ext uri="{FF2B5EF4-FFF2-40B4-BE49-F238E27FC236}">
                      <a16:creationId xmlns:a16="http://schemas.microsoft.com/office/drawing/2014/main" id="{177443CB-51E1-16B1-0954-A45870CDD370}"/>
                    </a:ext>
                  </a:extLst>
                </p:cNvPr>
                <p:cNvSpPr/>
                <p:nvPr/>
              </p:nvSpPr>
              <p:spPr>
                <a:xfrm>
                  <a:off x="782558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8" y="22318"/>
                        <a:pt x="79875" y="30811"/>
                      </a:cubicBezTo>
                      <a:lnTo>
                        <a:pt x="78158" y="55478"/>
                      </a:lnTo>
                      <a:close/>
                      <a:moveTo>
                        <a:pt x="78158" y="55478"/>
                      </a:moveTo>
                      <a:lnTo>
                        <a:pt x="76441" y="29275"/>
                      </a:lnTo>
                      <a:cubicBezTo>
                        <a:pt x="75718" y="20782"/>
                        <a:pt x="75538" y="12650"/>
                        <a:pt x="75086" y="4518"/>
                      </a:cubicBezTo>
                      <a:lnTo>
                        <a:pt x="78067" y="7500"/>
                      </a:lnTo>
                      <a:cubicBezTo>
                        <a:pt x="53491"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48" name="Forme libre : forme 15">
                  <a:extLst>
                    <a:ext uri="{FF2B5EF4-FFF2-40B4-BE49-F238E27FC236}">
                      <a16:creationId xmlns:a16="http://schemas.microsoft.com/office/drawing/2014/main" id="{2A74920E-FB71-5003-D114-6800C77D8D13}"/>
                    </a:ext>
                  </a:extLst>
                </p:cNvPr>
                <p:cNvSpPr/>
                <p:nvPr/>
              </p:nvSpPr>
              <p:spPr>
                <a:xfrm>
                  <a:off x="7957779"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49" name="Forme libre : forme 16">
                  <a:extLst>
                    <a:ext uri="{FF2B5EF4-FFF2-40B4-BE49-F238E27FC236}">
                      <a16:creationId xmlns:a16="http://schemas.microsoft.com/office/drawing/2014/main" id="{0B0AFC05-704E-D6E3-3D2B-4C2F7F5732AE}"/>
                    </a:ext>
                  </a:extLst>
                </p:cNvPr>
                <p:cNvSpPr/>
                <p:nvPr/>
              </p:nvSpPr>
              <p:spPr>
                <a:xfrm>
                  <a:off x="8089970"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50" name="Forme libre : forme 17">
                  <a:extLst>
                    <a:ext uri="{FF2B5EF4-FFF2-40B4-BE49-F238E27FC236}">
                      <a16:creationId xmlns:a16="http://schemas.microsoft.com/office/drawing/2014/main" id="{54642D6A-CAD3-87FE-9295-41E789E3B0A0}"/>
                    </a:ext>
                  </a:extLst>
                </p:cNvPr>
                <p:cNvSpPr/>
                <p:nvPr/>
              </p:nvSpPr>
              <p:spPr>
                <a:xfrm>
                  <a:off x="8222160"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5"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5"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51" name="Forme libre : forme 18">
                  <a:extLst>
                    <a:ext uri="{FF2B5EF4-FFF2-40B4-BE49-F238E27FC236}">
                      <a16:creationId xmlns:a16="http://schemas.microsoft.com/office/drawing/2014/main" id="{B4E8C32F-4286-6CE8-F8EB-E199F1BFE5D7}"/>
                    </a:ext>
                  </a:extLst>
                </p:cNvPr>
                <p:cNvSpPr/>
                <p:nvPr/>
              </p:nvSpPr>
              <p:spPr>
                <a:xfrm>
                  <a:off x="8354351" y="2137184"/>
                  <a:ext cx="81320" cy="59454"/>
                </a:xfrm>
                <a:custGeom>
                  <a:avLst/>
                  <a:gdLst>
                    <a:gd name="connsiteX0" fmla="*/ 78158 w 81320"/>
                    <a:gd name="connsiteY0" fmla="*/ 55478 h 59454"/>
                    <a:gd name="connsiteX1" fmla="*/ 60538 w 81320"/>
                    <a:gd name="connsiteY1" fmla="*/ 56653 h 59454"/>
                    <a:gd name="connsiteX2" fmla="*/ 42286 w 81320"/>
                    <a:gd name="connsiteY2" fmla="*/ 57737 h 59454"/>
                    <a:gd name="connsiteX3" fmla="*/ 4518 w 81320"/>
                    <a:gd name="connsiteY3" fmla="*/ 59364 h 59454"/>
                    <a:gd name="connsiteX4" fmla="*/ 723 w 81320"/>
                    <a:gd name="connsiteY4" fmla="*/ 59454 h 59454"/>
                    <a:gd name="connsiteX5" fmla="*/ 633 w 81320"/>
                    <a:gd name="connsiteY5" fmla="*/ 55478 h 59454"/>
                    <a:gd name="connsiteX6" fmla="*/ 0 w 81320"/>
                    <a:gd name="connsiteY6" fmla="*/ 4518 h 59454"/>
                    <a:gd name="connsiteX7" fmla="*/ 0 w 81320"/>
                    <a:gd name="connsiteY7" fmla="*/ 0 h 59454"/>
                    <a:gd name="connsiteX8" fmla="*/ 4518 w 81320"/>
                    <a:gd name="connsiteY8" fmla="*/ 0 h 59454"/>
                    <a:gd name="connsiteX9" fmla="*/ 78158 w 81320"/>
                    <a:gd name="connsiteY9" fmla="*/ 1536 h 59454"/>
                    <a:gd name="connsiteX10" fmla="*/ 81320 w 81320"/>
                    <a:gd name="connsiteY10" fmla="*/ 1717 h 59454"/>
                    <a:gd name="connsiteX11" fmla="*/ 81230 w 81320"/>
                    <a:gd name="connsiteY11" fmla="*/ 4608 h 59454"/>
                    <a:gd name="connsiteX12" fmla="*/ 79875 w 81320"/>
                    <a:gd name="connsiteY12" fmla="*/ 30811 h 59454"/>
                    <a:gd name="connsiteX13" fmla="*/ 78158 w 81320"/>
                    <a:gd name="connsiteY13" fmla="*/ 55478 h 59454"/>
                    <a:gd name="connsiteX14" fmla="*/ 78158 w 81320"/>
                    <a:gd name="connsiteY14" fmla="*/ 55478 h 59454"/>
                    <a:gd name="connsiteX15" fmla="*/ 76441 w 81320"/>
                    <a:gd name="connsiteY15" fmla="*/ 29275 h 59454"/>
                    <a:gd name="connsiteX16" fmla="*/ 75086 w 81320"/>
                    <a:gd name="connsiteY16" fmla="*/ 4518 h 59454"/>
                    <a:gd name="connsiteX17" fmla="*/ 78067 w 81320"/>
                    <a:gd name="connsiteY17" fmla="*/ 7500 h 59454"/>
                    <a:gd name="connsiteX18" fmla="*/ 4427 w 81320"/>
                    <a:gd name="connsiteY18" fmla="*/ 9036 h 59454"/>
                    <a:gd name="connsiteX19" fmla="*/ 8945 w 81320"/>
                    <a:gd name="connsiteY19" fmla="*/ 4518 h 59454"/>
                    <a:gd name="connsiteX20" fmla="*/ 8313 w 81320"/>
                    <a:gd name="connsiteY20" fmla="*/ 55478 h 59454"/>
                    <a:gd name="connsiteX21" fmla="*/ 4427 w 81320"/>
                    <a:gd name="connsiteY21" fmla="*/ 51593 h 59454"/>
                    <a:gd name="connsiteX22" fmla="*/ 40299 w 81320"/>
                    <a:gd name="connsiteY22" fmla="*/ 53220 h 59454"/>
                    <a:gd name="connsiteX23" fmla="*/ 78158 w 81320"/>
                    <a:gd name="connsiteY23" fmla="*/ 55478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78158" y="55478"/>
                      </a:moveTo>
                      <a:lnTo>
                        <a:pt x="60538" y="56653"/>
                      </a:lnTo>
                      <a:cubicBezTo>
                        <a:pt x="54575" y="57014"/>
                        <a:pt x="48521" y="57557"/>
                        <a:pt x="42286" y="57737"/>
                      </a:cubicBezTo>
                      <a:cubicBezTo>
                        <a:pt x="29908" y="58279"/>
                        <a:pt x="17258" y="58912"/>
                        <a:pt x="4518" y="59364"/>
                      </a:cubicBezTo>
                      <a:lnTo>
                        <a:pt x="723" y="59454"/>
                      </a:lnTo>
                      <a:lnTo>
                        <a:pt x="633" y="55478"/>
                      </a:lnTo>
                      <a:cubicBezTo>
                        <a:pt x="181" y="38491"/>
                        <a:pt x="90" y="21505"/>
                        <a:pt x="0" y="4518"/>
                      </a:cubicBezTo>
                      <a:lnTo>
                        <a:pt x="0" y="0"/>
                      </a:lnTo>
                      <a:lnTo>
                        <a:pt x="4518" y="0"/>
                      </a:lnTo>
                      <a:cubicBezTo>
                        <a:pt x="29094" y="181"/>
                        <a:pt x="53581" y="271"/>
                        <a:pt x="78158" y="1536"/>
                      </a:cubicBezTo>
                      <a:lnTo>
                        <a:pt x="81320" y="1717"/>
                      </a:lnTo>
                      <a:lnTo>
                        <a:pt x="81230" y="4608"/>
                      </a:lnTo>
                      <a:cubicBezTo>
                        <a:pt x="80868" y="13463"/>
                        <a:pt x="80597" y="22318"/>
                        <a:pt x="79875" y="30811"/>
                      </a:cubicBezTo>
                      <a:lnTo>
                        <a:pt x="78158" y="55478"/>
                      </a:lnTo>
                      <a:close/>
                      <a:moveTo>
                        <a:pt x="78158" y="55478"/>
                      </a:moveTo>
                      <a:lnTo>
                        <a:pt x="76441" y="29275"/>
                      </a:lnTo>
                      <a:cubicBezTo>
                        <a:pt x="75718" y="20782"/>
                        <a:pt x="75537" y="12650"/>
                        <a:pt x="75086" y="4518"/>
                      </a:cubicBezTo>
                      <a:lnTo>
                        <a:pt x="78067" y="7500"/>
                      </a:lnTo>
                      <a:cubicBezTo>
                        <a:pt x="53490" y="8765"/>
                        <a:pt x="29004" y="8855"/>
                        <a:pt x="4427" y="9036"/>
                      </a:cubicBezTo>
                      <a:lnTo>
                        <a:pt x="8945" y="4518"/>
                      </a:lnTo>
                      <a:cubicBezTo>
                        <a:pt x="8855" y="21505"/>
                        <a:pt x="8764" y="38491"/>
                        <a:pt x="8313" y="55478"/>
                      </a:cubicBezTo>
                      <a:lnTo>
                        <a:pt x="4427" y="51593"/>
                      </a:lnTo>
                      <a:lnTo>
                        <a:pt x="40299" y="53220"/>
                      </a:lnTo>
                      <a:lnTo>
                        <a:pt x="78158" y="55478"/>
                      </a:lnTo>
                      <a:close/>
                    </a:path>
                  </a:pathLst>
                </a:custGeom>
                <a:solidFill>
                  <a:srgbClr val="3F3F3F"/>
                </a:solidFill>
                <a:ln w="9035" cap="flat">
                  <a:noFill/>
                  <a:prstDash val="solid"/>
                  <a:miter/>
                </a:ln>
              </p:spPr>
              <p:txBody>
                <a:bodyPr anchor="ctr"/>
                <a:lstStyle/>
                <a:p>
                  <a:pPr>
                    <a:defRPr/>
                  </a:pPr>
                  <a:endParaRPr lang="en-US" dirty="0"/>
                </a:p>
              </p:txBody>
            </p:sp>
            <p:sp>
              <p:nvSpPr>
                <p:cNvPr id="352" name="Forme libre : forme 19">
                  <a:extLst>
                    <a:ext uri="{FF2B5EF4-FFF2-40B4-BE49-F238E27FC236}">
                      <a16:creationId xmlns:a16="http://schemas.microsoft.com/office/drawing/2014/main" id="{D009A0B1-F1A4-4BDB-7C71-A3AB3F39F04E}"/>
                    </a:ext>
                  </a:extLst>
                </p:cNvPr>
                <p:cNvSpPr/>
                <p:nvPr/>
              </p:nvSpPr>
              <p:spPr>
                <a:xfrm>
                  <a:off x="7862183"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9" y="32167"/>
                        <a:pt x="0" y="24938"/>
                        <a:pt x="0" y="16083"/>
                      </a:cubicBezTo>
                      <a:lnTo>
                        <a:pt x="0" y="16083"/>
                      </a:lnTo>
                      <a:cubicBezTo>
                        <a:pt x="0" y="7228"/>
                        <a:pt x="7229"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53" name="Forme libre : forme 20">
                  <a:extLst>
                    <a:ext uri="{FF2B5EF4-FFF2-40B4-BE49-F238E27FC236}">
                      <a16:creationId xmlns:a16="http://schemas.microsoft.com/office/drawing/2014/main" id="{42637C90-399D-321C-CB1A-139CC1336A96}"/>
                    </a:ext>
                  </a:extLst>
                </p:cNvPr>
                <p:cNvSpPr/>
                <p:nvPr/>
              </p:nvSpPr>
              <p:spPr>
                <a:xfrm>
                  <a:off x="8014161"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9" y="32167"/>
                        <a:pt x="0" y="24938"/>
                        <a:pt x="0" y="16083"/>
                      </a:cubicBezTo>
                      <a:lnTo>
                        <a:pt x="0" y="16083"/>
                      </a:lnTo>
                      <a:cubicBezTo>
                        <a:pt x="0" y="7228"/>
                        <a:pt x="7229"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54" name="Forme libre : forme 21">
                  <a:extLst>
                    <a:ext uri="{FF2B5EF4-FFF2-40B4-BE49-F238E27FC236}">
                      <a16:creationId xmlns:a16="http://schemas.microsoft.com/office/drawing/2014/main" id="{286E7C59-2593-C41F-433E-AB41965A544F}"/>
                    </a:ext>
                  </a:extLst>
                </p:cNvPr>
                <p:cNvSpPr/>
                <p:nvPr/>
              </p:nvSpPr>
              <p:spPr>
                <a:xfrm>
                  <a:off x="8166139" y="2594745"/>
                  <a:ext cx="94512" cy="32166"/>
                </a:xfrm>
                <a:custGeom>
                  <a:avLst/>
                  <a:gdLst>
                    <a:gd name="connsiteX0" fmla="*/ 78429 w 94512"/>
                    <a:gd name="connsiteY0" fmla="*/ 32167 h 32166"/>
                    <a:gd name="connsiteX1" fmla="*/ 16084 w 94512"/>
                    <a:gd name="connsiteY1" fmla="*/ 32167 h 32166"/>
                    <a:gd name="connsiteX2" fmla="*/ 0 w 94512"/>
                    <a:gd name="connsiteY2" fmla="*/ 16083 h 32166"/>
                    <a:gd name="connsiteX3" fmla="*/ 0 w 94512"/>
                    <a:gd name="connsiteY3" fmla="*/ 16083 h 32166"/>
                    <a:gd name="connsiteX4" fmla="*/ 16084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4" y="32167"/>
                      </a:lnTo>
                      <a:cubicBezTo>
                        <a:pt x="7228" y="32167"/>
                        <a:pt x="0" y="24938"/>
                        <a:pt x="0" y="16083"/>
                      </a:cubicBezTo>
                      <a:lnTo>
                        <a:pt x="0" y="16083"/>
                      </a:lnTo>
                      <a:cubicBezTo>
                        <a:pt x="0" y="7228"/>
                        <a:pt x="7228" y="0"/>
                        <a:pt x="16084" y="0"/>
                      </a:cubicBezTo>
                      <a:lnTo>
                        <a:pt x="78429" y="0"/>
                      </a:lnTo>
                      <a:cubicBezTo>
                        <a:pt x="87284" y="0"/>
                        <a:pt x="94512" y="7228"/>
                        <a:pt x="94512" y="16083"/>
                      </a:cubicBezTo>
                      <a:lnTo>
                        <a:pt x="94512" y="16083"/>
                      </a:lnTo>
                      <a:cubicBezTo>
                        <a:pt x="94512" y="24938"/>
                        <a:pt x="8728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55" name="Forme libre : forme 22">
                  <a:extLst>
                    <a:ext uri="{FF2B5EF4-FFF2-40B4-BE49-F238E27FC236}">
                      <a16:creationId xmlns:a16="http://schemas.microsoft.com/office/drawing/2014/main" id="{EACC4EFB-6AB7-05D8-7C59-B86E31D8F737}"/>
                    </a:ext>
                  </a:extLst>
                </p:cNvPr>
                <p:cNvSpPr/>
                <p:nvPr/>
              </p:nvSpPr>
              <p:spPr>
                <a:xfrm>
                  <a:off x="8318208" y="2594745"/>
                  <a:ext cx="94512" cy="32166"/>
                </a:xfrm>
                <a:custGeom>
                  <a:avLst/>
                  <a:gdLst>
                    <a:gd name="connsiteX0" fmla="*/ 78429 w 94512"/>
                    <a:gd name="connsiteY0" fmla="*/ 32167 h 32166"/>
                    <a:gd name="connsiteX1" fmla="*/ 16083 w 94512"/>
                    <a:gd name="connsiteY1" fmla="*/ 32167 h 32166"/>
                    <a:gd name="connsiteX2" fmla="*/ 0 w 94512"/>
                    <a:gd name="connsiteY2" fmla="*/ 16083 h 32166"/>
                    <a:gd name="connsiteX3" fmla="*/ 0 w 94512"/>
                    <a:gd name="connsiteY3" fmla="*/ 16083 h 32166"/>
                    <a:gd name="connsiteX4" fmla="*/ 16083 w 94512"/>
                    <a:gd name="connsiteY4" fmla="*/ 0 h 32166"/>
                    <a:gd name="connsiteX5" fmla="*/ 78429 w 94512"/>
                    <a:gd name="connsiteY5" fmla="*/ 0 h 32166"/>
                    <a:gd name="connsiteX6" fmla="*/ 94512 w 94512"/>
                    <a:gd name="connsiteY6" fmla="*/ 16083 h 32166"/>
                    <a:gd name="connsiteX7" fmla="*/ 94512 w 94512"/>
                    <a:gd name="connsiteY7" fmla="*/ 16083 h 32166"/>
                    <a:gd name="connsiteX8" fmla="*/ 78429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78429" y="32167"/>
                      </a:moveTo>
                      <a:lnTo>
                        <a:pt x="16083" y="32167"/>
                      </a:lnTo>
                      <a:cubicBezTo>
                        <a:pt x="7228" y="32167"/>
                        <a:pt x="0" y="24938"/>
                        <a:pt x="0" y="16083"/>
                      </a:cubicBezTo>
                      <a:lnTo>
                        <a:pt x="0" y="16083"/>
                      </a:lnTo>
                      <a:cubicBezTo>
                        <a:pt x="0" y="7228"/>
                        <a:pt x="7228" y="0"/>
                        <a:pt x="16083" y="0"/>
                      </a:cubicBezTo>
                      <a:lnTo>
                        <a:pt x="78429" y="0"/>
                      </a:lnTo>
                      <a:cubicBezTo>
                        <a:pt x="87283" y="0"/>
                        <a:pt x="94512" y="7228"/>
                        <a:pt x="94512" y="16083"/>
                      </a:cubicBezTo>
                      <a:lnTo>
                        <a:pt x="94512" y="16083"/>
                      </a:lnTo>
                      <a:cubicBezTo>
                        <a:pt x="94422" y="24938"/>
                        <a:pt x="87194"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56" name="Forme libre : forme 23">
                  <a:extLst>
                    <a:ext uri="{FF2B5EF4-FFF2-40B4-BE49-F238E27FC236}">
                      <a16:creationId xmlns:a16="http://schemas.microsoft.com/office/drawing/2014/main" id="{F3CD1252-C0BE-3B45-8782-447BC0DC5EEC}"/>
                    </a:ext>
                  </a:extLst>
                </p:cNvPr>
                <p:cNvSpPr/>
                <p:nvPr/>
              </p:nvSpPr>
              <p:spPr>
                <a:xfrm>
                  <a:off x="8470187" y="2594745"/>
                  <a:ext cx="94511" cy="32166"/>
                </a:xfrm>
                <a:custGeom>
                  <a:avLst/>
                  <a:gdLst>
                    <a:gd name="connsiteX0" fmla="*/ 78429 w 94511"/>
                    <a:gd name="connsiteY0" fmla="*/ 32167 h 32166"/>
                    <a:gd name="connsiteX1" fmla="*/ 16083 w 94511"/>
                    <a:gd name="connsiteY1" fmla="*/ 32167 h 32166"/>
                    <a:gd name="connsiteX2" fmla="*/ 0 w 94511"/>
                    <a:gd name="connsiteY2" fmla="*/ 16083 h 32166"/>
                    <a:gd name="connsiteX3" fmla="*/ 0 w 94511"/>
                    <a:gd name="connsiteY3" fmla="*/ 16083 h 32166"/>
                    <a:gd name="connsiteX4" fmla="*/ 16083 w 94511"/>
                    <a:gd name="connsiteY4" fmla="*/ 0 h 32166"/>
                    <a:gd name="connsiteX5" fmla="*/ 78429 w 94511"/>
                    <a:gd name="connsiteY5" fmla="*/ 0 h 32166"/>
                    <a:gd name="connsiteX6" fmla="*/ 94512 w 94511"/>
                    <a:gd name="connsiteY6" fmla="*/ 16083 h 32166"/>
                    <a:gd name="connsiteX7" fmla="*/ 94512 w 94511"/>
                    <a:gd name="connsiteY7" fmla="*/ 16083 h 32166"/>
                    <a:gd name="connsiteX8" fmla="*/ 78429 w 94511"/>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1" h="32166">
                      <a:moveTo>
                        <a:pt x="78429" y="32167"/>
                      </a:moveTo>
                      <a:lnTo>
                        <a:pt x="16083" y="32167"/>
                      </a:lnTo>
                      <a:cubicBezTo>
                        <a:pt x="7228" y="32167"/>
                        <a:pt x="0" y="24938"/>
                        <a:pt x="0" y="16083"/>
                      </a:cubicBezTo>
                      <a:lnTo>
                        <a:pt x="0" y="16083"/>
                      </a:lnTo>
                      <a:cubicBezTo>
                        <a:pt x="0" y="7228"/>
                        <a:pt x="7228" y="0"/>
                        <a:pt x="16083" y="0"/>
                      </a:cubicBezTo>
                      <a:lnTo>
                        <a:pt x="78429" y="0"/>
                      </a:lnTo>
                      <a:cubicBezTo>
                        <a:pt x="87283" y="0"/>
                        <a:pt x="94512" y="7228"/>
                        <a:pt x="94512" y="16083"/>
                      </a:cubicBezTo>
                      <a:lnTo>
                        <a:pt x="94512" y="16083"/>
                      </a:lnTo>
                      <a:cubicBezTo>
                        <a:pt x="94422" y="24938"/>
                        <a:pt x="87193" y="32167"/>
                        <a:pt x="78429" y="32167"/>
                      </a:cubicBezTo>
                      <a:close/>
                    </a:path>
                  </a:pathLst>
                </a:custGeom>
                <a:solidFill>
                  <a:srgbClr val="FFFFFF"/>
                </a:solidFill>
                <a:ln w="9035" cap="flat">
                  <a:noFill/>
                  <a:prstDash val="solid"/>
                  <a:miter/>
                </a:ln>
              </p:spPr>
              <p:txBody>
                <a:bodyPr anchor="ctr"/>
                <a:lstStyle/>
                <a:p>
                  <a:pPr>
                    <a:defRPr/>
                  </a:pPr>
                  <a:endParaRPr lang="en-US" dirty="0"/>
                </a:p>
              </p:txBody>
            </p:sp>
            <p:sp>
              <p:nvSpPr>
                <p:cNvPr id="357" name="Forme libre : forme 24">
                  <a:extLst>
                    <a:ext uri="{FF2B5EF4-FFF2-40B4-BE49-F238E27FC236}">
                      <a16:creationId xmlns:a16="http://schemas.microsoft.com/office/drawing/2014/main" id="{9BABB51A-BE69-3447-3082-8461B864C3C3}"/>
                    </a:ext>
                  </a:extLst>
                </p:cNvPr>
                <p:cNvSpPr/>
                <p:nvPr/>
              </p:nvSpPr>
              <p:spPr>
                <a:xfrm>
                  <a:off x="7858199" y="2590313"/>
                  <a:ext cx="98991" cy="39219"/>
                </a:xfrm>
                <a:custGeom>
                  <a:avLst/>
                  <a:gdLst>
                    <a:gd name="connsiteX0" fmla="*/ 82413 w 98991"/>
                    <a:gd name="connsiteY0" fmla="*/ 36599 h 39219"/>
                    <a:gd name="connsiteX1" fmla="*/ 26031 w 98991"/>
                    <a:gd name="connsiteY1" fmla="*/ 38858 h 39219"/>
                    <a:gd name="connsiteX2" fmla="*/ 18803 w 98991"/>
                    <a:gd name="connsiteY2" fmla="*/ 39219 h 39219"/>
                    <a:gd name="connsiteX3" fmla="*/ 10761 w 98991"/>
                    <a:gd name="connsiteY3" fmla="*/ 37322 h 39219"/>
                    <a:gd name="connsiteX4" fmla="*/ 461 w 98991"/>
                    <a:gd name="connsiteY4" fmla="*/ 24311 h 39219"/>
                    <a:gd name="connsiteX5" fmla="*/ 4346 w 98991"/>
                    <a:gd name="connsiteY5" fmla="*/ 7595 h 39219"/>
                    <a:gd name="connsiteX6" fmla="*/ 20068 w 98991"/>
                    <a:gd name="connsiteY6" fmla="*/ 5 h 39219"/>
                    <a:gd name="connsiteX7" fmla="*/ 76450 w 98991"/>
                    <a:gd name="connsiteY7" fmla="*/ 2264 h 39219"/>
                    <a:gd name="connsiteX8" fmla="*/ 83588 w 98991"/>
                    <a:gd name="connsiteY8" fmla="*/ 2716 h 39219"/>
                    <a:gd name="connsiteX9" fmla="*/ 90816 w 98991"/>
                    <a:gd name="connsiteY9" fmla="*/ 5246 h 39219"/>
                    <a:gd name="connsiteX10" fmla="*/ 98768 w 98991"/>
                    <a:gd name="connsiteY10" fmla="*/ 17443 h 39219"/>
                    <a:gd name="connsiteX11" fmla="*/ 82413 w 98991"/>
                    <a:gd name="connsiteY11" fmla="*/ 36599 h 39219"/>
                    <a:gd name="connsiteX12" fmla="*/ 82413 w 98991"/>
                    <a:gd name="connsiteY12" fmla="*/ 36599 h 39219"/>
                    <a:gd name="connsiteX13" fmla="*/ 94611 w 98991"/>
                    <a:gd name="connsiteY13" fmla="*/ 30636 h 39219"/>
                    <a:gd name="connsiteX14" fmla="*/ 97503 w 98991"/>
                    <a:gd name="connsiteY14" fmla="*/ 17624 h 39219"/>
                    <a:gd name="connsiteX15" fmla="*/ 89461 w 98991"/>
                    <a:gd name="connsiteY15" fmla="*/ 7685 h 39219"/>
                    <a:gd name="connsiteX16" fmla="*/ 76450 w 98991"/>
                    <a:gd name="connsiteY16" fmla="*/ 6691 h 39219"/>
                    <a:gd name="connsiteX17" fmla="*/ 20068 w 98991"/>
                    <a:gd name="connsiteY17" fmla="*/ 8950 h 39219"/>
                    <a:gd name="connsiteX18" fmla="*/ 8141 w 98991"/>
                    <a:gd name="connsiteY18" fmla="*/ 22775 h 39219"/>
                    <a:gd name="connsiteX19" fmla="*/ 13833 w 98991"/>
                    <a:gd name="connsiteY19" fmla="*/ 31900 h 39219"/>
                    <a:gd name="connsiteX20" fmla="*/ 19164 w 98991"/>
                    <a:gd name="connsiteY20" fmla="*/ 33888 h 39219"/>
                    <a:gd name="connsiteX21" fmla="*/ 26031 w 98991"/>
                    <a:gd name="connsiteY21" fmla="*/ 34340 h 39219"/>
                    <a:gd name="connsiteX22" fmla="*/ 82413 w 9899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91" h="39219">
                      <a:moveTo>
                        <a:pt x="82413" y="36599"/>
                      </a:moveTo>
                      <a:cubicBezTo>
                        <a:pt x="63619" y="36509"/>
                        <a:pt x="44825" y="37683"/>
                        <a:pt x="26031" y="38858"/>
                      </a:cubicBezTo>
                      <a:cubicBezTo>
                        <a:pt x="23592" y="38948"/>
                        <a:pt x="21513" y="39219"/>
                        <a:pt x="18803" y="39219"/>
                      </a:cubicBezTo>
                      <a:cubicBezTo>
                        <a:pt x="16092" y="39219"/>
                        <a:pt x="13291" y="38497"/>
                        <a:pt x="10761" y="37322"/>
                      </a:cubicBezTo>
                      <a:cubicBezTo>
                        <a:pt x="5791" y="34792"/>
                        <a:pt x="1725" y="30093"/>
                        <a:pt x="461" y="24311"/>
                      </a:cubicBezTo>
                      <a:cubicBezTo>
                        <a:pt x="-804" y="18618"/>
                        <a:pt x="551" y="12293"/>
                        <a:pt x="4346" y="7595"/>
                      </a:cubicBezTo>
                      <a:cubicBezTo>
                        <a:pt x="8050" y="2987"/>
                        <a:pt x="14014" y="95"/>
                        <a:pt x="20068" y="5"/>
                      </a:cubicBezTo>
                      <a:cubicBezTo>
                        <a:pt x="38862" y="-85"/>
                        <a:pt x="57655"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484" y="27383"/>
                        <a:pt x="92081" y="36960"/>
                        <a:pt x="82413" y="36599"/>
                      </a:cubicBezTo>
                      <a:close/>
                      <a:moveTo>
                        <a:pt x="82413" y="36599"/>
                      </a:moveTo>
                      <a:cubicBezTo>
                        <a:pt x="87111"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5" y="7866"/>
                        <a:pt x="38862" y="9040"/>
                        <a:pt x="20068" y="8950"/>
                      </a:cubicBezTo>
                      <a:cubicBezTo>
                        <a:pt x="13201" y="8679"/>
                        <a:pt x="6966" y="15546"/>
                        <a:pt x="8141" y="22775"/>
                      </a:cubicBezTo>
                      <a:cubicBezTo>
                        <a:pt x="8592" y="26298"/>
                        <a:pt x="10671" y="29732"/>
                        <a:pt x="13833" y="31900"/>
                      </a:cubicBezTo>
                      <a:cubicBezTo>
                        <a:pt x="15459" y="32985"/>
                        <a:pt x="17267" y="33617"/>
                        <a:pt x="19164" y="33888"/>
                      </a:cubicBezTo>
                      <a:cubicBezTo>
                        <a:pt x="21152" y="34159"/>
                        <a:pt x="23772" y="34159"/>
                        <a:pt x="26031" y="34340"/>
                      </a:cubicBezTo>
                      <a:cubicBezTo>
                        <a:pt x="44825"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58" name="Forme libre : forme 25">
                  <a:extLst>
                    <a:ext uri="{FF2B5EF4-FFF2-40B4-BE49-F238E27FC236}">
                      <a16:creationId xmlns:a16="http://schemas.microsoft.com/office/drawing/2014/main" id="{440EF443-4909-9770-68DC-D9CD49E87BD0}"/>
                    </a:ext>
                  </a:extLst>
                </p:cNvPr>
                <p:cNvSpPr/>
                <p:nvPr/>
              </p:nvSpPr>
              <p:spPr>
                <a:xfrm>
                  <a:off x="8010177" y="2590313"/>
                  <a:ext cx="99011" cy="39219"/>
                </a:xfrm>
                <a:custGeom>
                  <a:avLst/>
                  <a:gdLst>
                    <a:gd name="connsiteX0" fmla="*/ 82413 w 99011"/>
                    <a:gd name="connsiteY0" fmla="*/ 36599 h 39219"/>
                    <a:gd name="connsiteX1" fmla="*/ 26031 w 99011"/>
                    <a:gd name="connsiteY1" fmla="*/ 38858 h 39219"/>
                    <a:gd name="connsiteX2" fmla="*/ 18803 w 99011"/>
                    <a:gd name="connsiteY2" fmla="*/ 39219 h 39219"/>
                    <a:gd name="connsiteX3" fmla="*/ 10761 w 99011"/>
                    <a:gd name="connsiteY3" fmla="*/ 37322 h 39219"/>
                    <a:gd name="connsiteX4" fmla="*/ 461 w 99011"/>
                    <a:gd name="connsiteY4" fmla="*/ 24311 h 39219"/>
                    <a:gd name="connsiteX5" fmla="*/ 4346 w 99011"/>
                    <a:gd name="connsiteY5" fmla="*/ 7595 h 39219"/>
                    <a:gd name="connsiteX6" fmla="*/ 20068 w 99011"/>
                    <a:gd name="connsiteY6" fmla="*/ 5 h 39219"/>
                    <a:gd name="connsiteX7" fmla="*/ 76450 w 99011"/>
                    <a:gd name="connsiteY7" fmla="*/ 2264 h 39219"/>
                    <a:gd name="connsiteX8" fmla="*/ 83588 w 99011"/>
                    <a:gd name="connsiteY8" fmla="*/ 2716 h 39219"/>
                    <a:gd name="connsiteX9" fmla="*/ 90816 w 99011"/>
                    <a:gd name="connsiteY9" fmla="*/ 5246 h 39219"/>
                    <a:gd name="connsiteX10" fmla="*/ 98768 w 99011"/>
                    <a:gd name="connsiteY10" fmla="*/ 17443 h 39219"/>
                    <a:gd name="connsiteX11" fmla="*/ 82413 w 99011"/>
                    <a:gd name="connsiteY11" fmla="*/ 36599 h 39219"/>
                    <a:gd name="connsiteX12" fmla="*/ 82413 w 99011"/>
                    <a:gd name="connsiteY12" fmla="*/ 36599 h 39219"/>
                    <a:gd name="connsiteX13" fmla="*/ 94611 w 99011"/>
                    <a:gd name="connsiteY13" fmla="*/ 30636 h 39219"/>
                    <a:gd name="connsiteX14" fmla="*/ 97503 w 99011"/>
                    <a:gd name="connsiteY14" fmla="*/ 17624 h 39219"/>
                    <a:gd name="connsiteX15" fmla="*/ 89461 w 99011"/>
                    <a:gd name="connsiteY15" fmla="*/ 7685 h 39219"/>
                    <a:gd name="connsiteX16" fmla="*/ 76450 w 99011"/>
                    <a:gd name="connsiteY16" fmla="*/ 6691 h 39219"/>
                    <a:gd name="connsiteX17" fmla="*/ 20068 w 99011"/>
                    <a:gd name="connsiteY17" fmla="*/ 8950 h 39219"/>
                    <a:gd name="connsiteX18" fmla="*/ 8141 w 99011"/>
                    <a:gd name="connsiteY18" fmla="*/ 22775 h 39219"/>
                    <a:gd name="connsiteX19" fmla="*/ 13833 w 99011"/>
                    <a:gd name="connsiteY19" fmla="*/ 31900 h 39219"/>
                    <a:gd name="connsiteX20" fmla="*/ 19164 w 99011"/>
                    <a:gd name="connsiteY20" fmla="*/ 33888 h 39219"/>
                    <a:gd name="connsiteX21" fmla="*/ 26031 w 99011"/>
                    <a:gd name="connsiteY21" fmla="*/ 34340 h 39219"/>
                    <a:gd name="connsiteX22" fmla="*/ 82413 w 9901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11" h="39219">
                      <a:moveTo>
                        <a:pt x="82413" y="36599"/>
                      </a:moveTo>
                      <a:cubicBezTo>
                        <a:pt x="63619" y="36509"/>
                        <a:pt x="44825" y="37683"/>
                        <a:pt x="26031" y="38858"/>
                      </a:cubicBezTo>
                      <a:cubicBezTo>
                        <a:pt x="23592" y="38948"/>
                        <a:pt x="21513" y="39219"/>
                        <a:pt x="18803" y="39219"/>
                      </a:cubicBezTo>
                      <a:cubicBezTo>
                        <a:pt x="16092" y="39219"/>
                        <a:pt x="13291" y="38497"/>
                        <a:pt x="10761" y="37322"/>
                      </a:cubicBezTo>
                      <a:cubicBezTo>
                        <a:pt x="5791" y="34792"/>
                        <a:pt x="1725" y="30093"/>
                        <a:pt x="461" y="24311"/>
                      </a:cubicBezTo>
                      <a:cubicBezTo>
                        <a:pt x="-804" y="18618"/>
                        <a:pt x="551" y="12293"/>
                        <a:pt x="4346" y="7595"/>
                      </a:cubicBezTo>
                      <a:cubicBezTo>
                        <a:pt x="8050" y="2987"/>
                        <a:pt x="14014" y="95"/>
                        <a:pt x="20068" y="5"/>
                      </a:cubicBezTo>
                      <a:cubicBezTo>
                        <a:pt x="38862" y="-85"/>
                        <a:pt x="57655"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574" y="27383"/>
                        <a:pt x="9208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5" y="7866"/>
                        <a:pt x="38862" y="9040"/>
                        <a:pt x="20068" y="8950"/>
                      </a:cubicBezTo>
                      <a:cubicBezTo>
                        <a:pt x="13201" y="8679"/>
                        <a:pt x="6966" y="15546"/>
                        <a:pt x="8141" y="22775"/>
                      </a:cubicBezTo>
                      <a:cubicBezTo>
                        <a:pt x="8592" y="26298"/>
                        <a:pt x="10671" y="29732"/>
                        <a:pt x="13833" y="31900"/>
                      </a:cubicBezTo>
                      <a:cubicBezTo>
                        <a:pt x="15460" y="32985"/>
                        <a:pt x="17267" y="33617"/>
                        <a:pt x="19164" y="33888"/>
                      </a:cubicBezTo>
                      <a:cubicBezTo>
                        <a:pt x="21152" y="34159"/>
                        <a:pt x="23772" y="34159"/>
                        <a:pt x="26031" y="34340"/>
                      </a:cubicBezTo>
                      <a:cubicBezTo>
                        <a:pt x="44825"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59" name="Forme libre : forme 26">
                  <a:extLst>
                    <a:ext uri="{FF2B5EF4-FFF2-40B4-BE49-F238E27FC236}">
                      <a16:creationId xmlns:a16="http://schemas.microsoft.com/office/drawing/2014/main" id="{B23FBD61-7E75-7942-E1D9-080770981E2A}"/>
                    </a:ext>
                  </a:extLst>
                </p:cNvPr>
                <p:cNvSpPr/>
                <p:nvPr/>
              </p:nvSpPr>
              <p:spPr>
                <a:xfrm>
                  <a:off x="8162155" y="2590313"/>
                  <a:ext cx="99011" cy="39219"/>
                </a:xfrm>
                <a:custGeom>
                  <a:avLst/>
                  <a:gdLst>
                    <a:gd name="connsiteX0" fmla="*/ 82413 w 99011"/>
                    <a:gd name="connsiteY0" fmla="*/ 36599 h 39219"/>
                    <a:gd name="connsiteX1" fmla="*/ 26031 w 99011"/>
                    <a:gd name="connsiteY1" fmla="*/ 38858 h 39219"/>
                    <a:gd name="connsiteX2" fmla="*/ 18803 w 99011"/>
                    <a:gd name="connsiteY2" fmla="*/ 39219 h 39219"/>
                    <a:gd name="connsiteX3" fmla="*/ 10761 w 99011"/>
                    <a:gd name="connsiteY3" fmla="*/ 37322 h 39219"/>
                    <a:gd name="connsiteX4" fmla="*/ 460 w 99011"/>
                    <a:gd name="connsiteY4" fmla="*/ 24311 h 39219"/>
                    <a:gd name="connsiteX5" fmla="*/ 4346 w 99011"/>
                    <a:gd name="connsiteY5" fmla="*/ 7595 h 39219"/>
                    <a:gd name="connsiteX6" fmla="*/ 20068 w 99011"/>
                    <a:gd name="connsiteY6" fmla="*/ 5 h 39219"/>
                    <a:gd name="connsiteX7" fmla="*/ 76450 w 99011"/>
                    <a:gd name="connsiteY7" fmla="*/ 2264 h 39219"/>
                    <a:gd name="connsiteX8" fmla="*/ 83588 w 99011"/>
                    <a:gd name="connsiteY8" fmla="*/ 2716 h 39219"/>
                    <a:gd name="connsiteX9" fmla="*/ 90816 w 99011"/>
                    <a:gd name="connsiteY9" fmla="*/ 5246 h 39219"/>
                    <a:gd name="connsiteX10" fmla="*/ 98767 w 99011"/>
                    <a:gd name="connsiteY10" fmla="*/ 17443 h 39219"/>
                    <a:gd name="connsiteX11" fmla="*/ 82413 w 99011"/>
                    <a:gd name="connsiteY11" fmla="*/ 36599 h 39219"/>
                    <a:gd name="connsiteX12" fmla="*/ 82413 w 99011"/>
                    <a:gd name="connsiteY12" fmla="*/ 36599 h 39219"/>
                    <a:gd name="connsiteX13" fmla="*/ 94611 w 99011"/>
                    <a:gd name="connsiteY13" fmla="*/ 30636 h 39219"/>
                    <a:gd name="connsiteX14" fmla="*/ 97503 w 99011"/>
                    <a:gd name="connsiteY14" fmla="*/ 17624 h 39219"/>
                    <a:gd name="connsiteX15" fmla="*/ 89461 w 99011"/>
                    <a:gd name="connsiteY15" fmla="*/ 7685 h 39219"/>
                    <a:gd name="connsiteX16" fmla="*/ 76450 w 99011"/>
                    <a:gd name="connsiteY16" fmla="*/ 6691 h 39219"/>
                    <a:gd name="connsiteX17" fmla="*/ 20068 w 99011"/>
                    <a:gd name="connsiteY17" fmla="*/ 8950 h 39219"/>
                    <a:gd name="connsiteX18" fmla="*/ 8141 w 99011"/>
                    <a:gd name="connsiteY18" fmla="*/ 22775 h 39219"/>
                    <a:gd name="connsiteX19" fmla="*/ 13833 w 99011"/>
                    <a:gd name="connsiteY19" fmla="*/ 31900 h 39219"/>
                    <a:gd name="connsiteX20" fmla="*/ 19164 w 99011"/>
                    <a:gd name="connsiteY20" fmla="*/ 33888 h 39219"/>
                    <a:gd name="connsiteX21" fmla="*/ 26031 w 99011"/>
                    <a:gd name="connsiteY21" fmla="*/ 34340 h 39219"/>
                    <a:gd name="connsiteX22" fmla="*/ 82413 w 99011"/>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11" h="39219">
                      <a:moveTo>
                        <a:pt x="82413" y="36599"/>
                      </a:moveTo>
                      <a:cubicBezTo>
                        <a:pt x="63620" y="36509"/>
                        <a:pt x="44825" y="37683"/>
                        <a:pt x="26031" y="38858"/>
                      </a:cubicBezTo>
                      <a:cubicBezTo>
                        <a:pt x="23592" y="38948"/>
                        <a:pt x="21513" y="39219"/>
                        <a:pt x="18803" y="39219"/>
                      </a:cubicBezTo>
                      <a:cubicBezTo>
                        <a:pt x="16092" y="39219"/>
                        <a:pt x="13291" y="38497"/>
                        <a:pt x="10761" y="37322"/>
                      </a:cubicBezTo>
                      <a:cubicBezTo>
                        <a:pt x="5792" y="34792"/>
                        <a:pt x="1726" y="30093"/>
                        <a:pt x="460" y="24311"/>
                      </a:cubicBezTo>
                      <a:cubicBezTo>
                        <a:pt x="-804" y="18618"/>
                        <a:pt x="551" y="12293"/>
                        <a:pt x="4346" y="7595"/>
                      </a:cubicBezTo>
                      <a:cubicBezTo>
                        <a:pt x="8051" y="2987"/>
                        <a:pt x="14014" y="95"/>
                        <a:pt x="20068" y="5"/>
                      </a:cubicBezTo>
                      <a:cubicBezTo>
                        <a:pt x="38862" y="-85"/>
                        <a:pt x="57656" y="1089"/>
                        <a:pt x="76450" y="2264"/>
                      </a:cubicBezTo>
                      <a:cubicBezTo>
                        <a:pt x="78890" y="2445"/>
                        <a:pt x="81058" y="2445"/>
                        <a:pt x="83588" y="2716"/>
                      </a:cubicBezTo>
                      <a:cubicBezTo>
                        <a:pt x="86208" y="2987"/>
                        <a:pt x="88738" y="3890"/>
                        <a:pt x="90816" y="5246"/>
                      </a:cubicBezTo>
                      <a:cubicBezTo>
                        <a:pt x="95154" y="7956"/>
                        <a:pt x="98045" y="12564"/>
                        <a:pt x="98767" y="17443"/>
                      </a:cubicBezTo>
                      <a:cubicBezTo>
                        <a:pt x="100575" y="27383"/>
                        <a:pt x="9208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8" y="6420"/>
                        <a:pt x="76450" y="6691"/>
                      </a:cubicBezTo>
                      <a:cubicBezTo>
                        <a:pt x="57656" y="7866"/>
                        <a:pt x="38862" y="9040"/>
                        <a:pt x="20068" y="8950"/>
                      </a:cubicBezTo>
                      <a:cubicBezTo>
                        <a:pt x="13201" y="8679"/>
                        <a:pt x="6966" y="15546"/>
                        <a:pt x="8141" y="22775"/>
                      </a:cubicBezTo>
                      <a:cubicBezTo>
                        <a:pt x="8593" y="26298"/>
                        <a:pt x="10671" y="29732"/>
                        <a:pt x="13833" y="31900"/>
                      </a:cubicBezTo>
                      <a:cubicBezTo>
                        <a:pt x="15460" y="32985"/>
                        <a:pt x="17267" y="33617"/>
                        <a:pt x="19164" y="33888"/>
                      </a:cubicBezTo>
                      <a:cubicBezTo>
                        <a:pt x="21152" y="34159"/>
                        <a:pt x="23772" y="34159"/>
                        <a:pt x="26031" y="34340"/>
                      </a:cubicBezTo>
                      <a:cubicBezTo>
                        <a:pt x="44916" y="35515"/>
                        <a:pt x="6370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60" name="Forme libre : forme 27">
                  <a:extLst>
                    <a:ext uri="{FF2B5EF4-FFF2-40B4-BE49-F238E27FC236}">
                      <a16:creationId xmlns:a16="http://schemas.microsoft.com/office/drawing/2014/main" id="{44BCB0EC-DE8B-09CD-317E-2ACB1E7334DF}"/>
                    </a:ext>
                  </a:extLst>
                </p:cNvPr>
                <p:cNvSpPr/>
                <p:nvPr/>
              </p:nvSpPr>
              <p:spPr>
                <a:xfrm>
                  <a:off x="8314224" y="2590313"/>
                  <a:ext cx="98989" cy="39219"/>
                </a:xfrm>
                <a:custGeom>
                  <a:avLst/>
                  <a:gdLst>
                    <a:gd name="connsiteX0" fmla="*/ 82413 w 98989"/>
                    <a:gd name="connsiteY0" fmla="*/ 36599 h 39219"/>
                    <a:gd name="connsiteX1" fmla="*/ 26031 w 98989"/>
                    <a:gd name="connsiteY1" fmla="*/ 38858 h 39219"/>
                    <a:gd name="connsiteX2" fmla="*/ 18803 w 98989"/>
                    <a:gd name="connsiteY2" fmla="*/ 39219 h 39219"/>
                    <a:gd name="connsiteX3" fmla="*/ 10761 w 98989"/>
                    <a:gd name="connsiteY3" fmla="*/ 37322 h 39219"/>
                    <a:gd name="connsiteX4" fmla="*/ 461 w 98989"/>
                    <a:gd name="connsiteY4" fmla="*/ 24311 h 39219"/>
                    <a:gd name="connsiteX5" fmla="*/ 4346 w 98989"/>
                    <a:gd name="connsiteY5" fmla="*/ 7595 h 39219"/>
                    <a:gd name="connsiteX6" fmla="*/ 20068 w 98989"/>
                    <a:gd name="connsiteY6" fmla="*/ 5 h 39219"/>
                    <a:gd name="connsiteX7" fmla="*/ 76450 w 98989"/>
                    <a:gd name="connsiteY7" fmla="*/ 2264 h 39219"/>
                    <a:gd name="connsiteX8" fmla="*/ 83588 w 98989"/>
                    <a:gd name="connsiteY8" fmla="*/ 2716 h 39219"/>
                    <a:gd name="connsiteX9" fmla="*/ 90816 w 98989"/>
                    <a:gd name="connsiteY9" fmla="*/ 5246 h 39219"/>
                    <a:gd name="connsiteX10" fmla="*/ 98768 w 98989"/>
                    <a:gd name="connsiteY10" fmla="*/ 17443 h 39219"/>
                    <a:gd name="connsiteX11" fmla="*/ 82413 w 98989"/>
                    <a:gd name="connsiteY11" fmla="*/ 36599 h 39219"/>
                    <a:gd name="connsiteX12" fmla="*/ 82413 w 98989"/>
                    <a:gd name="connsiteY12" fmla="*/ 36599 h 39219"/>
                    <a:gd name="connsiteX13" fmla="*/ 94611 w 98989"/>
                    <a:gd name="connsiteY13" fmla="*/ 30636 h 39219"/>
                    <a:gd name="connsiteX14" fmla="*/ 97503 w 98989"/>
                    <a:gd name="connsiteY14" fmla="*/ 17624 h 39219"/>
                    <a:gd name="connsiteX15" fmla="*/ 89461 w 98989"/>
                    <a:gd name="connsiteY15" fmla="*/ 7685 h 39219"/>
                    <a:gd name="connsiteX16" fmla="*/ 76450 w 98989"/>
                    <a:gd name="connsiteY16" fmla="*/ 6691 h 39219"/>
                    <a:gd name="connsiteX17" fmla="*/ 20068 w 98989"/>
                    <a:gd name="connsiteY17" fmla="*/ 8950 h 39219"/>
                    <a:gd name="connsiteX18" fmla="*/ 8141 w 98989"/>
                    <a:gd name="connsiteY18" fmla="*/ 22775 h 39219"/>
                    <a:gd name="connsiteX19" fmla="*/ 13834 w 98989"/>
                    <a:gd name="connsiteY19" fmla="*/ 31900 h 39219"/>
                    <a:gd name="connsiteX20" fmla="*/ 19164 w 98989"/>
                    <a:gd name="connsiteY20" fmla="*/ 33888 h 39219"/>
                    <a:gd name="connsiteX21" fmla="*/ 26031 w 98989"/>
                    <a:gd name="connsiteY21" fmla="*/ 34340 h 39219"/>
                    <a:gd name="connsiteX22" fmla="*/ 82413 w 98989"/>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82413" y="36599"/>
                      </a:moveTo>
                      <a:cubicBezTo>
                        <a:pt x="63619" y="36509"/>
                        <a:pt x="44826" y="37683"/>
                        <a:pt x="26031" y="38858"/>
                      </a:cubicBezTo>
                      <a:cubicBezTo>
                        <a:pt x="23592" y="38948"/>
                        <a:pt x="21514" y="39219"/>
                        <a:pt x="18803" y="39219"/>
                      </a:cubicBezTo>
                      <a:cubicBezTo>
                        <a:pt x="16093" y="39219"/>
                        <a:pt x="13291" y="38497"/>
                        <a:pt x="10761" y="37322"/>
                      </a:cubicBezTo>
                      <a:cubicBezTo>
                        <a:pt x="5792" y="34792"/>
                        <a:pt x="1726" y="30093"/>
                        <a:pt x="461" y="24311"/>
                      </a:cubicBezTo>
                      <a:cubicBezTo>
                        <a:pt x="-804" y="18618"/>
                        <a:pt x="551" y="12293"/>
                        <a:pt x="4346" y="7595"/>
                      </a:cubicBezTo>
                      <a:cubicBezTo>
                        <a:pt x="8051" y="2987"/>
                        <a:pt x="14014" y="95"/>
                        <a:pt x="20068" y="5"/>
                      </a:cubicBezTo>
                      <a:cubicBezTo>
                        <a:pt x="38862" y="-85"/>
                        <a:pt x="57656" y="1089"/>
                        <a:pt x="76450" y="2264"/>
                      </a:cubicBezTo>
                      <a:cubicBezTo>
                        <a:pt x="78889" y="2445"/>
                        <a:pt x="81058" y="2445"/>
                        <a:pt x="83588" y="2716"/>
                      </a:cubicBezTo>
                      <a:cubicBezTo>
                        <a:pt x="86208" y="2987"/>
                        <a:pt x="88738" y="3890"/>
                        <a:pt x="90816" y="5246"/>
                      </a:cubicBezTo>
                      <a:cubicBezTo>
                        <a:pt x="95154" y="7956"/>
                        <a:pt x="98045" y="12564"/>
                        <a:pt x="98768" y="17443"/>
                      </a:cubicBezTo>
                      <a:cubicBezTo>
                        <a:pt x="100484" y="27383"/>
                        <a:pt x="9199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6" y="7866"/>
                        <a:pt x="38862" y="9040"/>
                        <a:pt x="20068" y="8950"/>
                      </a:cubicBezTo>
                      <a:cubicBezTo>
                        <a:pt x="13201" y="8679"/>
                        <a:pt x="6967" y="15546"/>
                        <a:pt x="8141" y="22775"/>
                      </a:cubicBezTo>
                      <a:cubicBezTo>
                        <a:pt x="8593" y="26298"/>
                        <a:pt x="10671" y="29732"/>
                        <a:pt x="13834" y="31900"/>
                      </a:cubicBezTo>
                      <a:cubicBezTo>
                        <a:pt x="15460" y="32985"/>
                        <a:pt x="17267" y="33617"/>
                        <a:pt x="19164" y="33888"/>
                      </a:cubicBezTo>
                      <a:cubicBezTo>
                        <a:pt x="21152" y="34159"/>
                        <a:pt x="23773" y="34159"/>
                        <a:pt x="26031" y="34340"/>
                      </a:cubicBezTo>
                      <a:cubicBezTo>
                        <a:pt x="44826"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61" name="Forme libre : forme 28">
                  <a:extLst>
                    <a:ext uri="{FF2B5EF4-FFF2-40B4-BE49-F238E27FC236}">
                      <a16:creationId xmlns:a16="http://schemas.microsoft.com/office/drawing/2014/main" id="{392DECB6-16CA-2EE5-DF35-F17C3444AE2F}"/>
                    </a:ext>
                  </a:extLst>
                </p:cNvPr>
                <p:cNvSpPr/>
                <p:nvPr/>
              </p:nvSpPr>
              <p:spPr>
                <a:xfrm>
                  <a:off x="8466202" y="2590313"/>
                  <a:ext cx="98989" cy="39219"/>
                </a:xfrm>
                <a:custGeom>
                  <a:avLst/>
                  <a:gdLst>
                    <a:gd name="connsiteX0" fmla="*/ 82413 w 98989"/>
                    <a:gd name="connsiteY0" fmla="*/ 36599 h 39219"/>
                    <a:gd name="connsiteX1" fmla="*/ 26031 w 98989"/>
                    <a:gd name="connsiteY1" fmla="*/ 38858 h 39219"/>
                    <a:gd name="connsiteX2" fmla="*/ 18803 w 98989"/>
                    <a:gd name="connsiteY2" fmla="*/ 39219 h 39219"/>
                    <a:gd name="connsiteX3" fmla="*/ 10761 w 98989"/>
                    <a:gd name="connsiteY3" fmla="*/ 37322 h 39219"/>
                    <a:gd name="connsiteX4" fmla="*/ 461 w 98989"/>
                    <a:gd name="connsiteY4" fmla="*/ 24311 h 39219"/>
                    <a:gd name="connsiteX5" fmla="*/ 4346 w 98989"/>
                    <a:gd name="connsiteY5" fmla="*/ 7595 h 39219"/>
                    <a:gd name="connsiteX6" fmla="*/ 20068 w 98989"/>
                    <a:gd name="connsiteY6" fmla="*/ 5 h 39219"/>
                    <a:gd name="connsiteX7" fmla="*/ 76450 w 98989"/>
                    <a:gd name="connsiteY7" fmla="*/ 2264 h 39219"/>
                    <a:gd name="connsiteX8" fmla="*/ 83588 w 98989"/>
                    <a:gd name="connsiteY8" fmla="*/ 2716 h 39219"/>
                    <a:gd name="connsiteX9" fmla="*/ 90816 w 98989"/>
                    <a:gd name="connsiteY9" fmla="*/ 5246 h 39219"/>
                    <a:gd name="connsiteX10" fmla="*/ 98768 w 98989"/>
                    <a:gd name="connsiteY10" fmla="*/ 17443 h 39219"/>
                    <a:gd name="connsiteX11" fmla="*/ 82413 w 98989"/>
                    <a:gd name="connsiteY11" fmla="*/ 36599 h 39219"/>
                    <a:gd name="connsiteX12" fmla="*/ 82413 w 98989"/>
                    <a:gd name="connsiteY12" fmla="*/ 36599 h 39219"/>
                    <a:gd name="connsiteX13" fmla="*/ 94611 w 98989"/>
                    <a:gd name="connsiteY13" fmla="*/ 30636 h 39219"/>
                    <a:gd name="connsiteX14" fmla="*/ 97503 w 98989"/>
                    <a:gd name="connsiteY14" fmla="*/ 17624 h 39219"/>
                    <a:gd name="connsiteX15" fmla="*/ 89461 w 98989"/>
                    <a:gd name="connsiteY15" fmla="*/ 7685 h 39219"/>
                    <a:gd name="connsiteX16" fmla="*/ 76450 w 98989"/>
                    <a:gd name="connsiteY16" fmla="*/ 6691 h 39219"/>
                    <a:gd name="connsiteX17" fmla="*/ 20068 w 98989"/>
                    <a:gd name="connsiteY17" fmla="*/ 8950 h 39219"/>
                    <a:gd name="connsiteX18" fmla="*/ 8141 w 98989"/>
                    <a:gd name="connsiteY18" fmla="*/ 22775 h 39219"/>
                    <a:gd name="connsiteX19" fmla="*/ 13833 w 98989"/>
                    <a:gd name="connsiteY19" fmla="*/ 31900 h 39219"/>
                    <a:gd name="connsiteX20" fmla="*/ 19164 w 98989"/>
                    <a:gd name="connsiteY20" fmla="*/ 33888 h 39219"/>
                    <a:gd name="connsiteX21" fmla="*/ 26031 w 98989"/>
                    <a:gd name="connsiteY21" fmla="*/ 34340 h 39219"/>
                    <a:gd name="connsiteX22" fmla="*/ 82413 w 98989"/>
                    <a:gd name="connsiteY22" fmla="*/ 36599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82413" y="36599"/>
                      </a:moveTo>
                      <a:cubicBezTo>
                        <a:pt x="63619" y="36509"/>
                        <a:pt x="44826" y="37683"/>
                        <a:pt x="26031" y="38858"/>
                      </a:cubicBezTo>
                      <a:cubicBezTo>
                        <a:pt x="23592" y="38948"/>
                        <a:pt x="21514" y="39219"/>
                        <a:pt x="18803" y="39219"/>
                      </a:cubicBezTo>
                      <a:cubicBezTo>
                        <a:pt x="16092" y="39219"/>
                        <a:pt x="13291" y="38497"/>
                        <a:pt x="10761" y="37322"/>
                      </a:cubicBezTo>
                      <a:cubicBezTo>
                        <a:pt x="5792" y="34792"/>
                        <a:pt x="1726" y="30093"/>
                        <a:pt x="461" y="24311"/>
                      </a:cubicBezTo>
                      <a:cubicBezTo>
                        <a:pt x="-804" y="18618"/>
                        <a:pt x="551" y="12293"/>
                        <a:pt x="4346" y="7595"/>
                      </a:cubicBezTo>
                      <a:cubicBezTo>
                        <a:pt x="8051" y="2987"/>
                        <a:pt x="14014" y="95"/>
                        <a:pt x="20068" y="5"/>
                      </a:cubicBezTo>
                      <a:cubicBezTo>
                        <a:pt x="38862" y="-85"/>
                        <a:pt x="57656" y="1089"/>
                        <a:pt x="76450" y="2264"/>
                      </a:cubicBezTo>
                      <a:cubicBezTo>
                        <a:pt x="78889" y="2445"/>
                        <a:pt x="81058" y="2445"/>
                        <a:pt x="83588" y="2716"/>
                      </a:cubicBezTo>
                      <a:cubicBezTo>
                        <a:pt x="86208" y="2987"/>
                        <a:pt x="88738" y="3890"/>
                        <a:pt x="90816" y="5246"/>
                      </a:cubicBezTo>
                      <a:cubicBezTo>
                        <a:pt x="95153" y="7956"/>
                        <a:pt x="98045" y="12564"/>
                        <a:pt x="98768" y="17443"/>
                      </a:cubicBezTo>
                      <a:cubicBezTo>
                        <a:pt x="100484" y="27383"/>
                        <a:pt x="91991" y="36960"/>
                        <a:pt x="82413" y="36599"/>
                      </a:cubicBezTo>
                      <a:close/>
                      <a:moveTo>
                        <a:pt x="82413" y="36599"/>
                      </a:moveTo>
                      <a:cubicBezTo>
                        <a:pt x="87112" y="36599"/>
                        <a:pt x="91720" y="34250"/>
                        <a:pt x="94611" y="30636"/>
                      </a:cubicBezTo>
                      <a:cubicBezTo>
                        <a:pt x="97503" y="27021"/>
                        <a:pt x="98587" y="22052"/>
                        <a:pt x="97503" y="17624"/>
                      </a:cubicBezTo>
                      <a:cubicBezTo>
                        <a:pt x="96509" y="13197"/>
                        <a:pt x="93256" y="9583"/>
                        <a:pt x="89461" y="7685"/>
                      </a:cubicBezTo>
                      <a:cubicBezTo>
                        <a:pt x="85576" y="5607"/>
                        <a:pt x="81239" y="6420"/>
                        <a:pt x="76450" y="6691"/>
                      </a:cubicBezTo>
                      <a:cubicBezTo>
                        <a:pt x="57656" y="7866"/>
                        <a:pt x="38862" y="9040"/>
                        <a:pt x="20068" y="8950"/>
                      </a:cubicBezTo>
                      <a:cubicBezTo>
                        <a:pt x="13201" y="8679"/>
                        <a:pt x="6967" y="15546"/>
                        <a:pt x="8141" y="22775"/>
                      </a:cubicBezTo>
                      <a:cubicBezTo>
                        <a:pt x="8593" y="26298"/>
                        <a:pt x="10671" y="29732"/>
                        <a:pt x="13833" y="31900"/>
                      </a:cubicBezTo>
                      <a:cubicBezTo>
                        <a:pt x="15460" y="32985"/>
                        <a:pt x="17267" y="33617"/>
                        <a:pt x="19164" y="33888"/>
                      </a:cubicBezTo>
                      <a:cubicBezTo>
                        <a:pt x="21152" y="34159"/>
                        <a:pt x="23773" y="34159"/>
                        <a:pt x="26031" y="34340"/>
                      </a:cubicBezTo>
                      <a:cubicBezTo>
                        <a:pt x="44826" y="35515"/>
                        <a:pt x="63619" y="36689"/>
                        <a:pt x="82413" y="36599"/>
                      </a:cubicBezTo>
                      <a:close/>
                    </a:path>
                  </a:pathLst>
                </a:custGeom>
                <a:solidFill>
                  <a:srgbClr val="3F3F3F"/>
                </a:solidFill>
                <a:ln w="9035" cap="flat">
                  <a:noFill/>
                  <a:prstDash val="solid"/>
                  <a:miter/>
                </a:ln>
              </p:spPr>
              <p:txBody>
                <a:bodyPr anchor="ctr"/>
                <a:lstStyle/>
                <a:p>
                  <a:pPr>
                    <a:defRPr/>
                  </a:pPr>
                  <a:endParaRPr lang="en-US" dirty="0"/>
                </a:p>
              </p:txBody>
            </p:sp>
            <p:sp>
              <p:nvSpPr>
                <p:cNvPr id="362" name="Forme libre : forme 29">
                  <a:extLst>
                    <a:ext uri="{FF2B5EF4-FFF2-40B4-BE49-F238E27FC236}">
                      <a16:creationId xmlns:a16="http://schemas.microsoft.com/office/drawing/2014/main" id="{EC5E3D9A-D214-5A5F-F188-881B9AFC0CAD}"/>
                    </a:ext>
                  </a:extLst>
                </p:cNvPr>
                <p:cNvSpPr/>
                <p:nvPr/>
              </p:nvSpPr>
              <p:spPr>
                <a:xfrm>
                  <a:off x="8378837" y="2696124"/>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1"/>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4"/>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63" name="Forme libre : forme 30">
                  <a:extLst>
                    <a:ext uri="{FF2B5EF4-FFF2-40B4-BE49-F238E27FC236}">
                      <a16:creationId xmlns:a16="http://schemas.microsoft.com/office/drawing/2014/main" id="{723AE358-2801-D672-9425-FB4C87C12A41}"/>
                    </a:ext>
                  </a:extLst>
                </p:cNvPr>
                <p:cNvSpPr/>
                <p:nvPr/>
              </p:nvSpPr>
              <p:spPr>
                <a:xfrm>
                  <a:off x="8378837" y="2775366"/>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1"/>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64" name="Forme libre : forme 35839">
                  <a:extLst>
                    <a:ext uri="{FF2B5EF4-FFF2-40B4-BE49-F238E27FC236}">
                      <a16:creationId xmlns:a16="http://schemas.microsoft.com/office/drawing/2014/main" id="{20F56BFF-BCF6-7A33-12DD-77710239F9D9}"/>
                    </a:ext>
                  </a:extLst>
                </p:cNvPr>
                <p:cNvSpPr/>
                <p:nvPr/>
              </p:nvSpPr>
              <p:spPr>
                <a:xfrm>
                  <a:off x="8378837" y="2854698"/>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2"/>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65" name="Forme libre : forme 35840">
                  <a:extLst>
                    <a:ext uri="{FF2B5EF4-FFF2-40B4-BE49-F238E27FC236}">
                      <a16:creationId xmlns:a16="http://schemas.microsoft.com/office/drawing/2014/main" id="{91D9E85B-E5DA-7767-5687-08BCCE04388A}"/>
                    </a:ext>
                  </a:extLst>
                </p:cNvPr>
                <p:cNvSpPr/>
                <p:nvPr/>
              </p:nvSpPr>
              <p:spPr>
                <a:xfrm>
                  <a:off x="8378837" y="2934031"/>
                  <a:ext cx="79422" cy="57556"/>
                </a:xfrm>
                <a:custGeom>
                  <a:avLst/>
                  <a:gdLst>
                    <a:gd name="connsiteX0" fmla="*/ 76260 w 79422"/>
                    <a:gd name="connsiteY0" fmla="*/ 53581 h 57556"/>
                    <a:gd name="connsiteX1" fmla="*/ 59092 w 79422"/>
                    <a:gd name="connsiteY1" fmla="*/ 54756 h 57556"/>
                    <a:gd name="connsiteX2" fmla="*/ 41292 w 79422"/>
                    <a:gd name="connsiteY2" fmla="*/ 55840 h 57556"/>
                    <a:gd name="connsiteX3" fmla="*/ 4518 w 79422"/>
                    <a:gd name="connsiteY3" fmla="*/ 57466 h 57556"/>
                    <a:gd name="connsiteX4" fmla="*/ 722 w 79422"/>
                    <a:gd name="connsiteY4" fmla="*/ 57557 h 57556"/>
                    <a:gd name="connsiteX5" fmla="*/ 632 w 79422"/>
                    <a:gd name="connsiteY5" fmla="*/ 53581 h 57556"/>
                    <a:gd name="connsiteX6" fmla="*/ 0 w 79422"/>
                    <a:gd name="connsiteY6" fmla="*/ 4518 h 57556"/>
                    <a:gd name="connsiteX7" fmla="*/ 0 w 79422"/>
                    <a:gd name="connsiteY7" fmla="*/ 0 h 57556"/>
                    <a:gd name="connsiteX8" fmla="*/ 4518 w 79422"/>
                    <a:gd name="connsiteY8" fmla="*/ 0 h 57556"/>
                    <a:gd name="connsiteX9" fmla="*/ 76260 w 79422"/>
                    <a:gd name="connsiteY9" fmla="*/ 1536 h 57556"/>
                    <a:gd name="connsiteX10" fmla="*/ 79422 w 79422"/>
                    <a:gd name="connsiteY10" fmla="*/ 1717 h 57556"/>
                    <a:gd name="connsiteX11" fmla="*/ 79332 w 79422"/>
                    <a:gd name="connsiteY11" fmla="*/ 4608 h 57556"/>
                    <a:gd name="connsiteX12" fmla="*/ 77977 w 79422"/>
                    <a:gd name="connsiteY12" fmla="*/ 29817 h 57556"/>
                    <a:gd name="connsiteX13" fmla="*/ 76260 w 79422"/>
                    <a:gd name="connsiteY13" fmla="*/ 53581 h 57556"/>
                    <a:gd name="connsiteX14" fmla="*/ 76260 w 79422"/>
                    <a:gd name="connsiteY14" fmla="*/ 53581 h 57556"/>
                    <a:gd name="connsiteX15" fmla="*/ 74543 w 79422"/>
                    <a:gd name="connsiteY15" fmla="*/ 28372 h 57556"/>
                    <a:gd name="connsiteX16" fmla="*/ 73188 w 79422"/>
                    <a:gd name="connsiteY16" fmla="*/ 4518 h 57556"/>
                    <a:gd name="connsiteX17" fmla="*/ 76170 w 79422"/>
                    <a:gd name="connsiteY17" fmla="*/ 7499 h 57556"/>
                    <a:gd name="connsiteX18" fmla="*/ 4427 w 79422"/>
                    <a:gd name="connsiteY18" fmla="*/ 9036 h 57556"/>
                    <a:gd name="connsiteX19" fmla="*/ 8945 w 79422"/>
                    <a:gd name="connsiteY19" fmla="*/ 4518 h 57556"/>
                    <a:gd name="connsiteX20" fmla="*/ 8313 w 79422"/>
                    <a:gd name="connsiteY20" fmla="*/ 53581 h 57556"/>
                    <a:gd name="connsiteX21" fmla="*/ 4427 w 79422"/>
                    <a:gd name="connsiteY21" fmla="*/ 49696 h 57556"/>
                    <a:gd name="connsiteX22" fmla="*/ 39395 w 79422"/>
                    <a:gd name="connsiteY22" fmla="*/ 51322 h 57556"/>
                    <a:gd name="connsiteX23" fmla="*/ 76260 w 79422"/>
                    <a:gd name="connsiteY23" fmla="*/ 53581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76260" y="53581"/>
                      </a:moveTo>
                      <a:lnTo>
                        <a:pt x="59092" y="54756"/>
                      </a:lnTo>
                      <a:cubicBezTo>
                        <a:pt x="53219" y="55117"/>
                        <a:pt x="47437" y="55659"/>
                        <a:pt x="41292" y="55840"/>
                      </a:cubicBezTo>
                      <a:cubicBezTo>
                        <a:pt x="29185" y="56382"/>
                        <a:pt x="16896" y="57105"/>
                        <a:pt x="4518" y="57466"/>
                      </a:cubicBezTo>
                      <a:lnTo>
                        <a:pt x="722" y="57557"/>
                      </a:lnTo>
                      <a:lnTo>
                        <a:pt x="632" y="53581"/>
                      </a:lnTo>
                      <a:cubicBezTo>
                        <a:pt x="180" y="37227"/>
                        <a:pt x="90" y="20872"/>
                        <a:pt x="0" y="4518"/>
                      </a:cubicBezTo>
                      <a:lnTo>
                        <a:pt x="0" y="0"/>
                      </a:lnTo>
                      <a:lnTo>
                        <a:pt x="4518" y="0"/>
                      </a:lnTo>
                      <a:cubicBezTo>
                        <a:pt x="28462" y="181"/>
                        <a:pt x="52316" y="271"/>
                        <a:pt x="76260" y="1536"/>
                      </a:cubicBezTo>
                      <a:lnTo>
                        <a:pt x="79422" y="1717"/>
                      </a:lnTo>
                      <a:lnTo>
                        <a:pt x="79332" y="4608"/>
                      </a:lnTo>
                      <a:cubicBezTo>
                        <a:pt x="78971" y="13102"/>
                        <a:pt x="78699" y="21685"/>
                        <a:pt x="77977" y="29817"/>
                      </a:cubicBezTo>
                      <a:lnTo>
                        <a:pt x="76260" y="53581"/>
                      </a:lnTo>
                      <a:close/>
                      <a:moveTo>
                        <a:pt x="76260" y="53581"/>
                      </a:moveTo>
                      <a:lnTo>
                        <a:pt x="74543" y="28372"/>
                      </a:lnTo>
                      <a:cubicBezTo>
                        <a:pt x="73820" y="20149"/>
                        <a:pt x="73640" y="12379"/>
                        <a:pt x="73188" y="4518"/>
                      </a:cubicBezTo>
                      <a:lnTo>
                        <a:pt x="76170" y="7499"/>
                      </a:lnTo>
                      <a:cubicBezTo>
                        <a:pt x="52225" y="8765"/>
                        <a:pt x="28371" y="8855"/>
                        <a:pt x="4427" y="9036"/>
                      </a:cubicBezTo>
                      <a:lnTo>
                        <a:pt x="8945" y="4518"/>
                      </a:lnTo>
                      <a:cubicBezTo>
                        <a:pt x="8855" y="20872"/>
                        <a:pt x="8764" y="37227"/>
                        <a:pt x="8313" y="53581"/>
                      </a:cubicBezTo>
                      <a:lnTo>
                        <a:pt x="4427" y="49696"/>
                      </a:lnTo>
                      <a:cubicBezTo>
                        <a:pt x="15902" y="50057"/>
                        <a:pt x="27558" y="50780"/>
                        <a:pt x="39395" y="51322"/>
                      </a:cubicBezTo>
                      <a:lnTo>
                        <a:pt x="76260" y="53581"/>
                      </a:lnTo>
                      <a:close/>
                    </a:path>
                  </a:pathLst>
                </a:custGeom>
                <a:solidFill>
                  <a:srgbClr val="3F3F3F"/>
                </a:solidFill>
                <a:ln w="9035" cap="flat">
                  <a:noFill/>
                  <a:prstDash val="solid"/>
                  <a:miter/>
                </a:ln>
              </p:spPr>
              <p:txBody>
                <a:bodyPr anchor="ctr"/>
                <a:lstStyle/>
                <a:p>
                  <a:pPr>
                    <a:defRPr/>
                  </a:pPr>
                  <a:endParaRPr lang="en-US" dirty="0"/>
                </a:p>
              </p:txBody>
            </p:sp>
            <p:sp>
              <p:nvSpPr>
                <p:cNvPr id="366" name="Forme libre : forme 34815">
                  <a:extLst>
                    <a:ext uri="{FF2B5EF4-FFF2-40B4-BE49-F238E27FC236}">
                      <a16:creationId xmlns:a16="http://schemas.microsoft.com/office/drawing/2014/main" id="{243233AB-B6FB-5353-4C42-DAC47D19CCD8}"/>
                    </a:ext>
                  </a:extLst>
                </p:cNvPr>
                <p:cNvSpPr/>
                <p:nvPr/>
              </p:nvSpPr>
              <p:spPr>
                <a:xfrm>
                  <a:off x="8006933"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2 w 87556"/>
                    <a:gd name="connsiteY6" fmla="*/ 63 h 87680"/>
                    <a:gd name="connsiteX7" fmla="*/ 75899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2" y="63"/>
                      </a:cubicBezTo>
                      <a:cubicBezTo>
                        <a:pt x="57557" y="605"/>
                        <a:pt x="68490" y="5846"/>
                        <a:pt x="75899" y="14068"/>
                      </a:cubicBezTo>
                      <a:cubicBezTo>
                        <a:pt x="83398" y="22110"/>
                        <a:pt x="87645" y="32952"/>
                        <a:pt x="87555" y="43795"/>
                      </a:cubicBezTo>
                      <a:close/>
                      <a:moveTo>
                        <a:pt x="87555" y="43795"/>
                      </a:moveTo>
                      <a:cubicBezTo>
                        <a:pt x="87555" y="32862"/>
                        <a:pt x="82856" y="22110"/>
                        <a:pt x="74905" y="14881"/>
                      </a:cubicBezTo>
                      <a:cubicBezTo>
                        <a:pt x="66954"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555"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67" name="Forme libre : forme 34816">
                  <a:extLst>
                    <a:ext uri="{FF2B5EF4-FFF2-40B4-BE49-F238E27FC236}">
                      <a16:creationId xmlns:a16="http://schemas.microsoft.com/office/drawing/2014/main" id="{32447BB8-33D3-1BFF-D66D-419604045065}"/>
                    </a:ext>
                  </a:extLst>
                </p:cNvPr>
                <p:cNvSpPr/>
                <p:nvPr/>
              </p:nvSpPr>
              <p:spPr>
                <a:xfrm>
                  <a:off x="8156110"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1 w 87556"/>
                    <a:gd name="connsiteY6" fmla="*/ 63 h 87680"/>
                    <a:gd name="connsiteX7" fmla="*/ 75899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1" y="63"/>
                      </a:cubicBezTo>
                      <a:cubicBezTo>
                        <a:pt x="57557" y="605"/>
                        <a:pt x="68490" y="5846"/>
                        <a:pt x="75899" y="14068"/>
                      </a:cubicBezTo>
                      <a:cubicBezTo>
                        <a:pt x="83398" y="22110"/>
                        <a:pt x="87645" y="32952"/>
                        <a:pt x="87555" y="43795"/>
                      </a:cubicBezTo>
                      <a:close/>
                      <a:moveTo>
                        <a:pt x="87555" y="43795"/>
                      </a:moveTo>
                      <a:cubicBezTo>
                        <a:pt x="87555" y="32862"/>
                        <a:pt x="82856" y="22110"/>
                        <a:pt x="74905" y="14881"/>
                      </a:cubicBezTo>
                      <a:cubicBezTo>
                        <a:pt x="66953"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555"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68" name="Forme libre : forme 34818">
                  <a:extLst>
                    <a:ext uri="{FF2B5EF4-FFF2-40B4-BE49-F238E27FC236}">
                      <a16:creationId xmlns:a16="http://schemas.microsoft.com/office/drawing/2014/main" id="{739D9AE1-B44A-D6FA-3CA9-E0EEB45A6C5F}"/>
                    </a:ext>
                  </a:extLst>
                </p:cNvPr>
                <p:cNvSpPr/>
                <p:nvPr/>
              </p:nvSpPr>
              <p:spPr>
                <a:xfrm>
                  <a:off x="8305287" y="2277262"/>
                  <a:ext cx="87556" cy="87680"/>
                </a:xfrm>
                <a:custGeom>
                  <a:avLst/>
                  <a:gdLst>
                    <a:gd name="connsiteX0" fmla="*/ 87555 w 87556"/>
                    <a:gd name="connsiteY0" fmla="*/ 43795 h 87680"/>
                    <a:gd name="connsiteX1" fmla="*/ 75809 w 87556"/>
                    <a:gd name="connsiteY1" fmla="*/ 73612 h 87680"/>
                    <a:gd name="connsiteX2" fmla="*/ 45991 w 87556"/>
                    <a:gd name="connsiteY2" fmla="*/ 87618 h 87680"/>
                    <a:gd name="connsiteX3" fmla="*/ 13915 w 87556"/>
                    <a:gd name="connsiteY3" fmla="*/ 75962 h 87680"/>
                    <a:gd name="connsiteX4" fmla="*/ 0 w 87556"/>
                    <a:gd name="connsiteY4" fmla="*/ 43886 h 87680"/>
                    <a:gd name="connsiteX5" fmla="*/ 13915 w 87556"/>
                    <a:gd name="connsiteY5" fmla="*/ 11719 h 87680"/>
                    <a:gd name="connsiteX6" fmla="*/ 46081 w 87556"/>
                    <a:gd name="connsiteY6" fmla="*/ 63 h 87680"/>
                    <a:gd name="connsiteX7" fmla="*/ 75898 w 87556"/>
                    <a:gd name="connsiteY7" fmla="*/ 14068 h 87680"/>
                    <a:gd name="connsiteX8" fmla="*/ 87555 w 87556"/>
                    <a:gd name="connsiteY8" fmla="*/ 43795 h 87680"/>
                    <a:gd name="connsiteX9" fmla="*/ 87555 w 87556"/>
                    <a:gd name="connsiteY9" fmla="*/ 43795 h 87680"/>
                    <a:gd name="connsiteX10" fmla="*/ 74905 w 87556"/>
                    <a:gd name="connsiteY10" fmla="*/ 14881 h 87680"/>
                    <a:gd name="connsiteX11" fmla="*/ 45991 w 87556"/>
                    <a:gd name="connsiteY11" fmla="*/ 4581 h 87680"/>
                    <a:gd name="connsiteX12" fmla="*/ 8945 w 87556"/>
                    <a:gd name="connsiteY12" fmla="*/ 43886 h 87680"/>
                    <a:gd name="connsiteX13" fmla="*/ 45991 w 87556"/>
                    <a:gd name="connsiteY13" fmla="*/ 83190 h 87680"/>
                    <a:gd name="connsiteX14" fmla="*/ 74905 w 87556"/>
                    <a:gd name="connsiteY14" fmla="*/ 72799 h 87680"/>
                    <a:gd name="connsiteX15" fmla="*/ 87555 w 87556"/>
                    <a:gd name="connsiteY15" fmla="*/ 43795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56" h="87680">
                      <a:moveTo>
                        <a:pt x="87555" y="43795"/>
                      </a:moveTo>
                      <a:cubicBezTo>
                        <a:pt x="87645" y="54728"/>
                        <a:pt x="83398" y="65571"/>
                        <a:pt x="75809" y="73612"/>
                      </a:cubicBezTo>
                      <a:cubicBezTo>
                        <a:pt x="68399" y="81744"/>
                        <a:pt x="57466" y="87076"/>
                        <a:pt x="45991" y="87618"/>
                      </a:cubicBezTo>
                      <a:cubicBezTo>
                        <a:pt x="34516" y="88250"/>
                        <a:pt x="22589" y="84094"/>
                        <a:pt x="13915" y="75962"/>
                      </a:cubicBezTo>
                      <a:cubicBezTo>
                        <a:pt x="5150" y="67830"/>
                        <a:pt x="0" y="55903"/>
                        <a:pt x="0" y="43886"/>
                      </a:cubicBezTo>
                      <a:cubicBezTo>
                        <a:pt x="0" y="31778"/>
                        <a:pt x="5150" y="19851"/>
                        <a:pt x="13915" y="11719"/>
                      </a:cubicBezTo>
                      <a:cubicBezTo>
                        <a:pt x="22679" y="3587"/>
                        <a:pt x="34606" y="-570"/>
                        <a:pt x="46081" y="63"/>
                      </a:cubicBezTo>
                      <a:cubicBezTo>
                        <a:pt x="57557" y="605"/>
                        <a:pt x="68490" y="5846"/>
                        <a:pt x="75898" y="14068"/>
                      </a:cubicBezTo>
                      <a:cubicBezTo>
                        <a:pt x="83308" y="22110"/>
                        <a:pt x="87645" y="32952"/>
                        <a:pt x="87555" y="43795"/>
                      </a:cubicBezTo>
                      <a:close/>
                      <a:moveTo>
                        <a:pt x="87555" y="43795"/>
                      </a:moveTo>
                      <a:cubicBezTo>
                        <a:pt x="87555" y="32862"/>
                        <a:pt x="82856" y="22110"/>
                        <a:pt x="74905" y="14881"/>
                      </a:cubicBezTo>
                      <a:cubicBezTo>
                        <a:pt x="66953" y="7562"/>
                        <a:pt x="56291" y="3948"/>
                        <a:pt x="45991" y="4581"/>
                      </a:cubicBezTo>
                      <a:cubicBezTo>
                        <a:pt x="24938" y="5484"/>
                        <a:pt x="8493" y="24369"/>
                        <a:pt x="8945" y="43886"/>
                      </a:cubicBezTo>
                      <a:cubicBezTo>
                        <a:pt x="8493" y="63402"/>
                        <a:pt x="24848" y="82287"/>
                        <a:pt x="45991" y="83190"/>
                      </a:cubicBezTo>
                      <a:cubicBezTo>
                        <a:pt x="56291" y="83732"/>
                        <a:pt x="67044" y="80118"/>
                        <a:pt x="74905" y="72799"/>
                      </a:cubicBezTo>
                      <a:cubicBezTo>
                        <a:pt x="82856" y="65480"/>
                        <a:pt x="87464" y="54728"/>
                        <a:pt x="87555" y="43795"/>
                      </a:cubicBezTo>
                      <a:close/>
                    </a:path>
                  </a:pathLst>
                </a:custGeom>
                <a:solidFill>
                  <a:srgbClr val="3F3F3F"/>
                </a:solidFill>
                <a:ln w="9035" cap="flat">
                  <a:noFill/>
                  <a:prstDash val="solid"/>
                  <a:miter/>
                </a:ln>
              </p:spPr>
              <p:txBody>
                <a:bodyPr anchor="ctr"/>
                <a:lstStyle/>
                <a:p>
                  <a:pPr>
                    <a:defRPr/>
                  </a:pPr>
                  <a:endParaRPr lang="en-US" dirty="0"/>
                </a:p>
              </p:txBody>
            </p:sp>
            <p:sp>
              <p:nvSpPr>
                <p:cNvPr id="369" name="Forme libre : forme 34819">
                  <a:extLst>
                    <a:ext uri="{FF2B5EF4-FFF2-40B4-BE49-F238E27FC236}">
                      <a16:creationId xmlns:a16="http://schemas.microsoft.com/office/drawing/2014/main" id="{B3979CBE-AA25-4ACA-D67E-C39652A8B043}"/>
                    </a:ext>
                  </a:extLst>
                </p:cNvPr>
                <p:cNvSpPr/>
                <p:nvPr/>
              </p:nvSpPr>
              <p:spPr>
                <a:xfrm>
                  <a:off x="7856581" y="2455145"/>
                  <a:ext cx="600413" cy="71742"/>
                </a:xfrm>
                <a:custGeom>
                  <a:avLst/>
                  <a:gdLst>
                    <a:gd name="connsiteX0" fmla="*/ 564543 w 600413"/>
                    <a:gd name="connsiteY0" fmla="*/ 71742 h 71742"/>
                    <a:gd name="connsiteX1" fmla="*/ 35872 w 600413"/>
                    <a:gd name="connsiteY1" fmla="*/ 71742 h 71742"/>
                    <a:gd name="connsiteX2" fmla="*/ 0 w 600413"/>
                    <a:gd name="connsiteY2" fmla="*/ 35871 h 71742"/>
                    <a:gd name="connsiteX3" fmla="*/ 0 w 600413"/>
                    <a:gd name="connsiteY3" fmla="*/ 35871 h 71742"/>
                    <a:gd name="connsiteX4" fmla="*/ 35872 w 600413"/>
                    <a:gd name="connsiteY4" fmla="*/ 0 h 71742"/>
                    <a:gd name="connsiteX5" fmla="*/ 564543 w 600413"/>
                    <a:gd name="connsiteY5" fmla="*/ 0 h 71742"/>
                    <a:gd name="connsiteX6" fmla="*/ 600414 w 600413"/>
                    <a:gd name="connsiteY6" fmla="*/ 35871 h 71742"/>
                    <a:gd name="connsiteX7" fmla="*/ 600414 w 600413"/>
                    <a:gd name="connsiteY7" fmla="*/ 35871 h 71742"/>
                    <a:gd name="connsiteX8" fmla="*/ 564543 w 600413"/>
                    <a:gd name="connsiteY8" fmla="*/ 71742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13" h="71742">
                      <a:moveTo>
                        <a:pt x="564543" y="71742"/>
                      </a:moveTo>
                      <a:lnTo>
                        <a:pt x="35872" y="71742"/>
                      </a:lnTo>
                      <a:cubicBezTo>
                        <a:pt x="16174" y="71742"/>
                        <a:pt x="0" y="55569"/>
                        <a:pt x="0" y="35871"/>
                      </a:cubicBezTo>
                      <a:lnTo>
                        <a:pt x="0" y="35871"/>
                      </a:lnTo>
                      <a:cubicBezTo>
                        <a:pt x="0" y="16174"/>
                        <a:pt x="16174" y="0"/>
                        <a:pt x="35872" y="0"/>
                      </a:cubicBezTo>
                      <a:lnTo>
                        <a:pt x="564543" y="0"/>
                      </a:lnTo>
                      <a:cubicBezTo>
                        <a:pt x="584240" y="0"/>
                        <a:pt x="600414" y="16174"/>
                        <a:pt x="600414" y="35871"/>
                      </a:cubicBezTo>
                      <a:lnTo>
                        <a:pt x="600414" y="35871"/>
                      </a:lnTo>
                      <a:cubicBezTo>
                        <a:pt x="600414" y="55569"/>
                        <a:pt x="584331" y="71742"/>
                        <a:pt x="564543" y="71742"/>
                      </a:cubicBezTo>
                      <a:close/>
                    </a:path>
                  </a:pathLst>
                </a:custGeom>
                <a:noFill/>
                <a:ln w="9035" cap="flat">
                  <a:solidFill>
                    <a:srgbClr val="3F3F3F"/>
                  </a:solidFill>
                  <a:prstDash val="solid"/>
                  <a:miter/>
                </a:ln>
              </p:spPr>
              <p:txBody>
                <a:bodyPr anchor="ctr"/>
                <a:lstStyle/>
                <a:p>
                  <a:pPr>
                    <a:defRPr/>
                  </a:pPr>
                  <a:endParaRPr lang="en-US" dirty="0"/>
                </a:p>
              </p:txBody>
            </p:sp>
            <p:sp>
              <p:nvSpPr>
                <p:cNvPr id="370" name="Forme libre : forme 34820">
                  <a:extLst>
                    <a:ext uri="{FF2B5EF4-FFF2-40B4-BE49-F238E27FC236}">
                      <a16:creationId xmlns:a16="http://schemas.microsoft.com/office/drawing/2014/main" id="{1212919A-660A-D1D1-4331-18E0B2309AB3}"/>
                    </a:ext>
                  </a:extLst>
                </p:cNvPr>
                <p:cNvSpPr/>
                <p:nvPr/>
              </p:nvSpPr>
              <p:spPr>
                <a:xfrm>
                  <a:off x="7962026" y="2459031"/>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71" name="Forme libre : forme 34821">
                  <a:extLst>
                    <a:ext uri="{FF2B5EF4-FFF2-40B4-BE49-F238E27FC236}">
                      <a16:creationId xmlns:a16="http://schemas.microsoft.com/office/drawing/2014/main" id="{E286439A-6D08-B3B1-D0AD-85D556905F7D}"/>
                    </a:ext>
                  </a:extLst>
                </p:cNvPr>
                <p:cNvSpPr/>
                <p:nvPr/>
              </p:nvSpPr>
              <p:spPr>
                <a:xfrm>
                  <a:off x="8100993" y="2456772"/>
                  <a:ext cx="9035" cy="69935"/>
                </a:xfrm>
                <a:custGeom>
                  <a:avLst/>
                  <a:gdLst>
                    <a:gd name="connsiteX0" fmla="*/ 0 w 9035"/>
                    <a:gd name="connsiteY0" fmla="*/ 0 h 69935"/>
                    <a:gd name="connsiteX1" fmla="*/ 0 w 9035"/>
                    <a:gd name="connsiteY1" fmla="*/ 69935 h 69935"/>
                  </a:gdLst>
                  <a:ahLst/>
                  <a:cxnLst>
                    <a:cxn ang="0">
                      <a:pos x="connsiteX0" y="connsiteY0"/>
                    </a:cxn>
                    <a:cxn ang="0">
                      <a:pos x="connsiteX1" y="connsiteY1"/>
                    </a:cxn>
                  </a:cxnLst>
                  <a:rect l="l" t="t" r="r" b="b"/>
                  <a:pathLst>
                    <a:path w="9035" h="69935">
                      <a:moveTo>
                        <a:pt x="0" y="0"/>
                      </a:moveTo>
                      <a:lnTo>
                        <a:pt x="0" y="69935"/>
                      </a:lnTo>
                    </a:path>
                  </a:pathLst>
                </a:custGeom>
                <a:ln w="9035" cap="flat">
                  <a:solidFill>
                    <a:srgbClr val="3F3F3F"/>
                  </a:solidFill>
                  <a:prstDash val="solid"/>
                  <a:miter/>
                </a:ln>
              </p:spPr>
              <p:txBody>
                <a:bodyPr anchor="ctr"/>
                <a:lstStyle/>
                <a:p>
                  <a:pPr>
                    <a:defRPr/>
                  </a:pPr>
                  <a:endParaRPr lang="en-US" dirty="0"/>
                </a:p>
              </p:txBody>
            </p:sp>
            <p:sp>
              <p:nvSpPr>
                <p:cNvPr id="372" name="Forme libre : forme 34822">
                  <a:extLst>
                    <a:ext uri="{FF2B5EF4-FFF2-40B4-BE49-F238E27FC236}">
                      <a16:creationId xmlns:a16="http://schemas.microsoft.com/office/drawing/2014/main" id="{C67FFBC4-AD53-5D4D-2BB7-B2B3FD9C00F9}"/>
                    </a:ext>
                  </a:extLst>
                </p:cNvPr>
                <p:cNvSpPr/>
                <p:nvPr/>
              </p:nvSpPr>
              <p:spPr>
                <a:xfrm>
                  <a:off x="8128009" y="2457585"/>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73" name="Forme libre : forme 34823">
                  <a:extLst>
                    <a:ext uri="{FF2B5EF4-FFF2-40B4-BE49-F238E27FC236}">
                      <a16:creationId xmlns:a16="http://schemas.microsoft.com/office/drawing/2014/main" id="{C298C6FA-22E8-E1AE-BBF4-AEDBB85417C7}"/>
                    </a:ext>
                  </a:extLst>
                </p:cNvPr>
                <p:cNvSpPr/>
                <p:nvPr/>
              </p:nvSpPr>
              <p:spPr>
                <a:xfrm>
                  <a:off x="6470885" y="757400"/>
                  <a:ext cx="740646" cy="368572"/>
                </a:xfrm>
                <a:custGeom>
                  <a:avLst/>
                  <a:gdLst>
                    <a:gd name="connsiteX0" fmla="*/ 0 w 740646"/>
                    <a:gd name="connsiteY0" fmla="*/ 31044 h 368572"/>
                    <a:gd name="connsiteX1" fmla="*/ 740646 w 740646"/>
                    <a:gd name="connsiteY1" fmla="*/ 44597 h 368572"/>
                    <a:gd name="connsiteX2" fmla="*/ 614419 w 740646"/>
                    <a:gd name="connsiteY2" fmla="*/ 346566 h 368572"/>
                    <a:gd name="connsiteX3" fmla="*/ 91621 w 740646"/>
                    <a:gd name="connsiteY3" fmla="*/ 336085 h 368572"/>
                    <a:gd name="connsiteX4" fmla="*/ 7500 w 740646"/>
                    <a:gd name="connsiteY4" fmla="*/ 217358 h 368572"/>
                    <a:gd name="connsiteX5" fmla="*/ 0 w 740646"/>
                    <a:gd name="connsiteY5" fmla="*/ 31044 h 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46" h="368572">
                      <a:moveTo>
                        <a:pt x="0" y="31044"/>
                      </a:moveTo>
                      <a:cubicBezTo>
                        <a:pt x="0" y="31044"/>
                        <a:pt x="341002" y="-47114"/>
                        <a:pt x="740646" y="44597"/>
                      </a:cubicBezTo>
                      <a:cubicBezTo>
                        <a:pt x="740646" y="44597"/>
                        <a:pt x="740646" y="296961"/>
                        <a:pt x="614419" y="346566"/>
                      </a:cubicBezTo>
                      <a:cubicBezTo>
                        <a:pt x="488192" y="396172"/>
                        <a:pt x="136708" y="348102"/>
                        <a:pt x="91621" y="336085"/>
                      </a:cubicBezTo>
                      <a:cubicBezTo>
                        <a:pt x="46533" y="324068"/>
                        <a:pt x="13463" y="277535"/>
                        <a:pt x="7500" y="217358"/>
                      </a:cubicBezTo>
                      <a:cubicBezTo>
                        <a:pt x="1536" y="157271"/>
                        <a:pt x="0" y="31044"/>
                        <a:pt x="0" y="31044"/>
                      </a:cubicBezTo>
                      <a:close/>
                    </a:path>
                  </a:pathLst>
                </a:custGeom>
                <a:solidFill>
                  <a:srgbClr val="585959"/>
                </a:solidFill>
                <a:ln w="9035" cap="flat">
                  <a:noFill/>
                  <a:prstDash val="solid"/>
                  <a:miter/>
                </a:ln>
              </p:spPr>
              <p:txBody>
                <a:bodyPr anchor="ctr"/>
                <a:lstStyle/>
                <a:p>
                  <a:pPr>
                    <a:defRPr/>
                  </a:pPr>
                  <a:endParaRPr lang="en-US" dirty="0"/>
                </a:p>
              </p:txBody>
            </p:sp>
            <p:sp>
              <p:nvSpPr>
                <p:cNvPr id="374" name="Forme libre : forme 34824">
                  <a:extLst>
                    <a:ext uri="{FF2B5EF4-FFF2-40B4-BE49-F238E27FC236}">
                      <a16:creationId xmlns:a16="http://schemas.microsoft.com/office/drawing/2014/main" id="{18B7440B-7710-8920-45AE-84F3D72C0221}"/>
                    </a:ext>
                  </a:extLst>
                </p:cNvPr>
                <p:cNvSpPr/>
                <p:nvPr/>
              </p:nvSpPr>
              <p:spPr>
                <a:xfrm>
                  <a:off x="6470885" y="757400"/>
                  <a:ext cx="740646" cy="368572"/>
                </a:xfrm>
                <a:custGeom>
                  <a:avLst/>
                  <a:gdLst>
                    <a:gd name="connsiteX0" fmla="*/ 0 w 740646"/>
                    <a:gd name="connsiteY0" fmla="*/ 31044 h 368572"/>
                    <a:gd name="connsiteX1" fmla="*/ 740646 w 740646"/>
                    <a:gd name="connsiteY1" fmla="*/ 44597 h 368572"/>
                    <a:gd name="connsiteX2" fmla="*/ 614419 w 740646"/>
                    <a:gd name="connsiteY2" fmla="*/ 346566 h 368572"/>
                    <a:gd name="connsiteX3" fmla="*/ 91621 w 740646"/>
                    <a:gd name="connsiteY3" fmla="*/ 336085 h 368572"/>
                    <a:gd name="connsiteX4" fmla="*/ 7500 w 740646"/>
                    <a:gd name="connsiteY4" fmla="*/ 217358 h 368572"/>
                    <a:gd name="connsiteX5" fmla="*/ 0 w 740646"/>
                    <a:gd name="connsiteY5" fmla="*/ 31044 h 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46" h="368572">
                      <a:moveTo>
                        <a:pt x="0" y="31044"/>
                      </a:moveTo>
                      <a:cubicBezTo>
                        <a:pt x="0" y="31044"/>
                        <a:pt x="341002" y="-47114"/>
                        <a:pt x="740646" y="44597"/>
                      </a:cubicBezTo>
                      <a:cubicBezTo>
                        <a:pt x="740646" y="44597"/>
                        <a:pt x="740646" y="296961"/>
                        <a:pt x="614419" y="346566"/>
                      </a:cubicBezTo>
                      <a:cubicBezTo>
                        <a:pt x="488192" y="396172"/>
                        <a:pt x="136708" y="348102"/>
                        <a:pt x="91621" y="336085"/>
                      </a:cubicBezTo>
                      <a:cubicBezTo>
                        <a:pt x="46533" y="324068"/>
                        <a:pt x="13463" y="277535"/>
                        <a:pt x="7500" y="217358"/>
                      </a:cubicBezTo>
                      <a:cubicBezTo>
                        <a:pt x="1536" y="157271"/>
                        <a:pt x="0" y="31044"/>
                        <a:pt x="0" y="31044"/>
                      </a:cubicBezTo>
                      <a:close/>
                    </a:path>
                  </a:pathLst>
                </a:custGeom>
                <a:noFill/>
                <a:ln w="9035" cap="flat">
                  <a:solidFill>
                    <a:srgbClr val="3F3F3F"/>
                  </a:solidFill>
                  <a:prstDash val="solid"/>
                  <a:miter/>
                </a:ln>
              </p:spPr>
              <p:txBody>
                <a:bodyPr anchor="ctr"/>
                <a:lstStyle/>
                <a:p>
                  <a:pPr>
                    <a:defRPr/>
                  </a:pPr>
                  <a:endParaRPr lang="en-US" dirty="0"/>
                </a:p>
              </p:txBody>
            </p:sp>
            <p:grpSp>
              <p:nvGrpSpPr>
                <p:cNvPr id="375" name="Graphique 2">
                  <a:extLst>
                    <a:ext uri="{FF2B5EF4-FFF2-40B4-BE49-F238E27FC236}">
                      <a16:creationId xmlns:a16="http://schemas.microsoft.com/office/drawing/2014/main" id="{E724DBF9-BF0B-2381-91A2-B71930E428F4}"/>
                    </a:ext>
                  </a:extLst>
                </p:cNvPr>
                <p:cNvGrpSpPr/>
                <p:nvPr/>
              </p:nvGrpSpPr>
              <p:grpSpPr>
                <a:xfrm>
                  <a:off x="6679969" y="799286"/>
                  <a:ext cx="270073" cy="69031"/>
                  <a:chOff x="6679969" y="799286"/>
                  <a:chExt cx="270073" cy="69031"/>
                </a:xfrm>
                <a:solidFill>
                  <a:srgbClr val="23F728"/>
                </a:solidFill>
              </p:grpSpPr>
              <p:sp>
                <p:nvSpPr>
                  <p:cNvPr id="410" name="Forme libre : forme 34826">
                    <a:extLst>
                      <a:ext uri="{FF2B5EF4-FFF2-40B4-BE49-F238E27FC236}">
                        <a16:creationId xmlns:a16="http://schemas.microsoft.com/office/drawing/2014/main" id="{EE5CF078-ED7E-BC9B-0299-EA7D08A3FE47}"/>
                      </a:ext>
                    </a:extLst>
                  </p:cNvPr>
                  <p:cNvSpPr/>
                  <p:nvPr/>
                </p:nvSpPr>
                <p:spPr>
                  <a:xfrm>
                    <a:off x="6679969" y="799286"/>
                    <a:ext cx="49243" cy="69031"/>
                  </a:xfrm>
                  <a:custGeom>
                    <a:avLst/>
                    <a:gdLst>
                      <a:gd name="connsiteX0" fmla="*/ 12288 w 49243"/>
                      <a:gd name="connsiteY0" fmla="*/ 42919 h 69031"/>
                      <a:gd name="connsiteX1" fmla="*/ 11114 w 49243"/>
                      <a:gd name="connsiteY1" fmla="*/ 56834 h 69031"/>
                      <a:gd name="connsiteX2" fmla="*/ 0 w 49243"/>
                      <a:gd name="connsiteY2" fmla="*/ 67134 h 69031"/>
                      <a:gd name="connsiteX3" fmla="*/ 2168 w 49243"/>
                      <a:gd name="connsiteY3" fmla="*/ 40389 h 69031"/>
                      <a:gd name="connsiteX4" fmla="*/ 6415 w 49243"/>
                      <a:gd name="connsiteY4" fmla="*/ 36504 h 69031"/>
                      <a:gd name="connsiteX5" fmla="*/ 12288 w 49243"/>
                      <a:gd name="connsiteY5" fmla="*/ 42919 h 69031"/>
                      <a:gd name="connsiteX6" fmla="*/ 41563 w 49243"/>
                      <a:gd name="connsiteY6" fmla="*/ 69032 h 69031"/>
                      <a:gd name="connsiteX7" fmla="*/ 1717 w 49243"/>
                      <a:gd name="connsiteY7" fmla="*/ 69032 h 69031"/>
                      <a:gd name="connsiteX8" fmla="*/ 12830 w 49243"/>
                      <a:gd name="connsiteY8" fmla="*/ 58822 h 69031"/>
                      <a:gd name="connsiteX9" fmla="*/ 32167 w 49243"/>
                      <a:gd name="connsiteY9" fmla="*/ 58822 h 69031"/>
                      <a:gd name="connsiteX10" fmla="*/ 41563 w 49243"/>
                      <a:gd name="connsiteY10" fmla="*/ 69032 h 69031"/>
                      <a:gd name="connsiteX11" fmla="*/ 3343 w 49243"/>
                      <a:gd name="connsiteY11" fmla="*/ 28733 h 69031"/>
                      <a:gd name="connsiteX12" fmla="*/ 5602 w 49243"/>
                      <a:gd name="connsiteY12" fmla="*/ 2078 h 69031"/>
                      <a:gd name="connsiteX13" fmla="*/ 14999 w 49243"/>
                      <a:gd name="connsiteY13" fmla="*/ 12288 h 69031"/>
                      <a:gd name="connsiteX14" fmla="*/ 13824 w 49243"/>
                      <a:gd name="connsiteY14" fmla="*/ 26113 h 69031"/>
                      <a:gd name="connsiteX15" fmla="*/ 6777 w 49243"/>
                      <a:gd name="connsiteY15" fmla="*/ 32618 h 69031"/>
                      <a:gd name="connsiteX16" fmla="*/ 334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0 w 49243"/>
                      <a:gd name="connsiteY20" fmla="*/ 0 h 69031"/>
                      <a:gd name="connsiteX21" fmla="*/ 47618 w 49243"/>
                      <a:gd name="connsiteY21" fmla="*/ 0 h 69031"/>
                      <a:gd name="connsiteX22" fmla="*/ 45901 w 49243"/>
                      <a:gd name="connsiteY22" fmla="*/ 40299 h 69031"/>
                      <a:gd name="connsiteX23" fmla="*/ 43732 w 49243"/>
                      <a:gd name="connsiteY23" fmla="*/ 67044 h 69031"/>
                      <a:gd name="connsiteX24" fmla="*/ 34335 w 49243"/>
                      <a:gd name="connsiteY24" fmla="*/ 56834 h 69031"/>
                      <a:gd name="connsiteX25" fmla="*/ 35510 w 49243"/>
                      <a:gd name="connsiteY25" fmla="*/ 42919 h 69031"/>
                      <a:gd name="connsiteX26" fmla="*/ 42467 w 49243"/>
                      <a:gd name="connsiteY26" fmla="*/ 36504 h 69031"/>
                      <a:gd name="connsiteX27" fmla="*/ 45901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8" y="42919"/>
                        </a:moveTo>
                        <a:lnTo>
                          <a:pt x="11114" y="56834"/>
                        </a:lnTo>
                        <a:lnTo>
                          <a:pt x="0" y="67134"/>
                        </a:lnTo>
                        <a:lnTo>
                          <a:pt x="2168" y="40389"/>
                        </a:lnTo>
                        <a:lnTo>
                          <a:pt x="6415" y="36504"/>
                        </a:lnTo>
                        <a:lnTo>
                          <a:pt x="12288" y="42919"/>
                        </a:lnTo>
                        <a:close/>
                        <a:moveTo>
                          <a:pt x="41563" y="69032"/>
                        </a:moveTo>
                        <a:lnTo>
                          <a:pt x="1717" y="69032"/>
                        </a:lnTo>
                        <a:lnTo>
                          <a:pt x="12830" y="58822"/>
                        </a:lnTo>
                        <a:lnTo>
                          <a:pt x="32167" y="58822"/>
                        </a:lnTo>
                        <a:lnTo>
                          <a:pt x="41563" y="69032"/>
                        </a:lnTo>
                        <a:close/>
                        <a:moveTo>
                          <a:pt x="3343" y="28733"/>
                        </a:moveTo>
                        <a:lnTo>
                          <a:pt x="5602" y="2078"/>
                        </a:lnTo>
                        <a:lnTo>
                          <a:pt x="14999" y="12288"/>
                        </a:lnTo>
                        <a:lnTo>
                          <a:pt x="13824"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11" name="Forme libre : forme 34827">
                    <a:extLst>
                      <a:ext uri="{FF2B5EF4-FFF2-40B4-BE49-F238E27FC236}">
                        <a16:creationId xmlns:a16="http://schemas.microsoft.com/office/drawing/2014/main" id="{82A808FD-7BB0-FE47-5BB5-263702F9E626}"/>
                      </a:ext>
                    </a:extLst>
                  </p:cNvPr>
                  <p:cNvSpPr/>
                  <p:nvPr/>
                </p:nvSpPr>
                <p:spPr>
                  <a:xfrm>
                    <a:off x="6735176" y="799286"/>
                    <a:ext cx="49243" cy="69031"/>
                  </a:xfrm>
                  <a:custGeom>
                    <a:avLst/>
                    <a:gdLst>
                      <a:gd name="connsiteX0" fmla="*/ 12288 w 49243"/>
                      <a:gd name="connsiteY0" fmla="*/ 42919 h 69031"/>
                      <a:gd name="connsiteX1" fmla="*/ 11114 w 49243"/>
                      <a:gd name="connsiteY1" fmla="*/ 56834 h 69031"/>
                      <a:gd name="connsiteX2" fmla="*/ 0 w 49243"/>
                      <a:gd name="connsiteY2" fmla="*/ 67134 h 69031"/>
                      <a:gd name="connsiteX3" fmla="*/ 2168 w 49243"/>
                      <a:gd name="connsiteY3" fmla="*/ 40389 h 69031"/>
                      <a:gd name="connsiteX4" fmla="*/ 6415 w 49243"/>
                      <a:gd name="connsiteY4" fmla="*/ 36504 h 69031"/>
                      <a:gd name="connsiteX5" fmla="*/ 12288 w 49243"/>
                      <a:gd name="connsiteY5" fmla="*/ 42919 h 69031"/>
                      <a:gd name="connsiteX6" fmla="*/ 41564 w 49243"/>
                      <a:gd name="connsiteY6" fmla="*/ 69032 h 69031"/>
                      <a:gd name="connsiteX7" fmla="*/ 1717 w 49243"/>
                      <a:gd name="connsiteY7" fmla="*/ 69032 h 69031"/>
                      <a:gd name="connsiteX8" fmla="*/ 12830 w 49243"/>
                      <a:gd name="connsiteY8" fmla="*/ 58822 h 69031"/>
                      <a:gd name="connsiteX9" fmla="*/ 32167 w 49243"/>
                      <a:gd name="connsiteY9" fmla="*/ 58822 h 69031"/>
                      <a:gd name="connsiteX10" fmla="*/ 41564 w 49243"/>
                      <a:gd name="connsiteY10" fmla="*/ 69032 h 69031"/>
                      <a:gd name="connsiteX11" fmla="*/ 3343 w 49243"/>
                      <a:gd name="connsiteY11" fmla="*/ 28733 h 69031"/>
                      <a:gd name="connsiteX12" fmla="*/ 5602 w 49243"/>
                      <a:gd name="connsiteY12" fmla="*/ 2078 h 69031"/>
                      <a:gd name="connsiteX13" fmla="*/ 14999 w 49243"/>
                      <a:gd name="connsiteY13" fmla="*/ 12288 h 69031"/>
                      <a:gd name="connsiteX14" fmla="*/ 13825 w 49243"/>
                      <a:gd name="connsiteY14" fmla="*/ 26113 h 69031"/>
                      <a:gd name="connsiteX15" fmla="*/ 6777 w 49243"/>
                      <a:gd name="connsiteY15" fmla="*/ 32618 h 69031"/>
                      <a:gd name="connsiteX16" fmla="*/ 334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0 w 49243"/>
                      <a:gd name="connsiteY20" fmla="*/ 0 h 69031"/>
                      <a:gd name="connsiteX21" fmla="*/ 47618 w 49243"/>
                      <a:gd name="connsiteY21" fmla="*/ 0 h 69031"/>
                      <a:gd name="connsiteX22" fmla="*/ 45901 w 49243"/>
                      <a:gd name="connsiteY22" fmla="*/ 40299 h 69031"/>
                      <a:gd name="connsiteX23" fmla="*/ 43732 w 49243"/>
                      <a:gd name="connsiteY23" fmla="*/ 67044 h 69031"/>
                      <a:gd name="connsiteX24" fmla="*/ 34335 w 49243"/>
                      <a:gd name="connsiteY24" fmla="*/ 56834 h 69031"/>
                      <a:gd name="connsiteX25" fmla="*/ 35510 w 49243"/>
                      <a:gd name="connsiteY25" fmla="*/ 42919 h 69031"/>
                      <a:gd name="connsiteX26" fmla="*/ 42467 w 49243"/>
                      <a:gd name="connsiteY26" fmla="*/ 36504 h 69031"/>
                      <a:gd name="connsiteX27" fmla="*/ 45901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8" y="42919"/>
                        </a:moveTo>
                        <a:lnTo>
                          <a:pt x="11114" y="56834"/>
                        </a:lnTo>
                        <a:lnTo>
                          <a:pt x="0" y="67134"/>
                        </a:lnTo>
                        <a:lnTo>
                          <a:pt x="2168" y="40389"/>
                        </a:lnTo>
                        <a:lnTo>
                          <a:pt x="6415" y="36504"/>
                        </a:lnTo>
                        <a:lnTo>
                          <a:pt x="12288" y="42919"/>
                        </a:lnTo>
                        <a:close/>
                        <a:moveTo>
                          <a:pt x="41564" y="69032"/>
                        </a:moveTo>
                        <a:lnTo>
                          <a:pt x="1717" y="69032"/>
                        </a:lnTo>
                        <a:lnTo>
                          <a:pt x="12830" y="58822"/>
                        </a:lnTo>
                        <a:lnTo>
                          <a:pt x="32167" y="58822"/>
                        </a:lnTo>
                        <a:lnTo>
                          <a:pt x="41564" y="69032"/>
                        </a:lnTo>
                        <a:close/>
                        <a:moveTo>
                          <a:pt x="3343" y="28733"/>
                        </a:moveTo>
                        <a:lnTo>
                          <a:pt x="5602" y="2078"/>
                        </a:lnTo>
                        <a:lnTo>
                          <a:pt x="14999" y="12288"/>
                        </a:lnTo>
                        <a:lnTo>
                          <a:pt x="13825"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12" name="Forme libre : forme 34828">
                    <a:extLst>
                      <a:ext uri="{FF2B5EF4-FFF2-40B4-BE49-F238E27FC236}">
                        <a16:creationId xmlns:a16="http://schemas.microsoft.com/office/drawing/2014/main" id="{75EC4CCC-C84C-6972-E205-BDFCE23E6B07}"/>
                      </a:ext>
                    </a:extLst>
                  </p:cNvPr>
                  <p:cNvSpPr/>
                  <p:nvPr/>
                </p:nvSpPr>
                <p:spPr>
                  <a:xfrm>
                    <a:off x="6790383" y="799286"/>
                    <a:ext cx="49243" cy="69031"/>
                  </a:xfrm>
                  <a:custGeom>
                    <a:avLst/>
                    <a:gdLst>
                      <a:gd name="connsiteX0" fmla="*/ 12289 w 49243"/>
                      <a:gd name="connsiteY0" fmla="*/ 42919 h 69031"/>
                      <a:gd name="connsiteX1" fmla="*/ 11114 w 49243"/>
                      <a:gd name="connsiteY1" fmla="*/ 56834 h 69031"/>
                      <a:gd name="connsiteX2" fmla="*/ 0 w 49243"/>
                      <a:gd name="connsiteY2" fmla="*/ 67134 h 69031"/>
                      <a:gd name="connsiteX3" fmla="*/ 2169 w 49243"/>
                      <a:gd name="connsiteY3" fmla="*/ 40389 h 69031"/>
                      <a:gd name="connsiteX4" fmla="*/ 6415 w 49243"/>
                      <a:gd name="connsiteY4" fmla="*/ 36504 h 69031"/>
                      <a:gd name="connsiteX5" fmla="*/ 12289 w 49243"/>
                      <a:gd name="connsiteY5" fmla="*/ 42919 h 69031"/>
                      <a:gd name="connsiteX6" fmla="*/ 41564 w 49243"/>
                      <a:gd name="connsiteY6" fmla="*/ 69032 h 69031"/>
                      <a:gd name="connsiteX7" fmla="*/ 1717 w 49243"/>
                      <a:gd name="connsiteY7" fmla="*/ 69032 h 69031"/>
                      <a:gd name="connsiteX8" fmla="*/ 12831 w 49243"/>
                      <a:gd name="connsiteY8" fmla="*/ 58822 h 69031"/>
                      <a:gd name="connsiteX9" fmla="*/ 32167 w 49243"/>
                      <a:gd name="connsiteY9" fmla="*/ 58822 h 69031"/>
                      <a:gd name="connsiteX10" fmla="*/ 41564 w 49243"/>
                      <a:gd name="connsiteY10" fmla="*/ 69032 h 69031"/>
                      <a:gd name="connsiteX11" fmla="*/ 3253 w 49243"/>
                      <a:gd name="connsiteY11" fmla="*/ 28733 h 69031"/>
                      <a:gd name="connsiteX12" fmla="*/ 5512 w 49243"/>
                      <a:gd name="connsiteY12" fmla="*/ 2078 h 69031"/>
                      <a:gd name="connsiteX13" fmla="*/ 14909 w 49243"/>
                      <a:gd name="connsiteY13" fmla="*/ 12288 h 69031"/>
                      <a:gd name="connsiteX14" fmla="*/ 13734 w 49243"/>
                      <a:gd name="connsiteY14" fmla="*/ 26113 h 69031"/>
                      <a:gd name="connsiteX15" fmla="*/ 6687 w 49243"/>
                      <a:gd name="connsiteY15" fmla="*/ 32618 h 69031"/>
                      <a:gd name="connsiteX16" fmla="*/ 3253 w 49243"/>
                      <a:gd name="connsiteY16" fmla="*/ 28733 h 69031"/>
                      <a:gd name="connsiteX17" fmla="*/ 47618 w 49243"/>
                      <a:gd name="connsiteY17" fmla="*/ 0 h 69031"/>
                      <a:gd name="connsiteX18" fmla="*/ 36504 w 49243"/>
                      <a:gd name="connsiteY18" fmla="*/ 10210 h 69031"/>
                      <a:gd name="connsiteX19" fmla="*/ 17168 w 49243"/>
                      <a:gd name="connsiteY19" fmla="*/ 10210 h 69031"/>
                      <a:gd name="connsiteX20" fmla="*/ 7771 w 49243"/>
                      <a:gd name="connsiteY20" fmla="*/ 0 h 69031"/>
                      <a:gd name="connsiteX21" fmla="*/ 47618 w 49243"/>
                      <a:gd name="connsiteY21" fmla="*/ 0 h 69031"/>
                      <a:gd name="connsiteX22" fmla="*/ 45810 w 49243"/>
                      <a:gd name="connsiteY22" fmla="*/ 40299 h 69031"/>
                      <a:gd name="connsiteX23" fmla="*/ 43642 w 49243"/>
                      <a:gd name="connsiteY23" fmla="*/ 67044 h 69031"/>
                      <a:gd name="connsiteX24" fmla="*/ 34245 w 49243"/>
                      <a:gd name="connsiteY24" fmla="*/ 56834 h 69031"/>
                      <a:gd name="connsiteX25" fmla="*/ 35420 w 49243"/>
                      <a:gd name="connsiteY25" fmla="*/ 42919 h 69031"/>
                      <a:gd name="connsiteX26" fmla="*/ 42377 w 49243"/>
                      <a:gd name="connsiteY26" fmla="*/ 36504 h 69031"/>
                      <a:gd name="connsiteX27" fmla="*/ 45810 w 49243"/>
                      <a:gd name="connsiteY27" fmla="*/ 40299 h 69031"/>
                      <a:gd name="connsiteX28" fmla="*/ 36865 w 49243"/>
                      <a:gd name="connsiteY28" fmla="*/ 26113 h 69031"/>
                      <a:gd name="connsiteX29" fmla="*/ 38040 w 49243"/>
                      <a:gd name="connsiteY29" fmla="*/ 12017 h 69031"/>
                      <a:gd name="connsiteX30" fmla="*/ 49244 w 49243"/>
                      <a:gd name="connsiteY30" fmla="*/ 1897 h 69031"/>
                      <a:gd name="connsiteX31" fmla="*/ 46895 w 49243"/>
                      <a:gd name="connsiteY31" fmla="*/ 28643 h 69031"/>
                      <a:gd name="connsiteX32" fmla="*/ 42648 w 49243"/>
                      <a:gd name="connsiteY32" fmla="*/ 32618 h 69031"/>
                      <a:gd name="connsiteX33" fmla="*/ 36865 w 4924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243" h="69031">
                        <a:moveTo>
                          <a:pt x="12289" y="42919"/>
                        </a:moveTo>
                        <a:lnTo>
                          <a:pt x="11114" y="56834"/>
                        </a:lnTo>
                        <a:lnTo>
                          <a:pt x="0" y="67134"/>
                        </a:lnTo>
                        <a:lnTo>
                          <a:pt x="2169" y="40389"/>
                        </a:lnTo>
                        <a:lnTo>
                          <a:pt x="6415" y="36504"/>
                        </a:lnTo>
                        <a:lnTo>
                          <a:pt x="12289" y="42919"/>
                        </a:lnTo>
                        <a:close/>
                        <a:moveTo>
                          <a:pt x="41564" y="69032"/>
                        </a:moveTo>
                        <a:lnTo>
                          <a:pt x="1717" y="69032"/>
                        </a:lnTo>
                        <a:lnTo>
                          <a:pt x="12831" y="58822"/>
                        </a:lnTo>
                        <a:lnTo>
                          <a:pt x="32167" y="58822"/>
                        </a:lnTo>
                        <a:lnTo>
                          <a:pt x="41564" y="69032"/>
                        </a:lnTo>
                        <a:close/>
                        <a:moveTo>
                          <a:pt x="3253" y="28733"/>
                        </a:moveTo>
                        <a:lnTo>
                          <a:pt x="5512" y="2078"/>
                        </a:lnTo>
                        <a:lnTo>
                          <a:pt x="14909" y="12288"/>
                        </a:lnTo>
                        <a:lnTo>
                          <a:pt x="13734" y="26113"/>
                        </a:lnTo>
                        <a:lnTo>
                          <a:pt x="6687" y="32618"/>
                        </a:lnTo>
                        <a:lnTo>
                          <a:pt x="3253" y="28733"/>
                        </a:lnTo>
                        <a:close/>
                        <a:moveTo>
                          <a:pt x="47618" y="0"/>
                        </a:moveTo>
                        <a:lnTo>
                          <a:pt x="36504" y="10210"/>
                        </a:lnTo>
                        <a:lnTo>
                          <a:pt x="17168" y="10210"/>
                        </a:lnTo>
                        <a:lnTo>
                          <a:pt x="7771" y="0"/>
                        </a:lnTo>
                        <a:lnTo>
                          <a:pt x="47618" y="0"/>
                        </a:lnTo>
                        <a:close/>
                        <a:moveTo>
                          <a:pt x="45810" y="40299"/>
                        </a:moveTo>
                        <a:lnTo>
                          <a:pt x="43642" y="67044"/>
                        </a:lnTo>
                        <a:lnTo>
                          <a:pt x="34245" y="56834"/>
                        </a:lnTo>
                        <a:lnTo>
                          <a:pt x="35420" y="42919"/>
                        </a:lnTo>
                        <a:lnTo>
                          <a:pt x="42377" y="36504"/>
                        </a:lnTo>
                        <a:lnTo>
                          <a:pt x="45810" y="40299"/>
                        </a:lnTo>
                        <a:close/>
                        <a:moveTo>
                          <a:pt x="36865" y="26113"/>
                        </a:moveTo>
                        <a:lnTo>
                          <a:pt x="38040" y="12017"/>
                        </a:lnTo>
                        <a:lnTo>
                          <a:pt x="49244" y="1897"/>
                        </a:lnTo>
                        <a:lnTo>
                          <a:pt x="46895" y="28643"/>
                        </a:lnTo>
                        <a:lnTo>
                          <a:pt x="42648" y="32618"/>
                        </a:lnTo>
                        <a:lnTo>
                          <a:pt x="36865" y="26113"/>
                        </a:lnTo>
                        <a:close/>
                      </a:path>
                    </a:pathLst>
                  </a:custGeom>
                  <a:solidFill>
                    <a:srgbClr val="23F728"/>
                  </a:solidFill>
                  <a:ln w="9035" cap="flat">
                    <a:noFill/>
                    <a:prstDash val="solid"/>
                    <a:miter/>
                  </a:ln>
                </p:spPr>
                <p:txBody>
                  <a:bodyPr anchor="ctr"/>
                  <a:lstStyle/>
                  <a:p>
                    <a:pPr>
                      <a:defRPr/>
                    </a:pPr>
                    <a:endParaRPr lang="en-US" dirty="0"/>
                  </a:p>
                </p:txBody>
              </p:sp>
              <p:sp>
                <p:nvSpPr>
                  <p:cNvPr id="413" name="Forme libre : forme 34829">
                    <a:extLst>
                      <a:ext uri="{FF2B5EF4-FFF2-40B4-BE49-F238E27FC236}">
                        <a16:creationId xmlns:a16="http://schemas.microsoft.com/office/drawing/2014/main" id="{ECE182E0-533B-70E2-D70E-E526889A84C6}"/>
                      </a:ext>
                    </a:extLst>
                  </p:cNvPr>
                  <p:cNvSpPr/>
                  <p:nvPr/>
                </p:nvSpPr>
                <p:spPr>
                  <a:xfrm>
                    <a:off x="6845500" y="799286"/>
                    <a:ext cx="49333" cy="69031"/>
                  </a:xfrm>
                  <a:custGeom>
                    <a:avLst/>
                    <a:gdLst>
                      <a:gd name="connsiteX0" fmla="*/ 12288 w 49333"/>
                      <a:gd name="connsiteY0" fmla="*/ 42919 h 69031"/>
                      <a:gd name="connsiteX1" fmla="*/ 11114 w 49333"/>
                      <a:gd name="connsiteY1" fmla="*/ 56834 h 69031"/>
                      <a:gd name="connsiteX2" fmla="*/ 0 w 49333"/>
                      <a:gd name="connsiteY2" fmla="*/ 67134 h 69031"/>
                      <a:gd name="connsiteX3" fmla="*/ 2168 w 49333"/>
                      <a:gd name="connsiteY3" fmla="*/ 40389 h 69031"/>
                      <a:gd name="connsiteX4" fmla="*/ 6415 w 49333"/>
                      <a:gd name="connsiteY4" fmla="*/ 36504 h 69031"/>
                      <a:gd name="connsiteX5" fmla="*/ 12288 w 49333"/>
                      <a:gd name="connsiteY5" fmla="*/ 42919 h 69031"/>
                      <a:gd name="connsiteX6" fmla="*/ 41654 w 49333"/>
                      <a:gd name="connsiteY6" fmla="*/ 69032 h 69031"/>
                      <a:gd name="connsiteX7" fmla="*/ 1807 w 49333"/>
                      <a:gd name="connsiteY7" fmla="*/ 69032 h 69031"/>
                      <a:gd name="connsiteX8" fmla="*/ 12921 w 49333"/>
                      <a:gd name="connsiteY8" fmla="*/ 58822 h 69031"/>
                      <a:gd name="connsiteX9" fmla="*/ 32257 w 49333"/>
                      <a:gd name="connsiteY9" fmla="*/ 58822 h 69031"/>
                      <a:gd name="connsiteX10" fmla="*/ 41654 w 49333"/>
                      <a:gd name="connsiteY10" fmla="*/ 69032 h 69031"/>
                      <a:gd name="connsiteX11" fmla="*/ 3343 w 49333"/>
                      <a:gd name="connsiteY11" fmla="*/ 28733 h 69031"/>
                      <a:gd name="connsiteX12" fmla="*/ 5602 w 49333"/>
                      <a:gd name="connsiteY12" fmla="*/ 2078 h 69031"/>
                      <a:gd name="connsiteX13" fmla="*/ 14999 w 49333"/>
                      <a:gd name="connsiteY13" fmla="*/ 12288 h 69031"/>
                      <a:gd name="connsiteX14" fmla="*/ 13824 w 49333"/>
                      <a:gd name="connsiteY14" fmla="*/ 26113 h 69031"/>
                      <a:gd name="connsiteX15" fmla="*/ 6777 w 49333"/>
                      <a:gd name="connsiteY15" fmla="*/ 32618 h 69031"/>
                      <a:gd name="connsiteX16" fmla="*/ 3343 w 49333"/>
                      <a:gd name="connsiteY16" fmla="*/ 28733 h 69031"/>
                      <a:gd name="connsiteX17" fmla="*/ 47708 w 49333"/>
                      <a:gd name="connsiteY17" fmla="*/ 0 h 69031"/>
                      <a:gd name="connsiteX18" fmla="*/ 36594 w 49333"/>
                      <a:gd name="connsiteY18" fmla="*/ 10210 h 69031"/>
                      <a:gd name="connsiteX19" fmla="*/ 17258 w 49333"/>
                      <a:gd name="connsiteY19" fmla="*/ 10210 h 69031"/>
                      <a:gd name="connsiteX20" fmla="*/ 7861 w 49333"/>
                      <a:gd name="connsiteY20" fmla="*/ 0 h 69031"/>
                      <a:gd name="connsiteX21" fmla="*/ 47708 w 49333"/>
                      <a:gd name="connsiteY21" fmla="*/ 0 h 69031"/>
                      <a:gd name="connsiteX22" fmla="*/ 45901 w 49333"/>
                      <a:gd name="connsiteY22" fmla="*/ 40299 h 69031"/>
                      <a:gd name="connsiteX23" fmla="*/ 43732 w 49333"/>
                      <a:gd name="connsiteY23" fmla="*/ 67044 h 69031"/>
                      <a:gd name="connsiteX24" fmla="*/ 34335 w 49333"/>
                      <a:gd name="connsiteY24" fmla="*/ 56834 h 69031"/>
                      <a:gd name="connsiteX25" fmla="*/ 35510 w 49333"/>
                      <a:gd name="connsiteY25" fmla="*/ 42919 h 69031"/>
                      <a:gd name="connsiteX26" fmla="*/ 42467 w 49333"/>
                      <a:gd name="connsiteY26" fmla="*/ 36504 h 69031"/>
                      <a:gd name="connsiteX27" fmla="*/ 45901 w 49333"/>
                      <a:gd name="connsiteY27" fmla="*/ 40299 h 69031"/>
                      <a:gd name="connsiteX28" fmla="*/ 36955 w 49333"/>
                      <a:gd name="connsiteY28" fmla="*/ 26113 h 69031"/>
                      <a:gd name="connsiteX29" fmla="*/ 38130 w 49333"/>
                      <a:gd name="connsiteY29" fmla="*/ 12017 h 69031"/>
                      <a:gd name="connsiteX30" fmla="*/ 49334 w 49333"/>
                      <a:gd name="connsiteY30" fmla="*/ 1897 h 69031"/>
                      <a:gd name="connsiteX31" fmla="*/ 46985 w 49333"/>
                      <a:gd name="connsiteY31" fmla="*/ 28643 h 69031"/>
                      <a:gd name="connsiteX32" fmla="*/ 42738 w 49333"/>
                      <a:gd name="connsiteY32" fmla="*/ 32618 h 69031"/>
                      <a:gd name="connsiteX33" fmla="*/ 36955 w 49333"/>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333" h="69031">
                        <a:moveTo>
                          <a:pt x="12288" y="42919"/>
                        </a:moveTo>
                        <a:lnTo>
                          <a:pt x="11114" y="56834"/>
                        </a:lnTo>
                        <a:lnTo>
                          <a:pt x="0" y="67134"/>
                        </a:lnTo>
                        <a:lnTo>
                          <a:pt x="2168" y="40389"/>
                        </a:lnTo>
                        <a:lnTo>
                          <a:pt x="6415" y="36504"/>
                        </a:lnTo>
                        <a:lnTo>
                          <a:pt x="12288" y="42919"/>
                        </a:lnTo>
                        <a:close/>
                        <a:moveTo>
                          <a:pt x="41654" y="69032"/>
                        </a:moveTo>
                        <a:lnTo>
                          <a:pt x="1807" y="69032"/>
                        </a:lnTo>
                        <a:lnTo>
                          <a:pt x="12921" y="58822"/>
                        </a:lnTo>
                        <a:lnTo>
                          <a:pt x="32257" y="58822"/>
                        </a:lnTo>
                        <a:lnTo>
                          <a:pt x="41654" y="69032"/>
                        </a:lnTo>
                        <a:close/>
                        <a:moveTo>
                          <a:pt x="3343" y="28733"/>
                        </a:moveTo>
                        <a:lnTo>
                          <a:pt x="5602" y="2078"/>
                        </a:lnTo>
                        <a:lnTo>
                          <a:pt x="14999" y="12288"/>
                        </a:lnTo>
                        <a:lnTo>
                          <a:pt x="13824" y="26113"/>
                        </a:lnTo>
                        <a:lnTo>
                          <a:pt x="6777" y="32618"/>
                        </a:lnTo>
                        <a:lnTo>
                          <a:pt x="3343" y="28733"/>
                        </a:lnTo>
                        <a:close/>
                        <a:moveTo>
                          <a:pt x="47708" y="0"/>
                        </a:moveTo>
                        <a:lnTo>
                          <a:pt x="36594" y="10210"/>
                        </a:lnTo>
                        <a:lnTo>
                          <a:pt x="17258" y="10210"/>
                        </a:lnTo>
                        <a:lnTo>
                          <a:pt x="7861" y="0"/>
                        </a:lnTo>
                        <a:lnTo>
                          <a:pt x="47708" y="0"/>
                        </a:lnTo>
                        <a:close/>
                        <a:moveTo>
                          <a:pt x="45901" y="40299"/>
                        </a:moveTo>
                        <a:lnTo>
                          <a:pt x="43732" y="67044"/>
                        </a:lnTo>
                        <a:lnTo>
                          <a:pt x="34335" y="56834"/>
                        </a:lnTo>
                        <a:lnTo>
                          <a:pt x="35510" y="42919"/>
                        </a:lnTo>
                        <a:lnTo>
                          <a:pt x="42467" y="36504"/>
                        </a:lnTo>
                        <a:lnTo>
                          <a:pt x="45901" y="40299"/>
                        </a:lnTo>
                        <a:close/>
                        <a:moveTo>
                          <a:pt x="36955" y="26113"/>
                        </a:moveTo>
                        <a:lnTo>
                          <a:pt x="38130" y="12017"/>
                        </a:lnTo>
                        <a:lnTo>
                          <a:pt x="49334" y="1897"/>
                        </a:lnTo>
                        <a:lnTo>
                          <a:pt x="46985" y="28643"/>
                        </a:lnTo>
                        <a:lnTo>
                          <a:pt x="42738" y="32618"/>
                        </a:lnTo>
                        <a:lnTo>
                          <a:pt x="36955" y="26113"/>
                        </a:lnTo>
                        <a:close/>
                      </a:path>
                    </a:pathLst>
                  </a:custGeom>
                  <a:solidFill>
                    <a:srgbClr val="23F728"/>
                  </a:solidFill>
                  <a:ln w="9035" cap="flat">
                    <a:noFill/>
                    <a:prstDash val="solid"/>
                    <a:miter/>
                  </a:ln>
                </p:spPr>
                <p:txBody>
                  <a:bodyPr anchor="ctr"/>
                  <a:lstStyle/>
                  <a:p>
                    <a:pPr>
                      <a:defRPr/>
                    </a:pPr>
                    <a:endParaRPr lang="en-US" dirty="0"/>
                  </a:p>
                </p:txBody>
              </p:sp>
              <p:sp>
                <p:nvSpPr>
                  <p:cNvPr id="414" name="Forme libre : forme 34830">
                    <a:extLst>
                      <a:ext uri="{FF2B5EF4-FFF2-40B4-BE49-F238E27FC236}">
                        <a16:creationId xmlns:a16="http://schemas.microsoft.com/office/drawing/2014/main" id="{FD09E176-9BC2-8544-F4BB-C60408E506F6}"/>
                      </a:ext>
                    </a:extLst>
                  </p:cNvPr>
                  <p:cNvSpPr/>
                  <p:nvPr/>
                </p:nvSpPr>
                <p:spPr>
                  <a:xfrm>
                    <a:off x="6900708" y="799286"/>
                    <a:ext cx="49334" cy="69031"/>
                  </a:xfrm>
                  <a:custGeom>
                    <a:avLst/>
                    <a:gdLst>
                      <a:gd name="connsiteX0" fmla="*/ 12288 w 49334"/>
                      <a:gd name="connsiteY0" fmla="*/ 42919 h 69031"/>
                      <a:gd name="connsiteX1" fmla="*/ 11114 w 49334"/>
                      <a:gd name="connsiteY1" fmla="*/ 56834 h 69031"/>
                      <a:gd name="connsiteX2" fmla="*/ 0 w 49334"/>
                      <a:gd name="connsiteY2" fmla="*/ 67134 h 69031"/>
                      <a:gd name="connsiteX3" fmla="*/ 2168 w 49334"/>
                      <a:gd name="connsiteY3" fmla="*/ 40389 h 69031"/>
                      <a:gd name="connsiteX4" fmla="*/ 6415 w 49334"/>
                      <a:gd name="connsiteY4" fmla="*/ 36504 h 69031"/>
                      <a:gd name="connsiteX5" fmla="*/ 12288 w 49334"/>
                      <a:gd name="connsiteY5" fmla="*/ 42919 h 69031"/>
                      <a:gd name="connsiteX6" fmla="*/ 41654 w 49334"/>
                      <a:gd name="connsiteY6" fmla="*/ 69032 h 69031"/>
                      <a:gd name="connsiteX7" fmla="*/ 1807 w 49334"/>
                      <a:gd name="connsiteY7" fmla="*/ 69032 h 69031"/>
                      <a:gd name="connsiteX8" fmla="*/ 12921 w 49334"/>
                      <a:gd name="connsiteY8" fmla="*/ 58822 h 69031"/>
                      <a:gd name="connsiteX9" fmla="*/ 32257 w 49334"/>
                      <a:gd name="connsiteY9" fmla="*/ 58822 h 69031"/>
                      <a:gd name="connsiteX10" fmla="*/ 41654 w 49334"/>
                      <a:gd name="connsiteY10" fmla="*/ 69032 h 69031"/>
                      <a:gd name="connsiteX11" fmla="*/ 3343 w 49334"/>
                      <a:gd name="connsiteY11" fmla="*/ 28733 h 69031"/>
                      <a:gd name="connsiteX12" fmla="*/ 5602 w 49334"/>
                      <a:gd name="connsiteY12" fmla="*/ 2078 h 69031"/>
                      <a:gd name="connsiteX13" fmla="*/ 14999 w 49334"/>
                      <a:gd name="connsiteY13" fmla="*/ 12288 h 69031"/>
                      <a:gd name="connsiteX14" fmla="*/ 13825 w 49334"/>
                      <a:gd name="connsiteY14" fmla="*/ 26113 h 69031"/>
                      <a:gd name="connsiteX15" fmla="*/ 6777 w 49334"/>
                      <a:gd name="connsiteY15" fmla="*/ 32618 h 69031"/>
                      <a:gd name="connsiteX16" fmla="*/ 3343 w 49334"/>
                      <a:gd name="connsiteY16" fmla="*/ 28733 h 69031"/>
                      <a:gd name="connsiteX17" fmla="*/ 47618 w 49334"/>
                      <a:gd name="connsiteY17" fmla="*/ 0 h 69031"/>
                      <a:gd name="connsiteX18" fmla="*/ 36504 w 49334"/>
                      <a:gd name="connsiteY18" fmla="*/ 10210 h 69031"/>
                      <a:gd name="connsiteX19" fmla="*/ 17168 w 49334"/>
                      <a:gd name="connsiteY19" fmla="*/ 10210 h 69031"/>
                      <a:gd name="connsiteX20" fmla="*/ 7770 w 49334"/>
                      <a:gd name="connsiteY20" fmla="*/ 0 h 69031"/>
                      <a:gd name="connsiteX21" fmla="*/ 47618 w 49334"/>
                      <a:gd name="connsiteY21" fmla="*/ 0 h 69031"/>
                      <a:gd name="connsiteX22" fmla="*/ 45901 w 49334"/>
                      <a:gd name="connsiteY22" fmla="*/ 40299 h 69031"/>
                      <a:gd name="connsiteX23" fmla="*/ 43732 w 49334"/>
                      <a:gd name="connsiteY23" fmla="*/ 67044 h 69031"/>
                      <a:gd name="connsiteX24" fmla="*/ 34335 w 49334"/>
                      <a:gd name="connsiteY24" fmla="*/ 56834 h 69031"/>
                      <a:gd name="connsiteX25" fmla="*/ 35510 w 49334"/>
                      <a:gd name="connsiteY25" fmla="*/ 42919 h 69031"/>
                      <a:gd name="connsiteX26" fmla="*/ 42467 w 49334"/>
                      <a:gd name="connsiteY26" fmla="*/ 36504 h 69031"/>
                      <a:gd name="connsiteX27" fmla="*/ 45901 w 49334"/>
                      <a:gd name="connsiteY27" fmla="*/ 40299 h 69031"/>
                      <a:gd name="connsiteX28" fmla="*/ 36956 w 49334"/>
                      <a:gd name="connsiteY28" fmla="*/ 26113 h 69031"/>
                      <a:gd name="connsiteX29" fmla="*/ 38130 w 49334"/>
                      <a:gd name="connsiteY29" fmla="*/ 12017 h 69031"/>
                      <a:gd name="connsiteX30" fmla="*/ 49334 w 49334"/>
                      <a:gd name="connsiteY30" fmla="*/ 1897 h 69031"/>
                      <a:gd name="connsiteX31" fmla="*/ 46985 w 49334"/>
                      <a:gd name="connsiteY31" fmla="*/ 28643 h 69031"/>
                      <a:gd name="connsiteX32" fmla="*/ 42738 w 49334"/>
                      <a:gd name="connsiteY32" fmla="*/ 32618 h 69031"/>
                      <a:gd name="connsiteX33" fmla="*/ 36956 w 49334"/>
                      <a:gd name="connsiteY33" fmla="*/ 26113 h 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334" h="69031">
                        <a:moveTo>
                          <a:pt x="12288" y="42919"/>
                        </a:moveTo>
                        <a:lnTo>
                          <a:pt x="11114" y="56834"/>
                        </a:lnTo>
                        <a:lnTo>
                          <a:pt x="0" y="67134"/>
                        </a:lnTo>
                        <a:lnTo>
                          <a:pt x="2168" y="40389"/>
                        </a:lnTo>
                        <a:lnTo>
                          <a:pt x="6415" y="36504"/>
                        </a:lnTo>
                        <a:lnTo>
                          <a:pt x="12288" y="42919"/>
                        </a:lnTo>
                        <a:close/>
                        <a:moveTo>
                          <a:pt x="41654" y="69032"/>
                        </a:moveTo>
                        <a:lnTo>
                          <a:pt x="1807" y="69032"/>
                        </a:lnTo>
                        <a:lnTo>
                          <a:pt x="12921" y="58822"/>
                        </a:lnTo>
                        <a:lnTo>
                          <a:pt x="32257" y="58822"/>
                        </a:lnTo>
                        <a:lnTo>
                          <a:pt x="41654" y="69032"/>
                        </a:lnTo>
                        <a:close/>
                        <a:moveTo>
                          <a:pt x="3343" y="28733"/>
                        </a:moveTo>
                        <a:lnTo>
                          <a:pt x="5602" y="2078"/>
                        </a:lnTo>
                        <a:lnTo>
                          <a:pt x="14999" y="12288"/>
                        </a:lnTo>
                        <a:lnTo>
                          <a:pt x="13825" y="26113"/>
                        </a:lnTo>
                        <a:lnTo>
                          <a:pt x="6777" y="32618"/>
                        </a:lnTo>
                        <a:lnTo>
                          <a:pt x="3343" y="28733"/>
                        </a:lnTo>
                        <a:close/>
                        <a:moveTo>
                          <a:pt x="47618" y="0"/>
                        </a:moveTo>
                        <a:lnTo>
                          <a:pt x="36504" y="10210"/>
                        </a:lnTo>
                        <a:lnTo>
                          <a:pt x="17168" y="10210"/>
                        </a:lnTo>
                        <a:lnTo>
                          <a:pt x="7770" y="0"/>
                        </a:lnTo>
                        <a:lnTo>
                          <a:pt x="47618" y="0"/>
                        </a:lnTo>
                        <a:close/>
                        <a:moveTo>
                          <a:pt x="45901" y="40299"/>
                        </a:moveTo>
                        <a:lnTo>
                          <a:pt x="43732" y="67044"/>
                        </a:lnTo>
                        <a:lnTo>
                          <a:pt x="34335" y="56834"/>
                        </a:lnTo>
                        <a:lnTo>
                          <a:pt x="35510" y="42919"/>
                        </a:lnTo>
                        <a:lnTo>
                          <a:pt x="42467" y="36504"/>
                        </a:lnTo>
                        <a:lnTo>
                          <a:pt x="45901" y="40299"/>
                        </a:lnTo>
                        <a:close/>
                        <a:moveTo>
                          <a:pt x="36956" y="26113"/>
                        </a:moveTo>
                        <a:lnTo>
                          <a:pt x="38130" y="12017"/>
                        </a:lnTo>
                        <a:lnTo>
                          <a:pt x="49334" y="1897"/>
                        </a:lnTo>
                        <a:lnTo>
                          <a:pt x="46985" y="28643"/>
                        </a:lnTo>
                        <a:lnTo>
                          <a:pt x="42738" y="32618"/>
                        </a:lnTo>
                        <a:lnTo>
                          <a:pt x="36956" y="26113"/>
                        </a:lnTo>
                        <a:close/>
                      </a:path>
                    </a:pathLst>
                  </a:custGeom>
                  <a:solidFill>
                    <a:srgbClr val="23F728"/>
                  </a:solidFill>
                  <a:ln w="9035" cap="flat">
                    <a:noFill/>
                    <a:prstDash val="solid"/>
                    <a:miter/>
                  </a:ln>
                </p:spPr>
                <p:txBody>
                  <a:bodyPr anchor="ctr"/>
                  <a:lstStyle/>
                  <a:p>
                    <a:pPr>
                      <a:defRPr/>
                    </a:pPr>
                    <a:endParaRPr lang="en-US" dirty="0"/>
                  </a:p>
                </p:txBody>
              </p:sp>
            </p:grpSp>
            <p:sp>
              <p:nvSpPr>
                <p:cNvPr id="376" name="Forme libre : forme 34831">
                  <a:extLst>
                    <a:ext uri="{FF2B5EF4-FFF2-40B4-BE49-F238E27FC236}">
                      <a16:creationId xmlns:a16="http://schemas.microsoft.com/office/drawing/2014/main" id="{07DC175E-7142-2894-01B0-A5C72EBF5C3C}"/>
                    </a:ext>
                  </a:extLst>
                </p:cNvPr>
                <p:cNvSpPr/>
                <p:nvPr/>
              </p:nvSpPr>
              <p:spPr>
                <a:xfrm>
                  <a:off x="6556543" y="952259"/>
                  <a:ext cx="44997" cy="44997"/>
                </a:xfrm>
                <a:custGeom>
                  <a:avLst/>
                  <a:gdLst>
                    <a:gd name="connsiteX0" fmla="*/ 44997 w 44997"/>
                    <a:gd name="connsiteY0" fmla="*/ 22499 h 44997"/>
                    <a:gd name="connsiteX1" fmla="*/ 22499 w 44997"/>
                    <a:gd name="connsiteY1" fmla="*/ 44997 h 44997"/>
                    <a:gd name="connsiteX2" fmla="*/ 0 w 44997"/>
                    <a:gd name="connsiteY2" fmla="*/ 22499 h 44997"/>
                    <a:gd name="connsiteX3" fmla="*/ 22499 w 44997"/>
                    <a:gd name="connsiteY3" fmla="*/ 0 h 44997"/>
                    <a:gd name="connsiteX4" fmla="*/ 44997 w 44997"/>
                    <a:gd name="connsiteY4" fmla="*/ 22499 h 4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7" h="44997">
                      <a:moveTo>
                        <a:pt x="44997" y="22499"/>
                      </a:moveTo>
                      <a:cubicBezTo>
                        <a:pt x="44997" y="34924"/>
                        <a:pt x="34924" y="44997"/>
                        <a:pt x="22499" y="44997"/>
                      </a:cubicBezTo>
                      <a:cubicBezTo>
                        <a:pt x="10073" y="44997"/>
                        <a:pt x="0" y="34924"/>
                        <a:pt x="0" y="22499"/>
                      </a:cubicBezTo>
                      <a:cubicBezTo>
                        <a:pt x="0" y="10073"/>
                        <a:pt x="10073" y="0"/>
                        <a:pt x="22499" y="0"/>
                      </a:cubicBezTo>
                      <a:cubicBezTo>
                        <a:pt x="34924" y="0"/>
                        <a:pt x="44997" y="10073"/>
                        <a:pt x="44997" y="22499"/>
                      </a:cubicBezTo>
                      <a:close/>
                    </a:path>
                  </a:pathLst>
                </a:custGeom>
                <a:solidFill>
                  <a:srgbClr val="C3E2E0"/>
                </a:solidFill>
                <a:ln w="9035" cap="flat">
                  <a:noFill/>
                  <a:prstDash val="solid"/>
                  <a:miter/>
                </a:ln>
              </p:spPr>
              <p:txBody>
                <a:bodyPr anchor="ctr"/>
                <a:lstStyle/>
                <a:p>
                  <a:pPr>
                    <a:defRPr/>
                  </a:pPr>
                  <a:endParaRPr lang="en-US" dirty="0"/>
                </a:p>
              </p:txBody>
            </p:sp>
            <p:sp>
              <p:nvSpPr>
                <p:cNvPr id="377" name="Forme libre : forme 34832">
                  <a:extLst>
                    <a:ext uri="{FF2B5EF4-FFF2-40B4-BE49-F238E27FC236}">
                      <a16:creationId xmlns:a16="http://schemas.microsoft.com/office/drawing/2014/main" id="{4CFEF91D-1FC0-6D22-6EF2-2ACCD6BF844C}"/>
                    </a:ext>
                  </a:extLst>
                </p:cNvPr>
                <p:cNvSpPr/>
                <p:nvPr/>
              </p:nvSpPr>
              <p:spPr>
                <a:xfrm>
                  <a:off x="6685661" y="971685"/>
                  <a:ext cx="72194" cy="42105"/>
                </a:xfrm>
                <a:custGeom>
                  <a:avLst/>
                  <a:gdLst>
                    <a:gd name="connsiteX0" fmla="*/ 51141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3" y="42106"/>
                      </a:lnTo>
                      <a:cubicBezTo>
                        <a:pt x="9487" y="42106"/>
                        <a:pt x="0" y="32618"/>
                        <a:pt x="0" y="21053"/>
                      </a:cubicBezTo>
                      <a:lnTo>
                        <a:pt x="0" y="21053"/>
                      </a:lnTo>
                      <a:cubicBezTo>
                        <a:pt x="0" y="9487"/>
                        <a:pt x="9487" y="0"/>
                        <a:pt x="21053" y="0"/>
                      </a:cubicBezTo>
                      <a:lnTo>
                        <a:pt x="51141" y="0"/>
                      </a:lnTo>
                      <a:cubicBezTo>
                        <a:pt x="62707" y="0"/>
                        <a:pt x="72194" y="9487"/>
                        <a:pt x="72194" y="21053"/>
                      </a:cubicBezTo>
                      <a:lnTo>
                        <a:pt x="72194" y="21053"/>
                      </a:lnTo>
                      <a:cubicBezTo>
                        <a:pt x="72194" y="32618"/>
                        <a:pt x="62707" y="42106"/>
                        <a:pt x="51141" y="42106"/>
                      </a:cubicBezTo>
                      <a:close/>
                    </a:path>
                  </a:pathLst>
                </a:custGeom>
                <a:solidFill>
                  <a:srgbClr val="BDF9E0"/>
                </a:solidFill>
                <a:ln w="9035" cap="flat">
                  <a:noFill/>
                  <a:prstDash val="solid"/>
                  <a:miter/>
                </a:ln>
              </p:spPr>
              <p:txBody>
                <a:bodyPr anchor="ctr"/>
                <a:lstStyle/>
                <a:p>
                  <a:pPr>
                    <a:defRPr/>
                  </a:pPr>
                  <a:endParaRPr lang="en-US" dirty="0"/>
                </a:p>
              </p:txBody>
            </p:sp>
            <p:sp>
              <p:nvSpPr>
                <p:cNvPr id="378" name="Forme libre : forme 34833">
                  <a:extLst>
                    <a:ext uri="{FF2B5EF4-FFF2-40B4-BE49-F238E27FC236}">
                      <a16:creationId xmlns:a16="http://schemas.microsoft.com/office/drawing/2014/main" id="{C67FAD88-6E55-0656-07CF-6E4D8FA4969C}"/>
                    </a:ext>
                  </a:extLst>
                </p:cNvPr>
                <p:cNvSpPr/>
                <p:nvPr/>
              </p:nvSpPr>
              <p:spPr>
                <a:xfrm>
                  <a:off x="677981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4 w 72194"/>
                    <a:gd name="connsiteY6" fmla="*/ 21053 h 42105"/>
                    <a:gd name="connsiteX7" fmla="*/ 72194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7" y="42106"/>
                        <a:pt x="0" y="32618"/>
                        <a:pt x="0" y="21053"/>
                      </a:cubicBezTo>
                      <a:lnTo>
                        <a:pt x="0" y="21053"/>
                      </a:lnTo>
                      <a:cubicBezTo>
                        <a:pt x="0" y="9487"/>
                        <a:pt x="9487" y="0"/>
                        <a:pt x="21053" y="0"/>
                      </a:cubicBezTo>
                      <a:lnTo>
                        <a:pt x="51142" y="0"/>
                      </a:lnTo>
                      <a:cubicBezTo>
                        <a:pt x="62707" y="0"/>
                        <a:pt x="72194" y="9487"/>
                        <a:pt x="72194" y="21053"/>
                      </a:cubicBezTo>
                      <a:lnTo>
                        <a:pt x="72194" y="21053"/>
                      </a:lnTo>
                      <a:cubicBezTo>
                        <a:pt x="72194" y="32618"/>
                        <a:pt x="62707" y="42106"/>
                        <a:pt x="51142" y="42106"/>
                      </a:cubicBezTo>
                      <a:close/>
                    </a:path>
                  </a:pathLst>
                </a:custGeom>
                <a:solidFill>
                  <a:srgbClr val="BDF9E0"/>
                </a:solidFill>
                <a:ln w="9035" cap="flat">
                  <a:noFill/>
                  <a:prstDash val="solid"/>
                  <a:miter/>
                </a:ln>
              </p:spPr>
              <p:txBody>
                <a:bodyPr anchor="ctr"/>
                <a:lstStyle/>
                <a:p>
                  <a:pPr>
                    <a:defRPr/>
                  </a:pPr>
                  <a:endParaRPr lang="en-US" dirty="0"/>
                </a:p>
              </p:txBody>
            </p:sp>
            <p:sp>
              <p:nvSpPr>
                <p:cNvPr id="379" name="Forme libre : forme 34834">
                  <a:extLst>
                    <a:ext uri="{FF2B5EF4-FFF2-40B4-BE49-F238E27FC236}">
                      <a16:creationId xmlns:a16="http://schemas.microsoft.com/office/drawing/2014/main" id="{EF03E6F2-B6BD-C1C9-0C06-57300EF195A7}"/>
                    </a:ext>
                  </a:extLst>
                </p:cNvPr>
                <p:cNvSpPr/>
                <p:nvPr/>
              </p:nvSpPr>
              <p:spPr>
                <a:xfrm>
                  <a:off x="687396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5 w 72194"/>
                    <a:gd name="connsiteY6" fmla="*/ 21053 h 42105"/>
                    <a:gd name="connsiteX7" fmla="*/ 72195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8" y="42106"/>
                        <a:pt x="0" y="32618"/>
                        <a:pt x="0" y="21053"/>
                      </a:cubicBezTo>
                      <a:lnTo>
                        <a:pt x="0" y="21053"/>
                      </a:lnTo>
                      <a:cubicBezTo>
                        <a:pt x="0" y="9487"/>
                        <a:pt x="9488" y="0"/>
                        <a:pt x="21053" y="0"/>
                      </a:cubicBezTo>
                      <a:lnTo>
                        <a:pt x="51142" y="0"/>
                      </a:lnTo>
                      <a:cubicBezTo>
                        <a:pt x="62707" y="0"/>
                        <a:pt x="72195" y="9487"/>
                        <a:pt x="72195" y="21053"/>
                      </a:cubicBezTo>
                      <a:lnTo>
                        <a:pt x="72195" y="21053"/>
                      </a:lnTo>
                      <a:cubicBezTo>
                        <a:pt x="72195" y="32618"/>
                        <a:pt x="62707" y="42106"/>
                        <a:pt x="51142" y="42106"/>
                      </a:cubicBezTo>
                      <a:close/>
                    </a:path>
                  </a:pathLst>
                </a:custGeom>
                <a:solidFill>
                  <a:srgbClr val="BDF9E0"/>
                </a:solidFill>
                <a:ln w="9035" cap="flat">
                  <a:noFill/>
                  <a:prstDash val="solid"/>
                  <a:miter/>
                </a:ln>
              </p:spPr>
              <p:txBody>
                <a:bodyPr anchor="ctr"/>
                <a:lstStyle/>
                <a:p>
                  <a:pPr>
                    <a:defRPr/>
                  </a:pPr>
                  <a:endParaRPr lang="en-US" dirty="0"/>
                </a:p>
              </p:txBody>
            </p:sp>
            <p:sp>
              <p:nvSpPr>
                <p:cNvPr id="380" name="Forme libre : forme 34835">
                  <a:extLst>
                    <a:ext uri="{FF2B5EF4-FFF2-40B4-BE49-F238E27FC236}">
                      <a16:creationId xmlns:a16="http://schemas.microsoft.com/office/drawing/2014/main" id="{3C8D214C-F5E7-475F-5803-402629052F49}"/>
                    </a:ext>
                  </a:extLst>
                </p:cNvPr>
                <p:cNvSpPr/>
                <p:nvPr/>
              </p:nvSpPr>
              <p:spPr>
                <a:xfrm>
                  <a:off x="6968113" y="971685"/>
                  <a:ext cx="72194" cy="42105"/>
                </a:xfrm>
                <a:custGeom>
                  <a:avLst/>
                  <a:gdLst>
                    <a:gd name="connsiteX0" fmla="*/ 51141 w 72194"/>
                    <a:gd name="connsiteY0" fmla="*/ 42106 h 42105"/>
                    <a:gd name="connsiteX1" fmla="*/ 21052 w 72194"/>
                    <a:gd name="connsiteY1" fmla="*/ 42106 h 42105"/>
                    <a:gd name="connsiteX2" fmla="*/ 0 w 72194"/>
                    <a:gd name="connsiteY2" fmla="*/ 21053 h 42105"/>
                    <a:gd name="connsiteX3" fmla="*/ 0 w 72194"/>
                    <a:gd name="connsiteY3" fmla="*/ 21053 h 42105"/>
                    <a:gd name="connsiteX4" fmla="*/ 21052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2" y="42106"/>
                      </a:lnTo>
                      <a:cubicBezTo>
                        <a:pt x="9487" y="42106"/>
                        <a:pt x="0" y="32618"/>
                        <a:pt x="0" y="21053"/>
                      </a:cubicBezTo>
                      <a:lnTo>
                        <a:pt x="0" y="21053"/>
                      </a:lnTo>
                      <a:cubicBezTo>
                        <a:pt x="0" y="9487"/>
                        <a:pt x="9487" y="0"/>
                        <a:pt x="21052" y="0"/>
                      </a:cubicBezTo>
                      <a:lnTo>
                        <a:pt x="51141" y="0"/>
                      </a:lnTo>
                      <a:cubicBezTo>
                        <a:pt x="62707" y="0"/>
                        <a:pt x="72194" y="9487"/>
                        <a:pt x="72194" y="21053"/>
                      </a:cubicBezTo>
                      <a:lnTo>
                        <a:pt x="72194" y="21053"/>
                      </a:lnTo>
                      <a:cubicBezTo>
                        <a:pt x="72194" y="32618"/>
                        <a:pt x="62707" y="42106"/>
                        <a:pt x="51141" y="42106"/>
                      </a:cubicBezTo>
                      <a:close/>
                    </a:path>
                  </a:pathLst>
                </a:custGeom>
                <a:solidFill>
                  <a:srgbClr val="BDF9E0"/>
                </a:solidFill>
                <a:ln w="9035" cap="flat">
                  <a:noFill/>
                  <a:prstDash val="solid"/>
                  <a:miter/>
                </a:ln>
              </p:spPr>
              <p:txBody>
                <a:bodyPr anchor="ctr"/>
                <a:lstStyle/>
                <a:p>
                  <a:pPr>
                    <a:defRPr/>
                  </a:pPr>
                  <a:endParaRPr lang="en-US" dirty="0"/>
                </a:p>
              </p:txBody>
            </p:sp>
            <p:grpSp>
              <p:nvGrpSpPr>
                <p:cNvPr id="381" name="Graphique 2">
                  <a:extLst>
                    <a:ext uri="{FF2B5EF4-FFF2-40B4-BE49-F238E27FC236}">
                      <a16:creationId xmlns:a16="http://schemas.microsoft.com/office/drawing/2014/main" id="{C7972D2D-695E-8F9B-0440-A6A3CE68E7C5}"/>
                    </a:ext>
                  </a:extLst>
                </p:cNvPr>
                <p:cNvGrpSpPr/>
                <p:nvPr/>
              </p:nvGrpSpPr>
              <p:grpSpPr>
                <a:xfrm>
                  <a:off x="6685661" y="971685"/>
                  <a:ext cx="354646" cy="42105"/>
                  <a:chOff x="6685661" y="971685"/>
                  <a:chExt cx="354646" cy="42105"/>
                </a:xfrm>
                <a:noFill/>
              </p:grpSpPr>
              <p:sp>
                <p:nvSpPr>
                  <p:cNvPr id="406" name="Forme libre : forme 34837">
                    <a:extLst>
                      <a:ext uri="{FF2B5EF4-FFF2-40B4-BE49-F238E27FC236}">
                        <a16:creationId xmlns:a16="http://schemas.microsoft.com/office/drawing/2014/main" id="{1E1BA3BF-886D-BF28-D5F1-C634DBA69ABA}"/>
                      </a:ext>
                    </a:extLst>
                  </p:cNvPr>
                  <p:cNvSpPr/>
                  <p:nvPr/>
                </p:nvSpPr>
                <p:spPr>
                  <a:xfrm>
                    <a:off x="6685661" y="971685"/>
                    <a:ext cx="72194" cy="42105"/>
                  </a:xfrm>
                  <a:custGeom>
                    <a:avLst/>
                    <a:gdLst>
                      <a:gd name="connsiteX0" fmla="*/ 51141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3" y="42106"/>
                        </a:lnTo>
                        <a:cubicBezTo>
                          <a:pt x="9487" y="42106"/>
                          <a:pt x="0" y="32618"/>
                          <a:pt x="0" y="21053"/>
                        </a:cubicBezTo>
                        <a:lnTo>
                          <a:pt x="0" y="21053"/>
                        </a:lnTo>
                        <a:cubicBezTo>
                          <a:pt x="0" y="9487"/>
                          <a:pt x="9487" y="0"/>
                          <a:pt x="21053" y="0"/>
                        </a:cubicBezTo>
                        <a:lnTo>
                          <a:pt x="51141" y="0"/>
                        </a:lnTo>
                        <a:cubicBezTo>
                          <a:pt x="62707" y="0"/>
                          <a:pt x="72194" y="9487"/>
                          <a:pt x="72194" y="21053"/>
                        </a:cubicBezTo>
                        <a:lnTo>
                          <a:pt x="72194" y="21053"/>
                        </a:lnTo>
                        <a:cubicBezTo>
                          <a:pt x="72194" y="32618"/>
                          <a:pt x="62707" y="42106"/>
                          <a:pt x="51141" y="42106"/>
                        </a:cubicBezTo>
                        <a:close/>
                      </a:path>
                    </a:pathLst>
                  </a:custGeom>
                  <a:noFill/>
                  <a:ln w="4517" cap="flat">
                    <a:solidFill>
                      <a:srgbClr val="3F3F3F"/>
                    </a:solidFill>
                    <a:prstDash val="solid"/>
                    <a:miter/>
                  </a:ln>
                </p:spPr>
                <p:txBody>
                  <a:bodyPr anchor="ctr"/>
                  <a:lstStyle/>
                  <a:p>
                    <a:pPr>
                      <a:defRPr/>
                    </a:pPr>
                    <a:endParaRPr lang="en-US" dirty="0"/>
                  </a:p>
                </p:txBody>
              </p:sp>
              <p:sp>
                <p:nvSpPr>
                  <p:cNvPr id="407" name="Forme libre : forme 34838">
                    <a:extLst>
                      <a:ext uri="{FF2B5EF4-FFF2-40B4-BE49-F238E27FC236}">
                        <a16:creationId xmlns:a16="http://schemas.microsoft.com/office/drawing/2014/main" id="{B2D21C43-C037-8128-43F8-331EEAE23069}"/>
                      </a:ext>
                    </a:extLst>
                  </p:cNvPr>
                  <p:cNvSpPr/>
                  <p:nvPr/>
                </p:nvSpPr>
                <p:spPr>
                  <a:xfrm>
                    <a:off x="677981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4 w 72194"/>
                      <a:gd name="connsiteY6" fmla="*/ 21053 h 42105"/>
                      <a:gd name="connsiteX7" fmla="*/ 72194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7" y="42106"/>
                          <a:pt x="0" y="32618"/>
                          <a:pt x="0" y="21053"/>
                        </a:cubicBezTo>
                        <a:lnTo>
                          <a:pt x="0" y="21053"/>
                        </a:lnTo>
                        <a:cubicBezTo>
                          <a:pt x="0" y="9487"/>
                          <a:pt x="9487" y="0"/>
                          <a:pt x="21053" y="0"/>
                        </a:cubicBezTo>
                        <a:lnTo>
                          <a:pt x="51142" y="0"/>
                        </a:lnTo>
                        <a:cubicBezTo>
                          <a:pt x="62707" y="0"/>
                          <a:pt x="72194" y="9487"/>
                          <a:pt x="72194" y="21053"/>
                        </a:cubicBezTo>
                        <a:lnTo>
                          <a:pt x="72194" y="21053"/>
                        </a:lnTo>
                        <a:cubicBezTo>
                          <a:pt x="72194" y="32618"/>
                          <a:pt x="62707" y="42106"/>
                          <a:pt x="51142" y="42106"/>
                        </a:cubicBezTo>
                        <a:close/>
                      </a:path>
                    </a:pathLst>
                  </a:custGeom>
                  <a:noFill/>
                  <a:ln w="4517" cap="flat">
                    <a:solidFill>
                      <a:srgbClr val="3F3F3F"/>
                    </a:solidFill>
                    <a:prstDash val="solid"/>
                    <a:miter/>
                  </a:ln>
                </p:spPr>
                <p:txBody>
                  <a:bodyPr anchor="ctr"/>
                  <a:lstStyle/>
                  <a:p>
                    <a:pPr>
                      <a:defRPr/>
                    </a:pPr>
                    <a:endParaRPr lang="en-US" dirty="0"/>
                  </a:p>
                </p:txBody>
              </p:sp>
              <p:sp>
                <p:nvSpPr>
                  <p:cNvPr id="408" name="Forme libre : forme 34839">
                    <a:extLst>
                      <a:ext uri="{FF2B5EF4-FFF2-40B4-BE49-F238E27FC236}">
                        <a16:creationId xmlns:a16="http://schemas.microsoft.com/office/drawing/2014/main" id="{E9FACC8A-1315-C478-558C-D8F494DBD1EB}"/>
                      </a:ext>
                    </a:extLst>
                  </p:cNvPr>
                  <p:cNvSpPr/>
                  <p:nvPr/>
                </p:nvSpPr>
                <p:spPr>
                  <a:xfrm>
                    <a:off x="6873962" y="971685"/>
                    <a:ext cx="72194" cy="42105"/>
                  </a:xfrm>
                  <a:custGeom>
                    <a:avLst/>
                    <a:gdLst>
                      <a:gd name="connsiteX0" fmla="*/ 51142 w 72194"/>
                      <a:gd name="connsiteY0" fmla="*/ 42106 h 42105"/>
                      <a:gd name="connsiteX1" fmla="*/ 21053 w 72194"/>
                      <a:gd name="connsiteY1" fmla="*/ 42106 h 42105"/>
                      <a:gd name="connsiteX2" fmla="*/ 0 w 72194"/>
                      <a:gd name="connsiteY2" fmla="*/ 21053 h 42105"/>
                      <a:gd name="connsiteX3" fmla="*/ 0 w 72194"/>
                      <a:gd name="connsiteY3" fmla="*/ 21053 h 42105"/>
                      <a:gd name="connsiteX4" fmla="*/ 21053 w 72194"/>
                      <a:gd name="connsiteY4" fmla="*/ 0 h 42105"/>
                      <a:gd name="connsiteX5" fmla="*/ 51142 w 72194"/>
                      <a:gd name="connsiteY5" fmla="*/ 0 h 42105"/>
                      <a:gd name="connsiteX6" fmla="*/ 72195 w 72194"/>
                      <a:gd name="connsiteY6" fmla="*/ 21053 h 42105"/>
                      <a:gd name="connsiteX7" fmla="*/ 72195 w 72194"/>
                      <a:gd name="connsiteY7" fmla="*/ 21053 h 42105"/>
                      <a:gd name="connsiteX8" fmla="*/ 51142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2" y="42106"/>
                        </a:moveTo>
                        <a:lnTo>
                          <a:pt x="21053" y="42106"/>
                        </a:lnTo>
                        <a:cubicBezTo>
                          <a:pt x="9488" y="42106"/>
                          <a:pt x="0" y="32618"/>
                          <a:pt x="0" y="21053"/>
                        </a:cubicBezTo>
                        <a:lnTo>
                          <a:pt x="0" y="21053"/>
                        </a:lnTo>
                        <a:cubicBezTo>
                          <a:pt x="0" y="9487"/>
                          <a:pt x="9488" y="0"/>
                          <a:pt x="21053" y="0"/>
                        </a:cubicBezTo>
                        <a:lnTo>
                          <a:pt x="51142" y="0"/>
                        </a:lnTo>
                        <a:cubicBezTo>
                          <a:pt x="62707" y="0"/>
                          <a:pt x="72195" y="9487"/>
                          <a:pt x="72195" y="21053"/>
                        </a:cubicBezTo>
                        <a:lnTo>
                          <a:pt x="72195" y="21053"/>
                        </a:lnTo>
                        <a:cubicBezTo>
                          <a:pt x="72195" y="32618"/>
                          <a:pt x="62707" y="42106"/>
                          <a:pt x="51142" y="42106"/>
                        </a:cubicBezTo>
                        <a:close/>
                      </a:path>
                    </a:pathLst>
                  </a:custGeom>
                  <a:noFill/>
                  <a:ln w="4517" cap="flat">
                    <a:solidFill>
                      <a:srgbClr val="3F3F3F"/>
                    </a:solidFill>
                    <a:prstDash val="solid"/>
                    <a:miter/>
                  </a:ln>
                </p:spPr>
                <p:txBody>
                  <a:bodyPr anchor="ctr"/>
                  <a:lstStyle/>
                  <a:p>
                    <a:pPr>
                      <a:defRPr/>
                    </a:pPr>
                    <a:endParaRPr lang="en-US" dirty="0"/>
                  </a:p>
                </p:txBody>
              </p:sp>
              <p:sp>
                <p:nvSpPr>
                  <p:cNvPr id="409" name="Forme libre : forme 34840">
                    <a:extLst>
                      <a:ext uri="{FF2B5EF4-FFF2-40B4-BE49-F238E27FC236}">
                        <a16:creationId xmlns:a16="http://schemas.microsoft.com/office/drawing/2014/main" id="{6BCB420D-1FD7-1E30-C400-7AD56B63DC38}"/>
                      </a:ext>
                    </a:extLst>
                  </p:cNvPr>
                  <p:cNvSpPr/>
                  <p:nvPr/>
                </p:nvSpPr>
                <p:spPr>
                  <a:xfrm>
                    <a:off x="6968113" y="971685"/>
                    <a:ext cx="72194" cy="42105"/>
                  </a:xfrm>
                  <a:custGeom>
                    <a:avLst/>
                    <a:gdLst>
                      <a:gd name="connsiteX0" fmla="*/ 51141 w 72194"/>
                      <a:gd name="connsiteY0" fmla="*/ 42106 h 42105"/>
                      <a:gd name="connsiteX1" fmla="*/ 21052 w 72194"/>
                      <a:gd name="connsiteY1" fmla="*/ 42106 h 42105"/>
                      <a:gd name="connsiteX2" fmla="*/ 0 w 72194"/>
                      <a:gd name="connsiteY2" fmla="*/ 21053 h 42105"/>
                      <a:gd name="connsiteX3" fmla="*/ 0 w 72194"/>
                      <a:gd name="connsiteY3" fmla="*/ 21053 h 42105"/>
                      <a:gd name="connsiteX4" fmla="*/ 21052 w 72194"/>
                      <a:gd name="connsiteY4" fmla="*/ 0 h 42105"/>
                      <a:gd name="connsiteX5" fmla="*/ 51141 w 72194"/>
                      <a:gd name="connsiteY5" fmla="*/ 0 h 42105"/>
                      <a:gd name="connsiteX6" fmla="*/ 72194 w 72194"/>
                      <a:gd name="connsiteY6" fmla="*/ 21053 h 42105"/>
                      <a:gd name="connsiteX7" fmla="*/ 72194 w 72194"/>
                      <a:gd name="connsiteY7" fmla="*/ 21053 h 42105"/>
                      <a:gd name="connsiteX8" fmla="*/ 51141 w 72194"/>
                      <a:gd name="connsiteY8" fmla="*/ 42106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94" h="42105">
                        <a:moveTo>
                          <a:pt x="51141" y="42106"/>
                        </a:moveTo>
                        <a:lnTo>
                          <a:pt x="21052" y="42106"/>
                        </a:lnTo>
                        <a:cubicBezTo>
                          <a:pt x="9487" y="42106"/>
                          <a:pt x="0" y="32618"/>
                          <a:pt x="0" y="21053"/>
                        </a:cubicBezTo>
                        <a:lnTo>
                          <a:pt x="0" y="21053"/>
                        </a:lnTo>
                        <a:cubicBezTo>
                          <a:pt x="0" y="9487"/>
                          <a:pt x="9487" y="0"/>
                          <a:pt x="21052" y="0"/>
                        </a:cubicBezTo>
                        <a:lnTo>
                          <a:pt x="51141" y="0"/>
                        </a:lnTo>
                        <a:cubicBezTo>
                          <a:pt x="62707" y="0"/>
                          <a:pt x="72194" y="9487"/>
                          <a:pt x="72194" y="21053"/>
                        </a:cubicBezTo>
                        <a:lnTo>
                          <a:pt x="72194" y="21053"/>
                        </a:lnTo>
                        <a:cubicBezTo>
                          <a:pt x="72194" y="32618"/>
                          <a:pt x="62707" y="42106"/>
                          <a:pt x="51141" y="42106"/>
                        </a:cubicBezTo>
                        <a:close/>
                      </a:path>
                    </a:pathLst>
                  </a:custGeom>
                  <a:noFill/>
                  <a:ln w="4517" cap="flat">
                    <a:solidFill>
                      <a:srgbClr val="3F3F3F"/>
                    </a:solidFill>
                    <a:prstDash val="solid"/>
                    <a:miter/>
                  </a:ln>
                </p:spPr>
                <p:txBody>
                  <a:bodyPr anchor="ctr"/>
                  <a:lstStyle/>
                  <a:p>
                    <a:pPr>
                      <a:defRPr/>
                    </a:pPr>
                    <a:endParaRPr lang="en-US" dirty="0"/>
                  </a:p>
                </p:txBody>
              </p:sp>
            </p:grpSp>
            <p:sp>
              <p:nvSpPr>
                <p:cNvPr id="382" name="Forme libre : forme 34841">
                  <a:extLst>
                    <a:ext uri="{FF2B5EF4-FFF2-40B4-BE49-F238E27FC236}">
                      <a16:creationId xmlns:a16="http://schemas.microsoft.com/office/drawing/2014/main" id="{4F36507C-8673-1811-CD22-5397B9493A86}"/>
                    </a:ext>
                  </a:extLst>
                </p:cNvPr>
                <p:cNvSpPr/>
                <p:nvPr/>
              </p:nvSpPr>
              <p:spPr>
                <a:xfrm>
                  <a:off x="4753494" y="295643"/>
                  <a:ext cx="5616512" cy="5299363"/>
                </a:xfrm>
                <a:custGeom>
                  <a:avLst/>
                  <a:gdLst>
                    <a:gd name="connsiteX0" fmla="*/ 803985 w 5616512"/>
                    <a:gd name="connsiteY0" fmla="*/ 4401951 h 5299363"/>
                    <a:gd name="connsiteX1" fmla="*/ 803985 w 5616512"/>
                    <a:gd name="connsiteY1" fmla="*/ 5044922 h 5299363"/>
                    <a:gd name="connsiteX2" fmla="*/ 3900838 w 5616512"/>
                    <a:gd name="connsiteY2" fmla="*/ 5299364 h 5299363"/>
                    <a:gd name="connsiteX3" fmla="*/ 5064619 w 5616512"/>
                    <a:gd name="connsiteY3" fmla="*/ 4718467 h 5299363"/>
                    <a:gd name="connsiteX4" fmla="*/ 5064619 w 5616512"/>
                    <a:gd name="connsiteY4" fmla="*/ 4127450 h 5299363"/>
                    <a:gd name="connsiteX5" fmla="*/ 5616512 w 5616512"/>
                    <a:gd name="connsiteY5" fmla="*/ 2587065 h 5299363"/>
                    <a:gd name="connsiteX6" fmla="*/ 2808256 w 5616512"/>
                    <a:gd name="connsiteY6" fmla="*/ 0 h 5299363"/>
                    <a:gd name="connsiteX7" fmla="*/ 0 w 5616512"/>
                    <a:gd name="connsiteY7" fmla="*/ 2587065 h 5299363"/>
                    <a:gd name="connsiteX8" fmla="*/ 803443 w 5616512"/>
                    <a:gd name="connsiteY8" fmla="*/ 4398427 h 5299363"/>
                    <a:gd name="connsiteX9" fmla="*/ 803985 w 5616512"/>
                    <a:gd name="connsiteY9" fmla="*/ 4401951 h 529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512" h="5299363">
                      <a:moveTo>
                        <a:pt x="803985" y="4401951"/>
                      </a:moveTo>
                      <a:lnTo>
                        <a:pt x="803985" y="5044922"/>
                      </a:lnTo>
                      <a:lnTo>
                        <a:pt x="3900838" y="5299364"/>
                      </a:lnTo>
                      <a:cubicBezTo>
                        <a:pt x="3900838" y="5299364"/>
                        <a:pt x="5064619" y="4710425"/>
                        <a:pt x="5064619" y="4718467"/>
                      </a:cubicBezTo>
                      <a:cubicBezTo>
                        <a:pt x="5064619" y="4725334"/>
                        <a:pt x="5064619" y="4264429"/>
                        <a:pt x="5064619" y="4127450"/>
                      </a:cubicBezTo>
                      <a:cubicBezTo>
                        <a:pt x="5411314" y="3697086"/>
                        <a:pt x="5616512" y="3164167"/>
                        <a:pt x="5616512" y="2587065"/>
                      </a:cubicBezTo>
                      <a:cubicBezTo>
                        <a:pt x="5616512" y="1158270"/>
                        <a:pt x="4359212" y="0"/>
                        <a:pt x="2808256" y="0"/>
                      </a:cubicBezTo>
                      <a:cubicBezTo>
                        <a:pt x="1257300" y="0"/>
                        <a:pt x="0" y="1158270"/>
                        <a:pt x="0" y="2587065"/>
                      </a:cubicBezTo>
                      <a:cubicBezTo>
                        <a:pt x="0" y="3292472"/>
                        <a:pt x="306577" y="3931739"/>
                        <a:pt x="803443" y="4398427"/>
                      </a:cubicBezTo>
                      <a:lnTo>
                        <a:pt x="803985" y="4401951"/>
                      </a:lnTo>
                      <a:close/>
                    </a:path>
                  </a:pathLst>
                </a:custGeom>
                <a:noFill/>
                <a:ln w="18070" cap="flat">
                  <a:solidFill>
                    <a:srgbClr val="3F3F3F"/>
                  </a:solidFill>
                  <a:prstDash val="solid"/>
                  <a:miter/>
                </a:ln>
              </p:spPr>
              <p:txBody>
                <a:bodyPr anchor="ctr"/>
                <a:lstStyle/>
                <a:p>
                  <a:pPr>
                    <a:defRPr/>
                  </a:pPr>
                  <a:endParaRPr lang="en-US" dirty="0"/>
                </a:p>
              </p:txBody>
            </p:sp>
            <p:sp>
              <p:nvSpPr>
                <p:cNvPr id="383" name="Forme libre : forme 34842">
                  <a:extLst>
                    <a:ext uri="{FF2B5EF4-FFF2-40B4-BE49-F238E27FC236}">
                      <a16:creationId xmlns:a16="http://schemas.microsoft.com/office/drawing/2014/main" id="{50896E48-29F2-E391-FDC3-91E44BF25F48}"/>
                    </a:ext>
                  </a:extLst>
                </p:cNvPr>
                <p:cNvSpPr/>
                <p:nvPr/>
              </p:nvSpPr>
              <p:spPr>
                <a:xfrm>
                  <a:off x="8656319" y="4509293"/>
                  <a:ext cx="9035" cy="1085714"/>
                </a:xfrm>
                <a:custGeom>
                  <a:avLst/>
                  <a:gdLst>
                    <a:gd name="connsiteX0" fmla="*/ 0 w 9035"/>
                    <a:gd name="connsiteY0" fmla="*/ 0 h 1085714"/>
                    <a:gd name="connsiteX1" fmla="*/ 0 w 9035"/>
                    <a:gd name="connsiteY1" fmla="*/ 1085714 h 1085714"/>
                  </a:gdLst>
                  <a:ahLst/>
                  <a:cxnLst>
                    <a:cxn ang="0">
                      <a:pos x="connsiteX0" y="connsiteY0"/>
                    </a:cxn>
                    <a:cxn ang="0">
                      <a:pos x="connsiteX1" y="connsiteY1"/>
                    </a:cxn>
                  </a:cxnLst>
                  <a:rect l="l" t="t" r="r" b="b"/>
                  <a:pathLst>
                    <a:path w="9035" h="1085714">
                      <a:moveTo>
                        <a:pt x="0" y="0"/>
                      </a:moveTo>
                      <a:lnTo>
                        <a:pt x="0" y="1085714"/>
                      </a:lnTo>
                    </a:path>
                  </a:pathLst>
                </a:custGeom>
                <a:ln w="18070" cap="rnd">
                  <a:solidFill>
                    <a:srgbClr val="3F3F3F"/>
                  </a:solidFill>
                  <a:prstDash val="solid"/>
                  <a:miter/>
                </a:ln>
              </p:spPr>
              <p:txBody>
                <a:bodyPr anchor="ctr"/>
                <a:lstStyle/>
                <a:p>
                  <a:pPr>
                    <a:defRPr/>
                  </a:pPr>
                  <a:endParaRPr lang="en-US" dirty="0"/>
                </a:p>
              </p:txBody>
            </p:sp>
            <p:sp>
              <p:nvSpPr>
                <p:cNvPr id="384" name="Forme libre : forme 34843">
                  <a:extLst>
                    <a:ext uri="{FF2B5EF4-FFF2-40B4-BE49-F238E27FC236}">
                      <a16:creationId xmlns:a16="http://schemas.microsoft.com/office/drawing/2014/main" id="{D5EAAEF2-210D-1834-A2FD-4783523D9E1B}"/>
                    </a:ext>
                  </a:extLst>
                </p:cNvPr>
                <p:cNvSpPr/>
                <p:nvPr/>
              </p:nvSpPr>
              <p:spPr>
                <a:xfrm>
                  <a:off x="7537039" y="2531135"/>
                  <a:ext cx="145028" cy="610985"/>
                </a:xfrm>
                <a:custGeom>
                  <a:avLst/>
                  <a:gdLst>
                    <a:gd name="connsiteX0" fmla="*/ 77660 w 145028"/>
                    <a:gd name="connsiteY0" fmla="*/ 0 h 610985"/>
                    <a:gd name="connsiteX1" fmla="*/ 102688 w 145028"/>
                    <a:gd name="connsiteY1" fmla="*/ 610985 h 610985"/>
                    <a:gd name="connsiteX2" fmla="*/ 77660 w 145028"/>
                    <a:gd name="connsiteY2" fmla="*/ 0 h 610985"/>
                  </a:gdLst>
                  <a:ahLst/>
                  <a:cxnLst>
                    <a:cxn ang="0">
                      <a:pos x="connsiteX0" y="connsiteY0"/>
                    </a:cxn>
                    <a:cxn ang="0">
                      <a:pos x="connsiteX1" y="connsiteY1"/>
                    </a:cxn>
                    <a:cxn ang="0">
                      <a:pos x="connsiteX2" y="connsiteY2"/>
                    </a:cxn>
                  </a:cxnLst>
                  <a:rect l="l" t="t" r="r" b="b"/>
                  <a:pathLst>
                    <a:path w="145028" h="610985">
                      <a:moveTo>
                        <a:pt x="77660" y="0"/>
                      </a:moveTo>
                      <a:cubicBezTo>
                        <a:pt x="77660" y="0"/>
                        <a:pt x="210844" y="266459"/>
                        <a:pt x="102688" y="610985"/>
                      </a:cubicBezTo>
                      <a:cubicBezTo>
                        <a:pt x="102688" y="610985"/>
                        <a:pt x="-110642" y="347599"/>
                        <a:pt x="77660" y="0"/>
                      </a:cubicBezTo>
                      <a:close/>
                    </a:path>
                  </a:pathLst>
                </a:custGeom>
                <a:solidFill>
                  <a:srgbClr val="7A7A7A"/>
                </a:solidFill>
                <a:ln w="9035" cap="flat">
                  <a:noFill/>
                  <a:prstDash val="solid"/>
                  <a:miter/>
                </a:ln>
              </p:spPr>
              <p:txBody>
                <a:bodyPr anchor="ctr"/>
                <a:lstStyle/>
                <a:p>
                  <a:pPr>
                    <a:defRPr/>
                  </a:pPr>
                  <a:endParaRPr lang="en-US" dirty="0"/>
                </a:p>
              </p:txBody>
            </p:sp>
            <p:sp>
              <p:nvSpPr>
                <p:cNvPr id="385" name="Forme libre : forme 34844">
                  <a:extLst>
                    <a:ext uri="{FF2B5EF4-FFF2-40B4-BE49-F238E27FC236}">
                      <a16:creationId xmlns:a16="http://schemas.microsoft.com/office/drawing/2014/main" id="{718491A3-560B-A138-8234-47FEE5052A0B}"/>
                    </a:ext>
                  </a:extLst>
                </p:cNvPr>
                <p:cNvSpPr/>
                <p:nvPr/>
              </p:nvSpPr>
              <p:spPr>
                <a:xfrm>
                  <a:off x="6277614" y="2068755"/>
                  <a:ext cx="1412688" cy="1604593"/>
                </a:xfrm>
                <a:custGeom>
                  <a:avLst/>
                  <a:gdLst>
                    <a:gd name="connsiteX0" fmla="*/ 110505 w 1412688"/>
                    <a:gd name="connsiteY0" fmla="*/ 336063 h 1604593"/>
                    <a:gd name="connsiteX1" fmla="*/ 319769 w 1412688"/>
                    <a:gd name="connsiteY1" fmla="*/ 117311 h 1604593"/>
                    <a:gd name="connsiteX2" fmla="*/ 602040 w 1412688"/>
                    <a:gd name="connsiteY2" fmla="*/ 6174 h 1604593"/>
                    <a:gd name="connsiteX3" fmla="*/ 755012 w 1412688"/>
                    <a:gd name="connsiteY3" fmla="*/ 2831 h 1604593"/>
                    <a:gd name="connsiteX4" fmla="*/ 904822 w 1412688"/>
                    <a:gd name="connsiteY4" fmla="*/ 34907 h 1604593"/>
                    <a:gd name="connsiteX5" fmla="*/ 1164144 w 1412688"/>
                    <a:gd name="connsiteY5" fmla="*/ 195198 h 1604593"/>
                    <a:gd name="connsiteX6" fmla="*/ 1338259 w 1412688"/>
                    <a:gd name="connsiteY6" fmla="*/ 446116 h 1604593"/>
                    <a:gd name="connsiteX7" fmla="*/ 1410724 w 1412688"/>
                    <a:gd name="connsiteY7" fmla="*/ 742935 h 1604593"/>
                    <a:gd name="connsiteX8" fmla="*/ 1378557 w 1412688"/>
                    <a:gd name="connsiteY8" fmla="*/ 1046981 h 1604593"/>
                    <a:gd name="connsiteX9" fmla="*/ 1241759 w 1412688"/>
                    <a:gd name="connsiteY9" fmla="*/ 1320398 h 1604593"/>
                    <a:gd name="connsiteX10" fmla="*/ 1239229 w 1412688"/>
                    <a:gd name="connsiteY10" fmla="*/ 1323741 h 1604593"/>
                    <a:gd name="connsiteX11" fmla="*/ 1234983 w 1412688"/>
                    <a:gd name="connsiteY11" fmla="*/ 1323651 h 1604593"/>
                    <a:gd name="connsiteX12" fmla="*/ 1030597 w 1412688"/>
                    <a:gd name="connsiteY12" fmla="*/ 1320760 h 1604593"/>
                    <a:gd name="connsiteX13" fmla="*/ 1038549 w 1412688"/>
                    <a:gd name="connsiteY13" fmla="*/ 1314796 h 1604593"/>
                    <a:gd name="connsiteX14" fmla="*/ 952982 w 1412688"/>
                    <a:gd name="connsiteY14" fmla="*/ 1478792 h 1604593"/>
                    <a:gd name="connsiteX15" fmla="*/ 922803 w 1412688"/>
                    <a:gd name="connsiteY15" fmla="*/ 1514211 h 1604593"/>
                    <a:gd name="connsiteX16" fmla="*/ 906088 w 1412688"/>
                    <a:gd name="connsiteY16" fmla="*/ 1530475 h 1604593"/>
                    <a:gd name="connsiteX17" fmla="*/ 888468 w 1412688"/>
                    <a:gd name="connsiteY17" fmla="*/ 1545745 h 1604593"/>
                    <a:gd name="connsiteX18" fmla="*/ 870036 w 1412688"/>
                    <a:gd name="connsiteY18" fmla="*/ 1560112 h 1604593"/>
                    <a:gd name="connsiteX19" fmla="*/ 850519 w 1412688"/>
                    <a:gd name="connsiteY19" fmla="*/ 1573033 h 1604593"/>
                    <a:gd name="connsiteX20" fmla="*/ 830098 w 1412688"/>
                    <a:gd name="connsiteY20" fmla="*/ 1584418 h 1604593"/>
                    <a:gd name="connsiteX21" fmla="*/ 808774 w 1412688"/>
                    <a:gd name="connsiteY21" fmla="*/ 1594808 h 1604593"/>
                    <a:gd name="connsiteX22" fmla="*/ 715618 w 1412688"/>
                    <a:gd name="connsiteY22" fmla="*/ 1604115 h 1604593"/>
                    <a:gd name="connsiteX23" fmla="*/ 623816 w 1412688"/>
                    <a:gd name="connsiteY23" fmla="*/ 1599778 h 1604593"/>
                    <a:gd name="connsiteX24" fmla="*/ 445454 w 1412688"/>
                    <a:gd name="connsiteY24" fmla="*/ 1554690 h 1604593"/>
                    <a:gd name="connsiteX25" fmla="*/ 286247 w 1412688"/>
                    <a:gd name="connsiteY25" fmla="*/ 1463070 h 1604593"/>
                    <a:gd name="connsiteX26" fmla="*/ 217125 w 1412688"/>
                    <a:gd name="connsiteY26" fmla="*/ 1402531 h 1604593"/>
                    <a:gd name="connsiteX27" fmla="*/ 156045 w 1412688"/>
                    <a:gd name="connsiteY27" fmla="*/ 1334042 h 1604593"/>
                    <a:gd name="connsiteX28" fmla="*/ 0 w 1412688"/>
                    <a:gd name="connsiteY28" fmla="*/ 1005779 h 1604593"/>
                    <a:gd name="connsiteX29" fmla="*/ 161014 w 1412688"/>
                    <a:gd name="connsiteY29" fmla="*/ 1330066 h 1604593"/>
                    <a:gd name="connsiteX30" fmla="*/ 449610 w 1412688"/>
                    <a:gd name="connsiteY30" fmla="*/ 1544480 h 1604593"/>
                    <a:gd name="connsiteX31" fmla="*/ 625081 w 1412688"/>
                    <a:gd name="connsiteY31" fmla="*/ 1587038 h 1604593"/>
                    <a:gd name="connsiteX32" fmla="*/ 715889 w 1412688"/>
                    <a:gd name="connsiteY32" fmla="*/ 1590381 h 1604593"/>
                    <a:gd name="connsiteX33" fmla="*/ 803444 w 1412688"/>
                    <a:gd name="connsiteY33" fmla="*/ 1581165 h 1604593"/>
                    <a:gd name="connsiteX34" fmla="*/ 823051 w 1412688"/>
                    <a:gd name="connsiteY34" fmla="*/ 1571226 h 1604593"/>
                    <a:gd name="connsiteX35" fmla="*/ 842477 w 1412688"/>
                    <a:gd name="connsiteY35" fmla="*/ 1560202 h 1604593"/>
                    <a:gd name="connsiteX36" fmla="*/ 861000 w 1412688"/>
                    <a:gd name="connsiteY36" fmla="*/ 1547733 h 1604593"/>
                    <a:gd name="connsiteX37" fmla="*/ 878620 w 1412688"/>
                    <a:gd name="connsiteY37" fmla="*/ 1533909 h 1604593"/>
                    <a:gd name="connsiteX38" fmla="*/ 895426 w 1412688"/>
                    <a:gd name="connsiteY38" fmla="*/ 1519181 h 1604593"/>
                    <a:gd name="connsiteX39" fmla="*/ 911509 w 1412688"/>
                    <a:gd name="connsiteY39" fmla="*/ 1503549 h 1604593"/>
                    <a:gd name="connsiteX40" fmla="*/ 940513 w 1412688"/>
                    <a:gd name="connsiteY40" fmla="*/ 1469304 h 1604593"/>
                    <a:gd name="connsiteX41" fmla="*/ 1022827 w 1412688"/>
                    <a:gd name="connsiteY41" fmla="*/ 1310459 h 1604593"/>
                    <a:gd name="connsiteX42" fmla="*/ 1024725 w 1412688"/>
                    <a:gd name="connsiteY42" fmla="*/ 1304495 h 1604593"/>
                    <a:gd name="connsiteX43" fmla="*/ 1030778 w 1412688"/>
                    <a:gd name="connsiteY43" fmla="*/ 1304586 h 1604593"/>
                    <a:gd name="connsiteX44" fmla="*/ 1235163 w 1412688"/>
                    <a:gd name="connsiteY44" fmla="*/ 1306754 h 1604593"/>
                    <a:gd name="connsiteX45" fmla="*/ 1228386 w 1412688"/>
                    <a:gd name="connsiteY45" fmla="*/ 1310098 h 1604593"/>
                    <a:gd name="connsiteX46" fmla="*/ 1361481 w 1412688"/>
                    <a:gd name="connsiteY46" fmla="*/ 1042012 h 1604593"/>
                    <a:gd name="connsiteX47" fmla="*/ 1393466 w 1412688"/>
                    <a:gd name="connsiteY47" fmla="*/ 744019 h 1604593"/>
                    <a:gd name="connsiteX48" fmla="*/ 1323260 w 1412688"/>
                    <a:gd name="connsiteY48" fmla="*/ 452712 h 1604593"/>
                    <a:gd name="connsiteX49" fmla="*/ 1153391 w 1412688"/>
                    <a:gd name="connsiteY49" fmla="*/ 206221 h 1604593"/>
                    <a:gd name="connsiteX50" fmla="*/ 900666 w 1412688"/>
                    <a:gd name="connsiteY50" fmla="*/ 46924 h 1604593"/>
                    <a:gd name="connsiteX51" fmla="*/ 753928 w 1412688"/>
                    <a:gd name="connsiteY51" fmla="*/ 14035 h 1604593"/>
                    <a:gd name="connsiteX52" fmla="*/ 603396 w 1412688"/>
                    <a:gd name="connsiteY52" fmla="*/ 15842 h 1604593"/>
                    <a:gd name="connsiteX53" fmla="*/ 322751 w 1412688"/>
                    <a:gd name="connsiteY53" fmla="*/ 121558 h 1604593"/>
                    <a:gd name="connsiteX54" fmla="*/ 110505 w 1412688"/>
                    <a:gd name="connsiteY54" fmla="*/ 336063 h 16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12688" h="1604593">
                      <a:moveTo>
                        <a:pt x="110505" y="336063"/>
                      </a:moveTo>
                      <a:cubicBezTo>
                        <a:pt x="165261" y="250767"/>
                        <a:pt x="235829" y="175049"/>
                        <a:pt x="319769" y="117311"/>
                      </a:cubicBezTo>
                      <a:cubicBezTo>
                        <a:pt x="403800" y="60026"/>
                        <a:pt x="500661" y="20631"/>
                        <a:pt x="602040" y="6174"/>
                      </a:cubicBezTo>
                      <a:cubicBezTo>
                        <a:pt x="652640" y="-693"/>
                        <a:pt x="704052" y="-1868"/>
                        <a:pt x="755012" y="2831"/>
                      </a:cubicBezTo>
                      <a:cubicBezTo>
                        <a:pt x="805973" y="7620"/>
                        <a:pt x="856301" y="18372"/>
                        <a:pt x="904822" y="34907"/>
                      </a:cubicBezTo>
                      <a:cubicBezTo>
                        <a:pt x="1001684" y="68248"/>
                        <a:pt x="1090594" y="123998"/>
                        <a:pt x="1164144" y="195198"/>
                      </a:cubicBezTo>
                      <a:cubicBezTo>
                        <a:pt x="1237784" y="266489"/>
                        <a:pt x="1296695" y="352507"/>
                        <a:pt x="1338259" y="446116"/>
                      </a:cubicBezTo>
                      <a:cubicBezTo>
                        <a:pt x="1379913" y="539725"/>
                        <a:pt x="1404128" y="640833"/>
                        <a:pt x="1410724" y="742935"/>
                      </a:cubicBezTo>
                      <a:cubicBezTo>
                        <a:pt x="1417410" y="845037"/>
                        <a:pt x="1407110" y="948494"/>
                        <a:pt x="1378557" y="1046981"/>
                      </a:cubicBezTo>
                      <a:cubicBezTo>
                        <a:pt x="1350005" y="1145379"/>
                        <a:pt x="1303653" y="1238626"/>
                        <a:pt x="1241759" y="1320398"/>
                      </a:cubicBezTo>
                      <a:lnTo>
                        <a:pt x="1239229" y="1323741"/>
                      </a:lnTo>
                      <a:lnTo>
                        <a:pt x="1234983" y="1323651"/>
                      </a:lnTo>
                      <a:lnTo>
                        <a:pt x="1030597" y="1320760"/>
                      </a:lnTo>
                      <a:lnTo>
                        <a:pt x="1038549" y="1314796"/>
                      </a:lnTo>
                      <a:cubicBezTo>
                        <a:pt x="1019574" y="1374340"/>
                        <a:pt x="990841" y="1429548"/>
                        <a:pt x="952982" y="1478792"/>
                      </a:cubicBezTo>
                      <a:cubicBezTo>
                        <a:pt x="943766" y="1491261"/>
                        <a:pt x="933194" y="1502646"/>
                        <a:pt x="922803" y="1514211"/>
                      </a:cubicBezTo>
                      <a:cubicBezTo>
                        <a:pt x="917382" y="1519813"/>
                        <a:pt x="911599" y="1525054"/>
                        <a:pt x="906088" y="1530475"/>
                      </a:cubicBezTo>
                      <a:cubicBezTo>
                        <a:pt x="900666" y="1535987"/>
                        <a:pt x="894612" y="1540956"/>
                        <a:pt x="888468" y="1545745"/>
                      </a:cubicBezTo>
                      <a:cubicBezTo>
                        <a:pt x="882324" y="1550534"/>
                        <a:pt x="876631" y="1555865"/>
                        <a:pt x="870036" y="1560112"/>
                      </a:cubicBezTo>
                      <a:lnTo>
                        <a:pt x="850519" y="1573033"/>
                      </a:lnTo>
                      <a:cubicBezTo>
                        <a:pt x="844104" y="1577550"/>
                        <a:pt x="836875" y="1580532"/>
                        <a:pt x="830098" y="1584418"/>
                      </a:cubicBezTo>
                      <a:cubicBezTo>
                        <a:pt x="823141" y="1588032"/>
                        <a:pt x="816545" y="1591917"/>
                        <a:pt x="808774" y="1594808"/>
                      </a:cubicBezTo>
                      <a:cubicBezTo>
                        <a:pt x="777963" y="1606284"/>
                        <a:pt x="745887" y="1604838"/>
                        <a:pt x="715618" y="1604115"/>
                      </a:cubicBezTo>
                      <a:cubicBezTo>
                        <a:pt x="685529" y="1603392"/>
                        <a:pt x="654357" y="1603121"/>
                        <a:pt x="623816" y="1599778"/>
                      </a:cubicBezTo>
                      <a:cubicBezTo>
                        <a:pt x="562645" y="1593182"/>
                        <a:pt x="502378" y="1578002"/>
                        <a:pt x="445454" y="1554690"/>
                      </a:cubicBezTo>
                      <a:cubicBezTo>
                        <a:pt x="388530" y="1531379"/>
                        <a:pt x="334949" y="1500477"/>
                        <a:pt x="286247" y="1463070"/>
                      </a:cubicBezTo>
                      <a:cubicBezTo>
                        <a:pt x="261761" y="1444637"/>
                        <a:pt x="238811" y="1424127"/>
                        <a:pt x="217125" y="1402531"/>
                      </a:cubicBezTo>
                      <a:cubicBezTo>
                        <a:pt x="195259" y="1381027"/>
                        <a:pt x="174929" y="1358077"/>
                        <a:pt x="156045" y="1334042"/>
                      </a:cubicBezTo>
                      <a:cubicBezTo>
                        <a:pt x="80056" y="1237994"/>
                        <a:pt x="27288" y="1124507"/>
                        <a:pt x="0" y="1005779"/>
                      </a:cubicBezTo>
                      <a:cubicBezTo>
                        <a:pt x="29366" y="1124055"/>
                        <a:pt x="83941" y="1236096"/>
                        <a:pt x="161014" y="1330066"/>
                      </a:cubicBezTo>
                      <a:cubicBezTo>
                        <a:pt x="237907" y="1423855"/>
                        <a:pt x="337117" y="1499845"/>
                        <a:pt x="449610" y="1544480"/>
                      </a:cubicBezTo>
                      <a:cubicBezTo>
                        <a:pt x="505812" y="1566798"/>
                        <a:pt x="565085" y="1581165"/>
                        <a:pt x="625081" y="1587038"/>
                      </a:cubicBezTo>
                      <a:cubicBezTo>
                        <a:pt x="655260" y="1590020"/>
                        <a:pt x="685077" y="1590020"/>
                        <a:pt x="715889" y="1590381"/>
                      </a:cubicBezTo>
                      <a:cubicBezTo>
                        <a:pt x="746158" y="1590923"/>
                        <a:pt x="776698" y="1591556"/>
                        <a:pt x="803444" y="1581165"/>
                      </a:cubicBezTo>
                      <a:cubicBezTo>
                        <a:pt x="809949" y="1578635"/>
                        <a:pt x="816545" y="1574749"/>
                        <a:pt x="823051" y="1571226"/>
                      </a:cubicBezTo>
                      <a:cubicBezTo>
                        <a:pt x="829466" y="1567521"/>
                        <a:pt x="836423" y="1564630"/>
                        <a:pt x="842477" y="1560202"/>
                      </a:cubicBezTo>
                      <a:lnTo>
                        <a:pt x="861000" y="1547733"/>
                      </a:lnTo>
                      <a:cubicBezTo>
                        <a:pt x="867235" y="1543667"/>
                        <a:pt x="872656" y="1538517"/>
                        <a:pt x="878620" y="1533909"/>
                      </a:cubicBezTo>
                      <a:cubicBezTo>
                        <a:pt x="884492" y="1529300"/>
                        <a:pt x="890275" y="1524512"/>
                        <a:pt x="895426" y="1519181"/>
                      </a:cubicBezTo>
                      <a:cubicBezTo>
                        <a:pt x="900756" y="1513940"/>
                        <a:pt x="906268" y="1508880"/>
                        <a:pt x="911509" y="1503549"/>
                      </a:cubicBezTo>
                      <a:cubicBezTo>
                        <a:pt x="921539" y="1492435"/>
                        <a:pt x="931658" y="1481412"/>
                        <a:pt x="940513" y="1469304"/>
                      </a:cubicBezTo>
                      <a:cubicBezTo>
                        <a:pt x="976836" y="1421868"/>
                        <a:pt x="1005027" y="1367112"/>
                        <a:pt x="1022827" y="1310459"/>
                      </a:cubicBezTo>
                      <a:lnTo>
                        <a:pt x="1024725" y="1304495"/>
                      </a:lnTo>
                      <a:lnTo>
                        <a:pt x="1030778" y="1304586"/>
                      </a:lnTo>
                      <a:lnTo>
                        <a:pt x="1235163" y="1306754"/>
                      </a:lnTo>
                      <a:lnTo>
                        <a:pt x="1228386" y="1310098"/>
                      </a:lnTo>
                      <a:cubicBezTo>
                        <a:pt x="1288744" y="1229952"/>
                        <a:pt x="1333922" y="1138422"/>
                        <a:pt x="1361481" y="1042012"/>
                      </a:cubicBezTo>
                      <a:cubicBezTo>
                        <a:pt x="1388858" y="945512"/>
                        <a:pt x="1399882" y="844223"/>
                        <a:pt x="1393466" y="744019"/>
                      </a:cubicBezTo>
                      <a:cubicBezTo>
                        <a:pt x="1387322" y="643814"/>
                        <a:pt x="1363829" y="544604"/>
                        <a:pt x="1323260" y="452712"/>
                      </a:cubicBezTo>
                      <a:cubicBezTo>
                        <a:pt x="1282781" y="360820"/>
                        <a:pt x="1225315" y="276247"/>
                        <a:pt x="1153391" y="206221"/>
                      </a:cubicBezTo>
                      <a:cubicBezTo>
                        <a:pt x="1081649" y="136196"/>
                        <a:pt x="995449" y="80356"/>
                        <a:pt x="900666" y="46924"/>
                      </a:cubicBezTo>
                      <a:cubicBezTo>
                        <a:pt x="853320" y="30299"/>
                        <a:pt x="803986" y="19185"/>
                        <a:pt x="753928" y="14035"/>
                      </a:cubicBezTo>
                      <a:cubicBezTo>
                        <a:pt x="703962" y="8885"/>
                        <a:pt x="653362" y="9607"/>
                        <a:pt x="603396" y="15842"/>
                      </a:cubicBezTo>
                      <a:cubicBezTo>
                        <a:pt x="503643" y="29486"/>
                        <a:pt x="407143" y="65899"/>
                        <a:pt x="322751" y="121558"/>
                      </a:cubicBezTo>
                      <a:cubicBezTo>
                        <a:pt x="238449" y="177488"/>
                        <a:pt x="166706" y="251670"/>
                        <a:pt x="110505" y="336063"/>
                      </a:cubicBezTo>
                      <a:close/>
                    </a:path>
                  </a:pathLst>
                </a:custGeom>
                <a:solidFill>
                  <a:srgbClr val="333333"/>
                </a:solidFill>
                <a:ln w="9035" cap="flat">
                  <a:noFill/>
                  <a:prstDash val="solid"/>
                  <a:miter/>
                </a:ln>
              </p:spPr>
              <p:txBody>
                <a:bodyPr anchor="ctr"/>
                <a:lstStyle/>
                <a:p>
                  <a:pPr>
                    <a:defRPr/>
                  </a:pPr>
                  <a:endParaRPr lang="en-US" dirty="0"/>
                </a:p>
              </p:txBody>
            </p:sp>
            <p:sp>
              <p:nvSpPr>
                <p:cNvPr id="386" name="Forme libre : forme 34845">
                  <a:extLst>
                    <a:ext uri="{FF2B5EF4-FFF2-40B4-BE49-F238E27FC236}">
                      <a16:creationId xmlns:a16="http://schemas.microsoft.com/office/drawing/2014/main" id="{8C728BA1-6DEB-1F93-2362-7E8FD11A5826}"/>
                    </a:ext>
                  </a:extLst>
                </p:cNvPr>
                <p:cNvSpPr/>
                <p:nvPr/>
              </p:nvSpPr>
              <p:spPr>
                <a:xfrm>
                  <a:off x="6867348" y="2192121"/>
                  <a:ext cx="723814" cy="1216301"/>
                </a:xfrm>
                <a:custGeom>
                  <a:avLst/>
                  <a:gdLst>
                    <a:gd name="connsiteX0" fmla="*/ 696300 w 723814"/>
                    <a:gd name="connsiteY0" fmla="*/ 878708 h 1216301"/>
                    <a:gd name="connsiteX1" fmla="*/ 716720 w 723814"/>
                    <a:gd name="connsiteY1" fmla="*/ 1010718 h 1216301"/>
                    <a:gd name="connsiteX2" fmla="*/ 619949 w 723814"/>
                    <a:gd name="connsiteY2" fmla="*/ 1076226 h 1216301"/>
                    <a:gd name="connsiteX3" fmla="*/ 383849 w 723814"/>
                    <a:gd name="connsiteY3" fmla="*/ 1198387 h 1216301"/>
                    <a:gd name="connsiteX4" fmla="*/ 366682 w 723814"/>
                    <a:gd name="connsiteY4" fmla="*/ 1215012 h 1216301"/>
                    <a:gd name="connsiteX5" fmla="*/ 345448 w 723814"/>
                    <a:gd name="connsiteY5" fmla="*/ 1213838 h 1216301"/>
                    <a:gd name="connsiteX6" fmla="*/ 213077 w 723814"/>
                    <a:gd name="connsiteY6" fmla="*/ 1123301 h 1216301"/>
                    <a:gd name="connsiteX7" fmla="*/ 1916 w 723814"/>
                    <a:gd name="connsiteY7" fmla="*/ 557764 h 1216301"/>
                    <a:gd name="connsiteX8" fmla="*/ 8060 w 723814"/>
                    <a:gd name="connsiteY8" fmla="*/ 407684 h 1216301"/>
                    <a:gd name="connsiteX9" fmla="*/ 47003 w 723814"/>
                    <a:gd name="connsiteY9" fmla="*/ 290221 h 1216301"/>
                    <a:gd name="connsiteX10" fmla="*/ 248948 w 723814"/>
                    <a:gd name="connsiteY10" fmla="*/ 30087 h 1216301"/>
                    <a:gd name="connsiteX11" fmla="*/ 399300 w 723814"/>
                    <a:gd name="connsiteY11" fmla="*/ 8402 h 1216301"/>
                    <a:gd name="connsiteX12" fmla="*/ 475109 w 723814"/>
                    <a:gd name="connsiteY12" fmla="*/ 61440 h 1216301"/>
                    <a:gd name="connsiteX13" fmla="*/ 563838 w 723814"/>
                    <a:gd name="connsiteY13" fmla="*/ 141767 h 1216301"/>
                    <a:gd name="connsiteX14" fmla="*/ 704974 w 723814"/>
                    <a:gd name="connsiteY14" fmla="*/ 371541 h 1216301"/>
                    <a:gd name="connsiteX15" fmla="*/ 656633 w 723814"/>
                    <a:gd name="connsiteY15" fmla="*/ 697906 h 1216301"/>
                    <a:gd name="connsiteX16" fmla="*/ 696300 w 723814"/>
                    <a:gd name="connsiteY16" fmla="*/ 878708 h 121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814" h="1216301">
                      <a:moveTo>
                        <a:pt x="696300" y="878708"/>
                      </a:moveTo>
                      <a:cubicBezTo>
                        <a:pt x="713106" y="921356"/>
                        <a:pt x="735424" y="968883"/>
                        <a:pt x="716720" y="1010718"/>
                      </a:cubicBezTo>
                      <a:cubicBezTo>
                        <a:pt x="700275" y="1047402"/>
                        <a:pt x="658441" y="1064389"/>
                        <a:pt x="619949" y="1076226"/>
                      </a:cubicBezTo>
                      <a:cubicBezTo>
                        <a:pt x="533569" y="1102700"/>
                        <a:pt x="436888" y="1125289"/>
                        <a:pt x="383849" y="1198387"/>
                      </a:cubicBezTo>
                      <a:cubicBezTo>
                        <a:pt x="379061" y="1204892"/>
                        <a:pt x="374272" y="1212211"/>
                        <a:pt x="366682" y="1215012"/>
                      </a:cubicBezTo>
                      <a:cubicBezTo>
                        <a:pt x="359905" y="1217542"/>
                        <a:pt x="352406" y="1215916"/>
                        <a:pt x="345448" y="1213838"/>
                      </a:cubicBezTo>
                      <a:cubicBezTo>
                        <a:pt x="293494" y="1198567"/>
                        <a:pt x="249943" y="1162877"/>
                        <a:pt x="213077" y="1123301"/>
                      </a:cubicBezTo>
                      <a:cubicBezTo>
                        <a:pt x="73206" y="973039"/>
                        <a:pt x="14295" y="762691"/>
                        <a:pt x="1916" y="557764"/>
                      </a:cubicBezTo>
                      <a:cubicBezTo>
                        <a:pt x="-1066" y="507617"/>
                        <a:pt x="-1608" y="456927"/>
                        <a:pt x="8060" y="407684"/>
                      </a:cubicBezTo>
                      <a:cubicBezTo>
                        <a:pt x="16012" y="367114"/>
                        <a:pt x="30740" y="328170"/>
                        <a:pt x="47003" y="290221"/>
                      </a:cubicBezTo>
                      <a:cubicBezTo>
                        <a:pt x="91097" y="187487"/>
                        <a:pt x="151906" y="85385"/>
                        <a:pt x="248948" y="30087"/>
                      </a:cubicBezTo>
                      <a:cubicBezTo>
                        <a:pt x="294398" y="4155"/>
                        <a:pt x="350328" y="-10121"/>
                        <a:pt x="399300" y="8402"/>
                      </a:cubicBezTo>
                      <a:cubicBezTo>
                        <a:pt x="428305" y="19335"/>
                        <a:pt x="452068" y="40659"/>
                        <a:pt x="475109" y="61440"/>
                      </a:cubicBezTo>
                      <a:cubicBezTo>
                        <a:pt x="504655" y="88186"/>
                        <a:pt x="534292" y="114931"/>
                        <a:pt x="563838" y="141767"/>
                      </a:cubicBezTo>
                      <a:cubicBezTo>
                        <a:pt x="621847" y="194263"/>
                        <a:pt x="730183" y="282541"/>
                        <a:pt x="704974" y="371541"/>
                      </a:cubicBezTo>
                      <a:cubicBezTo>
                        <a:pt x="674343" y="479697"/>
                        <a:pt x="649224" y="584329"/>
                        <a:pt x="656633" y="697906"/>
                      </a:cubicBezTo>
                      <a:cubicBezTo>
                        <a:pt x="660880" y="759800"/>
                        <a:pt x="673620" y="821061"/>
                        <a:pt x="696300" y="878708"/>
                      </a:cubicBezTo>
                      <a:close/>
                    </a:path>
                  </a:pathLst>
                </a:custGeom>
                <a:solidFill>
                  <a:srgbClr val="CFDFE5"/>
                </a:solidFill>
                <a:ln w="9035" cap="flat">
                  <a:noFill/>
                  <a:prstDash val="solid"/>
                  <a:miter/>
                </a:ln>
              </p:spPr>
              <p:txBody>
                <a:bodyPr anchor="ctr"/>
                <a:lstStyle/>
                <a:p>
                  <a:pPr>
                    <a:defRPr/>
                  </a:pPr>
                  <a:endParaRPr lang="en-US" dirty="0"/>
                </a:p>
              </p:txBody>
            </p:sp>
            <p:sp>
              <p:nvSpPr>
                <p:cNvPr id="387" name="Forme libre : forme 34846">
                  <a:extLst>
                    <a:ext uri="{FF2B5EF4-FFF2-40B4-BE49-F238E27FC236}">
                      <a16:creationId xmlns:a16="http://schemas.microsoft.com/office/drawing/2014/main" id="{FECDE97A-269D-A1E5-5021-FA5C354FCEE9}"/>
                    </a:ext>
                  </a:extLst>
                </p:cNvPr>
                <p:cNvSpPr/>
                <p:nvPr/>
              </p:nvSpPr>
              <p:spPr>
                <a:xfrm>
                  <a:off x="7234840" y="2510096"/>
                  <a:ext cx="312296" cy="676561"/>
                </a:xfrm>
                <a:custGeom>
                  <a:avLst/>
                  <a:gdLst>
                    <a:gd name="connsiteX0" fmla="*/ 302605 w 312296"/>
                    <a:gd name="connsiteY0" fmla="*/ 563986 h 676561"/>
                    <a:gd name="connsiteX1" fmla="*/ 298991 w 312296"/>
                    <a:gd name="connsiteY1" fmla="*/ 649192 h 676561"/>
                    <a:gd name="connsiteX2" fmla="*/ 278389 w 312296"/>
                    <a:gd name="connsiteY2" fmla="*/ 661751 h 676561"/>
                    <a:gd name="connsiteX3" fmla="*/ 133459 w 312296"/>
                    <a:gd name="connsiteY3" fmla="*/ 662564 h 676561"/>
                    <a:gd name="connsiteX4" fmla="*/ 31176 w 312296"/>
                    <a:gd name="connsiteY4" fmla="*/ 559830 h 676561"/>
                    <a:gd name="connsiteX5" fmla="*/ 10756 w 312296"/>
                    <a:gd name="connsiteY5" fmla="*/ 466312 h 676561"/>
                    <a:gd name="connsiteX6" fmla="*/ 94 w 312296"/>
                    <a:gd name="connsiteY6" fmla="*/ 330959 h 676561"/>
                    <a:gd name="connsiteX7" fmla="*/ 71023 w 312296"/>
                    <a:gd name="connsiteY7" fmla="*/ 93685 h 676561"/>
                    <a:gd name="connsiteX8" fmla="*/ 164270 w 312296"/>
                    <a:gd name="connsiteY8" fmla="*/ 7124 h 676561"/>
                    <a:gd name="connsiteX9" fmla="*/ 268992 w 312296"/>
                    <a:gd name="connsiteY9" fmla="*/ 24743 h 676561"/>
                    <a:gd name="connsiteX10" fmla="*/ 272245 w 312296"/>
                    <a:gd name="connsiteY10" fmla="*/ 108322 h 676561"/>
                    <a:gd name="connsiteX11" fmla="*/ 266553 w 312296"/>
                    <a:gd name="connsiteY11" fmla="*/ 400442 h 676561"/>
                    <a:gd name="connsiteX12" fmla="*/ 302605 w 312296"/>
                    <a:gd name="connsiteY12" fmla="*/ 563986 h 6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296" h="676561">
                      <a:moveTo>
                        <a:pt x="302605" y="563986"/>
                      </a:moveTo>
                      <a:cubicBezTo>
                        <a:pt x="311641" y="592629"/>
                        <a:pt x="320405" y="628229"/>
                        <a:pt x="298991" y="649192"/>
                      </a:cubicBezTo>
                      <a:cubicBezTo>
                        <a:pt x="293208" y="654884"/>
                        <a:pt x="285889" y="658589"/>
                        <a:pt x="278389" y="661751"/>
                      </a:cubicBezTo>
                      <a:cubicBezTo>
                        <a:pt x="232760" y="681178"/>
                        <a:pt x="179269" y="681539"/>
                        <a:pt x="133459" y="662564"/>
                      </a:cubicBezTo>
                      <a:cubicBezTo>
                        <a:pt x="87558" y="643680"/>
                        <a:pt x="49880" y="605821"/>
                        <a:pt x="31176" y="559830"/>
                      </a:cubicBezTo>
                      <a:cubicBezTo>
                        <a:pt x="19069" y="530193"/>
                        <a:pt x="14822" y="498027"/>
                        <a:pt x="10756" y="466312"/>
                      </a:cubicBezTo>
                      <a:cubicBezTo>
                        <a:pt x="4973" y="421405"/>
                        <a:pt x="-810" y="376227"/>
                        <a:pt x="94" y="330959"/>
                      </a:cubicBezTo>
                      <a:cubicBezTo>
                        <a:pt x="1810" y="247380"/>
                        <a:pt x="26568" y="164433"/>
                        <a:pt x="71023" y="93685"/>
                      </a:cubicBezTo>
                      <a:cubicBezTo>
                        <a:pt x="93973" y="57090"/>
                        <a:pt x="123972" y="22484"/>
                        <a:pt x="164270" y="7124"/>
                      </a:cubicBezTo>
                      <a:cubicBezTo>
                        <a:pt x="195533" y="-4803"/>
                        <a:pt x="245681" y="-3538"/>
                        <a:pt x="268992" y="24743"/>
                      </a:cubicBezTo>
                      <a:cubicBezTo>
                        <a:pt x="287967" y="47693"/>
                        <a:pt x="276583" y="82119"/>
                        <a:pt x="272245" y="108322"/>
                      </a:cubicBezTo>
                      <a:cubicBezTo>
                        <a:pt x="255981" y="204822"/>
                        <a:pt x="253813" y="303400"/>
                        <a:pt x="266553" y="400442"/>
                      </a:cubicBezTo>
                      <a:cubicBezTo>
                        <a:pt x="273871" y="455921"/>
                        <a:pt x="285889" y="510676"/>
                        <a:pt x="302605" y="563986"/>
                      </a:cubicBezTo>
                      <a:close/>
                    </a:path>
                  </a:pathLst>
                </a:custGeom>
                <a:solidFill>
                  <a:srgbClr val="C5D4D8"/>
                </a:solidFill>
                <a:ln w="9035" cap="flat">
                  <a:noFill/>
                  <a:prstDash val="solid"/>
                  <a:miter/>
                </a:ln>
              </p:spPr>
              <p:txBody>
                <a:bodyPr anchor="ctr"/>
                <a:lstStyle/>
                <a:p>
                  <a:pPr>
                    <a:defRPr/>
                  </a:pPr>
                  <a:endParaRPr lang="en-US" dirty="0"/>
                </a:p>
              </p:txBody>
            </p:sp>
            <p:sp>
              <p:nvSpPr>
                <p:cNvPr id="388" name="Forme libre : forme 35989">
                  <a:extLst>
                    <a:ext uri="{FF2B5EF4-FFF2-40B4-BE49-F238E27FC236}">
                      <a16:creationId xmlns:a16="http://schemas.microsoft.com/office/drawing/2014/main" id="{4C209755-F875-0BBC-87F6-40A9F9524B43}"/>
                    </a:ext>
                  </a:extLst>
                </p:cNvPr>
                <p:cNvSpPr/>
                <p:nvPr/>
              </p:nvSpPr>
              <p:spPr>
                <a:xfrm>
                  <a:off x="8351193" y="695155"/>
                  <a:ext cx="1749254" cy="3702178"/>
                </a:xfrm>
                <a:custGeom>
                  <a:avLst/>
                  <a:gdLst>
                    <a:gd name="connsiteX0" fmla="*/ 386808 w 1749254"/>
                    <a:gd name="connsiteY0" fmla="*/ 645995 h 3702178"/>
                    <a:gd name="connsiteX1" fmla="*/ 791963 w 1749254"/>
                    <a:gd name="connsiteY1" fmla="*/ 1744630 h 3702178"/>
                    <a:gd name="connsiteX2" fmla="*/ 878252 w 1749254"/>
                    <a:gd name="connsiteY2" fmla="*/ 2244478 h 3702178"/>
                    <a:gd name="connsiteX3" fmla="*/ 733141 w 1749254"/>
                    <a:gd name="connsiteY3" fmla="*/ 3318447 h 3702178"/>
                    <a:gd name="connsiteX4" fmla="*/ 716245 w 1749254"/>
                    <a:gd name="connsiteY4" fmla="*/ 3588520 h 3702178"/>
                    <a:gd name="connsiteX5" fmla="*/ 787897 w 1749254"/>
                    <a:gd name="connsiteY5" fmla="*/ 3647341 h 3702178"/>
                    <a:gd name="connsiteX6" fmla="*/ 1293799 w 1749254"/>
                    <a:gd name="connsiteY6" fmla="*/ 3625385 h 3702178"/>
                    <a:gd name="connsiteX7" fmla="*/ 1622332 w 1749254"/>
                    <a:gd name="connsiteY7" fmla="*/ 3222669 h 3702178"/>
                    <a:gd name="connsiteX8" fmla="*/ 1730217 w 1749254"/>
                    <a:gd name="connsiteY8" fmla="*/ 2706467 h 3702178"/>
                    <a:gd name="connsiteX9" fmla="*/ 1700670 w 1749254"/>
                    <a:gd name="connsiteY9" fmla="*/ 1516301 h 3702178"/>
                    <a:gd name="connsiteX10" fmla="*/ 1625224 w 1749254"/>
                    <a:gd name="connsiteY10" fmla="*/ 1144036 h 3702178"/>
                    <a:gd name="connsiteX11" fmla="*/ 1497731 w 1749254"/>
                    <a:gd name="connsiteY11" fmla="*/ 869445 h 3702178"/>
                    <a:gd name="connsiteX12" fmla="*/ 879247 w 1749254"/>
                    <a:gd name="connsiteY12" fmla="*/ 190512 h 3702178"/>
                    <a:gd name="connsiteX13" fmla="*/ 194982 w 1749254"/>
                    <a:gd name="connsiteY13" fmla="*/ 42 h 3702178"/>
                    <a:gd name="connsiteX14" fmla="*/ 107789 w 1749254"/>
                    <a:gd name="connsiteY14" fmla="*/ 340773 h 3702178"/>
                    <a:gd name="connsiteX15" fmla="*/ 386808 w 1749254"/>
                    <a:gd name="connsiteY15" fmla="*/ 645995 h 37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9254" h="3702178">
                      <a:moveTo>
                        <a:pt x="386808" y="645995"/>
                      </a:moveTo>
                      <a:cubicBezTo>
                        <a:pt x="623992" y="960252"/>
                        <a:pt x="711004" y="1359354"/>
                        <a:pt x="791963" y="1744630"/>
                      </a:cubicBezTo>
                      <a:cubicBezTo>
                        <a:pt x="826750" y="1910162"/>
                        <a:pt x="861537" y="2076145"/>
                        <a:pt x="878252" y="2244478"/>
                      </a:cubicBezTo>
                      <a:cubicBezTo>
                        <a:pt x="914214" y="2607256"/>
                        <a:pt x="864066" y="2978257"/>
                        <a:pt x="733141" y="3318447"/>
                      </a:cubicBezTo>
                      <a:cubicBezTo>
                        <a:pt x="699258" y="3406453"/>
                        <a:pt x="661670" y="3511627"/>
                        <a:pt x="716245" y="3588520"/>
                      </a:cubicBezTo>
                      <a:cubicBezTo>
                        <a:pt x="734316" y="3613910"/>
                        <a:pt x="760610" y="3632342"/>
                        <a:pt x="787897" y="3647341"/>
                      </a:cubicBezTo>
                      <a:cubicBezTo>
                        <a:pt x="942676" y="3732005"/>
                        <a:pt x="1141188" y="3713934"/>
                        <a:pt x="1293799" y="3625385"/>
                      </a:cubicBezTo>
                      <a:cubicBezTo>
                        <a:pt x="1446409" y="3536927"/>
                        <a:pt x="1556192" y="3386213"/>
                        <a:pt x="1622332" y="3222669"/>
                      </a:cubicBezTo>
                      <a:cubicBezTo>
                        <a:pt x="1688473" y="3059126"/>
                        <a:pt x="1714585" y="2882209"/>
                        <a:pt x="1730217" y="2706467"/>
                      </a:cubicBezTo>
                      <a:cubicBezTo>
                        <a:pt x="1765365" y="2310438"/>
                        <a:pt x="1749734" y="1910795"/>
                        <a:pt x="1700670" y="1516301"/>
                      </a:cubicBezTo>
                      <a:cubicBezTo>
                        <a:pt x="1685039" y="1390436"/>
                        <a:pt x="1665703" y="1264209"/>
                        <a:pt x="1625224" y="1144036"/>
                      </a:cubicBezTo>
                      <a:cubicBezTo>
                        <a:pt x="1592967" y="1048259"/>
                        <a:pt x="1547517" y="957361"/>
                        <a:pt x="1497731" y="869445"/>
                      </a:cubicBezTo>
                      <a:cubicBezTo>
                        <a:pt x="1345121" y="600185"/>
                        <a:pt x="1144079" y="350803"/>
                        <a:pt x="879247" y="190512"/>
                      </a:cubicBezTo>
                      <a:cubicBezTo>
                        <a:pt x="675133" y="66995"/>
                        <a:pt x="433973" y="-1946"/>
                        <a:pt x="194982" y="42"/>
                      </a:cubicBezTo>
                      <a:cubicBezTo>
                        <a:pt x="-61808" y="2210"/>
                        <a:pt x="-36689" y="194307"/>
                        <a:pt x="107789" y="340773"/>
                      </a:cubicBezTo>
                      <a:cubicBezTo>
                        <a:pt x="204470" y="438990"/>
                        <a:pt x="303590" y="535851"/>
                        <a:pt x="386808" y="645995"/>
                      </a:cubicBezTo>
                      <a:close/>
                    </a:path>
                  </a:pathLst>
                </a:custGeom>
                <a:solidFill>
                  <a:srgbClr val="F2F7F9"/>
                </a:solidFill>
                <a:ln w="9035" cap="flat">
                  <a:noFill/>
                  <a:prstDash val="solid"/>
                  <a:miter/>
                </a:ln>
              </p:spPr>
              <p:txBody>
                <a:bodyPr anchor="ctr"/>
                <a:lstStyle/>
                <a:p>
                  <a:pPr>
                    <a:defRPr/>
                  </a:pPr>
                  <a:endParaRPr lang="en-US" dirty="0"/>
                </a:p>
              </p:txBody>
            </p:sp>
            <p:sp>
              <p:nvSpPr>
                <p:cNvPr id="389" name="Forme libre : forme 35990">
                  <a:extLst>
                    <a:ext uri="{FF2B5EF4-FFF2-40B4-BE49-F238E27FC236}">
                      <a16:creationId xmlns:a16="http://schemas.microsoft.com/office/drawing/2014/main" id="{B11AF8CB-83B4-EB1E-2D4A-C33892E8BFCF}"/>
                    </a:ext>
                  </a:extLst>
                </p:cNvPr>
                <p:cNvSpPr/>
                <p:nvPr/>
              </p:nvSpPr>
              <p:spPr>
                <a:xfrm>
                  <a:off x="8707051" y="4508208"/>
                  <a:ext cx="1070492" cy="423271"/>
                </a:xfrm>
                <a:custGeom>
                  <a:avLst/>
                  <a:gdLst>
                    <a:gd name="connsiteX0" fmla="*/ 130702 w 1070492"/>
                    <a:gd name="connsiteY0" fmla="*/ 114933 h 423271"/>
                    <a:gd name="connsiteX1" fmla="*/ 242382 w 1070492"/>
                    <a:gd name="connsiteY1" fmla="*/ 155322 h 423271"/>
                    <a:gd name="connsiteX2" fmla="*/ 372314 w 1070492"/>
                    <a:gd name="connsiteY2" fmla="*/ 171405 h 423271"/>
                    <a:gd name="connsiteX3" fmla="*/ 766084 w 1070492"/>
                    <a:gd name="connsiteY3" fmla="*/ 140503 h 423271"/>
                    <a:gd name="connsiteX4" fmla="*/ 1070492 w 1070492"/>
                    <a:gd name="connsiteY4" fmla="*/ 0 h 423271"/>
                    <a:gd name="connsiteX5" fmla="*/ 953753 w 1070492"/>
                    <a:gd name="connsiteY5" fmla="*/ 240527 h 423271"/>
                    <a:gd name="connsiteX6" fmla="*/ 870626 w 1070492"/>
                    <a:gd name="connsiteY6" fmla="*/ 331967 h 423271"/>
                    <a:gd name="connsiteX7" fmla="*/ 531250 w 1070492"/>
                    <a:gd name="connsiteY7" fmla="*/ 419251 h 423271"/>
                    <a:gd name="connsiteX8" fmla="*/ 191331 w 1070492"/>
                    <a:gd name="connsiteY8" fmla="*/ 303776 h 423271"/>
                    <a:gd name="connsiteX9" fmla="*/ 11884 w 1070492"/>
                    <a:gd name="connsiteY9" fmla="*/ 166164 h 423271"/>
                    <a:gd name="connsiteX10" fmla="*/ 20378 w 1070492"/>
                    <a:gd name="connsiteY10" fmla="*/ 87013 h 423271"/>
                    <a:gd name="connsiteX11" fmla="*/ 130702 w 1070492"/>
                    <a:gd name="connsiteY11" fmla="*/ 114933 h 42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492" h="423271">
                      <a:moveTo>
                        <a:pt x="130702" y="114933"/>
                      </a:moveTo>
                      <a:cubicBezTo>
                        <a:pt x="167206" y="130293"/>
                        <a:pt x="203981" y="145744"/>
                        <a:pt x="242382" y="155322"/>
                      </a:cubicBezTo>
                      <a:cubicBezTo>
                        <a:pt x="284759" y="165893"/>
                        <a:pt x="328672" y="169056"/>
                        <a:pt x="372314" y="171405"/>
                      </a:cubicBezTo>
                      <a:cubicBezTo>
                        <a:pt x="504414" y="178362"/>
                        <a:pt x="638953" y="177007"/>
                        <a:pt x="766084" y="140503"/>
                      </a:cubicBezTo>
                      <a:cubicBezTo>
                        <a:pt x="873788" y="109602"/>
                        <a:pt x="972637" y="54575"/>
                        <a:pt x="1070492" y="0"/>
                      </a:cubicBezTo>
                      <a:cubicBezTo>
                        <a:pt x="1068776" y="90807"/>
                        <a:pt x="1010315" y="169507"/>
                        <a:pt x="953753" y="240527"/>
                      </a:cubicBezTo>
                      <a:cubicBezTo>
                        <a:pt x="928092" y="272784"/>
                        <a:pt x="901979" y="305131"/>
                        <a:pt x="870626" y="331967"/>
                      </a:cubicBezTo>
                      <a:cubicBezTo>
                        <a:pt x="779276" y="410215"/>
                        <a:pt x="650609" y="433708"/>
                        <a:pt x="531250" y="419251"/>
                      </a:cubicBezTo>
                      <a:cubicBezTo>
                        <a:pt x="411889" y="404794"/>
                        <a:pt x="299487" y="356182"/>
                        <a:pt x="191331" y="303776"/>
                      </a:cubicBezTo>
                      <a:cubicBezTo>
                        <a:pt x="125191" y="271790"/>
                        <a:pt x="48659" y="233479"/>
                        <a:pt x="11884" y="166164"/>
                      </a:cubicBezTo>
                      <a:cubicBezTo>
                        <a:pt x="-1669" y="141317"/>
                        <a:pt x="-9078" y="105084"/>
                        <a:pt x="20378" y="87013"/>
                      </a:cubicBezTo>
                      <a:cubicBezTo>
                        <a:pt x="51822" y="67496"/>
                        <a:pt x="101427" y="102554"/>
                        <a:pt x="130702" y="114933"/>
                      </a:cubicBezTo>
                      <a:close/>
                    </a:path>
                  </a:pathLst>
                </a:custGeom>
                <a:solidFill>
                  <a:srgbClr val="DAE8EF"/>
                </a:solidFill>
                <a:ln w="9035" cap="flat">
                  <a:noFill/>
                  <a:prstDash val="solid"/>
                  <a:miter/>
                </a:ln>
              </p:spPr>
              <p:txBody>
                <a:bodyPr anchor="ctr"/>
                <a:lstStyle/>
                <a:p>
                  <a:pPr>
                    <a:defRPr/>
                  </a:pPr>
                  <a:endParaRPr lang="en-US" dirty="0"/>
                </a:p>
              </p:txBody>
            </p:sp>
            <p:sp>
              <p:nvSpPr>
                <p:cNvPr id="390" name="Forme libre : forme 35991">
                  <a:extLst>
                    <a:ext uri="{FF2B5EF4-FFF2-40B4-BE49-F238E27FC236}">
                      <a16:creationId xmlns:a16="http://schemas.microsoft.com/office/drawing/2014/main" id="{179C1A69-4035-6609-4BF8-F98191D08241}"/>
                    </a:ext>
                  </a:extLst>
                </p:cNvPr>
                <p:cNvSpPr/>
                <p:nvPr/>
              </p:nvSpPr>
              <p:spPr>
                <a:xfrm>
                  <a:off x="7492538" y="663211"/>
                  <a:ext cx="1579448" cy="3785995"/>
                </a:xfrm>
                <a:custGeom>
                  <a:avLst/>
                  <a:gdLst>
                    <a:gd name="connsiteX0" fmla="*/ 0 w 1579448"/>
                    <a:gd name="connsiteY0" fmla="*/ 0 h 3785995"/>
                    <a:gd name="connsiteX1" fmla="*/ 1530355 w 1579448"/>
                    <a:gd name="connsiteY1" fmla="*/ 1838920 h 3785995"/>
                    <a:gd name="connsiteX2" fmla="*/ 1157728 w 1579448"/>
                    <a:gd name="connsiteY2" fmla="*/ 3785996 h 3785995"/>
                    <a:gd name="connsiteX3" fmla="*/ 1482195 w 1579448"/>
                    <a:gd name="connsiteY3" fmla="*/ 1774858 h 3785995"/>
                    <a:gd name="connsiteX4" fmla="*/ 0 w 1579448"/>
                    <a:gd name="connsiteY4" fmla="*/ 0 h 378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448" h="3785995">
                      <a:moveTo>
                        <a:pt x="0" y="0"/>
                      </a:moveTo>
                      <a:cubicBezTo>
                        <a:pt x="0" y="0"/>
                        <a:pt x="1247723" y="343442"/>
                        <a:pt x="1530355" y="1838920"/>
                      </a:cubicBezTo>
                      <a:cubicBezTo>
                        <a:pt x="1750733" y="3004780"/>
                        <a:pt x="1157728" y="3785996"/>
                        <a:pt x="1157728" y="3785996"/>
                      </a:cubicBezTo>
                      <a:cubicBezTo>
                        <a:pt x="1157728" y="3785996"/>
                        <a:pt x="1738625" y="2768409"/>
                        <a:pt x="1482195" y="1774858"/>
                      </a:cubicBezTo>
                      <a:cubicBezTo>
                        <a:pt x="1272299" y="960933"/>
                        <a:pt x="833261" y="372627"/>
                        <a:pt x="0" y="0"/>
                      </a:cubicBezTo>
                      <a:close/>
                    </a:path>
                  </a:pathLst>
                </a:custGeom>
                <a:solidFill>
                  <a:srgbClr val="FFFFFF"/>
                </a:solidFill>
                <a:ln w="9035" cap="flat">
                  <a:noFill/>
                  <a:prstDash val="solid"/>
                  <a:miter/>
                </a:ln>
              </p:spPr>
              <p:txBody>
                <a:bodyPr anchor="ctr"/>
                <a:lstStyle/>
                <a:p>
                  <a:pPr>
                    <a:defRPr/>
                  </a:pPr>
                  <a:endParaRPr lang="en-US" dirty="0"/>
                </a:p>
              </p:txBody>
            </p:sp>
            <p:sp>
              <p:nvSpPr>
                <p:cNvPr id="391" name="Forme libre : forme 35992">
                  <a:extLst>
                    <a:ext uri="{FF2B5EF4-FFF2-40B4-BE49-F238E27FC236}">
                      <a16:creationId xmlns:a16="http://schemas.microsoft.com/office/drawing/2014/main" id="{8797EE30-65E1-5822-6DE0-9EB0D84CD610}"/>
                    </a:ext>
                  </a:extLst>
                </p:cNvPr>
                <p:cNvSpPr/>
                <p:nvPr/>
              </p:nvSpPr>
              <p:spPr>
                <a:xfrm>
                  <a:off x="4873673" y="843561"/>
                  <a:ext cx="1481014" cy="2235491"/>
                </a:xfrm>
                <a:custGeom>
                  <a:avLst/>
                  <a:gdLst>
                    <a:gd name="connsiteX0" fmla="*/ 1481015 w 1481014"/>
                    <a:gd name="connsiteY0" fmla="*/ 0 h 2235491"/>
                    <a:gd name="connsiteX1" fmla="*/ 2704 w 1481014"/>
                    <a:gd name="connsiteY1" fmla="*/ 2235491 h 2235491"/>
                    <a:gd name="connsiteX2" fmla="*/ 1481015 w 1481014"/>
                    <a:gd name="connsiteY2" fmla="*/ 0 h 2235491"/>
                  </a:gdLst>
                  <a:ahLst/>
                  <a:cxnLst>
                    <a:cxn ang="0">
                      <a:pos x="connsiteX0" y="connsiteY0"/>
                    </a:cxn>
                    <a:cxn ang="0">
                      <a:pos x="connsiteX1" y="connsiteY1"/>
                    </a:cxn>
                    <a:cxn ang="0">
                      <a:pos x="connsiteX2" y="connsiteY2"/>
                    </a:cxn>
                  </a:cxnLst>
                  <a:rect l="l" t="t" r="r" b="b"/>
                  <a:pathLst>
                    <a:path w="1481014" h="2235491">
                      <a:moveTo>
                        <a:pt x="1481015" y="0"/>
                      </a:moveTo>
                      <a:cubicBezTo>
                        <a:pt x="1481015" y="0"/>
                        <a:pt x="-73375" y="392596"/>
                        <a:pt x="2704" y="2235491"/>
                      </a:cubicBezTo>
                      <a:cubicBezTo>
                        <a:pt x="6770" y="2207391"/>
                        <a:pt x="-45365" y="556862"/>
                        <a:pt x="1481015" y="0"/>
                      </a:cubicBezTo>
                      <a:close/>
                    </a:path>
                  </a:pathLst>
                </a:custGeom>
                <a:solidFill>
                  <a:srgbClr val="FFFFFF"/>
                </a:solidFill>
                <a:ln w="9035" cap="flat">
                  <a:noFill/>
                  <a:prstDash val="solid"/>
                  <a:miter/>
                </a:ln>
              </p:spPr>
              <p:txBody>
                <a:bodyPr anchor="ctr"/>
                <a:lstStyle/>
                <a:p>
                  <a:pPr>
                    <a:defRPr/>
                  </a:pPr>
                  <a:endParaRPr lang="en-US" dirty="0"/>
                </a:p>
              </p:txBody>
            </p:sp>
            <p:sp>
              <p:nvSpPr>
                <p:cNvPr id="392" name="Forme libre : forme 35993">
                  <a:extLst>
                    <a:ext uri="{FF2B5EF4-FFF2-40B4-BE49-F238E27FC236}">
                      <a16:creationId xmlns:a16="http://schemas.microsoft.com/office/drawing/2014/main" id="{95ECB7AE-1879-28BB-94B4-FF30569E4815}"/>
                    </a:ext>
                  </a:extLst>
                </p:cNvPr>
                <p:cNvSpPr/>
                <p:nvPr/>
              </p:nvSpPr>
              <p:spPr>
                <a:xfrm>
                  <a:off x="6483716" y="797479"/>
                  <a:ext cx="151798" cy="297451"/>
                </a:xfrm>
                <a:custGeom>
                  <a:avLst/>
                  <a:gdLst>
                    <a:gd name="connsiteX0" fmla="*/ 0 w 151798"/>
                    <a:gd name="connsiteY0" fmla="*/ 0 h 297451"/>
                    <a:gd name="connsiteX1" fmla="*/ 9036 w 151798"/>
                    <a:gd name="connsiteY1" fmla="*/ 165261 h 297451"/>
                    <a:gd name="connsiteX2" fmla="*/ 151798 w 151798"/>
                    <a:gd name="connsiteY2" fmla="*/ 297451 h 297451"/>
                    <a:gd name="connsiteX3" fmla="*/ 18071 w 151798"/>
                    <a:gd name="connsiteY3" fmla="*/ 163725 h 297451"/>
                    <a:gd name="connsiteX4" fmla="*/ 0 w 151798"/>
                    <a:gd name="connsiteY4" fmla="*/ 0 h 29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98" h="297451">
                      <a:moveTo>
                        <a:pt x="0" y="0"/>
                      </a:moveTo>
                      <a:cubicBezTo>
                        <a:pt x="0" y="0"/>
                        <a:pt x="9036" y="150262"/>
                        <a:pt x="9036" y="165261"/>
                      </a:cubicBezTo>
                      <a:cubicBezTo>
                        <a:pt x="9036" y="180260"/>
                        <a:pt x="6054" y="286157"/>
                        <a:pt x="151798" y="297451"/>
                      </a:cubicBezTo>
                      <a:cubicBezTo>
                        <a:pt x="151798" y="297451"/>
                        <a:pt x="22589" y="287693"/>
                        <a:pt x="18071" y="163725"/>
                      </a:cubicBezTo>
                      <a:cubicBezTo>
                        <a:pt x="13463" y="39757"/>
                        <a:pt x="0" y="0"/>
                        <a:pt x="0" y="0"/>
                      </a:cubicBezTo>
                      <a:close/>
                    </a:path>
                  </a:pathLst>
                </a:custGeom>
                <a:solidFill>
                  <a:srgbClr val="FFFFFF"/>
                </a:solidFill>
                <a:ln w="9035" cap="flat">
                  <a:noFill/>
                  <a:prstDash val="solid"/>
                  <a:miter/>
                </a:ln>
              </p:spPr>
              <p:txBody>
                <a:bodyPr anchor="ctr"/>
                <a:lstStyle/>
                <a:p>
                  <a:pPr>
                    <a:defRPr/>
                  </a:pPr>
                  <a:endParaRPr lang="en-US" dirty="0"/>
                </a:p>
              </p:txBody>
            </p:sp>
            <p:sp>
              <p:nvSpPr>
                <p:cNvPr id="393" name="Forme libre : forme 35994">
                  <a:extLst>
                    <a:ext uri="{FF2B5EF4-FFF2-40B4-BE49-F238E27FC236}">
                      <a16:creationId xmlns:a16="http://schemas.microsoft.com/office/drawing/2014/main" id="{67762357-F3D8-7BFD-C32C-E6333AC83A55}"/>
                    </a:ext>
                  </a:extLst>
                </p:cNvPr>
                <p:cNvSpPr/>
                <p:nvPr/>
              </p:nvSpPr>
              <p:spPr>
                <a:xfrm>
                  <a:off x="7110152" y="809496"/>
                  <a:ext cx="89361" cy="268175"/>
                </a:xfrm>
                <a:custGeom>
                  <a:avLst/>
                  <a:gdLst>
                    <a:gd name="connsiteX0" fmla="*/ 89362 w 89361"/>
                    <a:gd name="connsiteY0" fmla="*/ 0 h 268175"/>
                    <a:gd name="connsiteX1" fmla="*/ 0 w 89361"/>
                    <a:gd name="connsiteY1" fmla="*/ 268176 h 268175"/>
                    <a:gd name="connsiteX2" fmla="*/ 89362 w 89361"/>
                    <a:gd name="connsiteY2" fmla="*/ 0 h 268175"/>
                  </a:gdLst>
                  <a:ahLst/>
                  <a:cxnLst>
                    <a:cxn ang="0">
                      <a:pos x="connsiteX0" y="connsiteY0"/>
                    </a:cxn>
                    <a:cxn ang="0">
                      <a:pos x="connsiteX1" y="connsiteY1"/>
                    </a:cxn>
                    <a:cxn ang="0">
                      <a:pos x="connsiteX2" y="connsiteY2"/>
                    </a:cxn>
                  </a:cxnLst>
                  <a:rect l="l" t="t" r="r" b="b"/>
                  <a:pathLst>
                    <a:path w="89361" h="268175">
                      <a:moveTo>
                        <a:pt x="89362" y="0"/>
                      </a:moveTo>
                      <a:cubicBezTo>
                        <a:pt x="89362" y="0"/>
                        <a:pt x="80326" y="211794"/>
                        <a:pt x="0" y="268176"/>
                      </a:cubicBezTo>
                      <a:cubicBezTo>
                        <a:pt x="0" y="268176"/>
                        <a:pt x="63882" y="205830"/>
                        <a:pt x="89362" y="0"/>
                      </a:cubicBezTo>
                      <a:close/>
                    </a:path>
                  </a:pathLst>
                </a:custGeom>
                <a:solidFill>
                  <a:srgbClr val="FFFFFF"/>
                </a:solidFill>
                <a:ln w="9035" cap="flat">
                  <a:noFill/>
                  <a:prstDash val="solid"/>
                  <a:miter/>
                </a:ln>
              </p:spPr>
              <p:txBody>
                <a:bodyPr anchor="ctr"/>
                <a:lstStyle/>
                <a:p>
                  <a:pPr>
                    <a:defRPr/>
                  </a:pPr>
                  <a:endParaRPr lang="en-US" dirty="0"/>
                </a:p>
              </p:txBody>
            </p:sp>
            <p:sp>
              <p:nvSpPr>
                <p:cNvPr id="394" name="Forme libre : forme 35995">
                  <a:extLst>
                    <a:ext uri="{FF2B5EF4-FFF2-40B4-BE49-F238E27FC236}">
                      <a16:creationId xmlns:a16="http://schemas.microsoft.com/office/drawing/2014/main" id="{4B06B65C-5A5D-7368-CEA3-E26B343AF973}"/>
                    </a:ext>
                  </a:extLst>
                </p:cNvPr>
                <p:cNvSpPr/>
                <p:nvPr/>
              </p:nvSpPr>
              <p:spPr>
                <a:xfrm>
                  <a:off x="6553561" y="771909"/>
                  <a:ext cx="344074" cy="274229"/>
                </a:xfrm>
                <a:custGeom>
                  <a:avLst/>
                  <a:gdLst>
                    <a:gd name="connsiteX0" fmla="*/ 0 w 344074"/>
                    <a:gd name="connsiteY0" fmla="*/ 274230 h 274229"/>
                    <a:gd name="connsiteX1" fmla="*/ 83850 w 344074"/>
                    <a:gd name="connsiteY1" fmla="*/ 202939 h 274229"/>
                    <a:gd name="connsiteX2" fmla="*/ 169236 w 344074"/>
                    <a:gd name="connsiteY2" fmla="*/ 133546 h 274229"/>
                    <a:gd name="connsiteX3" fmla="*/ 255887 w 344074"/>
                    <a:gd name="connsiteY3" fmla="*/ 65779 h 274229"/>
                    <a:gd name="connsiteX4" fmla="*/ 299710 w 344074"/>
                    <a:gd name="connsiteY4" fmla="*/ 32528 h 274229"/>
                    <a:gd name="connsiteX5" fmla="*/ 344074 w 344074"/>
                    <a:gd name="connsiteY5" fmla="*/ 0 h 274229"/>
                    <a:gd name="connsiteX6" fmla="*/ 302420 w 344074"/>
                    <a:gd name="connsiteY6" fmla="*/ 35962 h 274229"/>
                    <a:gd name="connsiteX7" fmla="*/ 260224 w 344074"/>
                    <a:gd name="connsiteY7" fmla="*/ 71200 h 274229"/>
                    <a:gd name="connsiteX8" fmla="*/ 174838 w 344074"/>
                    <a:gd name="connsiteY8" fmla="*/ 140594 h 274229"/>
                    <a:gd name="connsiteX9" fmla="*/ 88187 w 344074"/>
                    <a:gd name="connsiteY9" fmla="*/ 208270 h 274229"/>
                    <a:gd name="connsiteX10" fmla="*/ 0 w 344074"/>
                    <a:gd name="connsiteY10" fmla="*/ 274230 h 2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074" h="274229">
                      <a:moveTo>
                        <a:pt x="0" y="274230"/>
                      </a:moveTo>
                      <a:cubicBezTo>
                        <a:pt x="27468" y="249924"/>
                        <a:pt x="55659" y="226431"/>
                        <a:pt x="83850" y="202939"/>
                      </a:cubicBezTo>
                      <a:cubicBezTo>
                        <a:pt x="112041" y="179537"/>
                        <a:pt x="140774" y="156677"/>
                        <a:pt x="169236" y="133546"/>
                      </a:cubicBezTo>
                      <a:cubicBezTo>
                        <a:pt x="198150" y="110957"/>
                        <a:pt x="226793" y="88097"/>
                        <a:pt x="255887" y="65779"/>
                      </a:cubicBezTo>
                      <a:lnTo>
                        <a:pt x="299710" y="32528"/>
                      </a:lnTo>
                      <a:cubicBezTo>
                        <a:pt x="314528" y="21685"/>
                        <a:pt x="329166" y="10572"/>
                        <a:pt x="344074" y="0"/>
                      </a:cubicBezTo>
                      <a:cubicBezTo>
                        <a:pt x="330341" y="12198"/>
                        <a:pt x="316336" y="24035"/>
                        <a:pt x="302420" y="35962"/>
                      </a:cubicBezTo>
                      <a:lnTo>
                        <a:pt x="260224" y="71200"/>
                      </a:lnTo>
                      <a:cubicBezTo>
                        <a:pt x="232033" y="94602"/>
                        <a:pt x="203300" y="117462"/>
                        <a:pt x="174838" y="140594"/>
                      </a:cubicBezTo>
                      <a:cubicBezTo>
                        <a:pt x="145924" y="163182"/>
                        <a:pt x="117282" y="186042"/>
                        <a:pt x="88187" y="208270"/>
                      </a:cubicBezTo>
                      <a:cubicBezTo>
                        <a:pt x="59002" y="230678"/>
                        <a:pt x="29817" y="252815"/>
                        <a:pt x="0" y="274230"/>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395" name="Forme libre : forme 35996">
                  <a:extLst>
                    <a:ext uri="{FF2B5EF4-FFF2-40B4-BE49-F238E27FC236}">
                      <a16:creationId xmlns:a16="http://schemas.microsoft.com/office/drawing/2014/main" id="{1951ED97-EB31-F567-9893-95646AB76D15}"/>
                    </a:ext>
                  </a:extLst>
                </p:cNvPr>
                <p:cNvSpPr/>
                <p:nvPr/>
              </p:nvSpPr>
              <p:spPr>
                <a:xfrm>
                  <a:off x="6700750" y="805702"/>
                  <a:ext cx="310914" cy="249381"/>
                </a:xfrm>
                <a:custGeom>
                  <a:avLst/>
                  <a:gdLst>
                    <a:gd name="connsiteX0" fmla="*/ 0 w 310914"/>
                    <a:gd name="connsiteY0" fmla="*/ 249382 h 249381"/>
                    <a:gd name="connsiteX1" fmla="*/ 76079 w 310914"/>
                    <a:gd name="connsiteY1" fmla="*/ 185049 h 249381"/>
                    <a:gd name="connsiteX2" fmla="*/ 153334 w 310914"/>
                    <a:gd name="connsiteY2" fmla="*/ 122071 h 249381"/>
                    <a:gd name="connsiteX3" fmla="*/ 231582 w 310914"/>
                    <a:gd name="connsiteY3" fmla="*/ 60358 h 249381"/>
                    <a:gd name="connsiteX4" fmla="*/ 310914 w 310914"/>
                    <a:gd name="connsiteY4" fmla="*/ 0 h 249381"/>
                    <a:gd name="connsiteX5" fmla="*/ 234834 w 310914"/>
                    <a:gd name="connsiteY5" fmla="*/ 64424 h 249381"/>
                    <a:gd name="connsiteX6" fmla="*/ 157580 w 310914"/>
                    <a:gd name="connsiteY6" fmla="*/ 127402 h 249381"/>
                    <a:gd name="connsiteX7" fmla="*/ 79333 w 310914"/>
                    <a:gd name="connsiteY7" fmla="*/ 189115 h 249381"/>
                    <a:gd name="connsiteX8" fmla="*/ 0 w 310914"/>
                    <a:gd name="connsiteY8" fmla="*/ 249382 h 2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914" h="249381">
                      <a:moveTo>
                        <a:pt x="0" y="249382"/>
                      </a:moveTo>
                      <a:cubicBezTo>
                        <a:pt x="25029" y="227516"/>
                        <a:pt x="50509" y="206192"/>
                        <a:pt x="76079" y="185049"/>
                      </a:cubicBezTo>
                      <a:cubicBezTo>
                        <a:pt x="101650" y="163815"/>
                        <a:pt x="127582" y="143124"/>
                        <a:pt x="153334" y="122071"/>
                      </a:cubicBezTo>
                      <a:lnTo>
                        <a:pt x="231582" y="60358"/>
                      </a:lnTo>
                      <a:cubicBezTo>
                        <a:pt x="257875" y="40028"/>
                        <a:pt x="284169" y="19698"/>
                        <a:pt x="310914" y="0"/>
                      </a:cubicBezTo>
                      <a:cubicBezTo>
                        <a:pt x="285886" y="21866"/>
                        <a:pt x="260405" y="43190"/>
                        <a:pt x="234834" y="64424"/>
                      </a:cubicBezTo>
                      <a:lnTo>
                        <a:pt x="157580" y="127402"/>
                      </a:lnTo>
                      <a:cubicBezTo>
                        <a:pt x="131467" y="148003"/>
                        <a:pt x="105626" y="168785"/>
                        <a:pt x="79333" y="189115"/>
                      </a:cubicBezTo>
                      <a:cubicBezTo>
                        <a:pt x="53129" y="209445"/>
                        <a:pt x="26836" y="229684"/>
                        <a:pt x="0" y="249382"/>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396" name="Forme libre : forme 35997">
                  <a:extLst>
                    <a:ext uri="{FF2B5EF4-FFF2-40B4-BE49-F238E27FC236}">
                      <a16:creationId xmlns:a16="http://schemas.microsoft.com/office/drawing/2014/main" id="{2A0544A8-3412-D88F-4EED-8EFCC48D2C08}"/>
                    </a:ext>
                  </a:extLst>
                </p:cNvPr>
                <p:cNvSpPr/>
                <p:nvPr/>
              </p:nvSpPr>
              <p:spPr>
                <a:xfrm>
                  <a:off x="6827700" y="847717"/>
                  <a:ext cx="266730" cy="208902"/>
                </a:xfrm>
                <a:custGeom>
                  <a:avLst/>
                  <a:gdLst>
                    <a:gd name="connsiteX0" fmla="*/ 0 w 266730"/>
                    <a:gd name="connsiteY0" fmla="*/ 208902 h 208902"/>
                    <a:gd name="connsiteX1" fmla="*/ 64514 w 266730"/>
                    <a:gd name="connsiteY1" fmla="*/ 153966 h 208902"/>
                    <a:gd name="connsiteX2" fmla="*/ 130564 w 266730"/>
                    <a:gd name="connsiteY2" fmla="*/ 100927 h 208902"/>
                    <a:gd name="connsiteX3" fmla="*/ 197879 w 266730"/>
                    <a:gd name="connsiteY3" fmla="*/ 49515 h 208902"/>
                    <a:gd name="connsiteX4" fmla="*/ 232033 w 266730"/>
                    <a:gd name="connsiteY4" fmla="*/ 24396 h 208902"/>
                    <a:gd name="connsiteX5" fmla="*/ 266730 w 266730"/>
                    <a:gd name="connsiteY5" fmla="*/ 0 h 208902"/>
                    <a:gd name="connsiteX6" fmla="*/ 234745 w 266730"/>
                    <a:gd name="connsiteY6" fmla="*/ 27830 h 208902"/>
                    <a:gd name="connsiteX7" fmla="*/ 202216 w 266730"/>
                    <a:gd name="connsiteY7" fmla="*/ 54936 h 208902"/>
                    <a:gd name="connsiteX8" fmla="*/ 136166 w 266730"/>
                    <a:gd name="connsiteY8" fmla="*/ 107975 h 208902"/>
                    <a:gd name="connsiteX9" fmla="*/ 68851 w 266730"/>
                    <a:gd name="connsiteY9" fmla="*/ 159388 h 208902"/>
                    <a:gd name="connsiteX10" fmla="*/ 0 w 266730"/>
                    <a:gd name="connsiteY10" fmla="*/ 208902 h 20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30" h="208902">
                      <a:moveTo>
                        <a:pt x="0" y="208902"/>
                      </a:moveTo>
                      <a:cubicBezTo>
                        <a:pt x="21053" y="190018"/>
                        <a:pt x="42739" y="171947"/>
                        <a:pt x="64514" y="153966"/>
                      </a:cubicBezTo>
                      <a:cubicBezTo>
                        <a:pt x="86200" y="135895"/>
                        <a:pt x="108336" y="118456"/>
                        <a:pt x="130564" y="100927"/>
                      </a:cubicBezTo>
                      <a:cubicBezTo>
                        <a:pt x="152882" y="83579"/>
                        <a:pt x="175109" y="66321"/>
                        <a:pt x="197879" y="49515"/>
                      </a:cubicBezTo>
                      <a:lnTo>
                        <a:pt x="232033" y="24396"/>
                      </a:lnTo>
                      <a:cubicBezTo>
                        <a:pt x="243599" y="16264"/>
                        <a:pt x="254984" y="7951"/>
                        <a:pt x="266730" y="0"/>
                      </a:cubicBezTo>
                      <a:cubicBezTo>
                        <a:pt x="256249" y="9487"/>
                        <a:pt x="245406" y="18523"/>
                        <a:pt x="234745" y="27830"/>
                      </a:cubicBezTo>
                      <a:lnTo>
                        <a:pt x="202216" y="54936"/>
                      </a:lnTo>
                      <a:cubicBezTo>
                        <a:pt x="180531" y="73007"/>
                        <a:pt x="158394" y="90446"/>
                        <a:pt x="136166" y="107975"/>
                      </a:cubicBezTo>
                      <a:cubicBezTo>
                        <a:pt x="113849" y="125323"/>
                        <a:pt x="91621" y="142581"/>
                        <a:pt x="68851" y="159388"/>
                      </a:cubicBezTo>
                      <a:cubicBezTo>
                        <a:pt x="46172" y="176284"/>
                        <a:pt x="23402" y="193000"/>
                        <a:pt x="0" y="208902"/>
                      </a:cubicBezTo>
                      <a:close/>
                    </a:path>
                  </a:pathLst>
                </a:custGeom>
                <a:solidFill>
                  <a:srgbClr val="FFFFFF">
                    <a:alpha val="53000"/>
                  </a:srgbClr>
                </a:solidFill>
                <a:ln w="9035" cap="flat">
                  <a:noFill/>
                  <a:prstDash val="solid"/>
                  <a:miter/>
                </a:ln>
              </p:spPr>
              <p:txBody>
                <a:bodyPr anchor="ctr"/>
                <a:lstStyle/>
                <a:p>
                  <a:pPr>
                    <a:defRPr/>
                  </a:pPr>
                  <a:endParaRPr lang="en-US" dirty="0"/>
                </a:p>
              </p:txBody>
            </p:sp>
            <p:sp>
              <p:nvSpPr>
                <p:cNvPr id="397" name="Forme libre : forme 35998">
                  <a:extLst>
                    <a:ext uri="{FF2B5EF4-FFF2-40B4-BE49-F238E27FC236}">
                      <a16:creationId xmlns:a16="http://schemas.microsoft.com/office/drawing/2014/main" id="{40077D36-F007-6743-C2B8-6F658ABB57EE}"/>
                    </a:ext>
                  </a:extLst>
                </p:cNvPr>
                <p:cNvSpPr/>
                <p:nvPr/>
              </p:nvSpPr>
              <p:spPr>
                <a:xfrm>
                  <a:off x="6478385" y="794497"/>
                  <a:ext cx="484487" cy="324225"/>
                </a:xfrm>
                <a:custGeom>
                  <a:avLst/>
                  <a:gdLst>
                    <a:gd name="connsiteX0" fmla="*/ 0 w 484487"/>
                    <a:gd name="connsiteY0" fmla="*/ 0 h 324225"/>
                    <a:gd name="connsiteX1" fmla="*/ 11294 w 484487"/>
                    <a:gd name="connsiteY1" fmla="*/ 189295 h 324225"/>
                    <a:gd name="connsiteX2" fmla="*/ 181796 w 484487"/>
                    <a:gd name="connsiteY2" fmla="*/ 309468 h 324225"/>
                    <a:gd name="connsiteX3" fmla="*/ 484487 w 484487"/>
                    <a:gd name="connsiteY3" fmla="*/ 323745 h 324225"/>
                    <a:gd name="connsiteX4" fmla="*/ 0 w 484487"/>
                    <a:gd name="connsiteY4" fmla="*/ 0 h 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87" h="324225">
                      <a:moveTo>
                        <a:pt x="0" y="0"/>
                      </a:moveTo>
                      <a:cubicBezTo>
                        <a:pt x="0" y="0"/>
                        <a:pt x="4518" y="164538"/>
                        <a:pt x="11294" y="189295"/>
                      </a:cubicBezTo>
                      <a:cubicBezTo>
                        <a:pt x="18071" y="214053"/>
                        <a:pt x="5241" y="294469"/>
                        <a:pt x="181796" y="309468"/>
                      </a:cubicBezTo>
                      <a:cubicBezTo>
                        <a:pt x="358351" y="324467"/>
                        <a:pt x="484487" y="323745"/>
                        <a:pt x="484487" y="323745"/>
                      </a:cubicBezTo>
                      <a:cubicBezTo>
                        <a:pt x="484487" y="323745"/>
                        <a:pt x="92434" y="350761"/>
                        <a:pt x="0" y="0"/>
                      </a:cubicBezTo>
                      <a:close/>
                    </a:path>
                  </a:pathLst>
                </a:custGeom>
                <a:solidFill>
                  <a:srgbClr val="FFFFFF">
                    <a:alpha val="18000"/>
                  </a:srgbClr>
                </a:solidFill>
                <a:ln w="9035" cap="flat">
                  <a:noFill/>
                  <a:prstDash val="solid"/>
                  <a:miter/>
                </a:ln>
              </p:spPr>
              <p:txBody>
                <a:bodyPr anchor="ctr"/>
                <a:lstStyle/>
                <a:p>
                  <a:pPr>
                    <a:defRPr/>
                  </a:pPr>
                  <a:endParaRPr lang="en-US" dirty="0"/>
                </a:p>
              </p:txBody>
            </p:sp>
            <p:sp>
              <p:nvSpPr>
                <p:cNvPr id="398" name="Forme libre : forme 35999">
                  <a:extLst>
                    <a:ext uri="{FF2B5EF4-FFF2-40B4-BE49-F238E27FC236}">
                      <a16:creationId xmlns:a16="http://schemas.microsoft.com/office/drawing/2014/main" id="{2856B6A1-C6FC-6D1D-9A05-026906138D0C}"/>
                    </a:ext>
                  </a:extLst>
                </p:cNvPr>
                <p:cNvSpPr/>
                <p:nvPr/>
              </p:nvSpPr>
              <p:spPr>
                <a:xfrm>
                  <a:off x="7480520" y="1664804"/>
                  <a:ext cx="560838" cy="985600"/>
                </a:xfrm>
                <a:custGeom>
                  <a:avLst/>
                  <a:gdLst>
                    <a:gd name="connsiteX0" fmla="*/ 560838 w 560838"/>
                    <a:gd name="connsiteY0" fmla="*/ 0 h 985600"/>
                    <a:gd name="connsiteX1" fmla="*/ 31986 w 560838"/>
                    <a:gd name="connsiteY1" fmla="*/ 502830 h 985600"/>
                    <a:gd name="connsiteX2" fmla="*/ 298445 w 560838"/>
                    <a:gd name="connsiteY2" fmla="*/ 985600 h 985600"/>
                    <a:gd name="connsiteX3" fmla="*/ 0 w 560838"/>
                    <a:gd name="connsiteY3" fmla="*/ 498854 h 985600"/>
                    <a:gd name="connsiteX4" fmla="*/ 560838 w 560838"/>
                    <a:gd name="connsiteY4" fmla="*/ 0 h 98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838" h="985600">
                      <a:moveTo>
                        <a:pt x="560838" y="0"/>
                      </a:moveTo>
                      <a:cubicBezTo>
                        <a:pt x="554784" y="0"/>
                        <a:pt x="31986" y="502830"/>
                        <a:pt x="31986" y="502830"/>
                      </a:cubicBezTo>
                      <a:cubicBezTo>
                        <a:pt x="31986" y="502830"/>
                        <a:pt x="234292" y="679114"/>
                        <a:pt x="298445" y="985600"/>
                      </a:cubicBezTo>
                      <a:cubicBezTo>
                        <a:pt x="298445" y="985600"/>
                        <a:pt x="190289" y="643062"/>
                        <a:pt x="0" y="498854"/>
                      </a:cubicBezTo>
                      <a:lnTo>
                        <a:pt x="560838" y="0"/>
                      </a:lnTo>
                      <a:close/>
                    </a:path>
                  </a:pathLst>
                </a:custGeom>
                <a:solidFill>
                  <a:srgbClr val="FFFFFF"/>
                </a:solidFill>
                <a:ln w="9035" cap="flat">
                  <a:noFill/>
                  <a:prstDash val="solid"/>
                  <a:miter/>
                </a:ln>
              </p:spPr>
              <p:txBody>
                <a:bodyPr anchor="ctr"/>
                <a:lstStyle/>
                <a:p>
                  <a:pPr>
                    <a:defRPr/>
                  </a:pPr>
                  <a:endParaRPr lang="en-US" dirty="0"/>
                </a:p>
              </p:txBody>
            </p:sp>
            <p:sp>
              <p:nvSpPr>
                <p:cNvPr id="399" name="Forme libre : forme 36000">
                  <a:extLst>
                    <a:ext uri="{FF2B5EF4-FFF2-40B4-BE49-F238E27FC236}">
                      <a16:creationId xmlns:a16="http://schemas.microsoft.com/office/drawing/2014/main" id="{613788B0-DFEE-805F-CC18-3A7406E34EC2}"/>
                    </a:ext>
                  </a:extLst>
                </p:cNvPr>
                <p:cNvSpPr/>
                <p:nvPr/>
              </p:nvSpPr>
              <p:spPr>
                <a:xfrm>
                  <a:off x="7808964" y="3038934"/>
                  <a:ext cx="837326" cy="156225"/>
                </a:xfrm>
                <a:custGeom>
                  <a:avLst/>
                  <a:gdLst>
                    <a:gd name="connsiteX0" fmla="*/ 0 w 837326"/>
                    <a:gd name="connsiteY0" fmla="*/ 0 h 156225"/>
                    <a:gd name="connsiteX1" fmla="*/ 837326 w 837326"/>
                    <a:gd name="connsiteY1" fmla="*/ 156225 h 156225"/>
                    <a:gd name="connsiteX2" fmla="*/ 0 w 837326"/>
                    <a:gd name="connsiteY2" fmla="*/ 0 h 156225"/>
                  </a:gdLst>
                  <a:ahLst/>
                  <a:cxnLst>
                    <a:cxn ang="0">
                      <a:pos x="connsiteX0" y="connsiteY0"/>
                    </a:cxn>
                    <a:cxn ang="0">
                      <a:pos x="connsiteX1" y="connsiteY1"/>
                    </a:cxn>
                    <a:cxn ang="0">
                      <a:pos x="connsiteX2" y="connsiteY2"/>
                    </a:cxn>
                  </a:cxnLst>
                  <a:rect l="l" t="t" r="r" b="b"/>
                  <a:pathLst>
                    <a:path w="837326" h="156225">
                      <a:moveTo>
                        <a:pt x="0" y="0"/>
                      </a:moveTo>
                      <a:lnTo>
                        <a:pt x="837326" y="156225"/>
                      </a:lnTo>
                      <a:cubicBezTo>
                        <a:pt x="837326" y="156316"/>
                        <a:pt x="116197" y="56111"/>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00" name="Forme libre : forme 36001">
                  <a:extLst>
                    <a:ext uri="{FF2B5EF4-FFF2-40B4-BE49-F238E27FC236}">
                      <a16:creationId xmlns:a16="http://schemas.microsoft.com/office/drawing/2014/main" id="{12BFA120-DD8B-E34F-4624-59A50648EA40}"/>
                    </a:ext>
                  </a:extLst>
                </p:cNvPr>
                <p:cNvSpPr/>
                <p:nvPr/>
              </p:nvSpPr>
              <p:spPr>
                <a:xfrm>
                  <a:off x="8022835" y="2287897"/>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8" y="66683"/>
                        <a:pt x="0" y="51755"/>
                        <a:pt x="0" y="33341"/>
                      </a:cubicBezTo>
                      <a:cubicBezTo>
                        <a:pt x="0" y="14927"/>
                        <a:pt x="14928"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401" name="Forme libre : forme 36002">
                  <a:extLst>
                    <a:ext uri="{FF2B5EF4-FFF2-40B4-BE49-F238E27FC236}">
                      <a16:creationId xmlns:a16="http://schemas.microsoft.com/office/drawing/2014/main" id="{8CCF118B-839F-056B-3075-12D2EA817CB6}"/>
                    </a:ext>
                  </a:extLst>
                </p:cNvPr>
                <p:cNvSpPr/>
                <p:nvPr/>
              </p:nvSpPr>
              <p:spPr>
                <a:xfrm>
                  <a:off x="8171290" y="2286903"/>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8" y="66683"/>
                        <a:pt x="0" y="51755"/>
                        <a:pt x="0" y="33341"/>
                      </a:cubicBezTo>
                      <a:cubicBezTo>
                        <a:pt x="0" y="14927"/>
                        <a:pt x="14928"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402" name="Forme libre : forme 36003">
                  <a:extLst>
                    <a:ext uri="{FF2B5EF4-FFF2-40B4-BE49-F238E27FC236}">
                      <a16:creationId xmlns:a16="http://schemas.microsoft.com/office/drawing/2014/main" id="{65A63C2E-8010-4B8A-0311-17B67370B89F}"/>
                    </a:ext>
                  </a:extLst>
                </p:cNvPr>
                <p:cNvSpPr/>
                <p:nvPr/>
              </p:nvSpPr>
              <p:spPr>
                <a:xfrm>
                  <a:off x="8320738" y="2287716"/>
                  <a:ext cx="66682" cy="66682"/>
                </a:xfrm>
                <a:custGeom>
                  <a:avLst/>
                  <a:gdLst>
                    <a:gd name="connsiteX0" fmla="*/ 66682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2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2" y="33341"/>
                      </a:moveTo>
                      <a:cubicBezTo>
                        <a:pt x="66682" y="51755"/>
                        <a:pt x="51755" y="66683"/>
                        <a:pt x="33341" y="66683"/>
                      </a:cubicBezTo>
                      <a:cubicBezTo>
                        <a:pt x="14927" y="66683"/>
                        <a:pt x="0" y="51755"/>
                        <a:pt x="0" y="33341"/>
                      </a:cubicBezTo>
                      <a:cubicBezTo>
                        <a:pt x="0" y="14927"/>
                        <a:pt x="14927" y="0"/>
                        <a:pt x="33341" y="0"/>
                      </a:cubicBezTo>
                      <a:cubicBezTo>
                        <a:pt x="51755" y="0"/>
                        <a:pt x="66682" y="14927"/>
                        <a:pt x="66682" y="33341"/>
                      </a:cubicBezTo>
                      <a:close/>
                    </a:path>
                  </a:pathLst>
                </a:custGeom>
                <a:solidFill>
                  <a:srgbClr val="F7F8F9"/>
                </a:solidFill>
                <a:ln w="9035" cap="flat">
                  <a:noFill/>
                  <a:prstDash val="solid"/>
                  <a:miter/>
                </a:ln>
              </p:spPr>
              <p:txBody>
                <a:bodyPr anchor="ctr"/>
                <a:lstStyle/>
                <a:p>
                  <a:pPr>
                    <a:defRPr/>
                  </a:pPr>
                  <a:endParaRPr lang="en-US" dirty="0"/>
                </a:p>
              </p:txBody>
            </p:sp>
            <p:sp>
              <p:nvSpPr>
                <p:cNvPr id="403" name="Forme libre : forme 36004">
                  <a:extLst>
                    <a:ext uri="{FF2B5EF4-FFF2-40B4-BE49-F238E27FC236}">
                      <a16:creationId xmlns:a16="http://schemas.microsoft.com/office/drawing/2014/main" id="{755B02F1-E868-08CD-6FBF-B87C14F8B039}"/>
                    </a:ext>
                  </a:extLst>
                </p:cNvPr>
                <p:cNvSpPr/>
                <p:nvPr/>
              </p:nvSpPr>
              <p:spPr>
                <a:xfrm>
                  <a:off x="6216085" y="2046686"/>
                  <a:ext cx="723566" cy="1044383"/>
                </a:xfrm>
                <a:custGeom>
                  <a:avLst/>
                  <a:gdLst>
                    <a:gd name="connsiteX0" fmla="*/ 723566 w 723566"/>
                    <a:gd name="connsiteY0" fmla="*/ 775 h 1044383"/>
                    <a:gd name="connsiteX1" fmla="*/ 118635 w 723566"/>
                    <a:gd name="connsiteY1" fmla="*/ 391382 h 1044383"/>
                    <a:gd name="connsiteX2" fmla="*/ 42555 w 723566"/>
                    <a:gd name="connsiteY2" fmla="*/ 1044383 h 1044383"/>
                    <a:gd name="connsiteX3" fmla="*/ 98666 w 723566"/>
                    <a:gd name="connsiteY3" fmla="*/ 365360 h 1044383"/>
                    <a:gd name="connsiteX4" fmla="*/ 723566 w 723566"/>
                    <a:gd name="connsiteY4" fmla="*/ 775 h 10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66" h="1044383">
                      <a:moveTo>
                        <a:pt x="723566" y="775"/>
                      </a:moveTo>
                      <a:cubicBezTo>
                        <a:pt x="723566" y="775"/>
                        <a:pt x="318231" y="-5641"/>
                        <a:pt x="118635" y="391382"/>
                      </a:cubicBezTo>
                      <a:cubicBezTo>
                        <a:pt x="-61625" y="749914"/>
                        <a:pt x="42555" y="1044383"/>
                        <a:pt x="42555" y="1044383"/>
                      </a:cubicBezTo>
                      <a:cubicBezTo>
                        <a:pt x="42555" y="1044383"/>
                        <a:pt x="-83672" y="687840"/>
                        <a:pt x="98666" y="365360"/>
                      </a:cubicBezTo>
                      <a:cubicBezTo>
                        <a:pt x="280823" y="42790"/>
                        <a:pt x="643421" y="-7267"/>
                        <a:pt x="723566" y="775"/>
                      </a:cubicBezTo>
                      <a:close/>
                    </a:path>
                  </a:pathLst>
                </a:custGeom>
                <a:solidFill>
                  <a:srgbClr val="FFFFFF"/>
                </a:solidFill>
                <a:ln w="9035" cap="flat">
                  <a:noFill/>
                  <a:prstDash val="solid"/>
                  <a:miter/>
                </a:ln>
              </p:spPr>
              <p:txBody>
                <a:bodyPr anchor="ctr"/>
                <a:lstStyle/>
                <a:p>
                  <a:pPr>
                    <a:defRPr/>
                  </a:pPr>
                  <a:endParaRPr lang="en-US" dirty="0"/>
                </a:p>
              </p:txBody>
            </p:sp>
            <p:sp>
              <p:nvSpPr>
                <p:cNvPr id="404" name="Forme libre : forme 36005">
                  <a:extLst>
                    <a:ext uri="{FF2B5EF4-FFF2-40B4-BE49-F238E27FC236}">
                      <a16:creationId xmlns:a16="http://schemas.microsoft.com/office/drawing/2014/main" id="{2BFFB5D3-8892-FDAA-59FD-7364A17B0E16}"/>
                    </a:ext>
                  </a:extLst>
                </p:cNvPr>
                <p:cNvSpPr/>
                <p:nvPr/>
              </p:nvSpPr>
              <p:spPr>
                <a:xfrm>
                  <a:off x="6541544" y="1100894"/>
                  <a:ext cx="545387" cy="48334"/>
                </a:xfrm>
                <a:custGeom>
                  <a:avLst/>
                  <a:gdLst>
                    <a:gd name="connsiteX0" fmla="*/ 0 w 545387"/>
                    <a:gd name="connsiteY0" fmla="*/ 0 h 48334"/>
                    <a:gd name="connsiteX1" fmla="*/ 545387 w 545387"/>
                    <a:gd name="connsiteY1" fmla="*/ 21053 h 48334"/>
                    <a:gd name="connsiteX2" fmla="*/ 0 w 545387"/>
                    <a:gd name="connsiteY2" fmla="*/ 0 h 48334"/>
                  </a:gdLst>
                  <a:ahLst/>
                  <a:cxnLst>
                    <a:cxn ang="0">
                      <a:pos x="connsiteX0" y="connsiteY0"/>
                    </a:cxn>
                    <a:cxn ang="0">
                      <a:pos x="connsiteX1" y="connsiteY1"/>
                    </a:cxn>
                    <a:cxn ang="0">
                      <a:pos x="connsiteX2" y="connsiteY2"/>
                    </a:cxn>
                  </a:cxnLst>
                  <a:rect l="l" t="t" r="r" b="b"/>
                  <a:pathLst>
                    <a:path w="545387" h="48334">
                      <a:moveTo>
                        <a:pt x="0" y="0"/>
                      </a:moveTo>
                      <a:cubicBezTo>
                        <a:pt x="0" y="0"/>
                        <a:pt x="294470" y="67586"/>
                        <a:pt x="545387" y="21053"/>
                      </a:cubicBezTo>
                      <a:cubicBezTo>
                        <a:pt x="545297" y="21053"/>
                        <a:pt x="313986" y="94693"/>
                        <a:pt x="0" y="0"/>
                      </a:cubicBezTo>
                      <a:close/>
                    </a:path>
                  </a:pathLst>
                </a:custGeom>
                <a:solidFill>
                  <a:srgbClr val="FFFFFF"/>
                </a:solidFill>
                <a:ln w="9035" cap="flat">
                  <a:noFill/>
                  <a:prstDash val="solid"/>
                  <a:miter/>
                </a:ln>
              </p:spPr>
              <p:txBody>
                <a:bodyPr anchor="ctr"/>
                <a:lstStyle/>
                <a:p>
                  <a:pPr>
                    <a:defRPr/>
                  </a:pPr>
                  <a:endParaRPr lang="en-US" dirty="0"/>
                </a:p>
              </p:txBody>
            </p:sp>
            <p:sp>
              <p:nvSpPr>
                <p:cNvPr id="405" name="Forme libre : forme 36006">
                  <a:extLst>
                    <a:ext uri="{FF2B5EF4-FFF2-40B4-BE49-F238E27FC236}">
                      <a16:creationId xmlns:a16="http://schemas.microsoft.com/office/drawing/2014/main" id="{A931888E-7020-CFBF-AD67-E1B91A0311A3}"/>
                    </a:ext>
                  </a:extLst>
                </p:cNvPr>
                <p:cNvSpPr/>
                <p:nvPr/>
              </p:nvSpPr>
              <p:spPr>
                <a:xfrm>
                  <a:off x="6777372" y="3312350"/>
                  <a:ext cx="1941021" cy="1727693"/>
                </a:xfrm>
                <a:custGeom>
                  <a:avLst/>
                  <a:gdLst>
                    <a:gd name="connsiteX0" fmla="*/ 1941022 w 1941021"/>
                    <a:gd name="connsiteY0" fmla="*/ 0 h 1727693"/>
                    <a:gd name="connsiteX1" fmla="*/ 0 w 1941021"/>
                    <a:gd name="connsiteY1" fmla="*/ 1727692 h 1727693"/>
                    <a:gd name="connsiteX2" fmla="*/ 1941022 w 1941021"/>
                    <a:gd name="connsiteY2" fmla="*/ 0 h 1727693"/>
                  </a:gdLst>
                  <a:ahLst/>
                  <a:cxnLst>
                    <a:cxn ang="0">
                      <a:pos x="connsiteX0" y="connsiteY0"/>
                    </a:cxn>
                    <a:cxn ang="0">
                      <a:pos x="connsiteX1" y="connsiteY1"/>
                    </a:cxn>
                    <a:cxn ang="0">
                      <a:pos x="connsiteX2" y="connsiteY2"/>
                    </a:cxn>
                  </a:cxnLst>
                  <a:rect l="l" t="t" r="r" b="b"/>
                  <a:pathLst>
                    <a:path w="1941021" h="1727693">
                      <a:moveTo>
                        <a:pt x="1941022" y="0"/>
                      </a:moveTo>
                      <a:cubicBezTo>
                        <a:pt x="1941022" y="0"/>
                        <a:pt x="1673569" y="1673659"/>
                        <a:pt x="0" y="1727692"/>
                      </a:cubicBezTo>
                      <a:cubicBezTo>
                        <a:pt x="0" y="1727782"/>
                        <a:pt x="1457258" y="1727782"/>
                        <a:pt x="1941022" y="0"/>
                      </a:cubicBezTo>
                      <a:close/>
                    </a:path>
                  </a:pathLst>
                </a:custGeom>
                <a:solidFill>
                  <a:srgbClr val="FFFFFF"/>
                </a:solidFill>
                <a:ln w="9035" cap="flat">
                  <a:noFill/>
                  <a:prstDash val="solid"/>
                  <a:miter/>
                </a:ln>
              </p:spPr>
              <p:txBody>
                <a:bodyPr anchor="ctr"/>
                <a:lstStyle/>
                <a:p>
                  <a:pPr>
                    <a:defRPr/>
                  </a:pPr>
                  <a:endParaRPr lang="en-US" dirty="0"/>
                </a:p>
              </p:txBody>
            </p:sp>
          </p:grpSp>
          <p:grpSp>
            <p:nvGrpSpPr>
              <p:cNvPr id="303" name="Graphique 2">
                <a:extLst>
                  <a:ext uri="{FF2B5EF4-FFF2-40B4-BE49-F238E27FC236}">
                    <a16:creationId xmlns:a16="http://schemas.microsoft.com/office/drawing/2014/main" id="{F6933E7E-913F-F8F8-87BB-31F220921B31}"/>
                  </a:ext>
                </a:extLst>
              </p:cNvPr>
              <p:cNvGrpSpPr/>
              <p:nvPr/>
            </p:nvGrpSpPr>
            <p:grpSpPr>
              <a:xfrm>
                <a:off x="4975474" y="1588001"/>
                <a:ext cx="1178623" cy="1607157"/>
                <a:chOff x="4975474" y="1588001"/>
                <a:chExt cx="1178623" cy="1607157"/>
              </a:xfrm>
              <a:solidFill>
                <a:schemeClr val="accent1"/>
              </a:solidFill>
            </p:grpSpPr>
            <p:sp>
              <p:nvSpPr>
                <p:cNvPr id="304" name="Forme libre : forme 36008">
                  <a:extLst>
                    <a:ext uri="{FF2B5EF4-FFF2-40B4-BE49-F238E27FC236}">
                      <a16:creationId xmlns:a16="http://schemas.microsoft.com/office/drawing/2014/main" id="{50D923C7-54CF-7917-DC1C-A7CD89DCB018}"/>
                    </a:ext>
                  </a:extLst>
                </p:cNvPr>
                <p:cNvSpPr/>
                <p:nvPr/>
              </p:nvSpPr>
              <p:spPr>
                <a:xfrm>
                  <a:off x="4975474" y="1588001"/>
                  <a:ext cx="1125133" cy="1587550"/>
                </a:xfrm>
                <a:custGeom>
                  <a:avLst/>
                  <a:gdLst>
                    <a:gd name="connsiteX0" fmla="*/ 813948 w 1125133"/>
                    <a:gd name="connsiteY0" fmla="*/ 286879 h 1587550"/>
                    <a:gd name="connsiteX1" fmla="*/ 1123056 w 1125133"/>
                    <a:gd name="connsiteY1" fmla="*/ 574934 h 1587550"/>
                    <a:gd name="connsiteX2" fmla="*/ 1125134 w 1125133"/>
                    <a:gd name="connsiteY2" fmla="*/ 576831 h 1587550"/>
                    <a:gd name="connsiteX3" fmla="*/ 1123056 w 1125133"/>
                    <a:gd name="connsiteY3" fmla="*/ 578819 h 1587550"/>
                    <a:gd name="connsiteX4" fmla="*/ 1044717 w 1125133"/>
                    <a:gd name="connsiteY4" fmla="*/ 664115 h 1587550"/>
                    <a:gd name="connsiteX5" fmla="*/ 1009930 w 1125133"/>
                    <a:gd name="connsiteY5" fmla="*/ 710467 h 1587550"/>
                    <a:gd name="connsiteX6" fmla="*/ 978848 w 1125133"/>
                    <a:gd name="connsiteY6" fmla="*/ 759350 h 1587550"/>
                    <a:gd name="connsiteX7" fmla="*/ 887046 w 1125133"/>
                    <a:gd name="connsiteY7" fmla="*/ 971595 h 1587550"/>
                    <a:gd name="connsiteX8" fmla="*/ 844760 w 1125133"/>
                    <a:gd name="connsiteY8" fmla="*/ 1199292 h 1587550"/>
                    <a:gd name="connsiteX9" fmla="*/ 847651 w 1125133"/>
                    <a:gd name="connsiteY9" fmla="*/ 1430602 h 1587550"/>
                    <a:gd name="connsiteX10" fmla="*/ 848103 w 1125133"/>
                    <a:gd name="connsiteY10" fmla="*/ 1434397 h 1587550"/>
                    <a:gd name="connsiteX11" fmla="*/ 844398 w 1125133"/>
                    <a:gd name="connsiteY11" fmla="*/ 1435120 h 1587550"/>
                    <a:gd name="connsiteX12" fmla="*/ 428129 w 1125133"/>
                    <a:gd name="connsiteY12" fmla="*/ 1511471 h 1587550"/>
                    <a:gd name="connsiteX13" fmla="*/ 11680 w 1125133"/>
                    <a:gd name="connsiteY13" fmla="*/ 1586827 h 1587550"/>
                    <a:gd name="connsiteX14" fmla="*/ 7433 w 1125133"/>
                    <a:gd name="connsiteY14" fmla="*/ 1587550 h 1587550"/>
                    <a:gd name="connsiteX15" fmla="*/ 7162 w 1125133"/>
                    <a:gd name="connsiteY15" fmla="*/ 1583304 h 1587550"/>
                    <a:gd name="connsiteX16" fmla="*/ 10596 w 1125133"/>
                    <a:gd name="connsiteY16" fmla="*/ 1156282 h 1587550"/>
                    <a:gd name="connsiteX17" fmla="*/ 89928 w 1125133"/>
                    <a:gd name="connsiteY17" fmla="*/ 736941 h 1587550"/>
                    <a:gd name="connsiteX18" fmla="*/ 252930 w 1125133"/>
                    <a:gd name="connsiteY18" fmla="*/ 342719 h 1587550"/>
                    <a:gd name="connsiteX19" fmla="*/ 367139 w 1125133"/>
                    <a:gd name="connsiteY19" fmla="*/ 162369 h 1587550"/>
                    <a:gd name="connsiteX20" fmla="*/ 432738 w 1125133"/>
                    <a:gd name="connsiteY20" fmla="*/ 78158 h 1587550"/>
                    <a:gd name="connsiteX21" fmla="*/ 505384 w 1125133"/>
                    <a:gd name="connsiteY21" fmla="*/ 0 h 1587550"/>
                    <a:gd name="connsiteX22" fmla="*/ 813948 w 1125133"/>
                    <a:gd name="connsiteY22" fmla="*/ 286879 h 1587550"/>
                    <a:gd name="connsiteX23" fmla="*/ 433370 w 1125133"/>
                    <a:gd name="connsiteY23" fmla="*/ 78790 h 1587550"/>
                    <a:gd name="connsiteX24" fmla="*/ 368494 w 1125133"/>
                    <a:gd name="connsiteY24" fmla="*/ 163453 h 1587550"/>
                    <a:gd name="connsiteX25" fmla="*/ 255911 w 1125133"/>
                    <a:gd name="connsiteY25" fmla="*/ 344526 h 1587550"/>
                    <a:gd name="connsiteX26" fmla="*/ 94988 w 1125133"/>
                    <a:gd name="connsiteY26" fmla="*/ 738568 h 1587550"/>
                    <a:gd name="connsiteX27" fmla="*/ 17011 w 1125133"/>
                    <a:gd name="connsiteY27" fmla="*/ 1157005 h 1587550"/>
                    <a:gd name="connsiteX28" fmla="*/ 14752 w 1125133"/>
                    <a:gd name="connsiteY28" fmla="*/ 1582852 h 1587550"/>
                    <a:gd name="connsiteX29" fmla="*/ 10234 w 1125133"/>
                    <a:gd name="connsiteY29" fmla="*/ 1579328 h 1587550"/>
                    <a:gd name="connsiteX30" fmla="*/ 426503 w 1125133"/>
                    <a:gd name="connsiteY30" fmla="*/ 1502887 h 1587550"/>
                    <a:gd name="connsiteX31" fmla="*/ 842952 w 1125133"/>
                    <a:gd name="connsiteY31" fmla="*/ 1427440 h 1587550"/>
                    <a:gd name="connsiteX32" fmla="*/ 839700 w 1125133"/>
                    <a:gd name="connsiteY32" fmla="*/ 1431958 h 1587550"/>
                    <a:gd name="connsiteX33" fmla="*/ 837441 w 1125133"/>
                    <a:gd name="connsiteY33" fmla="*/ 1198840 h 1587550"/>
                    <a:gd name="connsiteX34" fmla="*/ 880631 w 1125133"/>
                    <a:gd name="connsiteY34" fmla="*/ 969878 h 1587550"/>
                    <a:gd name="connsiteX35" fmla="*/ 973697 w 1125133"/>
                    <a:gd name="connsiteY35" fmla="*/ 756458 h 1587550"/>
                    <a:gd name="connsiteX36" fmla="*/ 1005141 w 1125133"/>
                    <a:gd name="connsiteY36" fmla="*/ 707305 h 1587550"/>
                    <a:gd name="connsiteX37" fmla="*/ 1040289 w 1125133"/>
                    <a:gd name="connsiteY37" fmla="*/ 660681 h 1587550"/>
                    <a:gd name="connsiteX38" fmla="*/ 1119441 w 1125133"/>
                    <a:gd name="connsiteY38" fmla="*/ 575024 h 1587550"/>
                    <a:gd name="connsiteX39" fmla="*/ 1119441 w 1125133"/>
                    <a:gd name="connsiteY39" fmla="*/ 578909 h 1587550"/>
                    <a:gd name="connsiteX40" fmla="*/ 505384 w 1125133"/>
                    <a:gd name="connsiteY40" fmla="*/ 90 h 1587550"/>
                    <a:gd name="connsiteX41" fmla="*/ 433370 w 1125133"/>
                    <a:gd name="connsiteY41" fmla="*/ 78790 h 15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133" h="1587550">
                      <a:moveTo>
                        <a:pt x="813948" y="286879"/>
                      </a:moveTo>
                      <a:lnTo>
                        <a:pt x="1123056" y="574934"/>
                      </a:lnTo>
                      <a:lnTo>
                        <a:pt x="1125134" y="576831"/>
                      </a:lnTo>
                      <a:lnTo>
                        <a:pt x="1123056" y="578819"/>
                      </a:lnTo>
                      <a:cubicBezTo>
                        <a:pt x="1095497" y="605926"/>
                        <a:pt x="1068300" y="633484"/>
                        <a:pt x="1044717" y="664115"/>
                      </a:cubicBezTo>
                      <a:cubicBezTo>
                        <a:pt x="1032157" y="678843"/>
                        <a:pt x="1021495" y="695016"/>
                        <a:pt x="1009930" y="710467"/>
                      </a:cubicBezTo>
                      <a:cubicBezTo>
                        <a:pt x="999539" y="726731"/>
                        <a:pt x="988244" y="742453"/>
                        <a:pt x="978848" y="759350"/>
                      </a:cubicBezTo>
                      <a:cubicBezTo>
                        <a:pt x="939272" y="825761"/>
                        <a:pt x="909003" y="897503"/>
                        <a:pt x="887046" y="971595"/>
                      </a:cubicBezTo>
                      <a:cubicBezTo>
                        <a:pt x="864819" y="1045687"/>
                        <a:pt x="851536" y="1122218"/>
                        <a:pt x="844760" y="1199292"/>
                      </a:cubicBezTo>
                      <a:cubicBezTo>
                        <a:pt x="838435" y="1276275"/>
                        <a:pt x="838164" y="1354252"/>
                        <a:pt x="847651" y="1430602"/>
                      </a:cubicBezTo>
                      <a:lnTo>
                        <a:pt x="848103" y="1434397"/>
                      </a:lnTo>
                      <a:lnTo>
                        <a:pt x="844398" y="1435120"/>
                      </a:lnTo>
                      <a:lnTo>
                        <a:pt x="428129" y="1511471"/>
                      </a:lnTo>
                      <a:lnTo>
                        <a:pt x="11680" y="1586827"/>
                      </a:lnTo>
                      <a:lnTo>
                        <a:pt x="7433" y="1587550"/>
                      </a:lnTo>
                      <a:lnTo>
                        <a:pt x="7162" y="1583304"/>
                      </a:lnTo>
                      <a:cubicBezTo>
                        <a:pt x="-3229" y="1441174"/>
                        <a:pt x="-2506" y="1298231"/>
                        <a:pt x="10596" y="1156282"/>
                      </a:cubicBezTo>
                      <a:cubicBezTo>
                        <a:pt x="23245" y="1014334"/>
                        <a:pt x="50352" y="873740"/>
                        <a:pt x="89928" y="736941"/>
                      </a:cubicBezTo>
                      <a:cubicBezTo>
                        <a:pt x="130497" y="600414"/>
                        <a:pt x="183988" y="467410"/>
                        <a:pt x="252930" y="342719"/>
                      </a:cubicBezTo>
                      <a:cubicBezTo>
                        <a:pt x="287355" y="280374"/>
                        <a:pt x="325485" y="220016"/>
                        <a:pt x="367139" y="162369"/>
                      </a:cubicBezTo>
                      <a:cubicBezTo>
                        <a:pt x="388102" y="133546"/>
                        <a:pt x="409697" y="105264"/>
                        <a:pt x="432738" y="78158"/>
                      </a:cubicBezTo>
                      <a:cubicBezTo>
                        <a:pt x="455688" y="50961"/>
                        <a:pt x="479542" y="24486"/>
                        <a:pt x="505384" y="0"/>
                      </a:cubicBezTo>
                      <a:lnTo>
                        <a:pt x="813948" y="286879"/>
                      </a:lnTo>
                      <a:close/>
                      <a:moveTo>
                        <a:pt x="433370" y="78790"/>
                      </a:moveTo>
                      <a:cubicBezTo>
                        <a:pt x="410600" y="106078"/>
                        <a:pt x="389186" y="134540"/>
                        <a:pt x="368494" y="163453"/>
                      </a:cubicBezTo>
                      <a:cubicBezTo>
                        <a:pt x="327292" y="221462"/>
                        <a:pt x="289795" y="282000"/>
                        <a:pt x="255911" y="344526"/>
                      </a:cubicBezTo>
                      <a:cubicBezTo>
                        <a:pt x="188416" y="469669"/>
                        <a:pt x="134925" y="602221"/>
                        <a:pt x="94988" y="738568"/>
                      </a:cubicBezTo>
                      <a:cubicBezTo>
                        <a:pt x="55864" y="875186"/>
                        <a:pt x="29209" y="1015418"/>
                        <a:pt x="17011" y="1157005"/>
                      </a:cubicBezTo>
                      <a:cubicBezTo>
                        <a:pt x="4271" y="1298593"/>
                        <a:pt x="3909" y="1441084"/>
                        <a:pt x="14752" y="1582852"/>
                      </a:cubicBezTo>
                      <a:lnTo>
                        <a:pt x="10234" y="1579328"/>
                      </a:lnTo>
                      <a:lnTo>
                        <a:pt x="426503" y="1502887"/>
                      </a:lnTo>
                      <a:lnTo>
                        <a:pt x="842952" y="1427440"/>
                      </a:lnTo>
                      <a:lnTo>
                        <a:pt x="839700" y="1431958"/>
                      </a:lnTo>
                      <a:cubicBezTo>
                        <a:pt x="830393" y="1354342"/>
                        <a:pt x="830935" y="1276365"/>
                        <a:pt x="837441" y="1198840"/>
                      </a:cubicBezTo>
                      <a:cubicBezTo>
                        <a:pt x="844489" y="1121405"/>
                        <a:pt x="858132" y="1044422"/>
                        <a:pt x="880631" y="969878"/>
                      </a:cubicBezTo>
                      <a:cubicBezTo>
                        <a:pt x="902949" y="895335"/>
                        <a:pt x="933579" y="823231"/>
                        <a:pt x="973697" y="756458"/>
                      </a:cubicBezTo>
                      <a:cubicBezTo>
                        <a:pt x="983184" y="739471"/>
                        <a:pt x="994569" y="723659"/>
                        <a:pt x="1005141" y="707305"/>
                      </a:cubicBezTo>
                      <a:cubicBezTo>
                        <a:pt x="1016797" y="691763"/>
                        <a:pt x="1027640" y="675499"/>
                        <a:pt x="1040289" y="660681"/>
                      </a:cubicBezTo>
                      <a:cubicBezTo>
                        <a:pt x="1064234" y="629960"/>
                        <a:pt x="1091611" y="602131"/>
                        <a:pt x="1119441" y="575024"/>
                      </a:cubicBezTo>
                      <a:lnTo>
                        <a:pt x="1119441" y="578909"/>
                      </a:lnTo>
                      <a:lnTo>
                        <a:pt x="505384" y="90"/>
                      </a:lnTo>
                      <a:cubicBezTo>
                        <a:pt x="479632" y="24667"/>
                        <a:pt x="456049" y="51412"/>
                        <a:pt x="433370" y="78790"/>
                      </a:cubicBezTo>
                      <a:close/>
                    </a:path>
                  </a:pathLst>
                </a:custGeom>
                <a:solidFill>
                  <a:srgbClr val="3F3F3F"/>
                </a:solidFill>
                <a:ln w="9035" cap="flat">
                  <a:noFill/>
                  <a:prstDash val="solid"/>
                  <a:miter/>
                </a:ln>
              </p:spPr>
              <p:txBody>
                <a:bodyPr anchor="ctr"/>
                <a:lstStyle/>
                <a:p>
                  <a:pPr>
                    <a:defRPr/>
                  </a:pPr>
                  <a:endParaRPr lang="en-US" dirty="0"/>
                </a:p>
              </p:txBody>
            </p:sp>
            <p:sp>
              <p:nvSpPr>
                <p:cNvPr id="305" name="Forme libre : forme 36009">
                  <a:extLst>
                    <a:ext uri="{FF2B5EF4-FFF2-40B4-BE49-F238E27FC236}">
                      <a16:creationId xmlns:a16="http://schemas.microsoft.com/office/drawing/2014/main" id="{45D19298-A7C7-876A-94B9-4FE7F373EFC3}"/>
                    </a:ext>
                  </a:extLst>
                </p:cNvPr>
                <p:cNvSpPr/>
                <p:nvPr/>
              </p:nvSpPr>
              <p:spPr>
                <a:xfrm>
                  <a:off x="5285689" y="2681035"/>
                  <a:ext cx="468404" cy="372988"/>
                </a:xfrm>
                <a:custGeom>
                  <a:avLst/>
                  <a:gdLst>
                    <a:gd name="connsiteX0" fmla="*/ 468404 w 468404"/>
                    <a:gd name="connsiteY0" fmla="*/ 303595 h 372988"/>
                    <a:gd name="connsiteX1" fmla="*/ 4337 w 468404"/>
                    <a:gd name="connsiteY1" fmla="*/ 372988 h 372988"/>
                    <a:gd name="connsiteX2" fmla="*/ 0 w 468404"/>
                    <a:gd name="connsiteY2" fmla="*/ 21685 h 372988"/>
                    <a:gd name="connsiteX3" fmla="*/ 468404 w 468404"/>
                    <a:gd name="connsiteY3" fmla="*/ 0 h 372988"/>
                    <a:gd name="connsiteX4" fmla="*/ 468404 w 468404"/>
                    <a:gd name="connsiteY4" fmla="*/ 303595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4" h="372988">
                      <a:moveTo>
                        <a:pt x="468404" y="303595"/>
                      </a:moveTo>
                      <a:lnTo>
                        <a:pt x="4337" y="372988"/>
                      </a:lnTo>
                      <a:lnTo>
                        <a:pt x="0" y="21685"/>
                      </a:lnTo>
                      <a:lnTo>
                        <a:pt x="468404" y="0"/>
                      </a:lnTo>
                      <a:lnTo>
                        <a:pt x="468404" y="303595"/>
                      </a:lnTo>
                      <a:close/>
                    </a:path>
                  </a:pathLst>
                </a:custGeom>
                <a:solidFill>
                  <a:srgbClr val="A0A0A0"/>
                </a:solidFill>
                <a:ln w="9035" cap="flat">
                  <a:noFill/>
                  <a:prstDash val="solid"/>
                  <a:miter/>
                </a:ln>
              </p:spPr>
              <p:txBody>
                <a:bodyPr anchor="ctr"/>
                <a:lstStyle/>
                <a:p>
                  <a:pPr>
                    <a:defRPr/>
                  </a:pPr>
                  <a:endParaRPr lang="en-US" dirty="0"/>
                </a:p>
              </p:txBody>
            </p:sp>
            <p:sp>
              <p:nvSpPr>
                <p:cNvPr id="306" name="Forme libre : forme 36010">
                  <a:extLst>
                    <a:ext uri="{FF2B5EF4-FFF2-40B4-BE49-F238E27FC236}">
                      <a16:creationId xmlns:a16="http://schemas.microsoft.com/office/drawing/2014/main" id="{E38714F6-96E8-AF81-DF60-4E463D48B35B}"/>
                    </a:ext>
                  </a:extLst>
                </p:cNvPr>
                <p:cNvSpPr/>
                <p:nvPr/>
              </p:nvSpPr>
              <p:spPr>
                <a:xfrm>
                  <a:off x="5285689" y="2681035"/>
                  <a:ext cx="468404" cy="372988"/>
                </a:xfrm>
                <a:custGeom>
                  <a:avLst/>
                  <a:gdLst>
                    <a:gd name="connsiteX0" fmla="*/ 468404 w 468404"/>
                    <a:gd name="connsiteY0" fmla="*/ 303595 h 372988"/>
                    <a:gd name="connsiteX1" fmla="*/ 4337 w 468404"/>
                    <a:gd name="connsiteY1" fmla="*/ 372988 h 372988"/>
                    <a:gd name="connsiteX2" fmla="*/ 0 w 468404"/>
                    <a:gd name="connsiteY2" fmla="*/ 21685 h 372988"/>
                    <a:gd name="connsiteX3" fmla="*/ 468404 w 468404"/>
                    <a:gd name="connsiteY3" fmla="*/ 0 h 372988"/>
                    <a:gd name="connsiteX4" fmla="*/ 468404 w 468404"/>
                    <a:gd name="connsiteY4" fmla="*/ 303595 h 37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04" h="372988">
                      <a:moveTo>
                        <a:pt x="468404" y="303595"/>
                      </a:moveTo>
                      <a:lnTo>
                        <a:pt x="4337" y="372988"/>
                      </a:lnTo>
                      <a:lnTo>
                        <a:pt x="0" y="21685"/>
                      </a:lnTo>
                      <a:lnTo>
                        <a:pt x="468404" y="0"/>
                      </a:lnTo>
                      <a:lnTo>
                        <a:pt x="468404" y="303595"/>
                      </a:lnTo>
                      <a:close/>
                    </a:path>
                  </a:pathLst>
                </a:custGeom>
                <a:noFill/>
                <a:ln w="9035" cap="flat">
                  <a:solidFill>
                    <a:srgbClr val="3F3F3F"/>
                  </a:solidFill>
                  <a:prstDash val="solid"/>
                  <a:miter/>
                </a:ln>
              </p:spPr>
              <p:txBody>
                <a:bodyPr anchor="ctr"/>
                <a:lstStyle/>
                <a:p>
                  <a:pPr>
                    <a:defRPr/>
                  </a:pPr>
                  <a:endParaRPr lang="en-US" dirty="0"/>
                </a:p>
              </p:txBody>
            </p:sp>
            <p:sp>
              <p:nvSpPr>
                <p:cNvPr id="307" name="Forme libre : forme 36011">
                  <a:extLst>
                    <a:ext uri="{FF2B5EF4-FFF2-40B4-BE49-F238E27FC236}">
                      <a16:creationId xmlns:a16="http://schemas.microsoft.com/office/drawing/2014/main" id="{E5E910E0-4A0A-6BAA-9F42-E827ACEF34B2}"/>
                    </a:ext>
                  </a:extLst>
                </p:cNvPr>
                <p:cNvSpPr/>
                <p:nvPr/>
              </p:nvSpPr>
              <p:spPr>
                <a:xfrm>
                  <a:off x="5859900"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08" name="Forme libre : forme 36012">
                  <a:extLst>
                    <a:ext uri="{FF2B5EF4-FFF2-40B4-BE49-F238E27FC236}">
                      <a16:creationId xmlns:a16="http://schemas.microsoft.com/office/drawing/2014/main" id="{006D90C2-1123-C6BA-E816-A4B51D8FB5F1}"/>
                    </a:ext>
                  </a:extLst>
                </p:cNvPr>
                <p:cNvSpPr/>
                <p:nvPr/>
              </p:nvSpPr>
              <p:spPr>
                <a:xfrm>
                  <a:off x="572770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09" name="Forme libre : forme 36013">
                  <a:extLst>
                    <a:ext uri="{FF2B5EF4-FFF2-40B4-BE49-F238E27FC236}">
                      <a16:creationId xmlns:a16="http://schemas.microsoft.com/office/drawing/2014/main" id="{C9896B46-E5BE-D33E-4F54-5254A2A02F6B}"/>
                    </a:ext>
                  </a:extLst>
                </p:cNvPr>
                <p:cNvSpPr/>
                <p:nvPr/>
              </p:nvSpPr>
              <p:spPr>
                <a:xfrm>
                  <a:off x="559551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3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3"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10" name="Forme libre : forme 36014">
                  <a:extLst>
                    <a:ext uri="{FF2B5EF4-FFF2-40B4-BE49-F238E27FC236}">
                      <a16:creationId xmlns:a16="http://schemas.microsoft.com/office/drawing/2014/main" id="{69E3E44A-3FBF-FB93-969C-576089357CE2}"/>
                    </a:ext>
                  </a:extLst>
                </p:cNvPr>
                <p:cNvSpPr/>
                <p:nvPr/>
              </p:nvSpPr>
              <p:spPr>
                <a:xfrm>
                  <a:off x="5463419"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841 w 81320"/>
                    <a:gd name="connsiteY14" fmla="*/ 53310 h 59454"/>
                    <a:gd name="connsiteX15" fmla="*/ 76712 w 81320"/>
                    <a:gd name="connsiteY15" fmla="*/ 51683 h 59454"/>
                    <a:gd name="connsiteX16" fmla="*/ 72827 w 81320"/>
                    <a:gd name="connsiteY16" fmla="*/ 55569 h 59454"/>
                    <a:gd name="connsiteX17" fmla="*/ 72194 w 81320"/>
                    <a:gd name="connsiteY17" fmla="*/ 4608 h 59454"/>
                    <a:gd name="connsiteX18" fmla="*/ 76712 w 81320"/>
                    <a:gd name="connsiteY18" fmla="*/ 9126 h 59454"/>
                    <a:gd name="connsiteX19" fmla="*/ 3072 w 81320"/>
                    <a:gd name="connsiteY19" fmla="*/ 7590 h 59454"/>
                    <a:gd name="connsiteX20" fmla="*/ 6054 w 81320"/>
                    <a:gd name="connsiteY20" fmla="*/ 4608 h 59454"/>
                    <a:gd name="connsiteX21" fmla="*/ 4699 w 81320"/>
                    <a:gd name="connsiteY21" fmla="*/ 29366 h 59454"/>
                    <a:gd name="connsiteX22" fmla="*/ 2982 w 81320"/>
                    <a:gd name="connsiteY22" fmla="*/ 55569 h 59454"/>
                    <a:gd name="connsiteX23" fmla="*/ 4084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841" y="53310"/>
                      </a:moveTo>
                      <a:lnTo>
                        <a:pt x="76712" y="51683"/>
                      </a:lnTo>
                      <a:lnTo>
                        <a:pt x="72827" y="55569"/>
                      </a:lnTo>
                      <a:cubicBezTo>
                        <a:pt x="72375" y="38582"/>
                        <a:pt x="72285" y="21595"/>
                        <a:pt x="72194" y="4608"/>
                      </a:cubicBezTo>
                      <a:lnTo>
                        <a:pt x="76712" y="9126"/>
                      </a:lnTo>
                      <a:cubicBezTo>
                        <a:pt x="52135" y="8945"/>
                        <a:pt x="27649" y="8855"/>
                        <a:pt x="3072" y="7590"/>
                      </a:cubicBezTo>
                      <a:lnTo>
                        <a:pt x="6054" y="4608"/>
                      </a:lnTo>
                      <a:cubicBezTo>
                        <a:pt x="5692" y="12740"/>
                        <a:pt x="5421" y="20872"/>
                        <a:pt x="4699" y="29366"/>
                      </a:cubicBezTo>
                      <a:lnTo>
                        <a:pt x="2982" y="55569"/>
                      </a:lnTo>
                      <a:lnTo>
                        <a:pt x="40841" y="53310"/>
                      </a:lnTo>
                      <a:close/>
                    </a:path>
                  </a:pathLst>
                </a:custGeom>
                <a:solidFill>
                  <a:srgbClr val="3F3F3F"/>
                </a:solidFill>
                <a:ln w="9035" cap="flat">
                  <a:noFill/>
                  <a:prstDash val="solid"/>
                  <a:miter/>
                </a:ln>
              </p:spPr>
              <p:txBody>
                <a:bodyPr anchor="ctr"/>
                <a:lstStyle/>
                <a:p>
                  <a:pPr>
                    <a:defRPr/>
                  </a:pPr>
                  <a:endParaRPr lang="en-US" dirty="0"/>
                </a:p>
              </p:txBody>
            </p:sp>
            <p:sp>
              <p:nvSpPr>
                <p:cNvPr id="311" name="Forme libre : forme 36015">
                  <a:extLst>
                    <a:ext uri="{FF2B5EF4-FFF2-40B4-BE49-F238E27FC236}">
                      <a16:creationId xmlns:a16="http://schemas.microsoft.com/office/drawing/2014/main" id="{5AB0728F-2DA1-07E0-ACB2-DDCFF4732DD3}"/>
                    </a:ext>
                  </a:extLst>
                </p:cNvPr>
                <p:cNvSpPr/>
                <p:nvPr/>
              </p:nvSpPr>
              <p:spPr>
                <a:xfrm>
                  <a:off x="5331228"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3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4 w 81320"/>
                    <a:gd name="connsiteY10" fmla="*/ 57737 h 59454"/>
                    <a:gd name="connsiteX11" fmla="*/ 20782 w 81320"/>
                    <a:gd name="connsiteY11" fmla="*/ 56653 h 59454"/>
                    <a:gd name="connsiteX12" fmla="*/ 3163 w 81320"/>
                    <a:gd name="connsiteY12" fmla="*/ 55478 h 59454"/>
                    <a:gd name="connsiteX13" fmla="*/ 1446 w 81320"/>
                    <a:gd name="connsiteY13" fmla="*/ 30811 h 59454"/>
                    <a:gd name="connsiteX14" fmla="*/ 40841 w 81320"/>
                    <a:gd name="connsiteY14" fmla="*/ 53310 h 59454"/>
                    <a:gd name="connsiteX15" fmla="*/ 76712 w 81320"/>
                    <a:gd name="connsiteY15" fmla="*/ 51683 h 59454"/>
                    <a:gd name="connsiteX16" fmla="*/ 72827 w 81320"/>
                    <a:gd name="connsiteY16" fmla="*/ 55569 h 59454"/>
                    <a:gd name="connsiteX17" fmla="*/ 72194 w 81320"/>
                    <a:gd name="connsiteY17" fmla="*/ 4608 h 59454"/>
                    <a:gd name="connsiteX18" fmla="*/ 76712 w 81320"/>
                    <a:gd name="connsiteY18" fmla="*/ 9126 h 59454"/>
                    <a:gd name="connsiteX19" fmla="*/ 3072 w 81320"/>
                    <a:gd name="connsiteY19" fmla="*/ 7590 h 59454"/>
                    <a:gd name="connsiteX20" fmla="*/ 6054 w 81320"/>
                    <a:gd name="connsiteY20" fmla="*/ 4608 h 59454"/>
                    <a:gd name="connsiteX21" fmla="*/ 4699 w 81320"/>
                    <a:gd name="connsiteY21" fmla="*/ 29366 h 59454"/>
                    <a:gd name="connsiteX22" fmla="*/ 2982 w 81320"/>
                    <a:gd name="connsiteY22" fmla="*/ 55569 h 59454"/>
                    <a:gd name="connsiteX23" fmla="*/ 4084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3" y="1536"/>
                      </a:lnTo>
                      <a:cubicBezTo>
                        <a:pt x="27739" y="271"/>
                        <a:pt x="52226" y="181"/>
                        <a:pt x="76802" y="0"/>
                      </a:cubicBezTo>
                      <a:lnTo>
                        <a:pt x="81320" y="0"/>
                      </a:lnTo>
                      <a:lnTo>
                        <a:pt x="81320" y="4518"/>
                      </a:lnTo>
                      <a:cubicBezTo>
                        <a:pt x="81230" y="21505"/>
                        <a:pt x="81140" y="38491"/>
                        <a:pt x="80688" y="55478"/>
                      </a:cubicBezTo>
                      <a:lnTo>
                        <a:pt x="80597" y="59454"/>
                      </a:lnTo>
                      <a:lnTo>
                        <a:pt x="76802" y="59364"/>
                      </a:lnTo>
                      <a:cubicBezTo>
                        <a:pt x="64062" y="59002"/>
                        <a:pt x="51412" y="58370"/>
                        <a:pt x="39034" y="57737"/>
                      </a:cubicBezTo>
                      <a:cubicBezTo>
                        <a:pt x="32799" y="57557"/>
                        <a:pt x="26836" y="56924"/>
                        <a:pt x="20782" y="56653"/>
                      </a:cubicBezTo>
                      <a:lnTo>
                        <a:pt x="3163" y="55478"/>
                      </a:lnTo>
                      <a:lnTo>
                        <a:pt x="1446" y="30811"/>
                      </a:lnTo>
                      <a:close/>
                      <a:moveTo>
                        <a:pt x="40841" y="53310"/>
                      </a:moveTo>
                      <a:lnTo>
                        <a:pt x="76712" y="51683"/>
                      </a:lnTo>
                      <a:lnTo>
                        <a:pt x="72827" y="55569"/>
                      </a:lnTo>
                      <a:cubicBezTo>
                        <a:pt x="72375" y="38582"/>
                        <a:pt x="72285" y="21595"/>
                        <a:pt x="72194" y="4608"/>
                      </a:cubicBezTo>
                      <a:lnTo>
                        <a:pt x="76712" y="9126"/>
                      </a:lnTo>
                      <a:cubicBezTo>
                        <a:pt x="52135" y="8945"/>
                        <a:pt x="27649" y="8855"/>
                        <a:pt x="3072" y="7590"/>
                      </a:cubicBezTo>
                      <a:lnTo>
                        <a:pt x="6054" y="4608"/>
                      </a:lnTo>
                      <a:cubicBezTo>
                        <a:pt x="5692" y="12740"/>
                        <a:pt x="5421" y="20872"/>
                        <a:pt x="4699" y="29366"/>
                      </a:cubicBezTo>
                      <a:lnTo>
                        <a:pt x="2982" y="55569"/>
                      </a:lnTo>
                      <a:lnTo>
                        <a:pt x="40841" y="53310"/>
                      </a:lnTo>
                      <a:close/>
                    </a:path>
                  </a:pathLst>
                </a:custGeom>
                <a:solidFill>
                  <a:srgbClr val="3F3F3F"/>
                </a:solidFill>
                <a:ln w="9035" cap="flat">
                  <a:noFill/>
                  <a:prstDash val="solid"/>
                  <a:miter/>
                </a:ln>
              </p:spPr>
              <p:txBody>
                <a:bodyPr anchor="ctr"/>
                <a:lstStyle/>
                <a:p>
                  <a:pPr>
                    <a:defRPr/>
                  </a:pPr>
                  <a:endParaRPr lang="en-US" dirty="0"/>
                </a:p>
              </p:txBody>
            </p:sp>
            <p:sp>
              <p:nvSpPr>
                <p:cNvPr id="312" name="Forme libre : forme 36016">
                  <a:extLst>
                    <a:ext uri="{FF2B5EF4-FFF2-40B4-BE49-F238E27FC236}">
                      <a16:creationId xmlns:a16="http://schemas.microsoft.com/office/drawing/2014/main" id="{7B79A9F3-958C-592B-F568-D50AF916407D}"/>
                    </a:ext>
                  </a:extLst>
                </p:cNvPr>
                <p:cNvSpPr/>
                <p:nvPr/>
              </p:nvSpPr>
              <p:spPr>
                <a:xfrm>
                  <a:off x="5199038" y="2137093"/>
                  <a:ext cx="81320" cy="59454"/>
                </a:xfrm>
                <a:custGeom>
                  <a:avLst/>
                  <a:gdLst>
                    <a:gd name="connsiteX0" fmla="*/ 1446 w 81320"/>
                    <a:gd name="connsiteY0" fmla="*/ 30811 h 59454"/>
                    <a:gd name="connsiteX1" fmla="*/ 90 w 81320"/>
                    <a:gd name="connsiteY1" fmla="*/ 4608 h 59454"/>
                    <a:gd name="connsiteX2" fmla="*/ 0 w 81320"/>
                    <a:gd name="connsiteY2" fmla="*/ 1717 h 59454"/>
                    <a:gd name="connsiteX3" fmla="*/ 3162 w 81320"/>
                    <a:gd name="connsiteY3" fmla="*/ 1536 h 59454"/>
                    <a:gd name="connsiteX4" fmla="*/ 76802 w 81320"/>
                    <a:gd name="connsiteY4" fmla="*/ 0 h 59454"/>
                    <a:gd name="connsiteX5" fmla="*/ 81320 w 81320"/>
                    <a:gd name="connsiteY5" fmla="*/ 0 h 59454"/>
                    <a:gd name="connsiteX6" fmla="*/ 81320 w 81320"/>
                    <a:gd name="connsiteY6" fmla="*/ 4518 h 59454"/>
                    <a:gd name="connsiteX7" fmla="*/ 80688 w 81320"/>
                    <a:gd name="connsiteY7" fmla="*/ 55478 h 59454"/>
                    <a:gd name="connsiteX8" fmla="*/ 80597 w 81320"/>
                    <a:gd name="connsiteY8" fmla="*/ 59454 h 59454"/>
                    <a:gd name="connsiteX9" fmla="*/ 76802 w 81320"/>
                    <a:gd name="connsiteY9" fmla="*/ 59364 h 59454"/>
                    <a:gd name="connsiteX10" fmla="*/ 39033 w 81320"/>
                    <a:gd name="connsiteY10" fmla="*/ 57737 h 59454"/>
                    <a:gd name="connsiteX11" fmla="*/ 20782 w 81320"/>
                    <a:gd name="connsiteY11" fmla="*/ 56653 h 59454"/>
                    <a:gd name="connsiteX12" fmla="*/ 3162 w 81320"/>
                    <a:gd name="connsiteY12" fmla="*/ 55478 h 59454"/>
                    <a:gd name="connsiteX13" fmla="*/ 1446 w 81320"/>
                    <a:gd name="connsiteY13" fmla="*/ 30811 h 59454"/>
                    <a:gd name="connsiteX14" fmla="*/ 40931 w 81320"/>
                    <a:gd name="connsiteY14" fmla="*/ 53310 h 59454"/>
                    <a:gd name="connsiteX15" fmla="*/ 76802 w 81320"/>
                    <a:gd name="connsiteY15" fmla="*/ 51683 h 59454"/>
                    <a:gd name="connsiteX16" fmla="*/ 72917 w 81320"/>
                    <a:gd name="connsiteY16" fmla="*/ 55569 h 59454"/>
                    <a:gd name="connsiteX17" fmla="*/ 72285 w 81320"/>
                    <a:gd name="connsiteY17" fmla="*/ 4608 h 59454"/>
                    <a:gd name="connsiteX18" fmla="*/ 76802 w 81320"/>
                    <a:gd name="connsiteY18" fmla="*/ 9126 h 59454"/>
                    <a:gd name="connsiteX19" fmla="*/ 3162 w 81320"/>
                    <a:gd name="connsiteY19" fmla="*/ 7590 h 59454"/>
                    <a:gd name="connsiteX20" fmla="*/ 6144 w 81320"/>
                    <a:gd name="connsiteY20" fmla="*/ 4608 h 59454"/>
                    <a:gd name="connsiteX21" fmla="*/ 4789 w 81320"/>
                    <a:gd name="connsiteY21" fmla="*/ 29366 h 59454"/>
                    <a:gd name="connsiteX22" fmla="*/ 3072 w 81320"/>
                    <a:gd name="connsiteY22" fmla="*/ 55569 h 59454"/>
                    <a:gd name="connsiteX23" fmla="*/ 40931 w 81320"/>
                    <a:gd name="connsiteY23" fmla="*/ 53310 h 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20" h="59454">
                      <a:moveTo>
                        <a:pt x="1446" y="30811"/>
                      </a:moveTo>
                      <a:cubicBezTo>
                        <a:pt x="723" y="22318"/>
                        <a:pt x="542" y="13463"/>
                        <a:pt x="90" y="4608"/>
                      </a:cubicBezTo>
                      <a:lnTo>
                        <a:pt x="0" y="1717"/>
                      </a:lnTo>
                      <a:lnTo>
                        <a:pt x="3162" y="1536"/>
                      </a:lnTo>
                      <a:cubicBezTo>
                        <a:pt x="27739" y="271"/>
                        <a:pt x="52226" y="181"/>
                        <a:pt x="76802" y="0"/>
                      </a:cubicBezTo>
                      <a:lnTo>
                        <a:pt x="81320" y="0"/>
                      </a:lnTo>
                      <a:lnTo>
                        <a:pt x="81320" y="4518"/>
                      </a:lnTo>
                      <a:cubicBezTo>
                        <a:pt x="81230" y="21505"/>
                        <a:pt x="81139" y="38491"/>
                        <a:pt x="80688" y="55478"/>
                      </a:cubicBezTo>
                      <a:lnTo>
                        <a:pt x="80597" y="59454"/>
                      </a:lnTo>
                      <a:lnTo>
                        <a:pt x="76802" y="59364"/>
                      </a:lnTo>
                      <a:cubicBezTo>
                        <a:pt x="64062" y="59002"/>
                        <a:pt x="51412" y="58370"/>
                        <a:pt x="39033" y="57737"/>
                      </a:cubicBezTo>
                      <a:cubicBezTo>
                        <a:pt x="32799" y="57557"/>
                        <a:pt x="26836" y="56924"/>
                        <a:pt x="20782" y="56653"/>
                      </a:cubicBezTo>
                      <a:lnTo>
                        <a:pt x="3162" y="55478"/>
                      </a:lnTo>
                      <a:lnTo>
                        <a:pt x="1446" y="30811"/>
                      </a:lnTo>
                      <a:close/>
                      <a:moveTo>
                        <a:pt x="40931" y="53310"/>
                      </a:moveTo>
                      <a:lnTo>
                        <a:pt x="76802" y="51683"/>
                      </a:lnTo>
                      <a:lnTo>
                        <a:pt x="72917" y="55569"/>
                      </a:lnTo>
                      <a:cubicBezTo>
                        <a:pt x="72465" y="38582"/>
                        <a:pt x="72375" y="21595"/>
                        <a:pt x="72285" y="4608"/>
                      </a:cubicBezTo>
                      <a:lnTo>
                        <a:pt x="76802" y="9126"/>
                      </a:lnTo>
                      <a:cubicBezTo>
                        <a:pt x="52226" y="8945"/>
                        <a:pt x="27739" y="8855"/>
                        <a:pt x="3162" y="7590"/>
                      </a:cubicBezTo>
                      <a:lnTo>
                        <a:pt x="6144" y="4608"/>
                      </a:lnTo>
                      <a:cubicBezTo>
                        <a:pt x="5783" y="12740"/>
                        <a:pt x="5512" y="20872"/>
                        <a:pt x="4789" y="29366"/>
                      </a:cubicBezTo>
                      <a:lnTo>
                        <a:pt x="3072" y="55569"/>
                      </a:lnTo>
                      <a:lnTo>
                        <a:pt x="40931" y="53310"/>
                      </a:lnTo>
                      <a:close/>
                    </a:path>
                  </a:pathLst>
                </a:custGeom>
                <a:solidFill>
                  <a:srgbClr val="3F3F3F"/>
                </a:solidFill>
                <a:ln w="9035" cap="flat">
                  <a:noFill/>
                  <a:prstDash val="solid"/>
                  <a:miter/>
                </a:ln>
              </p:spPr>
              <p:txBody>
                <a:bodyPr anchor="ctr"/>
                <a:lstStyle/>
                <a:p>
                  <a:pPr>
                    <a:defRPr/>
                  </a:pPr>
                  <a:endParaRPr lang="en-US" dirty="0"/>
                </a:p>
              </p:txBody>
            </p:sp>
            <p:sp>
              <p:nvSpPr>
                <p:cNvPr id="313" name="Forme libre : forme 36017">
                  <a:extLst>
                    <a:ext uri="{FF2B5EF4-FFF2-40B4-BE49-F238E27FC236}">
                      <a16:creationId xmlns:a16="http://schemas.microsoft.com/office/drawing/2014/main" id="{245784C1-BF6D-E7A9-897E-8BD5804CC327}"/>
                    </a:ext>
                  </a:extLst>
                </p:cNvPr>
                <p:cNvSpPr/>
                <p:nvPr/>
              </p:nvSpPr>
              <p:spPr>
                <a:xfrm>
                  <a:off x="5677924"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8" y="0"/>
                        <a:pt x="0" y="7228"/>
                        <a:pt x="0" y="16083"/>
                      </a:cubicBezTo>
                      <a:lnTo>
                        <a:pt x="0" y="16083"/>
                      </a:lnTo>
                      <a:cubicBezTo>
                        <a:pt x="90" y="24938"/>
                        <a:pt x="731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14" name="Forme libre : forme 36018">
                  <a:extLst>
                    <a:ext uri="{FF2B5EF4-FFF2-40B4-BE49-F238E27FC236}">
                      <a16:creationId xmlns:a16="http://schemas.microsoft.com/office/drawing/2014/main" id="{AA7B7B26-42C4-FA03-F120-99899CBBB2B6}"/>
                    </a:ext>
                  </a:extLst>
                </p:cNvPr>
                <p:cNvSpPr/>
                <p:nvPr/>
              </p:nvSpPr>
              <p:spPr>
                <a:xfrm>
                  <a:off x="5525945"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8" y="0"/>
                        <a:pt x="0" y="7228"/>
                        <a:pt x="0" y="16083"/>
                      </a:cubicBezTo>
                      <a:lnTo>
                        <a:pt x="0" y="16083"/>
                      </a:lnTo>
                      <a:cubicBezTo>
                        <a:pt x="90" y="24938"/>
                        <a:pt x="731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15" name="Forme libre : forme 36019">
                  <a:extLst>
                    <a:ext uri="{FF2B5EF4-FFF2-40B4-BE49-F238E27FC236}">
                      <a16:creationId xmlns:a16="http://schemas.microsoft.com/office/drawing/2014/main" id="{34EE6E8A-55CA-465D-348A-A924E7667CDB}"/>
                    </a:ext>
                  </a:extLst>
                </p:cNvPr>
                <p:cNvSpPr/>
                <p:nvPr/>
              </p:nvSpPr>
              <p:spPr>
                <a:xfrm>
                  <a:off x="5373967"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9" y="0"/>
                        <a:pt x="0" y="7228"/>
                        <a:pt x="0" y="16083"/>
                      </a:cubicBezTo>
                      <a:lnTo>
                        <a:pt x="0" y="16083"/>
                      </a:lnTo>
                      <a:cubicBezTo>
                        <a:pt x="0" y="24938"/>
                        <a:pt x="722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16" name="Forme libre : forme 36020">
                  <a:extLst>
                    <a:ext uri="{FF2B5EF4-FFF2-40B4-BE49-F238E27FC236}">
                      <a16:creationId xmlns:a16="http://schemas.microsoft.com/office/drawing/2014/main" id="{FD1BC685-D107-0408-259A-D64D43BF33AB}"/>
                    </a:ext>
                  </a:extLst>
                </p:cNvPr>
                <p:cNvSpPr/>
                <p:nvPr/>
              </p:nvSpPr>
              <p:spPr>
                <a:xfrm>
                  <a:off x="5221988"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4" y="32167"/>
                        <a:pt x="94512" y="24938"/>
                        <a:pt x="94512" y="16083"/>
                      </a:cubicBezTo>
                      <a:lnTo>
                        <a:pt x="94512" y="16083"/>
                      </a:lnTo>
                      <a:cubicBezTo>
                        <a:pt x="94512" y="7228"/>
                        <a:pt x="87284" y="0"/>
                        <a:pt x="78429" y="0"/>
                      </a:cubicBezTo>
                      <a:lnTo>
                        <a:pt x="16083" y="0"/>
                      </a:lnTo>
                      <a:cubicBezTo>
                        <a:pt x="7229" y="0"/>
                        <a:pt x="0" y="7228"/>
                        <a:pt x="0" y="16083"/>
                      </a:cubicBezTo>
                      <a:lnTo>
                        <a:pt x="0" y="16083"/>
                      </a:lnTo>
                      <a:cubicBezTo>
                        <a:pt x="0" y="24938"/>
                        <a:pt x="7229"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17" name="Forme libre : forme 36021">
                  <a:extLst>
                    <a:ext uri="{FF2B5EF4-FFF2-40B4-BE49-F238E27FC236}">
                      <a16:creationId xmlns:a16="http://schemas.microsoft.com/office/drawing/2014/main" id="{5327CE24-B714-8120-B1BF-79F4611BB8BE}"/>
                    </a:ext>
                  </a:extLst>
                </p:cNvPr>
                <p:cNvSpPr/>
                <p:nvPr/>
              </p:nvSpPr>
              <p:spPr>
                <a:xfrm>
                  <a:off x="5070010" y="2594745"/>
                  <a:ext cx="94512" cy="32166"/>
                </a:xfrm>
                <a:custGeom>
                  <a:avLst/>
                  <a:gdLst>
                    <a:gd name="connsiteX0" fmla="*/ 16083 w 94512"/>
                    <a:gd name="connsiteY0" fmla="*/ 32167 h 32166"/>
                    <a:gd name="connsiteX1" fmla="*/ 78429 w 94512"/>
                    <a:gd name="connsiteY1" fmla="*/ 32167 h 32166"/>
                    <a:gd name="connsiteX2" fmla="*/ 94512 w 94512"/>
                    <a:gd name="connsiteY2" fmla="*/ 16083 h 32166"/>
                    <a:gd name="connsiteX3" fmla="*/ 94512 w 94512"/>
                    <a:gd name="connsiteY3" fmla="*/ 16083 h 32166"/>
                    <a:gd name="connsiteX4" fmla="*/ 78429 w 94512"/>
                    <a:gd name="connsiteY4" fmla="*/ 0 h 32166"/>
                    <a:gd name="connsiteX5" fmla="*/ 16083 w 94512"/>
                    <a:gd name="connsiteY5" fmla="*/ 0 h 32166"/>
                    <a:gd name="connsiteX6" fmla="*/ 0 w 94512"/>
                    <a:gd name="connsiteY6" fmla="*/ 16083 h 32166"/>
                    <a:gd name="connsiteX7" fmla="*/ 0 w 94512"/>
                    <a:gd name="connsiteY7" fmla="*/ 16083 h 32166"/>
                    <a:gd name="connsiteX8" fmla="*/ 16083 w 94512"/>
                    <a:gd name="connsiteY8" fmla="*/ 32167 h 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2" h="32166">
                      <a:moveTo>
                        <a:pt x="16083" y="32167"/>
                      </a:moveTo>
                      <a:lnTo>
                        <a:pt x="78429" y="32167"/>
                      </a:lnTo>
                      <a:cubicBezTo>
                        <a:pt x="87283" y="32167"/>
                        <a:pt x="94512" y="24938"/>
                        <a:pt x="94512" y="16083"/>
                      </a:cubicBezTo>
                      <a:lnTo>
                        <a:pt x="94512" y="16083"/>
                      </a:lnTo>
                      <a:cubicBezTo>
                        <a:pt x="94512" y="7228"/>
                        <a:pt x="87283" y="0"/>
                        <a:pt x="78429" y="0"/>
                      </a:cubicBezTo>
                      <a:lnTo>
                        <a:pt x="16083" y="0"/>
                      </a:lnTo>
                      <a:cubicBezTo>
                        <a:pt x="7228" y="0"/>
                        <a:pt x="0" y="7228"/>
                        <a:pt x="0" y="16083"/>
                      </a:cubicBezTo>
                      <a:lnTo>
                        <a:pt x="0" y="16083"/>
                      </a:lnTo>
                      <a:cubicBezTo>
                        <a:pt x="0" y="24938"/>
                        <a:pt x="7228" y="32167"/>
                        <a:pt x="16083" y="32167"/>
                      </a:cubicBezTo>
                      <a:close/>
                    </a:path>
                  </a:pathLst>
                </a:custGeom>
                <a:solidFill>
                  <a:srgbClr val="FFFFFF"/>
                </a:solidFill>
                <a:ln w="9035" cap="flat">
                  <a:noFill/>
                  <a:prstDash val="solid"/>
                  <a:miter/>
                </a:ln>
              </p:spPr>
              <p:txBody>
                <a:bodyPr anchor="ctr"/>
                <a:lstStyle/>
                <a:p>
                  <a:pPr>
                    <a:defRPr/>
                  </a:pPr>
                  <a:endParaRPr lang="en-US" dirty="0"/>
                </a:p>
              </p:txBody>
            </p:sp>
            <p:sp>
              <p:nvSpPr>
                <p:cNvPr id="318" name="Forme libre : forme 36022">
                  <a:extLst>
                    <a:ext uri="{FF2B5EF4-FFF2-40B4-BE49-F238E27FC236}">
                      <a16:creationId xmlns:a16="http://schemas.microsoft.com/office/drawing/2014/main" id="{300B105F-A3FB-E411-4FDC-17F9A2A4E3E3}"/>
                    </a:ext>
                  </a:extLst>
                </p:cNvPr>
                <p:cNvSpPr/>
                <p:nvPr/>
              </p:nvSpPr>
              <p:spPr>
                <a:xfrm>
                  <a:off x="5677430" y="2590403"/>
                  <a:ext cx="98989" cy="39219"/>
                </a:xfrm>
                <a:custGeom>
                  <a:avLst/>
                  <a:gdLst>
                    <a:gd name="connsiteX0" fmla="*/ 222 w 98989"/>
                    <a:gd name="connsiteY0" fmla="*/ 17443 h 39219"/>
                    <a:gd name="connsiteX1" fmla="*/ 8173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3"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0" y="32985"/>
                        <a:pt x="85157" y="31900"/>
                      </a:cubicBezTo>
                      <a:cubicBezTo>
                        <a:pt x="88319" y="29822"/>
                        <a:pt x="90397" y="26298"/>
                        <a:pt x="90849" y="22774"/>
                      </a:cubicBezTo>
                      <a:cubicBezTo>
                        <a:pt x="92023"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0"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19" name="Forme libre : forme 36023">
                  <a:extLst>
                    <a:ext uri="{FF2B5EF4-FFF2-40B4-BE49-F238E27FC236}">
                      <a16:creationId xmlns:a16="http://schemas.microsoft.com/office/drawing/2014/main" id="{F323E08B-84AC-3C0A-9935-3B2A7459211B}"/>
                    </a:ext>
                  </a:extLst>
                </p:cNvPr>
                <p:cNvSpPr/>
                <p:nvPr/>
              </p:nvSpPr>
              <p:spPr>
                <a:xfrm>
                  <a:off x="5525452"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0"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0"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20" name="Forme libre : forme 36024">
                  <a:extLst>
                    <a:ext uri="{FF2B5EF4-FFF2-40B4-BE49-F238E27FC236}">
                      <a16:creationId xmlns:a16="http://schemas.microsoft.com/office/drawing/2014/main" id="{4ADE7092-914D-AAE3-5C82-89D21987A8D8}"/>
                    </a:ext>
                  </a:extLst>
                </p:cNvPr>
                <p:cNvSpPr/>
                <p:nvPr/>
              </p:nvSpPr>
              <p:spPr>
                <a:xfrm>
                  <a:off x="5373474"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1" y="36509"/>
                        <a:pt x="16577" y="36599"/>
                      </a:cubicBezTo>
                      <a:cubicBezTo>
                        <a:pt x="6999" y="36870"/>
                        <a:pt x="-1495" y="27292"/>
                        <a:pt x="222" y="17443"/>
                      </a:cubicBezTo>
                      <a:close/>
                      <a:moveTo>
                        <a:pt x="72959" y="34340"/>
                      </a:moveTo>
                      <a:cubicBezTo>
                        <a:pt x="75217" y="34159"/>
                        <a:pt x="77838" y="34069"/>
                        <a:pt x="79826" y="33888"/>
                      </a:cubicBezTo>
                      <a:cubicBezTo>
                        <a:pt x="81723" y="33617"/>
                        <a:pt x="83621"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371"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21" name="Forme libre : forme 36025">
                  <a:extLst>
                    <a:ext uri="{FF2B5EF4-FFF2-40B4-BE49-F238E27FC236}">
                      <a16:creationId xmlns:a16="http://schemas.microsoft.com/office/drawing/2014/main" id="{478AA2A3-28B6-4EC1-E3CF-30E714C6E9A1}"/>
                    </a:ext>
                  </a:extLst>
                </p:cNvPr>
                <p:cNvSpPr/>
                <p:nvPr/>
              </p:nvSpPr>
              <p:spPr>
                <a:xfrm>
                  <a:off x="5221493" y="2590403"/>
                  <a:ext cx="98991" cy="39219"/>
                </a:xfrm>
                <a:custGeom>
                  <a:avLst/>
                  <a:gdLst>
                    <a:gd name="connsiteX0" fmla="*/ 224 w 98991"/>
                    <a:gd name="connsiteY0" fmla="*/ 17443 h 39219"/>
                    <a:gd name="connsiteX1" fmla="*/ 8176 w 98991"/>
                    <a:gd name="connsiteY1" fmla="*/ 5245 h 39219"/>
                    <a:gd name="connsiteX2" fmla="*/ 15404 w 98991"/>
                    <a:gd name="connsiteY2" fmla="*/ 2715 h 39219"/>
                    <a:gd name="connsiteX3" fmla="*/ 22542 w 98991"/>
                    <a:gd name="connsiteY3" fmla="*/ 2264 h 39219"/>
                    <a:gd name="connsiteX4" fmla="*/ 78924 w 98991"/>
                    <a:gd name="connsiteY4" fmla="*/ 5 h 39219"/>
                    <a:gd name="connsiteX5" fmla="*/ 94646 w 98991"/>
                    <a:gd name="connsiteY5" fmla="*/ 7595 h 39219"/>
                    <a:gd name="connsiteX6" fmla="*/ 98531 w 98991"/>
                    <a:gd name="connsiteY6" fmla="*/ 24311 h 39219"/>
                    <a:gd name="connsiteX7" fmla="*/ 88231 w 98991"/>
                    <a:gd name="connsiteY7" fmla="*/ 37322 h 39219"/>
                    <a:gd name="connsiteX8" fmla="*/ 80189 w 98991"/>
                    <a:gd name="connsiteY8" fmla="*/ 39219 h 39219"/>
                    <a:gd name="connsiteX9" fmla="*/ 72961 w 98991"/>
                    <a:gd name="connsiteY9" fmla="*/ 38858 h 39219"/>
                    <a:gd name="connsiteX10" fmla="*/ 16579 w 98991"/>
                    <a:gd name="connsiteY10" fmla="*/ 36599 h 39219"/>
                    <a:gd name="connsiteX11" fmla="*/ 224 w 98991"/>
                    <a:gd name="connsiteY11" fmla="*/ 17443 h 39219"/>
                    <a:gd name="connsiteX12" fmla="*/ 72870 w 98991"/>
                    <a:gd name="connsiteY12" fmla="*/ 34340 h 39219"/>
                    <a:gd name="connsiteX13" fmla="*/ 79737 w 98991"/>
                    <a:gd name="connsiteY13" fmla="*/ 33888 h 39219"/>
                    <a:gd name="connsiteX14" fmla="*/ 85068 w 98991"/>
                    <a:gd name="connsiteY14" fmla="*/ 31900 h 39219"/>
                    <a:gd name="connsiteX15" fmla="*/ 90761 w 98991"/>
                    <a:gd name="connsiteY15" fmla="*/ 22774 h 39219"/>
                    <a:gd name="connsiteX16" fmla="*/ 78834 w 98991"/>
                    <a:gd name="connsiteY16" fmla="*/ 8950 h 39219"/>
                    <a:gd name="connsiteX17" fmla="*/ 22452 w 98991"/>
                    <a:gd name="connsiteY17" fmla="*/ 6691 h 39219"/>
                    <a:gd name="connsiteX18" fmla="*/ 9441 w 98991"/>
                    <a:gd name="connsiteY18" fmla="*/ 7685 h 39219"/>
                    <a:gd name="connsiteX19" fmla="*/ 1399 w 98991"/>
                    <a:gd name="connsiteY19" fmla="*/ 17624 h 39219"/>
                    <a:gd name="connsiteX20" fmla="*/ 4290 w 98991"/>
                    <a:gd name="connsiteY20" fmla="*/ 30635 h 39219"/>
                    <a:gd name="connsiteX21" fmla="*/ 16488 w 98991"/>
                    <a:gd name="connsiteY21" fmla="*/ 36599 h 39219"/>
                    <a:gd name="connsiteX22" fmla="*/ 72870 w 98991"/>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91" h="39219">
                      <a:moveTo>
                        <a:pt x="224" y="17443"/>
                      </a:moveTo>
                      <a:cubicBezTo>
                        <a:pt x="947" y="12564"/>
                        <a:pt x="3839" y="8046"/>
                        <a:pt x="8176" y="5245"/>
                      </a:cubicBezTo>
                      <a:cubicBezTo>
                        <a:pt x="10344" y="3890"/>
                        <a:pt x="12874" y="2987"/>
                        <a:pt x="15404" y="2715"/>
                      </a:cubicBezTo>
                      <a:cubicBezTo>
                        <a:pt x="18024" y="2444"/>
                        <a:pt x="20193" y="2444"/>
                        <a:pt x="22542" y="2264"/>
                      </a:cubicBezTo>
                      <a:cubicBezTo>
                        <a:pt x="41336" y="1089"/>
                        <a:pt x="60130" y="-86"/>
                        <a:pt x="78924" y="5"/>
                      </a:cubicBezTo>
                      <a:cubicBezTo>
                        <a:pt x="84978" y="5"/>
                        <a:pt x="90851" y="2987"/>
                        <a:pt x="94646" y="7595"/>
                      </a:cubicBezTo>
                      <a:cubicBezTo>
                        <a:pt x="98441" y="12203"/>
                        <a:pt x="99796" y="18618"/>
                        <a:pt x="98531" y="24311"/>
                      </a:cubicBezTo>
                      <a:cubicBezTo>
                        <a:pt x="97266" y="30093"/>
                        <a:pt x="93200" y="34882"/>
                        <a:pt x="88231" y="37322"/>
                      </a:cubicBezTo>
                      <a:cubicBezTo>
                        <a:pt x="85701" y="38587"/>
                        <a:pt x="82990" y="39219"/>
                        <a:pt x="80189" y="39219"/>
                      </a:cubicBezTo>
                      <a:cubicBezTo>
                        <a:pt x="77478" y="39219"/>
                        <a:pt x="75400" y="38948"/>
                        <a:pt x="72961" y="38858"/>
                      </a:cubicBezTo>
                      <a:cubicBezTo>
                        <a:pt x="54167" y="37683"/>
                        <a:pt x="35373" y="36509"/>
                        <a:pt x="16579" y="36599"/>
                      </a:cubicBezTo>
                      <a:cubicBezTo>
                        <a:pt x="6911" y="36870"/>
                        <a:pt x="-1493" y="27292"/>
                        <a:pt x="224" y="17443"/>
                      </a:cubicBezTo>
                      <a:close/>
                      <a:moveTo>
                        <a:pt x="72870" y="34340"/>
                      </a:moveTo>
                      <a:cubicBezTo>
                        <a:pt x="75129" y="34159"/>
                        <a:pt x="77750" y="34069"/>
                        <a:pt x="79737" y="33888"/>
                      </a:cubicBezTo>
                      <a:cubicBezTo>
                        <a:pt x="81635" y="33617"/>
                        <a:pt x="83532" y="32985"/>
                        <a:pt x="85068" y="31900"/>
                      </a:cubicBezTo>
                      <a:cubicBezTo>
                        <a:pt x="88231" y="29822"/>
                        <a:pt x="90309" y="26298"/>
                        <a:pt x="90761" y="22774"/>
                      </a:cubicBezTo>
                      <a:cubicBezTo>
                        <a:pt x="91935" y="15546"/>
                        <a:pt x="85701" y="8679"/>
                        <a:pt x="78834" y="8950"/>
                      </a:cubicBezTo>
                      <a:cubicBezTo>
                        <a:pt x="60040" y="9040"/>
                        <a:pt x="41246" y="7866"/>
                        <a:pt x="22452" y="6691"/>
                      </a:cubicBezTo>
                      <a:cubicBezTo>
                        <a:pt x="17573" y="6511"/>
                        <a:pt x="13235" y="5607"/>
                        <a:pt x="9441" y="7685"/>
                      </a:cubicBezTo>
                      <a:cubicBezTo>
                        <a:pt x="5646" y="9492"/>
                        <a:pt x="2393" y="13197"/>
                        <a:pt x="1399" y="17624"/>
                      </a:cubicBezTo>
                      <a:cubicBezTo>
                        <a:pt x="405" y="22052"/>
                        <a:pt x="1399" y="26931"/>
                        <a:pt x="4290" y="30635"/>
                      </a:cubicBezTo>
                      <a:cubicBezTo>
                        <a:pt x="7182" y="34250"/>
                        <a:pt x="11790" y="36509"/>
                        <a:pt x="16488" y="36599"/>
                      </a:cubicBezTo>
                      <a:cubicBezTo>
                        <a:pt x="35373" y="36599"/>
                        <a:pt x="54167" y="35424"/>
                        <a:pt x="72870" y="34340"/>
                      </a:cubicBezTo>
                      <a:close/>
                    </a:path>
                  </a:pathLst>
                </a:custGeom>
                <a:solidFill>
                  <a:srgbClr val="3F3F3F"/>
                </a:solidFill>
                <a:ln w="9035" cap="flat">
                  <a:noFill/>
                  <a:prstDash val="solid"/>
                  <a:miter/>
                </a:ln>
              </p:spPr>
              <p:txBody>
                <a:bodyPr anchor="ctr"/>
                <a:lstStyle/>
                <a:p>
                  <a:pPr>
                    <a:defRPr/>
                  </a:pPr>
                  <a:endParaRPr lang="en-US" dirty="0"/>
                </a:p>
              </p:txBody>
            </p:sp>
            <p:sp>
              <p:nvSpPr>
                <p:cNvPr id="322" name="Forme libre : forme 36026">
                  <a:extLst>
                    <a:ext uri="{FF2B5EF4-FFF2-40B4-BE49-F238E27FC236}">
                      <a16:creationId xmlns:a16="http://schemas.microsoft.com/office/drawing/2014/main" id="{924EA2D8-E5B4-5CE6-79BD-D9A6676E5528}"/>
                    </a:ext>
                  </a:extLst>
                </p:cNvPr>
                <p:cNvSpPr/>
                <p:nvPr/>
              </p:nvSpPr>
              <p:spPr>
                <a:xfrm>
                  <a:off x="5069427" y="2590403"/>
                  <a:ext cx="98989" cy="39219"/>
                </a:xfrm>
                <a:custGeom>
                  <a:avLst/>
                  <a:gdLst>
                    <a:gd name="connsiteX0" fmla="*/ 222 w 98989"/>
                    <a:gd name="connsiteY0" fmla="*/ 17443 h 39219"/>
                    <a:gd name="connsiteX1" fmla="*/ 8174 w 98989"/>
                    <a:gd name="connsiteY1" fmla="*/ 5245 h 39219"/>
                    <a:gd name="connsiteX2" fmla="*/ 15402 w 98989"/>
                    <a:gd name="connsiteY2" fmla="*/ 2715 h 39219"/>
                    <a:gd name="connsiteX3" fmla="*/ 22540 w 98989"/>
                    <a:gd name="connsiteY3" fmla="*/ 2264 h 39219"/>
                    <a:gd name="connsiteX4" fmla="*/ 78922 w 98989"/>
                    <a:gd name="connsiteY4" fmla="*/ 5 h 39219"/>
                    <a:gd name="connsiteX5" fmla="*/ 94644 w 98989"/>
                    <a:gd name="connsiteY5" fmla="*/ 7595 h 39219"/>
                    <a:gd name="connsiteX6" fmla="*/ 98529 w 98989"/>
                    <a:gd name="connsiteY6" fmla="*/ 24311 h 39219"/>
                    <a:gd name="connsiteX7" fmla="*/ 88229 w 98989"/>
                    <a:gd name="connsiteY7" fmla="*/ 37322 h 39219"/>
                    <a:gd name="connsiteX8" fmla="*/ 80187 w 98989"/>
                    <a:gd name="connsiteY8" fmla="*/ 39219 h 39219"/>
                    <a:gd name="connsiteX9" fmla="*/ 72959 w 98989"/>
                    <a:gd name="connsiteY9" fmla="*/ 38858 h 39219"/>
                    <a:gd name="connsiteX10" fmla="*/ 16577 w 98989"/>
                    <a:gd name="connsiteY10" fmla="*/ 36599 h 39219"/>
                    <a:gd name="connsiteX11" fmla="*/ 222 w 98989"/>
                    <a:gd name="connsiteY11" fmla="*/ 17443 h 39219"/>
                    <a:gd name="connsiteX12" fmla="*/ 72959 w 98989"/>
                    <a:gd name="connsiteY12" fmla="*/ 34340 h 39219"/>
                    <a:gd name="connsiteX13" fmla="*/ 79826 w 98989"/>
                    <a:gd name="connsiteY13" fmla="*/ 33888 h 39219"/>
                    <a:gd name="connsiteX14" fmla="*/ 85157 w 98989"/>
                    <a:gd name="connsiteY14" fmla="*/ 31900 h 39219"/>
                    <a:gd name="connsiteX15" fmla="*/ 90849 w 98989"/>
                    <a:gd name="connsiteY15" fmla="*/ 22774 h 39219"/>
                    <a:gd name="connsiteX16" fmla="*/ 78922 w 98989"/>
                    <a:gd name="connsiteY16" fmla="*/ 8950 h 39219"/>
                    <a:gd name="connsiteX17" fmla="*/ 22540 w 98989"/>
                    <a:gd name="connsiteY17" fmla="*/ 6691 h 39219"/>
                    <a:gd name="connsiteX18" fmla="*/ 9529 w 98989"/>
                    <a:gd name="connsiteY18" fmla="*/ 7685 h 39219"/>
                    <a:gd name="connsiteX19" fmla="*/ 1487 w 98989"/>
                    <a:gd name="connsiteY19" fmla="*/ 17624 h 39219"/>
                    <a:gd name="connsiteX20" fmla="*/ 4379 w 98989"/>
                    <a:gd name="connsiteY20" fmla="*/ 30635 h 39219"/>
                    <a:gd name="connsiteX21" fmla="*/ 16577 w 98989"/>
                    <a:gd name="connsiteY21" fmla="*/ 36599 h 39219"/>
                    <a:gd name="connsiteX22" fmla="*/ 72959 w 98989"/>
                    <a:gd name="connsiteY22" fmla="*/ 34340 h 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989" h="39219">
                      <a:moveTo>
                        <a:pt x="222" y="17443"/>
                      </a:moveTo>
                      <a:cubicBezTo>
                        <a:pt x="945" y="12564"/>
                        <a:pt x="3836" y="8046"/>
                        <a:pt x="8174" y="5245"/>
                      </a:cubicBezTo>
                      <a:cubicBezTo>
                        <a:pt x="10342" y="3890"/>
                        <a:pt x="12872" y="2987"/>
                        <a:pt x="15402" y="2715"/>
                      </a:cubicBezTo>
                      <a:cubicBezTo>
                        <a:pt x="18022" y="2444"/>
                        <a:pt x="20191" y="2444"/>
                        <a:pt x="22540" y="2264"/>
                      </a:cubicBezTo>
                      <a:cubicBezTo>
                        <a:pt x="41334" y="1089"/>
                        <a:pt x="60128" y="-86"/>
                        <a:pt x="78922" y="5"/>
                      </a:cubicBezTo>
                      <a:cubicBezTo>
                        <a:pt x="84976" y="5"/>
                        <a:pt x="90849" y="2987"/>
                        <a:pt x="94644" y="7595"/>
                      </a:cubicBezTo>
                      <a:cubicBezTo>
                        <a:pt x="98439" y="12203"/>
                        <a:pt x="99794" y="18618"/>
                        <a:pt x="98529" y="24311"/>
                      </a:cubicBezTo>
                      <a:cubicBezTo>
                        <a:pt x="97264" y="30093"/>
                        <a:pt x="93198" y="34882"/>
                        <a:pt x="88229" y="37322"/>
                      </a:cubicBezTo>
                      <a:cubicBezTo>
                        <a:pt x="85699" y="38587"/>
                        <a:pt x="82988" y="39219"/>
                        <a:pt x="80187" y="39219"/>
                      </a:cubicBezTo>
                      <a:cubicBezTo>
                        <a:pt x="77476" y="39219"/>
                        <a:pt x="75398" y="38948"/>
                        <a:pt x="72959" y="38858"/>
                      </a:cubicBezTo>
                      <a:cubicBezTo>
                        <a:pt x="54165" y="37683"/>
                        <a:pt x="35370" y="36509"/>
                        <a:pt x="16577" y="36599"/>
                      </a:cubicBezTo>
                      <a:cubicBezTo>
                        <a:pt x="6999" y="36870"/>
                        <a:pt x="-1495" y="27292"/>
                        <a:pt x="222" y="17443"/>
                      </a:cubicBezTo>
                      <a:close/>
                      <a:moveTo>
                        <a:pt x="72959" y="34340"/>
                      </a:moveTo>
                      <a:cubicBezTo>
                        <a:pt x="75217" y="34159"/>
                        <a:pt x="77838" y="34069"/>
                        <a:pt x="79826" y="33888"/>
                      </a:cubicBezTo>
                      <a:cubicBezTo>
                        <a:pt x="81723" y="33617"/>
                        <a:pt x="83621" y="32985"/>
                        <a:pt x="85157" y="31900"/>
                      </a:cubicBezTo>
                      <a:cubicBezTo>
                        <a:pt x="88319" y="29822"/>
                        <a:pt x="90397" y="26298"/>
                        <a:pt x="90849" y="22774"/>
                      </a:cubicBezTo>
                      <a:cubicBezTo>
                        <a:pt x="92024" y="15546"/>
                        <a:pt x="85789" y="8679"/>
                        <a:pt x="78922" y="8950"/>
                      </a:cubicBezTo>
                      <a:cubicBezTo>
                        <a:pt x="60128" y="9040"/>
                        <a:pt x="41334" y="7866"/>
                        <a:pt x="22540" y="6691"/>
                      </a:cubicBezTo>
                      <a:cubicBezTo>
                        <a:pt x="17661" y="6511"/>
                        <a:pt x="13324" y="5607"/>
                        <a:pt x="9529" y="7685"/>
                      </a:cubicBezTo>
                      <a:cubicBezTo>
                        <a:pt x="5734" y="9492"/>
                        <a:pt x="2481" y="13197"/>
                        <a:pt x="1487" y="17624"/>
                      </a:cubicBezTo>
                      <a:cubicBezTo>
                        <a:pt x="493" y="22052"/>
                        <a:pt x="1487" y="26931"/>
                        <a:pt x="4379" y="30635"/>
                      </a:cubicBezTo>
                      <a:cubicBezTo>
                        <a:pt x="7270" y="34250"/>
                        <a:pt x="11878" y="36509"/>
                        <a:pt x="16577" y="36599"/>
                      </a:cubicBezTo>
                      <a:cubicBezTo>
                        <a:pt x="35461" y="36599"/>
                        <a:pt x="54165" y="35424"/>
                        <a:pt x="72959" y="34340"/>
                      </a:cubicBezTo>
                      <a:close/>
                    </a:path>
                  </a:pathLst>
                </a:custGeom>
                <a:solidFill>
                  <a:srgbClr val="3F3F3F"/>
                </a:solidFill>
                <a:ln w="9035" cap="flat">
                  <a:noFill/>
                  <a:prstDash val="solid"/>
                  <a:miter/>
                </a:ln>
              </p:spPr>
              <p:txBody>
                <a:bodyPr anchor="ctr"/>
                <a:lstStyle/>
                <a:p>
                  <a:pPr>
                    <a:defRPr/>
                  </a:pPr>
                  <a:endParaRPr lang="en-US" dirty="0"/>
                </a:p>
              </p:txBody>
            </p:sp>
            <p:sp>
              <p:nvSpPr>
                <p:cNvPr id="323" name="Forme libre : forme 36027">
                  <a:extLst>
                    <a:ext uri="{FF2B5EF4-FFF2-40B4-BE49-F238E27FC236}">
                      <a16:creationId xmlns:a16="http://schemas.microsoft.com/office/drawing/2014/main" id="{1D2118AF-DE70-FE33-3751-7E2FBDD899D4}"/>
                    </a:ext>
                  </a:extLst>
                </p:cNvPr>
                <p:cNvSpPr/>
                <p:nvPr/>
              </p:nvSpPr>
              <p:spPr>
                <a:xfrm>
                  <a:off x="5176359" y="2696034"/>
                  <a:ext cx="79422" cy="57556"/>
                </a:xfrm>
                <a:custGeom>
                  <a:avLst/>
                  <a:gdLst>
                    <a:gd name="connsiteX0" fmla="*/ 1446 w 79422"/>
                    <a:gd name="connsiteY0" fmla="*/ 29817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7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7"/>
                      </a:moveTo>
                      <a:cubicBezTo>
                        <a:pt x="723" y="21595"/>
                        <a:pt x="542" y="13101"/>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7"/>
                      </a:lnTo>
                      <a:close/>
                      <a:moveTo>
                        <a:pt x="40028" y="51412"/>
                      </a:moveTo>
                      <a:cubicBezTo>
                        <a:pt x="51864" y="50870"/>
                        <a:pt x="63430" y="50147"/>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24" name="Forme libre : forme 36028">
                  <a:extLst>
                    <a:ext uri="{FF2B5EF4-FFF2-40B4-BE49-F238E27FC236}">
                      <a16:creationId xmlns:a16="http://schemas.microsoft.com/office/drawing/2014/main" id="{414B767E-BA9B-0ECB-013E-12ECF7155CD5}"/>
                    </a:ext>
                  </a:extLst>
                </p:cNvPr>
                <p:cNvSpPr/>
                <p:nvPr/>
              </p:nvSpPr>
              <p:spPr>
                <a:xfrm>
                  <a:off x="5176359" y="2775276"/>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25" name="Forme libre : forme 36029">
                  <a:extLst>
                    <a:ext uri="{FF2B5EF4-FFF2-40B4-BE49-F238E27FC236}">
                      <a16:creationId xmlns:a16="http://schemas.microsoft.com/office/drawing/2014/main" id="{506C2977-706F-5ED8-2B95-8368F591FAED}"/>
                    </a:ext>
                  </a:extLst>
                </p:cNvPr>
                <p:cNvSpPr/>
                <p:nvPr/>
              </p:nvSpPr>
              <p:spPr>
                <a:xfrm>
                  <a:off x="5176359" y="2854608"/>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26" name="Forme libre : forme 36030">
                  <a:extLst>
                    <a:ext uri="{FF2B5EF4-FFF2-40B4-BE49-F238E27FC236}">
                      <a16:creationId xmlns:a16="http://schemas.microsoft.com/office/drawing/2014/main" id="{CC93177D-375C-2721-DA4B-CE601D1A23D8}"/>
                    </a:ext>
                  </a:extLst>
                </p:cNvPr>
                <p:cNvSpPr/>
                <p:nvPr/>
              </p:nvSpPr>
              <p:spPr>
                <a:xfrm>
                  <a:off x="5176359" y="2933940"/>
                  <a:ext cx="79422" cy="57556"/>
                </a:xfrm>
                <a:custGeom>
                  <a:avLst/>
                  <a:gdLst>
                    <a:gd name="connsiteX0" fmla="*/ 1446 w 79422"/>
                    <a:gd name="connsiteY0" fmla="*/ 29818 h 57556"/>
                    <a:gd name="connsiteX1" fmla="*/ 90 w 79422"/>
                    <a:gd name="connsiteY1" fmla="*/ 4608 h 57556"/>
                    <a:gd name="connsiteX2" fmla="*/ 0 w 79422"/>
                    <a:gd name="connsiteY2" fmla="*/ 1717 h 57556"/>
                    <a:gd name="connsiteX3" fmla="*/ 3163 w 79422"/>
                    <a:gd name="connsiteY3" fmla="*/ 1536 h 57556"/>
                    <a:gd name="connsiteX4" fmla="*/ 74905 w 79422"/>
                    <a:gd name="connsiteY4" fmla="*/ 0 h 57556"/>
                    <a:gd name="connsiteX5" fmla="*/ 79423 w 79422"/>
                    <a:gd name="connsiteY5" fmla="*/ 0 h 57556"/>
                    <a:gd name="connsiteX6" fmla="*/ 79423 w 79422"/>
                    <a:gd name="connsiteY6" fmla="*/ 4518 h 57556"/>
                    <a:gd name="connsiteX7" fmla="*/ 78790 w 79422"/>
                    <a:gd name="connsiteY7" fmla="*/ 53581 h 57556"/>
                    <a:gd name="connsiteX8" fmla="*/ 78700 w 79422"/>
                    <a:gd name="connsiteY8" fmla="*/ 57557 h 57556"/>
                    <a:gd name="connsiteX9" fmla="*/ 74905 w 79422"/>
                    <a:gd name="connsiteY9" fmla="*/ 57466 h 57556"/>
                    <a:gd name="connsiteX10" fmla="*/ 38130 w 79422"/>
                    <a:gd name="connsiteY10" fmla="*/ 55840 h 57556"/>
                    <a:gd name="connsiteX11" fmla="*/ 20330 w 79422"/>
                    <a:gd name="connsiteY11" fmla="*/ 54756 h 57556"/>
                    <a:gd name="connsiteX12" fmla="*/ 3163 w 79422"/>
                    <a:gd name="connsiteY12" fmla="*/ 53581 h 57556"/>
                    <a:gd name="connsiteX13" fmla="*/ 1446 w 79422"/>
                    <a:gd name="connsiteY13" fmla="*/ 29818 h 57556"/>
                    <a:gd name="connsiteX14" fmla="*/ 40028 w 79422"/>
                    <a:gd name="connsiteY14" fmla="*/ 51412 h 57556"/>
                    <a:gd name="connsiteX15" fmla="*/ 74995 w 79422"/>
                    <a:gd name="connsiteY15" fmla="*/ 49786 h 57556"/>
                    <a:gd name="connsiteX16" fmla="*/ 71110 w 79422"/>
                    <a:gd name="connsiteY16" fmla="*/ 53671 h 57556"/>
                    <a:gd name="connsiteX17" fmla="*/ 70477 w 79422"/>
                    <a:gd name="connsiteY17" fmla="*/ 4608 h 57556"/>
                    <a:gd name="connsiteX18" fmla="*/ 74995 w 79422"/>
                    <a:gd name="connsiteY18" fmla="*/ 9126 h 57556"/>
                    <a:gd name="connsiteX19" fmla="*/ 3253 w 79422"/>
                    <a:gd name="connsiteY19" fmla="*/ 7590 h 57556"/>
                    <a:gd name="connsiteX20" fmla="*/ 6235 w 79422"/>
                    <a:gd name="connsiteY20" fmla="*/ 4608 h 57556"/>
                    <a:gd name="connsiteX21" fmla="*/ 4879 w 79422"/>
                    <a:gd name="connsiteY21" fmla="*/ 28462 h 57556"/>
                    <a:gd name="connsiteX22" fmla="*/ 3163 w 79422"/>
                    <a:gd name="connsiteY22" fmla="*/ 53671 h 57556"/>
                    <a:gd name="connsiteX23" fmla="*/ 40028 w 79422"/>
                    <a:gd name="connsiteY23" fmla="*/ 51412 h 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22" h="57556">
                      <a:moveTo>
                        <a:pt x="1446" y="29818"/>
                      </a:moveTo>
                      <a:cubicBezTo>
                        <a:pt x="723" y="21595"/>
                        <a:pt x="542" y="13102"/>
                        <a:pt x="90" y="4608"/>
                      </a:cubicBezTo>
                      <a:lnTo>
                        <a:pt x="0" y="1717"/>
                      </a:lnTo>
                      <a:lnTo>
                        <a:pt x="3163" y="1536"/>
                      </a:lnTo>
                      <a:cubicBezTo>
                        <a:pt x="27107" y="271"/>
                        <a:pt x="50960" y="181"/>
                        <a:pt x="74905" y="0"/>
                      </a:cubicBezTo>
                      <a:lnTo>
                        <a:pt x="79423" y="0"/>
                      </a:lnTo>
                      <a:lnTo>
                        <a:pt x="79423" y="4518"/>
                      </a:lnTo>
                      <a:cubicBezTo>
                        <a:pt x="79332" y="20872"/>
                        <a:pt x="79242" y="37227"/>
                        <a:pt x="78790" y="53581"/>
                      </a:cubicBezTo>
                      <a:lnTo>
                        <a:pt x="78700" y="57557"/>
                      </a:lnTo>
                      <a:lnTo>
                        <a:pt x="74905" y="57466"/>
                      </a:lnTo>
                      <a:cubicBezTo>
                        <a:pt x="62526" y="57105"/>
                        <a:pt x="50147" y="56382"/>
                        <a:pt x="38130" y="55840"/>
                      </a:cubicBezTo>
                      <a:cubicBezTo>
                        <a:pt x="32076" y="55659"/>
                        <a:pt x="26203" y="55027"/>
                        <a:pt x="20330" y="54756"/>
                      </a:cubicBezTo>
                      <a:lnTo>
                        <a:pt x="3163" y="53581"/>
                      </a:lnTo>
                      <a:lnTo>
                        <a:pt x="1446" y="29818"/>
                      </a:lnTo>
                      <a:close/>
                      <a:moveTo>
                        <a:pt x="40028" y="51412"/>
                      </a:moveTo>
                      <a:cubicBezTo>
                        <a:pt x="51864" y="50870"/>
                        <a:pt x="63430" y="50148"/>
                        <a:pt x="74995" y="49786"/>
                      </a:cubicBezTo>
                      <a:lnTo>
                        <a:pt x="71110" y="53671"/>
                      </a:lnTo>
                      <a:cubicBezTo>
                        <a:pt x="70658" y="37317"/>
                        <a:pt x="70568" y="20963"/>
                        <a:pt x="70477" y="4608"/>
                      </a:cubicBezTo>
                      <a:lnTo>
                        <a:pt x="74995" y="9126"/>
                      </a:lnTo>
                      <a:cubicBezTo>
                        <a:pt x="51051" y="8945"/>
                        <a:pt x="27197" y="8855"/>
                        <a:pt x="3253" y="7590"/>
                      </a:cubicBezTo>
                      <a:lnTo>
                        <a:pt x="6235" y="4608"/>
                      </a:lnTo>
                      <a:cubicBezTo>
                        <a:pt x="5873" y="12469"/>
                        <a:pt x="5602" y="20240"/>
                        <a:pt x="4879" y="28462"/>
                      </a:cubicBezTo>
                      <a:lnTo>
                        <a:pt x="3163" y="53671"/>
                      </a:lnTo>
                      <a:lnTo>
                        <a:pt x="40028" y="51412"/>
                      </a:lnTo>
                      <a:close/>
                    </a:path>
                  </a:pathLst>
                </a:custGeom>
                <a:solidFill>
                  <a:srgbClr val="3F3F3F"/>
                </a:solidFill>
                <a:ln w="9035" cap="flat">
                  <a:noFill/>
                  <a:prstDash val="solid"/>
                  <a:miter/>
                </a:ln>
              </p:spPr>
              <p:txBody>
                <a:bodyPr anchor="ctr"/>
                <a:lstStyle/>
                <a:p>
                  <a:pPr>
                    <a:defRPr/>
                  </a:pPr>
                  <a:endParaRPr lang="en-US" dirty="0"/>
                </a:p>
              </p:txBody>
            </p:sp>
            <p:sp>
              <p:nvSpPr>
                <p:cNvPr id="327" name="Forme libre : forme 36031">
                  <a:extLst>
                    <a:ext uri="{FF2B5EF4-FFF2-40B4-BE49-F238E27FC236}">
                      <a16:creationId xmlns:a16="http://schemas.microsoft.com/office/drawing/2014/main" id="{3CDB8E0B-1962-D0A0-F893-2B2E1F9C3408}"/>
                    </a:ext>
                  </a:extLst>
                </p:cNvPr>
                <p:cNvSpPr/>
                <p:nvPr/>
              </p:nvSpPr>
              <p:spPr>
                <a:xfrm>
                  <a:off x="5540131" y="2277172"/>
                  <a:ext cx="87644" cy="87680"/>
                </a:xfrm>
                <a:custGeom>
                  <a:avLst/>
                  <a:gdLst>
                    <a:gd name="connsiteX0" fmla="*/ 11746 w 87644"/>
                    <a:gd name="connsiteY0" fmla="*/ 14068 h 87680"/>
                    <a:gd name="connsiteX1" fmla="*/ 41563 w 87644"/>
                    <a:gd name="connsiteY1" fmla="*/ 63 h 87680"/>
                    <a:gd name="connsiteX2" fmla="*/ 73730 w 87644"/>
                    <a:gd name="connsiteY2" fmla="*/ 11719 h 87680"/>
                    <a:gd name="connsiteX3" fmla="*/ 87645 w 87644"/>
                    <a:gd name="connsiteY3" fmla="*/ 43885 h 87680"/>
                    <a:gd name="connsiteX4" fmla="*/ 73730 w 87644"/>
                    <a:gd name="connsiteY4" fmla="*/ 75962 h 87680"/>
                    <a:gd name="connsiteX5" fmla="*/ 41654 w 87644"/>
                    <a:gd name="connsiteY5" fmla="*/ 87618 h 87680"/>
                    <a:gd name="connsiteX6" fmla="*/ 11837 w 87644"/>
                    <a:gd name="connsiteY6" fmla="*/ 73613 h 87680"/>
                    <a:gd name="connsiteX7" fmla="*/ 90 w 87644"/>
                    <a:gd name="connsiteY7" fmla="*/ 43795 h 87680"/>
                    <a:gd name="connsiteX8" fmla="*/ 11746 w 87644"/>
                    <a:gd name="connsiteY8" fmla="*/ 14068 h 87680"/>
                    <a:gd name="connsiteX9" fmla="*/ 12650 w 87644"/>
                    <a:gd name="connsiteY9" fmla="*/ 72799 h 87680"/>
                    <a:gd name="connsiteX10" fmla="*/ 41563 w 87644"/>
                    <a:gd name="connsiteY10" fmla="*/ 83190 h 87680"/>
                    <a:gd name="connsiteX11" fmla="*/ 78609 w 87644"/>
                    <a:gd name="connsiteY11" fmla="*/ 43885 h 87680"/>
                    <a:gd name="connsiteX12" fmla="*/ 41563 w 87644"/>
                    <a:gd name="connsiteY12" fmla="*/ 4581 h 87680"/>
                    <a:gd name="connsiteX13" fmla="*/ 12650 w 87644"/>
                    <a:gd name="connsiteY13" fmla="*/ 14881 h 87680"/>
                    <a:gd name="connsiteX14" fmla="*/ 0 w 87644"/>
                    <a:gd name="connsiteY14" fmla="*/ 43795 h 87680"/>
                    <a:gd name="connsiteX15" fmla="*/ 12650 w 87644"/>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4" h="87680">
                      <a:moveTo>
                        <a:pt x="11746" y="14068"/>
                      </a:moveTo>
                      <a:cubicBezTo>
                        <a:pt x="19155" y="5936"/>
                        <a:pt x="30088" y="605"/>
                        <a:pt x="41563"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90" y="33043"/>
                        <a:pt x="4247" y="22200"/>
                        <a:pt x="11746" y="14068"/>
                      </a:cubicBezTo>
                      <a:close/>
                      <a:moveTo>
                        <a:pt x="12650" y="72799"/>
                      </a:moveTo>
                      <a:cubicBezTo>
                        <a:pt x="20511" y="80118"/>
                        <a:pt x="31263" y="83732"/>
                        <a:pt x="41563" y="83190"/>
                      </a:cubicBezTo>
                      <a:cubicBezTo>
                        <a:pt x="62616" y="82287"/>
                        <a:pt x="79061" y="63402"/>
                        <a:pt x="78609" y="43885"/>
                      </a:cubicBezTo>
                      <a:cubicBezTo>
                        <a:pt x="79061" y="24369"/>
                        <a:pt x="62616" y="5484"/>
                        <a:pt x="41563" y="4581"/>
                      </a:cubicBezTo>
                      <a:cubicBezTo>
                        <a:pt x="31263" y="4039"/>
                        <a:pt x="20511" y="7653"/>
                        <a:pt x="12650" y="14881"/>
                      </a:cubicBezTo>
                      <a:cubicBezTo>
                        <a:pt x="4698" y="22110"/>
                        <a:pt x="90" y="32952"/>
                        <a:pt x="0" y="43795"/>
                      </a:cubicBezTo>
                      <a:cubicBezTo>
                        <a:pt x="90" y="54818"/>
                        <a:pt x="4698"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28" name="Forme libre : forme 36032">
                  <a:extLst>
                    <a:ext uri="{FF2B5EF4-FFF2-40B4-BE49-F238E27FC236}">
                      <a16:creationId xmlns:a16="http://schemas.microsoft.com/office/drawing/2014/main" id="{96B334D6-B0D0-F03A-656B-C4536878EAA7}"/>
                    </a:ext>
                  </a:extLst>
                </p:cNvPr>
                <p:cNvSpPr/>
                <p:nvPr/>
              </p:nvSpPr>
              <p:spPr>
                <a:xfrm>
                  <a:off x="5390954" y="2277172"/>
                  <a:ext cx="87645" cy="87680"/>
                </a:xfrm>
                <a:custGeom>
                  <a:avLst/>
                  <a:gdLst>
                    <a:gd name="connsiteX0" fmla="*/ 11746 w 87645"/>
                    <a:gd name="connsiteY0" fmla="*/ 14068 h 87680"/>
                    <a:gd name="connsiteX1" fmla="*/ 41564 w 87645"/>
                    <a:gd name="connsiteY1" fmla="*/ 63 h 87680"/>
                    <a:gd name="connsiteX2" fmla="*/ 73730 w 87645"/>
                    <a:gd name="connsiteY2" fmla="*/ 11719 h 87680"/>
                    <a:gd name="connsiteX3" fmla="*/ 87645 w 87645"/>
                    <a:gd name="connsiteY3" fmla="*/ 43885 h 87680"/>
                    <a:gd name="connsiteX4" fmla="*/ 73730 w 87645"/>
                    <a:gd name="connsiteY4" fmla="*/ 75962 h 87680"/>
                    <a:gd name="connsiteX5" fmla="*/ 41654 w 87645"/>
                    <a:gd name="connsiteY5" fmla="*/ 87618 h 87680"/>
                    <a:gd name="connsiteX6" fmla="*/ 11837 w 87645"/>
                    <a:gd name="connsiteY6" fmla="*/ 73613 h 87680"/>
                    <a:gd name="connsiteX7" fmla="*/ 90 w 87645"/>
                    <a:gd name="connsiteY7" fmla="*/ 43795 h 87680"/>
                    <a:gd name="connsiteX8" fmla="*/ 11746 w 87645"/>
                    <a:gd name="connsiteY8" fmla="*/ 14068 h 87680"/>
                    <a:gd name="connsiteX9" fmla="*/ 12650 w 87645"/>
                    <a:gd name="connsiteY9" fmla="*/ 72799 h 87680"/>
                    <a:gd name="connsiteX10" fmla="*/ 41564 w 87645"/>
                    <a:gd name="connsiteY10" fmla="*/ 83190 h 87680"/>
                    <a:gd name="connsiteX11" fmla="*/ 78610 w 87645"/>
                    <a:gd name="connsiteY11" fmla="*/ 43885 h 87680"/>
                    <a:gd name="connsiteX12" fmla="*/ 41564 w 87645"/>
                    <a:gd name="connsiteY12" fmla="*/ 4581 h 87680"/>
                    <a:gd name="connsiteX13" fmla="*/ 12650 w 87645"/>
                    <a:gd name="connsiteY13" fmla="*/ 14881 h 87680"/>
                    <a:gd name="connsiteX14" fmla="*/ 0 w 87645"/>
                    <a:gd name="connsiteY14" fmla="*/ 43795 h 87680"/>
                    <a:gd name="connsiteX15" fmla="*/ 12650 w 87645"/>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5" h="87680">
                      <a:moveTo>
                        <a:pt x="11746" y="14068"/>
                      </a:moveTo>
                      <a:cubicBezTo>
                        <a:pt x="19155" y="5936"/>
                        <a:pt x="30088" y="605"/>
                        <a:pt x="41564"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90" y="33043"/>
                        <a:pt x="4247" y="22200"/>
                        <a:pt x="11746" y="14068"/>
                      </a:cubicBezTo>
                      <a:close/>
                      <a:moveTo>
                        <a:pt x="12650" y="72799"/>
                      </a:moveTo>
                      <a:cubicBezTo>
                        <a:pt x="20511" y="80118"/>
                        <a:pt x="31263" y="83732"/>
                        <a:pt x="41564" y="83190"/>
                      </a:cubicBezTo>
                      <a:cubicBezTo>
                        <a:pt x="62616" y="82287"/>
                        <a:pt x="79061" y="63402"/>
                        <a:pt x="78610" y="43885"/>
                      </a:cubicBezTo>
                      <a:cubicBezTo>
                        <a:pt x="79061" y="24369"/>
                        <a:pt x="62616" y="5484"/>
                        <a:pt x="41564" y="4581"/>
                      </a:cubicBezTo>
                      <a:cubicBezTo>
                        <a:pt x="31263" y="4039"/>
                        <a:pt x="20511" y="7653"/>
                        <a:pt x="12650" y="14881"/>
                      </a:cubicBezTo>
                      <a:cubicBezTo>
                        <a:pt x="4698" y="22110"/>
                        <a:pt x="90" y="32952"/>
                        <a:pt x="0" y="43795"/>
                      </a:cubicBezTo>
                      <a:cubicBezTo>
                        <a:pt x="90" y="54818"/>
                        <a:pt x="4698"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29" name="Forme libre : forme 36033">
                  <a:extLst>
                    <a:ext uri="{FF2B5EF4-FFF2-40B4-BE49-F238E27FC236}">
                      <a16:creationId xmlns:a16="http://schemas.microsoft.com/office/drawing/2014/main" id="{BF491FCB-4A13-8D2C-72D5-2E105581972F}"/>
                    </a:ext>
                  </a:extLst>
                </p:cNvPr>
                <p:cNvSpPr/>
                <p:nvPr/>
              </p:nvSpPr>
              <p:spPr>
                <a:xfrm>
                  <a:off x="5241776" y="2277172"/>
                  <a:ext cx="87645" cy="87680"/>
                </a:xfrm>
                <a:custGeom>
                  <a:avLst/>
                  <a:gdLst>
                    <a:gd name="connsiteX0" fmla="*/ 11746 w 87645"/>
                    <a:gd name="connsiteY0" fmla="*/ 14068 h 87680"/>
                    <a:gd name="connsiteX1" fmla="*/ 41564 w 87645"/>
                    <a:gd name="connsiteY1" fmla="*/ 63 h 87680"/>
                    <a:gd name="connsiteX2" fmla="*/ 73730 w 87645"/>
                    <a:gd name="connsiteY2" fmla="*/ 11719 h 87680"/>
                    <a:gd name="connsiteX3" fmla="*/ 87645 w 87645"/>
                    <a:gd name="connsiteY3" fmla="*/ 43885 h 87680"/>
                    <a:gd name="connsiteX4" fmla="*/ 73730 w 87645"/>
                    <a:gd name="connsiteY4" fmla="*/ 75962 h 87680"/>
                    <a:gd name="connsiteX5" fmla="*/ 41654 w 87645"/>
                    <a:gd name="connsiteY5" fmla="*/ 87618 h 87680"/>
                    <a:gd name="connsiteX6" fmla="*/ 11837 w 87645"/>
                    <a:gd name="connsiteY6" fmla="*/ 73613 h 87680"/>
                    <a:gd name="connsiteX7" fmla="*/ 90 w 87645"/>
                    <a:gd name="connsiteY7" fmla="*/ 43795 h 87680"/>
                    <a:gd name="connsiteX8" fmla="*/ 11746 w 87645"/>
                    <a:gd name="connsiteY8" fmla="*/ 14068 h 87680"/>
                    <a:gd name="connsiteX9" fmla="*/ 12650 w 87645"/>
                    <a:gd name="connsiteY9" fmla="*/ 72799 h 87680"/>
                    <a:gd name="connsiteX10" fmla="*/ 41564 w 87645"/>
                    <a:gd name="connsiteY10" fmla="*/ 83190 h 87680"/>
                    <a:gd name="connsiteX11" fmla="*/ 78610 w 87645"/>
                    <a:gd name="connsiteY11" fmla="*/ 43885 h 87680"/>
                    <a:gd name="connsiteX12" fmla="*/ 41564 w 87645"/>
                    <a:gd name="connsiteY12" fmla="*/ 4581 h 87680"/>
                    <a:gd name="connsiteX13" fmla="*/ 12650 w 87645"/>
                    <a:gd name="connsiteY13" fmla="*/ 14881 h 87680"/>
                    <a:gd name="connsiteX14" fmla="*/ 0 w 87645"/>
                    <a:gd name="connsiteY14" fmla="*/ 43795 h 87680"/>
                    <a:gd name="connsiteX15" fmla="*/ 12650 w 87645"/>
                    <a:gd name="connsiteY15" fmla="*/ 72799 h 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45" h="87680">
                      <a:moveTo>
                        <a:pt x="11746" y="14068"/>
                      </a:moveTo>
                      <a:cubicBezTo>
                        <a:pt x="19155" y="5936"/>
                        <a:pt x="30089" y="605"/>
                        <a:pt x="41564" y="63"/>
                      </a:cubicBezTo>
                      <a:cubicBezTo>
                        <a:pt x="53039" y="-570"/>
                        <a:pt x="64966" y="3587"/>
                        <a:pt x="73730" y="11719"/>
                      </a:cubicBezTo>
                      <a:cubicBezTo>
                        <a:pt x="82495" y="19851"/>
                        <a:pt x="87645" y="31778"/>
                        <a:pt x="87645" y="43885"/>
                      </a:cubicBezTo>
                      <a:cubicBezTo>
                        <a:pt x="87645" y="55993"/>
                        <a:pt x="82495" y="67920"/>
                        <a:pt x="73730" y="75962"/>
                      </a:cubicBezTo>
                      <a:cubicBezTo>
                        <a:pt x="64966" y="84094"/>
                        <a:pt x="53039" y="88250"/>
                        <a:pt x="41654" y="87618"/>
                      </a:cubicBezTo>
                      <a:cubicBezTo>
                        <a:pt x="30179" y="87075"/>
                        <a:pt x="19246" y="81835"/>
                        <a:pt x="11837" y="73613"/>
                      </a:cubicBezTo>
                      <a:cubicBezTo>
                        <a:pt x="4337" y="65571"/>
                        <a:pt x="0" y="54728"/>
                        <a:pt x="90" y="43795"/>
                      </a:cubicBezTo>
                      <a:cubicBezTo>
                        <a:pt x="0" y="33043"/>
                        <a:pt x="4247" y="22200"/>
                        <a:pt x="11746" y="14068"/>
                      </a:cubicBezTo>
                      <a:close/>
                      <a:moveTo>
                        <a:pt x="12650" y="72799"/>
                      </a:moveTo>
                      <a:cubicBezTo>
                        <a:pt x="20511" y="80118"/>
                        <a:pt x="31263" y="83732"/>
                        <a:pt x="41564" y="83190"/>
                      </a:cubicBezTo>
                      <a:cubicBezTo>
                        <a:pt x="62617" y="82287"/>
                        <a:pt x="79061" y="63402"/>
                        <a:pt x="78610" y="43885"/>
                      </a:cubicBezTo>
                      <a:cubicBezTo>
                        <a:pt x="79061" y="24369"/>
                        <a:pt x="62617" y="5484"/>
                        <a:pt x="41564" y="4581"/>
                      </a:cubicBezTo>
                      <a:cubicBezTo>
                        <a:pt x="31263" y="4039"/>
                        <a:pt x="20511" y="7653"/>
                        <a:pt x="12650" y="14881"/>
                      </a:cubicBezTo>
                      <a:cubicBezTo>
                        <a:pt x="4699" y="22110"/>
                        <a:pt x="90" y="32952"/>
                        <a:pt x="0" y="43795"/>
                      </a:cubicBezTo>
                      <a:cubicBezTo>
                        <a:pt x="90" y="54818"/>
                        <a:pt x="4789" y="65571"/>
                        <a:pt x="12650" y="72799"/>
                      </a:cubicBezTo>
                      <a:close/>
                    </a:path>
                  </a:pathLst>
                </a:custGeom>
                <a:solidFill>
                  <a:srgbClr val="3F3F3F"/>
                </a:solidFill>
                <a:ln w="9035" cap="flat">
                  <a:noFill/>
                  <a:prstDash val="solid"/>
                  <a:miter/>
                </a:ln>
              </p:spPr>
              <p:txBody>
                <a:bodyPr anchor="ctr"/>
                <a:lstStyle/>
                <a:p>
                  <a:pPr>
                    <a:defRPr/>
                  </a:pPr>
                  <a:endParaRPr lang="en-US" dirty="0"/>
                </a:p>
              </p:txBody>
            </p:sp>
            <p:sp>
              <p:nvSpPr>
                <p:cNvPr id="330" name="Forme libre : forme 36034">
                  <a:extLst>
                    <a:ext uri="{FF2B5EF4-FFF2-40B4-BE49-F238E27FC236}">
                      <a16:creationId xmlns:a16="http://schemas.microsoft.com/office/drawing/2014/main" id="{05CF2815-80D4-877F-7F97-6E73F7048E3B}"/>
                    </a:ext>
                  </a:extLst>
                </p:cNvPr>
                <p:cNvSpPr/>
                <p:nvPr/>
              </p:nvSpPr>
              <p:spPr>
                <a:xfrm>
                  <a:off x="5177624" y="2455145"/>
                  <a:ext cx="600413" cy="71742"/>
                </a:xfrm>
                <a:custGeom>
                  <a:avLst/>
                  <a:gdLst>
                    <a:gd name="connsiteX0" fmla="*/ 35871 w 600413"/>
                    <a:gd name="connsiteY0" fmla="*/ 71742 h 71742"/>
                    <a:gd name="connsiteX1" fmla="*/ 564543 w 600413"/>
                    <a:gd name="connsiteY1" fmla="*/ 71742 h 71742"/>
                    <a:gd name="connsiteX2" fmla="*/ 600414 w 600413"/>
                    <a:gd name="connsiteY2" fmla="*/ 35871 h 71742"/>
                    <a:gd name="connsiteX3" fmla="*/ 600414 w 600413"/>
                    <a:gd name="connsiteY3" fmla="*/ 35871 h 71742"/>
                    <a:gd name="connsiteX4" fmla="*/ 564543 w 600413"/>
                    <a:gd name="connsiteY4" fmla="*/ 0 h 71742"/>
                    <a:gd name="connsiteX5" fmla="*/ 35871 w 600413"/>
                    <a:gd name="connsiteY5" fmla="*/ 0 h 71742"/>
                    <a:gd name="connsiteX6" fmla="*/ 0 w 600413"/>
                    <a:gd name="connsiteY6" fmla="*/ 35871 h 71742"/>
                    <a:gd name="connsiteX7" fmla="*/ 0 w 600413"/>
                    <a:gd name="connsiteY7" fmla="*/ 35871 h 71742"/>
                    <a:gd name="connsiteX8" fmla="*/ 35871 w 600413"/>
                    <a:gd name="connsiteY8" fmla="*/ 71742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13" h="71742">
                      <a:moveTo>
                        <a:pt x="35871" y="71742"/>
                      </a:moveTo>
                      <a:lnTo>
                        <a:pt x="564543" y="71742"/>
                      </a:lnTo>
                      <a:cubicBezTo>
                        <a:pt x="584240" y="71742"/>
                        <a:pt x="600414" y="55569"/>
                        <a:pt x="600414" y="35871"/>
                      </a:cubicBezTo>
                      <a:lnTo>
                        <a:pt x="600414" y="35871"/>
                      </a:lnTo>
                      <a:cubicBezTo>
                        <a:pt x="600414" y="16174"/>
                        <a:pt x="584240" y="0"/>
                        <a:pt x="564543" y="0"/>
                      </a:cubicBezTo>
                      <a:lnTo>
                        <a:pt x="35871" y="0"/>
                      </a:lnTo>
                      <a:cubicBezTo>
                        <a:pt x="16174" y="0"/>
                        <a:pt x="0" y="16174"/>
                        <a:pt x="0" y="35871"/>
                      </a:cubicBezTo>
                      <a:lnTo>
                        <a:pt x="0" y="35871"/>
                      </a:lnTo>
                      <a:cubicBezTo>
                        <a:pt x="0" y="55569"/>
                        <a:pt x="16174" y="71742"/>
                        <a:pt x="35871" y="71742"/>
                      </a:cubicBezTo>
                      <a:close/>
                    </a:path>
                  </a:pathLst>
                </a:custGeom>
                <a:noFill/>
                <a:ln w="9035" cap="flat">
                  <a:solidFill>
                    <a:srgbClr val="3F3F3F"/>
                  </a:solidFill>
                  <a:prstDash val="solid"/>
                  <a:miter/>
                </a:ln>
              </p:spPr>
              <p:txBody>
                <a:bodyPr anchor="ctr"/>
                <a:lstStyle/>
                <a:p>
                  <a:pPr>
                    <a:defRPr/>
                  </a:pPr>
                  <a:endParaRPr lang="en-US" dirty="0"/>
                </a:p>
              </p:txBody>
            </p:sp>
            <p:sp>
              <p:nvSpPr>
                <p:cNvPr id="331" name="Forme libre : forme 36035">
                  <a:extLst>
                    <a:ext uri="{FF2B5EF4-FFF2-40B4-BE49-F238E27FC236}">
                      <a16:creationId xmlns:a16="http://schemas.microsoft.com/office/drawing/2014/main" id="{E9B87C0E-4435-9E70-88E7-518B2D150ADA}"/>
                    </a:ext>
                  </a:extLst>
                </p:cNvPr>
                <p:cNvSpPr/>
                <p:nvPr/>
              </p:nvSpPr>
              <p:spPr>
                <a:xfrm>
                  <a:off x="5672683" y="2459031"/>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32" name="Forme libre : forme 36036">
                  <a:extLst>
                    <a:ext uri="{FF2B5EF4-FFF2-40B4-BE49-F238E27FC236}">
                      <a16:creationId xmlns:a16="http://schemas.microsoft.com/office/drawing/2014/main" id="{E1C4D488-F1CF-0D05-3029-6D3B89107E7F}"/>
                    </a:ext>
                  </a:extLst>
                </p:cNvPr>
                <p:cNvSpPr/>
                <p:nvPr/>
              </p:nvSpPr>
              <p:spPr>
                <a:xfrm>
                  <a:off x="5533716" y="2456772"/>
                  <a:ext cx="9035" cy="69935"/>
                </a:xfrm>
                <a:custGeom>
                  <a:avLst/>
                  <a:gdLst>
                    <a:gd name="connsiteX0" fmla="*/ 0 w 9035"/>
                    <a:gd name="connsiteY0" fmla="*/ 0 h 69935"/>
                    <a:gd name="connsiteX1" fmla="*/ 0 w 9035"/>
                    <a:gd name="connsiteY1" fmla="*/ 69935 h 69935"/>
                  </a:gdLst>
                  <a:ahLst/>
                  <a:cxnLst>
                    <a:cxn ang="0">
                      <a:pos x="connsiteX0" y="connsiteY0"/>
                    </a:cxn>
                    <a:cxn ang="0">
                      <a:pos x="connsiteX1" y="connsiteY1"/>
                    </a:cxn>
                  </a:cxnLst>
                  <a:rect l="l" t="t" r="r" b="b"/>
                  <a:pathLst>
                    <a:path w="9035" h="69935">
                      <a:moveTo>
                        <a:pt x="0" y="0"/>
                      </a:moveTo>
                      <a:lnTo>
                        <a:pt x="0" y="69935"/>
                      </a:lnTo>
                    </a:path>
                  </a:pathLst>
                </a:custGeom>
                <a:ln w="9035" cap="flat">
                  <a:solidFill>
                    <a:srgbClr val="3F3F3F"/>
                  </a:solidFill>
                  <a:prstDash val="solid"/>
                  <a:miter/>
                </a:ln>
              </p:spPr>
              <p:txBody>
                <a:bodyPr anchor="ctr"/>
                <a:lstStyle/>
                <a:p>
                  <a:pPr>
                    <a:defRPr/>
                  </a:pPr>
                  <a:endParaRPr lang="en-US" dirty="0"/>
                </a:p>
              </p:txBody>
            </p:sp>
            <p:sp>
              <p:nvSpPr>
                <p:cNvPr id="333" name="Forme libre : forme 36037">
                  <a:extLst>
                    <a:ext uri="{FF2B5EF4-FFF2-40B4-BE49-F238E27FC236}">
                      <a16:creationId xmlns:a16="http://schemas.microsoft.com/office/drawing/2014/main" id="{32F4B9EE-0CB7-A90D-064E-45EB19E761C5}"/>
                    </a:ext>
                  </a:extLst>
                </p:cNvPr>
                <p:cNvSpPr/>
                <p:nvPr/>
              </p:nvSpPr>
              <p:spPr>
                <a:xfrm>
                  <a:off x="5506699" y="2457585"/>
                  <a:ext cx="9035" cy="69122"/>
                </a:xfrm>
                <a:custGeom>
                  <a:avLst/>
                  <a:gdLst>
                    <a:gd name="connsiteX0" fmla="*/ 0 w 9035"/>
                    <a:gd name="connsiteY0" fmla="*/ 0 h 69122"/>
                    <a:gd name="connsiteX1" fmla="*/ 0 w 9035"/>
                    <a:gd name="connsiteY1" fmla="*/ 69122 h 69122"/>
                  </a:gdLst>
                  <a:ahLst/>
                  <a:cxnLst>
                    <a:cxn ang="0">
                      <a:pos x="connsiteX0" y="connsiteY0"/>
                    </a:cxn>
                    <a:cxn ang="0">
                      <a:pos x="connsiteX1" y="connsiteY1"/>
                    </a:cxn>
                  </a:cxnLst>
                  <a:rect l="l" t="t" r="r" b="b"/>
                  <a:pathLst>
                    <a:path w="9035" h="69122">
                      <a:moveTo>
                        <a:pt x="0" y="0"/>
                      </a:moveTo>
                      <a:lnTo>
                        <a:pt x="0" y="69122"/>
                      </a:lnTo>
                    </a:path>
                  </a:pathLst>
                </a:custGeom>
                <a:ln w="9035" cap="flat">
                  <a:solidFill>
                    <a:srgbClr val="3F3F3F"/>
                  </a:solidFill>
                  <a:prstDash val="solid"/>
                  <a:miter/>
                </a:ln>
              </p:spPr>
              <p:txBody>
                <a:bodyPr anchor="ctr"/>
                <a:lstStyle/>
                <a:p>
                  <a:pPr>
                    <a:defRPr/>
                  </a:pPr>
                  <a:endParaRPr lang="en-US" dirty="0"/>
                </a:p>
              </p:txBody>
            </p:sp>
            <p:sp>
              <p:nvSpPr>
                <p:cNvPr id="334" name="Forme libre : forme 36038">
                  <a:extLst>
                    <a:ext uri="{FF2B5EF4-FFF2-40B4-BE49-F238E27FC236}">
                      <a16:creationId xmlns:a16="http://schemas.microsoft.com/office/drawing/2014/main" id="{45851A8D-F691-281B-8B0C-BFD71F075841}"/>
                    </a:ext>
                  </a:extLst>
                </p:cNvPr>
                <p:cNvSpPr/>
                <p:nvPr/>
              </p:nvSpPr>
              <p:spPr>
                <a:xfrm>
                  <a:off x="5593260" y="1664804"/>
                  <a:ext cx="560838" cy="985600"/>
                </a:xfrm>
                <a:custGeom>
                  <a:avLst/>
                  <a:gdLst>
                    <a:gd name="connsiteX0" fmla="*/ 0 w 560838"/>
                    <a:gd name="connsiteY0" fmla="*/ 0 h 985600"/>
                    <a:gd name="connsiteX1" fmla="*/ 528852 w 560838"/>
                    <a:gd name="connsiteY1" fmla="*/ 502830 h 985600"/>
                    <a:gd name="connsiteX2" fmla="*/ 262393 w 560838"/>
                    <a:gd name="connsiteY2" fmla="*/ 985600 h 985600"/>
                    <a:gd name="connsiteX3" fmla="*/ 560838 w 560838"/>
                    <a:gd name="connsiteY3" fmla="*/ 498854 h 985600"/>
                    <a:gd name="connsiteX4" fmla="*/ 0 w 560838"/>
                    <a:gd name="connsiteY4" fmla="*/ 0 h 98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838" h="985600">
                      <a:moveTo>
                        <a:pt x="0" y="0"/>
                      </a:moveTo>
                      <a:cubicBezTo>
                        <a:pt x="6054" y="0"/>
                        <a:pt x="528852" y="502830"/>
                        <a:pt x="528852" y="502830"/>
                      </a:cubicBezTo>
                      <a:cubicBezTo>
                        <a:pt x="528852" y="502830"/>
                        <a:pt x="326546" y="679114"/>
                        <a:pt x="262393" y="985600"/>
                      </a:cubicBezTo>
                      <a:cubicBezTo>
                        <a:pt x="262393" y="985600"/>
                        <a:pt x="370549" y="643062"/>
                        <a:pt x="560838" y="498854"/>
                      </a:cubicBezTo>
                      <a:lnTo>
                        <a:pt x="0" y="0"/>
                      </a:lnTo>
                      <a:close/>
                    </a:path>
                  </a:pathLst>
                </a:custGeom>
                <a:solidFill>
                  <a:srgbClr val="FFFFFF"/>
                </a:solidFill>
                <a:ln w="9035" cap="flat">
                  <a:noFill/>
                  <a:prstDash val="solid"/>
                  <a:miter/>
                </a:ln>
              </p:spPr>
              <p:txBody>
                <a:bodyPr anchor="ctr"/>
                <a:lstStyle/>
                <a:p>
                  <a:pPr>
                    <a:defRPr/>
                  </a:pPr>
                  <a:endParaRPr lang="en-US" dirty="0"/>
                </a:p>
              </p:txBody>
            </p:sp>
            <p:sp>
              <p:nvSpPr>
                <p:cNvPr id="335" name="Forme libre : forme 36039">
                  <a:extLst>
                    <a:ext uri="{FF2B5EF4-FFF2-40B4-BE49-F238E27FC236}">
                      <a16:creationId xmlns:a16="http://schemas.microsoft.com/office/drawing/2014/main" id="{B960124A-1BEB-0576-B516-D03BBF021A28}"/>
                    </a:ext>
                  </a:extLst>
                </p:cNvPr>
                <p:cNvSpPr/>
                <p:nvPr/>
              </p:nvSpPr>
              <p:spPr>
                <a:xfrm>
                  <a:off x="4988329" y="3038934"/>
                  <a:ext cx="837326" cy="156225"/>
                </a:xfrm>
                <a:custGeom>
                  <a:avLst/>
                  <a:gdLst>
                    <a:gd name="connsiteX0" fmla="*/ 837326 w 837326"/>
                    <a:gd name="connsiteY0" fmla="*/ 0 h 156225"/>
                    <a:gd name="connsiteX1" fmla="*/ 0 w 837326"/>
                    <a:gd name="connsiteY1" fmla="*/ 156225 h 156225"/>
                    <a:gd name="connsiteX2" fmla="*/ 837326 w 837326"/>
                    <a:gd name="connsiteY2" fmla="*/ 0 h 156225"/>
                  </a:gdLst>
                  <a:ahLst/>
                  <a:cxnLst>
                    <a:cxn ang="0">
                      <a:pos x="connsiteX0" y="connsiteY0"/>
                    </a:cxn>
                    <a:cxn ang="0">
                      <a:pos x="connsiteX1" y="connsiteY1"/>
                    </a:cxn>
                    <a:cxn ang="0">
                      <a:pos x="connsiteX2" y="connsiteY2"/>
                    </a:cxn>
                  </a:cxnLst>
                  <a:rect l="l" t="t" r="r" b="b"/>
                  <a:pathLst>
                    <a:path w="837326" h="156225">
                      <a:moveTo>
                        <a:pt x="837326" y="0"/>
                      </a:moveTo>
                      <a:lnTo>
                        <a:pt x="0" y="156225"/>
                      </a:lnTo>
                      <a:cubicBezTo>
                        <a:pt x="0" y="156316"/>
                        <a:pt x="721129" y="56111"/>
                        <a:pt x="837326" y="0"/>
                      </a:cubicBezTo>
                      <a:close/>
                    </a:path>
                  </a:pathLst>
                </a:custGeom>
                <a:solidFill>
                  <a:srgbClr val="FFFFFF"/>
                </a:solidFill>
                <a:ln w="9035" cap="flat">
                  <a:noFill/>
                  <a:prstDash val="solid"/>
                  <a:miter/>
                </a:ln>
              </p:spPr>
              <p:txBody>
                <a:bodyPr anchor="ctr"/>
                <a:lstStyle/>
                <a:p>
                  <a:pPr>
                    <a:defRPr/>
                  </a:pPr>
                  <a:endParaRPr lang="en-US" dirty="0"/>
                </a:p>
              </p:txBody>
            </p:sp>
            <p:sp>
              <p:nvSpPr>
                <p:cNvPr id="336" name="Forme libre : forme 36040">
                  <a:extLst>
                    <a:ext uri="{FF2B5EF4-FFF2-40B4-BE49-F238E27FC236}">
                      <a16:creationId xmlns:a16="http://schemas.microsoft.com/office/drawing/2014/main" id="{E9991DE3-26C5-2A5E-BC28-D90DBAD7B52A}"/>
                    </a:ext>
                  </a:extLst>
                </p:cNvPr>
                <p:cNvSpPr/>
                <p:nvPr/>
              </p:nvSpPr>
              <p:spPr>
                <a:xfrm>
                  <a:off x="5545191" y="2287897"/>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7" y="66683"/>
                        <a:pt x="0" y="51755"/>
                        <a:pt x="0" y="33341"/>
                      </a:cubicBezTo>
                      <a:cubicBezTo>
                        <a:pt x="0" y="14927"/>
                        <a:pt x="14927"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sp>
              <p:nvSpPr>
                <p:cNvPr id="337" name="Forme libre : forme 36041">
                  <a:extLst>
                    <a:ext uri="{FF2B5EF4-FFF2-40B4-BE49-F238E27FC236}">
                      <a16:creationId xmlns:a16="http://schemas.microsoft.com/office/drawing/2014/main" id="{D38F9C0F-1FD0-BC8A-3249-2B4144E3450E}"/>
                    </a:ext>
                  </a:extLst>
                </p:cNvPr>
                <p:cNvSpPr/>
                <p:nvPr/>
              </p:nvSpPr>
              <p:spPr>
                <a:xfrm>
                  <a:off x="5396737" y="2286903"/>
                  <a:ext cx="66682" cy="66682"/>
                </a:xfrm>
                <a:custGeom>
                  <a:avLst/>
                  <a:gdLst>
                    <a:gd name="connsiteX0" fmla="*/ 66682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2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2" y="33341"/>
                      </a:moveTo>
                      <a:cubicBezTo>
                        <a:pt x="66682" y="51755"/>
                        <a:pt x="51755" y="66683"/>
                        <a:pt x="33341" y="66683"/>
                      </a:cubicBezTo>
                      <a:cubicBezTo>
                        <a:pt x="14927" y="66683"/>
                        <a:pt x="0" y="51755"/>
                        <a:pt x="0" y="33341"/>
                      </a:cubicBezTo>
                      <a:cubicBezTo>
                        <a:pt x="0" y="14927"/>
                        <a:pt x="14927" y="0"/>
                        <a:pt x="33341" y="0"/>
                      </a:cubicBezTo>
                      <a:cubicBezTo>
                        <a:pt x="51755" y="0"/>
                        <a:pt x="66682" y="14927"/>
                        <a:pt x="66682" y="33341"/>
                      </a:cubicBezTo>
                      <a:close/>
                    </a:path>
                  </a:pathLst>
                </a:custGeom>
                <a:solidFill>
                  <a:srgbClr val="F7F8F9"/>
                </a:solidFill>
                <a:ln w="9035" cap="flat">
                  <a:noFill/>
                  <a:prstDash val="solid"/>
                  <a:miter/>
                </a:ln>
              </p:spPr>
              <p:txBody>
                <a:bodyPr anchor="ctr"/>
                <a:lstStyle/>
                <a:p>
                  <a:pPr>
                    <a:defRPr/>
                  </a:pPr>
                  <a:endParaRPr lang="en-US" dirty="0"/>
                </a:p>
              </p:txBody>
            </p:sp>
            <p:sp>
              <p:nvSpPr>
                <p:cNvPr id="338" name="Forme libre : forme 36042">
                  <a:extLst>
                    <a:ext uri="{FF2B5EF4-FFF2-40B4-BE49-F238E27FC236}">
                      <a16:creationId xmlns:a16="http://schemas.microsoft.com/office/drawing/2014/main" id="{E18A9A58-ABA1-E2A4-16FD-820C6C679FD6}"/>
                    </a:ext>
                  </a:extLst>
                </p:cNvPr>
                <p:cNvSpPr/>
                <p:nvPr/>
              </p:nvSpPr>
              <p:spPr>
                <a:xfrm>
                  <a:off x="5247198" y="2287716"/>
                  <a:ext cx="66682" cy="66682"/>
                </a:xfrm>
                <a:custGeom>
                  <a:avLst/>
                  <a:gdLst>
                    <a:gd name="connsiteX0" fmla="*/ 66683 w 66682"/>
                    <a:gd name="connsiteY0" fmla="*/ 33341 h 66682"/>
                    <a:gd name="connsiteX1" fmla="*/ 33341 w 66682"/>
                    <a:gd name="connsiteY1" fmla="*/ 66683 h 66682"/>
                    <a:gd name="connsiteX2" fmla="*/ 0 w 66682"/>
                    <a:gd name="connsiteY2" fmla="*/ 33341 h 66682"/>
                    <a:gd name="connsiteX3" fmla="*/ 33341 w 66682"/>
                    <a:gd name="connsiteY3" fmla="*/ 0 h 66682"/>
                    <a:gd name="connsiteX4" fmla="*/ 66683 w 66682"/>
                    <a:gd name="connsiteY4" fmla="*/ 33341 h 6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2" h="66682">
                      <a:moveTo>
                        <a:pt x="66683" y="33341"/>
                      </a:moveTo>
                      <a:cubicBezTo>
                        <a:pt x="66683" y="51755"/>
                        <a:pt x="51755" y="66683"/>
                        <a:pt x="33341" y="66683"/>
                      </a:cubicBezTo>
                      <a:cubicBezTo>
                        <a:pt x="14927" y="66683"/>
                        <a:pt x="0" y="51755"/>
                        <a:pt x="0" y="33341"/>
                      </a:cubicBezTo>
                      <a:cubicBezTo>
                        <a:pt x="0" y="14927"/>
                        <a:pt x="14927" y="0"/>
                        <a:pt x="33341" y="0"/>
                      </a:cubicBezTo>
                      <a:cubicBezTo>
                        <a:pt x="51755" y="0"/>
                        <a:pt x="66683" y="14927"/>
                        <a:pt x="66683" y="33341"/>
                      </a:cubicBezTo>
                      <a:close/>
                    </a:path>
                  </a:pathLst>
                </a:custGeom>
                <a:solidFill>
                  <a:srgbClr val="F7F8F9"/>
                </a:solidFill>
                <a:ln w="9035" cap="flat">
                  <a:noFill/>
                  <a:prstDash val="solid"/>
                  <a:miter/>
                </a:ln>
              </p:spPr>
              <p:txBody>
                <a:bodyPr anchor="ctr"/>
                <a:lstStyle/>
                <a:p>
                  <a:pPr>
                    <a:defRPr/>
                  </a:pPr>
                  <a:endParaRPr lang="en-US" dirty="0"/>
                </a:p>
              </p:txBody>
            </p:sp>
          </p:grpSp>
        </p:grpSp>
        <p:sp>
          <p:nvSpPr>
            <p:cNvPr id="262" name="Forme libre : forme 36043">
              <a:extLst>
                <a:ext uri="{FF2B5EF4-FFF2-40B4-BE49-F238E27FC236}">
                  <a16:creationId xmlns:a16="http://schemas.microsoft.com/office/drawing/2014/main" id="{C1FA243D-AD82-7E73-F98C-ED3BB5C22A06}"/>
                </a:ext>
              </a:extLst>
            </p:cNvPr>
            <p:cNvSpPr/>
            <p:nvPr/>
          </p:nvSpPr>
          <p:spPr>
            <a:xfrm>
              <a:off x="1694456" y="3099924"/>
              <a:ext cx="5628122" cy="3426289"/>
            </a:xfrm>
            <a:custGeom>
              <a:avLst/>
              <a:gdLst>
                <a:gd name="connsiteX0" fmla="*/ 4059185 w 5628122"/>
                <a:gd name="connsiteY0" fmla="*/ 34245 h 3426289"/>
                <a:gd name="connsiteX1" fmla="*/ 3988708 w 5628122"/>
                <a:gd name="connsiteY1" fmla="*/ 30360 h 3426289"/>
                <a:gd name="connsiteX2" fmla="*/ 1032088 w 5628122"/>
                <a:gd name="connsiteY2" fmla="*/ 368742 h 3426289"/>
                <a:gd name="connsiteX3" fmla="*/ 1031907 w 5628122"/>
                <a:gd name="connsiteY3" fmla="*/ 391060 h 3426289"/>
                <a:gd name="connsiteX4" fmla="*/ 955918 w 5628122"/>
                <a:gd name="connsiteY4" fmla="*/ 379223 h 3426289"/>
                <a:gd name="connsiteX5" fmla="*/ 944081 w 5628122"/>
                <a:gd name="connsiteY5" fmla="*/ 377326 h 3426289"/>
                <a:gd name="connsiteX6" fmla="*/ 167745 w 5628122"/>
                <a:gd name="connsiteY6" fmla="*/ 459730 h 3426289"/>
                <a:gd name="connsiteX7" fmla="*/ 54981 w 5628122"/>
                <a:gd name="connsiteY7" fmla="*/ 507438 h 3426289"/>
                <a:gd name="connsiteX8" fmla="*/ 185093 w 5628122"/>
                <a:gd name="connsiteY8" fmla="*/ 520449 h 3426289"/>
                <a:gd name="connsiteX9" fmla="*/ 280509 w 5628122"/>
                <a:gd name="connsiteY9" fmla="*/ 745977 h 3426289"/>
                <a:gd name="connsiteX10" fmla="*/ 564406 w 5628122"/>
                <a:gd name="connsiteY10" fmla="*/ 847447 h 3426289"/>
                <a:gd name="connsiteX11" fmla="*/ 566756 w 5628122"/>
                <a:gd name="connsiteY11" fmla="*/ 858741 h 3426289"/>
                <a:gd name="connsiteX12" fmla="*/ 627475 w 5628122"/>
                <a:gd name="connsiteY12" fmla="*/ 1270763 h 3426289"/>
                <a:gd name="connsiteX13" fmla="*/ 1022149 w 5628122"/>
                <a:gd name="connsiteY13" fmla="*/ 1609055 h 3426289"/>
                <a:gd name="connsiteX14" fmla="*/ 1659699 w 5628122"/>
                <a:gd name="connsiteY14" fmla="*/ 1613392 h 3426289"/>
                <a:gd name="connsiteX15" fmla="*/ 1772462 w 5628122"/>
                <a:gd name="connsiteY15" fmla="*/ 3278829 h 3426289"/>
                <a:gd name="connsiteX16" fmla="*/ 2791675 w 5628122"/>
                <a:gd name="connsiteY16" fmla="*/ 3426290 h 3426289"/>
                <a:gd name="connsiteX17" fmla="*/ 4634932 w 5628122"/>
                <a:gd name="connsiteY17" fmla="*/ 2680312 h 3426289"/>
                <a:gd name="connsiteX18" fmla="*/ 4747696 w 5628122"/>
                <a:gd name="connsiteY18" fmla="*/ 889101 h 3426289"/>
                <a:gd name="connsiteX19" fmla="*/ 5207426 w 5628122"/>
                <a:gd name="connsiteY19" fmla="*/ 802359 h 3426289"/>
                <a:gd name="connsiteX20" fmla="*/ 5328864 w 5628122"/>
                <a:gd name="connsiteY20" fmla="*/ 698269 h 3426289"/>
                <a:gd name="connsiteX21" fmla="*/ 5376572 w 5628122"/>
                <a:gd name="connsiteY21" fmla="*/ 316607 h 3426289"/>
                <a:gd name="connsiteX22" fmla="*/ 5430514 w 5628122"/>
                <a:gd name="connsiteY22" fmla="*/ 110776 h 3426289"/>
                <a:gd name="connsiteX23" fmla="*/ 5430514 w 5628122"/>
                <a:gd name="connsiteY23" fmla="*/ 110776 h 3426289"/>
                <a:gd name="connsiteX24" fmla="*/ 5628122 w 5628122"/>
                <a:gd name="connsiteY24" fmla="*/ 69393 h 3426289"/>
                <a:gd name="connsiteX25" fmla="*/ 4361696 w 5628122"/>
                <a:gd name="connsiteY25" fmla="*/ 0 h 3426289"/>
                <a:gd name="connsiteX26" fmla="*/ 4059818 w 5628122"/>
                <a:gd name="connsiteY26" fmla="*/ 34154 h 3426289"/>
                <a:gd name="connsiteX27" fmla="*/ 4059185 w 5628122"/>
                <a:gd name="connsiteY27" fmla="*/ 34245 h 34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8122" h="3426289">
                  <a:moveTo>
                    <a:pt x="4059185" y="34245"/>
                  </a:moveTo>
                  <a:lnTo>
                    <a:pt x="3988708" y="30360"/>
                  </a:lnTo>
                  <a:lnTo>
                    <a:pt x="1032088" y="368742"/>
                  </a:lnTo>
                  <a:lnTo>
                    <a:pt x="1031907" y="391060"/>
                  </a:lnTo>
                  <a:lnTo>
                    <a:pt x="955918" y="379223"/>
                  </a:lnTo>
                  <a:lnTo>
                    <a:pt x="944081" y="377326"/>
                  </a:lnTo>
                  <a:cubicBezTo>
                    <a:pt x="944081" y="377326"/>
                    <a:pt x="241565" y="449972"/>
                    <a:pt x="167745" y="459730"/>
                  </a:cubicBezTo>
                  <a:cubicBezTo>
                    <a:pt x="93924" y="469489"/>
                    <a:pt x="-91938" y="492800"/>
                    <a:pt x="54981" y="507438"/>
                  </a:cubicBezTo>
                  <a:cubicBezTo>
                    <a:pt x="86786" y="510600"/>
                    <a:pt x="184189" y="520540"/>
                    <a:pt x="185093" y="520449"/>
                  </a:cubicBezTo>
                  <a:cubicBezTo>
                    <a:pt x="185093" y="520449"/>
                    <a:pt x="221326" y="709383"/>
                    <a:pt x="280509" y="745977"/>
                  </a:cubicBezTo>
                  <a:cubicBezTo>
                    <a:pt x="309965" y="764229"/>
                    <a:pt x="397610" y="812208"/>
                    <a:pt x="564406" y="847447"/>
                  </a:cubicBezTo>
                  <a:lnTo>
                    <a:pt x="566756" y="858741"/>
                  </a:lnTo>
                  <a:cubicBezTo>
                    <a:pt x="566756" y="858741"/>
                    <a:pt x="609404" y="1177426"/>
                    <a:pt x="627475" y="1270763"/>
                  </a:cubicBezTo>
                  <a:cubicBezTo>
                    <a:pt x="645546" y="1364101"/>
                    <a:pt x="748371" y="1535144"/>
                    <a:pt x="1022149" y="1609055"/>
                  </a:cubicBezTo>
                  <a:cubicBezTo>
                    <a:pt x="1295926" y="1682966"/>
                    <a:pt x="1659699" y="1613392"/>
                    <a:pt x="1659699" y="1613392"/>
                  </a:cubicBezTo>
                  <a:lnTo>
                    <a:pt x="1772462" y="3278829"/>
                  </a:lnTo>
                  <a:lnTo>
                    <a:pt x="2791675" y="3426290"/>
                  </a:lnTo>
                  <a:lnTo>
                    <a:pt x="4634932" y="2680312"/>
                  </a:lnTo>
                  <a:lnTo>
                    <a:pt x="4747696" y="889101"/>
                  </a:lnTo>
                  <a:cubicBezTo>
                    <a:pt x="4747696" y="889101"/>
                    <a:pt x="5095656" y="840037"/>
                    <a:pt x="5207426" y="802359"/>
                  </a:cubicBezTo>
                  <a:cubicBezTo>
                    <a:pt x="5319196" y="764681"/>
                    <a:pt x="5328864" y="698269"/>
                    <a:pt x="5328864" y="698269"/>
                  </a:cubicBezTo>
                  <a:lnTo>
                    <a:pt x="5376572" y="316607"/>
                  </a:lnTo>
                  <a:lnTo>
                    <a:pt x="5430514" y="110776"/>
                  </a:lnTo>
                  <a:lnTo>
                    <a:pt x="5430514" y="110776"/>
                  </a:lnTo>
                  <a:lnTo>
                    <a:pt x="5628122" y="69393"/>
                  </a:lnTo>
                  <a:lnTo>
                    <a:pt x="4361696" y="0"/>
                  </a:lnTo>
                  <a:lnTo>
                    <a:pt x="4059818" y="34154"/>
                  </a:lnTo>
                  <a:lnTo>
                    <a:pt x="4059185" y="34245"/>
                  </a:lnTo>
                  <a:close/>
                </a:path>
              </a:pathLst>
            </a:custGeom>
            <a:solidFill>
              <a:srgbClr val="D0D4D6"/>
            </a:solidFill>
            <a:ln w="9035" cap="flat">
              <a:noFill/>
              <a:prstDash val="solid"/>
              <a:miter/>
            </a:ln>
          </p:spPr>
          <p:txBody>
            <a:bodyPr anchor="ctr"/>
            <a:lstStyle/>
            <a:p>
              <a:pPr>
                <a:defRPr/>
              </a:pPr>
              <a:endParaRPr lang="en-US" dirty="0"/>
            </a:p>
          </p:txBody>
        </p:sp>
        <p:sp>
          <p:nvSpPr>
            <p:cNvPr id="263" name="Forme libre : forme 36044">
              <a:extLst>
                <a:ext uri="{FF2B5EF4-FFF2-40B4-BE49-F238E27FC236}">
                  <a16:creationId xmlns:a16="http://schemas.microsoft.com/office/drawing/2014/main" id="{4DFD17AC-F10D-A505-4DAA-0EC5A86FF033}"/>
                </a:ext>
              </a:extLst>
            </p:cNvPr>
            <p:cNvSpPr/>
            <p:nvPr/>
          </p:nvSpPr>
          <p:spPr>
            <a:xfrm>
              <a:off x="2261212" y="3409302"/>
              <a:ext cx="4810629" cy="3119892"/>
            </a:xfrm>
            <a:custGeom>
              <a:avLst/>
              <a:gdLst>
                <a:gd name="connsiteX0" fmla="*/ 4810630 w 4810629"/>
                <a:gd name="connsiteY0" fmla="*/ 0 h 3119892"/>
                <a:gd name="connsiteX1" fmla="*/ 4762109 w 4810629"/>
                <a:gd name="connsiteY1" fmla="*/ 391873 h 3119892"/>
                <a:gd name="connsiteX2" fmla="*/ 4640671 w 4810629"/>
                <a:gd name="connsiteY2" fmla="*/ 495962 h 3119892"/>
                <a:gd name="connsiteX3" fmla="*/ 4180940 w 4810629"/>
                <a:gd name="connsiteY3" fmla="*/ 582704 h 3119892"/>
                <a:gd name="connsiteX4" fmla="*/ 4068177 w 4810629"/>
                <a:gd name="connsiteY4" fmla="*/ 2373916 h 3119892"/>
                <a:gd name="connsiteX5" fmla="*/ 2224919 w 4810629"/>
                <a:gd name="connsiteY5" fmla="*/ 3119893 h 3119892"/>
                <a:gd name="connsiteX6" fmla="*/ 1205707 w 4810629"/>
                <a:gd name="connsiteY6" fmla="*/ 2972432 h 3119892"/>
                <a:gd name="connsiteX7" fmla="*/ 1092943 w 4810629"/>
                <a:gd name="connsiteY7" fmla="*/ 1306995 h 3119892"/>
                <a:gd name="connsiteX8" fmla="*/ 455393 w 4810629"/>
                <a:gd name="connsiteY8" fmla="*/ 1302658 h 3119892"/>
                <a:gd name="connsiteX9" fmla="*/ 60719 w 4810629"/>
                <a:gd name="connsiteY9" fmla="*/ 964367 h 3119892"/>
                <a:gd name="connsiteX10" fmla="*/ 0 w 4810629"/>
                <a:gd name="connsiteY10" fmla="*/ 552345 h 3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629" h="3119892">
                  <a:moveTo>
                    <a:pt x="4810630" y="0"/>
                  </a:moveTo>
                  <a:lnTo>
                    <a:pt x="4762109" y="391873"/>
                  </a:lnTo>
                  <a:cubicBezTo>
                    <a:pt x="4762109" y="391873"/>
                    <a:pt x="4752440" y="458284"/>
                    <a:pt x="4640671" y="495962"/>
                  </a:cubicBezTo>
                  <a:cubicBezTo>
                    <a:pt x="4528901" y="533641"/>
                    <a:pt x="4180940" y="582704"/>
                    <a:pt x="4180940" y="582704"/>
                  </a:cubicBezTo>
                  <a:lnTo>
                    <a:pt x="4068177" y="2373916"/>
                  </a:lnTo>
                  <a:lnTo>
                    <a:pt x="2224919" y="3119893"/>
                  </a:lnTo>
                  <a:lnTo>
                    <a:pt x="1205707" y="2972432"/>
                  </a:lnTo>
                  <a:lnTo>
                    <a:pt x="1092943" y="1306995"/>
                  </a:lnTo>
                  <a:cubicBezTo>
                    <a:pt x="1092943" y="1306995"/>
                    <a:pt x="729171" y="1376569"/>
                    <a:pt x="455393" y="1302658"/>
                  </a:cubicBezTo>
                  <a:cubicBezTo>
                    <a:pt x="181615" y="1228748"/>
                    <a:pt x="78700" y="1057704"/>
                    <a:pt x="60719" y="964367"/>
                  </a:cubicBezTo>
                  <a:cubicBezTo>
                    <a:pt x="42738" y="871029"/>
                    <a:pt x="0" y="552345"/>
                    <a:pt x="0" y="552345"/>
                  </a:cubicBezTo>
                </a:path>
              </a:pathLst>
            </a:custGeom>
            <a:noFill/>
            <a:ln w="9035" cap="flat">
              <a:solidFill>
                <a:srgbClr val="333333"/>
              </a:solidFill>
              <a:prstDash val="solid"/>
              <a:miter/>
            </a:ln>
          </p:spPr>
          <p:txBody>
            <a:bodyPr anchor="ctr"/>
            <a:lstStyle/>
            <a:p>
              <a:pPr>
                <a:defRPr/>
              </a:pPr>
              <a:endParaRPr lang="en-US" dirty="0"/>
            </a:p>
          </p:txBody>
        </p:sp>
        <p:sp>
          <p:nvSpPr>
            <p:cNvPr id="264" name="Forme libre : forme 36045">
              <a:extLst>
                <a:ext uri="{FF2B5EF4-FFF2-40B4-BE49-F238E27FC236}">
                  <a16:creationId xmlns:a16="http://schemas.microsoft.com/office/drawing/2014/main" id="{5749AC6A-6752-C56F-9506-20EB70B8579A}"/>
                </a:ext>
              </a:extLst>
            </p:cNvPr>
            <p:cNvSpPr/>
            <p:nvPr/>
          </p:nvSpPr>
          <p:spPr>
            <a:xfrm>
              <a:off x="1879549" y="3623355"/>
              <a:ext cx="2168537" cy="368084"/>
            </a:xfrm>
            <a:custGeom>
              <a:avLst/>
              <a:gdLst>
                <a:gd name="connsiteX0" fmla="*/ 0 w 2168537"/>
                <a:gd name="connsiteY0" fmla="*/ 0 h 368084"/>
                <a:gd name="connsiteX1" fmla="*/ 95416 w 2168537"/>
                <a:gd name="connsiteY1" fmla="*/ 225528 h 368084"/>
                <a:gd name="connsiteX2" fmla="*/ 1149325 w 2168537"/>
                <a:gd name="connsiteY2" fmla="*/ 351303 h 368084"/>
                <a:gd name="connsiteX3" fmla="*/ 2168538 w 2168537"/>
                <a:gd name="connsiteY3" fmla="*/ 190831 h 368084"/>
                <a:gd name="connsiteX4" fmla="*/ 2165104 w 2168537"/>
                <a:gd name="connsiteY4" fmla="*/ 9487 h 368084"/>
                <a:gd name="connsiteX5" fmla="*/ 1648089 w 2168537"/>
                <a:gd name="connsiteY5" fmla="*/ 78067 h 368084"/>
                <a:gd name="connsiteX6" fmla="*/ 1153662 w 2168537"/>
                <a:gd name="connsiteY6" fmla="*/ 65056 h 368084"/>
                <a:gd name="connsiteX7" fmla="*/ 0 w 2168537"/>
                <a:gd name="connsiteY7" fmla="*/ 0 h 3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537" h="368084">
                  <a:moveTo>
                    <a:pt x="0" y="0"/>
                  </a:moveTo>
                  <a:cubicBezTo>
                    <a:pt x="0" y="0"/>
                    <a:pt x="36233" y="188934"/>
                    <a:pt x="95416" y="225528"/>
                  </a:cubicBezTo>
                  <a:cubicBezTo>
                    <a:pt x="154599" y="262122"/>
                    <a:pt x="448978" y="419070"/>
                    <a:pt x="1149325" y="351303"/>
                  </a:cubicBezTo>
                  <a:cubicBezTo>
                    <a:pt x="1308622" y="335852"/>
                    <a:pt x="2168538" y="190831"/>
                    <a:pt x="2168538" y="190831"/>
                  </a:cubicBezTo>
                  <a:lnTo>
                    <a:pt x="2165104" y="9487"/>
                  </a:lnTo>
                  <a:lnTo>
                    <a:pt x="1648089" y="78067"/>
                  </a:lnTo>
                  <a:cubicBezTo>
                    <a:pt x="1648089" y="78067"/>
                    <a:pt x="1372323" y="83669"/>
                    <a:pt x="1153662" y="65056"/>
                  </a:cubicBezTo>
                  <a:cubicBezTo>
                    <a:pt x="934911" y="46443"/>
                    <a:pt x="0" y="0"/>
                    <a:pt x="0" y="0"/>
                  </a:cubicBezTo>
                  <a:close/>
                </a:path>
              </a:pathLst>
            </a:custGeom>
            <a:noFill/>
            <a:ln w="9035" cap="flat">
              <a:solidFill>
                <a:srgbClr val="333333"/>
              </a:solidFill>
              <a:prstDash val="solid"/>
              <a:miter/>
            </a:ln>
          </p:spPr>
          <p:txBody>
            <a:bodyPr anchor="ctr"/>
            <a:lstStyle/>
            <a:p>
              <a:pPr>
                <a:defRPr/>
              </a:pPr>
              <a:endParaRPr lang="en-US" dirty="0"/>
            </a:p>
          </p:txBody>
        </p:sp>
        <p:sp>
          <p:nvSpPr>
            <p:cNvPr id="265" name="Forme libre : forme 36046">
              <a:extLst>
                <a:ext uri="{FF2B5EF4-FFF2-40B4-BE49-F238E27FC236}">
                  <a16:creationId xmlns:a16="http://schemas.microsoft.com/office/drawing/2014/main" id="{3967ADBA-EF57-5C66-16C6-3FFFF5D79298}"/>
                </a:ext>
              </a:extLst>
            </p:cNvPr>
            <p:cNvSpPr/>
            <p:nvPr/>
          </p:nvSpPr>
          <p:spPr>
            <a:xfrm>
              <a:off x="4044653" y="3619108"/>
              <a:ext cx="153243" cy="211161"/>
            </a:xfrm>
            <a:custGeom>
              <a:avLst/>
              <a:gdLst>
                <a:gd name="connsiteX0" fmla="*/ 0 w 153243"/>
                <a:gd name="connsiteY0" fmla="*/ 13824 h 211161"/>
                <a:gd name="connsiteX1" fmla="*/ 150894 w 153243"/>
                <a:gd name="connsiteY1" fmla="*/ 0 h 211161"/>
                <a:gd name="connsiteX2" fmla="*/ 153243 w 153243"/>
                <a:gd name="connsiteY2" fmla="*/ 211161 h 211161"/>
                <a:gd name="connsiteX3" fmla="*/ 3434 w 153243"/>
                <a:gd name="connsiteY3" fmla="*/ 195168 h 211161"/>
                <a:gd name="connsiteX4" fmla="*/ 0 w 153243"/>
                <a:gd name="connsiteY4" fmla="*/ 13824 h 21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43" h="211161">
                  <a:moveTo>
                    <a:pt x="0" y="13824"/>
                  </a:moveTo>
                  <a:lnTo>
                    <a:pt x="150894" y="0"/>
                  </a:lnTo>
                  <a:lnTo>
                    <a:pt x="153243" y="211161"/>
                  </a:lnTo>
                  <a:lnTo>
                    <a:pt x="3434" y="195168"/>
                  </a:lnTo>
                  <a:lnTo>
                    <a:pt x="0" y="13824"/>
                  </a:lnTo>
                  <a:close/>
                </a:path>
              </a:pathLst>
            </a:custGeom>
            <a:noFill/>
            <a:ln w="9035" cap="flat">
              <a:solidFill>
                <a:srgbClr val="333333"/>
              </a:solidFill>
              <a:prstDash val="solid"/>
              <a:miter/>
            </a:ln>
          </p:spPr>
          <p:txBody>
            <a:bodyPr anchor="ctr"/>
            <a:lstStyle/>
            <a:p>
              <a:pPr>
                <a:defRPr/>
              </a:pPr>
              <a:endParaRPr lang="en-US" dirty="0"/>
            </a:p>
          </p:txBody>
        </p:sp>
        <p:sp>
          <p:nvSpPr>
            <p:cNvPr id="266" name="Forme libre : forme 36047">
              <a:extLst>
                <a:ext uri="{FF2B5EF4-FFF2-40B4-BE49-F238E27FC236}">
                  <a16:creationId xmlns:a16="http://schemas.microsoft.com/office/drawing/2014/main" id="{DA96D635-A1AF-EF30-B42B-3E1EFE184CC9}"/>
                </a:ext>
              </a:extLst>
            </p:cNvPr>
            <p:cNvSpPr/>
            <p:nvPr/>
          </p:nvSpPr>
          <p:spPr>
            <a:xfrm>
              <a:off x="4195548" y="3102906"/>
              <a:ext cx="3127030" cy="727273"/>
            </a:xfrm>
            <a:custGeom>
              <a:avLst/>
              <a:gdLst>
                <a:gd name="connsiteX0" fmla="*/ 0 w 3127030"/>
                <a:gd name="connsiteY0" fmla="*/ 516112 h 727273"/>
                <a:gd name="connsiteX1" fmla="*/ 2349 w 3127030"/>
                <a:gd name="connsiteY1" fmla="*/ 727273 h 727273"/>
                <a:gd name="connsiteX2" fmla="*/ 2784402 w 3127030"/>
                <a:gd name="connsiteY2" fmla="*/ 307932 h 727273"/>
                <a:gd name="connsiteX3" fmla="*/ 2871144 w 3127030"/>
                <a:gd name="connsiteY3" fmla="*/ 121438 h 727273"/>
                <a:gd name="connsiteX4" fmla="*/ 3127031 w 3127030"/>
                <a:gd name="connsiteY4" fmla="*/ 69393 h 727273"/>
                <a:gd name="connsiteX5" fmla="*/ 1860605 w 3127030"/>
                <a:gd name="connsiteY5" fmla="*/ 0 h 727273"/>
                <a:gd name="connsiteX6" fmla="*/ 1552673 w 3127030"/>
                <a:gd name="connsiteY6" fmla="*/ 34697 h 72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030" h="727273">
                  <a:moveTo>
                    <a:pt x="0" y="516112"/>
                  </a:moveTo>
                  <a:lnTo>
                    <a:pt x="2349" y="727273"/>
                  </a:lnTo>
                  <a:lnTo>
                    <a:pt x="2784402" y="307932"/>
                  </a:lnTo>
                  <a:lnTo>
                    <a:pt x="2871144" y="121438"/>
                  </a:lnTo>
                  <a:lnTo>
                    <a:pt x="3127031" y="69393"/>
                  </a:lnTo>
                  <a:lnTo>
                    <a:pt x="1860605" y="0"/>
                  </a:lnTo>
                  <a:lnTo>
                    <a:pt x="1552673" y="34697"/>
                  </a:lnTo>
                </a:path>
              </a:pathLst>
            </a:custGeom>
            <a:noFill/>
            <a:ln w="9035" cap="flat">
              <a:solidFill>
                <a:srgbClr val="333333"/>
              </a:solidFill>
              <a:prstDash val="solid"/>
              <a:miter/>
            </a:ln>
          </p:spPr>
          <p:txBody>
            <a:bodyPr anchor="ctr"/>
            <a:lstStyle/>
            <a:p>
              <a:pPr>
                <a:defRPr/>
              </a:pPr>
              <a:endParaRPr lang="en-US" dirty="0"/>
            </a:p>
          </p:txBody>
        </p:sp>
        <p:sp>
          <p:nvSpPr>
            <p:cNvPr id="267" name="Forme libre : forme 36048">
              <a:extLst>
                <a:ext uri="{FF2B5EF4-FFF2-40B4-BE49-F238E27FC236}">
                  <a16:creationId xmlns:a16="http://schemas.microsoft.com/office/drawing/2014/main" id="{4A8AC178-BB36-1547-574A-D45685E9E87E}"/>
                </a:ext>
              </a:extLst>
            </p:cNvPr>
            <p:cNvSpPr/>
            <p:nvPr/>
          </p:nvSpPr>
          <p:spPr>
            <a:xfrm>
              <a:off x="1694456" y="3192177"/>
              <a:ext cx="5096468" cy="526593"/>
            </a:xfrm>
            <a:custGeom>
              <a:avLst/>
              <a:gdLst>
                <a:gd name="connsiteX0" fmla="*/ 185093 w 5096468"/>
                <a:gd name="connsiteY0" fmla="*/ 431178 h 526593"/>
                <a:gd name="connsiteX1" fmla="*/ 54981 w 5096468"/>
                <a:gd name="connsiteY1" fmla="*/ 418166 h 526593"/>
                <a:gd name="connsiteX2" fmla="*/ 167745 w 5096468"/>
                <a:gd name="connsiteY2" fmla="*/ 370459 h 526593"/>
                <a:gd name="connsiteX3" fmla="*/ 944081 w 5096468"/>
                <a:gd name="connsiteY3" fmla="*/ 288054 h 526593"/>
                <a:gd name="connsiteX4" fmla="*/ 1078530 w 5096468"/>
                <a:gd name="connsiteY4" fmla="*/ 309739 h 526593"/>
                <a:gd name="connsiteX5" fmla="*/ 397610 w 5096468"/>
                <a:gd name="connsiteY5" fmla="*/ 409492 h 526593"/>
                <a:gd name="connsiteX6" fmla="*/ 1425497 w 5096468"/>
                <a:gd name="connsiteY6" fmla="*/ 465874 h 526593"/>
                <a:gd name="connsiteX7" fmla="*/ 2262552 w 5096468"/>
                <a:gd name="connsiteY7" fmla="*/ 374795 h 526593"/>
                <a:gd name="connsiteX8" fmla="*/ 2535788 w 5096468"/>
                <a:gd name="connsiteY8" fmla="*/ 392144 h 526593"/>
                <a:gd name="connsiteX9" fmla="*/ 2535788 w 5096468"/>
                <a:gd name="connsiteY9" fmla="*/ 526593 h 526593"/>
                <a:gd name="connsiteX10" fmla="*/ 4990572 w 5096468"/>
                <a:gd name="connsiteY10" fmla="*/ 166616 h 526593"/>
                <a:gd name="connsiteX11" fmla="*/ 5096469 w 5096468"/>
                <a:gd name="connsiteY11" fmla="*/ 90175 h 526593"/>
                <a:gd name="connsiteX12" fmla="*/ 5094933 w 5096468"/>
                <a:gd name="connsiteY12" fmla="*/ 0 h 5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6468" h="526593">
                  <a:moveTo>
                    <a:pt x="185093" y="431178"/>
                  </a:moveTo>
                  <a:cubicBezTo>
                    <a:pt x="184189" y="431268"/>
                    <a:pt x="86786" y="421329"/>
                    <a:pt x="54981" y="418166"/>
                  </a:cubicBezTo>
                  <a:cubicBezTo>
                    <a:pt x="-91938" y="403529"/>
                    <a:pt x="93924" y="380217"/>
                    <a:pt x="167745" y="370459"/>
                  </a:cubicBezTo>
                  <a:cubicBezTo>
                    <a:pt x="241565" y="360700"/>
                    <a:pt x="944081" y="288054"/>
                    <a:pt x="944081" y="288054"/>
                  </a:cubicBezTo>
                  <a:lnTo>
                    <a:pt x="1078530" y="309739"/>
                  </a:lnTo>
                  <a:lnTo>
                    <a:pt x="397610" y="409492"/>
                  </a:lnTo>
                  <a:cubicBezTo>
                    <a:pt x="397610" y="409492"/>
                    <a:pt x="1311468" y="464880"/>
                    <a:pt x="1425497" y="465874"/>
                  </a:cubicBezTo>
                  <a:cubicBezTo>
                    <a:pt x="1539525" y="466868"/>
                    <a:pt x="2262552" y="374795"/>
                    <a:pt x="2262552" y="374795"/>
                  </a:cubicBezTo>
                  <a:lnTo>
                    <a:pt x="2535788" y="392144"/>
                  </a:lnTo>
                  <a:lnTo>
                    <a:pt x="2535788" y="526593"/>
                  </a:lnTo>
                  <a:lnTo>
                    <a:pt x="4990572" y="166616"/>
                  </a:lnTo>
                  <a:cubicBezTo>
                    <a:pt x="4990572" y="166616"/>
                    <a:pt x="5072435" y="153966"/>
                    <a:pt x="5096469" y="90175"/>
                  </a:cubicBezTo>
                  <a:lnTo>
                    <a:pt x="5094933" y="0"/>
                  </a:lnTo>
                </a:path>
              </a:pathLst>
            </a:custGeom>
            <a:noFill/>
            <a:ln w="9035" cap="flat">
              <a:solidFill>
                <a:srgbClr val="333333"/>
              </a:solidFill>
              <a:prstDash val="solid"/>
              <a:miter/>
            </a:ln>
          </p:spPr>
          <p:txBody>
            <a:bodyPr anchor="ctr"/>
            <a:lstStyle/>
            <a:p>
              <a:pPr>
                <a:defRPr/>
              </a:pPr>
              <a:endParaRPr lang="en-US" dirty="0"/>
            </a:p>
          </p:txBody>
        </p:sp>
        <p:sp>
          <p:nvSpPr>
            <p:cNvPr id="268" name="Forme libre : forme 36049">
              <a:extLst>
                <a:ext uri="{FF2B5EF4-FFF2-40B4-BE49-F238E27FC236}">
                  <a16:creationId xmlns:a16="http://schemas.microsoft.com/office/drawing/2014/main" id="{63098004-7AB4-5E06-137B-0DE4B24422B9}"/>
                </a:ext>
              </a:extLst>
            </p:cNvPr>
            <p:cNvSpPr/>
            <p:nvPr/>
          </p:nvSpPr>
          <p:spPr>
            <a:xfrm>
              <a:off x="2191819" y="3471557"/>
              <a:ext cx="659235" cy="138786"/>
            </a:xfrm>
            <a:custGeom>
              <a:avLst/>
              <a:gdLst>
                <a:gd name="connsiteX0" fmla="*/ 533460 w 659235"/>
                <a:gd name="connsiteY0" fmla="*/ 21685 h 138786"/>
                <a:gd name="connsiteX1" fmla="*/ 533460 w 659235"/>
                <a:gd name="connsiteY1" fmla="*/ 0 h 138786"/>
                <a:gd name="connsiteX2" fmla="*/ 659235 w 659235"/>
                <a:gd name="connsiteY2" fmla="*/ 34697 h 138786"/>
                <a:gd name="connsiteX3" fmla="*/ 0 w 659235"/>
                <a:gd name="connsiteY3" fmla="*/ 138787 h 138786"/>
              </a:gdLst>
              <a:ahLst/>
              <a:cxnLst>
                <a:cxn ang="0">
                  <a:pos x="connsiteX0" y="connsiteY0"/>
                </a:cxn>
                <a:cxn ang="0">
                  <a:pos x="connsiteX1" y="connsiteY1"/>
                </a:cxn>
                <a:cxn ang="0">
                  <a:pos x="connsiteX2" y="connsiteY2"/>
                </a:cxn>
                <a:cxn ang="0">
                  <a:pos x="connsiteX3" y="connsiteY3"/>
                </a:cxn>
              </a:cxnLst>
              <a:rect l="l" t="t" r="r" b="b"/>
              <a:pathLst>
                <a:path w="659235" h="138786">
                  <a:moveTo>
                    <a:pt x="533460" y="21685"/>
                  </a:moveTo>
                  <a:lnTo>
                    <a:pt x="533460" y="0"/>
                  </a:lnTo>
                  <a:lnTo>
                    <a:pt x="659235" y="34697"/>
                  </a:lnTo>
                  <a:lnTo>
                    <a:pt x="0" y="138787"/>
                  </a:lnTo>
                </a:path>
              </a:pathLst>
            </a:custGeom>
            <a:noFill/>
            <a:ln w="9035" cap="flat">
              <a:solidFill>
                <a:srgbClr val="333333"/>
              </a:solidFill>
              <a:prstDash val="solid"/>
              <a:miter/>
            </a:ln>
          </p:spPr>
          <p:txBody>
            <a:bodyPr anchor="ctr"/>
            <a:lstStyle/>
            <a:p>
              <a:pPr>
                <a:defRPr/>
              </a:pPr>
              <a:endParaRPr lang="en-US" dirty="0"/>
            </a:p>
          </p:txBody>
        </p:sp>
        <p:sp>
          <p:nvSpPr>
            <p:cNvPr id="269" name="Forme libre : forme 36050">
              <a:extLst>
                <a:ext uri="{FF2B5EF4-FFF2-40B4-BE49-F238E27FC236}">
                  <a16:creationId xmlns:a16="http://schemas.microsoft.com/office/drawing/2014/main" id="{9EF5B0DB-93D5-FDAF-D3C5-B9C8B09A0177}"/>
                </a:ext>
              </a:extLst>
            </p:cNvPr>
            <p:cNvSpPr/>
            <p:nvPr/>
          </p:nvSpPr>
          <p:spPr>
            <a:xfrm>
              <a:off x="2725279" y="3133265"/>
              <a:ext cx="4068176" cy="433707"/>
            </a:xfrm>
            <a:custGeom>
              <a:avLst/>
              <a:gdLst>
                <a:gd name="connsiteX0" fmla="*/ 0 w 4068176"/>
                <a:gd name="connsiteY0" fmla="*/ 338292 h 433707"/>
                <a:gd name="connsiteX1" fmla="*/ 2957885 w 4068176"/>
                <a:gd name="connsiteY1" fmla="*/ 0 h 433707"/>
                <a:gd name="connsiteX2" fmla="*/ 4068176 w 4068176"/>
                <a:gd name="connsiteY2" fmla="*/ 60719 h 433707"/>
                <a:gd name="connsiteX3" fmla="*/ 1236066 w 4068176"/>
                <a:gd name="connsiteY3" fmla="*/ 433708 h 433707"/>
              </a:gdLst>
              <a:ahLst/>
              <a:cxnLst>
                <a:cxn ang="0">
                  <a:pos x="connsiteX0" y="connsiteY0"/>
                </a:cxn>
                <a:cxn ang="0">
                  <a:pos x="connsiteX1" y="connsiteY1"/>
                </a:cxn>
                <a:cxn ang="0">
                  <a:pos x="connsiteX2" y="connsiteY2"/>
                </a:cxn>
                <a:cxn ang="0">
                  <a:pos x="connsiteX3" y="connsiteY3"/>
                </a:cxn>
              </a:cxnLst>
              <a:rect l="l" t="t" r="r" b="b"/>
              <a:pathLst>
                <a:path w="4068176" h="433707">
                  <a:moveTo>
                    <a:pt x="0" y="338292"/>
                  </a:moveTo>
                  <a:lnTo>
                    <a:pt x="2957885" y="0"/>
                  </a:lnTo>
                  <a:lnTo>
                    <a:pt x="4068176" y="60719"/>
                  </a:lnTo>
                  <a:lnTo>
                    <a:pt x="1236066" y="433708"/>
                  </a:lnTo>
                </a:path>
              </a:pathLst>
            </a:custGeom>
            <a:noFill/>
            <a:ln w="9035" cap="flat">
              <a:solidFill>
                <a:srgbClr val="333333"/>
              </a:solidFill>
              <a:prstDash val="solid"/>
              <a:miter/>
            </a:ln>
          </p:spPr>
          <p:txBody>
            <a:bodyPr anchor="ctr"/>
            <a:lstStyle/>
            <a:p>
              <a:pPr>
                <a:defRPr/>
              </a:pPr>
              <a:endParaRPr lang="en-US" dirty="0"/>
            </a:p>
          </p:txBody>
        </p:sp>
        <p:sp>
          <p:nvSpPr>
            <p:cNvPr id="270" name="Forme libre : forme 36051">
              <a:extLst>
                <a:ext uri="{FF2B5EF4-FFF2-40B4-BE49-F238E27FC236}">
                  <a16:creationId xmlns:a16="http://schemas.microsoft.com/office/drawing/2014/main" id="{BC952E78-371E-063A-6468-AFA48D512C73}"/>
                </a:ext>
              </a:extLst>
            </p:cNvPr>
            <p:cNvSpPr/>
            <p:nvPr/>
          </p:nvSpPr>
          <p:spPr>
            <a:xfrm>
              <a:off x="3354155" y="4482016"/>
              <a:ext cx="1195274" cy="2047178"/>
            </a:xfrm>
            <a:custGeom>
              <a:avLst/>
              <a:gdLst>
                <a:gd name="connsiteX0" fmla="*/ 0 w 1195274"/>
                <a:gd name="connsiteY0" fmla="*/ 234281 h 2047178"/>
                <a:gd name="connsiteX1" fmla="*/ 1007466 w 1195274"/>
                <a:gd name="connsiteY1" fmla="*/ 17247 h 2047178"/>
                <a:gd name="connsiteX2" fmla="*/ 1193780 w 1195274"/>
                <a:gd name="connsiteY2" fmla="*/ 209524 h 2047178"/>
                <a:gd name="connsiteX3" fmla="*/ 1131976 w 1195274"/>
                <a:gd name="connsiteY3" fmla="*/ 2047179 h 2047178"/>
              </a:gdLst>
              <a:ahLst/>
              <a:cxnLst>
                <a:cxn ang="0">
                  <a:pos x="connsiteX0" y="connsiteY0"/>
                </a:cxn>
                <a:cxn ang="0">
                  <a:pos x="connsiteX1" y="connsiteY1"/>
                </a:cxn>
                <a:cxn ang="0">
                  <a:pos x="connsiteX2" y="connsiteY2"/>
                </a:cxn>
                <a:cxn ang="0">
                  <a:pos x="connsiteX3" y="connsiteY3"/>
                </a:cxn>
              </a:cxnLst>
              <a:rect l="l" t="t" r="r" b="b"/>
              <a:pathLst>
                <a:path w="1195274" h="2047178">
                  <a:moveTo>
                    <a:pt x="0" y="234281"/>
                  </a:moveTo>
                  <a:cubicBezTo>
                    <a:pt x="0" y="234281"/>
                    <a:pt x="891450" y="53841"/>
                    <a:pt x="1007466" y="17247"/>
                  </a:cubicBezTo>
                  <a:cubicBezTo>
                    <a:pt x="1121676" y="-18805"/>
                    <a:pt x="1207785" y="-16817"/>
                    <a:pt x="1193780" y="209524"/>
                  </a:cubicBezTo>
                  <a:cubicBezTo>
                    <a:pt x="1176522" y="488542"/>
                    <a:pt x="1131976" y="2047179"/>
                    <a:pt x="1131976" y="2047179"/>
                  </a:cubicBezTo>
                </a:path>
              </a:pathLst>
            </a:custGeom>
            <a:noFill/>
            <a:ln w="9035" cap="flat">
              <a:solidFill>
                <a:srgbClr val="333333"/>
              </a:solidFill>
              <a:prstDash val="solid"/>
              <a:miter/>
            </a:ln>
          </p:spPr>
          <p:txBody>
            <a:bodyPr anchor="ctr"/>
            <a:lstStyle/>
            <a:p>
              <a:pPr>
                <a:defRPr/>
              </a:pPr>
              <a:endParaRPr lang="en-US" dirty="0"/>
            </a:p>
          </p:txBody>
        </p:sp>
        <p:sp>
          <p:nvSpPr>
            <p:cNvPr id="271" name="Forme libre : forme 36052">
              <a:extLst>
                <a:ext uri="{FF2B5EF4-FFF2-40B4-BE49-F238E27FC236}">
                  <a16:creationId xmlns:a16="http://schemas.microsoft.com/office/drawing/2014/main" id="{F65655BF-5007-1281-B886-926395342447}"/>
                </a:ext>
              </a:extLst>
            </p:cNvPr>
            <p:cNvSpPr/>
            <p:nvPr/>
          </p:nvSpPr>
          <p:spPr>
            <a:xfrm>
              <a:off x="6789389" y="3203743"/>
              <a:ext cx="277301" cy="20601"/>
            </a:xfrm>
            <a:custGeom>
              <a:avLst/>
              <a:gdLst>
                <a:gd name="connsiteX0" fmla="*/ 277302 w 277301"/>
                <a:gd name="connsiteY0" fmla="*/ 20601 h 20601"/>
                <a:gd name="connsiteX1" fmla="*/ 0 w 277301"/>
                <a:gd name="connsiteY1" fmla="*/ 0 h 20601"/>
              </a:gdLst>
              <a:ahLst/>
              <a:cxnLst>
                <a:cxn ang="0">
                  <a:pos x="connsiteX0" y="connsiteY0"/>
                </a:cxn>
                <a:cxn ang="0">
                  <a:pos x="connsiteX1" y="connsiteY1"/>
                </a:cxn>
              </a:cxnLst>
              <a:rect l="l" t="t" r="r" b="b"/>
              <a:pathLst>
                <a:path w="277301" h="20601">
                  <a:moveTo>
                    <a:pt x="277302" y="20601"/>
                  </a:moveTo>
                  <a:lnTo>
                    <a:pt x="0" y="0"/>
                  </a:lnTo>
                </a:path>
              </a:pathLst>
            </a:custGeom>
            <a:ln w="9035" cap="flat">
              <a:solidFill>
                <a:srgbClr val="333333"/>
              </a:solidFill>
              <a:prstDash val="solid"/>
              <a:miter/>
            </a:ln>
          </p:spPr>
          <p:txBody>
            <a:bodyPr anchor="ctr"/>
            <a:lstStyle/>
            <a:p>
              <a:pPr>
                <a:defRPr/>
              </a:pPr>
              <a:endParaRPr lang="en-US" dirty="0"/>
            </a:p>
          </p:txBody>
        </p:sp>
        <p:sp>
          <p:nvSpPr>
            <p:cNvPr id="272" name="Forme libre : forme 36053">
              <a:extLst>
                <a:ext uri="{FF2B5EF4-FFF2-40B4-BE49-F238E27FC236}">
                  <a16:creationId xmlns:a16="http://schemas.microsoft.com/office/drawing/2014/main" id="{B33D010F-A601-99F9-E82D-714B8B193633}"/>
                </a:ext>
              </a:extLst>
            </p:cNvPr>
            <p:cNvSpPr/>
            <p:nvPr/>
          </p:nvSpPr>
          <p:spPr>
            <a:xfrm>
              <a:off x="6979950" y="3213230"/>
              <a:ext cx="149990" cy="197607"/>
            </a:xfrm>
            <a:custGeom>
              <a:avLst/>
              <a:gdLst>
                <a:gd name="connsiteX0" fmla="*/ 0 w 149990"/>
                <a:gd name="connsiteY0" fmla="*/ 197608 h 197607"/>
                <a:gd name="connsiteX1" fmla="*/ 91892 w 149990"/>
                <a:gd name="connsiteY1" fmla="*/ 196072 h 197607"/>
                <a:gd name="connsiteX2" fmla="*/ 149990 w 149990"/>
                <a:gd name="connsiteY2" fmla="*/ 0 h 197607"/>
              </a:gdLst>
              <a:ahLst/>
              <a:cxnLst>
                <a:cxn ang="0">
                  <a:pos x="connsiteX0" y="connsiteY0"/>
                </a:cxn>
                <a:cxn ang="0">
                  <a:pos x="connsiteX1" y="connsiteY1"/>
                </a:cxn>
                <a:cxn ang="0">
                  <a:pos x="connsiteX2" y="connsiteY2"/>
                </a:cxn>
              </a:cxnLst>
              <a:rect l="l" t="t" r="r" b="b"/>
              <a:pathLst>
                <a:path w="149990" h="197607">
                  <a:moveTo>
                    <a:pt x="0" y="197608"/>
                  </a:moveTo>
                  <a:lnTo>
                    <a:pt x="91892" y="196072"/>
                  </a:lnTo>
                  <a:lnTo>
                    <a:pt x="149990" y="0"/>
                  </a:lnTo>
                </a:path>
              </a:pathLst>
            </a:custGeom>
            <a:noFill/>
            <a:ln w="9035" cap="flat">
              <a:solidFill>
                <a:srgbClr val="333333"/>
              </a:solidFill>
              <a:prstDash val="solid"/>
              <a:miter/>
            </a:ln>
          </p:spPr>
          <p:txBody>
            <a:bodyPr anchor="ctr"/>
            <a:lstStyle/>
            <a:p>
              <a:pPr>
                <a:defRPr/>
              </a:pPr>
              <a:endParaRPr lang="en-US" dirty="0"/>
            </a:p>
          </p:txBody>
        </p:sp>
        <p:sp>
          <p:nvSpPr>
            <p:cNvPr id="273" name="Forme libre : forme 36054">
              <a:extLst>
                <a:ext uri="{FF2B5EF4-FFF2-40B4-BE49-F238E27FC236}">
                  <a16:creationId xmlns:a16="http://schemas.microsoft.com/office/drawing/2014/main" id="{CF24331D-BB16-6EEF-0083-936402D9F3FA}"/>
                </a:ext>
              </a:extLst>
            </p:cNvPr>
            <p:cNvSpPr/>
            <p:nvPr/>
          </p:nvSpPr>
          <p:spPr>
            <a:xfrm>
              <a:off x="3386141" y="3701422"/>
              <a:ext cx="141514" cy="221913"/>
            </a:xfrm>
            <a:custGeom>
              <a:avLst/>
              <a:gdLst>
                <a:gd name="connsiteX0" fmla="*/ 141497 w 141514"/>
                <a:gd name="connsiteY0" fmla="*/ 0 h 221913"/>
                <a:gd name="connsiteX1" fmla="*/ 0 w 141514"/>
                <a:gd name="connsiteY1" fmla="*/ 221914 h 221913"/>
              </a:gdLst>
              <a:ahLst/>
              <a:cxnLst>
                <a:cxn ang="0">
                  <a:pos x="connsiteX0" y="connsiteY0"/>
                </a:cxn>
                <a:cxn ang="0">
                  <a:pos x="connsiteX1" y="connsiteY1"/>
                </a:cxn>
              </a:cxnLst>
              <a:rect l="l" t="t" r="r" b="b"/>
              <a:pathLst>
                <a:path w="141514" h="221913">
                  <a:moveTo>
                    <a:pt x="141497" y="0"/>
                  </a:moveTo>
                  <a:cubicBezTo>
                    <a:pt x="141497" y="0"/>
                    <a:pt x="146196" y="148816"/>
                    <a:pt x="0" y="221914"/>
                  </a:cubicBezTo>
                </a:path>
              </a:pathLst>
            </a:custGeom>
            <a:noFill/>
            <a:ln w="9035" cap="flat">
              <a:solidFill>
                <a:srgbClr val="333333"/>
              </a:solidFill>
              <a:prstDash val="solid"/>
              <a:miter/>
            </a:ln>
          </p:spPr>
          <p:txBody>
            <a:bodyPr anchor="ctr"/>
            <a:lstStyle/>
            <a:p>
              <a:pPr>
                <a:defRPr/>
              </a:pPr>
              <a:endParaRPr lang="en-US" dirty="0"/>
            </a:p>
          </p:txBody>
        </p:sp>
        <p:sp>
          <p:nvSpPr>
            <p:cNvPr id="274" name="Forme libre : forme 36055">
              <a:extLst>
                <a:ext uri="{FF2B5EF4-FFF2-40B4-BE49-F238E27FC236}">
                  <a16:creationId xmlns:a16="http://schemas.microsoft.com/office/drawing/2014/main" id="{EEE62FA3-0072-1C55-05EB-2AB53965C9CF}"/>
                </a:ext>
              </a:extLst>
            </p:cNvPr>
            <p:cNvSpPr/>
            <p:nvPr/>
          </p:nvSpPr>
          <p:spPr>
            <a:xfrm>
              <a:off x="2965445" y="3814186"/>
              <a:ext cx="1221428" cy="171223"/>
            </a:xfrm>
            <a:custGeom>
              <a:avLst/>
              <a:gdLst>
                <a:gd name="connsiteX0" fmla="*/ 0 w 1221428"/>
                <a:gd name="connsiteY0" fmla="*/ 168242 h 171223"/>
                <a:gd name="connsiteX1" fmla="*/ 476717 w 1221428"/>
                <a:gd name="connsiteY1" fmla="*/ 171224 h 171223"/>
                <a:gd name="connsiteX2" fmla="*/ 1221429 w 1221428"/>
                <a:gd name="connsiteY2" fmla="*/ 17348 h 171223"/>
                <a:gd name="connsiteX3" fmla="*/ 1082642 w 1221428"/>
                <a:gd name="connsiteY3" fmla="*/ 0 h 171223"/>
                <a:gd name="connsiteX4" fmla="*/ 433708 w 1221428"/>
                <a:gd name="connsiteY4" fmla="*/ 110144 h 171223"/>
                <a:gd name="connsiteX5" fmla="*/ 0 w 1221428"/>
                <a:gd name="connsiteY5" fmla="*/ 168242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28" h="171223">
                  <a:moveTo>
                    <a:pt x="0" y="168242"/>
                  </a:moveTo>
                  <a:lnTo>
                    <a:pt x="476717" y="171224"/>
                  </a:lnTo>
                  <a:lnTo>
                    <a:pt x="1221429" y="17348"/>
                  </a:lnTo>
                  <a:lnTo>
                    <a:pt x="1082642" y="0"/>
                  </a:lnTo>
                  <a:lnTo>
                    <a:pt x="433708" y="110144"/>
                  </a:lnTo>
                  <a:cubicBezTo>
                    <a:pt x="433617" y="110144"/>
                    <a:pt x="73098" y="162279"/>
                    <a:pt x="0" y="168242"/>
                  </a:cubicBez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275" name="Forme libre : forme 36056">
              <a:extLst>
                <a:ext uri="{FF2B5EF4-FFF2-40B4-BE49-F238E27FC236}">
                  <a16:creationId xmlns:a16="http://schemas.microsoft.com/office/drawing/2014/main" id="{78541D17-8718-9763-4B0E-A90FC8E09AB1}"/>
                </a:ext>
              </a:extLst>
            </p:cNvPr>
            <p:cNvSpPr/>
            <p:nvPr/>
          </p:nvSpPr>
          <p:spPr>
            <a:xfrm>
              <a:off x="2965445" y="3814186"/>
              <a:ext cx="1221428" cy="171223"/>
            </a:xfrm>
            <a:custGeom>
              <a:avLst/>
              <a:gdLst>
                <a:gd name="connsiteX0" fmla="*/ 0 w 1221428"/>
                <a:gd name="connsiteY0" fmla="*/ 168242 h 171223"/>
                <a:gd name="connsiteX1" fmla="*/ 476717 w 1221428"/>
                <a:gd name="connsiteY1" fmla="*/ 171224 h 171223"/>
                <a:gd name="connsiteX2" fmla="*/ 1221429 w 1221428"/>
                <a:gd name="connsiteY2" fmla="*/ 17348 h 171223"/>
                <a:gd name="connsiteX3" fmla="*/ 1082642 w 1221428"/>
                <a:gd name="connsiteY3" fmla="*/ 0 h 171223"/>
                <a:gd name="connsiteX4" fmla="*/ 433708 w 1221428"/>
                <a:gd name="connsiteY4" fmla="*/ 110144 h 171223"/>
                <a:gd name="connsiteX5" fmla="*/ 0 w 1221428"/>
                <a:gd name="connsiteY5" fmla="*/ 168242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28" h="171223">
                  <a:moveTo>
                    <a:pt x="0" y="168242"/>
                  </a:moveTo>
                  <a:lnTo>
                    <a:pt x="476717" y="171224"/>
                  </a:lnTo>
                  <a:lnTo>
                    <a:pt x="1221429" y="17348"/>
                  </a:lnTo>
                  <a:lnTo>
                    <a:pt x="1082642" y="0"/>
                  </a:lnTo>
                  <a:lnTo>
                    <a:pt x="433708" y="110144"/>
                  </a:lnTo>
                  <a:cubicBezTo>
                    <a:pt x="433617" y="110144"/>
                    <a:pt x="73098" y="162279"/>
                    <a:pt x="0" y="168242"/>
                  </a:cubicBezTo>
                  <a:close/>
                </a:path>
              </a:pathLst>
            </a:custGeom>
            <a:noFill/>
            <a:ln w="9035" cap="flat">
              <a:solidFill>
                <a:srgbClr val="333333"/>
              </a:solidFill>
              <a:prstDash val="solid"/>
              <a:miter/>
            </a:ln>
          </p:spPr>
          <p:txBody>
            <a:bodyPr anchor="ctr"/>
            <a:lstStyle/>
            <a:p>
              <a:pPr>
                <a:defRPr/>
              </a:pPr>
              <a:endParaRPr lang="en-US" dirty="0"/>
            </a:p>
          </p:txBody>
        </p:sp>
        <p:sp>
          <p:nvSpPr>
            <p:cNvPr id="276" name="Forme libre : forme 36057">
              <a:extLst>
                <a:ext uri="{FF2B5EF4-FFF2-40B4-BE49-F238E27FC236}">
                  <a16:creationId xmlns:a16="http://schemas.microsoft.com/office/drawing/2014/main" id="{5CDCEA7C-29B9-F306-2E48-CFBCC50A5F51}"/>
                </a:ext>
              </a:extLst>
            </p:cNvPr>
            <p:cNvSpPr/>
            <p:nvPr/>
          </p:nvSpPr>
          <p:spPr>
            <a:xfrm>
              <a:off x="7308212" y="3253800"/>
              <a:ext cx="282452" cy="124239"/>
            </a:xfrm>
            <a:custGeom>
              <a:avLst/>
              <a:gdLst>
                <a:gd name="connsiteX0" fmla="*/ 0 w 282452"/>
                <a:gd name="connsiteY0" fmla="*/ 121709 h 124239"/>
                <a:gd name="connsiteX1" fmla="*/ 204385 w 282452"/>
                <a:gd name="connsiteY1" fmla="*/ 124239 h 124239"/>
                <a:gd name="connsiteX2" fmla="*/ 282452 w 282452"/>
                <a:gd name="connsiteY2" fmla="*/ 0 h 124239"/>
                <a:gd name="connsiteX3" fmla="*/ 0 w 282452"/>
                <a:gd name="connsiteY3" fmla="*/ 121709 h 124239"/>
              </a:gdLst>
              <a:ahLst/>
              <a:cxnLst>
                <a:cxn ang="0">
                  <a:pos x="connsiteX0" y="connsiteY0"/>
                </a:cxn>
                <a:cxn ang="0">
                  <a:pos x="connsiteX1" y="connsiteY1"/>
                </a:cxn>
                <a:cxn ang="0">
                  <a:pos x="connsiteX2" y="connsiteY2"/>
                </a:cxn>
                <a:cxn ang="0">
                  <a:pos x="connsiteX3" y="connsiteY3"/>
                </a:cxn>
              </a:cxnLst>
              <a:rect l="l" t="t" r="r" b="b"/>
              <a:pathLst>
                <a:path w="282452" h="124239">
                  <a:moveTo>
                    <a:pt x="0" y="121709"/>
                  </a:moveTo>
                  <a:lnTo>
                    <a:pt x="204385" y="124239"/>
                  </a:lnTo>
                  <a:cubicBezTo>
                    <a:pt x="204385" y="124239"/>
                    <a:pt x="269441" y="31082"/>
                    <a:pt x="282452" y="0"/>
                  </a:cubicBezTo>
                  <a:lnTo>
                    <a:pt x="0" y="121709"/>
                  </a:lnTo>
                  <a:close/>
                </a:path>
              </a:pathLst>
            </a:custGeom>
            <a:noFill/>
            <a:ln w="8707" cap="flat">
              <a:solidFill>
                <a:srgbClr val="333333"/>
              </a:solidFill>
              <a:prstDash val="solid"/>
              <a:round/>
            </a:ln>
          </p:spPr>
          <p:txBody>
            <a:bodyPr anchor="ctr"/>
            <a:lstStyle/>
            <a:p>
              <a:pPr>
                <a:defRPr/>
              </a:pPr>
              <a:endParaRPr lang="en-US" dirty="0"/>
            </a:p>
          </p:txBody>
        </p:sp>
        <p:sp>
          <p:nvSpPr>
            <p:cNvPr id="277" name="Forme libre : forme 36058">
              <a:extLst>
                <a:ext uri="{FF2B5EF4-FFF2-40B4-BE49-F238E27FC236}">
                  <a16:creationId xmlns:a16="http://schemas.microsoft.com/office/drawing/2014/main" id="{F24693F3-8A98-802C-F8AF-46CD2411419C}"/>
                </a:ext>
              </a:extLst>
            </p:cNvPr>
            <p:cNvSpPr/>
            <p:nvPr/>
          </p:nvSpPr>
          <p:spPr>
            <a:xfrm>
              <a:off x="8301673" y="4296957"/>
              <a:ext cx="1516440" cy="316416"/>
            </a:xfrm>
            <a:custGeom>
              <a:avLst/>
              <a:gdLst>
                <a:gd name="connsiteX0" fmla="*/ 1516440 w 1516440"/>
                <a:gd name="connsiteY0" fmla="*/ 120083 h 316416"/>
                <a:gd name="connsiteX1" fmla="*/ 1148150 w 1516440"/>
                <a:gd name="connsiteY1" fmla="*/ 285976 h 316416"/>
                <a:gd name="connsiteX2" fmla="*/ 742905 w 1516440"/>
                <a:gd name="connsiteY2" fmla="*/ 309288 h 316416"/>
                <a:gd name="connsiteX3" fmla="*/ 543038 w 1516440"/>
                <a:gd name="connsiteY3" fmla="*/ 270073 h 316416"/>
                <a:gd name="connsiteX4" fmla="*/ 494246 w 1516440"/>
                <a:gd name="connsiteY4" fmla="*/ 255436 h 316416"/>
                <a:gd name="connsiteX5" fmla="*/ 469850 w 1516440"/>
                <a:gd name="connsiteY5" fmla="*/ 248027 h 316416"/>
                <a:gd name="connsiteX6" fmla="*/ 445815 w 1516440"/>
                <a:gd name="connsiteY6" fmla="*/ 239533 h 316416"/>
                <a:gd name="connsiteX7" fmla="*/ 397927 w 1516440"/>
                <a:gd name="connsiteY7" fmla="*/ 222185 h 316416"/>
                <a:gd name="connsiteX8" fmla="*/ 351032 w 1516440"/>
                <a:gd name="connsiteY8" fmla="*/ 202397 h 316416"/>
                <a:gd name="connsiteX9" fmla="*/ 169507 w 1516440"/>
                <a:gd name="connsiteY9" fmla="*/ 111228 h 316416"/>
                <a:gd name="connsiteX10" fmla="*/ 83218 w 1516440"/>
                <a:gd name="connsiteY10" fmla="*/ 57828 h 316416"/>
                <a:gd name="connsiteX11" fmla="*/ 0 w 1516440"/>
                <a:gd name="connsiteY11" fmla="*/ 0 h 316416"/>
                <a:gd name="connsiteX12" fmla="*/ 85838 w 1516440"/>
                <a:gd name="connsiteY12" fmla="*/ 53762 h 316416"/>
                <a:gd name="connsiteX13" fmla="*/ 173935 w 1516440"/>
                <a:gd name="connsiteY13" fmla="*/ 103457 h 316416"/>
                <a:gd name="connsiteX14" fmla="*/ 356453 w 1516440"/>
                <a:gd name="connsiteY14" fmla="*/ 189476 h 316416"/>
                <a:gd name="connsiteX15" fmla="*/ 547194 w 1516440"/>
                <a:gd name="connsiteY15" fmla="*/ 254080 h 316416"/>
                <a:gd name="connsiteX16" fmla="*/ 744893 w 1516440"/>
                <a:gd name="connsiteY16" fmla="*/ 291217 h 316416"/>
                <a:gd name="connsiteX17" fmla="*/ 945754 w 1516440"/>
                <a:gd name="connsiteY17" fmla="*/ 298174 h 316416"/>
                <a:gd name="connsiteX18" fmla="*/ 1145168 w 1516440"/>
                <a:gd name="connsiteY18" fmla="*/ 272332 h 316416"/>
                <a:gd name="connsiteX19" fmla="*/ 1337717 w 1516440"/>
                <a:gd name="connsiteY19" fmla="*/ 213420 h 316416"/>
                <a:gd name="connsiteX20" fmla="*/ 1516440 w 1516440"/>
                <a:gd name="connsiteY20" fmla="*/ 120083 h 3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440" h="316416">
                  <a:moveTo>
                    <a:pt x="1516440" y="120083"/>
                  </a:moveTo>
                  <a:cubicBezTo>
                    <a:pt x="1408284" y="201674"/>
                    <a:pt x="1279799" y="253990"/>
                    <a:pt x="1148150" y="285976"/>
                  </a:cubicBezTo>
                  <a:cubicBezTo>
                    <a:pt x="1015869" y="317600"/>
                    <a:pt x="878077" y="323112"/>
                    <a:pt x="742905" y="309288"/>
                  </a:cubicBezTo>
                  <a:cubicBezTo>
                    <a:pt x="675409" y="300884"/>
                    <a:pt x="608636" y="287602"/>
                    <a:pt x="543038" y="270073"/>
                  </a:cubicBezTo>
                  <a:cubicBezTo>
                    <a:pt x="526684" y="265556"/>
                    <a:pt x="510510" y="260315"/>
                    <a:pt x="494246" y="255436"/>
                  </a:cubicBezTo>
                  <a:lnTo>
                    <a:pt x="469850" y="248027"/>
                  </a:lnTo>
                  <a:cubicBezTo>
                    <a:pt x="461718" y="245497"/>
                    <a:pt x="453857" y="242334"/>
                    <a:pt x="445815" y="239533"/>
                  </a:cubicBezTo>
                  <a:lnTo>
                    <a:pt x="397927" y="222185"/>
                  </a:lnTo>
                  <a:cubicBezTo>
                    <a:pt x="382115" y="216041"/>
                    <a:pt x="366664" y="208993"/>
                    <a:pt x="351032" y="202397"/>
                  </a:cubicBezTo>
                  <a:cubicBezTo>
                    <a:pt x="288506" y="176103"/>
                    <a:pt x="228510" y="144389"/>
                    <a:pt x="169507" y="111228"/>
                  </a:cubicBezTo>
                  <a:cubicBezTo>
                    <a:pt x="140323" y="94060"/>
                    <a:pt x="111951" y="75538"/>
                    <a:pt x="83218" y="57828"/>
                  </a:cubicBezTo>
                  <a:cubicBezTo>
                    <a:pt x="55207" y="38853"/>
                    <a:pt x="27558" y="19426"/>
                    <a:pt x="0" y="0"/>
                  </a:cubicBezTo>
                  <a:lnTo>
                    <a:pt x="85838" y="53762"/>
                  </a:lnTo>
                  <a:cubicBezTo>
                    <a:pt x="115204" y="70297"/>
                    <a:pt x="144208" y="87645"/>
                    <a:pt x="173935" y="103457"/>
                  </a:cubicBezTo>
                  <a:cubicBezTo>
                    <a:pt x="233479" y="134901"/>
                    <a:pt x="293837" y="164990"/>
                    <a:pt x="356453" y="189476"/>
                  </a:cubicBezTo>
                  <a:cubicBezTo>
                    <a:pt x="418528" y="215318"/>
                    <a:pt x="482590" y="236009"/>
                    <a:pt x="547194" y="254080"/>
                  </a:cubicBezTo>
                  <a:cubicBezTo>
                    <a:pt x="612251" y="270887"/>
                    <a:pt x="678210" y="283356"/>
                    <a:pt x="744893" y="291217"/>
                  </a:cubicBezTo>
                  <a:cubicBezTo>
                    <a:pt x="811575" y="298535"/>
                    <a:pt x="878709" y="301246"/>
                    <a:pt x="945754" y="298174"/>
                  </a:cubicBezTo>
                  <a:cubicBezTo>
                    <a:pt x="1012798" y="295282"/>
                    <a:pt x="1079480" y="286157"/>
                    <a:pt x="1145168" y="272332"/>
                  </a:cubicBezTo>
                  <a:cubicBezTo>
                    <a:pt x="1210857" y="258327"/>
                    <a:pt x="1275281" y="238449"/>
                    <a:pt x="1337717" y="213420"/>
                  </a:cubicBezTo>
                  <a:cubicBezTo>
                    <a:pt x="1400062" y="188392"/>
                    <a:pt x="1460782" y="158303"/>
                    <a:pt x="1516440" y="120083"/>
                  </a:cubicBezTo>
                  <a:close/>
                </a:path>
              </a:pathLst>
            </a:custGeom>
            <a:solidFill>
              <a:srgbClr val="3F3F3F"/>
            </a:solidFill>
            <a:ln w="9035" cap="flat">
              <a:noFill/>
              <a:prstDash val="solid"/>
              <a:miter/>
            </a:ln>
          </p:spPr>
          <p:txBody>
            <a:bodyPr anchor="ctr"/>
            <a:lstStyle/>
            <a:p>
              <a:pPr>
                <a:defRPr/>
              </a:pPr>
              <a:endParaRPr lang="en-US" dirty="0"/>
            </a:p>
          </p:txBody>
        </p:sp>
        <p:sp>
          <p:nvSpPr>
            <p:cNvPr id="278" name="Forme libre : forme 36059">
              <a:extLst>
                <a:ext uri="{FF2B5EF4-FFF2-40B4-BE49-F238E27FC236}">
                  <a16:creationId xmlns:a16="http://schemas.microsoft.com/office/drawing/2014/main" id="{F560039B-5280-7E96-079A-5E43BD1369D2}"/>
                </a:ext>
              </a:extLst>
            </p:cNvPr>
            <p:cNvSpPr/>
            <p:nvPr/>
          </p:nvSpPr>
          <p:spPr>
            <a:xfrm>
              <a:off x="3373039" y="4509622"/>
              <a:ext cx="1153842" cy="1996747"/>
            </a:xfrm>
            <a:custGeom>
              <a:avLst/>
              <a:gdLst>
                <a:gd name="connsiteX0" fmla="*/ 0 w 1153842"/>
                <a:gd name="connsiteY0" fmla="*/ 217970 h 1996747"/>
                <a:gd name="connsiteX1" fmla="*/ 964548 w 1153842"/>
                <a:gd name="connsiteY1" fmla="*/ 22621 h 1996747"/>
                <a:gd name="connsiteX2" fmla="*/ 1153843 w 1153842"/>
                <a:gd name="connsiteY2" fmla="*/ 94725 h 1996747"/>
                <a:gd name="connsiteX3" fmla="*/ 1096738 w 1153842"/>
                <a:gd name="connsiteY3" fmla="*/ 1996713 h 1996747"/>
                <a:gd name="connsiteX4" fmla="*/ 120173 w 1153842"/>
                <a:gd name="connsiteY4" fmla="*/ 1852505 h 1996747"/>
                <a:gd name="connsiteX5" fmla="*/ 0 w 1153842"/>
                <a:gd name="connsiteY5" fmla="*/ 217970 h 199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842" h="1996747">
                  <a:moveTo>
                    <a:pt x="0" y="217970"/>
                  </a:moveTo>
                  <a:cubicBezTo>
                    <a:pt x="0" y="217970"/>
                    <a:pt x="919460" y="34638"/>
                    <a:pt x="964548" y="22621"/>
                  </a:cubicBezTo>
                  <a:cubicBezTo>
                    <a:pt x="1009635" y="10604"/>
                    <a:pt x="1153843" y="-49483"/>
                    <a:pt x="1153843" y="94725"/>
                  </a:cubicBezTo>
                  <a:cubicBezTo>
                    <a:pt x="1153843" y="238932"/>
                    <a:pt x="1096738" y="2005749"/>
                    <a:pt x="1096738" y="1996713"/>
                  </a:cubicBezTo>
                  <a:cubicBezTo>
                    <a:pt x="1096738" y="1987678"/>
                    <a:pt x="120173" y="1852505"/>
                    <a:pt x="120173" y="1852505"/>
                  </a:cubicBezTo>
                  <a:lnTo>
                    <a:pt x="0" y="217970"/>
                  </a:lnTo>
                  <a:close/>
                </a:path>
              </a:pathLst>
            </a:custGeom>
            <a:solidFill>
              <a:srgbClr val="BBBEBF"/>
            </a:solidFill>
            <a:ln w="9035" cap="flat">
              <a:noFill/>
              <a:prstDash val="solid"/>
              <a:miter/>
            </a:ln>
          </p:spPr>
          <p:txBody>
            <a:bodyPr anchor="ctr"/>
            <a:lstStyle/>
            <a:p>
              <a:pPr>
                <a:defRPr/>
              </a:pPr>
              <a:endParaRPr lang="en-US" dirty="0"/>
            </a:p>
          </p:txBody>
        </p:sp>
        <p:sp>
          <p:nvSpPr>
            <p:cNvPr id="279" name="Forme libre : forme 36060">
              <a:extLst>
                <a:ext uri="{FF2B5EF4-FFF2-40B4-BE49-F238E27FC236}">
                  <a16:creationId xmlns:a16="http://schemas.microsoft.com/office/drawing/2014/main" id="{5DC474A5-5850-E97A-F9FA-E4029E398BE5}"/>
                </a:ext>
              </a:extLst>
            </p:cNvPr>
            <p:cNvSpPr/>
            <p:nvPr/>
          </p:nvSpPr>
          <p:spPr>
            <a:xfrm>
              <a:off x="3373039" y="4520278"/>
              <a:ext cx="1154318" cy="372574"/>
            </a:xfrm>
            <a:custGeom>
              <a:avLst/>
              <a:gdLst>
                <a:gd name="connsiteX0" fmla="*/ 0 w 1154318"/>
                <a:gd name="connsiteY0" fmla="*/ 207313 h 372574"/>
                <a:gd name="connsiteX1" fmla="*/ 984064 w 1154318"/>
                <a:gd name="connsiteY1" fmla="*/ 15037 h 372574"/>
                <a:gd name="connsiteX2" fmla="*/ 1153843 w 1154318"/>
                <a:gd name="connsiteY2" fmla="*/ 84159 h 372574"/>
                <a:gd name="connsiteX3" fmla="*/ 1144807 w 1154318"/>
                <a:gd name="connsiteY3" fmla="*/ 372574 h 372574"/>
                <a:gd name="connsiteX4" fmla="*/ 13553 w 1154318"/>
                <a:gd name="connsiteY4" fmla="*/ 347004 h 372574"/>
                <a:gd name="connsiteX5" fmla="*/ 0 w 1154318"/>
                <a:gd name="connsiteY5" fmla="*/ 207313 h 3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318" h="372574">
                  <a:moveTo>
                    <a:pt x="0" y="207313"/>
                  </a:moveTo>
                  <a:lnTo>
                    <a:pt x="984064" y="15037"/>
                  </a:lnTo>
                  <a:cubicBezTo>
                    <a:pt x="984064" y="15037"/>
                    <a:pt x="1150861" y="-48032"/>
                    <a:pt x="1153843" y="84159"/>
                  </a:cubicBezTo>
                  <a:cubicBezTo>
                    <a:pt x="1156825" y="216349"/>
                    <a:pt x="1144807" y="372574"/>
                    <a:pt x="1144807" y="372574"/>
                  </a:cubicBezTo>
                  <a:cubicBezTo>
                    <a:pt x="1144807" y="372574"/>
                    <a:pt x="309468" y="115693"/>
                    <a:pt x="13553" y="347004"/>
                  </a:cubicBezTo>
                  <a:lnTo>
                    <a:pt x="0" y="207313"/>
                  </a:lnTo>
                  <a:close/>
                </a:path>
              </a:pathLst>
            </a:custGeom>
            <a:solidFill>
              <a:srgbClr val="ACADAD"/>
            </a:solidFill>
            <a:ln w="9035" cap="flat">
              <a:noFill/>
              <a:prstDash val="solid"/>
              <a:miter/>
            </a:ln>
          </p:spPr>
          <p:txBody>
            <a:bodyPr anchor="ctr"/>
            <a:lstStyle/>
            <a:p>
              <a:pPr>
                <a:defRPr/>
              </a:pPr>
              <a:endParaRPr lang="en-US" dirty="0"/>
            </a:p>
          </p:txBody>
        </p:sp>
        <p:sp>
          <p:nvSpPr>
            <p:cNvPr id="280" name="Forme libre : forme 36061">
              <a:extLst>
                <a:ext uri="{FF2B5EF4-FFF2-40B4-BE49-F238E27FC236}">
                  <a16:creationId xmlns:a16="http://schemas.microsoft.com/office/drawing/2014/main" id="{A4A49A96-EA6F-F5EB-13B5-69DD0228DA4F}"/>
                </a:ext>
              </a:extLst>
            </p:cNvPr>
            <p:cNvSpPr/>
            <p:nvPr/>
          </p:nvSpPr>
          <p:spPr>
            <a:xfrm>
              <a:off x="2278380" y="3970411"/>
              <a:ext cx="1147788" cy="209821"/>
            </a:xfrm>
            <a:custGeom>
              <a:avLst/>
              <a:gdLst>
                <a:gd name="connsiteX0" fmla="*/ 0 w 1147788"/>
                <a:gd name="connsiteY0" fmla="*/ 0 h 209821"/>
                <a:gd name="connsiteX1" fmla="*/ 667006 w 1147788"/>
                <a:gd name="connsiteY1" fmla="*/ 26022 h 209821"/>
                <a:gd name="connsiteX2" fmla="*/ 1147789 w 1147788"/>
                <a:gd name="connsiteY2" fmla="*/ 28010 h 209821"/>
                <a:gd name="connsiteX3" fmla="*/ 14005 w 1147788"/>
                <a:gd name="connsiteY3" fmla="*/ 144208 h 209821"/>
                <a:gd name="connsiteX4" fmla="*/ 0 w 1147788"/>
                <a:gd name="connsiteY4" fmla="*/ 0 h 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88" h="209821">
                  <a:moveTo>
                    <a:pt x="0" y="0"/>
                  </a:moveTo>
                  <a:cubicBezTo>
                    <a:pt x="0" y="0"/>
                    <a:pt x="302511" y="52045"/>
                    <a:pt x="667006" y="26022"/>
                  </a:cubicBezTo>
                  <a:lnTo>
                    <a:pt x="1147789" y="28010"/>
                  </a:lnTo>
                  <a:cubicBezTo>
                    <a:pt x="1147789" y="28010"/>
                    <a:pt x="412655" y="342538"/>
                    <a:pt x="14005" y="144208"/>
                  </a:cubicBezTo>
                  <a:lnTo>
                    <a:pt x="0" y="0"/>
                  </a:lnTo>
                  <a:close/>
                </a:path>
              </a:pathLst>
            </a:custGeom>
            <a:solidFill>
              <a:srgbClr val="BBBEBF"/>
            </a:solidFill>
            <a:ln w="9035" cap="flat">
              <a:noFill/>
              <a:prstDash val="solid"/>
              <a:miter/>
            </a:ln>
          </p:spPr>
          <p:txBody>
            <a:bodyPr anchor="ctr"/>
            <a:lstStyle/>
            <a:p>
              <a:pPr>
                <a:defRPr/>
              </a:pPr>
              <a:endParaRPr lang="en-US" dirty="0"/>
            </a:p>
          </p:txBody>
        </p:sp>
        <p:sp>
          <p:nvSpPr>
            <p:cNvPr id="281" name="Forme libre : forme 36062">
              <a:extLst>
                <a:ext uri="{FF2B5EF4-FFF2-40B4-BE49-F238E27FC236}">
                  <a16:creationId xmlns:a16="http://schemas.microsoft.com/office/drawing/2014/main" id="{DF9B7384-2C25-A67D-298A-3047459FDB97}"/>
                </a:ext>
              </a:extLst>
            </p:cNvPr>
            <p:cNvSpPr/>
            <p:nvPr/>
          </p:nvSpPr>
          <p:spPr>
            <a:xfrm>
              <a:off x="2398011" y="4475229"/>
              <a:ext cx="2016197" cy="258917"/>
            </a:xfrm>
            <a:custGeom>
              <a:avLst/>
              <a:gdLst>
                <a:gd name="connsiteX0" fmla="*/ 0 w 2016197"/>
                <a:gd name="connsiteY0" fmla="*/ 16535 h 258917"/>
                <a:gd name="connsiteX1" fmla="*/ 952530 w 2016197"/>
                <a:gd name="connsiteY1" fmla="*/ 225347 h 258917"/>
                <a:gd name="connsiteX2" fmla="*/ 2016198 w 2016197"/>
                <a:gd name="connsiteY2" fmla="*/ 0 h 258917"/>
                <a:gd name="connsiteX3" fmla="*/ 942049 w 2016197"/>
                <a:gd name="connsiteY3" fmla="*/ 195349 h 258917"/>
                <a:gd name="connsiteX4" fmla="*/ 0 w 2016197"/>
                <a:gd name="connsiteY4" fmla="*/ 16535 h 25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197" h="258917">
                  <a:moveTo>
                    <a:pt x="0" y="16535"/>
                  </a:moveTo>
                  <a:cubicBezTo>
                    <a:pt x="0" y="16535"/>
                    <a:pt x="229865" y="366573"/>
                    <a:pt x="952530" y="225347"/>
                  </a:cubicBezTo>
                  <a:cubicBezTo>
                    <a:pt x="1045416" y="207185"/>
                    <a:pt x="2016198" y="0"/>
                    <a:pt x="2016198" y="0"/>
                  </a:cubicBezTo>
                  <a:cubicBezTo>
                    <a:pt x="2016198" y="0"/>
                    <a:pt x="1158360" y="162279"/>
                    <a:pt x="942049" y="195349"/>
                  </a:cubicBezTo>
                  <a:cubicBezTo>
                    <a:pt x="725647" y="228329"/>
                    <a:pt x="330521" y="289952"/>
                    <a:pt x="0" y="16535"/>
                  </a:cubicBezTo>
                  <a:close/>
                </a:path>
              </a:pathLst>
            </a:custGeom>
            <a:solidFill>
              <a:srgbClr val="FFFFFF"/>
            </a:solidFill>
            <a:ln w="9035" cap="flat">
              <a:noFill/>
              <a:prstDash val="solid"/>
              <a:miter/>
            </a:ln>
          </p:spPr>
          <p:txBody>
            <a:bodyPr anchor="ctr"/>
            <a:lstStyle/>
            <a:p>
              <a:pPr>
                <a:defRPr/>
              </a:pPr>
              <a:endParaRPr lang="en-US" dirty="0"/>
            </a:p>
          </p:txBody>
        </p:sp>
        <p:sp>
          <p:nvSpPr>
            <p:cNvPr id="284" name="Forme libre : forme 36063">
              <a:extLst>
                <a:ext uri="{FF2B5EF4-FFF2-40B4-BE49-F238E27FC236}">
                  <a16:creationId xmlns:a16="http://schemas.microsoft.com/office/drawing/2014/main" id="{D4B976FE-1C69-2641-D3B8-060FCA3759AE}"/>
                </a:ext>
              </a:extLst>
            </p:cNvPr>
            <p:cNvSpPr/>
            <p:nvPr/>
          </p:nvSpPr>
          <p:spPr>
            <a:xfrm>
              <a:off x="4507817" y="4807738"/>
              <a:ext cx="973582" cy="1698687"/>
            </a:xfrm>
            <a:custGeom>
              <a:avLst/>
              <a:gdLst>
                <a:gd name="connsiteX0" fmla="*/ 46081 w 973582"/>
                <a:gd name="connsiteY0" fmla="*/ 0 h 1698687"/>
                <a:gd name="connsiteX1" fmla="*/ 0 w 973582"/>
                <a:gd name="connsiteY1" fmla="*/ 1698688 h 1698687"/>
                <a:gd name="connsiteX2" fmla="*/ 973583 w 973582"/>
                <a:gd name="connsiteY2" fmla="*/ 1306002 h 1698687"/>
                <a:gd name="connsiteX3" fmla="*/ 30088 w 973582"/>
                <a:gd name="connsiteY3" fmla="*/ 1662635 h 1698687"/>
              </a:gdLst>
              <a:ahLst/>
              <a:cxnLst>
                <a:cxn ang="0">
                  <a:pos x="connsiteX0" y="connsiteY0"/>
                </a:cxn>
                <a:cxn ang="0">
                  <a:pos x="connsiteX1" y="connsiteY1"/>
                </a:cxn>
                <a:cxn ang="0">
                  <a:pos x="connsiteX2" y="connsiteY2"/>
                </a:cxn>
                <a:cxn ang="0">
                  <a:pos x="connsiteX3" y="connsiteY3"/>
                </a:cxn>
              </a:cxnLst>
              <a:rect l="l" t="t" r="r" b="b"/>
              <a:pathLst>
                <a:path w="973582" h="1698687">
                  <a:moveTo>
                    <a:pt x="46081" y="0"/>
                  </a:moveTo>
                  <a:lnTo>
                    <a:pt x="0" y="1698688"/>
                  </a:lnTo>
                  <a:lnTo>
                    <a:pt x="973583" y="1306002"/>
                  </a:lnTo>
                  <a:lnTo>
                    <a:pt x="30088" y="1662635"/>
                  </a:lnTo>
                  <a:close/>
                </a:path>
              </a:pathLst>
            </a:custGeom>
            <a:solidFill>
              <a:srgbClr val="FFFFFF"/>
            </a:solidFill>
            <a:ln w="9035" cap="flat">
              <a:noFill/>
              <a:prstDash val="solid"/>
              <a:miter/>
            </a:ln>
          </p:spPr>
          <p:txBody>
            <a:bodyPr anchor="ctr"/>
            <a:lstStyle/>
            <a:p>
              <a:pPr>
                <a:defRPr/>
              </a:pPr>
              <a:endParaRPr lang="en-US" dirty="0"/>
            </a:p>
          </p:txBody>
        </p:sp>
        <p:sp>
          <p:nvSpPr>
            <p:cNvPr id="285" name="Forme libre : forme 36064">
              <a:extLst>
                <a:ext uri="{FF2B5EF4-FFF2-40B4-BE49-F238E27FC236}">
                  <a16:creationId xmlns:a16="http://schemas.microsoft.com/office/drawing/2014/main" id="{B023E40E-EF31-1785-DBC2-9B14C735C3F3}"/>
                </a:ext>
              </a:extLst>
            </p:cNvPr>
            <p:cNvSpPr/>
            <p:nvPr/>
          </p:nvSpPr>
          <p:spPr>
            <a:xfrm>
              <a:off x="6723299" y="3213953"/>
              <a:ext cx="332730" cy="188572"/>
            </a:xfrm>
            <a:custGeom>
              <a:avLst/>
              <a:gdLst>
                <a:gd name="connsiteX0" fmla="*/ 73590 w 332730"/>
                <a:gd name="connsiteY0" fmla="*/ 0 h 188572"/>
                <a:gd name="connsiteX1" fmla="*/ 75849 w 332730"/>
                <a:gd name="connsiteY1" fmla="*/ 69845 h 188572"/>
                <a:gd name="connsiteX2" fmla="*/ 8985 w 332730"/>
                <a:gd name="connsiteY2" fmla="*/ 141226 h 188572"/>
                <a:gd name="connsiteX3" fmla="*/ 249332 w 332730"/>
                <a:gd name="connsiteY3" fmla="*/ 188572 h 188572"/>
                <a:gd name="connsiteX4" fmla="*/ 332730 w 332730"/>
                <a:gd name="connsiteY4" fmla="*/ 16535 h 188572"/>
                <a:gd name="connsiteX5" fmla="*/ 73590 w 332730"/>
                <a:gd name="connsiteY5" fmla="*/ 0 h 18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30" h="188572">
                  <a:moveTo>
                    <a:pt x="73590" y="0"/>
                  </a:moveTo>
                  <a:lnTo>
                    <a:pt x="75849" y="69845"/>
                  </a:lnTo>
                  <a:cubicBezTo>
                    <a:pt x="75849" y="69845"/>
                    <a:pt x="73590" y="117914"/>
                    <a:pt x="8985" y="141226"/>
                  </a:cubicBezTo>
                  <a:cubicBezTo>
                    <a:pt x="-55619" y="164538"/>
                    <a:pt x="249332" y="188572"/>
                    <a:pt x="249332" y="188572"/>
                  </a:cubicBezTo>
                  <a:lnTo>
                    <a:pt x="332730" y="16535"/>
                  </a:lnTo>
                  <a:lnTo>
                    <a:pt x="73590" y="0"/>
                  </a:lnTo>
                  <a:close/>
                </a:path>
              </a:pathLst>
            </a:custGeom>
            <a:solidFill>
              <a:srgbClr val="333333">
                <a:alpha val="15000"/>
              </a:srgbClr>
            </a:solidFill>
            <a:ln w="9035" cap="flat">
              <a:noFill/>
              <a:prstDash val="solid"/>
              <a:miter/>
            </a:ln>
          </p:spPr>
          <p:txBody>
            <a:bodyPr anchor="ctr"/>
            <a:lstStyle/>
            <a:p>
              <a:pPr>
                <a:defRPr/>
              </a:pPr>
              <a:endParaRPr lang="en-US" dirty="0"/>
            </a:p>
          </p:txBody>
        </p:sp>
        <p:sp>
          <p:nvSpPr>
            <p:cNvPr id="286" name="Forme libre : forme 36065">
              <a:extLst>
                <a:ext uri="{FF2B5EF4-FFF2-40B4-BE49-F238E27FC236}">
                  <a16:creationId xmlns:a16="http://schemas.microsoft.com/office/drawing/2014/main" id="{9F4DC8C5-28E8-9F6D-380A-FC68B82DDB51}"/>
                </a:ext>
              </a:extLst>
            </p:cNvPr>
            <p:cNvSpPr/>
            <p:nvPr/>
          </p:nvSpPr>
          <p:spPr>
            <a:xfrm>
              <a:off x="3426168" y="3641878"/>
              <a:ext cx="614960" cy="269440"/>
            </a:xfrm>
            <a:custGeom>
              <a:avLst/>
              <a:gdLst>
                <a:gd name="connsiteX0" fmla="*/ 614961 w 614960"/>
                <a:gd name="connsiteY0" fmla="*/ 0 h 269440"/>
                <a:gd name="connsiteX1" fmla="*/ 613967 w 614960"/>
                <a:gd name="connsiteY1" fmla="*/ 163273 h 269440"/>
                <a:gd name="connsiteX2" fmla="*/ 0 w 614960"/>
                <a:gd name="connsiteY2" fmla="*/ 269441 h 269440"/>
                <a:gd name="connsiteX3" fmla="*/ 111138 w 614960"/>
                <a:gd name="connsiteY3" fmla="*/ 68128 h 269440"/>
                <a:gd name="connsiteX4" fmla="*/ 614961 w 614960"/>
                <a:gd name="connsiteY4" fmla="*/ 0 h 26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60" h="269440">
                  <a:moveTo>
                    <a:pt x="614961" y="0"/>
                  </a:moveTo>
                  <a:lnTo>
                    <a:pt x="613967" y="163273"/>
                  </a:lnTo>
                  <a:lnTo>
                    <a:pt x="0" y="269441"/>
                  </a:lnTo>
                  <a:cubicBezTo>
                    <a:pt x="0" y="269441"/>
                    <a:pt x="102192" y="207367"/>
                    <a:pt x="111138" y="68128"/>
                  </a:cubicBezTo>
                  <a:lnTo>
                    <a:pt x="614961" y="0"/>
                  </a:ln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287" name="Forme libre : forme 36066">
              <a:extLst>
                <a:ext uri="{FF2B5EF4-FFF2-40B4-BE49-F238E27FC236}">
                  <a16:creationId xmlns:a16="http://schemas.microsoft.com/office/drawing/2014/main" id="{1CC5FE6C-A555-C327-E4F4-B4EAC55DA299}"/>
                </a:ext>
              </a:extLst>
            </p:cNvPr>
            <p:cNvSpPr/>
            <p:nvPr/>
          </p:nvSpPr>
          <p:spPr>
            <a:xfrm>
              <a:off x="1891626" y="3634920"/>
              <a:ext cx="1623760" cy="201359"/>
            </a:xfrm>
            <a:custGeom>
              <a:avLst/>
              <a:gdLst>
                <a:gd name="connsiteX0" fmla="*/ 122 w 1623760"/>
                <a:gd name="connsiteY0" fmla="*/ 0 h 201359"/>
                <a:gd name="connsiteX1" fmla="*/ 1306123 w 1623760"/>
                <a:gd name="connsiteY1" fmla="*/ 74092 h 201359"/>
                <a:gd name="connsiteX2" fmla="*/ 1622640 w 1623760"/>
                <a:gd name="connsiteY2" fmla="*/ 77073 h 201359"/>
                <a:gd name="connsiteX3" fmla="*/ 1586588 w 1623760"/>
                <a:gd name="connsiteY3" fmla="*/ 191283 h 201359"/>
                <a:gd name="connsiteX4" fmla="*/ 21174 w 1623760"/>
                <a:gd name="connsiteY4" fmla="*/ 88097 h 201359"/>
                <a:gd name="connsiteX5" fmla="*/ 122 w 1623760"/>
                <a:gd name="connsiteY5" fmla="*/ 0 h 20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760" h="201359">
                  <a:moveTo>
                    <a:pt x="122" y="0"/>
                  </a:moveTo>
                  <a:lnTo>
                    <a:pt x="1306123" y="74092"/>
                  </a:lnTo>
                  <a:lnTo>
                    <a:pt x="1622640" y="77073"/>
                  </a:lnTo>
                  <a:cubicBezTo>
                    <a:pt x="1622640" y="77073"/>
                    <a:pt x="1633663" y="141136"/>
                    <a:pt x="1586588" y="191283"/>
                  </a:cubicBezTo>
                  <a:cubicBezTo>
                    <a:pt x="1539512" y="241431"/>
                    <a:pt x="21174" y="88097"/>
                    <a:pt x="21174" y="88097"/>
                  </a:cubicBezTo>
                  <a:cubicBezTo>
                    <a:pt x="21174" y="88097"/>
                    <a:pt x="-1866" y="21053"/>
                    <a:pt x="122" y="0"/>
                  </a:cubicBezTo>
                  <a:close/>
                </a:path>
              </a:pathLst>
            </a:custGeom>
            <a:solidFill>
              <a:srgbClr val="333333">
                <a:alpha val="20000"/>
              </a:srgbClr>
            </a:solidFill>
            <a:ln w="9035" cap="flat">
              <a:noFill/>
              <a:prstDash val="solid"/>
              <a:miter/>
            </a:ln>
          </p:spPr>
          <p:txBody>
            <a:bodyPr anchor="ctr"/>
            <a:lstStyle/>
            <a:p>
              <a:pPr>
                <a:defRPr/>
              </a:pPr>
              <a:endParaRPr lang="en-US" dirty="0"/>
            </a:p>
          </p:txBody>
        </p:sp>
        <p:sp>
          <p:nvSpPr>
            <p:cNvPr id="288" name="Forme libre : forme 36067">
              <a:extLst>
                <a:ext uri="{FF2B5EF4-FFF2-40B4-BE49-F238E27FC236}">
                  <a16:creationId xmlns:a16="http://schemas.microsoft.com/office/drawing/2014/main" id="{6F820FF3-3EE2-6FFC-E995-49CBEB8F2CB7}"/>
                </a:ext>
              </a:extLst>
            </p:cNvPr>
            <p:cNvSpPr/>
            <p:nvPr/>
          </p:nvSpPr>
          <p:spPr>
            <a:xfrm>
              <a:off x="4034805" y="3295363"/>
              <a:ext cx="2069507" cy="415907"/>
            </a:xfrm>
            <a:custGeom>
              <a:avLst/>
              <a:gdLst>
                <a:gd name="connsiteX0" fmla="*/ 0 w 2069507"/>
                <a:gd name="connsiteY0" fmla="*/ 268718 h 415907"/>
                <a:gd name="connsiteX1" fmla="*/ 204294 w 2069507"/>
                <a:gd name="connsiteY1" fmla="*/ 283717 h 415907"/>
                <a:gd name="connsiteX2" fmla="*/ 202035 w 2069507"/>
                <a:gd name="connsiteY2" fmla="*/ 415907 h 415907"/>
                <a:gd name="connsiteX3" fmla="*/ 1566678 w 2069507"/>
                <a:gd name="connsiteY3" fmla="*/ 214324 h 415907"/>
                <a:gd name="connsiteX4" fmla="*/ 2069507 w 2069507"/>
                <a:gd name="connsiteY4" fmla="*/ 0 h 415907"/>
                <a:gd name="connsiteX5" fmla="*/ 0 w 2069507"/>
                <a:gd name="connsiteY5" fmla="*/ 268718 h 41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07" h="415907">
                  <a:moveTo>
                    <a:pt x="0" y="268718"/>
                  </a:moveTo>
                  <a:lnTo>
                    <a:pt x="204294" y="283717"/>
                  </a:lnTo>
                  <a:lnTo>
                    <a:pt x="202035" y="415907"/>
                  </a:lnTo>
                  <a:lnTo>
                    <a:pt x="1566678" y="214324"/>
                  </a:lnTo>
                  <a:cubicBezTo>
                    <a:pt x="1566678" y="214324"/>
                    <a:pt x="1670858" y="64062"/>
                    <a:pt x="2069507" y="0"/>
                  </a:cubicBezTo>
                  <a:lnTo>
                    <a:pt x="0" y="268718"/>
                  </a:lnTo>
                  <a:close/>
                </a:path>
              </a:pathLst>
            </a:custGeom>
            <a:solidFill>
              <a:srgbClr val="333333">
                <a:alpha val="15000"/>
              </a:srgbClr>
            </a:solidFill>
            <a:ln w="9035" cap="flat">
              <a:noFill/>
              <a:prstDash val="solid"/>
              <a:miter/>
            </a:ln>
          </p:spPr>
          <p:txBody>
            <a:bodyPr anchor="ctr"/>
            <a:lstStyle/>
            <a:p>
              <a:pPr>
                <a:defRPr/>
              </a:pPr>
              <a:endParaRPr lang="en-US" dirty="0"/>
            </a:p>
          </p:txBody>
        </p:sp>
        <p:sp>
          <p:nvSpPr>
            <p:cNvPr id="289" name="Forme libre : forme 36068">
              <a:extLst>
                <a:ext uri="{FF2B5EF4-FFF2-40B4-BE49-F238E27FC236}">
                  <a16:creationId xmlns:a16="http://schemas.microsoft.com/office/drawing/2014/main" id="{D7C2D983-FC98-73C4-2EB5-530B7F1C8F75}"/>
                </a:ext>
              </a:extLst>
            </p:cNvPr>
            <p:cNvSpPr/>
            <p:nvPr/>
          </p:nvSpPr>
          <p:spPr>
            <a:xfrm>
              <a:off x="4230244" y="3718770"/>
              <a:ext cx="9035" cy="108969"/>
            </a:xfrm>
            <a:custGeom>
              <a:avLst/>
              <a:gdLst>
                <a:gd name="connsiteX0" fmla="*/ 0 w 9035"/>
                <a:gd name="connsiteY0" fmla="*/ 0 h 108969"/>
                <a:gd name="connsiteX1" fmla="*/ 0 w 9035"/>
                <a:gd name="connsiteY1" fmla="*/ 108969 h 108969"/>
              </a:gdLst>
              <a:ahLst/>
              <a:cxnLst>
                <a:cxn ang="0">
                  <a:pos x="connsiteX0" y="connsiteY0"/>
                </a:cxn>
                <a:cxn ang="0">
                  <a:pos x="connsiteX1" y="connsiteY1"/>
                </a:cxn>
              </a:cxnLst>
              <a:rect l="l" t="t" r="r" b="b"/>
              <a:pathLst>
                <a:path w="9035" h="108969">
                  <a:moveTo>
                    <a:pt x="0" y="0"/>
                  </a:moveTo>
                  <a:lnTo>
                    <a:pt x="0" y="108969"/>
                  </a:lnTo>
                </a:path>
              </a:pathLst>
            </a:custGeom>
            <a:ln w="9035" cap="flat">
              <a:solidFill>
                <a:srgbClr val="333333"/>
              </a:solidFill>
              <a:prstDash val="solid"/>
              <a:miter/>
            </a:ln>
          </p:spPr>
          <p:txBody>
            <a:bodyPr anchor="ctr"/>
            <a:lstStyle/>
            <a:p>
              <a:pPr>
                <a:defRPr/>
              </a:pPr>
              <a:endParaRPr lang="en-US" dirty="0"/>
            </a:p>
          </p:txBody>
        </p:sp>
        <p:sp>
          <p:nvSpPr>
            <p:cNvPr id="290" name="Forme libre : forme 36069">
              <a:extLst>
                <a:ext uri="{FF2B5EF4-FFF2-40B4-BE49-F238E27FC236}">
                  <a16:creationId xmlns:a16="http://schemas.microsoft.com/office/drawing/2014/main" id="{5EF068E8-94CA-27F1-76E1-B44E8491896C}"/>
                </a:ext>
              </a:extLst>
            </p:cNvPr>
            <p:cNvSpPr/>
            <p:nvPr/>
          </p:nvSpPr>
          <p:spPr>
            <a:xfrm>
              <a:off x="3139741" y="3592814"/>
              <a:ext cx="1077672" cy="88187"/>
            </a:xfrm>
            <a:custGeom>
              <a:avLst/>
              <a:gdLst>
                <a:gd name="connsiteX0" fmla="*/ 1077673 w 1077672"/>
                <a:gd name="connsiteY0" fmla="*/ 0 h 88187"/>
                <a:gd name="connsiteX1" fmla="*/ 387536 w 1077672"/>
                <a:gd name="connsiteY1" fmla="*/ 88187 h 88187"/>
                <a:gd name="connsiteX2" fmla="*/ 0 w 1077672"/>
                <a:gd name="connsiteY2" fmla="*/ 75176 h 88187"/>
                <a:gd name="connsiteX3" fmla="*/ 391602 w 1077672"/>
                <a:gd name="connsiteY3" fmla="*/ 77164 h 88187"/>
              </a:gdLst>
              <a:ahLst/>
              <a:cxnLst>
                <a:cxn ang="0">
                  <a:pos x="connsiteX0" y="connsiteY0"/>
                </a:cxn>
                <a:cxn ang="0">
                  <a:pos x="connsiteX1" y="connsiteY1"/>
                </a:cxn>
                <a:cxn ang="0">
                  <a:pos x="connsiteX2" y="connsiteY2"/>
                </a:cxn>
                <a:cxn ang="0">
                  <a:pos x="connsiteX3" y="connsiteY3"/>
                </a:cxn>
              </a:cxnLst>
              <a:rect l="l" t="t" r="r" b="b"/>
              <a:pathLst>
                <a:path w="1077672" h="88187">
                  <a:moveTo>
                    <a:pt x="1077673" y="0"/>
                  </a:moveTo>
                  <a:lnTo>
                    <a:pt x="387536" y="88187"/>
                  </a:lnTo>
                  <a:lnTo>
                    <a:pt x="0" y="75176"/>
                  </a:lnTo>
                  <a:lnTo>
                    <a:pt x="391602" y="77164"/>
                  </a:lnTo>
                  <a:close/>
                </a:path>
              </a:pathLst>
            </a:custGeom>
            <a:solidFill>
              <a:srgbClr val="333333"/>
            </a:solidFill>
            <a:ln w="9035" cap="flat">
              <a:noFill/>
              <a:prstDash val="solid"/>
              <a:miter/>
            </a:ln>
          </p:spPr>
          <p:txBody>
            <a:bodyPr anchor="ctr"/>
            <a:lstStyle/>
            <a:p>
              <a:pPr>
                <a:defRPr/>
              </a:pPr>
              <a:endParaRPr lang="en-US" dirty="0"/>
            </a:p>
          </p:txBody>
        </p:sp>
        <p:sp>
          <p:nvSpPr>
            <p:cNvPr id="291" name="Forme libre : forme 36070">
              <a:extLst>
                <a:ext uri="{FF2B5EF4-FFF2-40B4-BE49-F238E27FC236}">
                  <a16:creationId xmlns:a16="http://schemas.microsoft.com/office/drawing/2014/main" id="{3CC3CD19-7F29-5F61-1598-A29429A7E6D9}"/>
                </a:ext>
              </a:extLst>
            </p:cNvPr>
            <p:cNvSpPr/>
            <p:nvPr/>
          </p:nvSpPr>
          <p:spPr>
            <a:xfrm>
              <a:off x="1724275" y="3586580"/>
              <a:ext cx="392728" cy="19516"/>
            </a:xfrm>
            <a:custGeom>
              <a:avLst/>
              <a:gdLst>
                <a:gd name="connsiteX0" fmla="*/ 374025 w 392728"/>
                <a:gd name="connsiteY0" fmla="*/ 19517 h 19516"/>
                <a:gd name="connsiteX1" fmla="*/ 1398 w 392728"/>
                <a:gd name="connsiteY1" fmla="*/ 0 h 19516"/>
                <a:gd name="connsiteX2" fmla="*/ 392729 w 392728"/>
                <a:gd name="connsiteY2" fmla="*/ 9758 h 19516"/>
                <a:gd name="connsiteX3" fmla="*/ 374025 w 392728"/>
                <a:gd name="connsiteY3" fmla="*/ 19517 h 19516"/>
              </a:gdLst>
              <a:ahLst/>
              <a:cxnLst>
                <a:cxn ang="0">
                  <a:pos x="connsiteX0" y="connsiteY0"/>
                </a:cxn>
                <a:cxn ang="0">
                  <a:pos x="connsiteX1" y="connsiteY1"/>
                </a:cxn>
                <a:cxn ang="0">
                  <a:pos x="connsiteX2" y="connsiteY2"/>
                </a:cxn>
                <a:cxn ang="0">
                  <a:pos x="connsiteX3" y="connsiteY3"/>
                </a:cxn>
              </a:cxnLst>
              <a:rect l="l" t="t" r="r" b="b"/>
              <a:pathLst>
                <a:path w="392728" h="19516">
                  <a:moveTo>
                    <a:pt x="374025" y="19517"/>
                  </a:moveTo>
                  <a:cubicBezTo>
                    <a:pt x="367791" y="15089"/>
                    <a:pt x="-26341" y="28552"/>
                    <a:pt x="1398" y="0"/>
                  </a:cubicBezTo>
                  <a:cubicBezTo>
                    <a:pt x="1398" y="0"/>
                    <a:pt x="-30136" y="22498"/>
                    <a:pt x="392729" y="9758"/>
                  </a:cubicBezTo>
                  <a:lnTo>
                    <a:pt x="374025" y="19517"/>
                  </a:lnTo>
                  <a:close/>
                </a:path>
              </a:pathLst>
            </a:custGeom>
            <a:solidFill>
              <a:srgbClr val="333333"/>
            </a:solidFill>
            <a:ln w="9035" cap="flat">
              <a:noFill/>
              <a:prstDash val="solid"/>
              <a:miter/>
            </a:ln>
          </p:spPr>
          <p:txBody>
            <a:bodyPr anchor="ctr"/>
            <a:lstStyle/>
            <a:p>
              <a:pPr>
                <a:defRPr/>
              </a:pPr>
              <a:endParaRPr lang="en-US" dirty="0"/>
            </a:p>
          </p:txBody>
        </p:sp>
        <p:sp>
          <p:nvSpPr>
            <p:cNvPr id="292" name="Forme libre : forme 36071">
              <a:extLst>
                <a:ext uri="{FF2B5EF4-FFF2-40B4-BE49-F238E27FC236}">
                  <a16:creationId xmlns:a16="http://schemas.microsoft.com/office/drawing/2014/main" id="{3DDF451A-B6A9-1419-8FD6-A1E54DF1122B}"/>
                </a:ext>
              </a:extLst>
            </p:cNvPr>
            <p:cNvSpPr/>
            <p:nvPr/>
          </p:nvSpPr>
          <p:spPr>
            <a:xfrm>
              <a:off x="4242894" y="3403971"/>
              <a:ext cx="2702720" cy="404161"/>
            </a:xfrm>
            <a:custGeom>
              <a:avLst/>
              <a:gdLst>
                <a:gd name="connsiteX0" fmla="*/ 0 w 2702720"/>
                <a:gd name="connsiteY0" fmla="*/ 404161 h 404161"/>
                <a:gd name="connsiteX1" fmla="*/ 2702721 w 2702720"/>
                <a:gd name="connsiteY1" fmla="*/ 0 h 404161"/>
                <a:gd name="connsiteX2" fmla="*/ 0 w 2702720"/>
                <a:gd name="connsiteY2" fmla="*/ 404161 h 404161"/>
              </a:gdLst>
              <a:ahLst/>
              <a:cxnLst>
                <a:cxn ang="0">
                  <a:pos x="connsiteX0" y="connsiteY0"/>
                </a:cxn>
                <a:cxn ang="0">
                  <a:pos x="connsiteX1" y="connsiteY1"/>
                </a:cxn>
                <a:cxn ang="0">
                  <a:pos x="connsiteX2" y="connsiteY2"/>
                </a:cxn>
              </a:cxnLst>
              <a:rect l="l" t="t" r="r" b="b"/>
              <a:pathLst>
                <a:path w="2702720" h="404161">
                  <a:moveTo>
                    <a:pt x="0" y="404161"/>
                  </a:moveTo>
                  <a:lnTo>
                    <a:pt x="2702721" y="0"/>
                  </a:lnTo>
                  <a:cubicBezTo>
                    <a:pt x="2702721" y="90"/>
                    <a:pt x="84121" y="366663"/>
                    <a:pt x="0" y="404161"/>
                  </a:cubicBezTo>
                  <a:close/>
                </a:path>
              </a:pathLst>
            </a:custGeom>
            <a:solidFill>
              <a:srgbClr val="FFFFFF"/>
            </a:solidFill>
            <a:ln w="9035" cap="flat">
              <a:noFill/>
              <a:prstDash val="solid"/>
              <a:miter/>
            </a:ln>
          </p:spPr>
          <p:txBody>
            <a:bodyPr anchor="ctr"/>
            <a:lstStyle/>
            <a:p>
              <a:pPr>
                <a:defRPr/>
              </a:pPr>
              <a:endParaRPr lang="en-US" dirty="0"/>
            </a:p>
          </p:txBody>
        </p:sp>
        <p:sp>
          <p:nvSpPr>
            <p:cNvPr id="293" name="Forme libre : forme 36072">
              <a:extLst>
                <a:ext uri="{FF2B5EF4-FFF2-40B4-BE49-F238E27FC236}">
                  <a16:creationId xmlns:a16="http://schemas.microsoft.com/office/drawing/2014/main" id="{81459A27-7BB8-7139-301F-1A3ADAD52694}"/>
                </a:ext>
              </a:extLst>
            </p:cNvPr>
            <p:cNvSpPr/>
            <p:nvPr/>
          </p:nvSpPr>
          <p:spPr>
            <a:xfrm>
              <a:off x="2339460" y="3192177"/>
              <a:ext cx="4308703" cy="453766"/>
            </a:xfrm>
            <a:custGeom>
              <a:avLst/>
              <a:gdLst>
                <a:gd name="connsiteX0" fmla="*/ 4308703 w 4308703"/>
                <a:gd name="connsiteY0" fmla="*/ 0 h 453766"/>
                <a:gd name="connsiteX1" fmla="*/ 811214 w 4308703"/>
                <a:gd name="connsiteY1" fmla="*/ 453767 h 453766"/>
                <a:gd name="connsiteX2" fmla="*/ 0 w 4308703"/>
                <a:gd name="connsiteY2" fmla="*/ 411661 h 453766"/>
              </a:gdLst>
              <a:ahLst/>
              <a:cxnLst>
                <a:cxn ang="0">
                  <a:pos x="connsiteX0" y="connsiteY0"/>
                </a:cxn>
                <a:cxn ang="0">
                  <a:pos x="connsiteX1" y="connsiteY1"/>
                </a:cxn>
                <a:cxn ang="0">
                  <a:pos x="connsiteX2" y="connsiteY2"/>
                </a:cxn>
              </a:cxnLst>
              <a:rect l="l" t="t" r="r" b="b"/>
              <a:pathLst>
                <a:path w="4308703" h="453766">
                  <a:moveTo>
                    <a:pt x="4308703" y="0"/>
                  </a:moveTo>
                  <a:lnTo>
                    <a:pt x="811214" y="453767"/>
                  </a:lnTo>
                  <a:lnTo>
                    <a:pt x="0" y="411661"/>
                  </a:lnTo>
                  <a:close/>
                </a:path>
              </a:pathLst>
            </a:custGeom>
            <a:solidFill>
              <a:srgbClr val="B9C2C6"/>
            </a:solidFill>
            <a:ln w="9035" cap="flat">
              <a:noFill/>
              <a:prstDash val="solid"/>
              <a:miter/>
            </a:ln>
          </p:spPr>
          <p:txBody>
            <a:bodyPr anchor="ctr"/>
            <a:lstStyle/>
            <a:p>
              <a:pPr>
                <a:defRPr/>
              </a:pPr>
              <a:endParaRPr lang="en-US" dirty="0"/>
            </a:p>
          </p:txBody>
        </p:sp>
        <p:sp>
          <p:nvSpPr>
            <p:cNvPr id="294" name="Forme libre : forme 36073">
              <a:extLst>
                <a:ext uri="{FF2B5EF4-FFF2-40B4-BE49-F238E27FC236}">
                  <a16:creationId xmlns:a16="http://schemas.microsoft.com/office/drawing/2014/main" id="{9EAFF5BD-469C-FD69-9555-BB4859E86A50}"/>
                </a:ext>
              </a:extLst>
            </p:cNvPr>
            <p:cNvSpPr/>
            <p:nvPr/>
          </p:nvSpPr>
          <p:spPr>
            <a:xfrm>
              <a:off x="2089084" y="3500742"/>
              <a:ext cx="626978" cy="87102"/>
            </a:xfrm>
            <a:custGeom>
              <a:avLst/>
              <a:gdLst>
                <a:gd name="connsiteX0" fmla="*/ 0 w 626978"/>
                <a:gd name="connsiteY0" fmla="*/ 87103 h 87102"/>
                <a:gd name="connsiteX1" fmla="*/ 626978 w 626978"/>
                <a:gd name="connsiteY1" fmla="*/ 0 h 87102"/>
                <a:gd name="connsiteX2" fmla="*/ 0 w 626978"/>
                <a:gd name="connsiteY2" fmla="*/ 87103 h 87102"/>
              </a:gdLst>
              <a:ahLst/>
              <a:cxnLst>
                <a:cxn ang="0">
                  <a:pos x="connsiteX0" y="connsiteY0"/>
                </a:cxn>
                <a:cxn ang="0">
                  <a:pos x="connsiteX1" y="connsiteY1"/>
                </a:cxn>
                <a:cxn ang="0">
                  <a:pos x="connsiteX2" y="connsiteY2"/>
                </a:cxn>
              </a:cxnLst>
              <a:rect l="l" t="t" r="r" b="b"/>
              <a:pathLst>
                <a:path w="626978" h="87102">
                  <a:moveTo>
                    <a:pt x="0" y="87103"/>
                  </a:moveTo>
                  <a:lnTo>
                    <a:pt x="626978" y="0"/>
                  </a:lnTo>
                  <a:cubicBezTo>
                    <a:pt x="626978" y="-90"/>
                    <a:pt x="43009" y="66050"/>
                    <a:pt x="0" y="87103"/>
                  </a:cubicBezTo>
                  <a:close/>
                </a:path>
              </a:pathLst>
            </a:custGeom>
            <a:solidFill>
              <a:srgbClr val="FFFFFF"/>
            </a:solidFill>
            <a:ln w="9035" cap="flat">
              <a:noFill/>
              <a:prstDash val="solid"/>
              <a:miter/>
            </a:ln>
          </p:spPr>
          <p:txBody>
            <a:bodyPr anchor="ctr"/>
            <a:lstStyle/>
            <a:p>
              <a:pPr>
                <a:defRPr/>
              </a:pPr>
              <a:endParaRPr lang="en-US" dirty="0"/>
            </a:p>
          </p:txBody>
        </p:sp>
        <p:sp>
          <p:nvSpPr>
            <p:cNvPr id="295" name="Forme libre : forme 36074">
              <a:extLst>
                <a:ext uri="{FF2B5EF4-FFF2-40B4-BE49-F238E27FC236}">
                  <a16:creationId xmlns:a16="http://schemas.microsoft.com/office/drawing/2014/main" id="{A1813A0C-5CB3-2716-354F-5B1BBD54CD21}"/>
                </a:ext>
              </a:extLst>
            </p:cNvPr>
            <p:cNvSpPr/>
            <p:nvPr/>
          </p:nvSpPr>
          <p:spPr>
            <a:xfrm>
              <a:off x="2790155" y="3153143"/>
              <a:ext cx="2884516" cy="318524"/>
            </a:xfrm>
            <a:custGeom>
              <a:avLst/>
              <a:gdLst>
                <a:gd name="connsiteX0" fmla="*/ 0 w 2884516"/>
                <a:gd name="connsiteY0" fmla="*/ 318504 h 318524"/>
                <a:gd name="connsiteX1" fmla="*/ 2884516 w 2884516"/>
                <a:gd name="connsiteY1" fmla="*/ 0 h 318524"/>
                <a:gd name="connsiteX2" fmla="*/ 0 w 2884516"/>
                <a:gd name="connsiteY2" fmla="*/ 318504 h 318524"/>
              </a:gdLst>
              <a:ahLst/>
              <a:cxnLst>
                <a:cxn ang="0">
                  <a:pos x="connsiteX0" y="connsiteY0"/>
                </a:cxn>
                <a:cxn ang="0">
                  <a:pos x="connsiteX1" y="connsiteY1"/>
                </a:cxn>
                <a:cxn ang="0">
                  <a:pos x="connsiteX2" y="connsiteY2"/>
                </a:cxn>
              </a:cxnLst>
              <a:rect l="l" t="t" r="r" b="b"/>
              <a:pathLst>
                <a:path w="2884516" h="318524">
                  <a:moveTo>
                    <a:pt x="0" y="318504"/>
                  </a:moveTo>
                  <a:lnTo>
                    <a:pt x="2884516" y="0"/>
                  </a:lnTo>
                  <a:cubicBezTo>
                    <a:pt x="2884516" y="0"/>
                    <a:pt x="177278" y="321486"/>
                    <a:pt x="0" y="318504"/>
                  </a:cubicBezTo>
                  <a:close/>
                </a:path>
              </a:pathLst>
            </a:custGeom>
            <a:solidFill>
              <a:srgbClr val="FFFFFF"/>
            </a:solidFill>
            <a:ln w="9035" cap="flat">
              <a:noFill/>
              <a:prstDash val="solid"/>
              <a:miter/>
            </a:ln>
          </p:spPr>
          <p:txBody>
            <a:bodyPr anchor="ctr"/>
            <a:lstStyle/>
            <a:p>
              <a:pPr>
                <a:defRPr/>
              </a:pPr>
              <a:endParaRPr lang="en-US" dirty="0"/>
            </a:p>
          </p:txBody>
        </p:sp>
        <p:sp>
          <p:nvSpPr>
            <p:cNvPr id="296" name="Forme libre : forme 36075">
              <a:extLst>
                <a:ext uri="{FF2B5EF4-FFF2-40B4-BE49-F238E27FC236}">
                  <a16:creationId xmlns:a16="http://schemas.microsoft.com/office/drawing/2014/main" id="{DABD79B4-FD9B-5217-0CF0-3CDC42FE719E}"/>
                </a:ext>
              </a:extLst>
            </p:cNvPr>
            <p:cNvSpPr/>
            <p:nvPr/>
          </p:nvSpPr>
          <p:spPr>
            <a:xfrm>
              <a:off x="6314660" y="3922342"/>
              <a:ext cx="460723" cy="1844883"/>
            </a:xfrm>
            <a:custGeom>
              <a:avLst/>
              <a:gdLst>
                <a:gd name="connsiteX0" fmla="*/ 460724 w 460723"/>
                <a:gd name="connsiteY0" fmla="*/ 0 h 1844883"/>
                <a:gd name="connsiteX1" fmla="*/ 104180 w 460723"/>
                <a:gd name="connsiteY1" fmla="*/ 56111 h 1844883"/>
                <a:gd name="connsiteX2" fmla="*/ 0 w 460723"/>
                <a:gd name="connsiteY2" fmla="*/ 1844884 h 1844883"/>
                <a:gd name="connsiteX3" fmla="*/ 86109 w 460723"/>
                <a:gd name="connsiteY3" fmla="*/ 40028 h 1844883"/>
                <a:gd name="connsiteX4" fmla="*/ 460724 w 460723"/>
                <a:gd name="connsiteY4" fmla="*/ 0 h 184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23" h="1844883">
                  <a:moveTo>
                    <a:pt x="460724" y="0"/>
                  </a:moveTo>
                  <a:cubicBezTo>
                    <a:pt x="460724" y="0"/>
                    <a:pt x="138244" y="52045"/>
                    <a:pt x="104180" y="56111"/>
                  </a:cubicBezTo>
                  <a:lnTo>
                    <a:pt x="0" y="1844884"/>
                  </a:lnTo>
                  <a:lnTo>
                    <a:pt x="86109" y="40028"/>
                  </a:lnTo>
                  <a:lnTo>
                    <a:pt x="460724" y="0"/>
                  </a:lnTo>
                  <a:close/>
                </a:path>
              </a:pathLst>
            </a:custGeom>
            <a:solidFill>
              <a:srgbClr val="FFFFFF"/>
            </a:solidFill>
            <a:ln w="9035" cap="flat">
              <a:noFill/>
              <a:prstDash val="solid"/>
              <a:miter/>
            </a:ln>
          </p:spPr>
          <p:txBody>
            <a:bodyPr anchor="ctr"/>
            <a:lstStyle/>
            <a:p>
              <a:pPr>
                <a:defRPr/>
              </a:pPr>
              <a:endParaRPr lang="en-US" dirty="0"/>
            </a:p>
          </p:txBody>
        </p:sp>
        <p:sp>
          <p:nvSpPr>
            <p:cNvPr id="297" name="Forme libre : forme 36076">
              <a:extLst>
                <a:ext uri="{FF2B5EF4-FFF2-40B4-BE49-F238E27FC236}">
                  <a16:creationId xmlns:a16="http://schemas.microsoft.com/office/drawing/2014/main" id="{0329DBB5-4E37-8EC1-9C9C-C78ACC56E621}"/>
                </a:ext>
              </a:extLst>
            </p:cNvPr>
            <p:cNvSpPr/>
            <p:nvPr/>
          </p:nvSpPr>
          <p:spPr>
            <a:xfrm>
              <a:off x="6996751" y="3225970"/>
              <a:ext cx="114937" cy="175041"/>
            </a:xfrm>
            <a:custGeom>
              <a:avLst/>
              <a:gdLst>
                <a:gd name="connsiteX0" fmla="*/ 114937 w 114937"/>
                <a:gd name="connsiteY0" fmla="*/ 0 h 175041"/>
                <a:gd name="connsiteX1" fmla="*/ 78163 w 114937"/>
                <a:gd name="connsiteY1" fmla="*/ 7499 h 175041"/>
                <a:gd name="connsiteX2" fmla="*/ 5 w 114937"/>
                <a:gd name="connsiteY2" fmla="*/ 175019 h 175041"/>
                <a:gd name="connsiteX3" fmla="*/ 83403 w 114937"/>
                <a:gd name="connsiteY3" fmla="*/ 14276 h 175041"/>
                <a:gd name="connsiteX4" fmla="*/ 114937 w 114937"/>
                <a:gd name="connsiteY4" fmla="*/ 0 h 17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37" h="175041">
                  <a:moveTo>
                    <a:pt x="114937" y="0"/>
                  </a:moveTo>
                  <a:lnTo>
                    <a:pt x="78163" y="7499"/>
                  </a:lnTo>
                  <a:cubicBezTo>
                    <a:pt x="78163" y="7499"/>
                    <a:pt x="-718" y="177278"/>
                    <a:pt x="5" y="175019"/>
                  </a:cubicBezTo>
                  <a:cubicBezTo>
                    <a:pt x="728" y="172760"/>
                    <a:pt x="83403" y="14276"/>
                    <a:pt x="83403" y="14276"/>
                  </a:cubicBezTo>
                  <a:lnTo>
                    <a:pt x="114937" y="0"/>
                  </a:lnTo>
                  <a:close/>
                </a:path>
              </a:pathLst>
            </a:custGeom>
            <a:solidFill>
              <a:srgbClr val="FFFFFF"/>
            </a:solidFill>
            <a:ln w="9035" cap="flat">
              <a:noFill/>
              <a:prstDash val="solid"/>
              <a:miter/>
            </a:ln>
          </p:spPr>
          <p:txBody>
            <a:bodyPr anchor="ctr"/>
            <a:lstStyle/>
            <a:p>
              <a:pPr>
                <a:defRPr/>
              </a:pPr>
              <a:endParaRPr lang="en-US" dirty="0"/>
            </a:p>
          </p:txBody>
        </p:sp>
        <p:sp>
          <p:nvSpPr>
            <p:cNvPr id="298" name="Forme libre : forme 36077">
              <a:extLst>
                <a:ext uri="{FF2B5EF4-FFF2-40B4-BE49-F238E27FC236}">
                  <a16:creationId xmlns:a16="http://schemas.microsoft.com/office/drawing/2014/main" id="{EC58A64E-2310-91B8-AAC0-B4972C9160F8}"/>
                </a:ext>
              </a:extLst>
            </p:cNvPr>
            <p:cNvSpPr/>
            <p:nvPr/>
          </p:nvSpPr>
          <p:spPr>
            <a:xfrm>
              <a:off x="6065369" y="3117001"/>
              <a:ext cx="1148059" cy="61327"/>
            </a:xfrm>
            <a:custGeom>
              <a:avLst/>
              <a:gdLst>
                <a:gd name="connsiteX0" fmla="*/ 1148060 w 1148059"/>
                <a:gd name="connsiteY0" fmla="*/ 59093 h 61327"/>
                <a:gd name="connsiteX1" fmla="*/ 0 w 1148059"/>
                <a:gd name="connsiteY1" fmla="*/ 0 h 61327"/>
                <a:gd name="connsiteX2" fmla="*/ 1148060 w 1148059"/>
                <a:gd name="connsiteY2" fmla="*/ 59093 h 61327"/>
              </a:gdLst>
              <a:ahLst/>
              <a:cxnLst>
                <a:cxn ang="0">
                  <a:pos x="connsiteX0" y="connsiteY0"/>
                </a:cxn>
                <a:cxn ang="0">
                  <a:pos x="connsiteX1" y="connsiteY1"/>
                </a:cxn>
                <a:cxn ang="0">
                  <a:pos x="connsiteX2" y="connsiteY2"/>
                </a:cxn>
              </a:cxnLst>
              <a:rect l="l" t="t" r="r" b="b"/>
              <a:pathLst>
                <a:path w="1148059" h="61327">
                  <a:moveTo>
                    <a:pt x="1148060" y="59093"/>
                  </a:moveTo>
                  <a:lnTo>
                    <a:pt x="0" y="0"/>
                  </a:lnTo>
                  <a:cubicBezTo>
                    <a:pt x="90" y="0"/>
                    <a:pt x="982076" y="75086"/>
                    <a:pt x="1148060" y="59093"/>
                  </a:cubicBezTo>
                  <a:close/>
                </a:path>
              </a:pathLst>
            </a:custGeom>
            <a:solidFill>
              <a:srgbClr val="FFFFFF"/>
            </a:solidFill>
            <a:ln w="9035" cap="flat">
              <a:noFill/>
              <a:prstDash val="solid"/>
              <a:miter/>
            </a:ln>
          </p:spPr>
          <p:txBody>
            <a:bodyPr anchor="ctr"/>
            <a:lstStyle/>
            <a:p>
              <a:pPr>
                <a:defRPr/>
              </a:pPr>
              <a:endParaRPr lang="en-US" dirty="0"/>
            </a:p>
          </p:txBody>
        </p:sp>
        <p:sp>
          <p:nvSpPr>
            <p:cNvPr id="299" name="Forme libre : forme 36078">
              <a:extLst>
                <a:ext uri="{FF2B5EF4-FFF2-40B4-BE49-F238E27FC236}">
                  <a16:creationId xmlns:a16="http://schemas.microsoft.com/office/drawing/2014/main" id="{20B26705-4580-E697-CF71-DD5C3590B60C}"/>
                </a:ext>
              </a:extLst>
            </p:cNvPr>
            <p:cNvSpPr/>
            <p:nvPr/>
          </p:nvSpPr>
          <p:spPr>
            <a:xfrm>
              <a:off x="4537905" y="4679523"/>
              <a:ext cx="1746757" cy="1790760"/>
            </a:xfrm>
            <a:custGeom>
              <a:avLst/>
              <a:gdLst>
                <a:gd name="connsiteX0" fmla="*/ 46081 w 1746757"/>
                <a:gd name="connsiteY0" fmla="*/ 0 h 1790760"/>
                <a:gd name="connsiteX1" fmla="*/ 0 w 1746757"/>
                <a:gd name="connsiteY1" fmla="*/ 1790760 h 1790760"/>
                <a:gd name="connsiteX2" fmla="*/ 1746757 w 1746757"/>
                <a:gd name="connsiteY2" fmla="*/ 1090684 h 1790760"/>
                <a:gd name="connsiteX3" fmla="*/ 46081 w 1746757"/>
                <a:gd name="connsiteY3" fmla="*/ 0 h 1790760"/>
              </a:gdLst>
              <a:ahLst/>
              <a:cxnLst>
                <a:cxn ang="0">
                  <a:pos x="connsiteX0" y="connsiteY0"/>
                </a:cxn>
                <a:cxn ang="0">
                  <a:pos x="connsiteX1" y="connsiteY1"/>
                </a:cxn>
                <a:cxn ang="0">
                  <a:pos x="connsiteX2" y="connsiteY2"/>
                </a:cxn>
                <a:cxn ang="0">
                  <a:pos x="connsiteX3" y="connsiteY3"/>
                </a:cxn>
              </a:cxnLst>
              <a:rect l="l" t="t" r="r" b="b"/>
              <a:pathLst>
                <a:path w="1746757" h="1790760">
                  <a:moveTo>
                    <a:pt x="46081" y="0"/>
                  </a:moveTo>
                  <a:lnTo>
                    <a:pt x="0" y="1790760"/>
                  </a:lnTo>
                  <a:lnTo>
                    <a:pt x="1746757" y="1090684"/>
                  </a:lnTo>
                  <a:cubicBezTo>
                    <a:pt x="1746757" y="1090684"/>
                    <a:pt x="-23041" y="1631553"/>
                    <a:pt x="46081" y="0"/>
                  </a:cubicBezTo>
                  <a:close/>
                </a:path>
              </a:pathLst>
            </a:custGeom>
            <a:solidFill>
              <a:srgbClr val="D9DADB"/>
            </a:solidFill>
            <a:ln w="9035" cap="flat">
              <a:noFill/>
              <a:prstDash val="solid"/>
              <a:miter/>
            </a:ln>
          </p:spPr>
          <p:txBody>
            <a:bodyPr anchor="ctr"/>
            <a:lstStyle/>
            <a:p>
              <a:pPr>
                <a:defRPr/>
              </a:pPr>
              <a:endParaRPr lang="en-US" dirty="0"/>
            </a:p>
          </p:txBody>
        </p:sp>
        <p:sp>
          <p:nvSpPr>
            <p:cNvPr id="300" name="Forme libre : forme 36079">
              <a:extLst>
                <a:ext uri="{FF2B5EF4-FFF2-40B4-BE49-F238E27FC236}">
                  <a16:creationId xmlns:a16="http://schemas.microsoft.com/office/drawing/2014/main" id="{C5523FBA-7285-A9BC-C6C1-DBB648976730}"/>
                </a:ext>
              </a:extLst>
            </p:cNvPr>
            <p:cNvSpPr/>
            <p:nvPr/>
          </p:nvSpPr>
          <p:spPr>
            <a:xfrm>
              <a:off x="7892091" y="2695401"/>
              <a:ext cx="443736" cy="348592"/>
            </a:xfrm>
            <a:custGeom>
              <a:avLst/>
              <a:gdLst>
                <a:gd name="connsiteX0" fmla="*/ 0 w 443736"/>
                <a:gd name="connsiteY0" fmla="*/ 0 h 348592"/>
                <a:gd name="connsiteX1" fmla="*/ 0 w 443736"/>
                <a:gd name="connsiteY1" fmla="*/ 278476 h 348592"/>
                <a:gd name="connsiteX2" fmla="*/ 443737 w 443736"/>
                <a:gd name="connsiteY2" fmla="*/ 348593 h 348592"/>
                <a:gd name="connsiteX3" fmla="*/ 0 w 443736"/>
                <a:gd name="connsiteY3" fmla="*/ 0 h 348592"/>
              </a:gdLst>
              <a:ahLst/>
              <a:cxnLst>
                <a:cxn ang="0">
                  <a:pos x="connsiteX0" y="connsiteY0"/>
                </a:cxn>
                <a:cxn ang="0">
                  <a:pos x="connsiteX1" y="connsiteY1"/>
                </a:cxn>
                <a:cxn ang="0">
                  <a:pos x="connsiteX2" y="connsiteY2"/>
                </a:cxn>
                <a:cxn ang="0">
                  <a:pos x="connsiteX3" y="connsiteY3"/>
                </a:cxn>
              </a:cxnLst>
              <a:rect l="l" t="t" r="r" b="b"/>
              <a:pathLst>
                <a:path w="443736" h="348592">
                  <a:moveTo>
                    <a:pt x="0" y="0"/>
                  </a:moveTo>
                  <a:lnTo>
                    <a:pt x="0" y="278476"/>
                  </a:lnTo>
                  <a:lnTo>
                    <a:pt x="443737" y="348593"/>
                  </a:lnTo>
                  <a:cubicBezTo>
                    <a:pt x="443737" y="348593"/>
                    <a:pt x="17077" y="265465"/>
                    <a:pt x="0" y="0"/>
                  </a:cubicBezTo>
                  <a:close/>
                </a:path>
              </a:pathLst>
            </a:custGeom>
            <a:solidFill>
              <a:srgbClr val="D9DADB"/>
            </a:solidFill>
            <a:ln w="9035" cap="flat">
              <a:noFill/>
              <a:prstDash val="solid"/>
              <a:miter/>
            </a:ln>
          </p:spPr>
          <p:txBody>
            <a:bodyPr anchor="ctr"/>
            <a:lstStyle/>
            <a:p>
              <a:pPr>
                <a:defRPr/>
              </a:pPr>
              <a:endParaRPr lang="en-US" dirty="0"/>
            </a:p>
          </p:txBody>
        </p:sp>
        <p:sp>
          <p:nvSpPr>
            <p:cNvPr id="301" name="Forme libre : forme 36080">
              <a:extLst>
                <a:ext uri="{FF2B5EF4-FFF2-40B4-BE49-F238E27FC236}">
                  <a16:creationId xmlns:a16="http://schemas.microsoft.com/office/drawing/2014/main" id="{6CEA4B8D-B8F4-83EE-F635-0B8311BB4CB3}"/>
                </a:ext>
              </a:extLst>
            </p:cNvPr>
            <p:cNvSpPr/>
            <p:nvPr/>
          </p:nvSpPr>
          <p:spPr>
            <a:xfrm>
              <a:off x="5302044" y="2695401"/>
              <a:ext cx="440664" cy="347508"/>
            </a:xfrm>
            <a:custGeom>
              <a:avLst/>
              <a:gdLst>
                <a:gd name="connsiteX0" fmla="*/ 435695 w 440664"/>
                <a:gd name="connsiteY0" fmla="*/ 0 h 347508"/>
                <a:gd name="connsiteX1" fmla="*/ 440665 w 440664"/>
                <a:gd name="connsiteY1" fmla="*/ 276398 h 347508"/>
                <a:gd name="connsiteX2" fmla="*/ 0 w 440664"/>
                <a:gd name="connsiteY2" fmla="*/ 347508 h 347508"/>
                <a:gd name="connsiteX3" fmla="*/ 435695 w 440664"/>
                <a:gd name="connsiteY3" fmla="*/ 0 h 347508"/>
              </a:gdLst>
              <a:ahLst/>
              <a:cxnLst>
                <a:cxn ang="0">
                  <a:pos x="connsiteX0" y="connsiteY0"/>
                </a:cxn>
                <a:cxn ang="0">
                  <a:pos x="connsiteX1" y="connsiteY1"/>
                </a:cxn>
                <a:cxn ang="0">
                  <a:pos x="connsiteX2" y="connsiteY2"/>
                </a:cxn>
                <a:cxn ang="0">
                  <a:pos x="connsiteX3" y="connsiteY3"/>
                </a:cxn>
              </a:cxnLst>
              <a:rect l="l" t="t" r="r" b="b"/>
              <a:pathLst>
                <a:path w="440664" h="347508">
                  <a:moveTo>
                    <a:pt x="435695" y="0"/>
                  </a:moveTo>
                  <a:lnTo>
                    <a:pt x="440665" y="276398"/>
                  </a:lnTo>
                  <a:lnTo>
                    <a:pt x="0" y="347508"/>
                  </a:lnTo>
                  <a:cubicBezTo>
                    <a:pt x="0" y="347599"/>
                    <a:pt x="384644" y="286518"/>
                    <a:pt x="435695" y="0"/>
                  </a:cubicBezTo>
                  <a:close/>
                </a:path>
              </a:pathLst>
            </a:custGeom>
            <a:solidFill>
              <a:srgbClr val="D9DADB"/>
            </a:solidFill>
            <a:ln w="9035" cap="flat">
              <a:noFill/>
              <a:prstDash val="solid"/>
              <a:miter/>
            </a:ln>
          </p:spPr>
          <p:txBody>
            <a:bodyPr anchor="ctr"/>
            <a:lstStyle/>
            <a:p>
              <a:pPr>
                <a:defRPr/>
              </a:pPr>
              <a:endParaRPr lang="en-US" dirty="0"/>
            </a:p>
          </p:txBody>
        </p:sp>
      </p:grpSp>
      <p:sp>
        <p:nvSpPr>
          <p:cNvPr id="415" name="CuadroTexto 414">
            <a:extLst>
              <a:ext uri="{FF2B5EF4-FFF2-40B4-BE49-F238E27FC236}">
                <a16:creationId xmlns:a16="http://schemas.microsoft.com/office/drawing/2014/main" id="{B1986CF6-D82A-DCF4-AD05-BC145C1BF594}"/>
              </a:ext>
            </a:extLst>
          </p:cNvPr>
          <p:cNvSpPr txBox="1"/>
          <p:nvPr/>
        </p:nvSpPr>
        <p:spPr>
          <a:xfrm>
            <a:off x="1990164" y="2349637"/>
            <a:ext cx="3003177" cy="900246"/>
          </a:xfrm>
          <a:prstGeom prst="rect">
            <a:avLst/>
          </a:prstGeom>
          <a:noFill/>
        </p:spPr>
        <p:txBody>
          <a:bodyPr wrap="square">
            <a:spAutoFit/>
          </a:bodyPr>
          <a:lstStyle/>
          <a:p>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El valor de las imágenes de PET-tau es su capacidad para revelar patrones de acumulación de tau y sitios de depósito específicos en regiones focales del cerebro</a:t>
            </a:r>
            <a:r>
              <a:rPr lang="es-ES" sz="1050" baseline="30000" dirty="0">
                <a:solidFill>
                  <a:srgbClr val="002755"/>
                </a:solidFill>
                <a:latin typeface="Arial" panose="020B0604020202020204" pitchFamily="34" charset="0"/>
                <a:ea typeface="Yu Gothic" panose="020B0400000000000000" pitchFamily="34" charset="-128"/>
                <a:cs typeface="Arial" panose="020B0604020202020204" pitchFamily="34" charset="0"/>
              </a:rPr>
              <a:t>3</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a:t>
            </a:r>
            <a:endParaRPr lang="es-ES" sz="1050" dirty="0">
              <a:latin typeface="Arial" panose="020B0604020202020204" pitchFamily="34" charset="0"/>
              <a:cs typeface="Arial" panose="020B0604020202020204" pitchFamily="34" charset="0"/>
            </a:endParaRPr>
          </a:p>
        </p:txBody>
      </p:sp>
      <p:sp>
        <p:nvSpPr>
          <p:cNvPr id="416" name="CuadroTexto 415">
            <a:extLst>
              <a:ext uri="{FF2B5EF4-FFF2-40B4-BE49-F238E27FC236}">
                <a16:creationId xmlns:a16="http://schemas.microsoft.com/office/drawing/2014/main" id="{CF37D078-5276-AB8B-3745-0B7C926D3484}"/>
              </a:ext>
            </a:extLst>
          </p:cNvPr>
          <p:cNvSpPr txBox="1"/>
          <p:nvPr/>
        </p:nvSpPr>
        <p:spPr>
          <a:xfrm>
            <a:off x="1990164" y="3336654"/>
            <a:ext cx="3191436" cy="577081"/>
          </a:xfrm>
          <a:prstGeom prst="rect">
            <a:avLst/>
          </a:prstGeom>
          <a:noFill/>
        </p:spPr>
        <p:txBody>
          <a:bodyPr wrap="square">
            <a:spAutoFit/>
          </a:bodyPr>
          <a:lstStyle/>
          <a:p>
            <a:pPr lvl="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No obstante, aún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no se ha establecido un valor de referencia fiable para el diagnóstico de la EA mediante PET tau</a:t>
            </a:r>
            <a:r>
              <a:rPr lang="es-ES" sz="1050" baseline="30000" dirty="0">
                <a:solidFill>
                  <a:srgbClr val="002755"/>
                </a:solidFill>
                <a:latin typeface="Arial" panose="020B0604020202020204" pitchFamily="34" charset="0"/>
                <a:ea typeface="Yu Gothic" panose="020B0400000000000000" pitchFamily="34" charset="-128"/>
                <a:cs typeface="Arial" panose="020B0604020202020204" pitchFamily="34" charset="0"/>
              </a:rPr>
              <a:t>4</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a:t>
            </a:r>
            <a:endPar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20326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50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500" fill="hold"/>
                                        <p:tgtEl>
                                          <p:spTgt spid="260"/>
                                        </p:tgtEl>
                                        <p:attrNameLst>
                                          <p:attrName>ppt_w</p:attrName>
                                        </p:attrNameLst>
                                      </p:cBhvr>
                                      <p:tavLst>
                                        <p:tav tm="0">
                                          <p:val>
                                            <p:fltVal val="0"/>
                                          </p:val>
                                        </p:tav>
                                        <p:tav tm="100000">
                                          <p:val>
                                            <p:strVal val="#ppt_w"/>
                                          </p:val>
                                        </p:tav>
                                      </p:tavLst>
                                    </p:anim>
                                    <p:anim calcmode="lin" valueType="num">
                                      <p:cBhvr>
                                        <p:cTn id="13" dur="500" fill="hold"/>
                                        <p:tgtEl>
                                          <p:spTgt spid="260"/>
                                        </p:tgtEl>
                                        <p:attrNameLst>
                                          <p:attrName>ppt_h</p:attrName>
                                        </p:attrNameLst>
                                      </p:cBhvr>
                                      <p:tavLst>
                                        <p:tav tm="0">
                                          <p:val>
                                            <p:fltVal val="0"/>
                                          </p:val>
                                        </p:tav>
                                        <p:tav tm="100000">
                                          <p:val>
                                            <p:strVal val="#ppt_h"/>
                                          </p:val>
                                        </p:tav>
                                      </p:tavLst>
                                    </p:anim>
                                    <p:animEffect transition="in" filter="fade">
                                      <p:cBhvr>
                                        <p:cTn id="14" dur="500"/>
                                        <p:tgtEl>
                                          <p:spTgt spid="26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4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B0625D6-9D1E-DE71-49A7-522C84E06FF2}"/>
              </a:ext>
            </a:extLst>
          </p:cNvPr>
          <p:cNvSpPr txBox="1"/>
          <p:nvPr/>
        </p:nvSpPr>
        <p:spPr>
          <a:xfrm>
            <a:off x="8740600" y="4754663"/>
            <a:ext cx="335348" cy="253916"/>
          </a:xfrm>
          <a:prstGeom prst="rect">
            <a:avLst/>
          </a:prstGeom>
          <a:noFill/>
        </p:spPr>
        <p:txBody>
          <a:bodyPr wrap="none" rtlCol="0">
            <a:spAutoFit/>
          </a:bodyPr>
          <a:lstStyle/>
          <a:p>
            <a:r>
              <a:rPr lang="es-ES_tradnl" sz="1050" dirty="0">
                <a:solidFill>
                  <a:schemeClr val="accent1"/>
                </a:solidFill>
              </a:rPr>
              <a:t>19</a:t>
            </a:r>
            <a:endParaRPr lang="es-ES" sz="1050" dirty="0">
              <a:solidFill>
                <a:schemeClr val="accent1"/>
              </a:solidFill>
            </a:endParaRPr>
          </a:p>
        </p:txBody>
      </p:sp>
      <p:sp>
        <p:nvSpPr>
          <p:cNvPr id="8" name="Título 1">
            <a:extLst>
              <a:ext uri="{FF2B5EF4-FFF2-40B4-BE49-F238E27FC236}">
                <a16:creationId xmlns:a16="http://schemas.microsoft.com/office/drawing/2014/main" id="{F0078215-8E89-2569-B74A-7FFFC8683B18}"/>
              </a:ext>
            </a:extLst>
          </p:cNvPr>
          <p:cNvSpPr txBox="1">
            <a:spLocks/>
          </p:cNvSpPr>
          <p:nvPr/>
        </p:nvSpPr>
        <p:spPr>
          <a:xfrm>
            <a:off x="404192"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dirty="0">
                <a:solidFill>
                  <a:srgbClr val="00F1BE"/>
                </a:solidFill>
                <a:latin typeface="Arial" panose="020B0604020202020204" pitchFamily="34" charset="0"/>
                <a:cs typeface="Arial" panose="020B0604020202020204" pitchFamily="34" charset="0"/>
              </a:rPr>
              <a:t>Instrumentos de diagnóstico; estado </a:t>
            </a:r>
            <a:r>
              <a:rPr lang="pt-BR" sz="2400" b="1" dirty="0" err="1">
                <a:solidFill>
                  <a:srgbClr val="00F1BE"/>
                </a:solidFill>
                <a:latin typeface="Arial" panose="020B0604020202020204" pitchFamily="34" charset="0"/>
                <a:cs typeface="Arial" panose="020B0604020202020204" pitchFamily="34" charset="0"/>
              </a:rPr>
              <a:t>actual</a:t>
            </a:r>
            <a:endParaRPr lang="es-ES" sz="2400" b="1" dirty="0">
              <a:solidFill>
                <a:srgbClr val="00F1BE"/>
              </a:solidFill>
              <a:latin typeface="Arial" panose="020B0604020202020204" pitchFamily="34" charset="0"/>
              <a:cs typeface="Arial" panose="020B0604020202020204" pitchFamily="34" charset="0"/>
            </a:endParaRPr>
          </a:p>
        </p:txBody>
      </p:sp>
      <p:grpSp>
        <p:nvGrpSpPr>
          <p:cNvPr id="46" name="Grupo 45">
            <a:extLst>
              <a:ext uri="{FF2B5EF4-FFF2-40B4-BE49-F238E27FC236}">
                <a16:creationId xmlns:a16="http://schemas.microsoft.com/office/drawing/2014/main" id="{BFAF28DF-4238-E907-A5E9-D5B7F2EEA67A}"/>
              </a:ext>
            </a:extLst>
          </p:cNvPr>
          <p:cNvGrpSpPr/>
          <p:nvPr/>
        </p:nvGrpSpPr>
        <p:grpSpPr>
          <a:xfrm>
            <a:off x="503237" y="920588"/>
            <a:ext cx="3920839" cy="1957242"/>
            <a:chOff x="503237" y="920588"/>
            <a:chExt cx="3920839" cy="1957242"/>
          </a:xfrm>
        </p:grpSpPr>
        <p:grpSp>
          <p:nvGrpSpPr>
            <p:cNvPr id="19" name="Grupo 18">
              <a:extLst>
                <a:ext uri="{FF2B5EF4-FFF2-40B4-BE49-F238E27FC236}">
                  <a16:creationId xmlns:a16="http://schemas.microsoft.com/office/drawing/2014/main" id="{70AEC4C4-22A9-4427-9539-1E81356C1DC0}"/>
                </a:ext>
              </a:extLst>
            </p:cNvPr>
            <p:cNvGrpSpPr/>
            <p:nvPr/>
          </p:nvGrpSpPr>
          <p:grpSpPr>
            <a:xfrm>
              <a:off x="503237" y="924351"/>
              <a:ext cx="1948415" cy="1953479"/>
              <a:chOff x="503237" y="1409286"/>
              <a:chExt cx="3212552" cy="3220902"/>
            </a:xfrm>
          </p:grpSpPr>
          <p:sp>
            <p:nvSpPr>
              <p:cNvPr id="35" name="Rectángulo: una sola esquina redondeada 7">
                <a:extLst>
                  <a:ext uri="{FF2B5EF4-FFF2-40B4-BE49-F238E27FC236}">
                    <a16:creationId xmlns:a16="http://schemas.microsoft.com/office/drawing/2014/main" id="{B852E231-7864-8FFF-3C05-3607EF62CC39}"/>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36" name="Rectángulo: una sola esquina redondeada 7">
                <a:extLst>
                  <a:ext uri="{FF2B5EF4-FFF2-40B4-BE49-F238E27FC236}">
                    <a16:creationId xmlns:a16="http://schemas.microsoft.com/office/drawing/2014/main" id="{C9A2A610-2B40-106F-8AC7-469DA75AAF8C}"/>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37" name="Grupo 36">
              <a:extLst>
                <a:ext uri="{FF2B5EF4-FFF2-40B4-BE49-F238E27FC236}">
                  <a16:creationId xmlns:a16="http://schemas.microsoft.com/office/drawing/2014/main" id="{1D9906FC-B2B5-DBD9-A1D5-60E39A87D0DA}"/>
                </a:ext>
              </a:extLst>
            </p:cNvPr>
            <p:cNvGrpSpPr/>
            <p:nvPr/>
          </p:nvGrpSpPr>
          <p:grpSpPr>
            <a:xfrm>
              <a:off x="1884342" y="920588"/>
              <a:ext cx="2539734" cy="916645"/>
              <a:chOff x="3874507" y="3604798"/>
              <a:chExt cx="2539734" cy="916645"/>
            </a:xfrm>
          </p:grpSpPr>
          <p:grpSp>
            <p:nvGrpSpPr>
              <p:cNvPr id="38" name="Grupo 37">
                <a:extLst>
                  <a:ext uri="{FF2B5EF4-FFF2-40B4-BE49-F238E27FC236}">
                    <a16:creationId xmlns:a16="http://schemas.microsoft.com/office/drawing/2014/main" id="{BE3FC686-6DFB-47C7-F52D-7EB7CE9C6FC4}"/>
                  </a:ext>
                </a:extLst>
              </p:cNvPr>
              <p:cNvGrpSpPr/>
              <p:nvPr/>
            </p:nvGrpSpPr>
            <p:grpSpPr>
              <a:xfrm>
                <a:off x="4937286" y="3611720"/>
                <a:ext cx="1476955" cy="213691"/>
                <a:chOff x="2943403" y="2684879"/>
                <a:chExt cx="2156006" cy="335670"/>
              </a:xfrm>
            </p:grpSpPr>
            <p:sp>
              <p:nvSpPr>
                <p:cNvPr id="44" name="Rectángulo: una sola esquina redondeada 233">
                  <a:extLst>
                    <a:ext uri="{FF2B5EF4-FFF2-40B4-BE49-F238E27FC236}">
                      <a16:creationId xmlns:a16="http://schemas.microsoft.com/office/drawing/2014/main" id="{82E16FEE-07E9-BBAB-6579-1C145FF00A99}"/>
                    </a:ext>
                  </a:extLst>
                </p:cNvPr>
                <p:cNvSpPr/>
                <p:nvPr/>
              </p:nvSpPr>
              <p:spPr>
                <a:xfrm flipV="1">
                  <a:off x="2943403" y="2684879"/>
                  <a:ext cx="753214" cy="292267"/>
                </a:xfrm>
                <a:prstGeom prst="round1Rect">
                  <a:avLst>
                    <a:gd name="adj" fmla="val 30382"/>
                  </a:avLst>
                </a:prstGeom>
                <a:solidFill>
                  <a:schemeClr val="accent3"/>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45" name="CuadroTexto 44">
                  <a:extLst>
                    <a:ext uri="{FF2B5EF4-FFF2-40B4-BE49-F238E27FC236}">
                      <a16:creationId xmlns:a16="http://schemas.microsoft.com/office/drawing/2014/main" id="{D3C22E1D-304B-AC4D-FDA4-66BEADD36D6C}"/>
                    </a:ext>
                  </a:extLst>
                </p:cNvPr>
                <p:cNvSpPr txBox="1"/>
                <p:nvPr/>
              </p:nvSpPr>
              <p:spPr>
                <a:xfrm>
                  <a:off x="2943403" y="2704949"/>
                  <a:ext cx="2156006" cy="315600"/>
                </a:xfrm>
                <a:prstGeom prst="rect">
                  <a:avLst/>
                </a:prstGeom>
                <a:noFill/>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LCR</a:t>
                  </a:r>
                </a:p>
              </p:txBody>
            </p:sp>
          </p:grpSp>
          <p:grpSp>
            <p:nvGrpSpPr>
              <p:cNvPr id="39" name="Grupo 38">
                <a:extLst>
                  <a:ext uri="{FF2B5EF4-FFF2-40B4-BE49-F238E27FC236}">
                    <a16:creationId xmlns:a16="http://schemas.microsoft.com/office/drawing/2014/main" id="{A9437B6E-2438-9669-6A64-8511A98972AD}"/>
                  </a:ext>
                </a:extLst>
              </p:cNvPr>
              <p:cNvGrpSpPr/>
              <p:nvPr/>
            </p:nvGrpSpPr>
            <p:grpSpPr>
              <a:xfrm>
                <a:off x="3874507" y="3604798"/>
                <a:ext cx="1034100" cy="916645"/>
                <a:chOff x="3848003" y="3604798"/>
                <a:chExt cx="1034100" cy="916645"/>
              </a:xfrm>
            </p:grpSpPr>
            <p:sp>
              <p:nvSpPr>
                <p:cNvPr id="40" name="Rectángulo: una sola esquina redondeada 226">
                  <a:extLst>
                    <a:ext uri="{FF2B5EF4-FFF2-40B4-BE49-F238E27FC236}">
                      <a16:creationId xmlns:a16="http://schemas.microsoft.com/office/drawing/2014/main" id="{9F42FA9B-DA5E-BECD-71B6-273ADF8CAA65}"/>
                    </a:ext>
                  </a:extLst>
                </p:cNvPr>
                <p:cNvSpPr/>
                <p:nvPr/>
              </p:nvSpPr>
              <p:spPr>
                <a:xfrm flipV="1">
                  <a:off x="3906976" y="3604798"/>
                  <a:ext cx="916154" cy="916645"/>
                </a:xfrm>
                <a:prstGeom prst="round1Rect">
                  <a:avLst>
                    <a:gd name="adj" fmla="val 16979"/>
                  </a:avLst>
                </a:prstGeom>
                <a:solidFill>
                  <a:schemeClr val="accent3"/>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41" name="Grupo 40">
                  <a:extLst>
                    <a:ext uri="{FF2B5EF4-FFF2-40B4-BE49-F238E27FC236}">
                      <a16:creationId xmlns:a16="http://schemas.microsoft.com/office/drawing/2014/main" id="{85EE69D4-9A0B-55E3-9714-ED8E0E5A0DB9}"/>
                    </a:ext>
                  </a:extLst>
                </p:cNvPr>
                <p:cNvGrpSpPr/>
                <p:nvPr/>
              </p:nvGrpSpPr>
              <p:grpSpPr>
                <a:xfrm>
                  <a:off x="3848003" y="3705656"/>
                  <a:ext cx="1034100" cy="714928"/>
                  <a:chOff x="3848003" y="3731445"/>
                  <a:chExt cx="1034100" cy="714928"/>
                </a:xfrm>
              </p:grpSpPr>
              <p:sp>
                <p:nvSpPr>
                  <p:cNvPr id="42" name="CuadroTexto 41">
                    <a:extLst>
                      <a:ext uri="{FF2B5EF4-FFF2-40B4-BE49-F238E27FC236}">
                        <a16:creationId xmlns:a16="http://schemas.microsoft.com/office/drawing/2014/main" id="{648A8094-5A72-2A50-564C-D6E0D984F150}"/>
                      </a:ext>
                    </a:extLst>
                  </p:cNvPr>
                  <p:cNvSpPr txBox="1"/>
                  <p:nvPr/>
                </p:nvSpPr>
                <p:spPr>
                  <a:xfrm>
                    <a:off x="3848003" y="3731445"/>
                    <a:ext cx="1034100" cy="286232"/>
                  </a:xfrm>
                  <a:prstGeom prst="rect">
                    <a:avLst/>
                  </a:prstGeom>
                  <a:noFill/>
                </p:spPr>
                <p:txBody>
                  <a:bodyPr wrap="square" rtlCol="0">
                    <a:spAutoFit/>
                  </a:bodyPr>
                  <a:lstStyle/>
                  <a:p>
                    <a:pPr algn="ctr" defTabSz="685800">
                      <a:lnSpc>
                        <a:spcPct val="90000"/>
                      </a:lnSpc>
                    </a:pPr>
                    <a:r>
                      <a:rPr lang="es-ES" sz="1400" b="1" dirty="0">
                        <a:solidFill>
                          <a:prstClr val="white"/>
                        </a:solidFill>
                        <a:latin typeface="Arial" panose="020B0604020202020204" pitchFamily="34" charset="0"/>
                        <a:cs typeface="Arial" panose="020B0604020202020204" pitchFamily="34" charset="0"/>
                      </a:rPr>
                      <a:t>Fluidos</a:t>
                    </a:r>
                  </a:p>
                </p:txBody>
              </p:sp>
              <p:pic>
                <p:nvPicPr>
                  <p:cNvPr id="43" name="Gráfico 42">
                    <a:extLst>
                      <a:ext uri="{FF2B5EF4-FFF2-40B4-BE49-F238E27FC236}">
                        <a16:creationId xmlns:a16="http://schemas.microsoft.com/office/drawing/2014/main" id="{98F7CFBE-4F60-E356-5400-AD6D17E6D6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53134" y="4022535"/>
                    <a:ext cx="423839" cy="423838"/>
                  </a:xfrm>
                  <a:prstGeom prst="rect">
                    <a:avLst/>
                  </a:prstGeom>
                </p:spPr>
              </p:pic>
            </p:grpSp>
          </p:grpSp>
        </p:grpSp>
      </p:grpSp>
      <p:grpSp>
        <p:nvGrpSpPr>
          <p:cNvPr id="47" name="Grupo 46">
            <a:extLst>
              <a:ext uri="{FF2B5EF4-FFF2-40B4-BE49-F238E27FC236}">
                <a16:creationId xmlns:a16="http://schemas.microsoft.com/office/drawing/2014/main" id="{FA85AFA7-1D09-DACF-8FB8-098A879BB47D}"/>
              </a:ext>
            </a:extLst>
          </p:cNvPr>
          <p:cNvGrpSpPr/>
          <p:nvPr/>
        </p:nvGrpSpPr>
        <p:grpSpPr>
          <a:xfrm>
            <a:off x="1931110" y="1887537"/>
            <a:ext cx="6854115" cy="2549991"/>
            <a:chOff x="1931110" y="1900515"/>
            <a:chExt cx="6854115" cy="2549991"/>
          </a:xfrm>
        </p:grpSpPr>
        <p:sp>
          <p:nvSpPr>
            <p:cNvPr id="48" name="Rectángulo: una sola esquina redondeada 5">
              <a:extLst>
                <a:ext uri="{FF2B5EF4-FFF2-40B4-BE49-F238E27FC236}">
                  <a16:creationId xmlns:a16="http://schemas.microsoft.com/office/drawing/2014/main" id="{40539B06-D333-3A7A-AC2B-1E37822F1646}"/>
                </a:ext>
              </a:extLst>
            </p:cNvPr>
            <p:cNvSpPr/>
            <p:nvPr/>
          </p:nvSpPr>
          <p:spPr>
            <a:xfrm flipV="1">
              <a:off x="1931110" y="1900515"/>
              <a:ext cx="6854115" cy="2549991"/>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49" name="CuadroTexto 48">
              <a:extLst>
                <a:ext uri="{FF2B5EF4-FFF2-40B4-BE49-F238E27FC236}">
                  <a16:creationId xmlns:a16="http://schemas.microsoft.com/office/drawing/2014/main" id="{BE20DE23-50AD-DC4E-32AB-2F4B7E51F590}"/>
                </a:ext>
              </a:extLst>
            </p:cNvPr>
            <p:cNvSpPr txBox="1"/>
            <p:nvPr/>
          </p:nvSpPr>
          <p:spPr>
            <a:xfrm>
              <a:off x="2007844" y="1991719"/>
              <a:ext cx="6669991" cy="307777"/>
            </a:xfrm>
            <a:prstGeom prst="rect">
              <a:avLst/>
            </a:prstGeom>
            <a:noFill/>
          </p:spPr>
          <p:txBody>
            <a:bodyPr wrap="square">
              <a:spAutoFit/>
            </a:bodyPr>
            <a:lstStyle/>
            <a:p>
              <a:pPr>
                <a:spcAft>
                  <a:spcPts val="400"/>
                </a:spcAft>
              </a:pPr>
              <a:r>
                <a:rPr lang="es-ES" sz="1400" b="1" dirty="0">
                  <a:solidFill>
                    <a:srgbClr val="00F1BE"/>
                  </a:solidFill>
                  <a:latin typeface="Arial" panose="020B0604020202020204" pitchFamily="34" charset="0"/>
                  <a:ea typeface="Yu Gothic UI" panose="020B0500000000000000" pitchFamily="34" charset="-128"/>
                  <a:cs typeface="Arial" panose="020B0604020202020204" pitchFamily="34" charset="0"/>
                </a:rPr>
                <a:t>LCR</a:t>
              </a:r>
            </a:p>
          </p:txBody>
        </p:sp>
      </p:grpSp>
      <p:sp>
        <p:nvSpPr>
          <p:cNvPr id="50" name="CuadroTexto 49">
            <a:extLst>
              <a:ext uri="{FF2B5EF4-FFF2-40B4-BE49-F238E27FC236}">
                <a16:creationId xmlns:a16="http://schemas.microsoft.com/office/drawing/2014/main" id="{E3AF011B-9790-EE56-8B03-9AFCFBA73113}"/>
              </a:ext>
            </a:extLst>
          </p:cNvPr>
          <p:cNvSpPr txBox="1"/>
          <p:nvPr/>
        </p:nvSpPr>
        <p:spPr>
          <a:xfrm>
            <a:off x="1990164" y="2281057"/>
            <a:ext cx="3845860" cy="577081"/>
          </a:xfrm>
          <a:prstGeom prst="rect">
            <a:avLst/>
          </a:prstGeom>
          <a:noFill/>
        </p:spPr>
        <p:txBody>
          <a:bodyPr wrap="square">
            <a:spAutoFit/>
          </a:bodyPr>
          <a:lstStyle/>
          <a:p>
            <a:pPr eaLnBrk="0" fontAlgn="base" hangingPunct="0">
              <a:spcBef>
                <a:spcPct val="0"/>
              </a:spcBef>
              <a:spcAft>
                <a:spcPct val="0"/>
              </a:spcAft>
              <a:buClr>
                <a:srgbClr val="C00000"/>
              </a:buClr>
            </a:pPr>
            <a:r>
              <a:rPr lang="es-ES" alt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Se pueden medir las proteínas que se acumulan en el cerebro</a:t>
            </a:r>
            <a:r>
              <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la proteína β-amiloide y las proteínas tau y tau fosforilada</a:t>
            </a:r>
            <a:r>
              <a:rPr lang="es-ES" altLang="es-ES" sz="1050" baseline="30000" dirty="0">
                <a:solidFill>
                  <a:srgbClr val="002755"/>
                </a:solidFill>
                <a:latin typeface="Arial" panose="020B0604020202020204" pitchFamily="34" charset="0"/>
                <a:ea typeface="Yu Gothic" panose="020B0400000000000000" pitchFamily="34" charset="-128"/>
                <a:cs typeface="Arial" panose="020B0604020202020204" pitchFamily="34" charset="0"/>
              </a:rPr>
              <a:t>2</a:t>
            </a:r>
          </a:p>
        </p:txBody>
      </p:sp>
      <p:pic>
        <p:nvPicPr>
          <p:cNvPr id="51" name="Imagen 50" descr="Imagen de la pantalla de un celular con letras&#10;&#10;Descripción generada automáticamente con confianza baja">
            <a:extLst>
              <a:ext uri="{FF2B5EF4-FFF2-40B4-BE49-F238E27FC236}">
                <a16:creationId xmlns:a16="http://schemas.microsoft.com/office/drawing/2014/main" id="{C2DF907E-FA01-897D-ECCE-0AA51B532DFF}"/>
              </a:ext>
            </a:extLst>
          </p:cNvPr>
          <p:cNvPicPr>
            <a:picLocks noChangeAspect="1"/>
          </p:cNvPicPr>
          <p:nvPr/>
        </p:nvPicPr>
        <p:blipFill rotWithShape="1">
          <a:blip r:embed="rId6">
            <a:clrChange>
              <a:clrFrom>
                <a:srgbClr val="FFFFFF"/>
              </a:clrFrom>
              <a:clrTo>
                <a:srgbClr val="FFFFFF">
                  <a:alpha val="0"/>
                </a:srgbClr>
              </a:clrTo>
            </a:clrChange>
          </a:blip>
          <a:srcRect b="3820"/>
          <a:stretch/>
        </p:blipFill>
        <p:spPr>
          <a:xfrm>
            <a:off x="2083699" y="2808388"/>
            <a:ext cx="3492348" cy="2005597"/>
          </a:xfrm>
          <a:prstGeom prst="rect">
            <a:avLst/>
          </a:prstGeom>
        </p:spPr>
      </p:pic>
      <p:grpSp>
        <p:nvGrpSpPr>
          <p:cNvPr id="214" name="Grupo 213">
            <a:extLst>
              <a:ext uri="{FF2B5EF4-FFF2-40B4-BE49-F238E27FC236}">
                <a16:creationId xmlns:a16="http://schemas.microsoft.com/office/drawing/2014/main" id="{08DE409A-925D-9300-33D4-43CB2FE4452D}"/>
              </a:ext>
            </a:extLst>
          </p:cNvPr>
          <p:cNvGrpSpPr/>
          <p:nvPr/>
        </p:nvGrpSpPr>
        <p:grpSpPr>
          <a:xfrm>
            <a:off x="5924141" y="2322606"/>
            <a:ext cx="2676747" cy="1356562"/>
            <a:chOff x="5781453" y="2146300"/>
            <a:chExt cx="2676747" cy="1356562"/>
          </a:xfrm>
        </p:grpSpPr>
        <p:graphicFrame>
          <p:nvGraphicFramePr>
            <p:cNvPr id="52" name="Marcador de contenido 3">
              <a:extLst>
                <a:ext uri="{FF2B5EF4-FFF2-40B4-BE49-F238E27FC236}">
                  <a16:creationId xmlns:a16="http://schemas.microsoft.com/office/drawing/2014/main" id="{331CA17A-73BA-239E-3DC0-13B79E5816D1}"/>
                </a:ext>
              </a:extLst>
            </p:cNvPr>
            <p:cNvGraphicFramePr>
              <a:graphicFrameLocks/>
            </p:cNvGraphicFramePr>
            <p:nvPr>
              <p:extLst>
                <p:ext uri="{D42A27DB-BD31-4B8C-83A1-F6EECF244321}">
                  <p14:modId xmlns:p14="http://schemas.microsoft.com/office/powerpoint/2010/main" val="2827146067"/>
                </p:ext>
              </p:extLst>
            </p:nvPr>
          </p:nvGraphicFramePr>
          <p:xfrm>
            <a:off x="5781453" y="2146300"/>
            <a:ext cx="2676747" cy="1356562"/>
          </p:xfrm>
          <a:graphic>
            <a:graphicData uri="http://schemas.openxmlformats.org/drawingml/2006/table">
              <a:tbl>
                <a:tblPr firstRow="1" bandRow="1">
                  <a:tableStyleId>{69012ECD-51FC-41F1-AA8D-1B2483CD663E}</a:tableStyleId>
                </a:tblPr>
                <a:tblGrid>
                  <a:gridCol w="1432147">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tblGrid>
                <a:tr h="381380">
                  <a:tc>
                    <a:txBody>
                      <a:bodyPr/>
                      <a:lstStyle/>
                      <a:p>
                        <a:pPr algn="l"/>
                        <a:r>
                          <a:rPr lang="es-ES" sz="1050" b="1" kern="1200" dirty="0">
                            <a:solidFill>
                              <a:schemeClr val="bg1"/>
                            </a:solidFill>
                            <a:latin typeface="Arial" panose="020B0604020202020204" pitchFamily="34" charset="0"/>
                            <a:cs typeface="Arial" panose="020B0604020202020204" pitchFamily="34" charset="0"/>
                          </a:rPr>
                          <a:t>Biomarcador</a:t>
                        </a:r>
                        <a:endParaRPr lang="es-ES" sz="1050" b="1" kern="1200" dirty="0">
                          <a:solidFill>
                            <a:schemeClr val="bg1"/>
                          </a:solidFill>
                          <a:latin typeface="Arial" panose="020B0604020202020204" pitchFamily="34" charset="0"/>
                          <a:ea typeface="+mn-ea"/>
                          <a:cs typeface="Arial" panose="020B0604020202020204" pitchFamily="34" charset="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rgbClr val="002755"/>
                      </a:solidFill>
                    </a:tcPr>
                  </a:tc>
                  <a:tc>
                    <a:txBody>
                      <a:bodyPr/>
                      <a:lstStyle/>
                      <a:p>
                        <a:pPr algn="ctr"/>
                        <a:r>
                          <a:rPr lang="es-ES" sz="1050" b="1" kern="1200" dirty="0">
                            <a:solidFill>
                              <a:schemeClr val="bg1"/>
                            </a:solidFill>
                            <a:latin typeface="Arial" panose="020B0604020202020204" pitchFamily="34" charset="0"/>
                            <a:cs typeface="Arial" panose="020B0604020202020204" pitchFamily="34" charset="0"/>
                          </a:rPr>
                          <a:t>Hallazgos en EA</a:t>
                        </a:r>
                        <a:endParaRPr lang="es-ES" sz="1050" b="1" kern="1200" dirty="0">
                          <a:solidFill>
                            <a:schemeClr val="bg1"/>
                          </a:solidFill>
                          <a:latin typeface="Arial" panose="020B0604020202020204" pitchFamily="34" charset="0"/>
                          <a:ea typeface="+mn-ea"/>
                          <a:cs typeface="Arial" panose="020B0604020202020204" pitchFamily="34" charset="0"/>
                        </a:endParaRPr>
                      </a:p>
                    </a:txBody>
                    <a:tcPr anchor="ctr">
                      <a:lnL>
                        <a:noFill/>
                      </a:lnL>
                      <a:lnR w="6350" cap="flat" cmpd="sng" algn="ctr">
                        <a:noFill/>
                        <a:prstDash val="solid"/>
                        <a:miter lim="800000"/>
                      </a:lnR>
                      <a:lnT w="6350" cap="flat" cmpd="sng" algn="ctr">
                        <a:noFill/>
                        <a:prstDash val="solid"/>
                        <a:miter lim="800000"/>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rgbClr val="002755"/>
                      </a:solidFill>
                    </a:tcPr>
                  </a:tc>
                  <a:extLst>
                    <a:ext uri="{0D108BD9-81ED-4DB2-BD59-A6C34878D82A}">
                      <a16:rowId xmlns:a16="http://schemas.microsoft.com/office/drawing/2014/main" val="10000"/>
                    </a:ext>
                  </a:extLst>
                </a:tr>
                <a:tr h="270476">
                  <a:tc>
                    <a:txBody>
                      <a:bodyPr/>
                      <a:lstStyle/>
                      <a:p>
                        <a:pPr algn="l"/>
                        <a:r>
                          <a:rPr lang="es-ES" sz="1000" b="0" kern="1200" dirty="0">
                            <a:solidFill>
                              <a:srgbClr val="002755"/>
                            </a:solidFill>
                            <a:latin typeface="Arial" panose="020B0604020202020204" pitchFamily="34" charset="0"/>
                            <a:cs typeface="Arial" panose="020B0604020202020204" pitchFamily="34" charset="0"/>
                          </a:rPr>
                          <a:t>β-amiloide 1-42 </a:t>
                        </a:r>
                        <a:endParaRPr lang="es-ES" sz="1000" b="0" kern="1200" dirty="0">
                          <a:solidFill>
                            <a:srgbClr val="002755"/>
                          </a:solidFill>
                          <a:latin typeface="Arial" panose="020B0604020202020204" pitchFamily="34" charset="0"/>
                          <a:ea typeface="+mn-ea"/>
                          <a:cs typeface="Arial" panose="020B0604020202020204" pitchFamily="34" charset="0"/>
                        </a:endParaRPr>
                      </a:p>
                    </a:txBody>
                    <a:tcPr anchor="ctr">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a:txBody>
                    <a:tcPr anchor="ctr">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235933"/>
                    </a:ext>
                  </a:extLst>
                </a:tr>
                <a:tr h="308466">
                  <a:tc>
                    <a:txBody>
                      <a:bodyPr/>
                      <a:lstStyle/>
                      <a:p>
                        <a:pPr algn="l"/>
                        <a:r>
                          <a:rPr lang="es-ES" sz="1000" b="0" kern="1200" dirty="0">
                            <a:solidFill>
                              <a:srgbClr val="002755"/>
                            </a:solidFill>
                            <a:latin typeface="Arial" panose="020B0604020202020204" pitchFamily="34" charset="0"/>
                            <a:cs typeface="Arial" panose="020B0604020202020204" pitchFamily="34" charset="0"/>
                          </a:rPr>
                          <a:t>Proteína tau total </a:t>
                        </a:r>
                        <a:endParaRPr lang="es-ES" sz="1000" b="0" kern="1200" dirty="0">
                          <a:solidFill>
                            <a:srgbClr val="002755"/>
                          </a:solidFill>
                          <a:latin typeface="Arial" panose="020B0604020202020204" pitchFamily="34" charset="0"/>
                          <a:ea typeface="+mn-ea"/>
                          <a:cs typeface="Arial" panose="020B0604020202020204" pitchFamily="34" charset="0"/>
                        </a:endParaRPr>
                      </a:p>
                    </a:txBody>
                    <a:tcPr anchor="ctr">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s-ES" sz="1050" dirty="0">
                          <a:solidFill>
                            <a:srgbClr val="0C0C0C"/>
                          </a:solidFill>
                          <a:latin typeface="Arial" panose="020B0604020202020204" pitchFamily="34" charset="0"/>
                          <a:ea typeface="Yu Gothic" panose="020B0400000000000000" pitchFamily="34" charset="-128"/>
                          <a:cs typeface="Arial" panose="020B0604020202020204" pitchFamily="34" charset="0"/>
                        </a:endParaRPr>
                      </a:p>
                    </a:txBody>
                    <a:tcPr anchor="ctr">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618496"/>
                    </a:ext>
                  </a:extLst>
                </a:tr>
                <a:tr h="381380">
                  <a:tc>
                    <a:txBody>
                      <a:bodyPr/>
                      <a:lstStyle/>
                      <a:p>
                        <a:pPr algn="l"/>
                        <a:r>
                          <a:rPr lang="es-ES" sz="1000" b="0" kern="1200" dirty="0">
                            <a:solidFill>
                              <a:srgbClr val="002755"/>
                            </a:solidFill>
                            <a:latin typeface="Arial" panose="020B0604020202020204" pitchFamily="34" charset="0"/>
                            <a:cs typeface="Arial" panose="020B0604020202020204" pitchFamily="34" charset="0"/>
                          </a:rPr>
                          <a:t>Proteína tau fosforilada (p-tau181)</a:t>
                        </a:r>
                        <a:endParaRPr lang="es-ES" sz="1000" b="0" kern="1200" dirty="0">
                          <a:solidFill>
                            <a:srgbClr val="002755"/>
                          </a:solidFill>
                          <a:latin typeface="Arial" panose="020B0604020202020204" pitchFamily="34" charset="0"/>
                          <a:ea typeface="+mn-ea"/>
                          <a:cs typeface="Arial" panose="020B0604020202020204" pitchFamily="34" charset="0"/>
                        </a:endParaRPr>
                      </a:p>
                    </a:txBody>
                    <a:tcPr anchor="ctr">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s-ES" sz="1050" dirty="0">
                          <a:solidFill>
                            <a:srgbClr val="0C0C0C"/>
                          </a:solidFill>
                          <a:latin typeface="Arial" panose="020B0604020202020204" pitchFamily="34" charset="0"/>
                          <a:ea typeface="Yu Gothic" panose="020B0400000000000000" pitchFamily="34" charset="-128"/>
                          <a:cs typeface="Arial" panose="020B0604020202020204" pitchFamily="34" charset="0"/>
                        </a:endParaRPr>
                      </a:p>
                    </a:txBody>
                    <a:tcPr anchor="ctr">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3341914"/>
                    </a:ext>
                  </a:extLst>
                </a:tr>
              </a:tbl>
            </a:graphicData>
          </a:graphic>
        </p:graphicFrame>
        <p:grpSp>
          <p:nvGrpSpPr>
            <p:cNvPr id="201" name="Grupo 200">
              <a:extLst>
                <a:ext uri="{FF2B5EF4-FFF2-40B4-BE49-F238E27FC236}">
                  <a16:creationId xmlns:a16="http://schemas.microsoft.com/office/drawing/2014/main" id="{72F3A6DD-C11E-D888-0D79-5ADD8C6162E1}"/>
                </a:ext>
              </a:extLst>
            </p:cNvPr>
            <p:cNvGrpSpPr/>
            <p:nvPr/>
          </p:nvGrpSpPr>
          <p:grpSpPr>
            <a:xfrm rot="10800000">
              <a:off x="7702972" y="2590800"/>
              <a:ext cx="266081" cy="125730"/>
              <a:chOff x="7555230" y="3345828"/>
              <a:chExt cx="266081" cy="125730"/>
            </a:xfrm>
            <a:solidFill>
              <a:schemeClr val="tx1"/>
            </a:solidFill>
          </p:grpSpPr>
          <p:sp>
            <p:nvSpPr>
              <p:cNvPr id="202" name="Flecha abajo 201">
                <a:extLst>
                  <a:ext uri="{FF2B5EF4-FFF2-40B4-BE49-F238E27FC236}">
                    <a16:creationId xmlns:a16="http://schemas.microsoft.com/office/drawing/2014/main" id="{6FF3390E-4D5C-93CC-7642-DCC5D60967AA}"/>
                  </a:ext>
                </a:extLst>
              </p:cNvPr>
              <p:cNvSpPr/>
              <p:nvPr/>
            </p:nvSpPr>
            <p:spPr>
              <a:xfrm rot="10800000">
                <a:off x="7555230" y="3345828"/>
                <a:ext cx="125730" cy="125730"/>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755"/>
                  </a:solidFill>
                </a:endParaRPr>
              </a:p>
            </p:txBody>
          </p:sp>
          <p:sp>
            <p:nvSpPr>
              <p:cNvPr id="203" name="Flecha abajo 202">
                <a:extLst>
                  <a:ext uri="{FF2B5EF4-FFF2-40B4-BE49-F238E27FC236}">
                    <a16:creationId xmlns:a16="http://schemas.microsoft.com/office/drawing/2014/main" id="{228084AD-A5DD-F9D7-D13C-7E2B15FC6426}"/>
                  </a:ext>
                </a:extLst>
              </p:cNvPr>
              <p:cNvSpPr/>
              <p:nvPr/>
            </p:nvSpPr>
            <p:spPr>
              <a:xfrm rot="10800000">
                <a:off x="7695581" y="3345828"/>
                <a:ext cx="125730" cy="125730"/>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755"/>
                  </a:solidFill>
                </a:endParaRPr>
              </a:p>
            </p:txBody>
          </p:sp>
        </p:grpSp>
        <p:grpSp>
          <p:nvGrpSpPr>
            <p:cNvPr id="207" name="Grupo 206">
              <a:extLst>
                <a:ext uri="{FF2B5EF4-FFF2-40B4-BE49-F238E27FC236}">
                  <a16:creationId xmlns:a16="http://schemas.microsoft.com/office/drawing/2014/main" id="{D69AACCA-4AFA-E5F5-AB99-8898D14D91FD}"/>
                </a:ext>
              </a:extLst>
            </p:cNvPr>
            <p:cNvGrpSpPr/>
            <p:nvPr/>
          </p:nvGrpSpPr>
          <p:grpSpPr>
            <a:xfrm>
              <a:off x="7702972" y="2890525"/>
              <a:ext cx="266081" cy="125730"/>
              <a:chOff x="7555230" y="3345828"/>
              <a:chExt cx="266081" cy="125730"/>
            </a:xfrm>
            <a:solidFill>
              <a:schemeClr val="tx1"/>
            </a:solidFill>
          </p:grpSpPr>
          <p:sp>
            <p:nvSpPr>
              <p:cNvPr id="208" name="Flecha abajo 207">
                <a:extLst>
                  <a:ext uri="{FF2B5EF4-FFF2-40B4-BE49-F238E27FC236}">
                    <a16:creationId xmlns:a16="http://schemas.microsoft.com/office/drawing/2014/main" id="{C26F6D72-8AB8-17B4-A9A4-C3BE1BEDCB91}"/>
                  </a:ext>
                </a:extLst>
              </p:cNvPr>
              <p:cNvSpPr/>
              <p:nvPr/>
            </p:nvSpPr>
            <p:spPr>
              <a:xfrm rot="10800000">
                <a:off x="7555230" y="3345828"/>
                <a:ext cx="125730" cy="125730"/>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755"/>
                  </a:solidFill>
                </a:endParaRPr>
              </a:p>
            </p:txBody>
          </p:sp>
          <p:sp>
            <p:nvSpPr>
              <p:cNvPr id="209" name="Flecha abajo 208">
                <a:extLst>
                  <a:ext uri="{FF2B5EF4-FFF2-40B4-BE49-F238E27FC236}">
                    <a16:creationId xmlns:a16="http://schemas.microsoft.com/office/drawing/2014/main" id="{9DD6B523-013A-706D-E711-1D8619946758}"/>
                  </a:ext>
                </a:extLst>
              </p:cNvPr>
              <p:cNvSpPr/>
              <p:nvPr/>
            </p:nvSpPr>
            <p:spPr>
              <a:xfrm rot="10800000">
                <a:off x="7695581" y="3345828"/>
                <a:ext cx="125730" cy="125730"/>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755"/>
                  </a:solidFill>
                </a:endParaRPr>
              </a:p>
            </p:txBody>
          </p:sp>
        </p:grpSp>
        <p:grpSp>
          <p:nvGrpSpPr>
            <p:cNvPr id="210" name="Grupo 209">
              <a:extLst>
                <a:ext uri="{FF2B5EF4-FFF2-40B4-BE49-F238E27FC236}">
                  <a16:creationId xmlns:a16="http://schemas.microsoft.com/office/drawing/2014/main" id="{CFD5C1A4-9BA4-539E-8156-D5FF9B82849E}"/>
                </a:ext>
              </a:extLst>
            </p:cNvPr>
            <p:cNvGrpSpPr/>
            <p:nvPr/>
          </p:nvGrpSpPr>
          <p:grpSpPr>
            <a:xfrm>
              <a:off x="7702972" y="3258333"/>
              <a:ext cx="266081" cy="125730"/>
              <a:chOff x="7555230" y="3345828"/>
              <a:chExt cx="266081" cy="125730"/>
            </a:xfrm>
            <a:solidFill>
              <a:schemeClr val="tx1"/>
            </a:solidFill>
          </p:grpSpPr>
          <p:sp>
            <p:nvSpPr>
              <p:cNvPr id="211" name="Flecha abajo 210">
                <a:extLst>
                  <a:ext uri="{FF2B5EF4-FFF2-40B4-BE49-F238E27FC236}">
                    <a16:creationId xmlns:a16="http://schemas.microsoft.com/office/drawing/2014/main" id="{71CD7BF5-7458-BB62-32EF-41715009DCCF}"/>
                  </a:ext>
                </a:extLst>
              </p:cNvPr>
              <p:cNvSpPr/>
              <p:nvPr/>
            </p:nvSpPr>
            <p:spPr>
              <a:xfrm rot="10800000">
                <a:off x="7555230" y="3345828"/>
                <a:ext cx="125730" cy="125730"/>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755"/>
                  </a:solidFill>
                </a:endParaRPr>
              </a:p>
            </p:txBody>
          </p:sp>
          <p:sp>
            <p:nvSpPr>
              <p:cNvPr id="212" name="Flecha abajo 211">
                <a:extLst>
                  <a:ext uri="{FF2B5EF4-FFF2-40B4-BE49-F238E27FC236}">
                    <a16:creationId xmlns:a16="http://schemas.microsoft.com/office/drawing/2014/main" id="{B6E0B784-AB99-4879-4EA2-8E56281AE0AA}"/>
                  </a:ext>
                </a:extLst>
              </p:cNvPr>
              <p:cNvSpPr/>
              <p:nvPr/>
            </p:nvSpPr>
            <p:spPr>
              <a:xfrm rot="10800000">
                <a:off x="7695581" y="3345828"/>
                <a:ext cx="125730" cy="125730"/>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755"/>
                  </a:solidFill>
                </a:endParaRPr>
              </a:p>
            </p:txBody>
          </p:sp>
        </p:grpSp>
      </p:grpSp>
    </p:spTree>
    <p:extLst>
      <p:ext uri="{BB962C8B-B14F-4D97-AF65-F5344CB8AC3E}">
        <p14:creationId xmlns:p14="http://schemas.microsoft.com/office/powerpoint/2010/main" val="3316408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50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AA8C1D0-7F1E-5BA8-9EBB-2E90E5D0E5C4}"/>
              </a:ext>
            </a:extLst>
          </p:cNvPr>
          <p:cNvSpPr txBox="1"/>
          <p:nvPr/>
        </p:nvSpPr>
        <p:spPr>
          <a:xfrm>
            <a:off x="402893" y="393781"/>
            <a:ext cx="7991375" cy="461665"/>
          </a:xfrm>
          <a:prstGeom prst="rect">
            <a:avLst/>
          </a:prstGeom>
          <a:noFill/>
        </p:spPr>
        <p:txBody>
          <a:bodyPr wrap="square" rtlCol="0">
            <a:spAutoFit/>
          </a:bodyPr>
          <a:lstStyle/>
          <a:p>
            <a:r>
              <a:rPr lang="es-ES" sz="2400" b="1" dirty="0">
                <a:solidFill>
                  <a:srgbClr val="00F1BE"/>
                </a:solidFill>
                <a:latin typeface="Arial" panose="020B0604020202020204" pitchFamily="34" charset="0"/>
                <a:ea typeface="Yu Gothic UI" panose="020B0500000000000000" pitchFamily="34" charset="-128"/>
                <a:cs typeface="Arial" panose="020B0604020202020204" pitchFamily="34" charset="0"/>
              </a:rPr>
              <a:t>Pruebas complementarias en neurología</a:t>
            </a:r>
          </a:p>
        </p:txBody>
      </p:sp>
      <p:sp>
        <p:nvSpPr>
          <p:cNvPr id="9" name="Rectangle 3">
            <a:extLst>
              <a:ext uri="{FF2B5EF4-FFF2-40B4-BE49-F238E27FC236}">
                <a16:creationId xmlns:a16="http://schemas.microsoft.com/office/drawing/2014/main" id="{7F193253-F843-23BF-5C6C-EBF0DE7AF727}"/>
              </a:ext>
            </a:extLst>
          </p:cNvPr>
          <p:cNvSpPr>
            <a:spLocks noChangeArrowheads="1"/>
          </p:cNvSpPr>
          <p:nvPr/>
        </p:nvSpPr>
        <p:spPr bwMode="auto">
          <a:xfrm rot="10800000" flipV="1">
            <a:off x="3768064" y="957754"/>
            <a:ext cx="5017161"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Aft>
                <a:spcPts val="400"/>
              </a:spcAft>
            </a:pPr>
            <a:r>
              <a:rPr lang="es-ES" sz="1400" b="1" dirty="0">
                <a:solidFill>
                  <a:srgbClr val="002755"/>
                </a:solidFill>
                <a:latin typeface="Arial" panose="020B0604020202020204" pitchFamily="34" charset="0"/>
                <a:ea typeface="Yu Gothic" panose="020B0400000000000000" pitchFamily="34" charset="-128"/>
                <a:cs typeface="Arial" panose="020B0604020202020204" pitchFamily="34" charset="0"/>
              </a:rPr>
              <a:t>Pruebas genéticas</a:t>
            </a:r>
          </a:p>
          <a:p>
            <a:pPr fontAlgn="base">
              <a:spcAft>
                <a:spcPts val="400"/>
              </a:spcAft>
            </a:pP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Solo se realizan en los casos en que se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sospecha de una forma genética de la enfermedad</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lo que representan un porcentaje pequeño de casos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se estima un 1% o menos</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a:t>
            </a:r>
          </a:p>
          <a:p>
            <a:pPr fontAlgn="base">
              <a:spcAft>
                <a:spcPts val="400"/>
              </a:spcAft>
            </a:pPr>
            <a:endPar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marL="134938" indent="-134938" fontAlgn="base">
              <a:spcAft>
                <a:spcPts val="400"/>
              </a:spcAft>
            </a:pPr>
            <a:r>
              <a:rPr lang="es-ES" sz="1050" b="1" dirty="0">
                <a:latin typeface="Arial" panose="020B0604020202020204" pitchFamily="34" charset="0"/>
                <a:ea typeface="Yu Gothic" panose="020B0400000000000000" pitchFamily="34" charset="-128"/>
                <a:cs typeface="Arial" panose="020B0604020202020204" pitchFamily="34" charset="0"/>
              </a:rPr>
              <a:t>Genes determinísticos</a:t>
            </a:r>
          </a:p>
          <a:p>
            <a:pPr marL="134938" indent="-134938" fontAlgn="base">
              <a:spcAft>
                <a:spcPts val="400"/>
              </a:spcAft>
              <a:buClr>
                <a:srgbClr val="002755"/>
              </a:buClr>
              <a:buFont typeface="Wingdings" pitchFamily="2" charset="2"/>
              <a:buChar char="ü"/>
            </a:pP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Garantizan que el individuo desarrollará la EA</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En tales individuos, los síntomas de la enfermedad tienden a desarrollarse antes. Las mutaciones específicas más descritas están en los genes APP, PSEN1 y PSEN2</a:t>
            </a:r>
          </a:p>
          <a:p>
            <a:pPr marL="134938" indent="-134938" fontAlgn="base">
              <a:spcAft>
                <a:spcPts val="400"/>
              </a:spcAft>
              <a:buClr>
                <a:srgbClr val="002755"/>
              </a:buClr>
              <a:buFont typeface="Wingdings" pitchFamily="2" charset="2"/>
              <a:buChar char="ü"/>
            </a:pPr>
            <a:endPar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marL="134938" indent="-134938" fontAlgn="base">
              <a:spcAft>
                <a:spcPts val="400"/>
              </a:spcAft>
            </a:pPr>
            <a:r>
              <a:rPr lang="pt-PT" sz="1050" b="1" dirty="0" err="1">
                <a:latin typeface="Arial" panose="020B0604020202020204" pitchFamily="34" charset="0"/>
                <a:ea typeface="Yu Gothic" panose="020B0400000000000000" pitchFamily="34" charset="-128"/>
                <a:cs typeface="Arial" panose="020B0604020202020204" pitchFamily="34" charset="0"/>
              </a:rPr>
              <a:t>Gen</a:t>
            </a:r>
            <a:r>
              <a:rPr lang="pt-PT" sz="1050" b="1" dirty="0">
                <a:latin typeface="Arial" panose="020B0604020202020204" pitchFamily="34" charset="0"/>
                <a:ea typeface="Yu Gothic" panose="020B0400000000000000" pitchFamily="34" charset="-128"/>
                <a:cs typeface="Arial" panose="020B0604020202020204" pitchFamily="34" charset="0"/>
              </a:rPr>
              <a:t> de apolipoproteína E (APOE)-e4</a:t>
            </a:r>
            <a:endParaRPr lang="es-ES" sz="1050" b="1" dirty="0">
              <a:latin typeface="Arial" panose="020B0604020202020204" pitchFamily="34" charset="0"/>
              <a:ea typeface="Yu Gothic" panose="020B0400000000000000" pitchFamily="34" charset="-128"/>
              <a:cs typeface="Arial" panose="020B0604020202020204" pitchFamily="34" charset="0"/>
            </a:endParaRPr>
          </a:p>
          <a:p>
            <a:pPr marL="134938" indent="-134938" fontAlgn="base">
              <a:spcAft>
                <a:spcPts val="400"/>
              </a:spcAft>
              <a:buClr>
                <a:srgbClr val="002755"/>
              </a:buClr>
              <a:buFont typeface="Wingdings" pitchFamily="2" charset="2"/>
              <a:buChar char="ü"/>
            </a:pP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Mientras que tener la forma e2 puede disminuir el riesgo,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la forma e4 aumenta el riesgo de sufrir EA</a:t>
            </a:r>
            <a:endPar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marL="134938" indent="-134938" fontAlgn="base">
              <a:spcAft>
                <a:spcPts val="400"/>
              </a:spcAft>
              <a:buClr>
                <a:srgbClr val="002755"/>
              </a:buClr>
              <a:buFont typeface="Wingdings" pitchFamily="2" charset="2"/>
              <a:buChar char="ü"/>
            </a:pP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Las personas que heredan dos genes APOE-e4 tienen un riesgo mayor que los que heredan un solo gen.</a:t>
            </a:r>
          </a:p>
          <a:p>
            <a:pPr marL="134938" indent="-134938">
              <a:buClr>
                <a:srgbClr val="002755"/>
              </a:buClr>
              <a:buFont typeface="Wingdings" pitchFamily="2" charset="2"/>
              <a:buChar char="ü"/>
            </a:pP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Heredar la forma e4 del gen APOE no garantiza que un individuo desarrolle la EA</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El gen APOE-e4 es un </a:t>
            </a:r>
            <a:r>
              <a:rPr lang="es-ES" sz="1050" b="1" dirty="0">
                <a:solidFill>
                  <a:srgbClr val="002755"/>
                </a:solidFill>
                <a:latin typeface="Arial" panose="020B0604020202020204" pitchFamily="34" charset="0"/>
                <a:ea typeface="Yu Gothic" panose="020B0400000000000000" pitchFamily="34" charset="-128"/>
                <a:cs typeface="Arial" panose="020B0604020202020204" pitchFamily="34" charset="0"/>
              </a:rPr>
              <a:t>“gen de riesgo”</a:t>
            </a:r>
            <a:r>
              <a:rPr lang="es-ES" sz="1050" dirty="0">
                <a:solidFill>
                  <a:srgbClr val="002755"/>
                </a:solidFill>
                <a:latin typeface="Arial" panose="020B0604020202020204" pitchFamily="34" charset="0"/>
                <a:ea typeface="Yu Gothic" panose="020B0400000000000000" pitchFamily="34" charset="-128"/>
                <a:cs typeface="Arial" panose="020B0604020202020204" pitchFamily="34" charset="0"/>
              </a:rPr>
              <a:t>. </a:t>
            </a:r>
            <a:endParaRPr lang="es-ES" altLang="es-ES" sz="105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
        <p:nvSpPr>
          <p:cNvPr id="10" name="CuadroTexto 9">
            <a:extLst>
              <a:ext uri="{FF2B5EF4-FFF2-40B4-BE49-F238E27FC236}">
                <a16:creationId xmlns:a16="http://schemas.microsoft.com/office/drawing/2014/main" id="{2C3E83DD-15C5-88CB-0385-7186BE554798}"/>
              </a:ext>
            </a:extLst>
          </p:cNvPr>
          <p:cNvSpPr txBox="1"/>
          <p:nvPr/>
        </p:nvSpPr>
        <p:spPr>
          <a:xfrm>
            <a:off x="503238" y="4514762"/>
            <a:ext cx="6385834" cy="307777"/>
          </a:xfrm>
          <a:prstGeom prst="rect">
            <a:avLst/>
          </a:prstGeom>
          <a:noFill/>
        </p:spPr>
        <p:txBody>
          <a:bodyPr wrap="square">
            <a:spAutoFit/>
          </a:bodyPr>
          <a:lstStyle/>
          <a:p>
            <a:r>
              <a:rPr lang="en-GB"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Alzheimer, Association. Genetic Testing - Spanish. 2022 [cited 2023 Aug 10]; Available from: https://www.alz.org/media/Documents/alzheimers-dementia-genetic-testing-spanish-ts-pdf.pdf</a:t>
            </a:r>
            <a:r>
              <a:rPr lang="es-ES" sz="700" dirty="0">
                <a:solidFill>
                  <a:srgbClr val="002755"/>
                </a:solidFill>
                <a:effectLst/>
                <a:latin typeface="Arial" panose="020B0604020202020204" pitchFamily="34" charset="0"/>
                <a:cs typeface="Arial" panose="020B0604020202020204" pitchFamily="34" charset="0"/>
              </a:rPr>
              <a:t> </a:t>
            </a:r>
            <a:endParaRPr lang="es-ES" sz="700" dirty="0">
              <a:solidFill>
                <a:srgbClr val="002755"/>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1267E7F0-E03D-FAFE-56AA-BB7752A1F721}"/>
              </a:ext>
            </a:extLst>
          </p:cNvPr>
          <p:cNvGrpSpPr/>
          <p:nvPr/>
        </p:nvGrpSpPr>
        <p:grpSpPr>
          <a:xfrm>
            <a:off x="503238" y="1033813"/>
            <a:ext cx="3229128" cy="3220902"/>
            <a:chOff x="485309" y="1409286"/>
            <a:chExt cx="3229128" cy="3220902"/>
          </a:xfrm>
        </p:grpSpPr>
        <p:sp>
          <p:nvSpPr>
            <p:cNvPr id="4" name="Rectángulo: una sola esquina redondeada 7">
              <a:extLst>
                <a:ext uri="{FF2B5EF4-FFF2-40B4-BE49-F238E27FC236}">
                  <a16:creationId xmlns:a16="http://schemas.microsoft.com/office/drawing/2014/main" id="{EF7007C9-177C-7BF4-8E91-FF6181B62314}"/>
                </a:ext>
              </a:extLst>
            </p:cNvPr>
            <p:cNvSpPr/>
            <p:nvPr/>
          </p:nvSpPr>
          <p:spPr>
            <a:xfrm flipV="1">
              <a:off x="503237" y="1415912"/>
              <a:ext cx="3211200" cy="3214276"/>
            </a:xfrm>
            <a:prstGeom prst="round1Rect">
              <a:avLst>
                <a:gd name="adj" fmla="val 6953"/>
              </a:avLst>
            </a:prstGeom>
            <a:blipFill dpi="0" rotWithShape="0">
              <a:blip r:embed="rId2"/>
              <a:srcRect/>
              <a:stretch>
                <a:fillRect l="-1763" t="-21156" r="-627"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5" name="Rectángulo: una sola esquina redondeada 7">
              <a:extLst>
                <a:ext uri="{FF2B5EF4-FFF2-40B4-BE49-F238E27FC236}">
                  <a16:creationId xmlns:a16="http://schemas.microsoft.com/office/drawing/2014/main" id="{8A0ED654-8356-9C6E-371D-75F25163A1F2}"/>
                </a:ext>
              </a:extLst>
            </p:cNvPr>
            <p:cNvSpPr/>
            <p:nvPr/>
          </p:nvSpPr>
          <p:spPr>
            <a:xfrm flipV="1">
              <a:off x="485309"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599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una sola esquina redondeada 15">
            <a:extLst>
              <a:ext uri="{FF2B5EF4-FFF2-40B4-BE49-F238E27FC236}">
                <a16:creationId xmlns:a16="http://schemas.microsoft.com/office/drawing/2014/main" id="{3DE001B8-6A3D-04B7-0D05-47AEA60DE647}"/>
              </a:ext>
            </a:extLst>
          </p:cNvPr>
          <p:cNvSpPr/>
          <p:nvPr/>
        </p:nvSpPr>
        <p:spPr>
          <a:xfrm flipV="1">
            <a:off x="3147904" y="1443388"/>
            <a:ext cx="5637321" cy="2631462"/>
          </a:xfrm>
          <a:prstGeom prst="round1Rect">
            <a:avLst>
              <a:gd name="adj" fmla="val 8420"/>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A665649C-C04D-8674-2DC5-216599B7031A}"/>
              </a:ext>
            </a:extLst>
          </p:cNvPr>
          <p:cNvSpPr txBox="1"/>
          <p:nvPr/>
        </p:nvSpPr>
        <p:spPr>
          <a:xfrm>
            <a:off x="405328" y="412587"/>
            <a:ext cx="7120742" cy="461665"/>
          </a:xfrm>
          <a:prstGeom prst="rect">
            <a:avLst/>
          </a:prstGeom>
          <a:noFill/>
        </p:spPr>
        <p:txBody>
          <a:bodyPr wrap="square" rtlCol="0">
            <a:spAutoFit/>
          </a:bodyPr>
          <a:lstStyle/>
          <a:p>
            <a:r>
              <a:rPr lang="es-ES" sz="2400" b="1" dirty="0">
                <a:latin typeface="Arial" panose="020B0604020202020204" pitchFamily="34" charset="0"/>
                <a:ea typeface="Yu Gothic UI" panose="020B0500000000000000" pitchFamily="34" charset="-128"/>
                <a:cs typeface="Arial" panose="020B0604020202020204" pitchFamily="34" charset="0"/>
              </a:rPr>
              <a:t>Diagnóstico diferencial</a:t>
            </a:r>
          </a:p>
        </p:txBody>
      </p:sp>
      <p:sp>
        <p:nvSpPr>
          <p:cNvPr id="6" name="CuadroTexto 5">
            <a:extLst>
              <a:ext uri="{FF2B5EF4-FFF2-40B4-BE49-F238E27FC236}">
                <a16:creationId xmlns:a16="http://schemas.microsoft.com/office/drawing/2014/main" id="{BB2C52C1-DC9B-6F4B-C804-B5C41E1E9836}"/>
              </a:ext>
            </a:extLst>
          </p:cNvPr>
          <p:cNvSpPr txBox="1"/>
          <p:nvPr/>
        </p:nvSpPr>
        <p:spPr>
          <a:xfrm>
            <a:off x="420513" y="971100"/>
            <a:ext cx="8581292" cy="276999"/>
          </a:xfrm>
          <a:prstGeom prst="rect">
            <a:avLst/>
          </a:prstGeom>
          <a:noFill/>
        </p:spPr>
        <p:txBody>
          <a:bodyPr wrap="square">
            <a:spAutoFit/>
          </a:bodyPr>
          <a:lstStyle/>
          <a:p>
            <a:pPr>
              <a:spcAft>
                <a:spcPts val="400"/>
              </a:spcAft>
            </a:pPr>
            <a:r>
              <a:rPr lang="es-ES" sz="1200" b="1" dirty="0">
                <a:solidFill>
                  <a:srgbClr val="002755"/>
                </a:solidFill>
                <a:latin typeface="Arial" panose="020B0604020202020204" pitchFamily="34" charset="0"/>
                <a:ea typeface="Yu Gothic" panose="020B0400000000000000" pitchFamily="34" charset="-128"/>
                <a:cs typeface="Arial" panose="020B0604020202020204" pitchFamily="34" charset="0"/>
              </a:rPr>
              <a:t>La EA representa alrededor del 50% de las demencias</a:t>
            </a:r>
            <a:r>
              <a:rPr lang="es-ES" sz="1200" dirty="0">
                <a:solidFill>
                  <a:srgbClr val="002755"/>
                </a:solidFill>
                <a:latin typeface="Arial" panose="020B0604020202020204" pitchFamily="34" charset="0"/>
                <a:ea typeface="Yu Gothic" panose="020B0400000000000000" pitchFamily="34" charset="-128"/>
                <a:cs typeface="Arial" panose="020B0604020202020204" pitchFamily="34" charset="0"/>
              </a:rPr>
              <a:t>, para su correcto diagnóstico </a:t>
            </a:r>
            <a:r>
              <a:rPr lang="es-ES" sz="1200" b="1" dirty="0">
                <a:solidFill>
                  <a:srgbClr val="002755"/>
                </a:solidFill>
                <a:latin typeface="Arial" panose="020B0604020202020204" pitchFamily="34" charset="0"/>
                <a:ea typeface="Yu Gothic" panose="020B0400000000000000" pitchFamily="34" charset="-128"/>
                <a:cs typeface="Arial" panose="020B0604020202020204" pitchFamily="34" charset="0"/>
              </a:rPr>
              <a:t>deben excluirse</a:t>
            </a:r>
            <a:r>
              <a:rPr lang="es-ES" sz="1200" dirty="0">
                <a:solidFill>
                  <a:srgbClr val="002755"/>
                </a:solidFill>
                <a:latin typeface="Arial" panose="020B0604020202020204" pitchFamily="34" charset="0"/>
                <a:ea typeface="Yu Gothic" panose="020B0400000000000000" pitchFamily="34" charset="-128"/>
                <a:cs typeface="Arial" panose="020B0604020202020204" pitchFamily="34" charset="0"/>
              </a:rPr>
              <a:t>:</a:t>
            </a:r>
          </a:p>
        </p:txBody>
      </p:sp>
      <p:sp>
        <p:nvSpPr>
          <p:cNvPr id="9" name="CuadroTexto 8">
            <a:extLst>
              <a:ext uri="{FF2B5EF4-FFF2-40B4-BE49-F238E27FC236}">
                <a16:creationId xmlns:a16="http://schemas.microsoft.com/office/drawing/2014/main" id="{173984EC-3731-2B03-3368-D145CEA1F1A4}"/>
              </a:ext>
            </a:extLst>
          </p:cNvPr>
          <p:cNvSpPr txBox="1"/>
          <p:nvPr/>
        </p:nvSpPr>
        <p:spPr>
          <a:xfrm>
            <a:off x="503238" y="4500979"/>
            <a:ext cx="6749818" cy="307777"/>
          </a:xfrm>
          <a:prstGeom prst="rect">
            <a:avLst/>
          </a:prstGeom>
          <a:noFill/>
        </p:spPr>
        <p:txBody>
          <a:bodyPr wrap="square">
            <a:spAutoFit/>
          </a:bodyPr>
          <a:lstStyle/>
          <a:p>
            <a:r>
              <a:rPr lang="en-GB" sz="700" dirty="0">
                <a:solidFill>
                  <a:srgbClr val="002755"/>
                </a:solidFill>
                <a:latin typeface="Arial" panose="020B0604020202020204" pitchFamily="34" charset="0"/>
                <a:cs typeface="Arial" panose="020B0604020202020204" pitchFamily="34" charset="0"/>
              </a:rPr>
              <a:t>Overview | Dementia: assessment, management and support for people living with dementia and their carers | Guidance | NICE.  Available from: </a:t>
            </a:r>
            <a:r>
              <a:rPr lang="en-GB" sz="700" dirty="0">
                <a:solidFill>
                  <a:srgbClr val="00275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https://www.nice.org.uk/guidance/NG97</a:t>
            </a:r>
            <a:endParaRPr lang="es-ES" sz="700" dirty="0">
              <a:solidFill>
                <a:srgbClr val="002755"/>
              </a:solidFill>
              <a:latin typeface="Arial" panose="020B0604020202020204" pitchFamily="34" charset="0"/>
              <a:cs typeface="Arial" panose="020B0604020202020204" pitchFamily="34" charset="0"/>
            </a:endParaRPr>
          </a:p>
        </p:txBody>
      </p:sp>
      <p:grpSp>
        <p:nvGrpSpPr>
          <p:cNvPr id="30" name="Grupo 29">
            <a:extLst>
              <a:ext uri="{FF2B5EF4-FFF2-40B4-BE49-F238E27FC236}">
                <a16:creationId xmlns:a16="http://schemas.microsoft.com/office/drawing/2014/main" id="{3173A0DD-CFEB-188F-C997-B57FB4E51459}"/>
              </a:ext>
            </a:extLst>
          </p:cNvPr>
          <p:cNvGrpSpPr/>
          <p:nvPr/>
        </p:nvGrpSpPr>
        <p:grpSpPr>
          <a:xfrm>
            <a:off x="503238" y="1443388"/>
            <a:ext cx="2435271" cy="2631462"/>
            <a:chOff x="503238" y="1443388"/>
            <a:chExt cx="2435271" cy="2631462"/>
          </a:xfrm>
        </p:grpSpPr>
        <p:grpSp>
          <p:nvGrpSpPr>
            <p:cNvPr id="29" name="Grupo 28">
              <a:extLst>
                <a:ext uri="{FF2B5EF4-FFF2-40B4-BE49-F238E27FC236}">
                  <a16:creationId xmlns:a16="http://schemas.microsoft.com/office/drawing/2014/main" id="{6A6FBB1A-EFB7-C700-47F9-D0EA0AA10C8D}"/>
                </a:ext>
              </a:extLst>
            </p:cNvPr>
            <p:cNvGrpSpPr/>
            <p:nvPr/>
          </p:nvGrpSpPr>
          <p:grpSpPr>
            <a:xfrm>
              <a:off x="503238" y="1443388"/>
              <a:ext cx="2435271" cy="2631462"/>
              <a:chOff x="503238" y="1443388"/>
              <a:chExt cx="2435271" cy="2631462"/>
            </a:xfrm>
          </p:grpSpPr>
          <p:sp>
            <p:nvSpPr>
              <p:cNvPr id="8" name="Rectángulo: una sola esquina redondeada 7">
                <a:extLst>
                  <a:ext uri="{FF2B5EF4-FFF2-40B4-BE49-F238E27FC236}">
                    <a16:creationId xmlns:a16="http://schemas.microsoft.com/office/drawing/2014/main" id="{85E4DB60-EBD4-5E22-A54E-12563DF8ECE3}"/>
                  </a:ext>
                </a:extLst>
              </p:cNvPr>
              <p:cNvSpPr/>
              <p:nvPr/>
            </p:nvSpPr>
            <p:spPr>
              <a:xfrm flipV="1">
                <a:off x="503238" y="1443388"/>
                <a:ext cx="2435271" cy="2631462"/>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AAD0D2BF-55BD-AACC-0713-8ED9B96D72F1}"/>
                  </a:ext>
                </a:extLst>
              </p:cNvPr>
              <p:cNvSpPr txBox="1"/>
              <p:nvPr/>
            </p:nvSpPr>
            <p:spPr>
              <a:xfrm>
                <a:off x="582498" y="1513939"/>
                <a:ext cx="2310983" cy="480131"/>
              </a:xfrm>
              <a:prstGeom prst="rect">
                <a:avLst/>
              </a:prstGeom>
              <a:noFill/>
            </p:spPr>
            <p:txBody>
              <a:bodyPr wrap="square" rtlCol="0">
                <a:spAutoFit/>
              </a:bodyPr>
              <a:lstStyle/>
              <a:p>
                <a:pPr defTabSz="685800">
                  <a:lnSpc>
                    <a:spcPct val="90000"/>
                  </a:lnSpc>
                </a:pPr>
                <a:r>
                  <a:rPr lang="es-ES" sz="1400" b="1" dirty="0">
                    <a:latin typeface="Arial" panose="020B0604020202020204" pitchFamily="34" charset="0"/>
                    <a:cs typeface="Arial" panose="020B0604020202020204" pitchFamily="34" charset="0"/>
                  </a:rPr>
                  <a:t>Demencias potencialmente tratables</a:t>
                </a:r>
              </a:p>
            </p:txBody>
          </p:sp>
        </p:grpSp>
        <p:sp>
          <p:nvSpPr>
            <p:cNvPr id="11" name="CuadroTexto 10">
              <a:extLst>
                <a:ext uri="{FF2B5EF4-FFF2-40B4-BE49-F238E27FC236}">
                  <a16:creationId xmlns:a16="http://schemas.microsoft.com/office/drawing/2014/main" id="{A2EA1BAB-0DD6-0873-CA15-4A99A7DD518A}"/>
                </a:ext>
              </a:extLst>
            </p:cNvPr>
            <p:cNvSpPr txBox="1"/>
            <p:nvPr/>
          </p:nvSpPr>
          <p:spPr>
            <a:xfrm>
              <a:off x="582498" y="2032902"/>
              <a:ext cx="2240601" cy="1869743"/>
            </a:xfrm>
            <a:prstGeom prst="rect">
              <a:avLst/>
            </a:prstGeom>
            <a:noFill/>
          </p:spPr>
          <p:txBody>
            <a:bodyPr wrap="square">
              <a:spAutoFit/>
            </a:bodyPr>
            <a:lstStyle/>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Uso de ciertas drogas o fármacos</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Hipotiroidismo</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Tumores intracraneales</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Hidrocefalia con presión normal</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Sífilis</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Depresión mayor</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Deficiencia de vitamina B12</a:t>
              </a:r>
            </a:p>
            <a:p>
              <a:pPr marL="139700" indent="-139700">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Deficiencia de ácido fólico</a:t>
              </a:r>
            </a:p>
            <a:p>
              <a:pPr marL="139700" indent="-139700">
                <a:spcAft>
                  <a:spcPts val="400"/>
                </a:spcAft>
                <a:buFont typeface="Arial" panose="020B0604020202020204" pitchFamily="34" charset="0"/>
                <a:buChar char="•"/>
              </a:pPr>
              <a:r>
                <a:rPr lang="es-ES" sz="1050" dirty="0">
                  <a:solidFill>
                    <a:srgbClr val="002755"/>
                  </a:solidFill>
                  <a:effectLst/>
                  <a:latin typeface="Arial" panose="020B0604020202020204" pitchFamily="34" charset="0"/>
                  <a:cs typeface="Arial" panose="020B0604020202020204" pitchFamily="34" charset="0"/>
                </a:rPr>
                <a:t>Pelagra (déficit de vitamina B3 o su precursor, el triptófano)</a:t>
              </a:r>
              <a:endParaRPr lang="es-ES" sz="105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p:txBody>
        </p:sp>
      </p:grpSp>
      <p:grpSp>
        <p:nvGrpSpPr>
          <p:cNvPr id="31" name="Grupo 30">
            <a:extLst>
              <a:ext uri="{FF2B5EF4-FFF2-40B4-BE49-F238E27FC236}">
                <a16:creationId xmlns:a16="http://schemas.microsoft.com/office/drawing/2014/main" id="{2ACBFC39-3413-65E4-D53C-2BD59F0ADFD5}"/>
              </a:ext>
            </a:extLst>
          </p:cNvPr>
          <p:cNvGrpSpPr/>
          <p:nvPr/>
        </p:nvGrpSpPr>
        <p:grpSpPr>
          <a:xfrm>
            <a:off x="3256657" y="1513939"/>
            <a:ext cx="5503383" cy="2388706"/>
            <a:chOff x="3256657" y="1513939"/>
            <a:chExt cx="5503383" cy="2388706"/>
          </a:xfrm>
        </p:grpSpPr>
        <p:sp>
          <p:nvSpPr>
            <p:cNvPr id="10" name="CuadroTexto 9">
              <a:extLst>
                <a:ext uri="{FF2B5EF4-FFF2-40B4-BE49-F238E27FC236}">
                  <a16:creationId xmlns:a16="http://schemas.microsoft.com/office/drawing/2014/main" id="{A8570C2D-F7C7-AB00-06DF-B3AECB67C85E}"/>
                </a:ext>
              </a:extLst>
            </p:cNvPr>
            <p:cNvSpPr txBox="1"/>
            <p:nvPr/>
          </p:nvSpPr>
          <p:spPr>
            <a:xfrm>
              <a:off x="3256657" y="1784386"/>
              <a:ext cx="2501282" cy="738664"/>
            </a:xfrm>
            <a:prstGeom prst="rect">
              <a:avLst/>
            </a:prstGeom>
            <a:noFill/>
          </p:spPr>
          <p:txBody>
            <a:bodyPr wrap="square">
              <a:spAutoFit/>
            </a:bodyPr>
            <a:lstStyle/>
            <a:p>
              <a:pPr marL="22225" lvl="0" indent="0">
                <a:spcAft>
                  <a:spcPts val="0"/>
                </a:spcAft>
                <a:buFont typeface="Arial" panose="020B0604020202020204" pitchFamily="34" charset="0"/>
                <a:buNone/>
              </a:pPr>
              <a:r>
                <a:rPr lang="es-ES" sz="1050" b="1" dirty="0">
                  <a:solidFill>
                    <a:srgbClr val="002755"/>
                  </a:solidFill>
                  <a:effectLst/>
                  <a:latin typeface="Arial" panose="020B0604020202020204" pitchFamily="34" charset="0"/>
                  <a:cs typeface="Arial" panose="020B0604020202020204" pitchFamily="34" charset="0"/>
                </a:rPr>
                <a:t>Demencia Vascular: </a:t>
              </a:r>
              <a:r>
                <a:rPr lang="es-ES" sz="1050" b="0" dirty="0">
                  <a:solidFill>
                    <a:srgbClr val="002755"/>
                  </a:solidFill>
                  <a:effectLst/>
                  <a:latin typeface="Arial" panose="020B0604020202020204" pitchFamily="34" charset="0"/>
                  <a:cs typeface="Arial" panose="020B0604020202020204" pitchFamily="34" charset="0"/>
                </a:rPr>
                <a:t>Daño cerebral debido a enfermedad cerebrovascular: cerebrovascular mayor, infarto múltiple o demencia subcortical.</a:t>
              </a:r>
              <a:endParaRPr lang="es-ES" sz="1050" b="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p:txBody>
        </p:sp>
        <p:sp>
          <p:nvSpPr>
            <p:cNvPr id="19" name="CuadroTexto 18">
              <a:extLst>
                <a:ext uri="{FF2B5EF4-FFF2-40B4-BE49-F238E27FC236}">
                  <a16:creationId xmlns:a16="http://schemas.microsoft.com/office/drawing/2014/main" id="{9BBE4F91-ABDE-C97F-AE40-11F135CFA890}"/>
                </a:ext>
              </a:extLst>
            </p:cNvPr>
            <p:cNvSpPr txBox="1"/>
            <p:nvPr/>
          </p:nvSpPr>
          <p:spPr>
            <a:xfrm>
              <a:off x="3256657" y="2517650"/>
              <a:ext cx="2616692" cy="1384995"/>
            </a:xfrm>
            <a:prstGeom prst="rect">
              <a:avLst/>
            </a:prstGeom>
            <a:noFill/>
          </p:spPr>
          <p:txBody>
            <a:bodyPr wrap="square">
              <a:spAutoFit/>
            </a:bodyPr>
            <a:lstStyle/>
            <a:p>
              <a:pPr marL="0" lvl="0" indent="0">
                <a:spcAft>
                  <a:spcPts val="0"/>
                </a:spcAft>
                <a:buFont typeface="Arial" panose="020B0604020202020204" pitchFamily="34" charset="0"/>
                <a:buNone/>
              </a:pPr>
              <a:r>
                <a:rPr lang="es-ES" sz="1050" b="1" dirty="0">
                  <a:solidFill>
                    <a:srgbClr val="002755"/>
                  </a:solidFill>
                  <a:effectLst/>
                  <a:latin typeface="Arial" panose="020B0604020202020204" pitchFamily="34" charset="0"/>
                  <a:cs typeface="Arial" panose="020B0604020202020204" pitchFamily="34" charset="0"/>
                </a:rPr>
                <a:t>Demencia Cuerpos Lewy: </a:t>
              </a:r>
              <a:r>
                <a:rPr lang="es-ES" sz="1050" b="0" dirty="0">
                  <a:solidFill>
                    <a:srgbClr val="002755"/>
                  </a:solidFill>
                  <a:effectLst/>
                  <a:latin typeface="Arial" panose="020B0604020202020204" pitchFamily="34" charset="0"/>
                  <a:cs typeface="Arial" panose="020B0604020202020204" pitchFamily="34" charset="0"/>
                </a:rPr>
                <a:t>Depósito de proteína anormal dentro de las neuronas en el tronco encefálico y la </a:t>
              </a:r>
              <a:r>
                <a:rPr lang="es-ES" sz="1050" b="0" dirty="0" err="1">
                  <a:solidFill>
                    <a:srgbClr val="002755"/>
                  </a:solidFill>
                  <a:effectLst/>
                  <a:latin typeface="Arial" panose="020B0604020202020204" pitchFamily="34" charset="0"/>
                  <a:cs typeface="Arial" panose="020B0604020202020204" pitchFamily="34" charset="0"/>
                </a:rPr>
                <a:t>neocorteza</a:t>
              </a:r>
              <a:r>
                <a:rPr lang="es-ES" sz="1050" b="0" dirty="0">
                  <a:solidFill>
                    <a:srgbClr val="002755"/>
                  </a:solidFill>
                  <a:effectLst/>
                  <a:latin typeface="Arial" panose="020B0604020202020204" pitchFamily="34" charset="0"/>
                  <a:cs typeface="Arial" panose="020B0604020202020204" pitchFamily="34" charset="0"/>
                </a:rPr>
                <a:t>. Comparte algunas características con el Alzheimer, como problemas de memoria y confusión. Incluye síntomas distintivos como alucinaciones visuales y fluctuaciones en el estado de alerta.</a:t>
              </a:r>
            </a:p>
          </p:txBody>
        </p:sp>
        <p:sp>
          <p:nvSpPr>
            <p:cNvPr id="23" name="CuadroTexto 22">
              <a:extLst>
                <a:ext uri="{FF2B5EF4-FFF2-40B4-BE49-F238E27FC236}">
                  <a16:creationId xmlns:a16="http://schemas.microsoft.com/office/drawing/2014/main" id="{66BD40DD-E581-7ED2-C615-F69E2565712E}"/>
                </a:ext>
              </a:extLst>
            </p:cNvPr>
            <p:cNvSpPr txBox="1"/>
            <p:nvPr/>
          </p:nvSpPr>
          <p:spPr>
            <a:xfrm>
              <a:off x="6019832" y="1803895"/>
              <a:ext cx="2658861" cy="1384995"/>
            </a:xfrm>
            <a:prstGeom prst="rect">
              <a:avLst/>
            </a:prstGeom>
            <a:noFill/>
          </p:spPr>
          <p:txBody>
            <a:bodyPr wrap="square">
              <a:spAutoFit/>
            </a:bodyPr>
            <a:lstStyle/>
            <a:p>
              <a:pPr marL="22225" lvl="0" indent="0">
                <a:spcAft>
                  <a:spcPts val="0"/>
                </a:spcAft>
                <a:buFont typeface="Arial" panose="020B0604020202020204" pitchFamily="34" charset="0"/>
                <a:buNone/>
              </a:pPr>
              <a:r>
                <a:rPr kumimoji="0" lang="es-ES" sz="1050" b="1" i="0" u="none" strike="noStrike" kern="1200" cap="none" spc="0" normalizeH="0" baseline="0" noProof="0" dirty="0">
                  <a:ln>
                    <a:noFill/>
                  </a:ln>
                  <a:solidFill>
                    <a:srgbClr val="002755"/>
                  </a:solidFill>
                  <a:effectLst/>
                  <a:uLnTx/>
                  <a:uFillTx/>
                  <a:latin typeface="Arial" panose="020B0604020202020204" pitchFamily="34" charset="0"/>
                  <a:ea typeface="+mn-ea"/>
                  <a:cs typeface="Arial" panose="020B0604020202020204" pitchFamily="34" charset="0"/>
                </a:rPr>
                <a:t>Demencia Frontotemporal: </a:t>
              </a:r>
              <a:r>
                <a:rPr lang="es-ES" sz="1050" b="0" dirty="0">
                  <a:solidFill>
                    <a:srgbClr val="002755"/>
                  </a:solidFill>
                  <a:effectLst/>
                  <a:latin typeface="Arial" panose="020B0604020202020204" pitchFamily="34" charset="0"/>
                  <a:cs typeface="Arial" panose="020B0604020202020204" pitchFamily="34" charset="0"/>
                </a:rPr>
                <a:t>Degeneración/atrofia específica de los lóbulos frontal y temporal del cerebro. Puede causar cambios en la personalidad, el comportamiento y el lenguaje, y los problemas de memoria pueden no ser tan prominentes como en el Alzheimer.</a:t>
              </a:r>
              <a:endParaRPr lang="es-ES" sz="1050" b="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p:txBody>
        </p:sp>
        <p:sp>
          <p:nvSpPr>
            <p:cNvPr id="25" name="CuadroTexto 24">
              <a:extLst>
                <a:ext uri="{FF2B5EF4-FFF2-40B4-BE49-F238E27FC236}">
                  <a16:creationId xmlns:a16="http://schemas.microsoft.com/office/drawing/2014/main" id="{245CAC4E-363E-FE02-E20C-5C84463C8BFC}"/>
                </a:ext>
              </a:extLst>
            </p:cNvPr>
            <p:cNvSpPr txBox="1"/>
            <p:nvPr/>
          </p:nvSpPr>
          <p:spPr>
            <a:xfrm>
              <a:off x="6019832" y="3211061"/>
              <a:ext cx="2740208" cy="415498"/>
            </a:xfrm>
            <a:prstGeom prst="rect">
              <a:avLst/>
            </a:prstGeom>
            <a:noFill/>
          </p:spPr>
          <p:txBody>
            <a:bodyPr wrap="square">
              <a:spAutoFit/>
            </a:bodyPr>
            <a:lstStyle/>
            <a:p>
              <a:pPr marL="0" lvl="0" indent="0">
                <a:spcAft>
                  <a:spcPts val="0"/>
                </a:spcAft>
                <a:buFont typeface="Arial" panose="020B0604020202020204" pitchFamily="34" charset="0"/>
                <a:buNone/>
              </a:pPr>
              <a:r>
                <a:rPr kumimoji="0" lang="es-ES" sz="1050" b="1" i="0" u="none" strike="noStrike" kern="1200" cap="none" spc="0" normalizeH="0" baseline="0" noProof="0" dirty="0">
                  <a:ln>
                    <a:noFill/>
                  </a:ln>
                  <a:solidFill>
                    <a:srgbClr val="002755"/>
                  </a:solidFill>
                  <a:effectLst/>
                  <a:uLnTx/>
                  <a:uFillTx/>
                  <a:latin typeface="Arial" panose="020B0604020202020204" pitchFamily="34" charset="0"/>
                  <a:ea typeface="+mn-ea"/>
                  <a:cs typeface="Arial" panose="020B0604020202020204" pitchFamily="34" charset="0"/>
                </a:rPr>
                <a:t>Demencia Mixta: </a:t>
              </a:r>
              <a:r>
                <a:rPr lang="es-ES" sz="1050" b="0" dirty="0">
                  <a:solidFill>
                    <a:srgbClr val="002755"/>
                  </a:solidFill>
                  <a:effectLst/>
                  <a:latin typeface="Arial" panose="020B0604020202020204" pitchFamily="34" charset="0"/>
                  <a:cs typeface="Arial" panose="020B0604020202020204" pitchFamily="34" charset="0"/>
                </a:rPr>
                <a:t>Demencia por EA asociada a enfermedad vascular cerebral</a:t>
              </a:r>
            </a:p>
          </p:txBody>
        </p:sp>
        <p:sp>
          <p:nvSpPr>
            <p:cNvPr id="27" name="CuadroTexto 26">
              <a:extLst>
                <a:ext uri="{FF2B5EF4-FFF2-40B4-BE49-F238E27FC236}">
                  <a16:creationId xmlns:a16="http://schemas.microsoft.com/office/drawing/2014/main" id="{D8E3BB26-C72F-DB8D-34D5-B6F2D0960F05}"/>
                </a:ext>
              </a:extLst>
            </p:cNvPr>
            <p:cNvSpPr txBox="1"/>
            <p:nvPr/>
          </p:nvSpPr>
          <p:spPr>
            <a:xfrm>
              <a:off x="6019832" y="3648729"/>
              <a:ext cx="2385103" cy="253916"/>
            </a:xfrm>
            <a:prstGeom prst="rect">
              <a:avLst/>
            </a:prstGeom>
            <a:noFill/>
          </p:spPr>
          <p:txBody>
            <a:bodyPr wrap="square">
              <a:spAutoFit/>
            </a:bodyPr>
            <a:lstStyle/>
            <a:p>
              <a:pPr marL="0" lvl="0" indent="0">
                <a:spcAft>
                  <a:spcPts val="0"/>
                </a:spcAft>
                <a:buFont typeface="Arial" panose="020B0604020202020204" pitchFamily="34" charset="0"/>
                <a:buNone/>
              </a:pPr>
              <a:r>
                <a:rPr kumimoji="0" lang="es-ES" sz="1050" b="1" i="0" u="none" strike="noStrike" kern="1200" cap="none" spc="0" normalizeH="0" baseline="0" noProof="0" dirty="0">
                  <a:ln>
                    <a:noFill/>
                  </a:ln>
                  <a:solidFill>
                    <a:srgbClr val="002755"/>
                  </a:solidFill>
                  <a:effectLst/>
                  <a:uLnTx/>
                  <a:uFillTx/>
                  <a:latin typeface="Arial" panose="020B0604020202020204" pitchFamily="34" charset="0"/>
                  <a:ea typeface="+mn-ea"/>
                  <a:cs typeface="Arial" panose="020B0604020202020204" pitchFamily="34" charset="0"/>
                </a:rPr>
                <a:t>Enfermedad de Parkinson</a:t>
              </a:r>
              <a:endParaRPr lang="es-ES" sz="1050" b="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p:txBody>
        </p:sp>
        <p:sp>
          <p:nvSpPr>
            <p:cNvPr id="28" name="CuadroTexto 27">
              <a:extLst>
                <a:ext uri="{FF2B5EF4-FFF2-40B4-BE49-F238E27FC236}">
                  <a16:creationId xmlns:a16="http://schemas.microsoft.com/office/drawing/2014/main" id="{3CDA301A-DB2A-F121-35F9-2F54DC1F8A18}"/>
                </a:ext>
              </a:extLst>
            </p:cNvPr>
            <p:cNvSpPr txBox="1"/>
            <p:nvPr/>
          </p:nvSpPr>
          <p:spPr>
            <a:xfrm>
              <a:off x="3256657" y="1513939"/>
              <a:ext cx="2310983" cy="286232"/>
            </a:xfrm>
            <a:prstGeom prst="rect">
              <a:avLst/>
            </a:prstGeom>
            <a:noFill/>
          </p:spPr>
          <p:txBody>
            <a:bodyPr wrap="square" rtlCol="0">
              <a:spAutoFit/>
            </a:bodyPr>
            <a:lstStyle/>
            <a:p>
              <a:pPr defTabSz="685800">
                <a:lnSpc>
                  <a:spcPct val="90000"/>
                </a:lnSpc>
              </a:pPr>
              <a:r>
                <a:rPr lang="es-ES" sz="1400" b="1" dirty="0">
                  <a:latin typeface="Arial" panose="020B0604020202020204" pitchFamily="34" charset="0"/>
                  <a:cs typeface="Arial" panose="020B0604020202020204" pitchFamily="34" charset="0"/>
                </a:rPr>
                <a:t>Otros tipos de demencia</a:t>
              </a:r>
            </a:p>
          </p:txBody>
        </p:sp>
      </p:grpSp>
    </p:spTree>
    <p:extLst>
      <p:ext uri="{BB962C8B-B14F-4D97-AF65-F5344CB8AC3E}">
        <p14:creationId xmlns:p14="http://schemas.microsoft.com/office/powerpoint/2010/main" val="3280571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52B6B9-9DA6-35E4-FEA0-344884E1A545}"/>
              </a:ext>
            </a:extLst>
          </p:cNvPr>
          <p:cNvSpPr txBox="1"/>
          <p:nvPr/>
        </p:nvSpPr>
        <p:spPr>
          <a:xfrm>
            <a:off x="411461" y="810762"/>
            <a:ext cx="8587408" cy="307777"/>
          </a:xfrm>
          <a:prstGeom prst="rect">
            <a:avLst/>
          </a:prstGeom>
          <a:noFill/>
        </p:spPr>
        <p:txBody>
          <a:bodyPr wrap="square">
            <a:spAutoFit/>
          </a:bodyPr>
          <a:lstStyle/>
          <a:p>
            <a:r>
              <a:rPr lang="es-ES" sz="1400" b="1" dirty="0">
                <a:solidFill>
                  <a:srgbClr val="002755"/>
                </a:solidFill>
                <a:latin typeface="Arial" panose="020B0604020202020204" pitchFamily="34" charset="0"/>
                <a:ea typeface="Yu Gothic UI" panose="020B0500000000000000" pitchFamily="34" charset="-128"/>
                <a:cs typeface="Arial" panose="020B0604020202020204" pitchFamily="34" charset="0"/>
              </a:rPr>
              <a:t>Criterios diagnósticos de EA según National Institute of Aging y la Asociación de Alzheimer (2011) </a:t>
            </a:r>
          </a:p>
        </p:txBody>
      </p:sp>
      <p:sp>
        <p:nvSpPr>
          <p:cNvPr id="5" name="CuadroTexto 4">
            <a:extLst>
              <a:ext uri="{FF2B5EF4-FFF2-40B4-BE49-F238E27FC236}">
                <a16:creationId xmlns:a16="http://schemas.microsoft.com/office/drawing/2014/main" id="{ABDC1DF7-1A63-4187-8DEB-509CD0C5568B}"/>
              </a:ext>
            </a:extLst>
          </p:cNvPr>
          <p:cNvSpPr txBox="1"/>
          <p:nvPr/>
        </p:nvSpPr>
        <p:spPr>
          <a:xfrm>
            <a:off x="402583" y="396391"/>
            <a:ext cx="7120742" cy="461665"/>
          </a:xfrm>
          <a:prstGeom prst="rect">
            <a:avLst/>
          </a:prstGeom>
          <a:noFill/>
        </p:spPr>
        <p:txBody>
          <a:bodyPr wrap="square" rtlCol="0">
            <a:spAutoFit/>
          </a:bodyPr>
          <a:lstStyle/>
          <a:p>
            <a:r>
              <a:rPr lang="es-ES" sz="2400" b="1" dirty="0">
                <a:latin typeface="Arial" panose="020B0604020202020204" pitchFamily="34" charset="0"/>
                <a:ea typeface="Yu Gothic UI" panose="020B0500000000000000" pitchFamily="34" charset="-128"/>
                <a:cs typeface="Arial" panose="020B0604020202020204" pitchFamily="34" charset="0"/>
              </a:rPr>
              <a:t>Criterios diagnósticos</a:t>
            </a:r>
          </a:p>
        </p:txBody>
      </p:sp>
      <p:graphicFrame>
        <p:nvGraphicFramePr>
          <p:cNvPr id="8" name="Tabla 7">
            <a:extLst>
              <a:ext uri="{FF2B5EF4-FFF2-40B4-BE49-F238E27FC236}">
                <a16:creationId xmlns:a16="http://schemas.microsoft.com/office/drawing/2014/main" id="{44CA22F9-DE30-98B4-85E2-9B7198968488}"/>
              </a:ext>
            </a:extLst>
          </p:cNvPr>
          <p:cNvGraphicFramePr>
            <a:graphicFrameLocks noGrp="1"/>
          </p:cNvGraphicFramePr>
          <p:nvPr>
            <p:extLst>
              <p:ext uri="{D42A27DB-BD31-4B8C-83A1-F6EECF244321}">
                <p14:modId xmlns:p14="http://schemas.microsoft.com/office/powerpoint/2010/main" val="3680583859"/>
              </p:ext>
            </p:extLst>
          </p:nvPr>
        </p:nvGraphicFramePr>
        <p:xfrm>
          <a:off x="526654" y="1162927"/>
          <a:ext cx="4249532" cy="3349283"/>
        </p:xfrm>
        <a:graphic>
          <a:graphicData uri="http://schemas.openxmlformats.org/drawingml/2006/table">
            <a:tbl>
              <a:tblPr firstRow="1" firstCol="1" bandRow="1">
                <a:tableStyleId>{5C22544A-7EE6-4342-B048-85BDC9FD1C3A}</a:tableStyleId>
              </a:tblPr>
              <a:tblGrid>
                <a:gridCol w="4249532">
                  <a:extLst>
                    <a:ext uri="{9D8B030D-6E8A-4147-A177-3AD203B41FA5}">
                      <a16:colId xmlns:a16="http://schemas.microsoft.com/office/drawing/2014/main" val="2790482997"/>
                    </a:ext>
                  </a:extLst>
                </a:gridCol>
              </a:tblGrid>
              <a:tr h="220789">
                <a:tc>
                  <a:txBody>
                    <a:bodyPr/>
                    <a:lstStyle/>
                    <a:p>
                      <a:pPr algn="ctr">
                        <a:spcAft>
                          <a:spcPts val="0"/>
                        </a:spcAft>
                      </a:pPr>
                      <a:r>
                        <a:rPr lang="es-ES_tradnl" sz="1050" dirty="0">
                          <a:solidFill>
                            <a:schemeClr val="tx1"/>
                          </a:solidFill>
                          <a:effectLst/>
                          <a:latin typeface="Arial" panose="020B0604020202020204" pitchFamily="34" charset="0"/>
                          <a:ea typeface="Yu Gothic UI" panose="020B0500000000000000" pitchFamily="34" charset="-128"/>
                          <a:cs typeface="Arial" panose="020B0604020202020204" pitchFamily="34" charset="0"/>
                        </a:rPr>
                        <a:t>DEMENCIA DE ALZHEIMER PROBABLE</a:t>
                      </a:r>
                      <a:endParaRPr lang="es-ES" sz="1050" dirty="0">
                        <a:solidFill>
                          <a:schemeClr val="tx1"/>
                        </a:solidFill>
                        <a:effectLst/>
                        <a:latin typeface="Arial" panose="020B0604020202020204" pitchFamily="34" charset="0"/>
                        <a:ea typeface="Yu Gothic UI" panose="020B0500000000000000" pitchFamily="34" charset="-128"/>
                        <a:cs typeface="Arial" panose="020B0604020202020204" pitchFamily="34" charset="0"/>
                      </a:endParaRPr>
                    </a:p>
                  </a:txBody>
                  <a:tcPr marL="144000" marR="144000" marT="36000" marB="3600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6350" cap="flat" cmpd="sng" algn="ctr">
                      <a:solidFill>
                        <a:srgbClr val="002755"/>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2755"/>
                    </a:solidFill>
                  </a:tcPr>
                </a:tc>
                <a:extLst>
                  <a:ext uri="{0D108BD9-81ED-4DB2-BD59-A6C34878D82A}">
                    <a16:rowId xmlns:a16="http://schemas.microsoft.com/office/drawing/2014/main" val="1662731738"/>
                  </a:ext>
                </a:extLst>
              </a:tr>
              <a:tr h="3117263">
                <a:tc>
                  <a:txBody>
                    <a:bodyPr/>
                    <a:lstStyle/>
                    <a:p>
                      <a:pPr marL="196215" lvl="0" algn="l">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endParaRPr>
                    </a:p>
                    <a:p>
                      <a:pPr marL="201613" lvl="0" indent="-201613" algn="l">
                        <a:spcAft>
                          <a:spcPts val="0"/>
                        </a:spcAft>
                        <a:buAutoNum type="arabicPeriod"/>
                        <a:tabLst>
                          <a:tab pos="3911600" algn="l"/>
                          <a:tab pos="4267200" algn="l"/>
                        </a:tabLst>
                      </a:pPr>
                      <a: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CON CRITERIOS CLÍNICOS.</a:t>
                      </a:r>
                      <a:b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endParaRPr lang="es-ES" sz="9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endParaRPr>
                    </a:p>
                    <a:p>
                      <a:pPr marL="228600" lvl="1" indent="0" algn="l">
                        <a:spcAft>
                          <a:spcPts val="0"/>
                        </a:spcAft>
                        <a:buFont typeface="+mj-l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1" i="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1.1 Únicamente criterios clínicos: criterios de demencia, a los que se añaden los siguientes:</a:t>
                      </a:r>
                    </a:p>
                    <a:p>
                      <a:pPr marL="360363" indent="-76200" algn="l">
                        <a:spcAft>
                          <a:spcPts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Comienzo insidioso en meses o años.</a:t>
                      </a:r>
                    </a:p>
                    <a:p>
                      <a:pPr marL="360363" indent="-76200" algn="l">
                        <a:spcAft>
                          <a:spcPts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Empeoramiento cognitivo por informe u observación.</a:t>
                      </a:r>
                    </a:p>
                    <a:p>
                      <a:pPr marL="360363" indent="-76200" algn="l">
                        <a:spcAft>
                          <a:spcPts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Los déficits cognitivos iniciales más relevantes en la historia y en el examen afectan a una de las siguientes categorías: </a:t>
                      </a:r>
                    </a:p>
                    <a:p>
                      <a:pPr marL="561975" algn="l">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7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Presentación amnésica</a:t>
                      </a:r>
                    </a:p>
                    <a:p>
                      <a:pPr marL="561975" indent="0" algn="l">
                        <a:spcAft>
                          <a:spcPts val="0"/>
                        </a:spcAft>
                        <a:buFont typeface="Arial" panose="020B0604020202020204" pitchFamily="34" charse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7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Presentación no amnésica: afectación del lenguaje, visuoespacial o ejecutiva.</a:t>
                      </a:r>
                      <a:br>
                        <a:rPr lang="es-ES" sz="7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endParaRPr lang="es-ES" sz="7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endParaRPr>
                    </a:p>
                    <a:p>
                      <a:pPr marL="360363" indent="-131763" algn="l">
                        <a:spcAft>
                          <a:spcPts val="0"/>
                        </a:spcAft>
                        <a:buFont typeface="Arial" panose="020B0604020202020204" pitchFamily="34" charset="0"/>
                        <a:buNone/>
                        <a:tabLst>
                          <a:tab pos="1066800" algn="l"/>
                          <a:tab pos="1422400" algn="l"/>
                          <a:tab pos="1778000" algn="l"/>
                          <a:tab pos="2133600" algn="l"/>
                          <a:tab pos="2489200" algn="l"/>
                          <a:tab pos="2844800" algn="l"/>
                          <a:tab pos="3200400" algn="l"/>
                          <a:tab pos="3556000" algn="l"/>
                          <a:tab pos="3911600" algn="l"/>
                          <a:tab pos="4267200" algn="l"/>
                        </a:tabLst>
                      </a:pPr>
                      <a:r>
                        <a:rPr lang="es-ES" sz="900" b="1" i="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1.2 Con otros criterios que aumentan el nivel de certeza</a:t>
                      </a:r>
                    </a:p>
                    <a:p>
                      <a:pPr marL="703263" lvl="1" indent="-131763" algn="l">
                        <a:spcAft>
                          <a:spcPts val="0"/>
                        </a:spcAft>
                        <a:buFont typeface="Arial" panose="020B0604020202020204" pitchFamily="34" charset="0"/>
                        <a:buNone/>
                        <a:tabLst>
                          <a:tab pos="1066800" algn="l"/>
                          <a:tab pos="1422400" algn="l"/>
                          <a:tab pos="1778000" algn="l"/>
                          <a:tab pos="2133600" algn="l"/>
                          <a:tab pos="2489200" algn="l"/>
                          <a:tab pos="2844800" algn="l"/>
                          <a:tab pos="3200400" algn="l"/>
                          <a:tab pos="3556000" algn="l"/>
                          <a:tab pos="3911600" algn="l"/>
                          <a:tab pos="4267200" algn="l"/>
                        </a:tabLst>
                      </a:pPr>
                      <a:r>
                        <a:rPr lang="es-ES" sz="9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1.2.1</a:t>
                      </a: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Con deterioro cognitivo documentado, especialmente</a:t>
                      </a:r>
                      <a:b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con estudio neuropsicológico previo.</a:t>
                      </a:r>
                    </a:p>
                    <a:p>
                      <a:pPr marL="703263" lvl="1" indent="-131763" algn="l">
                        <a:spcAft>
                          <a:spcPts val="0"/>
                        </a:spcAft>
                        <a:buFont typeface="Arial" panose="020B0604020202020204" pitchFamily="34" charset="0"/>
                        <a:buNone/>
                        <a:tabLst>
                          <a:tab pos="1066800" algn="l"/>
                          <a:tab pos="1422400" algn="l"/>
                          <a:tab pos="1778000" algn="l"/>
                          <a:tab pos="2133600" algn="l"/>
                          <a:tab pos="2489200" algn="l"/>
                          <a:tab pos="2844800" algn="l"/>
                          <a:tab pos="3200400" algn="l"/>
                          <a:tab pos="3556000" algn="l"/>
                          <a:tab pos="3911600" algn="l"/>
                          <a:tab pos="4267200" algn="l"/>
                        </a:tabLst>
                      </a:pPr>
                      <a:r>
                        <a:rPr lang="es-ES" sz="900" b="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1.2.2</a:t>
                      </a: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Evidencia de una mutación genética (APP, PSEN1, PSEN2).</a:t>
                      </a:r>
                    </a:p>
                    <a:p>
                      <a:pPr marL="360363" indent="-131763" algn="l">
                        <a:spcAft>
                          <a:spcPts val="0"/>
                        </a:spcAft>
                        <a:buFont typeface="Arial" panose="020B0604020202020204" pitchFamily="34" charset="0"/>
                        <a:buNone/>
                        <a:tabLst>
                          <a:tab pos="1066800" algn="l"/>
                          <a:tab pos="1422400" algn="l"/>
                          <a:tab pos="1778000" algn="l"/>
                          <a:tab pos="2133600" algn="l"/>
                          <a:tab pos="2489200" algn="l"/>
                          <a:tab pos="2844800" algn="l"/>
                          <a:tab pos="3200400" algn="l"/>
                          <a:tab pos="3556000" algn="l"/>
                          <a:tab pos="3911600" algn="l"/>
                          <a:tab pos="4267200" algn="l"/>
                        </a:tabLst>
                      </a:pPr>
                      <a:endPar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endParaRPr>
                    </a:p>
                    <a:p>
                      <a:pPr algn="l">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2. CON EVIDENCIA DEL PROCESO FISIOPATOLÓGICO.</a:t>
                      </a:r>
                    </a:p>
                    <a:p>
                      <a:pPr marL="360363" lvl="1" indent="-79375" algn="l">
                        <a:spcAft>
                          <a:spcPts val="0"/>
                        </a:spcAft>
                        <a:buFont typeface="Arial" panose="020B0604020202020204" pitchFamily="34" charset="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spc="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En personas que cumplen los criterios clínicos de EA probable, el uso de biomarcadores cuando son positivos uno de depósito de proteína βA (LCR o PET) y otro de degeneración neuronal (tau en LCR, PET-FDG o RM estructural), pueden aumentar la certeza de que la base del síndrome demencial es el proceso fisiopatológico de EA.</a:t>
                      </a:r>
                    </a:p>
                  </a:txBody>
                  <a:tcPr marL="144000" marR="144000" marT="0" marB="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38100" cmpd="sng">
                      <a:noFill/>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000924"/>
                  </a:ext>
                </a:extLst>
              </a:tr>
            </a:tbl>
          </a:graphicData>
        </a:graphic>
      </p:graphicFrame>
      <p:graphicFrame>
        <p:nvGraphicFramePr>
          <p:cNvPr id="2" name="Tabla 1">
            <a:extLst>
              <a:ext uri="{FF2B5EF4-FFF2-40B4-BE49-F238E27FC236}">
                <a16:creationId xmlns:a16="http://schemas.microsoft.com/office/drawing/2014/main" id="{524AA2FB-3233-9BD6-F10A-63C4DD679C73}"/>
              </a:ext>
            </a:extLst>
          </p:cNvPr>
          <p:cNvGraphicFramePr>
            <a:graphicFrameLocks noGrp="1"/>
          </p:cNvGraphicFramePr>
          <p:nvPr>
            <p:extLst>
              <p:ext uri="{D42A27DB-BD31-4B8C-83A1-F6EECF244321}">
                <p14:modId xmlns:p14="http://schemas.microsoft.com/office/powerpoint/2010/main" val="2961854224"/>
              </p:ext>
            </p:extLst>
          </p:nvPr>
        </p:nvGraphicFramePr>
        <p:xfrm>
          <a:off x="4895969" y="1162928"/>
          <a:ext cx="3889256" cy="3352926"/>
        </p:xfrm>
        <a:graphic>
          <a:graphicData uri="http://schemas.openxmlformats.org/drawingml/2006/table">
            <a:tbl>
              <a:tblPr firstRow="1" firstCol="1" bandRow="1">
                <a:tableStyleId>{5C22544A-7EE6-4342-B048-85BDC9FD1C3A}</a:tableStyleId>
              </a:tblPr>
              <a:tblGrid>
                <a:gridCol w="3889256">
                  <a:extLst>
                    <a:ext uri="{9D8B030D-6E8A-4147-A177-3AD203B41FA5}">
                      <a16:colId xmlns:a16="http://schemas.microsoft.com/office/drawing/2014/main" val="320882190"/>
                    </a:ext>
                  </a:extLst>
                </a:gridCol>
              </a:tblGrid>
              <a:tr h="235006">
                <a:tc>
                  <a:txBody>
                    <a:bodyPr/>
                    <a:lstStyle/>
                    <a:p>
                      <a:pPr marL="196215" lvl="0" algn="ct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chemeClr val="tx1"/>
                          </a:solidFill>
                          <a:effectLst/>
                          <a:latin typeface="Arial" panose="020B0604020202020204" pitchFamily="34" charset="0"/>
                          <a:ea typeface="Yu Gothic UI" panose="020B0500000000000000" pitchFamily="34" charset="-128"/>
                          <a:cs typeface="Arial" panose="020B0604020202020204" pitchFamily="34" charset="0"/>
                        </a:rPr>
                        <a:t>DEMENCIA DE ALZHEIMER POSIBLE</a:t>
                      </a:r>
                    </a:p>
                  </a:txBody>
                  <a:tcPr marL="144000" marR="144000" marT="36000" marB="3600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6350" cap="flat" cmpd="sng" algn="ctr">
                      <a:solidFill>
                        <a:srgbClr val="002755"/>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2755"/>
                    </a:solidFill>
                  </a:tcPr>
                </a:tc>
                <a:extLst>
                  <a:ext uri="{0D108BD9-81ED-4DB2-BD59-A6C34878D82A}">
                    <a16:rowId xmlns:a16="http://schemas.microsoft.com/office/drawing/2014/main" val="2115799185"/>
                  </a:ext>
                </a:extLst>
              </a:tr>
              <a:tr h="3117920">
                <a:tc>
                  <a:txBody>
                    <a:bodyPr/>
                    <a:lstStyle/>
                    <a:p>
                      <a:pP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dirty="0">
                          <a:solidFill>
                            <a:schemeClr val="accent1"/>
                          </a:solidFill>
                          <a:effectLst/>
                          <a:latin typeface="Aptos" panose="020B0004020202020204" pitchFamily="34" charset="0"/>
                          <a:ea typeface="Yu Gothic UI" panose="020B0500000000000000" pitchFamily="34" charset="-128"/>
                        </a:rPr>
                        <a:t> </a:t>
                      </a:r>
                    </a:p>
                    <a:p>
                      <a:pPr marL="228600" indent="-228600">
                        <a:spcAft>
                          <a:spcPts val="400"/>
                        </a:spcAf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CON CRITERIOS CLÍNICOS.</a:t>
                      </a:r>
                    </a:p>
                    <a:p>
                      <a:pPr lvl="1">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i="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1.1 Por evolución atípica.</a:t>
                      </a:r>
                    </a:p>
                    <a:p>
                      <a:pPr lvl="1">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Por la presencia de comienzo rápido de las alteraciones cognitivas, insuficientes detalles históricos o </a:t>
                      </a:r>
                      <a:r>
                        <a:rPr lang="es-ES" sz="8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insuficiente</a:t>
                      </a: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documentación objetiva de deterioro progresivo</a:t>
                      </a:r>
                    </a:p>
                    <a:p>
                      <a:pPr lvl="1">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i="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1.2 Por presentación mixta etiológica.</a:t>
                      </a:r>
                      <a:br>
                        <a:rPr lang="es-ES" sz="900" i="1"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En personas que cumplen criterios de EA clínica, pero presentan evidencia de:</a:t>
                      </a:r>
                    </a:p>
                    <a:p>
                      <a:pPr marL="454660" lvl="1">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a) enfermedad cerebrovascular concomitante</a:t>
                      </a:r>
                    </a:p>
                    <a:p>
                      <a:pPr marL="454660" lvl="1">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b) hallazgos compatibles con demencia con cuerpos de Lewy</a:t>
                      </a:r>
                    </a:p>
                    <a:p>
                      <a:pPr marL="454660" lvl="1">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c) evidencia de otras enfermedades neurológicas o no neurológicas, así como medicaciones que puedan afectar la cognición.</a:t>
                      </a:r>
                      <a:endPar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endParaRPr>
                    </a:p>
                    <a:p>
                      <a:pP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2. CON EVIDENCIA DEL PROCESO FISIOPATOLÓGICO.</a:t>
                      </a:r>
                      <a:b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r>
                        <a:rPr lang="es-ES" sz="9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a:t>
                      </a: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En personas que no cumplen los criterios clínicos de la EA, pero</a:t>
                      </a:r>
                      <a:b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tienen evidencia de proceso fisiopatológico de EA mediante</a:t>
                      </a:r>
                      <a:b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biomarcadores (con alteración en las dos categorías) o cumplen los</a:t>
                      </a:r>
                      <a:b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br>
                      <a:r>
                        <a:rPr lang="es-ES" sz="90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criterios neuropatológicos de EA.</a:t>
                      </a:r>
                    </a:p>
                  </a:txBody>
                  <a:tcPr marL="144000" marR="144000" marT="0" marB="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38100" cmpd="sng">
                      <a:noFill/>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600651"/>
                  </a:ext>
                </a:extLst>
              </a:tr>
            </a:tbl>
          </a:graphicData>
        </a:graphic>
      </p:graphicFrame>
      <p:sp>
        <p:nvSpPr>
          <p:cNvPr id="9" name="CuadroTexto 8">
            <a:extLst>
              <a:ext uri="{FF2B5EF4-FFF2-40B4-BE49-F238E27FC236}">
                <a16:creationId xmlns:a16="http://schemas.microsoft.com/office/drawing/2014/main" id="{0FC71C42-FFE4-0229-AF64-BD42DDB00639}"/>
              </a:ext>
            </a:extLst>
          </p:cNvPr>
          <p:cNvSpPr txBox="1"/>
          <p:nvPr/>
        </p:nvSpPr>
        <p:spPr>
          <a:xfrm>
            <a:off x="510114" y="4515339"/>
            <a:ext cx="5302758" cy="307777"/>
          </a:xfrm>
          <a:prstGeom prst="rect">
            <a:avLst/>
          </a:prstGeom>
          <a:noFill/>
        </p:spPr>
        <p:txBody>
          <a:bodyPr wrap="square">
            <a:spAutoFit/>
          </a:bodyPr>
          <a:lstStyle/>
          <a:p>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https://sen.es/pdf/guias/Guia_Demencias_2018.pdf</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a:t>
            </a:r>
            <a:endParaRPr lang="es-ES" sz="700" dirty="0">
              <a:solidFill>
                <a:srgbClr val="0027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04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52B6B9-9DA6-35E4-FEA0-344884E1A545}"/>
              </a:ext>
            </a:extLst>
          </p:cNvPr>
          <p:cNvSpPr txBox="1"/>
          <p:nvPr/>
        </p:nvSpPr>
        <p:spPr>
          <a:xfrm>
            <a:off x="415456" y="947501"/>
            <a:ext cx="8587408" cy="307777"/>
          </a:xfrm>
          <a:prstGeom prst="rect">
            <a:avLst/>
          </a:prstGeom>
          <a:noFill/>
        </p:spPr>
        <p:txBody>
          <a:bodyPr wrap="square">
            <a:spAutoFit/>
          </a:bodyPr>
          <a:lstStyle/>
          <a:p>
            <a:r>
              <a:rPr lang="es-ES" sz="1400" b="1" dirty="0">
                <a:solidFill>
                  <a:srgbClr val="002755"/>
                </a:solidFill>
                <a:latin typeface="Arial" panose="020B0604020202020204" pitchFamily="34" charset="0"/>
                <a:ea typeface="Yu Gothic UI" panose="020B0500000000000000" pitchFamily="34" charset="-128"/>
                <a:cs typeface="Arial" panose="020B0604020202020204" pitchFamily="34" charset="0"/>
              </a:rPr>
              <a:t>Criterios diagnósticos de EA según National Institute of Aging y la Asociación de Alzheimer (2011) </a:t>
            </a:r>
          </a:p>
        </p:txBody>
      </p:sp>
      <p:sp>
        <p:nvSpPr>
          <p:cNvPr id="7" name="CuadroTexto 6">
            <a:extLst>
              <a:ext uri="{FF2B5EF4-FFF2-40B4-BE49-F238E27FC236}">
                <a16:creationId xmlns:a16="http://schemas.microsoft.com/office/drawing/2014/main" id="{5FEB0D37-A84B-DB38-1DBA-6041CBA573B4}"/>
              </a:ext>
            </a:extLst>
          </p:cNvPr>
          <p:cNvSpPr txBox="1"/>
          <p:nvPr/>
        </p:nvSpPr>
        <p:spPr>
          <a:xfrm>
            <a:off x="503238" y="4493776"/>
            <a:ext cx="5428932" cy="307777"/>
          </a:xfrm>
          <a:prstGeom prst="rect">
            <a:avLst/>
          </a:prstGeom>
          <a:noFill/>
        </p:spPr>
        <p:txBody>
          <a:bodyPr wrap="square">
            <a:spAutoFit/>
          </a:bodyPr>
          <a:lstStyle/>
          <a:p>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https://sen.es/pdf/guias/Guia_Demencias_2018.pdf</a:t>
            </a:r>
            <a:r>
              <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rPr>
              <a:t>.</a:t>
            </a:r>
            <a:endParaRPr lang="es-ES" sz="700" dirty="0">
              <a:solidFill>
                <a:srgbClr val="002755"/>
              </a:solidFill>
              <a:latin typeface="Arial" panose="020B0604020202020204" pitchFamily="34" charset="0"/>
              <a:cs typeface="Arial" panose="020B0604020202020204" pitchFamily="34" charset="0"/>
            </a:endParaRPr>
          </a:p>
        </p:txBody>
      </p:sp>
      <p:graphicFrame>
        <p:nvGraphicFramePr>
          <p:cNvPr id="6" name="Tabla 5">
            <a:extLst>
              <a:ext uri="{FF2B5EF4-FFF2-40B4-BE49-F238E27FC236}">
                <a16:creationId xmlns:a16="http://schemas.microsoft.com/office/drawing/2014/main" id="{9FEE3CA8-079E-AD54-3259-6AA12CA739A7}"/>
              </a:ext>
            </a:extLst>
          </p:cNvPr>
          <p:cNvGraphicFramePr>
            <a:graphicFrameLocks noGrp="1"/>
          </p:cNvGraphicFramePr>
          <p:nvPr>
            <p:extLst>
              <p:ext uri="{D42A27DB-BD31-4B8C-83A1-F6EECF244321}">
                <p14:modId xmlns:p14="http://schemas.microsoft.com/office/powerpoint/2010/main" val="2580479383"/>
              </p:ext>
            </p:extLst>
          </p:nvPr>
        </p:nvGraphicFramePr>
        <p:xfrm>
          <a:off x="503238" y="1479182"/>
          <a:ext cx="3224080" cy="1286120"/>
        </p:xfrm>
        <a:graphic>
          <a:graphicData uri="http://schemas.openxmlformats.org/drawingml/2006/table">
            <a:tbl>
              <a:tblPr firstRow="1" firstCol="1" bandRow="1">
                <a:tableStyleId>{5C22544A-7EE6-4342-B048-85BDC9FD1C3A}</a:tableStyleId>
              </a:tblPr>
              <a:tblGrid>
                <a:gridCol w="3224080">
                  <a:extLst>
                    <a:ext uri="{9D8B030D-6E8A-4147-A177-3AD203B41FA5}">
                      <a16:colId xmlns:a16="http://schemas.microsoft.com/office/drawing/2014/main" val="1418337999"/>
                    </a:ext>
                  </a:extLst>
                </a:gridCol>
              </a:tblGrid>
              <a:tr h="0">
                <a:tc>
                  <a:txBody>
                    <a:bodyPr/>
                    <a:lstStyle/>
                    <a:p>
                      <a:pPr marL="196215">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_tradnl" sz="1050" b="1" kern="1200" dirty="0">
                          <a:solidFill>
                            <a:srgbClr val="00F1BE"/>
                          </a:solidFill>
                          <a:effectLst/>
                          <a:latin typeface="Arial" panose="020B0604020202020204" pitchFamily="34" charset="0"/>
                          <a:ea typeface="Yu Gothic UI" panose="020B0500000000000000" pitchFamily="34" charset="-128"/>
                          <a:cs typeface="Arial" panose="020B0604020202020204" pitchFamily="34" charset="0"/>
                        </a:rPr>
                        <a:t>DEMENCIA</a:t>
                      </a:r>
                      <a:r>
                        <a:rPr lang="es-ES_tradnl" sz="1050" dirty="0">
                          <a:solidFill>
                            <a:srgbClr val="00F1BE"/>
                          </a:solidFill>
                          <a:effectLst/>
                          <a:latin typeface="Arial" panose="020B0604020202020204" pitchFamily="34" charset="0"/>
                          <a:ea typeface="Yu Gothic UI" panose="020B0500000000000000" pitchFamily="34" charset="-128"/>
                          <a:cs typeface="Arial" panose="020B0604020202020204" pitchFamily="34" charset="0"/>
                        </a:rPr>
                        <a:t> DE ALZHEIMER PROBADA</a:t>
                      </a:r>
                      <a:endParaRPr lang="es-ES" sz="1050" dirty="0">
                        <a:solidFill>
                          <a:srgbClr val="00F1BE"/>
                        </a:solidFill>
                        <a:effectLst/>
                        <a:latin typeface="Arial" panose="020B0604020202020204" pitchFamily="34" charset="0"/>
                        <a:ea typeface="Yu Gothic UI" panose="020B0500000000000000" pitchFamily="34" charset="-128"/>
                        <a:cs typeface="Arial" panose="020B0604020202020204" pitchFamily="34" charset="0"/>
                      </a:endParaRPr>
                    </a:p>
                  </a:txBody>
                  <a:tcPr marL="144000" marR="144000" marT="36000" marB="3600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solidFill>
                      <a:srgbClr val="002755"/>
                    </a:solidFill>
                  </a:tcPr>
                </a:tc>
                <a:extLst>
                  <a:ext uri="{0D108BD9-81ED-4DB2-BD59-A6C34878D82A}">
                    <a16:rowId xmlns:a16="http://schemas.microsoft.com/office/drawing/2014/main" val="591638747"/>
                  </a:ext>
                </a:extLst>
              </a:tr>
              <a:tr h="200673">
                <a:tc>
                  <a:txBody>
                    <a:bodyPr/>
                    <a:lstStyle/>
                    <a:p>
                      <a:pPr>
                        <a:spcAft>
                          <a:spcPts val="400"/>
                        </a:spcAft>
                      </a:pPr>
                      <a:r>
                        <a:rPr lang="es-ES" sz="105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a:t>
                      </a:r>
                    </a:p>
                    <a:p>
                      <a:pPr>
                        <a:spcAft>
                          <a:spcPts val="400"/>
                        </a:spcAft>
                      </a:pPr>
                      <a:r>
                        <a:rPr lang="es-ES" sz="105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Cuando los pacientes cumplen los criterios clínicos y cognitivos de EA y el estudio neuropatológico demuestra la presencia de patología EA.</a:t>
                      </a:r>
                    </a:p>
                    <a:p>
                      <a:pPr marL="196215">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0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a:t>
                      </a:r>
                      <a:endParaRPr lang="es-ES" sz="1050" dirty="0">
                        <a:solidFill>
                          <a:srgbClr val="002755"/>
                        </a:solidFill>
                        <a:effectLst/>
                        <a:latin typeface="Arial" panose="020B0604020202020204" pitchFamily="34" charset="0"/>
                        <a:ea typeface="Yu Gothic UI" panose="020B0500000000000000" pitchFamily="34" charset="-128"/>
                        <a:cs typeface="Arial" panose="020B0604020202020204" pitchFamily="34" charset="0"/>
                      </a:endParaRPr>
                    </a:p>
                  </a:txBody>
                  <a:tcPr marL="144000" marR="144000" marT="0" marB="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noFill/>
                  </a:tcPr>
                </a:tc>
                <a:extLst>
                  <a:ext uri="{0D108BD9-81ED-4DB2-BD59-A6C34878D82A}">
                    <a16:rowId xmlns:a16="http://schemas.microsoft.com/office/drawing/2014/main" val="3698059667"/>
                  </a:ext>
                </a:extLst>
              </a:tr>
            </a:tbl>
          </a:graphicData>
        </a:graphic>
      </p:graphicFrame>
      <p:graphicFrame>
        <p:nvGraphicFramePr>
          <p:cNvPr id="9" name="Tabla 8">
            <a:extLst>
              <a:ext uri="{FF2B5EF4-FFF2-40B4-BE49-F238E27FC236}">
                <a16:creationId xmlns:a16="http://schemas.microsoft.com/office/drawing/2014/main" id="{F949C4CC-FB94-12B1-C649-E8E988A8CF8C}"/>
              </a:ext>
            </a:extLst>
          </p:cNvPr>
          <p:cNvGraphicFramePr>
            <a:graphicFrameLocks noGrp="1"/>
          </p:cNvGraphicFramePr>
          <p:nvPr>
            <p:extLst>
              <p:ext uri="{D42A27DB-BD31-4B8C-83A1-F6EECF244321}">
                <p14:modId xmlns:p14="http://schemas.microsoft.com/office/powerpoint/2010/main" val="1613609709"/>
              </p:ext>
            </p:extLst>
          </p:nvPr>
        </p:nvGraphicFramePr>
        <p:xfrm>
          <a:off x="3851910" y="1481481"/>
          <a:ext cx="4933315" cy="2289420"/>
        </p:xfrm>
        <a:graphic>
          <a:graphicData uri="http://schemas.openxmlformats.org/drawingml/2006/table">
            <a:tbl>
              <a:tblPr firstRow="1" firstCol="1" bandRow="1">
                <a:tableStyleId>{5C22544A-7EE6-4342-B048-85BDC9FD1C3A}</a:tableStyleId>
              </a:tblPr>
              <a:tblGrid>
                <a:gridCol w="4933315">
                  <a:extLst>
                    <a:ext uri="{9D8B030D-6E8A-4147-A177-3AD203B41FA5}">
                      <a16:colId xmlns:a16="http://schemas.microsoft.com/office/drawing/2014/main" val="1592596091"/>
                    </a:ext>
                  </a:extLst>
                </a:gridCol>
              </a:tblGrid>
              <a:tr h="0">
                <a:tc>
                  <a:txBody>
                    <a:bodyPr/>
                    <a:lstStyle/>
                    <a:p>
                      <a:pPr marL="196215">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chemeClr val="tx1"/>
                          </a:solidFill>
                          <a:effectLst/>
                          <a:latin typeface="Aptos" panose="020B0004020202020204" pitchFamily="34" charset="0"/>
                          <a:ea typeface="Yu Gothic UI" panose="020B0500000000000000" pitchFamily="34" charset="-128"/>
                        </a:rPr>
                        <a:t>DEMENCIA DE ALZHEIMER IMPROBABLE</a:t>
                      </a:r>
                      <a:endParaRPr lang="es-ES" sz="1050" dirty="0">
                        <a:solidFill>
                          <a:schemeClr val="tx1"/>
                        </a:solidFill>
                        <a:effectLst/>
                        <a:latin typeface="Aptos" panose="020B0004020202020204" pitchFamily="34" charset="0"/>
                        <a:ea typeface="Yu Gothic UI" panose="020B0500000000000000" pitchFamily="34" charset="-128"/>
                        <a:cs typeface="Arial" panose="020B0604020202020204" pitchFamily="34" charset="0"/>
                      </a:endParaRPr>
                    </a:p>
                  </a:txBody>
                  <a:tcPr marL="144000" marR="144000" marT="36000" marB="3600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solidFill>
                      <a:srgbClr val="002755"/>
                    </a:solidFill>
                  </a:tcPr>
                </a:tc>
                <a:extLst>
                  <a:ext uri="{0D108BD9-81ED-4DB2-BD59-A6C34878D82A}">
                    <a16:rowId xmlns:a16="http://schemas.microsoft.com/office/drawing/2014/main" val="3753321671"/>
                  </a:ext>
                </a:extLst>
              </a:tr>
              <a:tr h="559411">
                <a:tc>
                  <a:txBody>
                    <a:bodyPr/>
                    <a:lstStyle/>
                    <a:p>
                      <a:pP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chemeClr val="accent1"/>
                          </a:solidFill>
                          <a:effectLst/>
                          <a:latin typeface="Arial" panose="020B0604020202020204" pitchFamily="34" charset="0"/>
                          <a:ea typeface="Yu Gothic UI" panose="020B0500000000000000" pitchFamily="34" charset="-128"/>
                          <a:cs typeface="Arial" panose="020B0604020202020204" pitchFamily="34" charset="0"/>
                        </a:rPr>
                        <a:t> </a:t>
                      </a:r>
                    </a:p>
                    <a:p>
                      <a:pP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1. No cumple con los criterios clínicos de EA.</a:t>
                      </a:r>
                    </a:p>
                    <a:p>
                      <a:pP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 </a:t>
                      </a:r>
                    </a:p>
                    <a:p>
                      <a:pPr>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2. Cumple unos de los siguientes criterios:</a:t>
                      </a:r>
                    </a:p>
                    <a:p>
                      <a:pPr marL="571500" lvl="1" indent="-228600">
                        <a:spcAft>
                          <a:spcPts val="400"/>
                        </a:spcAft>
                        <a:buFont typeface="+mj-lt"/>
                        <a:buAutoNum type="alphaL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A pesar de cumplir criterios clínicos de posible o probable EA, existe suficiente evidencia para un diagnóstico alternativo como demencia por VIH, demencia por enfermedad de Huntington, u otras que raramente se pueden mezclar con EA.</a:t>
                      </a:r>
                    </a:p>
                    <a:p>
                      <a:pPr marL="571500" lvl="1" indent="-228600">
                        <a:spcAft>
                          <a:spcPts val="400"/>
                        </a:spcAft>
                        <a:buFont typeface="+mj-lt"/>
                        <a:buAutoNum type="alphaL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50" b="0" dirty="0">
                          <a:solidFill>
                            <a:srgbClr val="002755"/>
                          </a:solidFill>
                          <a:effectLst/>
                          <a:latin typeface="Arial" panose="020B0604020202020204" pitchFamily="34" charset="0"/>
                          <a:ea typeface="Yu Gothic UI" panose="020B0500000000000000" pitchFamily="34" charset="-128"/>
                          <a:cs typeface="Arial" panose="020B0604020202020204" pitchFamily="34" charset="0"/>
                        </a:rPr>
                        <a:t>A pesar de cumplir con los criterios clínicos de EA posible, los biomarcadores de βA y neurodegeneración son negativos.</a:t>
                      </a:r>
                    </a:p>
                    <a:p>
                      <a:pPr marL="196215">
                        <a:spcAft>
                          <a:spcPts val="4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000" dirty="0">
                          <a:solidFill>
                            <a:schemeClr val="accent1"/>
                          </a:solidFill>
                          <a:effectLst/>
                          <a:latin typeface="Aptos" panose="020B0004020202020204" pitchFamily="34" charset="0"/>
                          <a:ea typeface="Yu Gothic UI" panose="020B0500000000000000" pitchFamily="34" charset="-128"/>
                        </a:rPr>
                        <a:t> </a:t>
                      </a:r>
                      <a:endParaRPr lang="es-ES" sz="1050" dirty="0">
                        <a:solidFill>
                          <a:schemeClr val="accent1"/>
                        </a:solidFill>
                        <a:effectLst/>
                        <a:latin typeface="Aptos" panose="020B0004020202020204" pitchFamily="34" charset="0"/>
                        <a:ea typeface="Yu Gothic UI" panose="020B0500000000000000" pitchFamily="34" charset="-128"/>
                        <a:cs typeface="Arial" panose="020B0604020202020204" pitchFamily="34" charset="0"/>
                      </a:endParaRPr>
                    </a:p>
                  </a:txBody>
                  <a:tcPr marL="144000" marR="144000" marT="0" marB="0">
                    <a:lnL w="6350" cap="flat" cmpd="sng" algn="ctr">
                      <a:solidFill>
                        <a:srgbClr val="002755"/>
                      </a:solidFill>
                      <a:prstDash val="solid"/>
                      <a:round/>
                      <a:headEnd type="none" w="med" len="med"/>
                      <a:tailEnd type="none" w="med" len="med"/>
                    </a:lnL>
                    <a:lnR w="6350" cap="flat" cmpd="sng" algn="ctr">
                      <a:solidFill>
                        <a:srgbClr val="002755"/>
                      </a:solidFill>
                      <a:prstDash val="solid"/>
                      <a:round/>
                      <a:headEnd type="none" w="med" len="med"/>
                      <a:tailEnd type="none" w="med" len="med"/>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noFill/>
                  </a:tcPr>
                </a:tc>
                <a:extLst>
                  <a:ext uri="{0D108BD9-81ED-4DB2-BD59-A6C34878D82A}">
                    <a16:rowId xmlns:a16="http://schemas.microsoft.com/office/drawing/2014/main" val="1224283341"/>
                  </a:ext>
                </a:extLst>
              </a:tr>
            </a:tbl>
          </a:graphicData>
        </a:graphic>
      </p:graphicFrame>
      <p:sp>
        <p:nvSpPr>
          <p:cNvPr id="4" name="CuadroTexto 3">
            <a:extLst>
              <a:ext uri="{FF2B5EF4-FFF2-40B4-BE49-F238E27FC236}">
                <a16:creationId xmlns:a16="http://schemas.microsoft.com/office/drawing/2014/main" id="{07117FA1-0E37-F08C-352F-C64791085878}"/>
              </a:ext>
            </a:extLst>
          </p:cNvPr>
          <p:cNvSpPr txBox="1"/>
          <p:nvPr/>
        </p:nvSpPr>
        <p:spPr>
          <a:xfrm>
            <a:off x="402583" y="396391"/>
            <a:ext cx="7120742" cy="461665"/>
          </a:xfrm>
          <a:prstGeom prst="rect">
            <a:avLst/>
          </a:prstGeom>
          <a:noFill/>
        </p:spPr>
        <p:txBody>
          <a:bodyPr wrap="square" rtlCol="0">
            <a:spAutoFit/>
          </a:bodyPr>
          <a:lstStyle/>
          <a:p>
            <a:r>
              <a:rPr lang="es-ES" sz="2400" b="1" dirty="0">
                <a:latin typeface="Arial" panose="020B0604020202020204" pitchFamily="34" charset="0"/>
                <a:ea typeface="Yu Gothic UI" panose="020B0500000000000000" pitchFamily="34" charset="-128"/>
                <a:cs typeface="Arial" panose="020B0604020202020204" pitchFamily="34" charset="0"/>
              </a:rPr>
              <a:t>Criterios diagnósticos</a:t>
            </a:r>
          </a:p>
        </p:txBody>
      </p:sp>
    </p:spTree>
    <p:extLst>
      <p:ext uri="{BB962C8B-B14F-4D97-AF65-F5344CB8AC3E}">
        <p14:creationId xmlns:p14="http://schemas.microsoft.com/office/powerpoint/2010/main" val="197198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8F0CA-B30D-9A23-0158-07949A3394E4}"/>
              </a:ext>
            </a:extLst>
          </p:cNvPr>
          <p:cNvSpPr>
            <a:spLocks noGrp="1"/>
          </p:cNvSpPr>
          <p:nvPr>
            <p:ph type="title" idx="4294967295"/>
          </p:nvPr>
        </p:nvSpPr>
        <p:spPr>
          <a:xfrm>
            <a:off x="367030" y="439738"/>
            <a:ext cx="8559800" cy="590550"/>
          </a:xfrm>
        </p:spPr>
        <p:txBody>
          <a:bodyPr/>
          <a:lstStyle/>
          <a:p>
            <a:r>
              <a:rPr lang="es-ES_tradnl" sz="2400" b="1" dirty="0">
                <a:latin typeface="Arial" panose="020B0604020202020204" pitchFamily="34" charset="0"/>
                <a:ea typeface="Yu Gothic UI" panose="020B0500000000000000" pitchFamily="34" charset="-128"/>
                <a:cs typeface="Arial" panose="020B0604020202020204" pitchFamily="34" charset="0"/>
              </a:rPr>
              <a:t>¿Cuándo derivar a neurología? </a:t>
            </a:r>
            <a:endParaRPr lang="es-ES" sz="2400" b="1" dirty="0">
              <a:latin typeface="Arial" panose="020B0604020202020204" pitchFamily="34" charset="0"/>
              <a:ea typeface="Yu Gothic UI" panose="020B0500000000000000" pitchFamily="34" charset="-128"/>
              <a:cs typeface="Arial" panose="020B0604020202020204" pitchFamily="34" charset="0"/>
            </a:endParaRPr>
          </a:p>
        </p:txBody>
      </p:sp>
      <p:sp>
        <p:nvSpPr>
          <p:cNvPr id="16" name="CuadroTexto 15">
            <a:extLst>
              <a:ext uri="{FF2B5EF4-FFF2-40B4-BE49-F238E27FC236}">
                <a16:creationId xmlns:a16="http://schemas.microsoft.com/office/drawing/2014/main" id="{3E85ECB4-F677-C443-F511-C6B98C1F18F3}"/>
              </a:ext>
            </a:extLst>
          </p:cNvPr>
          <p:cNvSpPr txBox="1"/>
          <p:nvPr/>
        </p:nvSpPr>
        <p:spPr>
          <a:xfrm>
            <a:off x="503238" y="4420345"/>
            <a:ext cx="5726112" cy="415498"/>
          </a:xfrm>
          <a:prstGeom prst="rect">
            <a:avLst/>
          </a:prstGeom>
          <a:noFill/>
        </p:spPr>
        <p:txBody>
          <a:bodyPr wrap="square" lIns="91440" tIns="45720" rIns="91440" bIns="45720" anchor="t">
            <a:spAutoFit/>
          </a:bodyPr>
          <a:lstStyle/>
          <a:p>
            <a:r>
              <a:rPr lang="es-ES" sz="700" dirty="0">
                <a:solidFill>
                  <a:srgbClr val="002855"/>
                </a:solidFill>
                <a:latin typeface="Arial" panose="020B0604020202020204" pitchFamily="34" charset="0"/>
                <a:ea typeface="Yu Gothic"/>
                <a:cs typeface="Arial" panose="020B0604020202020204" pitchFamily="34" charset="0"/>
              </a:rPr>
              <a:t>Santonja-</a:t>
            </a:r>
            <a:r>
              <a:rPr lang="es-ES" sz="700" dirty="0" err="1">
                <a:solidFill>
                  <a:srgbClr val="002855"/>
                </a:solidFill>
                <a:latin typeface="Arial" panose="020B0604020202020204" pitchFamily="34" charset="0"/>
                <a:ea typeface="Yu Gothic"/>
                <a:cs typeface="Arial" panose="020B0604020202020204" pitchFamily="34" charset="0"/>
              </a:rPr>
              <a:t>Llabata</a:t>
            </a:r>
            <a:r>
              <a:rPr lang="es-ES" sz="700" dirty="0">
                <a:solidFill>
                  <a:srgbClr val="002855"/>
                </a:solidFill>
                <a:latin typeface="Arial" panose="020B0604020202020204" pitchFamily="34" charset="0"/>
                <a:ea typeface="Yu Gothic"/>
                <a:cs typeface="Arial" panose="020B0604020202020204" pitchFamily="34" charset="0"/>
              </a:rPr>
              <a:t> JM, et al. Grupo de neurología cognitiva de la sociedad valenciana de neurología, COGVAL. Guías de manejo práctico de la enfermedad de </a:t>
            </a:r>
            <a:r>
              <a:rPr lang="es-ES" sz="700" dirty="0" err="1">
                <a:solidFill>
                  <a:srgbClr val="002855"/>
                </a:solidFill>
                <a:latin typeface="Arial" panose="020B0604020202020204" pitchFamily="34" charset="0"/>
                <a:ea typeface="Yu Gothic"/>
                <a:cs typeface="Arial" panose="020B0604020202020204" pitchFamily="34" charset="0"/>
              </a:rPr>
              <a:t>Alzheimer.SociedadValenciana</a:t>
            </a:r>
            <a:r>
              <a:rPr lang="es-ES" sz="700" dirty="0">
                <a:solidFill>
                  <a:srgbClr val="002855"/>
                </a:solidFill>
                <a:latin typeface="Arial" panose="020B0604020202020204" pitchFamily="34" charset="0"/>
                <a:ea typeface="Yu Gothic"/>
                <a:cs typeface="Arial" panose="020B0604020202020204" pitchFamily="34" charset="0"/>
              </a:rPr>
              <a:t> de Neurología. Edición 2017. Disponible en: https://www.svneurologia.org/wordpress/wp-content/uploads/2017/07/Guia_valenciana_Alzheimer_online.pdf </a:t>
            </a:r>
            <a:endParaRPr lang="es-ES" sz="700" dirty="0">
              <a:solidFill>
                <a:srgbClr val="002855"/>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18F413A9-0FDA-46F2-7F97-A25EF4740082}"/>
              </a:ext>
            </a:extLst>
          </p:cNvPr>
          <p:cNvSpPr/>
          <p:nvPr/>
        </p:nvSpPr>
        <p:spPr>
          <a:xfrm>
            <a:off x="517330" y="898497"/>
            <a:ext cx="8267895" cy="811033"/>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2" spcCol="72000" rtlCol="0" anchor="ctr"/>
          <a:lstStyle/>
          <a:p>
            <a:br>
              <a:rPr lang="es-ES" sz="1050" dirty="0">
                <a:solidFill>
                  <a:srgbClr val="002755"/>
                </a:solidFill>
                <a:latin typeface="Arial" panose="020B0604020202020204" pitchFamily="34" charset="0"/>
                <a:cs typeface="Arial" panose="020B0604020202020204" pitchFamily="34" charset="0"/>
              </a:rPr>
            </a:br>
            <a:endParaRPr lang="es-ES" sz="1050" dirty="0">
              <a:solidFill>
                <a:srgbClr val="002755"/>
              </a:solidFill>
              <a:latin typeface="Arial" panose="020B0604020202020204" pitchFamily="34" charset="0"/>
              <a:cs typeface="Arial" panose="020B0604020202020204" pitchFamily="34" charset="0"/>
            </a:endParaRPr>
          </a:p>
          <a:p>
            <a:pPr marL="93663" indent="-93663">
              <a:buFont typeface="Arial" panose="020B0604020202020204" pitchFamily="34" charset="0"/>
              <a:buChar char="•"/>
            </a:pPr>
            <a:r>
              <a:rPr lang="es-ES" sz="870" dirty="0">
                <a:solidFill>
                  <a:srgbClr val="002755"/>
                </a:solidFill>
                <a:latin typeface="Arial" panose="020B0604020202020204" pitchFamily="34" charset="0"/>
                <a:cs typeface="Arial" panose="020B0604020202020204" pitchFamily="34" charset="0"/>
              </a:rPr>
              <a:t>Pérdida de la memoria para hechos recientes</a:t>
            </a:r>
          </a:p>
          <a:p>
            <a:pPr marL="93663" indent="-93663">
              <a:buFont typeface="Arial" panose="020B0604020202020204" pitchFamily="34" charset="0"/>
              <a:buChar char="•"/>
            </a:pPr>
            <a:r>
              <a:rPr lang="es-ES" sz="870" dirty="0">
                <a:solidFill>
                  <a:srgbClr val="002755"/>
                </a:solidFill>
                <a:latin typeface="Arial" panose="020B0604020202020204" pitchFamily="34" charset="0"/>
                <a:cs typeface="Arial" panose="020B0604020202020204" pitchFamily="34" charset="0"/>
              </a:rPr>
              <a:t>Dificultades para las tareas cotidianas usuales: diseño, banco, medicación…</a:t>
            </a:r>
          </a:p>
          <a:p>
            <a:pPr marL="93663" indent="-93663">
              <a:buFont typeface="Arial" panose="020B0604020202020204" pitchFamily="34" charset="0"/>
              <a:buChar char="•"/>
            </a:pPr>
            <a:r>
              <a:rPr lang="es-ES" sz="870" dirty="0">
                <a:solidFill>
                  <a:srgbClr val="002755"/>
                </a:solidFill>
                <a:latin typeface="Arial" panose="020B0604020202020204" pitchFamily="34" charset="0"/>
                <a:cs typeface="Arial" panose="020B0604020202020204" pitchFamily="34" charset="0"/>
              </a:rPr>
              <a:t>Problemas en el lenguaje</a:t>
            </a:r>
          </a:p>
          <a:p>
            <a:pPr marL="93663" indent="-93663">
              <a:buFont typeface="Arial" panose="020B0604020202020204" pitchFamily="34" charset="0"/>
              <a:buChar char="•"/>
            </a:pPr>
            <a:endParaRPr lang="es-ES" sz="870" dirty="0">
              <a:solidFill>
                <a:srgbClr val="002755"/>
              </a:solidFill>
              <a:latin typeface="Arial" panose="020B0604020202020204" pitchFamily="34" charset="0"/>
              <a:cs typeface="Arial" panose="020B0604020202020204" pitchFamily="34" charset="0"/>
            </a:endParaRPr>
          </a:p>
          <a:p>
            <a:endParaRPr lang="es-ES" sz="870" dirty="0">
              <a:solidFill>
                <a:srgbClr val="002755"/>
              </a:solidFill>
              <a:latin typeface="Arial" panose="020B0604020202020204" pitchFamily="34" charset="0"/>
              <a:cs typeface="Arial" panose="020B0604020202020204" pitchFamily="34" charset="0"/>
            </a:endParaRPr>
          </a:p>
          <a:p>
            <a:pPr marL="93663" indent="-93663">
              <a:buFont typeface="Arial" panose="020B0604020202020204" pitchFamily="34" charset="0"/>
              <a:buChar char="•"/>
            </a:pPr>
            <a:r>
              <a:rPr lang="es-ES" sz="870" dirty="0">
                <a:solidFill>
                  <a:srgbClr val="002755"/>
                </a:solidFill>
                <a:latin typeface="Arial" panose="020B0604020202020204" pitchFamily="34" charset="0"/>
                <a:cs typeface="Arial" panose="020B0604020202020204" pitchFamily="34" charset="0"/>
              </a:rPr>
              <a:t>Desorientación en el tiempo y el espacio</a:t>
            </a:r>
          </a:p>
          <a:p>
            <a:pPr marL="93663" indent="-93663">
              <a:buFont typeface="Arial" panose="020B0604020202020204" pitchFamily="34" charset="0"/>
              <a:buChar char="•"/>
            </a:pPr>
            <a:r>
              <a:rPr lang="es-ES" sz="870" dirty="0" err="1">
                <a:solidFill>
                  <a:srgbClr val="002755"/>
                </a:solidFill>
                <a:latin typeface="Arial" panose="020B0604020202020204" pitchFamily="34" charset="0"/>
                <a:cs typeface="Arial" panose="020B0604020202020204" pitchFamily="34" charset="0"/>
              </a:rPr>
              <a:t>Pérdica</a:t>
            </a:r>
            <a:r>
              <a:rPr lang="es-ES" sz="870" dirty="0">
                <a:solidFill>
                  <a:srgbClr val="002755"/>
                </a:solidFill>
                <a:latin typeface="Arial" panose="020B0604020202020204" pitchFamily="34" charset="0"/>
                <a:cs typeface="Arial" panose="020B0604020202020204" pitchFamily="34" charset="0"/>
              </a:rPr>
              <a:t> del </a:t>
            </a:r>
            <a:r>
              <a:rPr lang="es-ES" sz="870" dirty="0" err="1">
                <a:solidFill>
                  <a:srgbClr val="002755"/>
                </a:solidFill>
                <a:latin typeface="Arial" panose="020B0604020202020204" pitchFamily="34" charset="0"/>
                <a:cs typeface="Arial" panose="020B0604020202020204" pitchFamily="34" charset="0"/>
              </a:rPr>
              <a:t>setido</a:t>
            </a:r>
            <a:r>
              <a:rPr lang="es-ES" sz="870" dirty="0">
                <a:solidFill>
                  <a:srgbClr val="002755"/>
                </a:solidFill>
                <a:latin typeface="Arial" panose="020B0604020202020204" pitchFamily="34" charset="0"/>
                <a:cs typeface="Arial" panose="020B0604020202020204" pitchFamily="34" charset="0"/>
              </a:rPr>
              <a:t> común o problemas con el pensamiento abstracto</a:t>
            </a:r>
          </a:p>
          <a:p>
            <a:pPr marL="93663" indent="-93663">
              <a:buFont typeface="Arial" panose="020B0604020202020204" pitchFamily="34" charset="0"/>
              <a:buChar char="•"/>
            </a:pPr>
            <a:r>
              <a:rPr lang="es-ES" sz="870" dirty="0">
                <a:solidFill>
                  <a:srgbClr val="002755"/>
                </a:solidFill>
                <a:latin typeface="Arial" panose="020B0604020202020204" pitchFamily="34" charset="0"/>
                <a:cs typeface="Arial" panose="020B0604020202020204" pitchFamily="34" charset="0"/>
              </a:rPr>
              <a:t>Cambios en el humor, en la conducta, en la personalidad o pérdida de iniciativa</a:t>
            </a:r>
          </a:p>
        </p:txBody>
      </p:sp>
      <p:sp>
        <p:nvSpPr>
          <p:cNvPr id="6" name="CuadroTexto 5">
            <a:extLst>
              <a:ext uri="{FF2B5EF4-FFF2-40B4-BE49-F238E27FC236}">
                <a16:creationId xmlns:a16="http://schemas.microsoft.com/office/drawing/2014/main" id="{315E4347-ECE0-5B95-B875-2B1C52141665}"/>
              </a:ext>
            </a:extLst>
          </p:cNvPr>
          <p:cNvSpPr txBox="1"/>
          <p:nvPr/>
        </p:nvSpPr>
        <p:spPr>
          <a:xfrm>
            <a:off x="636104" y="924540"/>
            <a:ext cx="7935402" cy="276999"/>
          </a:xfrm>
          <a:prstGeom prst="rect">
            <a:avLst/>
          </a:prstGeom>
          <a:noFill/>
        </p:spPr>
        <p:txBody>
          <a:bodyPr wrap="square">
            <a:spAutoFit/>
          </a:bodyPr>
          <a:lstStyle/>
          <a:p>
            <a:pPr algn="ctr"/>
            <a:r>
              <a:rPr lang="es-ES" sz="1200" b="1" dirty="0">
                <a:solidFill>
                  <a:srgbClr val="002755"/>
                </a:solidFill>
                <a:latin typeface="Arial" panose="020B0604020202020204" pitchFamily="34" charset="0"/>
                <a:cs typeface="Arial" panose="020B0604020202020204" pitchFamily="34" charset="0"/>
              </a:rPr>
              <a:t>Sospecha de deterioro cognitivo, atención primaria</a:t>
            </a:r>
          </a:p>
        </p:txBody>
      </p:sp>
      <p:sp>
        <p:nvSpPr>
          <p:cNvPr id="7" name="Rectángulo 6">
            <a:extLst>
              <a:ext uri="{FF2B5EF4-FFF2-40B4-BE49-F238E27FC236}">
                <a16:creationId xmlns:a16="http://schemas.microsoft.com/office/drawing/2014/main" id="{9DB8D1F9-312B-24C8-791C-3349A3A3723E}"/>
              </a:ext>
            </a:extLst>
          </p:cNvPr>
          <p:cNvSpPr/>
          <p:nvPr/>
        </p:nvSpPr>
        <p:spPr>
          <a:xfrm>
            <a:off x="503238" y="1998857"/>
            <a:ext cx="1838334" cy="650313"/>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r>
              <a:rPr lang="es-ES" sz="900" b="1" dirty="0">
                <a:solidFill>
                  <a:srgbClr val="002755"/>
                </a:solidFill>
                <a:latin typeface="Arial" panose="020B0604020202020204" pitchFamily="34" charset="0"/>
                <a:cs typeface="Arial" panose="020B0604020202020204" pitchFamily="34" charset="0"/>
              </a:rPr>
              <a:t>AGUDO</a:t>
            </a:r>
            <a:r>
              <a:rPr lang="es-ES" sz="900" dirty="0">
                <a:solidFill>
                  <a:srgbClr val="002755"/>
                </a:solidFill>
                <a:latin typeface="Arial" panose="020B0604020202020204" pitchFamily="34" charset="0"/>
                <a:cs typeface="Arial" panose="020B0604020202020204" pitchFamily="34" charset="0"/>
              </a:rPr>
              <a:t>: horas, días, semanas</a:t>
            </a:r>
          </a:p>
          <a:p>
            <a:r>
              <a:rPr lang="es-ES" sz="900" dirty="0">
                <a:solidFill>
                  <a:srgbClr val="002755"/>
                </a:solidFill>
                <a:latin typeface="Arial" panose="020B0604020202020204" pitchFamily="34" charset="0"/>
                <a:cs typeface="Arial" panose="020B0604020202020204" pitchFamily="34" charset="0"/>
              </a:rPr>
              <a:t>VALORAR SÍNDROME CONFUSIONAL: </a:t>
            </a:r>
            <a:r>
              <a:rPr lang="es-ES" sz="900" b="1" dirty="0">
                <a:solidFill>
                  <a:srgbClr val="002755"/>
                </a:solidFill>
                <a:latin typeface="Arial" panose="020B0604020202020204" pitchFamily="34" charset="0"/>
                <a:cs typeface="Arial" panose="020B0604020202020204" pitchFamily="34" charset="0"/>
              </a:rPr>
              <a:t>DERIVAR A URGENCIAS</a:t>
            </a:r>
          </a:p>
        </p:txBody>
      </p:sp>
      <p:sp>
        <p:nvSpPr>
          <p:cNvPr id="9" name="Rectángulo 8">
            <a:extLst>
              <a:ext uri="{FF2B5EF4-FFF2-40B4-BE49-F238E27FC236}">
                <a16:creationId xmlns:a16="http://schemas.microsoft.com/office/drawing/2014/main" id="{42C05801-341D-877F-97BA-6BC466033FC1}"/>
              </a:ext>
            </a:extLst>
          </p:cNvPr>
          <p:cNvSpPr/>
          <p:nvPr/>
        </p:nvSpPr>
        <p:spPr>
          <a:xfrm>
            <a:off x="2436988" y="1987459"/>
            <a:ext cx="6348237" cy="650313"/>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r>
              <a:rPr lang="es-ES" sz="900" b="1" dirty="0">
                <a:solidFill>
                  <a:srgbClr val="002755"/>
                </a:solidFill>
                <a:latin typeface="Arial" panose="020B0604020202020204" pitchFamily="34" charset="0"/>
                <a:cs typeface="Arial" panose="020B0604020202020204" pitchFamily="34" charset="0"/>
              </a:rPr>
              <a:t>SUBAGUDO-CRÓNICO</a:t>
            </a:r>
            <a:r>
              <a:rPr lang="es-ES" sz="900" dirty="0">
                <a:solidFill>
                  <a:srgbClr val="002755"/>
                </a:solidFill>
                <a:latin typeface="Arial" panose="020B0604020202020204" pitchFamily="34" charset="0"/>
                <a:cs typeface="Arial" panose="020B0604020202020204" pitchFamily="34" charset="0"/>
              </a:rPr>
              <a:t>: meses, años</a:t>
            </a:r>
          </a:p>
          <a:p>
            <a:pPr marL="133350" indent="-133350">
              <a:buAutoNum type="arabicPeriod"/>
            </a:pPr>
            <a:r>
              <a:rPr lang="es-ES" sz="900" dirty="0">
                <a:solidFill>
                  <a:srgbClr val="002755"/>
                </a:solidFill>
                <a:latin typeface="Arial" panose="020B0604020202020204" pitchFamily="34" charset="0"/>
                <a:cs typeface="Arial" panose="020B0604020202020204" pitchFamily="34" charset="0"/>
              </a:rPr>
              <a:t>ANAMNÉSIS DETALLADA. NIVEL DE ESCOLARIZACIÓN Y DESEMPEÑO DE ACTIVIDADES VIDA DIARIA</a:t>
            </a:r>
          </a:p>
          <a:p>
            <a:pPr marL="133350" indent="-133350">
              <a:buAutoNum type="arabicPeriod"/>
            </a:pPr>
            <a:r>
              <a:rPr lang="es-ES" sz="900" dirty="0">
                <a:solidFill>
                  <a:srgbClr val="002755"/>
                </a:solidFill>
                <a:latin typeface="Arial" panose="020B0604020202020204" pitchFamily="34" charset="0"/>
                <a:cs typeface="Arial" panose="020B0604020202020204" pitchFamily="34" charset="0"/>
              </a:rPr>
              <a:t>EXPLORACIÓN GENERAL Y NEURLÓGICA BÁSICA</a:t>
            </a:r>
          </a:p>
          <a:p>
            <a:pPr marL="133350" indent="-133350">
              <a:buAutoNum type="arabicPeriod"/>
            </a:pPr>
            <a:r>
              <a:rPr lang="es-ES" sz="900" dirty="0">
                <a:solidFill>
                  <a:srgbClr val="002755"/>
                </a:solidFill>
                <a:latin typeface="Arial" panose="020B0604020202020204" pitchFamily="34" charset="0"/>
                <a:cs typeface="Arial" panose="020B0604020202020204" pitchFamily="34" charset="0"/>
              </a:rPr>
              <a:t>TEST DE CRIBADO DE LA FUNCIÓN MENTAL</a:t>
            </a:r>
          </a:p>
        </p:txBody>
      </p:sp>
      <p:sp>
        <p:nvSpPr>
          <p:cNvPr id="10" name="Rectángulo 9">
            <a:extLst>
              <a:ext uri="{FF2B5EF4-FFF2-40B4-BE49-F238E27FC236}">
                <a16:creationId xmlns:a16="http://schemas.microsoft.com/office/drawing/2014/main" id="{C691220D-E4C4-BED3-034D-D606A73334DF}"/>
              </a:ext>
            </a:extLst>
          </p:cNvPr>
          <p:cNvSpPr/>
          <p:nvPr/>
        </p:nvSpPr>
        <p:spPr>
          <a:xfrm>
            <a:off x="2433099" y="2931603"/>
            <a:ext cx="1722918" cy="463417"/>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EXPLORACIÓN NORMAL</a:t>
            </a:r>
          </a:p>
          <a:p>
            <a:pPr algn="ctr"/>
            <a:r>
              <a:rPr lang="es-ES" sz="900" dirty="0">
                <a:solidFill>
                  <a:srgbClr val="002755"/>
                </a:solidFill>
                <a:latin typeface="Arial" panose="020B0604020202020204" pitchFamily="34" charset="0"/>
                <a:cs typeface="Arial" panose="020B0604020202020204" pitchFamily="34" charset="0"/>
              </a:rPr>
              <a:t>REEVALUAR EN 3-6 MESES</a:t>
            </a:r>
          </a:p>
        </p:txBody>
      </p:sp>
      <p:sp>
        <p:nvSpPr>
          <p:cNvPr id="11" name="Rectángulo 10">
            <a:extLst>
              <a:ext uri="{FF2B5EF4-FFF2-40B4-BE49-F238E27FC236}">
                <a16:creationId xmlns:a16="http://schemas.microsoft.com/office/drawing/2014/main" id="{75342543-4BA5-8B9B-D1D1-347F31642F5C}"/>
              </a:ext>
            </a:extLst>
          </p:cNvPr>
          <p:cNvSpPr/>
          <p:nvPr/>
        </p:nvSpPr>
        <p:spPr>
          <a:xfrm>
            <a:off x="5327374" y="2831712"/>
            <a:ext cx="3457851" cy="296438"/>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EXPLORACIÓN ANORMAL</a:t>
            </a:r>
          </a:p>
        </p:txBody>
      </p:sp>
      <p:sp>
        <p:nvSpPr>
          <p:cNvPr id="12" name="Rectángulo 11">
            <a:extLst>
              <a:ext uri="{FF2B5EF4-FFF2-40B4-BE49-F238E27FC236}">
                <a16:creationId xmlns:a16="http://schemas.microsoft.com/office/drawing/2014/main" id="{A01907D0-AB09-3BDE-2975-7DA767E9297C}"/>
              </a:ext>
            </a:extLst>
          </p:cNvPr>
          <p:cNvSpPr/>
          <p:nvPr/>
        </p:nvSpPr>
        <p:spPr>
          <a:xfrm>
            <a:off x="2035534" y="3692799"/>
            <a:ext cx="1113182" cy="637717"/>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NORMAL SEGUIMIENTO</a:t>
            </a:r>
          </a:p>
          <a:p>
            <a:pPr algn="ctr"/>
            <a:r>
              <a:rPr lang="es-ES" sz="900" dirty="0">
                <a:solidFill>
                  <a:srgbClr val="002755"/>
                </a:solidFill>
                <a:latin typeface="Arial" panose="020B0604020202020204" pitchFamily="34" charset="0"/>
                <a:cs typeface="Arial" panose="020B0604020202020204" pitchFamily="34" charset="0"/>
              </a:rPr>
              <a:t>POR ATENCIÓN PRIMARIA</a:t>
            </a:r>
          </a:p>
        </p:txBody>
      </p:sp>
      <p:sp>
        <p:nvSpPr>
          <p:cNvPr id="13" name="Rectángulo 12">
            <a:extLst>
              <a:ext uri="{FF2B5EF4-FFF2-40B4-BE49-F238E27FC236}">
                <a16:creationId xmlns:a16="http://schemas.microsoft.com/office/drawing/2014/main" id="{69FBF924-3D25-B56D-FC88-5742276C6FDD}"/>
              </a:ext>
            </a:extLst>
          </p:cNvPr>
          <p:cNvSpPr/>
          <p:nvPr/>
        </p:nvSpPr>
        <p:spPr>
          <a:xfrm>
            <a:off x="3313938" y="3966698"/>
            <a:ext cx="1235760" cy="337673"/>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dirty="0">
                <a:solidFill>
                  <a:srgbClr val="002755"/>
                </a:solidFill>
                <a:latin typeface="Arial" panose="020B0604020202020204" pitchFamily="34" charset="0"/>
                <a:cs typeface="Arial" panose="020B0604020202020204" pitchFamily="34" charset="0"/>
              </a:rPr>
              <a:t>EMPEORAMIENTO</a:t>
            </a:r>
          </a:p>
        </p:txBody>
      </p:sp>
      <p:sp>
        <p:nvSpPr>
          <p:cNvPr id="14" name="Rectángulo 13">
            <a:extLst>
              <a:ext uri="{FF2B5EF4-FFF2-40B4-BE49-F238E27FC236}">
                <a16:creationId xmlns:a16="http://schemas.microsoft.com/office/drawing/2014/main" id="{20AF4714-BF03-E2D4-0584-9FD6C3C5ECB5}"/>
              </a:ext>
            </a:extLst>
          </p:cNvPr>
          <p:cNvSpPr/>
          <p:nvPr/>
        </p:nvSpPr>
        <p:spPr>
          <a:xfrm>
            <a:off x="5333358" y="3217399"/>
            <a:ext cx="1056185" cy="216681"/>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dirty="0">
                <a:solidFill>
                  <a:srgbClr val="002755"/>
                </a:solidFill>
                <a:latin typeface="Arial" panose="020B0604020202020204" pitchFamily="34" charset="0"/>
                <a:cs typeface="Arial" panose="020B0604020202020204" pitchFamily="34" charset="0"/>
              </a:rPr>
              <a:t>DEPRESIÓN</a:t>
            </a:r>
          </a:p>
        </p:txBody>
      </p:sp>
      <p:sp>
        <p:nvSpPr>
          <p:cNvPr id="15" name="Rectángulo 14">
            <a:extLst>
              <a:ext uri="{FF2B5EF4-FFF2-40B4-BE49-F238E27FC236}">
                <a16:creationId xmlns:a16="http://schemas.microsoft.com/office/drawing/2014/main" id="{7EE0D128-A8C3-1AE9-D934-A0567493D4EA}"/>
              </a:ext>
            </a:extLst>
          </p:cNvPr>
          <p:cNvSpPr/>
          <p:nvPr/>
        </p:nvSpPr>
        <p:spPr>
          <a:xfrm>
            <a:off x="6770398" y="3217400"/>
            <a:ext cx="666936" cy="209908"/>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dirty="0">
                <a:solidFill>
                  <a:srgbClr val="002755"/>
                </a:solidFill>
                <a:latin typeface="Arial" panose="020B0604020202020204" pitchFamily="34" charset="0"/>
                <a:cs typeface="Arial" panose="020B0604020202020204" pitchFamily="34" charset="0"/>
              </a:rPr>
              <a:t>SÍ</a:t>
            </a:r>
          </a:p>
        </p:txBody>
      </p:sp>
      <p:sp>
        <p:nvSpPr>
          <p:cNvPr id="17" name="Rectángulo 16">
            <a:extLst>
              <a:ext uri="{FF2B5EF4-FFF2-40B4-BE49-F238E27FC236}">
                <a16:creationId xmlns:a16="http://schemas.microsoft.com/office/drawing/2014/main" id="{7BFB8DD8-7FDE-1777-4DDF-AAFBE49A6EDA}"/>
              </a:ext>
            </a:extLst>
          </p:cNvPr>
          <p:cNvSpPr/>
          <p:nvPr/>
        </p:nvSpPr>
        <p:spPr>
          <a:xfrm>
            <a:off x="7830785" y="3217399"/>
            <a:ext cx="954440" cy="216681"/>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dirty="0">
                <a:solidFill>
                  <a:srgbClr val="002755"/>
                </a:solidFill>
                <a:latin typeface="Arial" panose="020B0604020202020204" pitchFamily="34" charset="0"/>
                <a:cs typeface="Arial" panose="020B0604020202020204" pitchFamily="34" charset="0"/>
              </a:rPr>
              <a:t>TRATAR</a:t>
            </a:r>
          </a:p>
        </p:txBody>
      </p:sp>
      <p:sp>
        <p:nvSpPr>
          <p:cNvPr id="18" name="Rectángulo 17">
            <a:extLst>
              <a:ext uri="{FF2B5EF4-FFF2-40B4-BE49-F238E27FC236}">
                <a16:creationId xmlns:a16="http://schemas.microsoft.com/office/drawing/2014/main" id="{9900EB92-C541-96D0-A2B8-550D93E8D2FD}"/>
              </a:ext>
            </a:extLst>
          </p:cNvPr>
          <p:cNvSpPr/>
          <p:nvPr/>
        </p:nvSpPr>
        <p:spPr>
          <a:xfrm>
            <a:off x="5879281" y="3503870"/>
            <a:ext cx="506206" cy="237657"/>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dirty="0">
                <a:solidFill>
                  <a:srgbClr val="002755"/>
                </a:solidFill>
                <a:latin typeface="Arial" panose="020B0604020202020204" pitchFamily="34" charset="0"/>
                <a:cs typeface="Arial" panose="020B0604020202020204" pitchFamily="34" charset="0"/>
              </a:rPr>
              <a:t>NO</a:t>
            </a:r>
          </a:p>
        </p:txBody>
      </p:sp>
      <p:sp>
        <p:nvSpPr>
          <p:cNvPr id="19" name="Rectángulo 18">
            <a:extLst>
              <a:ext uri="{FF2B5EF4-FFF2-40B4-BE49-F238E27FC236}">
                <a16:creationId xmlns:a16="http://schemas.microsoft.com/office/drawing/2014/main" id="{57010115-EC40-B34C-EEEA-564CFAABDC2B}"/>
              </a:ext>
            </a:extLst>
          </p:cNvPr>
          <p:cNvSpPr/>
          <p:nvPr/>
        </p:nvSpPr>
        <p:spPr>
          <a:xfrm>
            <a:off x="5234634" y="3928149"/>
            <a:ext cx="2954861" cy="426430"/>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REMITIR A NEUROLOGÍA </a:t>
            </a:r>
            <a:br>
              <a:rPr lang="es-ES" sz="900" b="1" dirty="0">
                <a:solidFill>
                  <a:srgbClr val="002755"/>
                </a:solidFill>
                <a:latin typeface="Arial" panose="020B0604020202020204" pitchFamily="34" charset="0"/>
                <a:cs typeface="Arial" panose="020B0604020202020204" pitchFamily="34" charset="0"/>
              </a:rPr>
            </a:br>
            <a:r>
              <a:rPr lang="es-ES" sz="900" dirty="0">
                <a:solidFill>
                  <a:srgbClr val="002755"/>
                </a:solidFill>
                <a:latin typeface="Arial" panose="020B0604020202020204" pitchFamily="34" charset="0"/>
                <a:cs typeface="Arial" panose="020B0604020202020204" pitchFamily="34" charset="0"/>
              </a:rPr>
              <a:t>CON ANTALÍTICA PROTOCOLO + TAC CEREBRAL</a:t>
            </a:r>
          </a:p>
        </p:txBody>
      </p:sp>
      <p:cxnSp>
        <p:nvCxnSpPr>
          <p:cNvPr id="26" name="Conector recto de flecha 25">
            <a:extLst>
              <a:ext uri="{FF2B5EF4-FFF2-40B4-BE49-F238E27FC236}">
                <a16:creationId xmlns:a16="http://schemas.microsoft.com/office/drawing/2014/main" id="{36CBE373-A04C-9DDC-6A82-4B1D87272C09}"/>
              </a:ext>
            </a:extLst>
          </p:cNvPr>
          <p:cNvCxnSpPr/>
          <p:nvPr/>
        </p:nvCxnSpPr>
        <p:spPr>
          <a:xfrm>
            <a:off x="1447137" y="1709530"/>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2FAEFCC-D417-C3EA-F270-4FFDA3A861C2}"/>
              </a:ext>
            </a:extLst>
          </p:cNvPr>
          <p:cNvCxnSpPr/>
          <p:nvPr/>
        </p:nvCxnSpPr>
        <p:spPr>
          <a:xfrm>
            <a:off x="4932040" y="1707654"/>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3BCAD7C2-3A2F-54FB-8C15-A8D49F00EEF8}"/>
              </a:ext>
            </a:extLst>
          </p:cNvPr>
          <p:cNvCxnSpPr/>
          <p:nvPr/>
        </p:nvCxnSpPr>
        <p:spPr>
          <a:xfrm>
            <a:off x="3309893" y="2643758"/>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5FFDBCC4-8B14-945C-25C5-D83FC813FEC2}"/>
              </a:ext>
            </a:extLst>
          </p:cNvPr>
          <p:cNvCxnSpPr>
            <a:cxnSpLocks/>
          </p:cNvCxnSpPr>
          <p:nvPr/>
        </p:nvCxnSpPr>
        <p:spPr>
          <a:xfrm>
            <a:off x="6948264" y="2643758"/>
            <a:ext cx="0" cy="185382"/>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DA7BF773-0054-CB5E-19AD-DD4F142F883F}"/>
              </a:ext>
            </a:extLst>
          </p:cNvPr>
          <p:cNvCxnSpPr>
            <a:cxnSpLocks/>
            <a:endCxn id="15" idx="1"/>
          </p:cNvCxnSpPr>
          <p:nvPr/>
        </p:nvCxnSpPr>
        <p:spPr>
          <a:xfrm>
            <a:off x="6387253" y="3321579"/>
            <a:ext cx="383145" cy="775"/>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8412302A-2B17-AC2A-8A1C-B97EF1951421}"/>
              </a:ext>
            </a:extLst>
          </p:cNvPr>
          <p:cNvCxnSpPr>
            <a:cxnSpLocks/>
          </p:cNvCxnSpPr>
          <p:nvPr/>
        </p:nvCxnSpPr>
        <p:spPr>
          <a:xfrm>
            <a:off x="7437119" y="3321579"/>
            <a:ext cx="383145" cy="775"/>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angular 42">
            <a:extLst>
              <a:ext uri="{FF2B5EF4-FFF2-40B4-BE49-F238E27FC236}">
                <a16:creationId xmlns:a16="http://schemas.microsoft.com/office/drawing/2014/main" id="{73C359D7-BEDB-DD33-817A-9268A18A7C0F}"/>
              </a:ext>
            </a:extLst>
          </p:cNvPr>
          <p:cNvCxnSpPr>
            <a:endCxn id="18" idx="1"/>
          </p:cNvCxnSpPr>
          <p:nvPr/>
        </p:nvCxnSpPr>
        <p:spPr>
          <a:xfrm>
            <a:off x="5581227" y="3440853"/>
            <a:ext cx="298054" cy="181846"/>
          </a:xfrm>
          <a:prstGeom prst="bentConnector3">
            <a:avLst>
              <a:gd name="adj1" fmla="val 4"/>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AD15A76E-EA75-CC36-5769-C7D409E18069}"/>
              </a:ext>
            </a:extLst>
          </p:cNvPr>
          <p:cNvCxnSpPr>
            <a:cxnSpLocks/>
          </p:cNvCxnSpPr>
          <p:nvPr/>
        </p:nvCxnSpPr>
        <p:spPr>
          <a:xfrm>
            <a:off x="6142594" y="3740127"/>
            <a:ext cx="0" cy="182881"/>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angular 50">
            <a:extLst>
              <a:ext uri="{FF2B5EF4-FFF2-40B4-BE49-F238E27FC236}">
                <a16:creationId xmlns:a16="http://schemas.microsoft.com/office/drawing/2014/main" id="{79533193-0270-9FB1-FA5C-6E5888BB7494}"/>
              </a:ext>
            </a:extLst>
          </p:cNvPr>
          <p:cNvCxnSpPr>
            <a:cxnSpLocks/>
            <a:endCxn id="19" idx="3"/>
          </p:cNvCxnSpPr>
          <p:nvPr/>
        </p:nvCxnSpPr>
        <p:spPr>
          <a:xfrm rot="5400000">
            <a:off x="8127500" y="3727030"/>
            <a:ext cx="476330" cy="352339"/>
          </a:xfrm>
          <a:prstGeom prst="bentConnector2">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sp>
        <p:nvSpPr>
          <p:cNvPr id="53" name="Rectángulo 52">
            <a:extLst>
              <a:ext uri="{FF2B5EF4-FFF2-40B4-BE49-F238E27FC236}">
                <a16:creationId xmlns:a16="http://schemas.microsoft.com/office/drawing/2014/main" id="{224BEF82-D8B9-03F9-D2C8-7E39CE80EA53}"/>
              </a:ext>
            </a:extLst>
          </p:cNvPr>
          <p:cNvSpPr/>
          <p:nvPr/>
        </p:nvSpPr>
        <p:spPr>
          <a:xfrm>
            <a:off x="6936059" y="3593900"/>
            <a:ext cx="1849166" cy="216681"/>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dirty="0">
                <a:solidFill>
                  <a:srgbClr val="002755"/>
                </a:solidFill>
                <a:latin typeface="Arial" panose="020B0604020202020204" pitchFamily="34" charset="0"/>
                <a:cs typeface="Arial" panose="020B0604020202020204" pitchFamily="34" charset="0"/>
              </a:rPr>
              <a:t>NO MEJORÍA EN 3-6 MESES</a:t>
            </a:r>
          </a:p>
        </p:txBody>
      </p:sp>
      <p:cxnSp>
        <p:nvCxnSpPr>
          <p:cNvPr id="54" name="Conector recto de flecha 53">
            <a:extLst>
              <a:ext uri="{FF2B5EF4-FFF2-40B4-BE49-F238E27FC236}">
                <a16:creationId xmlns:a16="http://schemas.microsoft.com/office/drawing/2014/main" id="{3886C2DC-4029-21FE-2D27-B7282FEC8B67}"/>
              </a:ext>
            </a:extLst>
          </p:cNvPr>
          <p:cNvCxnSpPr>
            <a:cxnSpLocks/>
          </p:cNvCxnSpPr>
          <p:nvPr/>
        </p:nvCxnSpPr>
        <p:spPr>
          <a:xfrm>
            <a:off x="8304996" y="3430993"/>
            <a:ext cx="0" cy="159700"/>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0C72FE71-79B5-BC4B-F61A-5E675BEDC733}"/>
              </a:ext>
            </a:extLst>
          </p:cNvPr>
          <p:cNvCxnSpPr>
            <a:cxnSpLocks/>
            <a:stCxn id="13" idx="3"/>
            <a:endCxn id="19" idx="1"/>
          </p:cNvCxnSpPr>
          <p:nvPr/>
        </p:nvCxnSpPr>
        <p:spPr>
          <a:xfrm>
            <a:off x="4549698" y="4135535"/>
            <a:ext cx="684936" cy="5829"/>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2935726A-BE36-3A22-57FD-EC7046B64FE5}"/>
              </a:ext>
            </a:extLst>
          </p:cNvPr>
          <p:cNvCxnSpPr>
            <a:cxnSpLocks/>
          </p:cNvCxnSpPr>
          <p:nvPr/>
        </p:nvCxnSpPr>
        <p:spPr>
          <a:xfrm>
            <a:off x="2915816" y="3403600"/>
            <a:ext cx="0" cy="285262"/>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97818618-70AD-F1E6-D5E3-026372EE0B96}"/>
              </a:ext>
            </a:extLst>
          </p:cNvPr>
          <p:cNvCxnSpPr>
            <a:cxnSpLocks/>
          </p:cNvCxnSpPr>
          <p:nvPr/>
        </p:nvCxnSpPr>
        <p:spPr>
          <a:xfrm>
            <a:off x="3707904" y="3403600"/>
            <a:ext cx="0" cy="558800"/>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sp>
        <p:nvSpPr>
          <p:cNvPr id="75" name="CuadroTexto 74">
            <a:extLst>
              <a:ext uri="{FF2B5EF4-FFF2-40B4-BE49-F238E27FC236}">
                <a16:creationId xmlns:a16="http://schemas.microsoft.com/office/drawing/2014/main" id="{190747A0-AE9B-50B3-44DB-E6325D722065}"/>
              </a:ext>
            </a:extLst>
          </p:cNvPr>
          <p:cNvSpPr txBox="1"/>
          <p:nvPr/>
        </p:nvSpPr>
        <p:spPr>
          <a:xfrm>
            <a:off x="503238" y="3691541"/>
            <a:ext cx="1363816" cy="630942"/>
          </a:xfrm>
          <a:prstGeom prst="rect">
            <a:avLst/>
          </a:prstGeom>
          <a:solidFill>
            <a:schemeClr val="bg1">
              <a:lumMod val="95000"/>
            </a:schemeClr>
          </a:solidFill>
        </p:spPr>
        <p:txBody>
          <a:bodyPr wrap="square" lIns="91440" tIns="45720" rIns="91440" bIns="45720" anchor="t">
            <a:spAutoFit/>
          </a:bodyPr>
          <a:lstStyle/>
          <a:p>
            <a:r>
              <a:rPr lang="es-ES" sz="700" b="1" dirty="0">
                <a:solidFill>
                  <a:srgbClr val="002855"/>
                </a:solidFill>
                <a:latin typeface="Arial" panose="020B0604020202020204" pitchFamily="34" charset="0"/>
                <a:ea typeface="Yu Gothic"/>
                <a:cs typeface="Arial" panose="020B0604020202020204" pitchFamily="34" charset="0"/>
              </a:rPr>
              <a:t>FIGURA 1: Protocolo actuación en deterioro cognitivo en atención primaria-especializada: diagnóstico</a:t>
            </a:r>
            <a:endParaRPr lang="es-ES" sz="700" b="1" dirty="0">
              <a:solidFill>
                <a:srgbClr val="0028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42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E96F35C-671D-A672-979A-D00149458B96}"/>
              </a:ext>
            </a:extLst>
          </p:cNvPr>
          <p:cNvSpPr txBox="1"/>
          <p:nvPr/>
        </p:nvSpPr>
        <p:spPr>
          <a:xfrm>
            <a:off x="742007" y="622081"/>
            <a:ext cx="6346950" cy="523220"/>
          </a:xfrm>
          <a:prstGeom prst="rect">
            <a:avLst/>
          </a:prstGeom>
          <a:noFill/>
        </p:spPr>
        <p:txBody>
          <a:bodyPr wrap="square" rtlCol="0">
            <a:spAutoFit/>
          </a:bodyPr>
          <a:lstStyle/>
          <a:p>
            <a:r>
              <a:rPr lang="es-ES" sz="2800" b="1" dirty="0">
                <a:solidFill>
                  <a:srgbClr val="00F0BE"/>
                </a:solidFill>
                <a:latin typeface="Arial" panose="020B0604020202020204" pitchFamily="34" charset="0"/>
                <a:cs typeface="Arial" panose="020B0604020202020204" pitchFamily="34" charset="0"/>
              </a:rPr>
              <a:t>Conflictos de interés</a:t>
            </a:r>
          </a:p>
        </p:txBody>
      </p:sp>
      <p:grpSp>
        <p:nvGrpSpPr>
          <p:cNvPr id="7" name="Gráfico 10">
            <a:extLst>
              <a:ext uri="{FF2B5EF4-FFF2-40B4-BE49-F238E27FC236}">
                <a16:creationId xmlns:a16="http://schemas.microsoft.com/office/drawing/2014/main" id="{3608E67C-A477-B3FA-DA71-769F2F13AB2E}"/>
              </a:ext>
            </a:extLst>
          </p:cNvPr>
          <p:cNvGrpSpPr/>
          <p:nvPr/>
        </p:nvGrpSpPr>
        <p:grpSpPr>
          <a:xfrm>
            <a:off x="818898" y="1414022"/>
            <a:ext cx="546020" cy="527900"/>
            <a:chOff x="696536" y="2289124"/>
            <a:chExt cx="1895819" cy="1832904"/>
          </a:xfrm>
          <a:solidFill>
            <a:srgbClr val="002755"/>
          </a:solidFill>
        </p:grpSpPr>
        <p:sp>
          <p:nvSpPr>
            <p:cNvPr id="10" name="Forma libre 9">
              <a:extLst>
                <a:ext uri="{FF2B5EF4-FFF2-40B4-BE49-F238E27FC236}">
                  <a16:creationId xmlns:a16="http://schemas.microsoft.com/office/drawing/2014/main" id="{1820DF1F-98B2-76AE-D43C-031AAF913AC2}"/>
                </a:ext>
              </a:extLst>
            </p:cNvPr>
            <p:cNvSpPr/>
            <p:nvPr/>
          </p:nvSpPr>
          <p:spPr>
            <a:xfrm>
              <a:off x="1649630" y="2526932"/>
              <a:ext cx="656987" cy="656980"/>
            </a:xfrm>
            <a:custGeom>
              <a:avLst/>
              <a:gdLst>
                <a:gd name="connsiteX0" fmla="*/ 271578 w 656987"/>
                <a:gd name="connsiteY0" fmla="*/ 656981 h 656980"/>
                <a:gd name="connsiteX1" fmla="*/ 385410 w 656987"/>
                <a:gd name="connsiteY1" fmla="*/ 656981 h 656980"/>
                <a:gd name="connsiteX2" fmla="*/ 438667 w 656987"/>
                <a:gd name="connsiteY2" fmla="*/ 603727 h 656980"/>
                <a:gd name="connsiteX3" fmla="*/ 438667 w 656987"/>
                <a:gd name="connsiteY3" fmla="*/ 438663 h 656980"/>
                <a:gd name="connsiteX4" fmla="*/ 603731 w 656987"/>
                <a:gd name="connsiteY4" fmla="*/ 438663 h 656980"/>
                <a:gd name="connsiteX5" fmla="*/ 656988 w 656987"/>
                <a:gd name="connsiteY5" fmla="*/ 385406 h 656980"/>
                <a:gd name="connsiteX6" fmla="*/ 656988 w 656987"/>
                <a:gd name="connsiteY6" fmla="*/ 271575 h 656980"/>
                <a:gd name="connsiteX7" fmla="*/ 603731 w 656987"/>
                <a:gd name="connsiteY7" fmla="*/ 218317 h 656980"/>
                <a:gd name="connsiteX8" fmla="*/ 438667 w 656987"/>
                <a:gd name="connsiteY8" fmla="*/ 218317 h 656980"/>
                <a:gd name="connsiteX9" fmla="*/ 438667 w 656987"/>
                <a:gd name="connsiteY9" fmla="*/ 53254 h 656980"/>
                <a:gd name="connsiteX10" fmla="*/ 385410 w 656987"/>
                <a:gd name="connsiteY10" fmla="*/ 0 h 656980"/>
                <a:gd name="connsiteX11" fmla="*/ 271578 w 656987"/>
                <a:gd name="connsiteY11" fmla="*/ 0 h 656980"/>
                <a:gd name="connsiteX12" fmla="*/ 218321 w 656987"/>
                <a:gd name="connsiteY12" fmla="*/ 53254 h 656980"/>
                <a:gd name="connsiteX13" fmla="*/ 218321 w 656987"/>
                <a:gd name="connsiteY13" fmla="*/ 218317 h 656980"/>
                <a:gd name="connsiteX14" fmla="*/ 53257 w 656987"/>
                <a:gd name="connsiteY14" fmla="*/ 218317 h 656980"/>
                <a:gd name="connsiteX15" fmla="*/ 0 w 656987"/>
                <a:gd name="connsiteY15" fmla="*/ 271575 h 656980"/>
                <a:gd name="connsiteX16" fmla="*/ 0 w 656987"/>
                <a:gd name="connsiteY16" fmla="*/ 385406 h 656980"/>
                <a:gd name="connsiteX17" fmla="*/ 53257 w 656987"/>
                <a:gd name="connsiteY17" fmla="*/ 438663 h 656980"/>
                <a:gd name="connsiteX18" fmla="*/ 218321 w 656987"/>
                <a:gd name="connsiteY18" fmla="*/ 438663 h 656980"/>
                <a:gd name="connsiteX19" fmla="*/ 218321 w 656987"/>
                <a:gd name="connsiteY19" fmla="*/ 603727 h 656980"/>
                <a:gd name="connsiteX20" fmla="*/ 271578 w 656987"/>
                <a:gd name="connsiteY20" fmla="*/ 656981 h 656980"/>
                <a:gd name="connsiteX21" fmla="*/ 55542 w 656987"/>
                <a:gd name="connsiteY21" fmla="*/ 383121 h 656980"/>
                <a:gd name="connsiteX22" fmla="*/ 55542 w 656987"/>
                <a:gd name="connsiteY22" fmla="*/ 273859 h 656980"/>
                <a:gd name="connsiteX23" fmla="*/ 220605 w 656987"/>
                <a:gd name="connsiteY23" fmla="*/ 273859 h 656980"/>
                <a:gd name="connsiteX24" fmla="*/ 273863 w 656987"/>
                <a:gd name="connsiteY24" fmla="*/ 220605 h 656980"/>
                <a:gd name="connsiteX25" fmla="*/ 273863 w 656987"/>
                <a:gd name="connsiteY25" fmla="*/ 55538 h 656980"/>
                <a:gd name="connsiteX26" fmla="*/ 383125 w 656987"/>
                <a:gd name="connsiteY26" fmla="*/ 55538 h 656980"/>
                <a:gd name="connsiteX27" fmla="*/ 383125 w 656987"/>
                <a:gd name="connsiteY27" fmla="*/ 220602 h 656980"/>
                <a:gd name="connsiteX28" fmla="*/ 436379 w 656987"/>
                <a:gd name="connsiteY28" fmla="*/ 273855 h 656980"/>
                <a:gd name="connsiteX29" fmla="*/ 601446 w 656987"/>
                <a:gd name="connsiteY29" fmla="*/ 273855 h 656980"/>
                <a:gd name="connsiteX30" fmla="*/ 601446 w 656987"/>
                <a:gd name="connsiteY30" fmla="*/ 383118 h 656980"/>
                <a:gd name="connsiteX31" fmla="*/ 436379 w 656987"/>
                <a:gd name="connsiteY31" fmla="*/ 383118 h 656980"/>
                <a:gd name="connsiteX32" fmla="*/ 383125 w 656987"/>
                <a:gd name="connsiteY32" fmla="*/ 436371 h 656980"/>
                <a:gd name="connsiteX33" fmla="*/ 383125 w 656987"/>
                <a:gd name="connsiteY33" fmla="*/ 601435 h 656980"/>
                <a:gd name="connsiteX34" fmla="*/ 273863 w 656987"/>
                <a:gd name="connsiteY34" fmla="*/ 601435 h 656980"/>
                <a:gd name="connsiteX35" fmla="*/ 273863 w 656987"/>
                <a:gd name="connsiteY35" fmla="*/ 436371 h 656980"/>
                <a:gd name="connsiteX36" fmla="*/ 220605 w 656987"/>
                <a:gd name="connsiteY36" fmla="*/ 383118 h 656980"/>
                <a:gd name="connsiteX37" fmla="*/ 55542 w 656987"/>
                <a:gd name="connsiteY37" fmla="*/ 383118 h 65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56987" h="656980">
                  <a:moveTo>
                    <a:pt x="271578" y="656981"/>
                  </a:moveTo>
                  <a:lnTo>
                    <a:pt x="385410" y="656981"/>
                  </a:lnTo>
                  <a:cubicBezTo>
                    <a:pt x="414777" y="656981"/>
                    <a:pt x="438667" y="633090"/>
                    <a:pt x="438667" y="603727"/>
                  </a:cubicBezTo>
                  <a:lnTo>
                    <a:pt x="438667" y="438663"/>
                  </a:lnTo>
                  <a:lnTo>
                    <a:pt x="603731" y="438663"/>
                  </a:lnTo>
                  <a:cubicBezTo>
                    <a:pt x="633097" y="438663"/>
                    <a:pt x="656988" y="414773"/>
                    <a:pt x="656988" y="385406"/>
                  </a:cubicBezTo>
                  <a:lnTo>
                    <a:pt x="656988" y="271575"/>
                  </a:lnTo>
                  <a:cubicBezTo>
                    <a:pt x="656988" y="242208"/>
                    <a:pt x="633097" y="218317"/>
                    <a:pt x="603731" y="218317"/>
                  </a:cubicBezTo>
                  <a:lnTo>
                    <a:pt x="438667" y="218317"/>
                  </a:lnTo>
                  <a:lnTo>
                    <a:pt x="438667" y="53254"/>
                  </a:lnTo>
                  <a:cubicBezTo>
                    <a:pt x="438667" y="23887"/>
                    <a:pt x="414777" y="0"/>
                    <a:pt x="385410" y="0"/>
                  </a:cubicBezTo>
                  <a:lnTo>
                    <a:pt x="271578" y="0"/>
                  </a:lnTo>
                  <a:cubicBezTo>
                    <a:pt x="242211" y="0"/>
                    <a:pt x="218321" y="23890"/>
                    <a:pt x="218321" y="53254"/>
                  </a:cubicBezTo>
                  <a:lnTo>
                    <a:pt x="218321" y="218317"/>
                  </a:lnTo>
                  <a:lnTo>
                    <a:pt x="53257" y="218317"/>
                  </a:lnTo>
                  <a:cubicBezTo>
                    <a:pt x="23890" y="218317"/>
                    <a:pt x="0" y="242208"/>
                    <a:pt x="0" y="271575"/>
                  </a:cubicBezTo>
                  <a:lnTo>
                    <a:pt x="0" y="385406"/>
                  </a:lnTo>
                  <a:cubicBezTo>
                    <a:pt x="0" y="414773"/>
                    <a:pt x="23890" y="438663"/>
                    <a:pt x="53257" y="438663"/>
                  </a:cubicBezTo>
                  <a:lnTo>
                    <a:pt x="218321" y="438663"/>
                  </a:lnTo>
                  <a:lnTo>
                    <a:pt x="218321" y="603727"/>
                  </a:lnTo>
                  <a:cubicBezTo>
                    <a:pt x="218321" y="633090"/>
                    <a:pt x="242215" y="656981"/>
                    <a:pt x="271578" y="656981"/>
                  </a:cubicBezTo>
                  <a:close/>
                  <a:moveTo>
                    <a:pt x="55542" y="383121"/>
                  </a:moveTo>
                  <a:lnTo>
                    <a:pt x="55542" y="273859"/>
                  </a:lnTo>
                  <a:lnTo>
                    <a:pt x="220605" y="273859"/>
                  </a:lnTo>
                  <a:cubicBezTo>
                    <a:pt x="249972" y="273859"/>
                    <a:pt x="273863" y="249969"/>
                    <a:pt x="273863" y="220605"/>
                  </a:cubicBezTo>
                  <a:lnTo>
                    <a:pt x="273863" y="55538"/>
                  </a:lnTo>
                  <a:lnTo>
                    <a:pt x="383125" y="55538"/>
                  </a:lnTo>
                  <a:lnTo>
                    <a:pt x="383125" y="220602"/>
                  </a:lnTo>
                  <a:cubicBezTo>
                    <a:pt x="383125" y="249969"/>
                    <a:pt x="407016" y="273855"/>
                    <a:pt x="436379" y="273855"/>
                  </a:cubicBezTo>
                  <a:lnTo>
                    <a:pt x="601446" y="273855"/>
                  </a:lnTo>
                  <a:lnTo>
                    <a:pt x="601446" y="383118"/>
                  </a:lnTo>
                  <a:lnTo>
                    <a:pt x="436379" y="383118"/>
                  </a:lnTo>
                  <a:cubicBezTo>
                    <a:pt x="407016" y="383118"/>
                    <a:pt x="383125" y="407008"/>
                    <a:pt x="383125" y="436371"/>
                  </a:cubicBezTo>
                  <a:lnTo>
                    <a:pt x="383125" y="601435"/>
                  </a:lnTo>
                  <a:lnTo>
                    <a:pt x="273863" y="601435"/>
                  </a:lnTo>
                  <a:lnTo>
                    <a:pt x="273863" y="436371"/>
                  </a:lnTo>
                  <a:cubicBezTo>
                    <a:pt x="273863" y="407004"/>
                    <a:pt x="249972" y="383118"/>
                    <a:pt x="220605" y="383118"/>
                  </a:cubicBezTo>
                  <a:lnTo>
                    <a:pt x="55542" y="383118"/>
                  </a:lnTo>
                  <a:close/>
                </a:path>
              </a:pathLst>
            </a:custGeom>
            <a:solidFill>
              <a:srgbClr val="00F1BE"/>
            </a:solidFill>
            <a:ln w="3701" cap="flat">
              <a:noFill/>
              <a:prstDash val="solid"/>
              <a:miter/>
            </a:ln>
          </p:spPr>
          <p:txBody>
            <a:bodyPr rtlCol="0" anchor="ctr"/>
            <a:lstStyle/>
            <a:p>
              <a:endParaRPr lang="es-ES"/>
            </a:p>
          </p:txBody>
        </p:sp>
        <p:sp>
          <p:nvSpPr>
            <p:cNvPr id="13" name="Forma libre 12">
              <a:extLst>
                <a:ext uri="{FF2B5EF4-FFF2-40B4-BE49-F238E27FC236}">
                  <a16:creationId xmlns:a16="http://schemas.microsoft.com/office/drawing/2014/main" id="{B45CBCF4-6A2A-DA51-D739-A9858E457944}"/>
                </a:ext>
              </a:extLst>
            </p:cNvPr>
            <p:cNvSpPr/>
            <p:nvPr/>
          </p:nvSpPr>
          <p:spPr>
            <a:xfrm>
              <a:off x="919697" y="3209592"/>
              <a:ext cx="242929" cy="242925"/>
            </a:xfrm>
            <a:custGeom>
              <a:avLst/>
              <a:gdLst>
                <a:gd name="connsiteX0" fmla="*/ 0 w 242929"/>
                <a:gd name="connsiteY0" fmla="*/ 121463 h 242925"/>
                <a:gd name="connsiteX1" fmla="*/ 121467 w 242929"/>
                <a:gd name="connsiteY1" fmla="*/ 242926 h 242925"/>
                <a:gd name="connsiteX2" fmla="*/ 242930 w 242929"/>
                <a:gd name="connsiteY2" fmla="*/ 121463 h 242925"/>
                <a:gd name="connsiteX3" fmla="*/ 121467 w 242929"/>
                <a:gd name="connsiteY3" fmla="*/ 0 h 242925"/>
                <a:gd name="connsiteX4" fmla="*/ 0 w 242929"/>
                <a:gd name="connsiteY4" fmla="*/ 121463 h 242925"/>
                <a:gd name="connsiteX5" fmla="*/ 187384 w 242929"/>
                <a:gd name="connsiteY5" fmla="*/ 121463 h 242925"/>
                <a:gd name="connsiteX6" fmla="*/ 121463 w 242929"/>
                <a:gd name="connsiteY6" fmla="*/ 187384 h 242925"/>
                <a:gd name="connsiteX7" fmla="*/ 55538 w 242929"/>
                <a:gd name="connsiteY7" fmla="*/ 121463 h 242925"/>
                <a:gd name="connsiteX8" fmla="*/ 121463 w 242929"/>
                <a:gd name="connsiteY8" fmla="*/ 55542 h 242925"/>
                <a:gd name="connsiteX9" fmla="*/ 187384 w 242929"/>
                <a:gd name="connsiteY9" fmla="*/ 121463 h 2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29" h="242925">
                  <a:moveTo>
                    <a:pt x="0" y="121463"/>
                  </a:moveTo>
                  <a:cubicBezTo>
                    <a:pt x="0" y="188439"/>
                    <a:pt x="54490" y="242926"/>
                    <a:pt x="121467" y="242926"/>
                  </a:cubicBezTo>
                  <a:cubicBezTo>
                    <a:pt x="188443" y="242926"/>
                    <a:pt x="242930" y="188439"/>
                    <a:pt x="242930" y="121463"/>
                  </a:cubicBezTo>
                  <a:cubicBezTo>
                    <a:pt x="242930" y="54487"/>
                    <a:pt x="188443" y="0"/>
                    <a:pt x="121467" y="0"/>
                  </a:cubicBezTo>
                  <a:cubicBezTo>
                    <a:pt x="54490" y="0"/>
                    <a:pt x="0" y="54487"/>
                    <a:pt x="0" y="121463"/>
                  </a:cubicBezTo>
                  <a:close/>
                  <a:moveTo>
                    <a:pt x="187384" y="121463"/>
                  </a:moveTo>
                  <a:cubicBezTo>
                    <a:pt x="187384" y="157813"/>
                    <a:pt x="157813" y="187384"/>
                    <a:pt x="121463" y="187384"/>
                  </a:cubicBezTo>
                  <a:cubicBezTo>
                    <a:pt x="85113" y="187384"/>
                    <a:pt x="55538" y="157813"/>
                    <a:pt x="55538" y="121463"/>
                  </a:cubicBezTo>
                  <a:cubicBezTo>
                    <a:pt x="55538" y="85113"/>
                    <a:pt x="85109" y="55542"/>
                    <a:pt x="121463" y="55542"/>
                  </a:cubicBezTo>
                  <a:cubicBezTo>
                    <a:pt x="157813" y="55542"/>
                    <a:pt x="187384" y="85113"/>
                    <a:pt x="187384" y="121463"/>
                  </a:cubicBezTo>
                  <a:close/>
                </a:path>
              </a:pathLst>
            </a:custGeom>
            <a:grpFill/>
            <a:ln w="3701" cap="flat">
              <a:noFill/>
              <a:prstDash val="solid"/>
              <a:miter/>
            </a:ln>
          </p:spPr>
          <p:txBody>
            <a:bodyPr rtlCol="0" anchor="ctr"/>
            <a:lstStyle/>
            <a:p>
              <a:endParaRPr lang="es-ES"/>
            </a:p>
          </p:txBody>
        </p:sp>
        <p:sp>
          <p:nvSpPr>
            <p:cNvPr id="14" name="Forma libre 13">
              <a:extLst>
                <a:ext uri="{FF2B5EF4-FFF2-40B4-BE49-F238E27FC236}">
                  <a16:creationId xmlns:a16="http://schemas.microsoft.com/office/drawing/2014/main" id="{6DCEA840-3036-99E2-9B0B-8710BA5F5A98}"/>
                </a:ext>
              </a:extLst>
            </p:cNvPr>
            <p:cNvSpPr/>
            <p:nvPr/>
          </p:nvSpPr>
          <p:spPr>
            <a:xfrm>
              <a:off x="696536" y="2289124"/>
              <a:ext cx="1895819" cy="1832904"/>
            </a:xfrm>
            <a:custGeom>
              <a:avLst/>
              <a:gdLst>
                <a:gd name="connsiteX0" fmla="*/ 221109 w 1895819"/>
                <a:gd name="connsiteY0" fmla="*/ 1588961 h 1832904"/>
                <a:gd name="connsiteX1" fmla="*/ 261403 w 1895819"/>
                <a:gd name="connsiteY1" fmla="*/ 1588961 h 1832904"/>
                <a:gd name="connsiteX2" fmla="*/ 290048 w 1895819"/>
                <a:gd name="connsiteY2" fmla="*/ 1603627 h 1832904"/>
                <a:gd name="connsiteX3" fmla="*/ 427985 w 1895819"/>
                <a:gd name="connsiteY3" fmla="*/ 1795036 h 1832904"/>
                <a:gd name="connsiteX4" fmla="*/ 500793 w 1895819"/>
                <a:gd name="connsiteY4" fmla="*/ 1832905 h 1832904"/>
                <a:gd name="connsiteX5" fmla="*/ 529449 w 1895819"/>
                <a:gd name="connsiteY5" fmla="*/ 1828332 h 1832904"/>
                <a:gd name="connsiteX6" fmla="*/ 592300 w 1895819"/>
                <a:gd name="connsiteY6" fmla="*/ 1742001 h 1832904"/>
                <a:gd name="connsiteX7" fmla="*/ 592300 w 1895819"/>
                <a:gd name="connsiteY7" fmla="*/ 1623204 h 1832904"/>
                <a:gd name="connsiteX8" fmla="*/ 626536 w 1895819"/>
                <a:gd name="connsiteY8" fmla="*/ 1588964 h 1832904"/>
                <a:gd name="connsiteX9" fmla="*/ 758508 w 1895819"/>
                <a:gd name="connsiteY9" fmla="*/ 1588964 h 1832904"/>
                <a:gd name="connsiteX10" fmla="*/ 786279 w 1895819"/>
                <a:gd name="connsiteY10" fmla="*/ 1561193 h 1832904"/>
                <a:gd name="connsiteX11" fmla="*/ 758508 w 1895819"/>
                <a:gd name="connsiteY11" fmla="*/ 1533422 h 1832904"/>
                <a:gd name="connsiteX12" fmla="*/ 626536 w 1895819"/>
                <a:gd name="connsiteY12" fmla="*/ 1533422 h 1832904"/>
                <a:gd name="connsiteX13" fmla="*/ 536758 w 1895819"/>
                <a:gd name="connsiteY13" fmla="*/ 1623204 h 1832904"/>
                <a:gd name="connsiteX14" fmla="*/ 536758 w 1895819"/>
                <a:gd name="connsiteY14" fmla="*/ 1742001 h 1832904"/>
                <a:gd name="connsiteX15" fmla="*/ 512386 w 1895819"/>
                <a:gd name="connsiteY15" fmla="*/ 1775478 h 1832904"/>
                <a:gd name="connsiteX16" fmla="*/ 473048 w 1895819"/>
                <a:gd name="connsiteY16" fmla="*/ 1762570 h 1832904"/>
                <a:gd name="connsiteX17" fmla="*/ 335111 w 1895819"/>
                <a:gd name="connsiteY17" fmla="*/ 1571165 h 1832904"/>
                <a:gd name="connsiteX18" fmla="*/ 261403 w 1895819"/>
                <a:gd name="connsiteY18" fmla="*/ 1533426 h 1832904"/>
                <a:gd name="connsiteX19" fmla="*/ 221109 w 1895819"/>
                <a:gd name="connsiteY19" fmla="*/ 1533426 h 1832904"/>
                <a:gd name="connsiteX20" fmla="*/ 55542 w 1895819"/>
                <a:gd name="connsiteY20" fmla="*/ 1367855 h 1832904"/>
                <a:gd name="connsiteX21" fmla="*/ 55542 w 1895819"/>
                <a:gd name="connsiteY21" fmla="*/ 677476 h 1832904"/>
                <a:gd name="connsiteX22" fmla="*/ 221109 w 1895819"/>
                <a:gd name="connsiteY22" fmla="*/ 511912 h 1832904"/>
                <a:gd name="connsiteX23" fmla="*/ 667356 w 1895819"/>
                <a:gd name="connsiteY23" fmla="*/ 511912 h 1832904"/>
                <a:gd name="connsiteX24" fmla="*/ 667356 w 1895819"/>
                <a:gd name="connsiteY24" fmla="*/ 911493 h 1832904"/>
                <a:gd name="connsiteX25" fmla="*/ 667585 w 1895819"/>
                <a:gd name="connsiteY25" fmla="*/ 920516 h 1832904"/>
                <a:gd name="connsiteX26" fmla="*/ 665693 w 1895819"/>
                <a:gd name="connsiteY26" fmla="*/ 920472 h 1832904"/>
                <a:gd name="connsiteX27" fmla="*/ 544230 w 1895819"/>
                <a:gd name="connsiteY27" fmla="*/ 1041935 h 1832904"/>
                <a:gd name="connsiteX28" fmla="*/ 665693 w 1895819"/>
                <a:gd name="connsiteY28" fmla="*/ 1163398 h 1832904"/>
                <a:gd name="connsiteX29" fmla="*/ 772504 w 1895819"/>
                <a:gd name="connsiteY29" fmla="*/ 1099647 h 1832904"/>
                <a:gd name="connsiteX30" fmla="*/ 888465 w 1895819"/>
                <a:gd name="connsiteY30" fmla="*/ 1132598 h 1832904"/>
                <a:gd name="connsiteX31" fmla="*/ 1172918 w 1895819"/>
                <a:gd name="connsiteY31" fmla="*/ 1132598 h 1832904"/>
                <a:gd name="connsiteX32" fmla="*/ 1172918 w 1895819"/>
                <a:gd name="connsiteY32" fmla="*/ 1367859 h 1832904"/>
                <a:gd name="connsiteX33" fmla="*/ 1007351 w 1895819"/>
                <a:gd name="connsiteY33" fmla="*/ 1533422 h 1832904"/>
                <a:gd name="connsiteX34" fmla="*/ 888102 w 1895819"/>
                <a:gd name="connsiteY34" fmla="*/ 1533422 h 1832904"/>
                <a:gd name="connsiteX35" fmla="*/ 860331 w 1895819"/>
                <a:gd name="connsiteY35" fmla="*/ 1561193 h 1832904"/>
                <a:gd name="connsiteX36" fmla="*/ 888102 w 1895819"/>
                <a:gd name="connsiteY36" fmla="*/ 1588964 h 1832904"/>
                <a:gd name="connsiteX37" fmla="*/ 1007351 w 1895819"/>
                <a:gd name="connsiteY37" fmla="*/ 1588964 h 1832904"/>
                <a:gd name="connsiteX38" fmla="*/ 1228460 w 1895819"/>
                <a:gd name="connsiteY38" fmla="*/ 1367859 h 1832904"/>
                <a:gd name="connsiteX39" fmla="*/ 1228460 w 1895819"/>
                <a:gd name="connsiteY39" fmla="*/ 1132594 h 1832904"/>
                <a:gd name="connsiteX40" fmla="*/ 1269279 w 1895819"/>
                <a:gd name="connsiteY40" fmla="*/ 1132594 h 1832904"/>
                <a:gd name="connsiteX41" fmla="*/ 1303516 w 1895819"/>
                <a:gd name="connsiteY41" fmla="*/ 1166834 h 1832904"/>
                <a:gd name="connsiteX42" fmla="*/ 1303516 w 1895819"/>
                <a:gd name="connsiteY42" fmla="*/ 1285631 h 1832904"/>
                <a:gd name="connsiteX43" fmla="*/ 1366367 w 1895819"/>
                <a:gd name="connsiteY43" fmla="*/ 1371958 h 1832904"/>
                <a:gd name="connsiteX44" fmla="*/ 1395023 w 1895819"/>
                <a:gd name="connsiteY44" fmla="*/ 1376535 h 1832904"/>
                <a:gd name="connsiteX45" fmla="*/ 1467831 w 1895819"/>
                <a:gd name="connsiteY45" fmla="*/ 1338666 h 1832904"/>
                <a:gd name="connsiteX46" fmla="*/ 1605768 w 1895819"/>
                <a:gd name="connsiteY46" fmla="*/ 1147261 h 1832904"/>
                <a:gd name="connsiteX47" fmla="*/ 1634413 w 1895819"/>
                <a:gd name="connsiteY47" fmla="*/ 1132594 h 1832904"/>
                <a:gd name="connsiteX48" fmla="*/ 1674707 w 1895819"/>
                <a:gd name="connsiteY48" fmla="*/ 1132594 h 1832904"/>
                <a:gd name="connsiteX49" fmla="*/ 1895812 w 1895819"/>
                <a:gd name="connsiteY49" fmla="*/ 911489 h 1832904"/>
                <a:gd name="connsiteX50" fmla="*/ 1895812 w 1895819"/>
                <a:gd name="connsiteY50" fmla="*/ 631098 h 1832904"/>
                <a:gd name="connsiteX51" fmla="*/ 1868041 w 1895819"/>
                <a:gd name="connsiteY51" fmla="*/ 603327 h 1832904"/>
                <a:gd name="connsiteX52" fmla="*/ 1840270 w 1895819"/>
                <a:gd name="connsiteY52" fmla="*/ 631098 h 1832904"/>
                <a:gd name="connsiteX53" fmla="*/ 1840270 w 1895819"/>
                <a:gd name="connsiteY53" fmla="*/ 911489 h 1832904"/>
                <a:gd name="connsiteX54" fmla="*/ 1674707 w 1895819"/>
                <a:gd name="connsiteY54" fmla="*/ 1077052 h 1832904"/>
                <a:gd name="connsiteX55" fmla="*/ 1634416 w 1895819"/>
                <a:gd name="connsiteY55" fmla="*/ 1077052 h 1832904"/>
                <a:gd name="connsiteX56" fmla="*/ 1560708 w 1895819"/>
                <a:gd name="connsiteY56" fmla="*/ 1114791 h 1832904"/>
                <a:gd name="connsiteX57" fmla="*/ 1422772 w 1895819"/>
                <a:gd name="connsiteY57" fmla="*/ 1306196 h 1832904"/>
                <a:gd name="connsiteX58" fmla="*/ 1383429 w 1895819"/>
                <a:gd name="connsiteY58" fmla="*/ 1319104 h 1832904"/>
                <a:gd name="connsiteX59" fmla="*/ 1359061 w 1895819"/>
                <a:gd name="connsiteY59" fmla="*/ 1285631 h 1832904"/>
                <a:gd name="connsiteX60" fmla="*/ 1359061 w 1895819"/>
                <a:gd name="connsiteY60" fmla="*/ 1166834 h 1832904"/>
                <a:gd name="connsiteX61" fmla="*/ 1269283 w 1895819"/>
                <a:gd name="connsiteY61" fmla="*/ 1077052 h 1832904"/>
                <a:gd name="connsiteX62" fmla="*/ 1200692 w 1895819"/>
                <a:gd name="connsiteY62" fmla="*/ 1077052 h 1832904"/>
                <a:gd name="connsiteX63" fmla="*/ 888469 w 1895819"/>
                <a:gd name="connsiteY63" fmla="*/ 1077052 h 1832904"/>
                <a:gd name="connsiteX64" fmla="*/ 722902 w 1895819"/>
                <a:gd name="connsiteY64" fmla="*/ 911489 h 1832904"/>
                <a:gd name="connsiteX65" fmla="*/ 722902 w 1895819"/>
                <a:gd name="connsiteY65" fmla="*/ 221109 h 1832904"/>
                <a:gd name="connsiteX66" fmla="*/ 888469 w 1895819"/>
                <a:gd name="connsiteY66" fmla="*/ 55546 h 1832904"/>
                <a:gd name="connsiteX67" fmla="*/ 1674714 w 1895819"/>
                <a:gd name="connsiteY67" fmla="*/ 55546 h 1832904"/>
                <a:gd name="connsiteX68" fmla="*/ 1840277 w 1895819"/>
                <a:gd name="connsiteY68" fmla="*/ 221109 h 1832904"/>
                <a:gd name="connsiteX69" fmla="*/ 1840277 w 1895819"/>
                <a:gd name="connsiteY69" fmla="*/ 501500 h 1832904"/>
                <a:gd name="connsiteX70" fmla="*/ 1868048 w 1895819"/>
                <a:gd name="connsiteY70" fmla="*/ 529271 h 1832904"/>
                <a:gd name="connsiteX71" fmla="*/ 1895819 w 1895819"/>
                <a:gd name="connsiteY71" fmla="*/ 501500 h 1832904"/>
                <a:gd name="connsiteX72" fmla="*/ 1895819 w 1895819"/>
                <a:gd name="connsiteY72" fmla="*/ 221105 h 1832904"/>
                <a:gd name="connsiteX73" fmla="*/ 1674714 w 1895819"/>
                <a:gd name="connsiteY73" fmla="*/ 0 h 1832904"/>
                <a:gd name="connsiteX74" fmla="*/ 888465 w 1895819"/>
                <a:gd name="connsiteY74" fmla="*/ 0 h 1832904"/>
                <a:gd name="connsiteX75" fmla="*/ 667356 w 1895819"/>
                <a:gd name="connsiteY75" fmla="*/ 221105 h 1832904"/>
                <a:gd name="connsiteX76" fmla="*/ 667356 w 1895819"/>
                <a:gd name="connsiteY76" fmla="*/ 456367 h 1832904"/>
                <a:gd name="connsiteX77" fmla="*/ 221109 w 1895819"/>
                <a:gd name="connsiteY77" fmla="*/ 456367 h 1832904"/>
                <a:gd name="connsiteX78" fmla="*/ 0 w 1895819"/>
                <a:gd name="connsiteY78" fmla="*/ 677476 h 1832904"/>
                <a:gd name="connsiteX79" fmla="*/ 0 w 1895819"/>
                <a:gd name="connsiteY79" fmla="*/ 1367855 h 1832904"/>
                <a:gd name="connsiteX80" fmla="*/ 221109 w 1895819"/>
                <a:gd name="connsiteY80" fmla="*/ 1588961 h 1832904"/>
                <a:gd name="connsiteX81" fmla="*/ 727960 w 1895819"/>
                <a:gd name="connsiteY81" fmla="*/ 1063570 h 1832904"/>
                <a:gd name="connsiteX82" fmla="*/ 665697 w 1895819"/>
                <a:gd name="connsiteY82" fmla="*/ 1107856 h 1832904"/>
                <a:gd name="connsiteX83" fmla="*/ 599776 w 1895819"/>
                <a:gd name="connsiteY83" fmla="*/ 1041935 h 1832904"/>
                <a:gd name="connsiteX84" fmla="*/ 665697 w 1895819"/>
                <a:gd name="connsiteY84" fmla="*/ 976014 h 1832904"/>
                <a:gd name="connsiteX85" fmla="*/ 677279 w 1895819"/>
                <a:gd name="connsiteY85" fmla="*/ 977036 h 1832904"/>
                <a:gd name="connsiteX86" fmla="*/ 727960 w 1895819"/>
                <a:gd name="connsiteY86" fmla="*/ 1063570 h 18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95819" h="1832904">
                  <a:moveTo>
                    <a:pt x="221109" y="1588961"/>
                  </a:moveTo>
                  <a:lnTo>
                    <a:pt x="261403" y="1588961"/>
                  </a:lnTo>
                  <a:cubicBezTo>
                    <a:pt x="272726" y="1588961"/>
                    <a:pt x="283431" y="1594441"/>
                    <a:pt x="290048" y="1603627"/>
                  </a:cubicBezTo>
                  <a:lnTo>
                    <a:pt x="427985" y="1795036"/>
                  </a:lnTo>
                  <a:cubicBezTo>
                    <a:pt x="445580" y="1819449"/>
                    <a:pt x="472381" y="1832905"/>
                    <a:pt x="500793" y="1832905"/>
                  </a:cubicBezTo>
                  <a:cubicBezTo>
                    <a:pt x="510261" y="1832905"/>
                    <a:pt x="519907" y="1831413"/>
                    <a:pt x="529449" y="1828332"/>
                  </a:cubicBezTo>
                  <a:cubicBezTo>
                    <a:pt x="567628" y="1816009"/>
                    <a:pt x="592300" y="1782121"/>
                    <a:pt x="592300" y="1742001"/>
                  </a:cubicBezTo>
                  <a:lnTo>
                    <a:pt x="592300" y="1623204"/>
                  </a:lnTo>
                  <a:cubicBezTo>
                    <a:pt x="592300" y="1604324"/>
                    <a:pt x="607656" y="1588964"/>
                    <a:pt x="626536" y="1588964"/>
                  </a:cubicBezTo>
                  <a:lnTo>
                    <a:pt x="758508" y="1588964"/>
                  </a:lnTo>
                  <a:cubicBezTo>
                    <a:pt x="773848" y="1588964"/>
                    <a:pt x="786279" y="1576530"/>
                    <a:pt x="786279" y="1561193"/>
                  </a:cubicBezTo>
                  <a:cubicBezTo>
                    <a:pt x="786279" y="1545856"/>
                    <a:pt x="773848" y="1533422"/>
                    <a:pt x="758508" y="1533422"/>
                  </a:cubicBezTo>
                  <a:lnTo>
                    <a:pt x="626536" y="1533422"/>
                  </a:lnTo>
                  <a:cubicBezTo>
                    <a:pt x="577033" y="1533422"/>
                    <a:pt x="536758" y="1573698"/>
                    <a:pt x="536758" y="1623204"/>
                  </a:cubicBezTo>
                  <a:lnTo>
                    <a:pt x="536758" y="1742001"/>
                  </a:lnTo>
                  <a:cubicBezTo>
                    <a:pt x="536758" y="1765762"/>
                    <a:pt x="518107" y="1773631"/>
                    <a:pt x="512386" y="1775478"/>
                  </a:cubicBezTo>
                  <a:cubicBezTo>
                    <a:pt x="506673" y="1777319"/>
                    <a:pt x="486941" y="1781847"/>
                    <a:pt x="473048" y="1762570"/>
                  </a:cubicBezTo>
                  <a:lnTo>
                    <a:pt x="335111" y="1571165"/>
                  </a:lnTo>
                  <a:cubicBezTo>
                    <a:pt x="318085" y="1547534"/>
                    <a:pt x="290533" y="1533426"/>
                    <a:pt x="261403" y="1533426"/>
                  </a:cubicBezTo>
                  <a:lnTo>
                    <a:pt x="221109" y="1533426"/>
                  </a:lnTo>
                  <a:cubicBezTo>
                    <a:pt x="129816" y="1533419"/>
                    <a:pt x="55542" y="1459148"/>
                    <a:pt x="55542" y="1367855"/>
                  </a:cubicBezTo>
                  <a:lnTo>
                    <a:pt x="55542" y="677476"/>
                  </a:lnTo>
                  <a:cubicBezTo>
                    <a:pt x="55542" y="586183"/>
                    <a:pt x="129816" y="511912"/>
                    <a:pt x="221109" y="511912"/>
                  </a:cubicBezTo>
                  <a:lnTo>
                    <a:pt x="667356" y="511912"/>
                  </a:lnTo>
                  <a:lnTo>
                    <a:pt x="667356" y="911493"/>
                  </a:lnTo>
                  <a:cubicBezTo>
                    <a:pt x="667356" y="914518"/>
                    <a:pt x="667463" y="917521"/>
                    <a:pt x="667585" y="920516"/>
                  </a:cubicBezTo>
                  <a:cubicBezTo>
                    <a:pt x="666956" y="920505"/>
                    <a:pt x="666326" y="920472"/>
                    <a:pt x="665693" y="920472"/>
                  </a:cubicBezTo>
                  <a:cubicBezTo>
                    <a:pt x="598717" y="920472"/>
                    <a:pt x="544230" y="974959"/>
                    <a:pt x="544230" y="1041935"/>
                  </a:cubicBezTo>
                  <a:cubicBezTo>
                    <a:pt x="544230" y="1108911"/>
                    <a:pt x="598717" y="1163398"/>
                    <a:pt x="665693" y="1163398"/>
                  </a:cubicBezTo>
                  <a:cubicBezTo>
                    <a:pt x="711208" y="1163398"/>
                    <a:pt x="751757" y="1137823"/>
                    <a:pt x="772504" y="1099647"/>
                  </a:cubicBezTo>
                  <a:cubicBezTo>
                    <a:pt x="806240" y="1120516"/>
                    <a:pt x="845960" y="1132598"/>
                    <a:pt x="888465" y="1132598"/>
                  </a:cubicBezTo>
                  <a:lnTo>
                    <a:pt x="1172918" y="1132598"/>
                  </a:lnTo>
                  <a:lnTo>
                    <a:pt x="1172918" y="1367859"/>
                  </a:lnTo>
                  <a:cubicBezTo>
                    <a:pt x="1172918" y="1459152"/>
                    <a:pt x="1098643" y="1533422"/>
                    <a:pt x="1007351" y="1533422"/>
                  </a:cubicBezTo>
                  <a:lnTo>
                    <a:pt x="888102" y="1533422"/>
                  </a:lnTo>
                  <a:cubicBezTo>
                    <a:pt x="872761" y="1533422"/>
                    <a:pt x="860331" y="1545856"/>
                    <a:pt x="860331" y="1561193"/>
                  </a:cubicBezTo>
                  <a:cubicBezTo>
                    <a:pt x="860331" y="1576530"/>
                    <a:pt x="872761" y="1588964"/>
                    <a:pt x="888102" y="1588964"/>
                  </a:cubicBezTo>
                  <a:lnTo>
                    <a:pt x="1007351" y="1588964"/>
                  </a:lnTo>
                  <a:cubicBezTo>
                    <a:pt x="1129273" y="1588964"/>
                    <a:pt x="1228460" y="1489778"/>
                    <a:pt x="1228460" y="1367859"/>
                  </a:cubicBezTo>
                  <a:lnTo>
                    <a:pt x="1228460" y="1132594"/>
                  </a:lnTo>
                  <a:lnTo>
                    <a:pt x="1269279" y="1132594"/>
                  </a:lnTo>
                  <a:cubicBezTo>
                    <a:pt x="1288160" y="1132594"/>
                    <a:pt x="1303516" y="1147953"/>
                    <a:pt x="1303516" y="1166834"/>
                  </a:cubicBezTo>
                  <a:lnTo>
                    <a:pt x="1303516" y="1285631"/>
                  </a:lnTo>
                  <a:cubicBezTo>
                    <a:pt x="1303516" y="1325751"/>
                    <a:pt x="1328187" y="1359635"/>
                    <a:pt x="1366367" y="1371958"/>
                  </a:cubicBezTo>
                  <a:cubicBezTo>
                    <a:pt x="1375913" y="1375042"/>
                    <a:pt x="1385555" y="1376535"/>
                    <a:pt x="1395023" y="1376535"/>
                  </a:cubicBezTo>
                  <a:cubicBezTo>
                    <a:pt x="1423431" y="1376531"/>
                    <a:pt x="1450239" y="1363079"/>
                    <a:pt x="1467831" y="1338666"/>
                  </a:cubicBezTo>
                  <a:lnTo>
                    <a:pt x="1605768" y="1147261"/>
                  </a:lnTo>
                  <a:cubicBezTo>
                    <a:pt x="1612385" y="1138078"/>
                    <a:pt x="1623097" y="1132594"/>
                    <a:pt x="1634413" y="1132594"/>
                  </a:cubicBezTo>
                  <a:lnTo>
                    <a:pt x="1674707" y="1132594"/>
                  </a:lnTo>
                  <a:cubicBezTo>
                    <a:pt x="1796625" y="1132594"/>
                    <a:pt x="1895812" y="1033407"/>
                    <a:pt x="1895812" y="911489"/>
                  </a:cubicBezTo>
                  <a:lnTo>
                    <a:pt x="1895812" y="631098"/>
                  </a:lnTo>
                  <a:cubicBezTo>
                    <a:pt x="1895812" y="615761"/>
                    <a:pt x="1883382" y="603327"/>
                    <a:pt x="1868041" y="603327"/>
                  </a:cubicBezTo>
                  <a:cubicBezTo>
                    <a:pt x="1852700" y="603327"/>
                    <a:pt x="1840270" y="615761"/>
                    <a:pt x="1840270" y="631098"/>
                  </a:cubicBezTo>
                  <a:lnTo>
                    <a:pt x="1840270" y="911489"/>
                  </a:lnTo>
                  <a:cubicBezTo>
                    <a:pt x="1840270" y="1002781"/>
                    <a:pt x="1765995" y="1077052"/>
                    <a:pt x="1674707" y="1077052"/>
                  </a:cubicBezTo>
                  <a:lnTo>
                    <a:pt x="1634416" y="1077052"/>
                  </a:lnTo>
                  <a:cubicBezTo>
                    <a:pt x="1605294" y="1077052"/>
                    <a:pt x="1577738" y="1091160"/>
                    <a:pt x="1560708" y="1114791"/>
                  </a:cubicBezTo>
                  <a:lnTo>
                    <a:pt x="1422772" y="1306196"/>
                  </a:lnTo>
                  <a:cubicBezTo>
                    <a:pt x="1408886" y="1325469"/>
                    <a:pt x="1389154" y="1320945"/>
                    <a:pt x="1383429" y="1319104"/>
                  </a:cubicBezTo>
                  <a:cubicBezTo>
                    <a:pt x="1377712" y="1317257"/>
                    <a:pt x="1359061" y="1309392"/>
                    <a:pt x="1359061" y="1285631"/>
                  </a:cubicBezTo>
                  <a:lnTo>
                    <a:pt x="1359061" y="1166834"/>
                  </a:lnTo>
                  <a:cubicBezTo>
                    <a:pt x="1359061" y="1117328"/>
                    <a:pt x="1318786" y="1077052"/>
                    <a:pt x="1269283" y="1077052"/>
                  </a:cubicBezTo>
                  <a:lnTo>
                    <a:pt x="1200692" y="1077052"/>
                  </a:lnTo>
                  <a:lnTo>
                    <a:pt x="888469" y="1077052"/>
                  </a:lnTo>
                  <a:cubicBezTo>
                    <a:pt x="796909" y="1077052"/>
                    <a:pt x="722902" y="1002496"/>
                    <a:pt x="722902" y="911489"/>
                  </a:cubicBezTo>
                  <a:cubicBezTo>
                    <a:pt x="722902" y="878216"/>
                    <a:pt x="722902" y="253286"/>
                    <a:pt x="722902" y="221109"/>
                  </a:cubicBezTo>
                  <a:cubicBezTo>
                    <a:pt x="722902" y="129817"/>
                    <a:pt x="797176" y="55546"/>
                    <a:pt x="888469" y="55546"/>
                  </a:cubicBezTo>
                  <a:lnTo>
                    <a:pt x="1674714" y="55546"/>
                  </a:lnTo>
                  <a:cubicBezTo>
                    <a:pt x="1766003" y="55546"/>
                    <a:pt x="1840277" y="129817"/>
                    <a:pt x="1840277" y="221109"/>
                  </a:cubicBezTo>
                  <a:lnTo>
                    <a:pt x="1840277" y="501500"/>
                  </a:lnTo>
                  <a:cubicBezTo>
                    <a:pt x="1840277" y="516837"/>
                    <a:pt x="1852708" y="529271"/>
                    <a:pt x="1868048" y="529271"/>
                  </a:cubicBezTo>
                  <a:cubicBezTo>
                    <a:pt x="1883389" y="529271"/>
                    <a:pt x="1895819" y="516837"/>
                    <a:pt x="1895819" y="501500"/>
                  </a:cubicBezTo>
                  <a:lnTo>
                    <a:pt x="1895819" y="221105"/>
                  </a:lnTo>
                  <a:cubicBezTo>
                    <a:pt x="1895819" y="99187"/>
                    <a:pt x="1796632" y="0"/>
                    <a:pt x="1674714" y="0"/>
                  </a:cubicBezTo>
                  <a:lnTo>
                    <a:pt x="888465" y="0"/>
                  </a:lnTo>
                  <a:cubicBezTo>
                    <a:pt x="766543" y="0"/>
                    <a:pt x="667356" y="99187"/>
                    <a:pt x="667356" y="221105"/>
                  </a:cubicBezTo>
                  <a:lnTo>
                    <a:pt x="667356" y="456367"/>
                  </a:lnTo>
                  <a:lnTo>
                    <a:pt x="221109" y="456367"/>
                  </a:lnTo>
                  <a:cubicBezTo>
                    <a:pt x="99187" y="456367"/>
                    <a:pt x="0" y="555553"/>
                    <a:pt x="0" y="677476"/>
                  </a:cubicBezTo>
                  <a:lnTo>
                    <a:pt x="0" y="1367855"/>
                  </a:lnTo>
                  <a:cubicBezTo>
                    <a:pt x="0" y="1489774"/>
                    <a:pt x="99187" y="1588961"/>
                    <a:pt x="221109" y="1588961"/>
                  </a:cubicBezTo>
                  <a:close/>
                  <a:moveTo>
                    <a:pt x="727960" y="1063570"/>
                  </a:moveTo>
                  <a:cubicBezTo>
                    <a:pt x="718925" y="1089534"/>
                    <a:pt x="694090" y="1107856"/>
                    <a:pt x="665697" y="1107856"/>
                  </a:cubicBezTo>
                  <a:cubicBezTo>
                    <a:pt x="629350" y="1107856"/>
                    <a:pt x="599776" y="1078285"/>
                    <a:pt x="599776" y="1041935"/>
                  </a:cubicBezTo>
                  <a:cubicBezTo>
                    <a:pt x="599776" y="1005584"/>
                    <a:pt x="629347" y="976014"/>
                    <a:pt x="665697" y="976014"/>
                  </a:cubicBezTo>
                  <a:cubicBezTo>
                    <a:pt x="669607" y="976014"/>
                    <a:pt x="673473" y="976358"/>
                    <a:pt x="677279" y="977036"/>
                  </a:cubicBezTo>
                  <a:cubicBezTo>
                    <a:pt x="686936" y="1008095"/>
                    <a:pt x="704188" y="1038525"/>
                    <a:pt x="727960" y="1063570"/>
                  </a:cubicBezTo>
                  <a:close/>
                </a:path>
              </a:pathLst>
            </a:custGeom>
            <a:grpFill/>
            <a:ln w="3701" cap="flat">
              <a:noFill/>
              <a:prstDash val="solid"/>
              <a:miter/>
            </a:ln>
          </p:spPr>
          <p:txBody>
            <a:bodyPr rtlCol="0" anchor="ctr"/>
            <a:lstStyle/>
            <a:p>
              <a:endParaRPr lang="es-ES"/>
            </a:p>
          </p:txBody>
        </p:sp>
      </p:grpSp>
      <p:sp>
        <p:nvSpPr>
          <p:cNvPr id="9" name="Marcador de texto 2">
            <a:extLst>
              <a:ext uri="{FF2B5EF4-FFF2-40B4-BE49-F238E27FC236}">
                <a16:creationId xmlns:a16="http://schemas.microsoft.com/office/drawing/2014/main" id="{540CD5E9-DC00-71FD-9968-4D8B986507CA}"/>
              </a:ext>
            </a:extLst>
          </p:cNvPr>
          <p:cNvSpPr txBox="1">
            <a:spLocks/>
          </p:cNvSpPr>
          <p:nvPr/>
        </p:nvSpPr>
        <p:spPr>
          <a:xfrm>
            <a:off x="1121569" y="2000910"/>
            <a:ext cx="7244954" cy="1002747"/>
          </a:xfrm>
          <a:prstGeom prst="rect">
            <a:avLst/>
          </a:prstGeom>
        </p:spPr>
        <p:txBody>
          <a:bodyPr vert="horz" lIns="54000" tIns="54000" rIns="54000" bIns="54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8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spcAft>
                <a:spcPts val="450"/>
              </a:spcAft>
            </a:pPr>
            <a:endParaRPr lang="es-ES" sz="1050" dirty="0">
              <a:solidFill>
                <a:srgbClr val="FF0000"/>
              </a:solidFill>
            </a:endParaRPr>
          </a:p>
        </p:txBody>
      </p:sp>
      <p:sp>
        <p:nvSpPr>
          <p:cNvPr id="4" name="CuadroTexto 3">
            <a:extLst>
              <a:ext uri="{FF2B5EF4-FFF2-40B4-BE49-F238E27FC236}">
                <a16:creationId xmlns:a16="http://schemas.microsoft.com/office/drawing/2014/main" id="{38F47C90-7A36-1C20-9502-1EEF9509DD4B}"/>
              </a:ext>
            </a:extLst>
          </p:cNvPr>
          <p:cNvSpPr txBox="1"/>
          <p:nvPr/>
        </p:nvSpPr>
        <p:spPr>
          <a:xfrm>
            <a:off x="8740600" y="4754663"/>
            <a:ext cx="263214" cy="261610"/>
          </a:xfrm>
          <a:prstGeom prst="rect">
            <a:avLst/>
          </a:prstGeom>
          <a:noFill/>
        </p:spPr>
        <p:txBody>
          <a:bodyPr wrap="none" rtlCol="0">
            <a:spAutoFit/>
          </a:bodyPr>
          <a:lstStyle/>
          <a:p>
            <a:r>
              <a:rPr lang="es-ES_tradnl" sz="1050" dirty="0">
                <a:solidFill>
                  <a:schemeClr val="accent1"/>
                </a:solidFill>
              </a:rPr>
              <a:t>1</a:t>
            </a:r>
            <a:endParaRPr lang="es-ES" sz="1050" dirty="0">
              <a:solidFill>
                <a:schemeClr val="accent1"/>
              </a:solidFill>
            </a:endParaRPr>
          </a:p>
        </p:txBody>
      </p:sp>
      <p:sp>
        <p:nvSpPr>
          <p:cNvPr id="16" name="CuadroTexto 15">
            <a:extLst>
              <a:ext uri="{FF2B5EF4-FFF2-40B4-BE49-F238E27FC236}">
                <a16:creationId xmlns:a16="http://schemas.microsoft.com/office/drawing/2014/main" id="{24623C0A-63F6-C641-A9A0-513CAEC95C77}"/>
              </a:ext>
            </a:extLst>
          </p:cNvPr>
          <p:cNvSpPr txBox="1"/>
          <p:nvPr/>
        </p:nvSpPr>
        <p:spPr>
          <a:xfrm>
            <a:off x="1381027" y="1360611"/>
            <a:ext cx="7084244" cy="553998"/>
          </a:xfrm>
          <a:prstGeom prst="rect">
            <a:avLst/>
          </a:prstGeom>
          <a:noFill/>
        </p:spPr>
        <p:txBody>
          <a:bodyPr wrap="square">
            <a:spAutoFit/>
          </a:bodyPr>
          <a:lstStyle/>
          <a:p>
            <a:r>
              <a:rPr lang="es-ES" b="1" dirty="0">
                <a:solidFill>
                  <a:srgbClr val="002855"/>
                </a:solidFill>
                <a:latin typeface="Arial" panose="020B0604020202020204" pitchFamily="34" charset="0"/>
                <a:cs typeface="Arial" panose="020B0604020202020204" pitchFamily="34" charset="0"/>
              </a:rPr>
              <a:t>He participado como ponente o consultor para:</a:t>
            </a:r>
          </a:p>
          <a:p>
            <a:r>
              <a:rPr lang="es-ES" sz="1200" dirty="0">
                <a:solidFill>
                  <a:srgbClr val="002855"/>
                </a:solidFill>
                <a:latin typeface="Arial" panose="020B0604020202020204" pitchFamily="34" charset="0"/>
                <a:cs typeface="Arial" panose="020B0604020202020204" pitchFamily="34" charset="0"/>
              </a:rPr>
              <a:t>Almirall, Biogen, </a:t>
            </a:r>
            <a:r>
              <a:rPr lang="es-ES" sz="1200" dirty="0" err="1">
                <a:solidFill>
                  <a:srgbClr val="002855"/>
                </a:solidFill>
                <a:latin typeface="Arial" panose="020B0604020202020204" pitchFamily="34" charset="0"/>
                <a:cs typeface="Arial" panose="020B0604020202020204" pitchFamily="34" charset="0"/>
              </a:rPr>
              <a:t>Eisai</a:t>
            </a:r>
            <a:r>
              <a:rPr lang="es-ES" sz="1200" dirty="0">
                <a:solidFill>
                  <a:srgbClr val="002855"/>
                </a:solidFill>
                <a:latin typeface="Arial" panose="020B0604020202020204" pitchFamily="34" charset="0"/>
                <a:cs typeface="Arial" panose="020B0604020202020204" pitchFamily="34" charset="0"/>
              </a:rPr>
              <a:t>, Merck, Novartis, </a:t>
            </a:r>
            <a:r>
              <a:rPr lang="es-ES" sz="1200" dirty="0" err="1">
                <a:solidFill>
                  <a:srgbClr val="002855"/>
                </a:solidFill>
                <a:latin typeface="Arial" panose="020B0604020202020204" pitchFamily="34" charset="0"/>
                <a:cs typeface="Arial" panose="020B0604020202020204" pitchFamily="34" charset="0"/>
              </a:rPr>
              <a:t>Lundbeck</a:t>
            </a:r>
            <a:r>
              <a:rPr lang="es-ES" sz="1200" dirty="0">
                <a:solidFill>
                  <a:srgbClr val="002855"/>
                </a:solidFill>
                <a:latin typeface="Arial" panose="020B0604020202020204" pitchFamily="34" charset="0"/>
                <a:cs typeface="Arial" panose="020B0604020202020204" pitchFamily="34" charset="0"/>
              </a:rPr>
              <a:t>, </a:t>
            </a:r>
            <a:r>
              <a:rPr lang="es-ES" sz="1200" dirty="0" err="1">
                <a:solidFill>
                  <a:srgbClr val="002855"/>
                </a:solidFill>
                <a:latin typeface="Arial" panose="020B0604020202020204" pitchFamily="34" charset="0"/>
                <a:cs typeface="Arial" panose="020B0604020202020204" pitchFamily="34" charset="0"/>
              </a:rPr>
              <a:t>Neuraxpharm</a:t>
            </a:r>
            <a:r>
              <a:rPr lang="es-ES" sz="1200" dirty="0">
                <a:solidFill>
                  <a:srgbClr val="002855"/>
                </a:solidFill>
                <a:latin typeface="Arial" panose="020B0604020202020204" pitchFamily="34" charset="0"/>
                <a:cs typeface="Arial" panose="020B0604020202020204" pitchFamily="34" charset="0"/>
              </a:rPr>
              <a:t>, Roche.</a:t>
            </a:r>
          </a:p>
        </p:txBody>
      </p:sp>
    </p:spTree>
    <p:extLst>
      <p:ext uri="{BB962C8B-B14F-4D97-AF65-F5344CB8AC3E}">
        <p14:creationId xmlns:p14="http://schemas.microsoft.com/office/powerpoint/2010/main" val="4092672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D4BB-F273-C045-63D3-F5B2B3B4A9C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0BE6E9B-EBA1-3596-0B07-C39E93D934F9}"/>
              </a:ext>
            </a:extLst>
          </p:cNvPr>
          <p:cNvSpPr>
            <a:spLocks noGrp="1"/>
          </p:cNvSpPr>
          <p:nvPr>
            <p:ph type="title" idx="4294967295"/>
          </p:nvPr>
        </p:nvSpPr>
        <p:spPr>
          <a:xfrm>
            <a:off x="401320" y="362585"/>
            <a:ext cx="8559800" cy="590550"/>
          </a:xfrm>
        </p:spPr>
        <p:txBody>
          <a:bodyPr lIns="91440" tIns="45720" rIns="91440" bIns="45720" anchor="t">
            <a:noAutofit/>
          </a:bodyPr>
          <a:lstStyle/>
          <a:p>
            <a:r>
              <a:rPr lang="es-ES_tradnl" sz="2400" b="1" dirty="0">
                <a:solidFill>
                  <a:srgbClr val="00F1BE"/>
                </a:solidFill>
                <a:latin typeface="Arial" panose="020B0604020202020204" pitchFamily="34" charset="0"/>
                <a:ea typeface="Yu Gothic UI"/>
                <a:cs typeface="Arial" panose="020B0604020202020204" pitchFamily="34" charset="0"/>
              </a:rPr>
              <a:t>¿Cuándo retornar a atención primaria? </a:t>
            </a:r>
            <a:endParaRPr lang="es-ES" sz="2400" b="1" dirty="0">
              <a:solidFill>
                <a:srgbClr val="00F1BE"/>
              </a:solidFill>
              <a:latin typeface="Arial" panose="020B0604020202020204" pitchFamily="34" charset="0"/>
              <a:ea typeface="Yu Gothic UI"/>
              <a:cs typeface="Arial" panose="020B0604020202020204" pitchFamily="34" charset="0"/>
            </a:endParaRPr>
          </a:p>
        </p:txBody>
      </p:sp>
      <p:sp>
        <p:nvSpPr>
          <p:cNvPr id="4" name="CuadroTexto 3">
            <a:extLst>
              <a:ext uri="{FF2B5EF4-FFF2-40B4-BE49-F238E27FC236}">
                <a16:creationId xmlns:a16="http://schemas.microsoft.com/office/drawing/2014/main" id="{65AAA445-3F4D-03CC-4979-B9A4D10EAA86}"/>
              </a:ext>
            </a:extLst>
          </p:cNvPr>
          <p:cNvSpPr txBox="1"/>
          <p:nvPr/>
        </p:nvSpPr>
        <p:spPr>
          <a:xfrm>
            <a:off x="503239" y="4408488"/>
            <a:ext cx="6649402" cy="415498"/>
          </a:xfrm>
          <a:prstGeom prst="rect">
            <a:avLst/>
          </a:prstGeom>
          <a:noFill/>
        </p:spPr>
        <p:txBody>
          <a:bodyPr wrap="square" lIns="91440" tIns="45720" rIns="91440" bIns="45720" anchor="t">
            <a:spAutoFit/>
          </a:bodyPr>
          <a:lstStyle/>
          <a:p>
            <a:r>
              <a:rPr lang="es-ES" sz="700" dirty="0">
                <a:solidFill>
                  <a:srgbClr val="002755"/>
                </a:solidFill>
                <a:latin typeface="Arial" panose="020B0604020202020204" pitchFamily="34" charset="0"/>
                <a:ea typeface="Yu Gothic"/>
                <a:cs typeface="Arial" panose="020B0604020202020204" pitchFamily="34" charset="0"/>
              </a:rPr>
              <a:t>Santonja-</a:t>
            </a:r>
            <a:r>
              <a:rPr lang="es-ES" sz="700" dirty="0" err="1">
                <a:solidFill>
                  <a:srgbClr val="002755"/>
                </a:solidFill>
                <a:latin typeface="Arial" panose="020B0604020202020204" pitchFamily="34" charset="0"/>
                <a:ea typeface="Yu Gothic"/>
                <a:cs typeface="Arial" panose="020B0604020202020204" pitchFamily="34" charset="0"/>
              </a:rPr>
              <a:t>Llabata</a:t>
            </a:r>
            <a:r>
              <a:rPr lang="es-ES" sz="700" dirty="0">
                <a:solidFill>
                  <a:srgbClr val="002755"/>
                </a:solidFill>
                <a:latin typeface="Arial" panose="020B0604020202020204" pitchFamily="34" charset="0"/>
                <a:ea typeface="Yu Gothic"/>
                <a:cs typeface="Arial" panose="020B0604020202020204" pitchFamily="34" charset="0"/>
              </a:rPr>
              <a:t> JM, et al. Grupo de neurología cognitiva de la sociedad valenciana de neurología, COGVAL. Guías de manejo práctico de la enfermedad de </a:t>
            </a:r>
            <a:r>
              <a:rPr lang="es-ES" sz="700" dirty="0" err="1">
                <a:solidFill>
                  <a:srgbClr val="002755"/>
                </a:solidFill>
                <a:latin typeface="Arial" panose="020B0604020202020204" pitchFamily="34" charset="0"/>
                <a:ea typeface="Yu Gothic"/>
                <a:cs typeface="Arial" panose="020B0604020202020204" pitchFamily="34" charset="0"/>
              </a:rPr>
              <a:t>Alzheimer.SociedadValenciana</a:t>
            </a:r>
            <a:r>
              <a:rPr lang="es-ES" sz="700" dirty="0">
                <a:solidFill>
                  <a:srgbClr val="002755"/>
                </a:solidFill>
                <a:latin typeface="Arial" panose="020B0604020202020204" pitchFamily="34" charset="0"/>
                <a:ea typeface="Yu Gothic"/>
                <a:cs typeface="Arial" panose="020B0604020202020204" pitchFamily="34" charset="0"/>
              </a:rPr>
              <a:t> de Neurología. Edición 2017. Disponible en: https://www.svneurologia.org/wordpress/wp-content/uploads/2017/07/Guia_valenciana_Alzheimer_online.pdf </a:t>
            </a:r>
            <a:endParaRPr lang="es-ES" sz="700" dirty="0">
              <a:solidFill>
                <a:srgbClr val="002755"/>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4E5DADAD-E6D1-38E3-9017-B6DC9F3D7B5A}"/>
              </a:ext>
            </a:extLst>
          </p:cNvPr>
          <p:cNvSpPr/>
          <p:nvPr/>
        </p:nvSpPr>
        <p:spPr>
          <a:xfrm>
            <a:off x="503237" y="1485745"/>
            <a:ext cx="1800125" cy="666056"/>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NO SE OBJETIVA DETERIORO COGNITIVO: </a:t>
            </a:r>
            <a:r>
              <a:rPr lang="es-ES" sz="900" dirty="0">
                <a:solidFill>
                  <a:srgbClr val="002755"/>
                </a:solidFill>
                <a:latin typeface="Arial" panose="020B0604020202020204" pitchFamily="34" charset="0"/>
                <a:cs typeface="Arial" panose="020B0604020202020204" pitchFamily="34" charset="0"/>
              </a:rPr>
              <a:t>ALTA Y SEGUIMIENTO POR ATENCIÓN PRIMARIA</a:t>
            </a:r>
          </a:p>
        </p:txBody>
      </p:sp>
      <p:sp>
        <p:nvSpPr>
          <p:cNvPr id="11" name="Rectángulo 10">
            <a:extLst>
              <a:ext uri="{FF2B5EF4-FFF2-40B4-BE49-F238E27FC236}">
                <a16:creationId xmlns:a16="http://schemas.microsoft.com/office/drawing/2014/main" id="{C8B311CB-D9B7-82FD-C6F2-9D5C957608D8}"/>
              </a:ext>
            </a:extLst>
          </p:cNvPr>
          <p:cNvSpPr/>
          <p:nvPr/>
        </p:nvSpPr>
        <p:spPr>
          <a:xfrm>
            <a:off x="7176304" y="2257709"/>
            <a:ext cx="1595419" cy="1369412"/>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SEGUIMIENTO POR NEUROLOGÍA HASTA DEMENCIA AVANZADA (GDS 6C-D) </a:t>
            </a:r>
            <a:r>
              <a:rPr lang="es-ES" sz="900" dirty="0">
                <a:solidFill>
                  <a:srgbClr val="002755"/>
                </a:solidFill>
                <a:latin typeface="Arial" panose="020B0604020202020204" pitchFamily="34" charset="0"/>
                <a:cs typeface="Arial" panose="020B0604020202020204" pitchFamily="34" charset="0"/>
              </a:rPr>
              <a:t>DESPUÉS SEGUIMIENTO POR ATENCIÓN PRIMERA CON APOYO POR NEUROLOGÍA SI SE REQUIERE</a:t>
            </a:r>
          </a:p>
        </p:txBody>
      </p:sp>
      <p:sp>
        <p:nvSpPr>
          <p:cNvPr id="12" name="Rectángulo 11">
            <a:extLst>
              <a:ext uri="{FF2B5EF4-FFF2-40B4-BE49-F238E27FC236}">
                <a16:creationId xmlns:a16="http://schemas.microsoft.com/office/drawing/2014/main" id="{DAEDD882-8CAA-1D45-50F5-5E44C12ADF0B}"/>
              </a:ext>
            </a:extLst>
          </p:cNvPr>
          <p:cNvSpPr/>
          <p:nvPr/>
        </p:nvSpPr>
        <p:spPr>
          <a:xfrm>
            <a:off x="503238" y="3108950"/>
            <a:ext cx="1892722" cy="1026170"/>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MEJORÍA – NORMALIZACIÓN: ALTA</a:t>
            </a:r>
          </a:p>
          <a:p>
            <a:pPr algn="ctr"/>
            <a:endParaRPr lang="es-ES" sz="900" b="1" dirty="0">
              <a:solidFill>
                <a:srgbClr val="002755"/>
              </a:solidFill>
              <a:latin typeface="Arial" panose="020B0604020202020204" pitchFamily="34" charset="0"/>
              <a:cs typeface="Arial" panose="020B0604020202020204" pitchFamily="34" charset="0"/>
            </a:endParaRPr>
          </a:p>
          <a:p>
            <a:pPr algn="ctr"/>
            <a:r>
              <a:rPr lang="es-ES" sz="900" dirty="0">
                <a:solidFill>
                  <a:srgbClr val="002755"/>
                </a:solidFill>
                <a:latin typeface="Arial" panose="020B0604020202020204" pitchFamily="34" charset="0"/>
                <a:cs typeface="Arial" panose="020B0604020202020204" pitchFamily="34" charset="0"/>
              </a:rPr>
              <a:t>VIGILANCIA POR ATENCIÓN PRIMARIA</a:t>
            </a:r>
          </a:p>
        </p:txBody>
      </p:sp>
      <p:sp>
        <p:nvSpPr>
          <p:cNvPr id="14" name="Rectángulo 13">
            <a:extLst>
              <a:ext uri="{FF2B5EF4-FFF2-40B4-BE49-F238E27FC236}">
                <a16:creationId xmlns:a16="http://schemas.microsoft.com/office/drawing/2014/main" id="{65BFE768-A859-04A4-33EA-1BB8E6EDB1B1}"/>
              </a:ext>
            </a:extLst>
          </p:cNvPr>
          <p:cNvSpPr/>
          <p:nvPr/>
        </p:nvSpPr>
        <p:spPr>
          <a:xfrm>
            <a:off x="3116372" y="3108950"/>
            <a:ext cx="1376687" cy="997298"/>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ESTABILIDAD: </a:t>
            </a:r>
            <a:r>
              <a:rPr lang="es-ES" sz="900" dirty="0">
                <a:solidFill>
                  <a:srgbClr val="002755"/>
                </a:solidFill>
                <a:latin typeface="Arial" panose="020B0604020202020204" pitchFamily="34" charset="0"/>
                <a:cs typeface="Arial" panose="020B0604020202020204" pitchFamily="34" charset="0"/>
              </a:rPr>
              <a:t>SEGUMIENTO POR NEUROLOGÍA</a:t>
            </a:r>
          </a:p>
          <a:p>
            <a:pPr algn="ctr"/>
            <a:endParaRPr lang="es-ES" sz="900" b="1" dirty="0">
              <a:solidFill>
                <a:srgbClr val="002755"/>
              </a:solidFill>
              <a:latin typeface="Arial" panose="020B0604020202020204" pitchFamily="34" charset="0"/>
              <a:cs typeface="Arial" panose="020B0604020202020204" pitchFamily="34" charset="0"/>
            </a:endParaRPr>
          </a:p>
          <a:p>
            <a:pPr algn="ctr"/>
            <a:r>
              <a:rPr lang="es-ES" sz="900" dirty="0">
                <a:solidFill>
                  <a:srgbClr val="002755"/>
                </a:solidFill>
                <a:latin typeface="Arial" panose="020B0604020202020204" pitchFamily="34" charset="0"/>
                <a:cs typeface="Arial" panose="020B0604020202020204" pitchFamily="34" charset="0"/>
              </a:rPr>
              <a:t>COORDINACIÓN CON ATENCIÓN PRIMARIA</a:t>
            </a:r>
          </a:p>
        </p:txBody>
      </p:sp>
      <p:sp>
        <p:nvSpPr>
          <p:cNvPr id="15" name="Rectángulo 14">
            <a:extLst>
              <a:ext uri="{FF2B5EF4-FFF2-40B4-BE49-F238E27FC236}">
                <a16:creationId xmlns:a16="http://schemas.microsoft.com/office/drawing/2014/main" id="{2200DA9B-8316-0200-9776-B12036D0C10F}"/>
              </a:ext>
            </a:extLst>
          </p:cNvPr>
          <p:cNvSpPr/>
          <p:nvPr/>
        </p:nvSpPr>
        <p:spPr>
          <a:xfrm>
            <a:off x="4802245" y="3108950"/>
            <a:ext cx="1853197" cy="1118124"/>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PROGRESIÓN A DEMENCIA: </a:t>
            </a:r>
            <a:r>
              <a:rPr lang="es-ES" sz="900" dirty="0">
                <a:solidFill>
                  <a:srgbClr val="002755"/>
                </a:solidFill>
                <a:latin typeface="Arial" panose="020B0604020202020204" pitchFamily="34" charset="0"/>
                <a:cs typeface="Arial" panose="020B0604020202020204" pitchFamily="34" charset="0"/>
              </a:rPr>
              <a:t>SEGUMIENTO POR NEUROLOGÍA EN FASES LEVES Y MODERADAS</a:t>
            </a:r>
          </a:p>
          <a:p>
            <a:pPr algn="ctr"/>
            <a:endParaRPr lang="es-ES" sz="900" b="1" dirty="0">
              <a:solidFill>
                <a:srgbClr val="002755"/>
              </a:solidFill>
              <a:latin typeface="Arial" panose="020B0604020202020204" pitchFamily="34" charset="0"/>
              <a:cs typeface="Arial" panose="020B0604020202020204" pitchFamily="34" charset="0"/>
            </a:endParaRPr>
          </a:p>
          <a:p>
            <a:pPr algn="ctr"/>
            <a:r>
              <a:rPr lang="es-ES" sz="900" dirty="0">
                <a:solidFill>
                  <a:srgbClr val="002755"/>
                </a:solidFill>
                <a:latin typeface="Arial" panose="020B0604020202020204" pitchFamily="34" charset="0"/>
                <a:cs typeface="Arial" panose="020B0604020202020204" pitchFamily="34" charset="0"/>
              </a:rPr>
              <a:t>COORDINACIÓN CON ATENCIÓN PRIMARIA</a:t>
            </a:r>
          </a:p>
        </p:txBody>
      </p:sp>
      <p:cxnSp>
        <p:nvCxnSpPr>
          <p:cNvPr id="16" name="Conector recto de flecha 15">
            <a:extLst>
              <a:ext uri="{FF2B5EF4-FFF2-40B4-BE49-F238E27FC236}">
                <a16:creationId xmlns:a16="http://schemas.microsoft.com/office/drawing/2014/main" id="{E61E7C70-EE40-11BD-F09F-5EFB35EC049F}"/>
              </a:ext>
            </a:extLst>
          </p:cNvPr>
          <p:cNvCxnSpPr/>
          <p:nvPr/>
        </p:nvCxnSpPr>
        <p:spPr>
          <a:xfrm>
            <a:off x="4744217" y="1195338"/>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2EBDFB58-D828-6D6B-BA8A-862E29D85218}"/>
              </a:ext>
            </a:extLst>
          </p:cNvPr>
          <p:cNvCxnSpPr/>
          <p:nvPr/>
        </p:nvCxnSpPr>
        <p:spPr>
          <a:xfrm>
            <a:off x="1475656" y="1195338"/>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B35F38B0-065D-F26A-505F-5A752348E387}"/>
              </a:ext>
            </a:extLst>
          </p:cNvPr>
          <p:cNvCxnSpPr/>
          <p:nvPr/>
        </p:nvCxnSpPr>
        <p:spPr>
          <a:xfrm>
            <a:off x="7956376" y="1195338"/>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82860FC2-7372-E702-6696-0F2D0A2276A4}"/>
              </a:ext>
            </a:extLst>
          </p:cNvPr>
          <p:cNvCxnSpPr>
            <a:cxnSpLocks/>
          </p:cNvCxnSpPr>
          <p:nvPr/>
        </p:nvCxnSpPr>
        <p:spPr>
          <a:xfrm>
            <a:off x="4744217" y="1980170"/>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a:extLst>
              <a:ext uri="{FF2B5EF4-FFF2-40B4-BE49-F238E27FC236}">
                <a16:creationId xmlns:a16="http://schemas.microsoft.com/office/drawing/2014/main" id="{BCD9E4C0-F37C-F50A-3E91-F3A5029076AC}"/>
              </a:ext>
            </a:extLst>
          </p:cNvPr>
          <p:cNvCxnSpPr>
            <a:cxnSpLocks/>
            <a:endCxn id="12" idx="0"/>
          </p:cNvCxnSpPr>
          <p:nvPr/>
        </p:nvCxnSpPr>
        <p:spPr>
          <a:xfrm rot="10800000" flipV="1">
            <a:off x="1449599" y="2552150"/>
            <a:ext cx="1852766" cy="556800"/>
          </a:xfrm>
          <a:prstGeom prst="bentConnector2">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3277116A-36AD-AE13-B4F0-AF54035C4639}"/>
              </a:ext>
            </a:extLst>
          </p:cNvPr>
          <p:cNvCxnSpPr>
            <a:cxnSpLocks/>
          </p:cNvCxnSpPr>
          <p:nvPr/>
        </p:nvCxnSpPr>
        <p:spPr>
          <a:xfrm>
            <a:off x="3867336" y="2752493"/>
            <a:ext cx="0" cy="36399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A71C6A6F-81DE-A89A-A889-43DACD0B2C80}"/>
              </a:ext>
            </a:extLst>
          </p:cNvPr>
          <p:cNvCxnSpPr>
            <a:cxnSpLocks/>
          </p:cNvCxnSpPr>
          <p:nvPr/>
        </p:nvCxnSpPr>
        <p:spPr>
          <a:xfrm>
            <a:off x="5709490" y="2742332"/>
            <a:ext cx="0" cy="36399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53C9E231-B10C-B7E3-2E85-5815FA931C0B}"/>
              </a:ext>
            </a:extLst>
          </p:cNvPr>
          <p:cNvCxnSpPr/>
          <p:nvPr/>
        </p:nvCxnSpPr>
        <p:spPr>
          <a:xfrm>
            <a:off x="7956376" y="1963098"/>
            <a:ext cx="0" cy="28624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AD5605D9-01D2-D42D-A5F4-61B747FD100E}"/>
              </a:ext>
            </a:extLst>
          </p:cNvPr>
          <p:cNvCxnSpPr>
            <a:cxnSpLocks/>
            <a:stCxn id="14" idx="1"/>
            <a:endCxn id="12" idx="3"/>
          </p:cNvCxnSpPr>
          <p:nvPr/>
        </p:nvCxnSpPr>
        <p:spPr>
          <a:xfrm flipH="1">
            <a:off x="2395960" y="3607599"/>
            <a:ext cx="720412" cy="14436"/>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377831CE-A2E5-109E-68BB-CEDC27B69986}"/>
              </a:ext>
            </a:extLst>
          </p:cNvPr>
          <p:cNvCxnSpPr>
            <a:cxnSpLocks/>
          </p:cNvCxnSpPr>
          <p:nvPr/>
        </p:nvCxnSpPr>
        <p:spPr>
          <a:xfrm>
            <a:off x="4493059" y="3720247"/>
            <a:ext cx="316942" cy="0"/>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angular 51">
            <a:extLst>
              <a:ext uri="{FF2B5EF4-FFF2-40B4-BE49-F238E27FC236}">
                <a16:creationId xmlns:a16="http://schemas.microsoft.com/office/drawing/2014/main" id="{FC74AE6D-8D90-E96F-CB93-D3FC4248100D}"/>
              </a:ext>
            </a:extLst>
          </p:cNvPr>
          <p:cNvCxnSpPr>
            <a:cxnSpLocks/>
            <a:endCxn id="11" idx="2"/>
          </p:cNvCxnSpPr>
          <p:nvPr/>
        </p:nvCxnSpPr>
        <p:spPr>
          <a:xfrm flipV="1">
            <a:off x="6654800" y="3627121"/>
            <a:ext cx="1319214" cy="233679"/>
          </a:xfrm>
          <a:prstGeom prst="bentConnector2">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sp>
        <p:nvSpPr>
          <p:cNvPr id="53" name="Rectángulo 52">
            <a:extLst>
              <a:ext uri="{FF2B5EF4-FFF2-40B4-BE49-F238E27FC236}">
                <a16:creationId xmlns:a16="http://schemas.microsoft.com/office/drawing/2014/main" id="{20423BDD-CAD3-7774-1A58-0C35764C43CD}"/>
              </a:ext>
            </a:extLst>
          </p:cNvPr>
          <p:cNvSpPr/>
          <p:nvPr/>
        </p:nvSpPr>
        <p:spPr>
          <a:xfrm>
            <a:off x="503237" y="816293"/>
            <a:ext cx="8281987" cy="463417"/>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EVALUACIÓN EN CONSULTA DE NEUROLOGÍA</a:t>
            </a:r>
            <a:endParaRPr lang="es-ES" sz="900" dirty="0">
              <a:solidFill>
                <a:srgbClr val="002755"/>
              </a:solidFill>
              <a:latin typeface="Arial" panose="020B0604020202020204" pitchFamily="34" charset="0"/>
              <a:cs typeface="Arial" panose="020B0604020202020204" pitchFamily="34" charset="0"/>
            </a:endParaRPr>
          </a:p>
        </p:txBody>
      </p:sp>
      <p:sp>
        <p:nvSpPr>
          <p:cNvPr id="54" name="Rectángulo 53">
            <a:extLst>
              <a:ext uri="{FF2B5EF4-FFF2-40B4-BE49-F238E27FC236}">
                <a16:creationId xmlns:a16="http://schemas.microsoft.com/office/drawing/2014/main" id="{76DA0105-5557-0008-6A46-B8E16095FF9A}"/>
              </a:ext>
            </a:extLst>
          </p:cNvPr>
          <p:cNvSpPr/>
          <p:nvPr/>
        </p:nvSpPr>
        <p:spPr>
          <a:xfrm>
            <a:off x="3777519" y="1485745"/>
            <a:ext cx="1895467" cy="585339"/>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CRITERIOS DE DETERIORO COGNITIVO LEVE</a:t>
            </a:r>
            <a:endParaRPr lang="es-ES" sz="900" dirty="0">
              <a:solidFill>
                <a:srgbClr val="002755"/>
              </a:solidFill>
              <a:latin typeface="Arial" panose="020B0604020202020204" pitchFamily="34" charset="0"/>
              <a:cs typeface="Arial" panose="020B0604020202020204" pitchFamily="34" charset="0"/>
            </a:endParaRPr>
          </a:p>
        </p:txBody>
      </p:sp>
      <p:sp>
        <p:nvSpPr>
          <p:cNvPr id="55" name="Rectángulo 54">
            <a:extLst>
              <a:ext uri="{FF2B5EF4-FFF2-40B4-BE49-F238E27FC236}">
                <a16:creationId xmlns:a16="http://schemas.microsoft.com/office/drawing/2014/main" id="{602E46B2-A29A-4992-2480-8F1F60BF652B}"/>
              </a:ext>
            </a:extLst>
          </p:cNvPr>
          <p:cNvSpPr/>
          <p:nvPr/>
        </p:nvSpPr>
        <p:spPr>
          <a:xfrm>
            <a:off x="7153155" y="1480801"/>
            <a:ext cx="1632030" cy="562260"/>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CRITERIOS DE DEMENCIA</a:t>
            </a:r>
            <a:endParaRPr lang="es-ES" sz="900" dirty="0">
              <a:solidFill>
                <a:srgbClr val="002755"/>
              </a:solidFill>
              <a:latin typeface="Arial" panose="020B0604020202020204" pitchFamily="34" charset="0"/>
              <a:cs typeface="Arial" panose="020B0604020202020204" pitchFamily="34" charset="0"/>
            </a:endParaRPr>
          </a:p>
        </p:txBody>
      </p:sp>
      <p:sp>
        <p:nvSpPr>
          <p:cNvPr id="58" name="Rectángulo 57">
            <a:extLst>
              <a:ext uri="{FF2B5EF4-FFF2-40B4-BE49-F238E27FC236}">
                <a16:creationId xmlns:a16="http://schemas.microsoft.com/office/drawing/2014/main" id="{C20AE560-D39C-DA43-43F3-F720DEF9AD1B}"/>
              </a:ext>
            </a:extLst>
          </p:cNvPr>
          <p:cNvSpPr/>
          <p:nvPr/>
        </p:nvSpPr>
        <p:spPr>
          <a:xfrm>
            <a:off x="3302365" y="2268343"/>
            <a:ext cx="2808985" cy="567614"/>
          </a:xfrm>
          <a:prstGeom prst="rect">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s-ES" sz="900" b="1" dirty="0">
                <a:solidFill>
                  <a:srgbClr val="002755"/>
                </a:solidFill>
                <a:latin typeface="Arial" panose="020B0604020202020204" pitchFamily="34" charset="0"/>
                <a:cs typeface="Arial" panose="020B0604020202020204" pitchFamily="34" charset="0"/>
              </a:rPr>
              <a:t>SEGUIMIENTO POR NEUROLOGÍA</a:t>
            </a:r>
            <a:endParaRPr lang="es-ES" sz="900" dirty="0">
              <a:solidFill>
                <a:srgbClr val="002755"/>
              </a:solidFill>
              <a:latin typeface="Arial" panose="020B0604020202020204" pitchFamily="34" charset="0"/>
              <a:cs typeface="Arial" panose="020B0604020202020204" pitchFamily="34" charset="0"/>
            </a:endParaRPr>
          </a:p>
        </p:txBody>
      </p:sp>
      <p:sp>
        <p:nvSpPr>
          <p:cNvPr id="59" name="CuadroTexto 58">
            <a:extLst>
              <a:ext uri="{FF2B5EF4-FFF2-40B4-BE49-F238E27FC236}">
                <a16:creationId xmlns:a16="http://schemas.microsoft.com/office/drawing/2014/main" id="{51E08700-107D-9901-C239-FDD7BC0293CF}"/>
              </a:ext>
            </a:extLst>
          </p:cNvPr>
          <p:cNvSpPr txBox="1"/>
          <p:nvPr/>
        </p:nvSpPr>
        <p:spPr>
          <a:xfrm>
            <a:off x="6847840" y="3992990"/>
            <a:ext cx="1937385" cy="415498"/>
          </a:xfrm>
          <a:prstGeom prst="rect">
            <a:avLst/>
          </a:prstGeom>
          <a:solidFill>
            <a:schemeClr val="bg1">
              <a:lumMod val="95000"/>
            </a:schemeClr>
          </a:solidFill>
        </p:spPr>
        <p:txBody>
          <a:bodyPr wrap="square" lIns="91440" tIns="45720" rIns="91440" bIns="45720" anchor="t">
            <a:spAutoFit/>
          </a:bodyPr>
          <a:lstStyle/>
          <a:p>
            <a:r>
              <a:rPr lang="es-ES" sz="700" b="1" dirty="0">
                <a:solidFill>
                  <a:srgbClr val="002855"/>
                </a:solidFill>
                <a:latin typeface="Arial" panose="020B0604020202020204" pitchFamily="34" charset="0"/>
                <a:ea typeface="Yu Gothic"/>
                <a:cs typeface="Arial" panose="020B0604020202020204" pitchFamily="34" charset="0"/>
              </a:rPr>
              <a:t>FIGURA 2: Protocolo actuación en deterioro cognitivo en atención primaria-especializada: seguimiento</a:t>
            </a:r>
            <a:endParaRPr lang="es-ES" sz="700" b="1" dirty="0">
              <a:solidFill>
                <a:srgbClr val="0028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780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A3694D9-8CD4-26AF-2EFA-4974033C73D0}"/>
              </a:ext>
            </a:extLst>
          </p:cNvPr>
          <p:cNvSpPr>
            <a:spLocks noGrp="1"/>
          </p:cNvSpPr>
          <p:nvPr>
            <p:ph type="ctrTitle" idx="4294967295"/>
          </p:nvPr>
        </p:nvSpPr>
        <p:spPr>
          <a:xfrm>
            <a:off x="503238" y="1887539"/>
            <a:ext cx="8281987" cy="741362"/>
          </a:xfrm>
          <a:prstGeom prst="rect">
            <a:avLst/>
          </a:prstGeom>
        </p:spPr>
        <p:txBody>
          <a:bodyPr/>
          <a:lstStyle/>
          <a:p>
            <a:pPr algn="ctr"/>
            <a:r>
              <a:rPr lang="es-ES_tradnl" sz="4400" b="1" dirty="0">
                <a:solidFill>
                  <a:srgbClr val="00F1BE"/>
                </a:solidFill>
                <a:latin typeface="Arial" panose="020B0604020202020204" pitchFamily="34" charset="0"/>
                <a:cs typeface="Arial" panose="020B0604020202020204" pitchFamily="34" charset="0"/>
              </a:rPr>
              <a:t>Tratamientos de la EA</a:t>
            </a:r>
            <a:endParaRPr lang="es-ES" sz="4400" b="1" dirty="0">
              <a:solidFill>
                <a:srgbClr val="00F1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673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48B5F8-9131-D5D1-FF0A-93EE06311134}"/>
              </a:ext>
            </a:extLst>
          </p:cNvPr>
          <p:cNvSpPr>
            <a:spLocks noGrp="1"/>
          </p:cNvSpPr>
          <p:nvPr>
            <p:ph type="title" idx="4294967295"/>
          </p:nvPr>
        </p:nvSpPr>
        <p:spPr>
          <a:xfrm>
            <a:off x="396240" y="439738"/>
            <a:ext cx="8559800" cy="590550"/>
          </a:xfrm>
        </p:spPr>
        <p:txBody>
          <a:bodyPr/>
          <a:lstStyle/>
          <a:p>
            <a:r>
              <a:rPr lang="pt-BR" sz="2400" b="1" dirty="0" err="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grpSp>
        <p:nvGrpSpPr>
          <p:cNvPr id="14" name="Grupo 13">
            <a:extLst>
              <a:ext uri="{FF2B5EF4-FFF2-40B4-BE49-F238E27FC236}">
                <a16:creationId xmlns:a16="http://schemas.microsoft.com/office/drawing/2014/main" id="{B971E84F-7759-97E6-A080-060DE1ACC6A7}"/>
              </a:ext>
            </a:extLst>
          </p:cNvPr>
          <p:cNvGrpSpPr/>
          <p:nvPr/>
        </p:nvGrpSpPr>
        <p:grpSpPr>
          <a:xfrm>
            <a:off x="503237" y="1187586"/>
            <a:ext cx="3212552" cy="3220902"/>
            <a:chOff x="503237" y="1409286"/>
            <a:chExt cx="3212552" cy="3220902"/>
          </a:xfrm>
        </p:grpSpPr>
        <p:sp>
          <p:nvSpPr>
            <p:cNvPr id="15" name="Rectángulo: una sola esquina redondeada 7">
              <a:extLst>
                <a:ext uri="{FF2B5EF4-FFF2-40B4-BE49-F238E27FC236}">
                  <a16:creationId xmlns:a16="http://schemas.microsoft.com/office/drawing/2014/main" id="{4B638336-D825-F0CB-391B-B0A5EFFB6085}"/>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6" name="Rectángulo: una sola esquina redondeada 7">
              <a:extLst>
                <a:ext uri="{FF2B5EF4-FFF2-40B4-BE49-F238E27FC236}">
                  <a16:creationId xmlns:a16="http://schemas.microsoft.com/office/drawing/2014/main" id="{539C4A40-D63A-C4AD-1172-7C8921127311}"/>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05" name="Grupo 204">
            <a:extLst>
              <a:ext uri="{FF2B5EF4-FFF2-40B4-BE49-F238E27FC236}">
                <a16:creationId xmlns:a16="http://schemas.microsoft.com/office/drawing/2014/main" id="{22427AA8-EBE0-E48E-E273-421008754D77}"/>
              </a:ext>
            </a:extLst>
          </p:cNvPr>
          <p:cNvGrpSpPr/>
          <p:nvPr/>
        </p:nvGrpSpPr>
        <p:grpSpPr>
          <a:xfrm>
            <a:off x="3894837" y="1169209"/>
            <a:ext cx="3658118" cy="1221153"/>
            <a:chOff x="3902617" y="1169209"/>
            <a:chExt cx="3658118" cy="1221153"/>
          </a:xfrm>
        </p:grpSpPr>
        <p:grpSp>
          <p:nvGrpSpPr>
            <p:cNvPr id="18" name="Grupo 17">
              <a:extLst>
                <a:ext uri="{FF2B5EF4-FFF2-40B4-BE49-F238E27FC236}">
                  <a16:creationId xmlns:a16="http://schemas.microsoft.com/office/drawing/2014/main" id="{F83A96F2-D1DB-6BEB-89EA-11ADA99DFE2C}"/>
                </a:ext>
              </a:extLst>
            </p:cNvPr>
            <p:cNvGrpSpPr/>
            <p:nvPr/>
          </p:nvGrpSpPr>
          <p:grpSpPr>
            <a:xfrm>
              <a:off x="3902617" y="1169209"/>
              <a:ext cx="1395631" cy="1221153"/>
              <a:chOff x="3603178" y="1120145"/>
              <a:chExt cx="1395631" cy="1221153"/>
            </a:xfrm>
          </p:grpSpPr>
          <p:sp>
            <p:nvSpPr>
              <p:cNvPr id="31" name="Rectángulo: una sola esquina redondeada 7">
                <a:extLst>
                  <a:ext uri="{FF2B5EF4-FFF2-40B4-BE49-F238E27FC236}">
                    <a16:creationId xmlns:a16="http://schemas.microsoft.com/office/drawing/2014/main" id="{0A49BFB7-A345-CF93-0F9D-09D6AB65CE25}"/>
                  </a:ext>
                </a:extLst>
              </p:cNvPr>
              <p:cNvSpPr/>
              <p:nvPr/>
            </p:nvSpPr>
            <p:spPr>
              <a:xfrm flipV="1">
                <a:off x="3686992" y="1120145"/>
                <a:ext cx="1220498" cy="1221153"/>
              </a:xfrm>
              <a:prstGeom prst="round1Rect">
                <a:avLst>
                  <a:gd name="adj" fmla="val 16979"/>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32" name="Grupo 31">
                <a:extLst>
                  <a:ext uri="{FF2B5EF4-FFF2-40B4-BE49-F238E27FC236}">
                    <a16:creationId xmlns:a16="http://schemas.microsoft.com/office/drawing/2014/main" id="{720A7DB3-C12E-51FA-0D54-186486B5E124}"/>
                  </a:ext>
                </a:extLst>
              </p:cNvPr>
              <p:cNvGrpSpPr/>
              <p:nvPr/>
            </p:nvGrpSpPr>
            <p:grpSpPr>
              <a:xfrm>
                <a:off x="3603178" y="1218472"/>
                <a:ext cx="1395631" cy="961248"/>
                <a:chOff x="3603178" y="1239875"/>
                <a:chExt cx="1395631" cy="961248"/>
              </a:xfrm>
            </p:grpSpPr>
            <p:sp>
              <p:nvSpPr>
                <p:cNvPr id="33" name="CuadroTexto 32">
                  <a:extLst>
                    <a:ext uri="{FF2B5EF4-FFF2-40B4-BE49-F238E27FC236}">
                      <a16:creationId xmlns:a16="http://schemas.microsoft.com/office/drawing/2014/main" id="{CE5CE13F-5D2B-E57A-D942-5ACB312EFA5E}"/>
                    </a:ext>
                  </a:extLst>
                </p:cNvPr>
                <p:cNvSpPr txBox="1"/>
                <p:nvPr/>
              </p:nvSpPr>
              <p:spPr>
                <a:xfrm>
                  <a:off x="3603178" y="1239875"/>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Terapias no farmacológicas</a:t>
                  </a:r>
                </a:p>
              </p:txBody>
            </p:sp>
            <p:pic>
              <p:nvPicPr>
                <p:cNvPr id="34" name="Gráfico 33">
                  <a:extLst>
                    <a:ext uri="{FF2B5EF4-FFF2-40B4-BE49-F238E27FC236}">
                      <a16:creationId xmlns:a16="http://schemas.microsoft.com/office/drawing/2014/main" id="{5FAE6A1F-5112-D133-F74A-56D0391A2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28488" y="1706290"/>
                  <a:ext cx="494833" cy="494833"/>
                </a:xfrm>
                <a:prstGeom prst="rect">
                  <a:avLst/>
                </a:prstGeom>
              </p:spPr>
            </p:pic>
          </p:grpSp>
        </p:grpSp>
        <p:grpSp>
          <p:nvGrpSpPr>
            <p:cNvPr id="204" name="Grupo 203">
              <a:extLst>
                <a:ext uri="{FF2B5EF4-FFF2-40B4-BE49-F238E27FC236}">
                  <a16:creationId xmlns:a16="http://schemas.microsoft.com/office/drawing/2014/main" id="{5AD93BE1-89D6-9D56-AB04-702D4AC90711}"/>
                </a:ext>
              </a:extLst>
            </p:cNvPr>
            <p:cNvGrpSpPr/>
            <p:nvPr/>
          </p:nvGrpSpPr>
          <p:grpSpPr>
            <a:xfrm>
              <a:off x="5272355" y="1397886"/>
              <a:ext cx="2288380" cy="785398"/>
              <a:chOff x="5272355" y="1397886"/>
              <a:chExt cx="2288380" cy="785398"/>
            </a:xfrm>
          </p:grpSpPr>
          <p:grpSp>
            <p:nvGrpSpPr>
              <p:cNvPr id="41" name="Grupo 40">
                <a:extLst>
                  <a:ext uri="{FF2B5EF4-FFF2-40B4-BE49-F238E27FC236}">
                    <a16:creationId xmlns:a16="http://schemas.microsoft.com/office/drawing/2014/main" id="{0ACC7D45-C2C9-DFF6-CD35-B11250C04DEB}"/>
                  </a:ext>
                </a:extLst>
              </p:cNvPr>
              <p:cNvGrpSpPr/>
              <p:nvPr/>
            </p:nvGrpSpPr>
            <p:grpSpPr>
              <a:xfrm>
                <a:off x="5272356" y="1679809"/>
                <a:ext cx="1579445" cy="199952"/>
                <a:chOff x="5058172" y="4372824"/>
                <a:chExt cx="1579445" cy="199952"/>
              </a:xfrm>
            </p:grpSpPr>
            <p:sp>
              <p:nvSpPr>
                <p:cNvPr id="25" name="Rectángulo: una sola esquina redondeada 37">
                  <a:extLst>
                    <a:ext uri="{FF2B5EF4-FFF2-40B4-BE49-F238E27FC236}">
                      <a16:creationId xmlns:a16="http://schemas.microsoft.com/office/drawing/2014/main" id="{38801A6F-40F8-D000-59A0-C4AE1BE94CA7}"/>
                    </a:ext>
                  </a:extLst>
                </p:cNvPr>
                <p:cNvSpPr/>
                <p:nvPr/>
              </p:nvSpPr>
              <p:spPr>
                <a:xfrm flipV="1">
                  <a:off x="5058172" y="4380250"/>
                  <a:ext cx="1579445"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6048C3D8-C109-1598-6F62-E4A3F9F7AB17}"/>
                    </a:ext>
                  </a:extLst>
                </p:cNvPr>
                <p:cNvSpPr txBox="1"/>
                <p:nvPr/>
              </p:nvSpPr>
              <p:spPr>
                <a:xfrm>
                  <a:off x="5058172" y="4372824"/>
                  <a:ext cx="1509834"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I</a:t>
                  </a:r>
                  <a:r>
                    <a:rPr lang="es-ES" sz="1050" dirty="0" err="1">
                      <a:solidFill>
                        <a:schemeClr val="bg1"/>
                      </a:solidFill>
                      <a:latin typeface="Arial" panose="020B0604020202020204" pitchFamily="34" charset="0"/>
                      <a:cs typeface="Arial" panose="020B0604020202020204" pitchFamily="34" charset="0"/>
                    </a:rPr>
                    <a:t>ntervención</a:t>
                  </a:r>
                  <a:r>
                    <a:rPr lang="es-ES" sz="1050" dirty="0">
                      <a:solidFill>
                        <a:schemeClr val="bg1"/>
                      </a:solidFill>
                      <a:latin typeface="Arial" panose="020B0604020202020204" pitchFamily="34" charset="0"/>
                      <a:cs typeface="Arial" panose="020B0604020202020204" pitchFamily="34" charset="0"/>
                    </a:rPr>
                    <a:t> cognitiva</a:t>
                  </a:r>
                </a:p>
              </p:txBody>
            </p:sp>
          </p:grpSp>
          <p:grpSp>
            <p:nvGrpSpPr>
              <p:cNvPr id="40" name="Grupo 39">
                <a:extLst>
                  <a:ext uri="{FF2B5EF4-FFF2-40B4-BE49-F238E27FC236}">
                    <a16:creationId xmlns:a16="http://schemas.microsoft.com/office/drawing/2014/main" id="{1C6E4505-04D4-9F21-2F8A-9CFE861B2F06}"/>
                  </a:ext>
                </a:extLst>
              </p:cNvPr>
              <p:cNvGrpSpPr/>
              <p:nvPr/>
            </p:nvGrpSpPr>
            <p:grpSpPr>
              <a:xfrm>
                <a:off x="5272355" y="1397886"/>
                <a:ext cx="2089824" cy="199952"/>
                <a:chOff x="5058171" y="4134101"/>
                <a:chExt cx="2089824" cy="199952"/>
              </a:xfrm>
            </p:grpSpPr>
            <p:sp>
              <p:nvSpPr>
                <p:cNvPr id="23" name="Rectángulo: una sola esquina redondeada 37">
                  <a:extLst>
                    <a:ext uri="{FF2B5EF4-FFF2-40B4-BE49-F238E27FC236}">
                      <a16:creationId xmlns:a16="http://schemas.microsoft.com/office/drawing/2014/main" id="{81593660-5680-D3FA-7CA6-C5C8D525DC69}"/>
                    </a:ext>
                  </a:extLst>
                </p:cNvPr>
                <p:cNvSpPr/>
                <p:nvPr/>
              </p:nvSpPr>
              <p:spPr>
                <a:xfrm flipV="1">
                  <a:off x="5058172" y="4135118"/>
                  <a:ext cx="2089823" cy="192465"/>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C26EF0F6-2B0B-562C-E80E-1407FA603FFB}"/>
                    </a:ext>
                  </a:extLst>
                </p:cNvPr>
                <p:cNvSpPr txBox="1"/>
                <p:nvPr/>
              </p:nvSpPr>
              <p:spPr>
                <a:xfrm>
                  <a:off x="5058171" y="4134101"/>
                  <a:ext cx="203757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Ejercicio y rehabilitación motora</a:t>
                  </a:r>
                </a:p>
              </p:txBody>
            </p:sp>
          </p:grpSp>
          <p:grpSp>
            <p:nvGrpSpPr>
              <p:cNvPr id="42" name="Grupo 41">
                <a:extLst>
                  <a:ext uri="{FF2B5EF4-FFF2-40B4-BE49-F238E27FC236}">
                    <a16:creationId xmlns:a16="http://schemas.microsoft.com/office/drawing/2014/main" id="{F11C6A43-9122-CEAC-A934-3F80A45809FA}"/>
                  </a:ext>
                </a:extLst>
              </p:cNvPr>
              <p:cNvGrpSpPr/>
              <p:nvPr/>
            </p:nvGrpSpPr>
            <p:grpSpPr>
              <a:xfrm>
                <a:off x="5272355" y="1983332"/>
                <a:ext cx="2288380" cy="199952"/>
                <a:chOff x="5058171" y="4611547"/>
                <a:chExt cx="2288380" cy="199952"/>
              </a:xfrm>
            </p:grpSpPr>
            <p:sp>
              <p:nvSpPr>
                <p:cNvPr id="27" name="Rectángulo: una sola esquina redondeada 37">
                  <a:extLst>
                    <a:ext uri="{FF2B5EF4-FFF2-40B4-BE49-F238E27FC236}">
                      <a16:creationId xmlns:a16="http://schemas.microsoft.com/office/drawing/2014/main" id="{E33C2D28-A351-4D93-1DAD-B2D2DD35D480}"/>
                    </a:ext>
                  </a:extLst>
                </p:cNvPr>
                <p:cNvSpPr/>
                <p:nvPr/>
              </p:nvSpPr>
              <p:spPr>
                <a:xfrm flipV="1">
                  <a:off x="5058171" y="4619025"/>
                  <a:ext cx="2288380" cy="18903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9" name="CuadroTexto 38">
                  <a:extLst>
                    <a:ext uri="{FF2B5EF4-FFF2-40B4-BE49-F238E27FC236}">
                      <a16:creationId xmlns:a16="http://schemas.microsoft.com/office/drawing/2014/main" id="{51F829A8-1B1B-B25E-E785-171892DA27CC}"/>
                    </a:ext>
                  </a:extLst>
                </p:cNvPr>
                <p:cNvSpPr txBox="1"/>
                <p:nvPr/>
              </p:nvSpPr>
              <p:spPr>
                <a:xfrm>
                  <a:off x="5061210" y="4611547"/>
                  <a:ext cx="2186063" cy="199952"/>
                </a:xfrm>
                <a:prstGeom prst="rect">
                  <a:avLst/>
                </a:prstGeom>
                <a:noFill/>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Imanejo</a:t>
                  </a:r>
                  <a:r>
                    <a:rPr lang="es-ES" sz="1050" dirty="0">
                      <a:solidFill>
                        <a:schemeClr val="bg1"/>
                      </a:solidFill>
                      <a:latin typeface="Arial" panose="020B0604020202020204" pitchFamily="34" charset="0"/>
                      <a:cs typeface="Arial" panose="020B0604020202020204" pitchFamily="34" charset="0"/>
                    </a:rPr>
                    <a:t> de síntomas conductuales</a:t>
                  </a:r>
                </a:p>
              </p:txBody>
            </p:sp>
          </p:grpSp>
        </p:grpSp>
      </p:grpSp>
      <p:grpSp>
        <p:nvGrpSpPr>
          <p:cNvPr id="224" name="Grupo 223">
            <a:extLst>
              <a:ext uri="{FF2B5EF4-FFF2-40B4-BE49-F238E27FC236}">
                <a16:creationId xmlns:a16="http://schemas.microsoft.com/office/drawing/2014/main" id="{8818EE20-B24E-F4CE-C6CE-3CC65807BEBB}"/>
              </a:ext>
            </a:extLst>
          </p:cNvPr>
          <p:cNvGrpSpPr/>
          <p:nvPr/>
        </p:nvGrpSpPr>
        <p:grpSpPr>
          <a:xfrm>
            <a:off x="3894837" y="2637549"/>
            <a:ext cx="2327553" cy="1221153"/>
            <a:chOff x="2097568" y="987425"/>
            <a:chExt cx="2327553" cy="1221153"/>
          </a:xfrm>
        </p:grpSpPr>
        <p:grpSp>
          <p:nvGrpSpPr>
            <p:cNvPr id="225" name="Grupo 224">
              <a:extLst>
                <a:ext uri="{FF2B5EF4-FFF2-40B4-BE49-F238E27FC236}">
                  <a16:creationId xmlns:a16="http://schemas.microsoft.com/office/drawing/2014/main" id="{DD4DCEAD-21FB-5490-062B-DF030B61A170}"/>
                </a:ext>
              </a:extLst>
            </p:cNvPr>
            <p:cNvGrpSpPr/>
            <p:nvPr/>
          </p:nvGrpSpPr>
          <p:grpSpPr>
            <a:xfrm>
              <a:off x="3467307" y="994840"/>
              <a:ext cx="957814" cy="199952"/>
              <a:chOff x="5272356" y="2771619"/>
              <a:chExt cx="957814" cy="199952"/>
            </a:xfrm>
          </p:grpSpPr>
          <p:sp>
            <p:nvSpPr>
              <p:cNvPr id="241" name="Rectángulo: una sola esquina redondeada 37">
                <a:extLst>
                  <a:ext uri="{FF2B5EF4-FFF2-40B4-BE49-F238E27FC236}">
                    <a16:creationId xmlns:a16="http://schemas.microsoft.com/office/drawing/2014/main" id="{9F3A68F4-C340-DD28-3BF1-AEE8EE374839}"/>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42" name="CuadroTexto 241">
                <a:extLst>
                  <a:ext uri="{FF2B5EF4-FFF2-40B4-BE49-F238E27FC236}">
                    <a16:creationId xmlns:a16="http://schemas.microsoft.com/office/drawing/2014/main" id="{42481E56-5148-A4A0-39A5-988637F50F69}"/>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Rivastigmina</a:t>
                </a:r>
              </a:p>
            </p:txBody>
          </p:sp>
        </p:grpSp>
        <p:grpSp>
          <p:nvGrpSpPr>
            <p:cNvPr id="226" name="Grupo 225">
              <a:extLst>
                <a:ext uri="{FF2B5EF4-FFF2-40B4-BE49-F238E27FC236}">
                  <a16:creationId xmlns:a16="http://schemas.microsoft.com/office/drawing/2014/main" id="{31EF7AFD-4E91-2B5F-2DFE-E7CD76690C5D}"/>
                </a:ext>
              </a:extLst>
            </p:cNvPr>
            <p:cNvGrpSpPr/>
            <p:nvPr/>
          </p:nvGrpSpPr>
          <p:grpSpPr>
            <a:xfrm>
              <a:off x="3467307" y="1330297"/>
              <a:ext cx="957814" cy="199952"/>
              <a:chOff x="5272356" y="2771619"/>
              <a:chExt cx="957814" cy="199952"/>
            </a:xfrm>
          </p:grpSpPr>
          <p:sp>
            <p:nvSpPr>
              <p:cNvPr id="239" name="Rectángulo: una sola esquina redondeada 37">
                <a:extLst>
                  <a:ext uri="{FF2B5EF4-FFF2-40B4-BE49-F238E27FC236}">
                    <a16:creationId xmlns:a16="http://schemas.microsoft.com/office/drawing/2014/main" id="{309EB585-FC5B-B792-12C1-C5B952464163}"/>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40" name="CuadroTexto 239">
                <a:extLst>
                  <a:ext uri="{FF2B5EF4-FFF2-40B4-BE49-F238E27FC236}">
                    <a16:creationId xmlns:a16="http://schemas.microsoft.com/office/drawing/2014/main" id="{E1EC8EC0-4A2E-07D3-5EE4-A6CA7FB5D412}"/>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Galantamina</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229" name="Grupo 228">
              <a:extLst>
                <a:ext uri="{FF2B5EF4-FFF2-40B4-BE49-F238E27FC236}">
                  <a16:creationId xmlns:a16="http://schemas.microsoft.com/office/drawing/2014/main" id="{3E6BCFFF-0151-EA28-C6F8-E22DAEC0242A}"/>
                </a:ext>
              </a:extLst>
            </p:cNvPr>
            <p:cNvGrpSpPr/>
            <p:nvPr/>
          </p:nvGrpSpPr>
          <p:grpSpPr>
            <a:xfrm>
              <a:off x="3467307" y="1665754"/>
              <a:ext cx="957814" cy="199952"/>
              <a:chOff x="5272356" y="2771619"/>
              <a:chExt cx="957814" cy="199952"/>
            </a:xfrm>
          </p:grpSpPr>
          <p:sp>
            <p:nvSpPr>
              <p:cNvPr id="237" name="Rectángulo: una sola esquina redondeada 37">
                <a:extLst>
                  <a:ext uri="{FF2B5EF4-FFF2-40B4-BE49-F238E27FC236}">
                    <a16:creationId xmlns:a16="http://schemas.microsoft.com/office/drawing/2014/main" id="{F13CB756-0AB2-6A32-9E9C-6FC2BCAC3093}"/>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38" name="CuadroTexto 237">
                <a:extLst>
                  <a:ext uri="{FF2B5EF4-FFF2-40B4-BE49-F238E27FC236}">
                    <a16:creationId xmlns:a16="http://schemas.microsoft.com/office/drawing/2014/main" id="{8D7448A6-4A10-60B8-83BB-25CC05794880}"/>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err="1">
                    <a:solidFill>
                      <a:schemeClr val="bg1"/>
                    </a:solidFill>
                    <a:latin typeface="Arial" panose="020B0604020202020204" pitchFamily="34" charset="0"/>
                    <a:cs typeface="Arial" panose="020B0604020202020204" pitchFamily="34" charset="0"/>
                  </a:rPr>
                  <a:t>Donepezilo</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230" name="Grupo 229">
              <a:extLst>
                <a:ext uri="{FF2B5EF4-FFF2-40B4-BE49-F238E27FC236}">
                  <a16:creationId xmlns:a16="http://schemas.microsoft.com/office/drawing/2014/main" id="{5C97AB97-6082-970A-C88B-85E671F23C30}"/>
                </a:ext>
              </a:extLst>
            </p:cNvPr>
            <p:cNvGrpSpPr/>
            <p:nvPr/>
          </p:nvGrpSpPr>
          <p:grpSpPr>
            <a:xfrm>
              <a:off x="3467307" y="2001211"/>
              <a:ext cx="957814" cy="199952"/>
              <a:chOff x="5272356" y="2771619"/>
              <a:chExt cx="957814" cy="199952"/>
            </a:xfrm>
          </p:grpSpPr>
          <p:sp>
            <p:nvSpPr>
              <p:cNvPr id="235" name="Rectángulo: una sola esquina redondeada 37">
                <a:extLst>
                  <a:ext uri="{FF2B5EF4-FFF2-40B4-BE49-F238E27FC236}">
                    <a16:creationId xmlns:a16="http://schemas.microsoft.com/office/drawing/2014/main" id="{C7921788-F88A-AFEE-A8C0-24C5FB2AED4B}"/>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36" name="CuadroTexto 235">
                <a:extLst>
                  <a:ext uri="{FF2B5EF4-FFF2-40B4-BE49-F238E27FC236}">
                    <a16:creationId xmlns:a16="http://schemas.microsoft.com/office/drawing/2014/main" id="{10869EDF-3C61-4B0E-D9D1-33FC1D2DB844}"/>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Memantina</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231" name="Grupo 230">
              <a:extLst>
                <a:ext uri="{FF2B5EF4-FFF2-40B4-BE49-F238E27FC236}">
                  <a16:creationId xmlns:a16="http://schemas.microsoft.com/office/drawing/2014/main" id="{67A7E3F3-A8A8-9240-A438-38D6C0596F7F}"/>
                </a:ext>
              </a:extLst>
            </p:cNvPr>
            <p:cNvGrpSpPr/>
            <p:nvPr/>
          </p:nvGrpSpPr>
          <p:grpSpPr>
            <a:xfrm>
              <a:off x="2097568" y="987425"/>
              <a:ext cx="1395631" cy="1221153"/>
              <a:chOff x="3902617" y="2499742"/>
              <a:chExt cx="1395631" cy="1221153"/>
            </a:xfrm>
          </p:grpSpPr>
          <p:sp>
            <p:nvSpPr>
              <p:cNvPr id="232" name="Rectángulo: una sola esquina redondeada 7">
                <a:extLst>
                  <a:ext uri="{FF2B5EF4-FFF2-40B4-BE49-F238E27FC236}">
                    <a16:creationId xmlns:a16="http://schemas.microsoft.com/office/drawing/2014/main" id="{76BD6DAF-87EC-3606-96C9-4F145F5276C8}"/>
                  </a:ext>
                </a:extLst>
              </p:cNvPr>
              <p:cNvSpPr/>
              <p:nvPr/>
            </p:nvSpPr>
            <p:spPr>
              <a:xfrm flipV="1">
                <a:off x="3986431" y="2499742"/>
                <a:ext cx="1220498" cy="1221153"/>
              </a:xfrm>
              <a:prstGeom prst="round1Rect">
                <a:avLst>
                  <a:gd name="adj" fmla="val 16979"/>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33" name="CuadroTexto 232">
                <a:extLst>
                  <a:ext uri="{FF2B5EF4-FFF2-40B4-BE49-F238E27FC236}">
                    <a16:creationId xmlns:a16="http://schemas.microsoft.com/office/drawing/2014/main" id="{F9A71584-9F42-B9FD-C6F1-E83C81C7C442}"/>
                  </a:ext>
                </a:extLst>
              </p:cNvPr>
              <p:cNvSpPr txBox="1"/>
              <p:nvPr/>
            </p:nvSpPr>
            <p:spPr>
              <a:xfrm>
                <a:off x="3902617" y="2598069"/>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Tratamiento farmacológico</a:t>
                </a:r>
              </a:p>
            </p:txBody>
          </p:sp>
          <p:pic>
            <p:nvPicPr>
              <p:cNvPr id="234" name="Gráfico 233">
                <a:extLst>
                  <a:ext uri="{FF2B5EF4-FFF2-40B4-BE49-F238E27FC236}">
                    <a16:creationId xmlns:a16="http://schemas.microsoft.com/office/drawing/2014/main" id="{F5ABF1C6-14B4-2A9F-48DF-DA2346BA7A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347081" y="3086238"/>
                <a:ext cx="493851" cy="493851"/>
              </a:xfrm>
              <a:prstGeom prst="rect">
                <a:avLst/>
              </a:prstGeom>
            </p:spPr>
          </p:pic>
        </p:grpSp>
      </p:grpSp>
    </p:spTree>
    <p:extLst>
      <p:ext uri="{BB962C8B-B14F-4D97-AF65-F5344CB8AC3E}">
        <p14:creationId xmlns:p14="http://schemas.microsoft.com/office/powerpoint/2010/main" val="1716377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ángulo: esquinas redondeadas 2">
            <a:extLst>
              <a:ext uri="{FF2B5EF4-FFF2-40B4-BE49-F238E27FC236}">
                <a16:creationId xmlns:a16="http://schemas.microsoft.com/office/drawing/2014/main" id="{A0F01CBB-6BC4-FC28-C7E5-D3E10A5E1FEE}"/>
              </a:ext>
            </a:extLst>
          </p:cNvPr>
          <p:cNvSpPr/>
          <p:nvPr/>
        </p:nvSpPr>
        <p:spPr>
          <a:xfrm>
            <a:off x="5673144" y="1016704"/>
            <a:ext cx="3112081" cy="1154444"/>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2" name="Título 1">
            <a:extLst>
              <a:ext uri="{FF2B5EF4-FFF2-40B4-BE49-F238E27FC236}">
                <a16:creationId xmlns:a16="http://schemas.microsoft.com/office/drawing/2014/main" id="{BA48B5F8-9131-D5D1-FF0A-93EE06311134}"/>
              </a:ext>
            </a:extLst>
          </p:cNvPr>
          <p:cNvSpPr>
            <a:spLocks noGrp="1"/>
          </p:cNvSpPr>
          <p:nvPr>
            <p:ph type="title" idx="4294967295"/>
          </p:nvPr>
        </p:nvSpPr>
        <p:spPr>
          <a:xfrm>
            <a:off x="424800" y="439738"/>
            <a:ext cx="8559800" cy="590550"/>
          </a:xfrm>
        </p:spPr>
        <p:txBody>
          <a:bodyPr/>
          <a:lstStyle/>
          <a:p>
            <a:r>
              <a:rPr lang="pt-BR" sz="2400" b="1" dirty="0" err="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7A029DD1-8738-9808-4BF3-FE1234C63E31}"/>
              </a:ext>
            </a:extLst>
          </p:cNvPr>
          <p:cNvSpPr txBox="1"/>
          <p:nvPr/>
        </p:nvSpPr>
        <p:spPr>
          <a:xfrm>
            <a:off x="5834120" y="1156949"/>
            <a:ext cx="2846241" cy="900246"/>
          </a:xfrm>
          <a:prstGeom prst="rect">
            <a:avLst/>
          </a:prstGeom>
          <a:noFill/>
        </p:spPr>
        <p:txBody>
          <a:bodyPr wrap="square">
            <a:spAutoFit/>
          </a:bodyPr>
          <a:lstStyle/>
          <a:p>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Las </a:t>
            </a: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terapias no farmacológicas </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pueden tener un impacto positivo en la calidad de vida de los pacientes con deterioro cognitivo leve y EA siendo relativamente seguras y económicas. </a:t>
            </a:r>
          </a:p>
        </p:txBody>
      </p:sp>
      <p:sp>
        <p:nvSpPr>
          <p:cNvPr id="19" name="CuadroTexto 18">
            <a:extLst>
              <a:ext uri="{FF2B5EF4-FFF2-40B4-BE49-F238E27FC236}">
                <a16:creationId xmlns:a16="http://schemas.microsoft.com/office/drawing/2014/main" id="{4DCC7051-ED82-BD3E-03D3-E1837A44A375}"/>
              </a:ext>
            </a:extLst>
          </p:cNvPr>
          <p:cNvSpPr txBox="1"/>
          <p:nvPr/>
        </p:nvSpPr>
        <p:spPr>
          <a:xfrm>
            <a:off x="503238" y="4505739"/>
            <a:ext cx="6753751" cy="307777"/>
          </a:xfrm>
          <a:prstGeom prst="rect">
            <a:avLst/>
          </a:prstGeom>
          <a:noFill/>
        </p:spPr>
        <p:txBody>
          <a:bodyPr wrap="square">
            <a:spAutoFit/>
          </a:bodyPr>
          <a:lstStyle/>
          <a:p>
            <a:r>
              <a:rPr lang="pt-PT" sz="700" dirty="0" err="1">
                <a:solidFill>
                  <a:srgbClr val="002755"/>
                </a:solidFill>
                <a:latin typeface="Arial" panose="020B0604020202020204" pitchFamily="34" charset="0"/>
                <a:cs typeface="Arial" panose="020B0604020202020204" pitchFamily="34" charset="0"/>
              </a:rPr>
              <a:t>Zucchella</a:t>
            </a:r>
            <a:r>
              <a:rPr lang="pt-PT" sz="700" dirty="0">
                <a:solidFill>
                  <a:srgbClr val="002755"/>
                </a:solidFill>
                <a:latin typeface="Arial" panose="020B0604020202020204" pitchFamily="34" charset="0"/>
                <a:cs typeface="Arial" panose="020B0604020202020204" pitchFamily="34" charset="0"/>
              </a:rPr>
              <a:t> C, </a:t>
            </a:r>
            <a:r>
              <a:rPr lang="pt-PT" sz="700" dirty="0" err="1">
                <a:solidFill>
                  <a:srgbClr val="002755"/>
                </a:solidFill>
                <a:latin typeface="Arial" panose="020B0604020202020204" pitchFamily="34" charset="0"/>
                <a:cs typeface="Arial" panose="020B0604020202020204" pitchFamily="34" charset="0"/>
              </a:rPr>
              <a:t>Sinforiani</a:t>
            </a:r>
            <a:r>
              <a:rPr lang="pt-PT" sz="700" dirty="0">
                <a:solidFill>
                  <a:srgbClr val="002755"/>
                </a:solidFill>
                <a:latin typeface="Arial" panose="020B0604020202020204" pitchFamily="34" charset="0"/>
                <a:cs typeface="Arial" panose="020B0604020202020204" pitchFamily="34" charset="0"/>
              </a:rPr>
              <a:t> E, </a:t>
            </a:r>
            <a:r>
              <a:rPr lang="pt-PT" sz="700" dirty="0" err="1">
                <a:solidFill>
                  <a:srgbClr val="002755"/>
                </a:solidFill>
                <a:latin typeface="Arial" panose="020B0604020202020204" pitchFamily="34" charset="0"/>
                <a:cs typeface="Arial" panose="020B0604020202020204" pitchFamily="34" charset="0"/>
              </a:rPr>
              <a:t>Tamburin</a:t>
            </a:r>
            <a:r>
              <a:rPr lang="pt-PT" sz="700" dirty="0">
                <a:solidFill>
                  <a:srgbClr val="002755"/>
                </a:solidFill>
                <a:latin typeface="Arial" panose="020B0604020202020204" pitchFamily="34" charset="0"/>
                <a:cs typeface="Arial" panose="020B0604020202020204" pitchFamily="34" charset="0"/>
              </a:rPr>
              <a:t> S, Federico A, Mantovani E, Bernini S, </a:t>
            </a:r>
            <a:r>
              <a:rPr lang="pt-PT" sz="700" dirty="0" err="1">
                <a:solidFill>
                  <a:srgbClr val="002755"/>
                </a:solidFill>
                <a:latin typeface="Arial" panose="020B0604020202020204" pitchFamily="34" charset="0"/>
                <a:cs typeface="Arial" panose="020B0604020202020204" pitchFamily="34" charset="0"/>
              </a:rPr>
              <a:t>et</a:t>
            </a:r>
            <a:r>
              <a:rPr lang="pt-PT" sz="700" dirty="0">
                <a:solidFill>
                  <a:srgbClr val="002755"/>
                </a:solidFill>
                <a:latin typeface="Arial" panose="020B0604020202020204" pitchFamily="34" charset="0"/>
                <a:cs typeface="Arial" panose="020B0604020202020204" pitchFamily="34" charset="0"/>
              </a:rPr>
              <a:t> al. </a:t>
            </a:r>
            <a:r>
              <a:rPr lang="pt-PT" sz="700" dirty="0" err="1">
                <a:solidFill>
                  <a:srgbClr val="002755"/>
                </a:solidFill>
                <a:latin typeface="Arial" panose="020B0604020202020204" pitchFamily="34" charset="0"/>
                <a:cs typeface="Arial" panose="020B0604020202020204" pitchFamily="34" charset="0"/>
              </a:rPr>
              <a:t>The</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Multidisciplinary</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Approach</a:t>
            </a:r>
            <a:r>
              <a:rPr lang="pt-PT" sz="700" dirty="0">
                <a:solidFill>
                  <a:srgbClr val="002755"/>
                </a:solidFill>
                <a:latin typeface="Arial" panose="020B0604020202020204" pitchFamily="34" charset="0"/>
                <a:cs typeface="Arial" panose="020B0604020202020204" pitchFamily="34" charset="0"/>
              </a:rPr>
              <a:t> to </a:t>
            </a:r>
            <a:r>
              <a:rPr lang="pt-PT" sz="700" dirty="0" err="1">
                <a:solidFill>
                  <a:srgbClr val="002755"/>
                </a:solidFill>
                <a:latin typeface="Arial" panose="020B0604020202020204" pitchFamily="34" charset="0"/>
                <a:cs typeface="Arial" panose="020B0604020202020204" pitchFamily="34" charset="0"/>
              </a:rPr>
              <a:t>Alzheimer's</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Disease</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and</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Dementia</a:t>
            </a:r>
            <a:r>
              <a:rPr lang="pt-PT" sz="700" dirty="0">
                <a:solidFill>
                  <a:srgbClr val="002755"/>
                </a:solidFill>
                <a:latin typeface="Arial" panose="020B0604020202020204" pitchFamily="34" charset="0"/>
                <a:cs typeface="Arial" panose="020B0604020202020204" pitchFamily="34" charset="0"/>
              </a:rPr>
              <a:t>. A </a:t>
            </a:r>
            <a:r>
              <a:rPr lang="pt-PT" sz="700" dirty="0" err="1">
                <a:solidFill>
                  <a:srgbClr val="002755"/>
                </a:solidFill>
                <a:latin typeface="Arial" panose="020B0604020202020204" pitchFamily="34" charset="0"/>
                <a:cs typeface="Arial" panose="020B0604020202020204" pitchFamily="34" charset="0"/>
              </a:rPr>
              <a:t>Narrative</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Review</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of</a:t>
            </a:r>
            <a:r>
              <a:rPr lang="pt-PT" sz="700" dirty="0">
                <a:solidFill>
                  <a:srgbClr val="002755"/>
                </a:solidFill>
                <a:latin typeface="Arial" panose="020B0604020202020204" pitchFamily="34" charset="0"/>
                <a:cs typeface="Arial" panose="020B0604020202020204" pitchFamily="34" charset="0"/>
              </a:rPr>
              <a:t> Non-</a:t>
            </a:r>
            <a:r>
              <a:rPr lang="pt-PT" sz="700" dirty="0" err="1">
                <a:solidFill>
                  <a:srgbClr val="002755"/>
                </a:solidFill>
                <a:latin typeface="Arial" panose="020B0604020202020204" pitchFamily="34" charset="0"/>
                <a:cs typeface="Arial" panose="020B0604020202020204" pitchFamily="34" charset="0"/>
              </a:rPr>
              <a:t>Pharmacological</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Treatment</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Front</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Neurol</a:t>
            </a:r>
            <a:r>
              <a:rPr lang="pt-PT" sz="700" dirty="0">
                <a:solidFill>
                  <a:srgbClr val="002755"/>
                </a:solidFill>
                <a:latin typeface="Arial" panose="020B0604020202020204" pitchFamily="34" charset="0"/>
                <a:cs typeface="Arial" panose="020B0604020202020204" pitchFamily="34" charset="0"/>
              </a:rPr>
              <a:t>. 2018 Dec13;9:1058</a:t>
            </a:r>
            <a:endPar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p:txBody>
      </p:sp>
      <p:grpSp>
        <p:nvGrpSpPr>
          <p:cNvPr id="48" name="Grupo 47">
            <a:extLst>
              <a:ext uri="{FF2B5EF4-FFF2-40B4-BE49-F238E27FC236}">
                <a16:creationId xmlns:a16="http://schemas.microsoft.com/office/drawing/2014/main" id="{63B8B55A-31ED-2FAF-DAA1-1171BBADDC8C}"/>
              </a:ext>
            </a:extLst>
          </p:cNvPr>
          <p:cNvGrpSpPr/>
          <p:nvPr/>
        </p:nvGrpSpPr>
        <p:grpSpPr>
          <a:xfrm>
            <a:off x="503237" y="1002008"/>
            <a:ext cx="1948415" cy="1953479"/>
            <a:chOff x="503237" y="1409286"/>
            <a:chExt cx="3212552" cy="3220902"/>
          </a:xfrm>
        </p:grpSpPr>
        <p:sp>
          <p:nvSpPr>
            <p:cNvPr id="49" name="Rectángulo: una sola esquina redondeada 7">
              <a:extLst>
                <a:ext uri="{FF2B5EF4-FFF2-40B4-BE49-F238E27FC236}">
                  <a16:creationId xmlns:a16="http://schemas.microsoft.com/office/drawing/2014/main" id="{AA2F6950-F3B7-4D7D-8136-FB39075A0D87}"/>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50" name="Rectángulo: una sola esquina redondeada 7">
              <a:extLst>
                <a:ext uri="{FF2B5EF4-FFF2-40B4-BE49-F238E27FC236}">
                  <a16:creationId xmlns:a16="http://schemas.microsoft.com/office/drawing/2014/main" id="{1EA32DA8-9DE1-4F73-C310-9656AA4BA0F1}"/>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54" name="Grupo 53">
            <a:extLst>
              <a:ext uri="{FF2B5EF4-FFF2-40B4-BE49-F238E27FC236}">
                <a16:creationId xmlns:a16="http://schemas.microsoft.com/office/drawing/2014/main" id="{865222C6-EFEB-531C-0937-225A31CB499E}"/>
              </a:ext>
            </a:extLst>
          </p:cNvPr>
          <p:cNvGrpSpPr/>
          <p:nvPr/>
        </p:nvGrpSpPr>
        <p:grpSpPr>
          <a:xfrm>
            <a:off x="1858678" y="1001219"/>
            <a:ext cx="3658118" cy="1221153"/>
            <a:chOff x="3902617" y="1169209"/>
            <a:chExt cx="3658118" cy="1221153"/>
          </a:xfrm>
        </p:grpSpPr>
        <p:grpSp>
          <p:nvGrpSpPr>
            <p:cNvPr id="55" name="Grupo 54">
              <a:extLst>
                <a:ext uri="{FF2B5EF4-FFF2-40B4-BE49-F238E27FC236}">
                  <a16:creationId xmlns:a16="http://schemas.microsoft.com/office/drawing/2014/main" id="{0AEAA0E2-8914-13A8-AD7C-84828B5B0130}"/>
                </a:ext>
              </a:extLst>
            </p:cNvPr>
            <p:cNvGrpSpPr/>
            <p:nvPr/>
          </p:nvGrpSpPr>
          <p:grpSpPr>
            <a:xfrm>
              <a:off x="3902617" y="1169209"/>
              <a:ext cx="1395631" cy="1221153"/>
              <a:chOff x="3603178" y="1120145"/>
              <a:chExt cx="1395631" cy="1221153"/>
            </a:xfrm>
          </p:grpSpPr>
          <p:sp>
            <p:nvSpPr>
              <p:cNvPr id="258" name="Rectángulo: una sola esquina redondeada 7">
                <a:extLst>
                  <a:ext uri="{FF2B5EF4-FFF2-40B4-BE49-F238E27FC236}">
                    <a16:creationId xmlns:a16="http://schemas.microsoft.com/office/drawing/2014/main" id="{06FCF286-AAE1-B1CF-0A66-3E46EEEF8185}"/>
                  </a:ext>
                </a:extLst>
              </p:cNvPr>
              <p:cNvSpPr/>
              <p:nvPr/>
            </p:nvSpPr>
            <p:spPr>
              <a:xfrm flipV="1">
                <a:off x="3686992" y="1120145"/>
                <a:ext cx="1220498" cy="1221153"/>
              </a:xfrm>
              <a:prstGeom prst="round1Rect">
                <a:avLst>
                  <a:gd name="adj" fmla="val 16979"/>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259" name="Grupo 258">
                <a:extLst>
                  <a:ext uri="{FF2B5EF4-FFF2-40B4-BE49-F238E27FC236}">
                    <a16:creationId xmlns:a16="http://schemas.microsoft.com/office/drawing/2014/main" id="{11913BF0-BB0D-3A9F-1750-B07F1175EB8D}"/>
                  </a:ext>
                </a:extLst>
              </p:cNvPr>
              <p:cNvGrpSpPr/>
              <p:nvPr/>
            </p:nvGrpSpPr>
            <p:grpSpPr>
              <a:xfrm>
                <a:off x="3603178" y="1218472"/>
                <a:ext cx="1395631" cy="961248"/>
                <a:chOff x="3603178" y="1239875"/>
                <a:chExt cx="1395631" cy="961248"/>
              </a:xfrm>
            </p:grpSpPr>
            <p:sp>
              <p:nvSpPr>
                <p:cNvPr id="260" name="CuadroTexto 259">
                  <a:extLst>
                    <a:ext uri="{FF2B5EF4-FFF2-40B4-BE49-F238E27FC236}">
                      <a16:creationId xmlns:a16="http://schemas.microsoft.com/office/drawing/2014/main" id="{B49C8D98-6B0B-7C3A-9611-FF16F99C72ED}"/>
                    </a:ext>
                  </a:extLst>
                </p:cNvPr>
                <p:cNvSpPr txBox="1"/>
                <p:nvPr/>
              </p:nvSpPr>
              <p:spPr>
                <a:xfrm>
                  <a:off x="3603178" y="1239875"/>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Terapias no farmacológicas</a:t>
                  </a:r>
                </a:p>
              </p:txBody>
            </p:sp>
            <p:pic>
              <p:nvPicPr>
                <p:cNvPr id="261" name="Gráfico 260">
                  <a:extLst>
                    <a:ext uri="{FF2B5EF4-FFF2-40B4-BE49-F238E27FC236}">
                      <a16:creationId xmlns:a16="http://schemas.microsoft.com/office/drawing/2014/main" id="{F30AFD7A-EA87-8860-5E0E-49D181CA7B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28488" y="1706290"/>
                  <a:ext cx="494833" cy="494833"/>
                </a:xfrm>
                <a:prstGeom prst="rect">
                  <a:avLst/>
                </a:prstGeom>
              </p:spPr>
            </p:pic>
          </p:grpSp>
        </p:grpSp>
        <p:grpSp>
          <p:nvGrpSpPr>
            <p:cNvPr id="56" name="Grupo 55">
              <a:extLst>
                <a:ext uri="{FF2B5EF4-FFF2-40B4-BE49-F238E27FC236}">
                  <a16:creationId xmlns:a16="http://schemas.microsoft.com/office/drawing/2014/main" id="{34FEBD6E-1DB9-2939-5B8D-787F44FE16E1}"/>
                </a:ext>
              </a:extLst>
            </p:cNvPr>
            <p:cNvGrpSpPr/>
            <p:nvPr/>
          </p:nvGrpSpPr>
          <p:grpSpPr>
            <a:xfrm>
              <a:off x="5272355" y="1397886"/>
              <a:ext cx="2288380" cy="785398"/>
              <a:chOff x="5272355" y="1397886"/>
              <a:chExt cx="2288380" cy="785398"/>
            </a:xfrm>
          </p:grpSpPr>
          <p:grpSp>
            <p:nvGrpSpPr>
              <p:cNvPr id="57" name="Grupo 56">
                <a:extLst>
                  <a:ext uri="{FF2B5EF4-FFF2-40B4-BE49-F238E27FC236}">
                    <a16:creationId xmlns:a16="http://schemas.microsoft.com/office/drawing/2014/main" id="{691EF88C-E9D1-1932-45D4-EEF03B3A1F85}"/>
                  </a:ext>
                </a:extLst>
              </p:cNvPr>
              <p:cNvGrpSpPr/>
              <p:nvPr/>
            </p:nvGrpSpPr>
            <p:grpSpPr>
              <a:xfrm>
                <a:off x="5272356" y="1679809"/>
                <a:ext cx="1579445" cy="199952"/>
                <a:chOff x="5058172" y="4372824"/>
                <a:chExt cx="1579445" cy="199952"/>
              </a:xfrm>
            </p:grpSpPr>
            <p:sp>
              <p:nvSpPr>
                <p:cNvPr id="256" name="Rectángulo: una sola esquina redondeada 37">
                  <a:extLst>
                    <a:ext uri="{FF2B5EF4-FFF2-40B4-BE49-F238E27FC236}">
                      <a16:creationId xmlns:a16="http://schemas.microsoft.com/office/drawing/2014/main" id="{F017D560-71F1-C7BE-56C5-995D33F68890}"/>
                    </a:ext>
                  </a:extLst>
                </p:cNvPr>
                <p:cNvSpPr/>
                <p:nvPr/>
              </p:nvSpPr>
              <p:spPr>
                <a:xfrm flipV="1">
                  <a:off x="5058172" y="4380250"/>
                  <a:ext cx="1579445"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57" name="CuadroTexto 256">
                  <a:extLst>
                    <a:ext uri="{FF2B5EF4-FFF2-40B4-BE49-F238E27FC236}">
                      <a16:creationId xmlns:a16="http://schemas.microsoft.com/office/drawing/2014/main" id="{3CA2CE35-1852-7E4F-5A89-506F0CBB4914}"/>
                    </a:ext>
                  </a:extLst>
                </p:cNvPr>
                <p:cNvSpPr txBox="1"/>
                <p:nvPr/>
              </p:nvSpPr>
              <p:spPr>
                <a:xfrm>
                  <a:off x="5058172" y="4372824"/>
                  <a:ext cx="1509834"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I</a:t>
                  </a:r>
                  <a:r>
                    <a:rPr lang="es-ES" sz="1050" dirty="0" err="1">
                      <a:solidFill>
                        <a:schemeClr val="bg1"/>
                      </a:solidFill>
                      <a:latin typeface="Arial" panose="020B0604020202020204" pitchFamily="34" charset="0"/>
                      <a:cs typeface="Arial" panose="020B0604020202020204" pitchFamily="34" charset="0"/>
                    </a:rPr>
                    <a:t>ntervención</a:t>
                  </a:r>
                  <a:r>
                    <a:rPr lang="es-ES" sz="1050" dirty="0">
                      <a:solidFill>
                        <a:schemeClr val="bg1"/>
                      </a:solidFill>
                      <a:latin typeface="Arial" panose="020B0604020202020204" pitchFamily="34" charset="0"/>
                      <a:cs typeface="Arial" panose="020B0604020202020204" pitchFamily="34" charset="0"/>
                    </a:rPr>
                    <a:t> cognitiva</a:t>
                  </a:r>
                </a:p>
              </p:txBody>
            </p:sp>
          </p:grpSp>
          <p:grpSp>
            <p:nvGrpSpPr>
              <p:cNvPr id="58" name="Grupo 57">
                <a:extLst>
                  <a:ext uri="{FF2B5EF4-FFF2-40B4-BE49-F238E27FC236}">
                    <a16:creationId xmlns:a16="http://schemas.microsoft.com/office/drawing/2014/main" id="{ACFEA953-BC17-C2F8-A528-6700A5F7D183}"/>
                  </a:ext>
                </a:extLst>
              </p:cNvPr>
              <p:cNvGrpSpPr/>
              <p:nvPr/>
            </p:nvGrpSpPr>
            <p:grpSpPr>
              <a:xfrm>
                <a:off x="5272355" y="1397886"/>
                <a:ext cx="2089824" cy="199952"/>
                <a:chOff x="5058171" y="4134101"/>
                <a:chExt cx="2089824" cy="199952"/>
              </a:xfrm>
            </p:grpSpPr>
            <p:sp>
              <p:nvSpPr>
                <p:cNvPr id="62" name="Rectángulo: una sola esquina redondeada 37">
                  <a:extLst>
                    <a:ext uri="{FF2B5EF4-FFF2-40B4-BE49-F238E27FC236}">
                      <a16:creationId xmlns:a16="http://schemas.microsoft.com/office/drawing/2014/main" id="{63D0AC04-0865-EB05-7AF7-B85F81C08D56}"/>
                    </a:ext>
                  </a:extLst>
                </p:cNvPr>
                <p:cNvSpPr/>
                <p:nvPr/>
              </p:nvSpPr>
              <p:spPr>
                <a:xfrm flipV="1">
                  <a:off x="5058172" y="4135118"/>
                  <a:ext cx="2089823" cy="192465"/>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63" name="CuadroTexto 62">
                  <a:extLst>
                    <a:ext uri="{FF2B5EF4-FFF2-40B4-BE49-F238E27FC236}">
                      <a16:creationId xmlns:a16="http://schemas.microsoft.com/office/drawing/2014/main" id="{DCE77A1E-C932-A165-6E45-3D040FDDAAA1}"/>
                    </a:ext>
                  </a:extLst>
                </p:cNvPr>
                <p:cNvSpPr txBox="1"/>
                <p:nvPr/>
              </p:nvSpPr>
              <p:spPr>
                <a:xfrm>
                  <a:off x="5058171" y="4134101"/>
                  <a:ext cx="203757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Ejercicio y rehabilitación motora</a:t>
                  </a:r>
                </a:p>
              </p:txBody>
            </p:sp>
          </p:grpSp>
          <p:grpSp>
            <p:nvGrpSpPr>
              <p:cNvPr id="59" name="Grupo 58">
                <a:extLst>
                  <a:ext uri="{FF2B5EF4-FFF2-40B4-BE49-F238E27FC236}">
                    <a16:creationId xmlns:a16="http://schemas.microsoft.com/office/drawing/2014/main" id="{09EA7D91-C49A-4365-27C6-B8E24AF042DB}"/>
                  </a:ext>
                </a:extLst>
              </p:cNvPr>
              <p:cNvGrpSpPr/>
              <p:nvPr/>
            </p:nvGrpSpPr>
            <p:grpSpPr>
              <a:xfrm>
                <a:off x="5272355" y="1983332"/>
                <a:ext cx="2288380" cy="199952"/>
                <a:chOff x="5058171" y="4611547"/>
                <a:chExt cx="2288380" cy="199952"/>
              </a:xfrm>
            </p:grpSpPr>
            <p:sp>
              <p:nvSpPr>
                <p:cNvPr id="60" name="Rectángulo: una sola esquina redondeada 37">
                  <a:extLst>
                    <a:ext uri="{FF2B5EF4-FFF2-40B4-BE49-F238E27FC236}">
                      <a16:creationId xmlns:a16="http://schemas.microsoft.com/office/drawing/2014/main" id="{01048F4C-CFB6-93D8-3BF1-992B7387C5CD}"/>
                    </a:ext>
                  </a:extLst>
                </p:cNvPr>
                <p:cNvSpPr/>
                <p:nvPr/>
              </p:nvSpPr>
              <p:spPr>
                <a:xfrm flipV="1">
                  <a:off x="5058171" y="4619025"/>
                  <a:ext cx="2288380" cy="18903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61" name="CuadroTexto 60">
                  <a:extLst>
                    <a:ext uri="{FF2B5EF4-FFF2-40B4-BE49-F238E27FC236}">
                      <a16:creationId xmlns:a16="http://schemas.microsoft.com/office/drawing/2014/main" id="{D103CF52-F564-0880-6980-3782F66A3274}"/>
                    </a:ext>
                  </a:extLst>
                </p:cNvPr>
                <p:cNvSpPr txBox="1"/>
                <p:nvPr/>
              </p:nvSpPr>
              <p:spPr>
                <a:xfrm>
                  <a:off x="5061210" y="4611547"/>
                  <a:ext cx="2186063" cy="199952"/>
                </a:xfrm>
                <a:prstGeom prst="rect">
                  <a:avLst/>
                </a:prstGeom>
                <a:noFill/>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Imanejo</a:t>
                  </a:r>
                  <a:r>
                    <a:rPr lang="es-ES" sz="1050" dirty="0">
                      <a:solidFill>
                        <a:schemeClr val="bg1"/>
                      </a:solidFill>
                      <a:latin typeface="Arial" panose="020B0604020202020204" pitchFamily="34" charset="0"/>
                      <a:cs typeface="Arial" panose="020B0604020202020204" pitchFamily="34" charset="0"/>
                    </a:rPr>
                    <a:t> de síntomas conductuales</a:t>
                  </a:r>
                </a:p>
              </p:txBody>
            </p:sp>
          </p:grpSp>
        </p:grpSp>
      </p:grpSp>
      <p:grpSp>
        <p:nvGrpSpPr>
          <p:cNvPr id="289" name="Grupo 288">
            <a:extLst>
              <a:ext uri="{FF2B5EF4-FFF2-40B4-BE49-F238E27FC236}">
                <a16:creationId xmlns:a16="http://schemas.microsoft.com/office/drawing/2014/main" id="{FF06850B-80CD-B508-42A5-5E221274EBD1}"/>
              </a:ext>
            </a:extLst>
          </p:cNvPr>
          <p:cNvGrpSpPr/>
          <p:nvPr/>
        </p:nvGrpSpPr>
        <p:grpSpPr>
          <a:xfrm>
            <a:off x="1931110" y="2258707"/>
            <a:ext cx="6854115" cy="1734801"/>
            <a:chOff x="1931110" y="2167497"/>
            <a:chExt cx="6854115" cy="1734801"/>
          </a:xfrm>
        </p:grpSpPr>
        <p:grpSp>
          <p:nvGrpSpPr>
            <p:cNvPr id="51" name="Grupo 50">
              <a:extLst>
                <a:ext uri="{FF2B5EF4-FFF2-40B4-BE49-F238E27FC236}">
                  <a16:creationId xmlns:a16="http://schemas.microsoft.com/office/drawing/2014/main" id="{880F087B-EA38-4847-E26F-F838B7680AB2}"/>
                </a:ext>
              </a:extLst>
            </p:cNvPr>
            <p:cNvGrpSpPr/>
            <p:nvPr/>
          </p:nvGrpSpPr>
          <p:grpSpPr>
            <a:xfrm>
              <a:off x="1931110" y="2167497"/>
              <a:ext cx="6854115" cy="1734801"/>
              <a:chOff x="1931110" y="1900515"/>
              <a:chExt cx="6854115" cy="1734801"/>
            </a:xfrm>
          </p:grpSpPr>
          <p:sp>
            <p:nvSpPr>
              <p:cNvPr id="52" name="Rectángulo: una sola esquina redondeada 5">
                <a:extLst>
                  <a:ext uri="{FF2B5EF4-FFF2-40B4-BE49-F238E27FC236}">
                    <a16:creationId xmlns:a16="http://schemas.microsoft.com/office/drawing/2014/main" id="{5D1E118B-2647-16A3-6091-9C065B3126A9}"/>
                  </a:ext>
                </a:extLst>
              </p:cNvPr>
              <p:cNvSpPr/>
              <p:nvPr/>
            </p:nvSpPr>
            <p:spPr>
              <a:xfrm flipV="1">
                <a:off x="1931110" y="1900515"/>
                <a:ext cx="6854115" cy="1734801"/>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53" name="CuadroTexto 52">
                <a:extLst>
                  <a:ext uri="{FF2B5EF4-FFF2-40B4-BE49-F238E27FC236}">
                    <a16:creationId xmlns:a16="http://schemas.microsoft.com/office/drawing/2014/main" id="{7E99C902-2744-217B-4596-9B3661E952E3}"/>
                  </a:ext>
                </a:extLst>
              </p:cNvPr>
              <p:cNvSpPr txBox="1"/>
              <p:nvPr/>
            </p:nvSpPr>
            <p:spPr>
              <a:xfrm>
                <a:off x="1998880" y="2048625"/>
                <a:ext cx="5118468" cy="1443985"/>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Ejercicio y rehabilitación motora</a:t>
                </a:r>
                <a:br>
                  <a:rPr lang="es-ES" sz="1400" b="1" dirty="0">
                    <a:latin typeface="Arial" panose="020B0604020202020204" pitchFamily="34" charset="0"/>
                    <a:ea typeface="Yu Gothic UI" panose="020B0500000000000000" pitchFamily="34" charset="-128"/>
                    <a:cs typeface="Arial" panose="020B0604020202020204" pitchFamily="34" charset="0"/>
                  </a:rPr>
                </a:br>
                <a:endParaRPr lang="es-ES" sz="1050" b="1" dirty="0">
                  <a:latin typeface="Arial" panose="020B0604020202020204" pitchFamily="34" charset="0"/>
                  <a:ea typeface="Yu Gothic UI" panose="020B0500000000000000" pitchFamily="34" charset="-128"/>
                  <a:cs typeface="Arial" panose="020B0604020202020204" pitchFamily="34" charset="0"/>
                </a:endParaRPr>
              </a:p>
              <a:p>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En el paciente con EA, el ejercicio, mejora la salud física y el bienestar, reduce los síntomas conductuales y psicológicos, mejora el rendimiento en las actividades de la vida diaria.</a:t>
                </a:r>
              </a:p>
              <a:p>
                <a:endPar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Los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estudios de imagen </a:t>
                </a: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en personas mayores confirmaron la</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 asociación positiva entre la actividad física y el volumen de materia gris.</a:t>
                </a:r>
              </a:p>
            </p:txBody>
          </p:sp>
        </p:grpSp>
        <p:grpSp>
          <p:nvGrpSpPr>
            <p:cNvPr id="286" name="Grupo 285">
              <a:extLst>
                <a:ext uri="{FF2B5EF4-FFF2-40B4-BE49-F238E27FC236}">
                  <a16:creationId xmlns:a16="http://schemas.microsoft.com/office/drawing/2014/main" id="{C017FE25-BD00-41B6-4B64-10FEB1DC3C27}"/>
                </a:ext>
              </a:extLst>
            </p:cNvPr>
            <p:cNvGrpSpPr/>
            <p:nvPr/>
          </p:nvGrpSpPr>
          <p:grpSpPr>
            <a:xfrm>
              <a:off x="7244256" y="2167659"/>
              <a:ext cx="1540969" cy="1728429"/>
              <a:chOff x="7244197" y="2164195"/>
              <a:chExt cx="1540969" cy="1728429"/>
            </a:xfrm>
          </p:grpSpPr>
          <p:sp>
            <p:nvSpPr>
              <p:cNvPr id="263" name="Rectángulo: una sola esquina redondeada 7">
                <a:extLst>
                  <a:ext uri="{FF2B5EF4-FFF2-40B4-BE49-F238E27FC236}">
                    <a16:creationId xmlns:a16="http://schemas.microsoft.com/office/drawing/2014/main" id="{ADCEF442-9483-F840-A82F-3926EDF9A5D2}"/>
                  </a:ext>
                </a:extLst>
              </p:cNvPr>
              <p:cNvSpPr/>
              <p:nvPr/>
            </p:nvSpPr>
            <p:spPr>
              <a:xfrm flipV="1">
                <a:off x="7244197" y="2164195"/>
                <a:ext cx="1540969" cy="1728429"/>
              </a:xfrm>
              <a:prstGeom prst="round1Rect">
                <a:avLst>
                  <a:gd name="adj" fmla="val 6953"/>
                </a:avLst>
              </a:prstGeom>
              <a:blipFill dpi="0" rotWithShape="0">
                <a:blip r:embed="rId6"/>
                <a:srcRect/>
                <a:stretch>
                  <a:fillRect l="-449" t="-13452" r="-449" b="-19878"/>
                </a:stretch>
              </a:blip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85" name="Rectángulo: una sola esquina redondeada 7">
                <a:extLst>
                  <a:ext uri="{FF2B5EF4-FFF2-40B4-BE49-F238E27FC236}">
                    <a16:creationId xmlns:a16="http://schemas.microsoft.com/office/drawing/2014/main" id="{4C4ED775-40D8-6F86-6DE2-7E1F8C4F5CC6}"/>
                  </a:ext>
                </a:extLst>
              </p:cNvPr>
              <p:cNvSpPr/>
              <p:nvPr/>
            </p:nvSpPr>
            <p:spPr>
              <a:xfrm flipV="1">
                <a:off x="7244197" y="2164195"/>
                <a:ext cx="1530402" cy="1725079"/>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
          <p:nvSpPr>
            <p:cNvPr id="288" name="Rectángulo: una sola esquina redondeada 5">
              <a:extLst>
                <a:ext uri="{FF2B5EF4-FFF2-40B4-BE49-F238E27FC236}">
                  <a16:creationId xmlns:a16="http://schemas.microsoft.com/office/drawing/2014/main" id="{3F99C211-6394-20F3-865E-B100492DA03A}"/>
                </a:ext>
              </a:extLst>
            </p:cNvPr>
            <p:cNvSpPr/>
            <p:nvPr/>
          </p:nvSpPr>
          <p:spPr>
            <a:xfrm flipV="1">
              <a:off x="1931110" y="2167497"/>
              <a:ext cx="6854115" cy="1734801"/>
            </a:xfrm>
            <a:prstGeom prst="round1Rect">
              <a:avLst>
                <a:gd name="adj" fmla="val 8195"/>
              </a:avLst>
            </a:prstGeom>
            <a:no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5450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9BD0C52-8138-2714-9886-D485E62BB150}"/>
              </a:ext>
            </a:extLst>
          </p:cNvPr>
          <p:cNvSpPr txBox="1"/>
          <p:nvPr/>
        </p:nvSpPr>
        <p:spPr>
          <a:xfrm>
            <a:off x="361955" y="1041205"/>
            <a:ext cx="2762754" cy="315407"/>
          </a:xfrm>
          <a:prstGeom prst="rect">
            <a:avLst/>
          </a:prstGeom>
          <a:noFill/>
        </p:spPr>
        <p:txBody>
          <a:bodyPr wrap="square" rtlCol="0">
            <a:spAutoFit/>
          </a:bodyPr>
          <a:lstStyle/>
          <a:p>
            <a:pPr algn="ctr" defTabSz="685800">
              <a:lnSpc>
                <a:spcPct val="90000"/>
              </a:lnSpc>
            </a:pPr>
            <a:r>
              <a:rPr lang="es-ES" sz="1600" b="1" dirty="0">
                <a:solidFill>
                  <a:prstClr val="white"/>
                </a:solidFill>
                <a:latin typeface="Aptos" panose="020B0004020202020204" pitchFamily="34" charset="0"/>
              </a:rPr>
              <a:t>Terapias no farmacológicas</a:t>
            </a:r>
          </a:p>
        </p:txBody>
      </p:sp>
      <p:pic>
        <p:nvPicPr>
          <p:cNvPr id="12" name="Gráfico 11">
            <a:extLst>
              <a:ext uri="{FF2B5EF4-FFF2-40B4-BE49-F238E27FC236}">
                <a16:creationId xmlns:a16="http://schemas.microsoft.com/office/drawing/2014/main" id="{DD35CCDB-8077-D603-D224-9A7EBA14B8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10835" y="1376360"/>
            <a:ext cx="423839" cy="423839"/>
          </a:xfrm>
          <a:prstGeom prst="rect">
            <a:avLst/>
          </a:prstGeom>
        </p:spPr>
      </p:pic>
      <p:sp>
        <p:nvSpPr>
          <p:cNvPr id="6" name="CuadroTexto 5">
            <a:extLst>
              <a:ext uri="{FF2B5EF4-FFF2-40B4-BE49-F238E27FC236}">
                <a16:creationId xmlns:a16="http://schemas.microsoft.com/office/drawing/2014/main" id="{E2AE4740-2468-4AC6-5E74-D5AE517F9FE6}"/>
              </a:ext>
            </a:extLst>
          </p:cNvPr>
          <p:cNvSpPr txBox="1"/>
          <p:nvPr/>
        </p:nvSpPr>
        <p:spPr>
          <a:xfrm>
            <a:off x="503238" y="4507358"/>
            <a:ext cx="6586675" cy="307777"/>
          </a:xfrm>
          <a:prstGeom prst="rect">
            <a:avLst/>
          </a:prstGeom>
          <a:noFill/>
        </p:spPr>
        <p:txBody>
          <a:bodyPr wrap="square">
            <a:spAutoFit/>
          </a:bodyPr>
          <a:lstStyle/>
          <a:p>
            <a:r>
              <a:rPr lang="pt-PT" sz="700" dirty="0" err="1">
                <a:solidFill>
                  <a:srgbClr val="000000"/>
                </a:solidFill>
                <a:latin typeface="Arial" panose="020B0604020202020204" pitchFamily="34" charset="0"/>
                <a:cs typeface="Arial" panose="020B0604020202020204" pitchFamily="34" charset="0"/>
              </a:rPr>
              <a:t>Zucchella</a:t>
            </a:r>
            <a:r>
              <a:rPr lang="pt-PT" sz="700" dirty="0">
                <a:solidFill>
                  <a:srgbClr val="000000"/>
                </a:solidFill>
                <a:latin typeface="Arial" panose="020B0604020202020204" pitchFamily="34" charset="0"/>
                <a:cs typeface="Arial" panose="020B0604020202020204" pitchFamily="34" charset="0"/>
              </a:rPr>
              <a:t> C, </a:t>
            </a:r>
            <a:r>
              <a:rPr lang="pt-PT" sz="700" dirty="0" err="1">
                <a:solidFill>
                  <a:srgbClr val="000000"/>
                </a:solidFill>
                <a:latin typeface="Arial" panose="020B0604020202020204" pitchFamily="34" charset="0"/>
                <a:cs typeface="Arial" panose="020B0604020202020204" pitchFamily="34" charset="0"/>
              </a:rPr>
              <a:t>Sinforiani</a:t>
            </a:r>
            <a:r>
              <a:rPr lang="pt-PT" sz="700" dirty="0">
                <a:solidFill>
                  <a:srgbClr val="000000"/>
                </a:solidFill>
                <a:latin typeface="Arial" panose="020B0604020202020204" pitchFamily="34" charset="0"/>
                <a:cs typeface="Arial" panose="020B0604020202020204" pitchFamily="34" charset="0"/>
              </a:rPr>
              <a:t> E, </a:t>
            </a:r>
            <a:r>
              <a:rPr lang="pt-PT" sz="700" dirty="0" err="1">
                <a:solidFill>
                  <a:srgbClr val="000000"/>
                </a:solidFill>
                <a:latin typeface="Arial" panose="020B0604020202020204" pitchFamily="34" charset="0"/>
                <a:cs typeface="Arial" panose="020B0604020202020204" pitchFamily="34" charset="0"/>
              </a:rPr>
              <a:t>Tamburin</a:t>
            </a:r>
            <a:r>
              <a:rPr lang="pt-PT" sz="700" dirty="0">
                <a:solidFill>
                  <a:srgbClr val="000000"/>
                </a:solidFill>
                <a:latin typeface="Arial" panose="020B0604020202020204" pitchFamily="34" charset="0"/>
                <a:cs typeface="Arial" panose="020B0604020202020204" pitchFamily="34" charset="0"/>
              </a:rPr>
              <a:t> S, Federico A, Mantovani E, Bernini S, </a:t>
            </a:r>
            <a:r>
              <a:rPr lang="pt-PT" sz="700" dirty="0" err="1">
                <a:solidFill>
                  <a:srgbClr val="000000"/>
                </a:solidFill>
                <a:latin typeface="Arial" panose="020B0604020202020204" pitchFamily="34" charset="0"/>
                <a:cs typeface="Arial" panose="020B0604020202020204" pitchFamily="34" charset="0"/>
              </a:rPr>
              <a:t>et</a:t>
            </a:r>
            <a:r>
              <a:rPr lang="pt-PT" sz="700" dirty="0">
                <a:solidFill>
                  <a:srgbClr val="000000"/>
                </a:solidFill>
                <a:latin typeface="Arial" panose="020B0604020202020204" pitchFamily="34" charset="0"/>
                <a:cs typeface="Arial" panose="020B0604020202020204" pitchFamily="34" charset="0"/>
              </a:rPr>
              <a:t> al. </a:t>
            </a:r>
            <a:r>
              <a:rPr lang="pt-PT" sz="700" dirty="0" err="1">
                <a:solidFill>
                  <a:srgbClr val="000000"/>
                </a:solidFill>
                <a:latin typeface="Arial" panose="020B0604020202020204" pitchFamily="34" charset="0"/>
                <a:cs typeface="Arial" panose="020B0604020202020204" pitchFamily="34" charset="0"/>
              </a:rPr>
              <a:t>The</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Multidisciplinary</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Approach</a:t>
            </a:r>
            <a:r>
              <a:rPr lang="pt-PT" sz="700" dirty="0">
                <a:solidFill>
                  <a:srgbClr val="000000"/>
                </a:solidFill>
                <a:latin typeface="Arial" panose="020B0604020202020204" pitchFamily="34" charset="0"/>
                <a:cs typeface="Arial" panose="020B0604020202020204" pitchFamily="34" charset="0"/>
              </a:rPr>
              <a:t> to </a:t>
            </a:r>
            <a:r>
              <a:rPr lang="pt-PT" sz="700" dirty="0" err="1">
                <a:solidFill>
                  <a:srgbClr val="000000"/>
                </a:solidFill>
                <a:latin typeface="Arial" panose="020B0604020202020204" pitchFamily="34" charset="0"/>
                <a:cs typeface="Arial" panose="020B0604020202020204" pitchFamily="34" charset="0"/>
              </a:rPr>
              <a:t>Alzheimer's</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Disease</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and</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Dementia</a:t>
            </a:r>
            <a:r>
              <a:rPr lang="pt-PT" sz="700" dirty="0">
                <a:solidFill>
                  <a:srgbClr val="000000"/>
                </a:solidFill>
                <a:latin typeface="Arial" panose="020B0604020202020204" pitchFamily="34" charset="0"/>
                <a:cs typeface="Arial" panose="020B0604020202020204" pitchFamily="34" charset="0"/>
              </a:rPr>
              <a:t>. A </a:t>
            </a:r>
            <a:r>
              <a:rPr lang="pt-PT" sz="700" dirty="0" err="1">
                <a:solidFill>
                  <a:srgbClr val="000000"/>
                </a:solidFill>
                <a:latin typeface="Arial" panose="020B0604020202020204" pitchFamily="34" charset="0"/>
                <a:cs typeface="Arial" panose="020B0604020202020204" pitchFamily="34" charset="0"/>
              </a:rPr>
              <a:t>Narrative</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Review</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of</a:t>
            </a:r>
            <a:r>
              <a:rPr lang="pt-PT" sz="700" dirty="0">
                <a:solidFill>
                  <a:srgbClr val="000000"/>
                </a:solidFill>
                <a:latin typeface="Arial" panose="020B0604020202020204" pitchFamily="34" charset="0"/>
                <a:cs typeface="Arial" panose="020B0604020202020204" pitchFamily="34" charset="0"/>
              </a:rPr>
              <a:t> Non-</a:t>
            </a:r>
            <a:r>
              <a:rPr lang="pt-PT" sz="700" dirty="0" err="1">
                <a:solidFill>
                  <a:srgbClr val="000000"/>
                </a:solidFill>
                <a:latin typeface="Arial" panose="020B0604020202020204" pitchFamily="34" charset="0"/>
                <a:cs typeface="Arial" panose="020B0604020202020204" pitchFamily="34" charset="0"/>
              </a:rPr>
              <a:t>Pharmacological</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Treatment</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Front</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Neurol</a:t>
            </a:r>
            <a:r>
              <a:rPr lang="pt-PT" sz="700" dirty="0">
                <a:solidFill>
                  <a:srgbClr val="000000"/>
                </a:solidFill>
                <a:latin typeface="Arial" panose="020B0604020202020204" pitchFamily="34" charset="0"/>
                <a:cs typeface="Arial" panose="020B0604020202020204" pitchFamily="34" charset="0"/>
              </a:rPr>
              <a:t>. 2018 Dec13;9:1058</a:t>
            </a:r>
            <a:endParaRPr lang="es-ES" sz="700" dirty="0">
              <a:solidFill>
                <a:srgbClr val="000000"/>
              </a:solidFill>
              <a:latin typeface="Arial" panose="020B0604020202020204" pitchFamily="34" charset="0"/>
              <a:ea typeface="Yu Gothic UI" panose="020B0500000000000000" pitchFamily="34" charset="-128"/>
              <a:cs typeface="Arial" panose="020B0604020202020204" pitchFamily="34" charset="0"/>
            </a:endParaRPr>
          </a:p>
        </p:txBody>
      </p:sp>
      <p:sp>
        <p:nvSpPr>
          <p:cNvPr id="43" name="Rectángulo: esquinas redondeadas 2">
            <a:extLst>
              <a:ext uri="{FF2B5EF4-FFF2-40B4-BE49-F238E27FC236}">
                <a16:creationId xmlns:a16="http://schemas.microsoft.com/office/drawing/2014/main" id="{1F2139A1-FDDA-4671-48B3-172A83659C04}"/>
              </a:ext>
            </a:extLst>
          </p:cNvPr>
          <p:cNvSpPr/>
          <p:nvPr/>
        </p:nvSpPr>
        <p:spPr>
          <a:xfrm>
            <a:off x="5673144" y="1022019"/>
            <a:ext cx="3112081" cy="1154444"/>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44" name="CuadroTexto 43">
            <a:extLst>
              <a:ext uri="{FF2B5EF4-FFF2-40B4-BE49-F238E27FC236}">
                <a16:creationId xmlns:a16="http://schemas.microsoft.com/office/drawing/2014/main" id="{3F3AC4FE-F494-87C7-33AC-843F614DD050}"/>
              </a:ext>
            </a:extLst>
          </p:cNvPr>
          <p:cNvSpPr txBox="1"/>
          <p:nvPr/>
        </p:nvSpPr>
        <p:spPr>
          <a:xfrm>
            <a:off x="5834120" y="1162264"/>
            <a:ext cx="2846241" cy="900246"/>
          </a:xfrm>
          <a:prstGeom prst="rect">
            <a:avLst/>
          </a:prstGeom>
          <a:noFill/>
        </p:spPr>
        <p:txBody>
          <a:bodyPr wrap="square">
            <a:spAutoFit/>
          </a:bodyPr>
          <a:lstStyle/>
          <a:p>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Las </a:t>
            </a: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terapias no farmacológicas </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pueden tener un impacto positivo en la calidad de vida de los pacientes con deterioro cognitivo leve y EA siendo relativamente seguras y económicas. </a:t>
            </a:r>
          </a:p>
        </p:txBody>
      </p:sp>
      <p:grpSp>
        <p:nvGrpSpPr>
          <p:cNvPr id="46" name="Grupo 45">
            <a:extLst>
              <a:ext uri="{FF2B5EF4-FFF2-40B4-BE49-F238E27FC236}">
                <a16:creationId xmlns:a16="http://schemas.microsoft.com/office/drawing/2014/main" id="{FB950AA3-F633-962B-F30C-F767D0CBC120}"/>
              </a:ext>
            </a:extLst>
          </p:cNvPr>
          <p:cNvGrpSpPr/>
          <p:nvPr/>
        </p:nvGrpSpPr>
        <p:grpSpPr>
          <a:xfrm>
            <a:off x="503237" y="1007323"/>
            <a:ext cx="1948415" cy="1953479"/>
            <a:chOff x="503237" y="1409286"/>
            <a:chExt cx="3212552" cy="3220902"/>
          </a:xfrm>
        </p:grpSpPr>
        <p:sp>
          <p:nvSpPr>
            <p:cNvPr id="47" name="Rectángulo: una sola esquina redondeada 7">
              <a:extLst>
                <a:ext uri="{FF2B5EF4-FFF2-40B4-BE49-F238E27FC236}">
                  <a16:creationId xmlns:a16="http://schemas.microsoft.com/office/drawing/2014/main" id="{9E4816F1-AF46-51C0-761B-97EBC2FF48BB}"/>
                </a:ext>
              </a:extLst>
            </p:cNvPr>
            <p:cNvSpPr/>
            <p:nvPr/>
          </p:nvSpPr>
          <p:spPr>
            <a:xfrm flipV="1">
              <a:off x="503237" y="1415912"/>
              <a:ext cx="3212551" cy="3214276"/>
            </a:xfrm>
            <a:prstGeom prst="round1Rect">
              <a:avLst>
                <a:gd name="adj" fmla="val 6953"/>
              </a:avLst>
            </a:prstGeom>
            <a:blipFill dpi="0" rotWithShape="0">
              <a:blip r:embed="rId4"/>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48" name="Rectángulo: una sola esquina redondeada 7">
              <a:extLst>
                <a:ext uri="{FF2B5EF4-FFF2-40B4-BE49-F238E27FC236}">
                  <a16:creationId xmlns:a16="http://schemas.microsoft.com/office/drawing/2014/main" id="{4B79AE5A-CA1B-6B7A-1709-33344DB9D25A}"/>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49" name="Grupo 48">
            <a:extLst>
              <a:ext uri="{FF2B5EF4-FFF2-40B4-BE49-F238E27FC236}">
                <a16:creationId xmlns:a16="http://schemas.microsoft.com/office/drawing/2014/main" id="{3FCA1C79-E49F-9F4A-B98B-196741D66C59}"/>
              </a:ext>
            </a:extLst>
          </p:cNvPr>
          <p:cNvGrpSpPr/>
          <p:nvPr/>
        </p:nvGrpSpPr>
        <p:grpSpPr>
          <a:xfrm>
            <a:off x="1858678" y="1006534"/>
            <a:ext cx="3658118" cy="1221153"/>
            <a:chOff x="3902617" y="1169209"/>
            <a:chExt cx="3658118" cy="1221153"/>
          </a:xfrm>
        </p:grpSpPr>
        <p:grpSp>
          <p:nvGrpSpPr>
            <p:cNvPr id="50" name="Grupo 49">
              <a:extLst>
                <a:ext uri="{FF2B5EF4-FFF2-40B4-BE49-F238E27FC236}">
                  <a16:creationId xmlns:a16="http://schemas.microsoft.com/office/drawing/2014/main" id="{B711DC96-EF71-B273-ACCA-E7D434BE3AAB}"/>
                </a:ext>
              </a:extLst>
            </p:cNvPr>
            <p:cNvGrpSpPr/>
            <p:nvPr/>
          </p:nvGrpSpPr>
          <p:grpSpPr>
            <a:xfrm>
              <a:off x="3902617" y="1169209"/>
              <a:ext cx="1395631" cy="1221153"/>
              <a:chOff x="3603178" y="1120145"/>
              <a:chExt cx="1395631" cy="1221153"/>
            </a:xfrm>
          </p:grpSpPr>
          <p:sp>
            <p:nvSpPr>
              <p:cNvPr id="61" name="Rectángulo: una sola esquina redondeada 7">
                <a:extLst>
                  <a:ext uri="{FF2B5EF4-FFF2-40B4-BE49-F238E27FC236}">
                    <a16:creationId xmlns:a16="http://schemas.microsoft.com/office/drawing/2014/main" id="{26F9FDE2-B38B-9A3D-FFB8-0E3555F7832A}"/>
                  </a:ext>
                </a:extLst>
              </p:cNvPr>
              <p:cNvSpPr/>
              <p:nvPr/>
            </p:nvSpPr>
            <p:spPr>
              <a:xfrm flipV="1">
                <a:off x="3686992" y="1120145"/>
                <a:ext cx="1220498" cy="1221153"/>
              </a:xfrm>
              <a:prstGeom prst="round1Rect">
                <a:avLst>
                  <a:gd name="adj" fmla="val 16979"/>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62" name="Grupo 61">
                <a:extLst>
                  <a:ext uri="{FF2B5EF4-FFF2-40B4-BE49-F238E27FC236}">
                    <a16:creationId xmlns:a16="http://schemas.microsoft.com/office/drawing/2014/main" id="{06275436-28CC-4401-1B48-565A6A511249}"/>
                  </a:ext>
                </a:extLst>
              </p:cNvPr>
              <p:cNvGrpSpPr/>
              <p:nvPr/>
            </p:nvGrpSpPr>
            <p:grpSpPr>
              <a:xfrm>
                <a:off x="3603178" y="1218472"/>
                <a:ext cx="1395631" cy="961248"/>
                <a:chOff x="3603178" y="1239875"/>
                <a:chExt cx="1395631" cy="961248"/>
              </a:xfrm>
            </p:grpSpPr>
            <p:sp>
              <p:nvSpPr>
                <p:cNvPr id="63" name="CuadroTexto 62">
                  <a:extLst>
                    <a:ext uri="{FF2B5EF4-FFF2-40B4-BE49-F238E27FC236}">
                      <a16:creationId xmlns:a16="http://schemas.microsoft.com/office/drawing/2014/main" id="{FE47D77E-5F3F-508B-EE7D-3AB5AA1EA710}"/>
                    </a:ext>
                  </a:extLst>
                </p:cNvPr>
                <p:cNvSpPr txBox="1"/>
                <p:nvPr/>
              </p:nvSpPr>
              <p:spPr>
                <a:xfrm>
                  <a:off x="3603178" y="1239875"/>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Terapias no farmacológicas</a:t>
                  </a:r>
                </a:p>
              </p:txBody>
            </p:sp>
            <p:pic>
              <p:nvPicPr>
                <p:cNvPr id="256" name="Gráfico 255">
                  <a:extLst>
                    <a:ext uri="{FF2B5EF4-FFF2-40B4-BE49-F238E27FC236}">
                      <a16:creationId xmlns:a16="http://schemas.microsoft.com/office/drawing/2014/main" id="{3E6110B8-238F-AE0B-8F18-9653DAE8E1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28488" y="1706290"/>
                  <a:ext cx="494833" cy="494833"/>
                </a:xfrm>
                <a:prstGeom prst="rect">
                  <a:avLst/>
                </a:prstGeom>
              </p:spPr>
            </p:pic>
          </p:grpSp>
        </p:grpSp>
        <p:grpSp>
          <p:nvGrpSpPr>
            <p:cNvPr id="51" name="Grupo 50">
              <a:extLst>
                <a:ext uri="{FF2B5EF4-FFF2-40B4-BE49-F238E27FC236}">
                  <a16:creationId xmlns:a16="http://schemas.microsoft.com/office/drawing/2014/main" id="{8240FA33-9633-C8D4-4E5B-603C3EB6497B}"/>
                </a:ext>
              </a:extLst>
            </p:cNvPr>
            <p:cNvGrpSpPr/>
            <p:nvPr/>
          </p:nvGrpSpPr>
          <p:grpSpPr>
            <a:xfrm>
              <a:off x="5272355" y="1397886"/>
              <a:ext cx="2288380" cy="785398"/>
              <a:chOff x="5272355" y="1397886"/>
              <a:chExt cx="2288380" cy="785398"/>
            </a:xfrm>
          </p:grpSpPr>
          <p:grpSp>
            <p:nvGrpSpPr>
              <p:cNvPr id="52" name="Grupo 51">
                <a:extLst>
                  <a:ext uri="{FF2B5EF4-FFF2-40B4-BE49-F238E27FC236}">
                    <a16:creationId xmlns:a16="http://schemas.microsoft.com/office/drawing/2014/main" id="{695620E1-D8D2-1829-6053-75858247E3DF}"/>
                  </a:ext>
                </a:extLst>
              </p:cNvPr>
              <p:cNvGrpSpPr/>
              <p:nvPr/>
            </p:nvGrpSpPr>
            <p:grpSpPr>
              <a:xfrm>
                <a:off x="5272356" y="1679809"/>
                <a:ext cx="1579445" cy="199952"/>
                <a:chOff x="5058172" y="4372824"/>
                <a:chExt cx="1579445" cy="199952"/>
              </a:xfrm>
            </p:grpSpPr>
            <p:sp>
              <p:nvSpPr>
                <p:cNvPr id="59" name="Rectángulo: una sola esquina redondeada 37">
                  <a:extLst>
                    <a:ext uri="{FF2B5EF4-FFF2-40B4-BE49-F238E27FC236}">
                      <a16:creationId xmlns:a16="http://schemas.microsoft.com/office/drawing/2014/main" id="{1EADD272-0DEA-48B9-7196-D14B78519E38}"/>
                    </a:ext>
                  </a:extLst>
                </p:cNvPr>
                <p:cNvSpPr/>
                <p:nvPr/>
              </p:nvSpPr>
              <p:spPr>
                <a:xfrm flipV="1">
                  <a:off x="5058172" y="4380250"/>
                  <a:ext cx="1579445"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60" name="CuadroTexto 59">
                  <a:extLst>
                    <a:ext uri="{FF2B5EF4-FFF2-40B4-BE49-F238E27FC236}">
                      <a16:creationId xmlns:a16="http://schemas.microsoft.com/office/drawing/2014/main" id="{870B9413-3FA9-8506-AAFD-6F414B8172EE}"/>
                    </a:ext>
                  </a:extLst>
                </p:cNvPr>
                <p:cNvSpPr txBox="1"/>
                <p:nvPr/>
              </p:nvSpPr>
              <p:spPr>
                <a:xfrm>
                  <a:off x="5058172" y="4372824"/>
                  <a:ext cx="1509834"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I</a:t>
                  </a:r>
                  <a:r>
                    <a:rPr lang="es-ES" sz="1050" dirty="0" err="1">
                      <a:solidFill>
                        <a:schemeClr val="bg1"/>
                      </a:solidFill>
                      <a:latin typeface="Arial" panose="020B0604020202020204" pitchFamily="34" charset="0"/>
                      <a:cs typeface="Arial" panose="020B0604020202020204" pitchFamily="34" charset="0"/>
                    </a:rPr>
                    <a:t>ntervención</a:t>
                  </a:r>
                  <a:r>
                    <a:rPr lang="es-ES" sz="1050" dirty="0">
                      <a:solidFill>
                        <a:schemeClr val="bg1"/>
                      </a:solidFill>
                      <a:latin typeface="Arial" panose="020B0604020202020204" pitchFamily="34" charset="0"/>
                      <a:cs typeface="Arial" panose="020B0604020202020204" pitchFamily="34" charset="0"/>
                    </a:rPr>
                    <a:t> cognitiva</a:t>
                  </a:r>
                </a:p>
              </p:txBody>
            </p:sp>
          </p:grpSp>
          <p:grpSp>
            <p:nvGrpSpPr>
              <p:cNvPr id="53" name="Grupo 52">
                <a:extLst>
                  <a:ext uri="{FF2B5EF4-FFF2-40B4-BE49-F238E27FC236}">
                    <a16:creationId xmlns:a16="http://schemas.microsoft.com/office/drawing/2014/main" id="{6422C19C-7368-17EB-8DE9-4BE296D2AFE7}"/>
                  </a:ext>
                </a:extLst>
              </p:cNvPr>
              <p:cNvGrpSpPr/>
              <p:nvPr/>
            </p:nvGrpSpPr>
            <p:grpSpPr>
              <a:xfrm>
                <a:off x="5272355" y="1397886"/>
                <a:ext cx="2089824" cy="199952"/>
                <a:chOff x="5058171" y="4134101"/>
                <a:chExt cx="2089824" cy="199952"/>
              </a:xfrm>
            </p:grpSpPr>
            <p:sp>
              <p:nvSpPr>
                <p:cNvPr id="57" name="Rectángulo: una sola esquina redondeada 37">
                  <a:extLst>
                    <a:ext uri="{FF2B5EF4-FFF2-40B4-BE49-F238E27FC236}">
                      <a16:creationId xmlns:a16="http://schemas.microsoft.com/office/drawing/2014/main" id="{6CE3BDBE-34FC-6450-E08C-50F6405EBCCE}"/>
                    </a:ext>
                  </a:extLst>
                </p:cNvPr>
                <p:cNvSpPr/>
                <p:nvPr/>
              </p:nvSpPr>
              <p:spPr>
                <a:xfrm flipV="1">
                  <a:off x="5058172" y="4135118"/>
                  <a:ext cx="2089823" cy="192465"/>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58" name="CuadroTexto 57">
                  <a:extLst>
                    <a:ext uri="{FF2B5EF4-FFF2-40B4-BE49-F238E27FC236}">
                      <a16:creationId xmlns:a16="http://schemas.microsoft.com/office/drawing/2014/main" id="{9DDDED30-74FE-9E27-D462-322DF9560A6F}"/>
                    </a:ext>
                  </a:extLst>
                </p:cNvPr>
                <p:cNvSpPr txBox="1"/>
                <p:nvPr/>
              </p:nvSpPr>
              <p:spPr>
                <a:xfrm>
                  <a:off x="5058171" y="4134101"/>
                  <a:ext cx="203757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Ejercicio y rehabilitación motora</a:t>
                  </a:r>
                </a:p>
              </p:txBody>
            </p:sp>
          </p:grpSp>
          <p:grpSp>
            <p:nvGrpSpPr>
              <p:cNvPr id="54" name="Grupo 53">
                <a:extLst>
                  <a:ext uri="{FF2B5EF4-FFF2-40B4-BE49-F238E27FC236}">
                    <a16:creationId xmlns:a16="http://schemas.microsoft.com/office/drawing/2014/main" id="{E0E0E330-7545-6005-88DB-F32638A452B1}"/>
                  </a:ext>
                </a:extLst>
              </p:cNvPr>
              <p:cNvGrpSpPr/>
              <p:nvPr/>
            </p:nvGrpSpPr>
            <p:grpSpPr>
              <a:xfrm>
                <a:off x="5272355" y="1983332"/>
                <a:ext cx="2288380" cy="199952"/>
                <a:chOff x="5058171" y="4611547"/>
                <a:chExt cx="2288380" cy="199952"/>
              </a:xfrm>
            </p:grpSpPr>
            <p:sp>
              <p:nvSpPr>
                <p:cNvPr id="55" name="Rectángulo: una sola esquina redondeada 37">
                  <a:extLst>
                    <a:ext uri="{FF2B5EF4-FFF2-40B4-BE49-F238E27FC236}">
                      <a16:creationId xmlns:a16="http://schemas.microsoft.com/office/drawing/2014/main" id="{861AC2EA-9439-F2F4-8955-05036797F5F2}"/>
                    </a:ext>
                  </a:extLst>
                </p:cNvPr>
                <p:cNvSpPr/>
                <p:nvPr/>
              </p:nvSpPr>
              <p:spPr>
                <a:xfrm flipV="1">
                  <a:off x="5058171" y="4619025"/>
                  <a:ext cx="2288380" cy="18903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56" name="CuadroTexto 55">
                  <a:extLst>
                    <a:ext uri="{FF2B5EF4-FFF2-40B4-BE49-F238E27FC236}">
                      <a16:creationId xmlns:a16="http://schemas.microsoft.com/office/drawing/2014/main" id="{B900A156-FB29-5C29-B732-3EA8001F0424}"/>
                    </a:ext>
                  </a:extLst>
                </p:cNvPr>
                <p:cNvSpPr txBox="1"/>
                <p:nvPr/>
              </p:nvSpPr>
              <p:spPr>
                <a:xfrm>
                  <a:off x="5061210" y="4611547"/>
                  <a:ext cx="2186063" cy="199952"/>
                </a:xfrm>
                <a:prstGeom prst="rect">
                  <a:avLst/>
                </a:prstGeom>
                <a:noFill/>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Imanejo</a:t>
                  </a:r>
                  <a:r>
                    <a:rPr lang="es-ES" sz="1050" dirty="0">
                      <a:solidFill>
                        <a:schemeClr val="bg1"/>
                      </a:solidFill>
                      <a:latin typeface="Arial" panose="020B0604020202020204" pitchFamily="34" charset="0"/>
                      <a:cs typeface="Arial" panose="020B0604020202020204" pitchFamily="34" charset="0"/>
                    </a:rPr>
                    <a:t> de síntomas conductuales</a:t>
                  </a:r>
                </a:p>
              </p:txBody>
            </p:sp>
          </p:grpSp>
        </p:grpSp>
      </p:grpSp>
      <p:grpSp>
        <p:nvGrpSpPr>
          <p:cNvPr id="257" name="Grupo 256">
            <a:extLst>
              <a:ext uri="{FF2B5EF4-FFF2-40B4-BE49-F238E27FC236}">
                <a16:creationId xmlns:a16="http://schemas.microsoft.com/office/drawing/2014/main" id="{BC2D95A3-E3F5-9F06-3649-98A0AA76215D}"/>
              </a:ext>
            </a:extLst>
          </p:cNvPr>
          <p:cNvGrpSpPr/>
          <p:nvPr/>
        </p:nvGrpSpPr>
        <p:grpSpPr>
          <a:xfrm>
            <a:off x="1931110" y="2264022"/>
            <a:ext cx="6854115" cy="1734801"/>
            <a:chOff x="1931110" y="2167497"/>
            <a:chExt cx="6854115" cy="1734801"/>
          </a:xfrm>
        </p:grpSpPr>
        <p:grpSp>
          <p:nvGrpSpPr>
            <p:cNvPr id="258" name="Grupo 257">
              <a:extLst>
                <a:ext uri="{FF2B5EF4-FFF2-40B4-BE49-F238E27FC236}">
                  <a16:creationId xmlns:a16="http://schemas.microsoft.com/office/drawing/2014/main" id="{BCA017F4-833C-904A-50F9-BD8FF6BC7FE4}"/>
                </a:ext>
              </a:extLst>
            </p:cNvPr>
            <p:cNvGrpSpPr/>
            <p:nvPr/>
          </p:nvGrpSpPr>
          <p:grpSpPr>
            <a:xfrm>
              <a:off x="1931110" y="2167497"/>
              <a:ext cx="6854115" cy="1734801"/>
              <a:chOff x="1931110" y="1900515"/>
              <a:chExt cx="6854115" cy="1734801"/>
            </a:xfrm>
          </p:grpSpPr>
          <p:sp>
            <p:nvSpPr>
              <p:cNvPr id="263" name="Rectángulo: una sola esquina redondeada 5">
                <a:extLst>
                  <a:ext uri="{FF2B5EF4-FFF2-40B4-BE49-F238E27FC236}">
                    <a16:creationId xmlns:a16="http://schemas.microsoft.com/office/drawing/2014/main" id="{16B3F887-4B94-3D56-2588-F4EF2DBCDD0B}"/>
                  </a:ext>
                </a:extLst>
              </p:cNvPr>
              <p:cNvSpPr/>
              <p:nvPr/>
            </p:nvSpPr>
            <p:spPr>
              <a:xfrm flipV="1">
                <a:off x="1931110" y="1900515"/>
                <a:ext cx="6854115" cy="1734801"/>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264" name="CuadroTexto 263">
                <a:extLst>
                  <a:ext uri="{FF2B5EF4-FFF2-40B4-BE49-F238E27FC236}">
                    <a16:creationId xmlns:a16="http://schemas.microsoft.com/office/drawing/2014/main" id="{57DCACA1-9090-4395-555E-23097EF5355F}"/>
                  </a:ext>
                </a:extLst>
              </p:cNvPr>
              <p:cNvSpPr txBox="1"/>
              <p:nvPr/>
            </p:nvSpPr>
            <p:spPr>
              <a:xfrm>
                <a:off x="1998880" y="2008870"/>
                <a:ext cx="5118468" cy="1544334"/>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Intervención cognitiva</a:t>
                </a:r>
                <a:br>
                  <a:rPr lang="es-ES" sz="1400" dirty="0">
                    <a:solidFill>
                      <a:srgbClr val="002755"/>
                    </a:solidFill>
                    <a:latin typeface="Arial" panose="020B0604020202020204" pitchFamily="34" charset="0"/>
                    <a:ea typeface="Yu Gothic UI" panose="020B0500000000000000" pitchFamily="34" charset="-128"/>
                    <a:cs typeface="Arial" panose="020B0604020202020204" pitchFamily="34" charset="0"/>
                  </a:rPr>
                </a:br>
                <a:endParaRPr lang="es-ES" sz="900" b="1" dirty="0">
                  <a:latin typeface="Arial" panose="020B0604020202020204" pitchFamily="34" charset="0"/>
                  <a:ea typeface="Yu Gothic UI" panose="020B0500000000000000" pitchFamily="34" charset="-128"/>
                  <a:cs typeface="Arial" panose="020B0604020202020204" pitchFamily="34" charset="0"/>
                </a:endParaRPr>
              </a:p>
              <a:p>
                <a:pPr>
                  <a:lnSpc>
                    <a:spcPct val="115000"/>
                  </a:lnSpc>
                </a:pP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Para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rehabilitar las capacidades intelectuales</a:t>
                </a: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 que todavía mantiene el enfermo pero que no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utiliza o utiliza poco </a:t>
                </a: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y reducir la ansiedad que sufre el enfermo al percibir sus deficiencias</a:t>
                </a:r>
                <a:r>
                  <a:rPr lang="es-ES" sz="1000" baseline="30000" dirty="0">
                    <a:solidFill>
                      <a:srgbClr val="002755"/>
                    </a:solidFill>
                    <a:latin typeface="Arial" panose="020B0604020202020204" pitchFamily="34" charset="0"/>
                    <a:ea typeface="Yu Gothic UI" panose="020B0500000000000000" pitchFamily="34" charset="-128"/>
                    <a:cs typeface="Arial" panose="020B0604020202020204" pitchFamily="34" charset="0"/>
                  </a:rPr>
                  <a:t>2</a:t>
                </a: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 </a:t>
                </a:r>
              </a:p>
              <a:p>
                <a:pPr>
                  <a:lnSpc>
                    <a:spcPct val="115000"/>
                  </a:lnSpc>
                </a:pPr>
                <a:endPar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pPr>
                  <a:lnSpc>
                    <a:spcPct val="115000"/>
                  </a:lnSpc>
                </a:pP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Incluye diversas terapias como la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estimulación cognitiva, el entrenamiento cognitivo o la rehabilitación cognitiva.</a:t>
                </a:r>
                <a:endParaRPr lang="es-ES" sz="1000" b="1" baseline="3000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p:txBody>
          </p:sp>
        </p:grpSp>
        <p:grpSp>
          <p:nvGrpSpPr>
            <p:cNvPr id="259" name="Grupo 258">
              <a:extLst>
                <a:ext uri="{FF2B5EF4-FFF2-40B4-BE49-F238E27FC236}">
                  <a16:creationId xmlns:a16="http://schemas.microsoft.com/office/drawing/2014/main" id="{DF24A88B-6043-EA38-EED4-597F6C319390}"/>
                </a:ext>
              </a:extLst>
            </p:cNvPr>
            <p:cNvGrpSpPr/>
            <p:nvPr/>
          </p:nvGrpSpPr>
          <p:grpSpPr>
            <a:xfrm>
              <a:off x="7244256" y="2167659"/>
              <a:ext cx="1540969" cy="1728429"/>
              <a:chOff x="7244197" y="2164195"/>
              <a:chExt cx="1540969" cy="1728429"/>
            </a:xfrm>
          </p:grpSpPr>
          <p:sp>
            <p:nvSpPr>
              <p:cNvPr id="261" name="Rectángulo: una sola esquina redondeada 7">
                <a:extLst>
                  <a:ext uri="{FF2B5EF4-FFF2-40B4-BE49-F238E27FC236}">
                    <a16:creationId xmlns:a16="http://schemas.microsoft.com/office/drawing/2014/main" id="{1CAD3E48-4E5F-FC67-7F32-840B91139FBB}"/>
                  </a:ext>
                </a:extLst>
              </p:cNvPr>
              <p:cNvSpPr/>
              <p:nvPr/>
            </p:nvSpPr>
            <p:spPr>
              <a:xfrm flipV="1">
                <a:off x="7244197" y="2164195"/>
                <a:ext cx="1540969" cy="1728429"/>
              </a:xfrm>
              <a:prstGeom prst="round1Rect">
                <a:avLst>
                  <a:gd name="adj" fmla="val 6953"/>
                </a:avLst>
              </a:prstGeom>
              <a:blipFill dpi="0" rotWithShape="0">
                <a:blip r:embed="rId5"/>
                <a:srcRect/>
                <a:stretch>
                  <a:fillRect l="-449" t="-13452" r="-449" b="-19878"/>
                </a:stretch>
              </a:blip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62" name="Rectángulo: una sola esquina redondeada 7">
                <a:extLst>
                  <a:ext uri="{FF2B5EF4-FFF2-40B4-BE49-F238E27FC236}">
                    <a16:creationId xmlns:a16="http://schemas.microsoft.com/office/drawing/2014/main" id="{9769405A-68AC-430F-3D09-C1F478C31BB5}"/>
                  </a:ext>
                </a:extLst>
              </p:cNvPr>
              <p:cNvSpPr/>
              <p:nvPr/>
            </p:nvSpPr>
            <p:spPr>
              <a:xfrm flipV="1">
                <a:off x="7244197" y="2164195"/>
                <a:ext cx="1530402" cy="1725079"/>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
          <p:nvSpPr>
            <p:cNvPr id="260" name="Rectángulo: una sola esquina redondeada 5">
              <a:extLst>
                <a:ext uri="{FF2B5EF4-FFF2-40B4-BE49-F238E27FC236}">
                  <a16:creationId xmlns:a16="http://schemas.microsoft.com/office/drawing/2014/main" id="{6C07EDC7-143D-BEA6-19FD-3E74DE544E39}"/>
                </a:ext>
              </a:extLst>
            </p:cNvPr>
            <p:cNvSpPr/>
            <p:nvPr/>
          </p:nvSpPr>
          <p:spPr>
            <a:xfrm flipV="1">
              <a:off x="1931110" y="2167497"/>
              <a:ext cx="6854115" cy="1734801"/>
            </a:xfrm>
            <a:prstGeom prst="round1Rect">
              <a:avLst>
                <a:gd name="adj" fmla="val 8195"/>
              </a:avLst>
            </a:prstGeom>
            <a:no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grpSp>
      <p:sp>
        <p:nvSpPr>
          <p:cNvPr id="265" name="Título 1">
            <a:extLst>
              <a:ext uri="{FF2B5EF4-FFF2-40B4-BE49-F238E27FC236}">
                <a16:creationId xmlns:a16="http://schemas.microsoft.com/office/drawing/2014/main" id="{77EC2213-8F91-F368-1B79-E89A2D90D139}"/>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10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4DCB654D-BBD5-91E7-5B49-1A234FE4B094}"/>
              </a:ext>
            </a:extLst>
          </p:cNvPr>
          <p:cNvSpPr txBox="1"/>
          <p:nvPr/>
        </p:nvSpPr>
        <p:spPr>
          <a:xfrm>
            <a:off x="4794337" y="5208215"/>
            <a:ext cx="7120742" cy="369332"/>
          </a:xfrm>
          <a:prstGeom prst="rect">
            <a:avLst/>
          </a:prstGeom>
          <a:noFill/>
        </p:spPr>
        <p:txBody>
          <a:bodyPr wrap="square" rtlCol="0">
            <a:spAutoFit/>
          </a:bodyPr>
          <a:lstStyle/>
          <a:p>
            <a:r>
              <a:rPr lang="es-ES" b="1" dirty="0">
                <a:solidFill>
                  <a:srgbClr val="7030A0"/>
                </a:solidFill>
                <a:latin typeface="Aptos" panose="020B0004020202020204" pitchFamily="34" charset="0"/>
                <a:ea typeface="Yu Gothic UI" panose="020B0500000000000000" pitchFamily="34" charset="-128"/>
              </a:rPr>
              <a:t>Manejo de síntomas conductuales y psicológicos</a:t>
            </a:r>
          </a:p>
        </p:txBody>
      </p:sp>
      <p:sp>
        <p:nvSpPr>
          <p:cNvPr id="6" name="CuadroTexto 5">
            <a:extLst>
              <a:ext uri="{FF2B5EF4-FFF2-40B4-BE49-F238E27FC236}">
                <a16:creationId xmlns:a16="http://schemas.microsoft.com/office/drawing/2014/main" id="{E2AE4740-2468-4AC6-5E74-D5AE517F9FE6}"/>
              </a:ext>
            </a:extLst>
          </p:cNvPr>
          <p:cNvSpPr txBox="1"/>
          <p:nvPr/>
        </p:nvSpPr>
        <p:spPr>
          <a:xfrm>
            <a:off x="503238" y="4505973"/>
            <a:ext cx="6149353" cy="314298"/>
          </a:xfrm>
          <a:prstGeom prst="rect">
            <a:avLst/>
          </a:prstGeom>
          <a:noFill/>
        </p:spPr>
        <p:txBody>
          <a:bodyPr wrap="square">
            <a:spAutoFit/>
          </a:bodyPr>
          <a:lstStyle/>
          <a:p>
            <a:r>
              <a:rPr lang="pt-PT" sz="700" dirty="0" err="1">
                <a:solidFill>
                  <a:srgbClr val="002755"/>
                </a:solidFill>
                <a:latin typeface="Arial" panose="020B0604020202020204" pitchFamily="34" charset="0"/>
                <a:cs typeface="Arial" panose="020B0604020202020204" pitchFamily="34" charset="0"/>
              </a:rPr>
              <a:t>Zucchella</a:t>
            </a:r>
            <a:r>
              <a:rPr lang="pt-PT" sz="700" dirty="0">
                <a:solidFill>
                  <a:srgbClr val="002755"/>
                </a:solidFill>
                <a:latin typeface="Arial" panose="020B0604020202020204" pitchFamily="34" charset="0"/>
                <a:cs typeface="Arial" panose="020B0604020202020204" pitchFamily="34" charset="0"/>
              </a:rPr>
              <a:t> C, </a:t>
            </a:r>
            <a:r>
              <a:rPr lang="pt-PT" sz="700" dirty="0" err="1">
                <a:solidFill>
                  <a:srgbClr val="002755"/>
                </a:solidFill>
                <a:latin typeface="Arial" panose="020B0604020202020204" pitchFamily="34" charset="0"/>
                <a:cs typeface="Arial" panose="020B0604020202020204" pitchFamily="34" charset="0"/>
              </a:rPr>
              <a:t>Sinforiani</a:t>
            </a:r>
            <a:r>
              <a:rPr lang="pt-PT" sz="700" dirty="0">
                <a:solidFill>
                  <a:srgbClr val="002755"/>
                </a:solidFill>
                <a:latin typeface="Arial" panose="020B0604020202020204" pitchFamily="34" charset="0"/>
                <a:cs typeface="Arial" panose="020B0604020202020204" pitchFamily="34" charset="0"/>
              </a:rPr>
              <a:t> E, </a:t>
            </a:r>
            <a:r>
              <a:rPr lang="pt-PT" sz="700" dirty="0" err="1">
                <a:solidFill>
                  <a:srgbClr val="002755"/>
                </a:solidFill>
                <a:latin typeface="Arial" panose="020B0604020202020204" pitchFamily="34" charset="0"/>
                <a:cs typeface="Arial" panose="020B0604020202020204" pitchFamily="34" charset="0"/>
              </a:rPr>
              <a:t>Tamburin</a:t>
            </a:r>
            <a:r>
              <a:rPr lang="pt-PT" sz="700" dirty="0">
                <a:solidFill>
                  <a:srgbClr val="002755"/>
                </a:solidFill>
                <a:latin typeface="Arial" panose="020B0604020202020204" pitchFamily="34" charset="0"/>
                <a:cs typeface="Arial" panose="020B0604020202020204" pitchFamily="34" charset="0"/>
              </a:rPr>
              <a:t> S, Federico A, Mantovani E, Bernini S, </a:t>
            </a:r>
            <a:r>
              <a:rPr lang="pt-PT" sz="700" dirty="0" err="1">
                <a:solidFill>
                  <a:srgbClr val="002755"/>
                </a:solidFill>
                <a:latin typeface="Arial" panose="020B0604020202020204" pitchFamily="34" charset="0"/>
                <a:cs typeface="Arial" panose="020B0604020202020204" pitchFamily="34" charset="0"/>
              </a:rPr>
              <a:t>et</a:t>
            </a:r>
            <a:r>
              <a:rPr lang="pt-PT" sz="700" dirty="0">
                <a:solidFill>
                  <a:srgbClr val="002755"/>
                </a:solidFill>
                <a:latin typeface="Arial" panose="020B0604020202020204" pitchFamily="34" charset="0"/>
                <a:cs typeface="Arial" panose="020B0604020202020204" pitchFamily="34" charset="0"/>
              </a:rPr>
              <a:t> al. </a:t>
            </a:r>
            <a:r>
              <a:rPr lang="pt-PT" sz="700" dirty="0" err="1">
                <a:solidFill>
                  <a:srgbClr val="002755"/>
                </a:solidFill>
                <a:latin typeface="Arial" panose="020B0604020202020204" pitchFamily="34" charset="0"/>
                <a:cs typeface="Arial" panose="020B0604020202020204" pitchFamily="34" charset="0"/>
              </a:rPr>
              <a:t>The</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Multidisciplinary</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Approach</a:t>
            </a:r>
            <a:r>
              <a:rPr lang="pt-PT" sz="700" dirty="0">
                <a:solidFill>
                  <a:srgbClr val="002755"/>
                </a:solidFill>
                <a:latin typeface="Arial" panose="020B0604020202020204" pitchFamily="34" charset="0"/>
                <a:cs typeface="Arial" panose="020B0604020202020204" pitchFamily="34" charset="0"/>
              </a:rPr>
              <a:t> to </a:t>
            </a:r>
            <a:r>
              <a:rPr lang="pt-PT" sz="700" dirty="0" err="1">
                <a:solidFill>
                  <a:srgbClr val="002755"/>
                </a:solidFill>
                <a:latin typeface="Arial" panose="020B0604020202020204" pitchFamily="34" charset="0"/>
                <a:cs typeface="Arial" panose="020B0604020202020204" pitchFamily="34" charset="0"/>
              </a:rPr>
              <a:t>Alzheimer's</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Disease</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and</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Dementia</a:t>
            </a:r>
            <a:r>
              <a:rPr lang="pt-PT" sz="700" dirty="0">
                <a:solidFill>
                  <a:srgbClr val="002755"/>
                </a:solidFill>
                <a:latin typeface="Arial" panose="020B0604020202020204" pitchFamily="34" charset="0"/>
                <a:cs typeface="Arial" panose="020B0604020202020204" pitchFamily="34" charset="0"/>
              </a:rPr>
              <a:t>. A </a:t>
            </a:r>
            <a:r>
              <a:rPr lang="pt-PT" sz="700" dirty="0" err="1">
                <a:solidFill>
                  <a:srgbClr val="002755"/>
                </a:solidFill>
                <a:latin typeface="Arial" panose="020B0604020202020204" pitchFamily="34" charset="0"/>
                <a:cs typeface="Arial" panose="020B0604020202020204" pitchFamily="34" charset="0"/>
              </a:rPr>
              <a:t>Narrative</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Review</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of</a:t>
            </a:r>
            <a:r>
              <a:rPr lang="pt-PT" sz="700" dirty="0">
                <a:solidFill>
                  <a:srgbClr val="002755"/>
                </a:solidFill>
                <a:latin typeface="Arial" panose="020B0604020202020204" pitchFamily="34" charset="0"/>
                <a:cs typeface="Arial" panose="020B0604020202020204" pitchFamily="34" charset="0"/>
              </a:rPr>
              <a:t> Non-</a:t>
            </a:r>
            <a:r>
              <a:rPr lang="pt-PT" sz="700" dirty="0" err="1">
                <a:solidFill>
                  <a:srgbClr val="002755"/>
                </a:solidFill>
                <a:latin typeface="Arial" panose="020B0604020202020204" pitchFamily="34" charset="0"/>
                <a:cs typeface="Arial" panose="020B0604020202020204" pitchFamily="34" charset="0"/>
              </a:rPr>
              <a:t>Pharmacological</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Treatment</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Front</a:t>
            </a:r>
            <a:r>
              <a:rPr lang="pt-PT" sz="700" dirty="0">
                <a:solidFill>
                  <a:srgbClr val="002755"/>
                </a:solidFill>
                <a:latin typeface="Arial" panose="020B0604020202020204" pitchFamily="34" charset="0"/>
                <a:cs typeface="Arial" panose="020B0604020202020204" pitchFamily="34" charset="0"/>
              </a:rPr>
              <a:t> </a:t>
            </a:r>
            <a:r>
              <a:rPr lang="pt-PT" sz="700" dirty="0" err="1">
                <a:solidFill>
                  <a:srgbClr val="002755"/>
                </a:solidFill>
                <a:latin typeface="Arial" panose="020B0604020202020204" pitchFamily="34" charset="0"/>
                <a:cs typeface="Arial" panose="020B0604020202020204" pitchFamily="34" charset="0"/>
              </a:rPr>
              <a:t>Neurol</a:t>
            </a:r>
            <a:r>
              <a:rPr lang="pt-PT" sz="700" dirty="0">
                <a:solidFill>
                  <a:srgbClr val="002755"/>
                </a:solidFill>
                <a:latin typeface="Arial" panose="020B0604020202020204" pitchFamily="34" charset="0"/>
                <a:cs typeface="Arial" panose="020B0604020202020204" pitchFamily="34" charset="0"/>
              </a:rPr>
              <a:t>. 2018 Dec13;9:1058</a:t>
            </a:r>
            <a:endPar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p:txBody>
      </p:sp>
      <p:sp>
        <p:nvSpPr>
          <p:cNvPr id="9" name="Rectángulo: esquinas redondeadas 2">
            <a:extLst>
              <a:ext uri="{FF2B5EF4-FFF2-40B4-BE49-F238E27FC236}">
                <a16:creationId xmlns:a16="http://schemas.microsoft.com/office/drawing/2014/main" id="{3CADEDE1-AA06-18CF-438C-3208CE6CDA17}"/>
              </a:ext>
            </a:extLst>
          </p:cNvPr>
          <p:cNvSpPr/>
          <p:nvPr/>
        </p:nvSpPr>
        <p:spPr>
          <a:xfrm>
            <a:off x="5673144" y="1016704"/>
            <a:ext cx="3112081" cy="1154444"/>
          </a:xfrm>
          <a:prstGeom prst="roundRect">
            <a:avLst>
              <a:gd name="adj" fmla="val 5332"/>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10" name="CuadroTexto 9">
            <a:extLst>
              <a:ext uri="{FF2B5EF4-FFF2-40B4-BE49-F238E27FC236}">
                <a16:creationId xmlns:a16="http://schemas.microsoft.com/office/drawing/2014/main" id="{4A85FC16-198C-6F46-DA8A-BEF2D0A754F6}"/>
              </a:ext>
            </a:extLst>
          </p:cNvPr>
          <p:cNvSpPr txBox="1"/>
          <p:nvPr/>
        </p:nvSpPr>
        <p:spPr>
          <a:xfrm>
            <a:off x="5834120" y="1156949"/>
            <a:ext cx="2846241" cy="900246"/>
          </a:xfrm>
          <a:prstGeom prst="rect">
            <a:avLst/>
          </a:prstGeom>
          <a:noFill/>
        </p:spPr>
        <p:txBody>
          <a:bodyPr wrap="square">
            <a:spAutoFit/>
          </a:bodyPr>
          <a:lstStyle/>
          <a:p>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Las </a:t>
            </a: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terapias no farmacológicas </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pueden tener un impacto positivo en la calidad de vida de los pacientes con deterioro cognitivo leve y EA siendo relativamente seguras y económicas. </a:t>
            </a:r>
          </a:p>
        </p:txBody>
      </p:sp>
      <p:grpSp>
        <p:nvGrpSpPr>
          <p:cNvPr id="13" name="Grupo 12">
            <a:extLst>
              <a:ext uri="{FF2B5EF4-FFF2-40B4-BE49-F238E27FC236}">
                <a16:creationId xmlns:a16="http://schemas.microsoft.com/office/drawing/2014/main" id="{51681C5A-C7CD-A438-9F39-114175FC7EAE}"/>
              </a:ext>
            </a:extLst>
          </p:cNvPr>
          <p:cNvGrpSpPr/>
          <p:nvPr/>
        </p:nvGrpSpPr>
        <p:grpSpPr>
          <a:xfrm>
            <a:off x="503237" y="1002008"/>
            <a:ext cx="1948415" cy="1953479"/>
            <a:chOff x="503237" y="1409286"/>
            <a:chExt cx="3212552" cy="3220902"/>
          </a:xfrm>
        </p:grpSpPr>
        <p:sp>
          <p:nvSpPr>
            <p:cNvPr id="16" name="Rectángulo: una sola esquina redondeada 7">
              <a:extLst>
                <a:ext uri="{FF2B5EF4-FFF2-40B4-BE49-F238E27FC236}">
                  <a16:creationId xmlns:a16="http://schemas.microsoft.com/office/drawing/2014/main" id="{8D8EBCC5-386E-5E77-5376-735038C72E12}"/>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8" name="Rectángulo: una sola esquina redondeada 7">
              <a:extLst>
                <a:ext uri="{FF2B5EF4-FFF2-40B4-BE49-F238E27FC236}">
                  <a16:creationId xmlns:a16="http://schemas.microsoft.com/office/drawing/2014/main" id="{A331BCEB-712E-ADF4-AF55-C876BB8031EC}"/>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id="{0275BD2C-409D-3464-E0E5-15714FA2671B}"/>
              </a:ext>
            </a:extLst>
          </p:cNvPr>
          <p:cNvGrpSpPr/>
          <p:nvPr/>
        </p:nvGrpSpPr>
        <p:grpSpPr>
          <a:xfrm>
            <a:off x="1858678" y="1001219"/>
            <a:ext cx="3658118" cy="1221153"/>
            <a:chOff x="3902617" y="1169209"/>
            <a:chExt cx="3658118" cy="1221153"/>
          </a:xfrm>
        </p:grpSpPr>
        <p:grpSp>
          <p:nvGrpSpPr>
            <p:cNvPr id="20" name="Grupo 19">
              <a:extLst>
                <a:ext uri="{FF2B5EF4-FFF2-40B4-BE49-F238E27FC236}">
                  <a16:creationId xmlns:a16="http://schemas.microsoft.com/office/drawing/2014/main" id="{8A918CE6-3E6C-995D-D9AD-CC96BF0DF5C5}"/>
                </a:ext>
              </a:extLst>
            </p:cNvPr>
            <p:cNvGrpSpPr/>
            <p:nvPr/>
          </p:nvGrpSpPr>
          <p:grpSpPr>
            <a:xfrm>
              <a:off x="3902617" y="1169209"/>
              <a:ext cx="1395631" cy="1221153"/>
              <a:chOff x="3603178" y="1120145"/>
              <a:chExt cx="1395631" cy="1221153"/>
            </a:xfrm>
          </p:grpSpPr>
          <p:sp>
            <p:nvSpPr>
              <p:cNvPr id="31" name="Rectángulo: una sola esquina redondeada 7">
                <a:extLst>
                  <a:ext uri="{FF2B5EF4-FFF2-40B4-BE49-F238E27FC236}">
                    <a16:creationId xmlns:a16="http://schemas.microsoft.com/office/drawing/2014/main" id="{E2FC4985-903C-C564-6151-B53886B32A07}"/>
                  </a:ext>
                </a:extLst>
              </p:cNvPr>
              <p:cNvSpPr/>
              <p:nvPr/>
            </p:nvSpPr>
            <p:spPr>
              <a:xfrm flipV="1">
                <a:off x="3686992" y="1120145"/>
                <a:ext cx="1220498" cy="1221153"/>
              </a:xfrm>
              <a:prstGeom prst="round1Rect">
                <a:avLst>
                  <a:gd name="adj" fmla="val 16979"/>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grpSp>
            <p:nvGrpSpPr>
              <p:cNvPr id="32" name="Grupo 31">
                <a:extLst>
                  <a:ext uri="{FF2B5EF4-FFF2-40B4-BE49-F238E27FC236}">
                    <a16:creationId xmlns:a16="http://schemas.microsoft.com/office/drawing/2014/main" id="{037896C4-0D33-2985-975B-05C5C1574A6C}"/>
                  </a:ext>
                </a:extLst>
              </p:cNvPr>
              <p:cNvGrpSpPr/>
              <p:nvPr/>
            </p:nvGrpSpPr>
            <p:grpSpPr>
              <a:xfrm>
                <a:off x="3603178" y="1218472"/>
                <a:ext cx="1395631" cy="961248"/>
                <a:chOff x="3603178" y="1239875"/>
                <a:chExt cx="1395631" cy="961248"/>
              </a:xfrm>
            </p:grpSpPr>
            <p:sp>
              <p:nvSpPr>
                <p:cNvPr id="33" name="CuadroTexto 32">
                  <a:extLst>
                    <a:ext uri="{FF2B5EF4-FFF2-40B4-BE49-F238E27FC236}">
                      <a16:creationId xmlns:a16="http://schemas.microsoft.com/office/drawing/2014/main" id="{F9AD878E-FF17-2C94-0D89-430E3AADDCC9}"/>
                    </a:ext>
                  </a:extLst>
                </p:cNvPr>
                <p:cNvSpPr txBox="1"/>
                <p:nvPr/>
              </p:nvSpPr>
              <p:spPr>
                <a:xfrm>
                  <a:off x="3603178" y="1239875"/>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Terapias no farmacológicas</a:t>
                  </a:r>
                </a:p>
              </p:txBody>
            </p:sp>
            <p:pic>
              <p:nvPicPr>
                <p:cNvPr id="34" name="Gráfico 33">
                  <a:extLst>
                    <a:ext uri="{FF2B5EF4-FFF2-40B4-BE49-F238E27FC236}">
                      <a16:creationId xmlns:a16="http://schemas.microsoft.com/office/drawing/2014/main" id="{1F7C7218-5020-68E2-AD22-61634B7D3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28488" y="1706290"/>
                  <a:ext cx="494833" cy="494833"/>
                </a:xfrm>
                <a:prstGeom prst="rect">
                  <a:avLst/>
                </a:prstGeom>
              </p:spPr>
            </p:pic>
          </p:grpSp>
        </p:grpSp>
        <p:grpSp>
          <p:nvGrpSpPr>
            <p:cNvPr id="21" name="Grupo 20">
              <a:extLst>
                <a:ext uri="{FF2B5EF4-FFF2-40B4-BE49-F238E27FC236}">
                  <a16:creationId xmlns:a16="http://schemas.microsoft.com/office/drawing/2014/main" id="{01EC3607-7FE3-93F9-3884-9C740FD383ED}"/>
                </a:ext>
              </a:extLst>
            </p:cNvPr>
            <p:cNvGrpSpPr/>
            <p:nvPr/>
          </p:nvGrpSpPr>
          <p:grpSpPr>
            <a:xfrm>
              <a:off x="5272355" y="1397886"/>
              <a:ext cx="2288380" cy="785398"/>
              <a:chOff x="5272355" y="1397886"/>
              <a:chExt cx="2288380" cy="785398"/>
            </a:xfrm>
          </p:grpSpPr>
          <p:grpSp>
            <p:nvGrpSpPr>
              <p:cNvPr id="22" name="Grupo 21">
                <a:extLst>
                  <a:ext uri="{FF2B5EF4-FFF2-40B4-BE49-F238E27FC236}">
                    <a16:creationId xmlns:a16="http://schemas.microsoft.com/office/drawing/2014/main" id="{68F93700-35DF-AABB-FD72-1BEE94D51D93}"/>
                  </a:ext>
                </a:extLst>
              </p:cNvPr>
              <p:cNvGrpSpPr/>
              <p:nvPr/>
            </p:nvGrpSpPr>
            <p:grpSpPr>
              <a:xfrm>
                <a:off x="5272356" y="1679809"/>
                <a:ext cx="1579445" cy="199952"/>
                <a:chOff x="5058172" y="4372824"/>
                <a:chExt cx="1579445" cy="199952"/>
              </a:xfrm>
            </p:grpSpPr>
            <p:sp>
              <p:nvSpPr>
                <p:cNvPr id="29" name="Rectángulo: una sola esquina redondeada 37">
                  <a:extLst>
                    <a:ext uri="{FF2B5EF4-FFF2-40B4-BE49-F238E27FC236}">
                      <a16:creationId xmlns:a16="http://schemas.microsoft.com/office/drawing/2014/main" id="{12919B8B-BC0A-502F-0831-4ECB1C6487E3}"/>
                    </a:ext>
                  </a:extLst>
                </p:cNvPr>
                <p:cNvSpPr/>
                <p:nvPr/>
              </p:nvSpPr>
              <p:spPr>
                <a:xfrm flipV="1">
                  <a:off x="5058172" y="4380250"/>
                  <a:ext cx="1579445" cy="18605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01A467BD-A91C-508C-B7AC-7261D883FA10}"/>
                    </a:ext>
                  </a:extLst>
                </p:cNvPr>
                <p:cNvSpPr txBox="1"/>
                <p:nvPr/>
              </p:nvSpPr>
              <p:spPr>
                <a:xfrm>
                  <a:off x="5058172" y="4372824"/>
                  <a:ext cx="1509834"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I</a:t>
                  </a:r>
                  <a:r>
                    <a:rPr lang="es-ES" sz="1050" dirty="0" err="1">
                      <a:solidFill>
                        <a:schemeClr val="bg1"/>
                      </a:solidFill>
                      <a:latin typeface="Arial" panose="020B0604020202020204" pitchFamily="34" charset="0"/>
                      <a:cs typeface="Arial" panose="020B0604020202020204" pitchFamily="34" charset="0"/>
                    </a:rPr>
                    <a:t>ntervención</a:t>
                  </a:r>
                  <a:r>
                    <a:rPr lang="es-ES" sz="1050" dirty="0">
                      <a:solidFill>
                        <a:schemeClr val="bg1"/>
                      </a:solidFill>
                      <a:latin typeface="Arial" panose="020B0604020202020204" pitchFamily="34" charset="0"/>
                      <a:cs typeface="Arial" panose="020B0604020202020204" pitchFamily="34" charset="0"/>
                    </a:rPr>
                    <a:t> cognitiva</a:t>
                  </a:r>
                </a:p>
              </p:txBody>
            </p:sp>
          </p:grpSp>
          <p:grpSp>
            <p:nvGrpSpPr>
              <p:cNvPr id="23" name="Grupo 22">
                <a:extLst>
                  <a:ext uri="{FF2B5EF4-FFF2-40B4-BE49-F238E27FC236}">
                    <a16:creationId xmlns:a16="http://schemas.microsoft.com/office/drawing/2014/main" id="{FFD093F4-294F-0F35-4195-4BF2FDFF2904}"/>
                  </a:ext>
                </a:extLst>
              </p:cNvPr>
              <p:cNvGrpSpPr/>
              <p:nvPr/>
            </p:nvGrpSpPr>
            <p:grpSpPr>
              <a:xfrm>
                <a:off x="5272355" y="1397886"/>
                <a:ext cx="2089824" cy="199952"/>
                <a:chOff x="5058171" y="4134101"/>
                <a:chExt cx="2089824" cy="199952"/>
              </a:xfrm>
            </p:grpSpPr>
            <p:sp>
              <p:nvSpPr>
                <p:cNvPr id="27" name="Rectángulo: una sola esquina redondeada 37">
                  <a:extLst>
                    <a:ext uri="{FF2B5EF4-FFF2-40B4-BE49-F238E27FC236}">
                      <a16:creationId xmlns:a16="http://schemas.microsoft.com/office/drawing/2014/main" id="{5C8F3396-A878-773F-1302-24930EA0F088}"/>
                    </a:ext>
                  </a:extLst>
                </p:cNvPr>
                <p:cNvSpPr/>
                <p:nvPr/>
              </p:nvSpPr>
              <p:spPr>
                <a:xfrm flipV="1">
                  <a:off x="5058172" y="4135118"/>
                  <a:ext cx="2089823" cy="192465"/>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3D84B9D0-D480-6F7B-2FA1-439DE9A1A551}"/>
                    </a:ext>
                  </a:extLst>
                </p:cNvPr>
                <p:cNvSpPr txBox="1"/>
                <p:nvPr/>
              </p:nvSpPr>
              <p:spPr>
                <a:xfrm>
                  <a:off x="5058171" y="4134101"/>
                  <a:ext cx="203757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Ejercicio y rehabilitación motora</a:t>
                  </a:r>
                </a:p>
              </p:txBody>
            </p:sp>
          </p:grpSp>
          <p:grpSp>
            <p:nvGrpSpPr>
              <p:cNvPr id="24" name="Grupo 23">
                <a:extLst>
                  <a:ext uri="{FF2B5EF4-FFF2-40B4-BE49-F238E27FC236}">
                    <a16:creationId xmlns:a16="http://schemas.microsoft.com/office/drawing/2014/main" id="{C19A45A3-0E5A-77B2-6961-1D7E373782B2}"/>
                  </a:ext>
                </a:extLst>
              </p:cNvPr>
              <p:cNvGrpSpPr/>
              <p:nvPr/>
            </p:nvGrpSpPr>
            <p:grpSpPr>
              <a:xfrm>
                <a:off x="5272355" y="1983332"/>
                <a:ext cx="2288380" cy="199952"/>
                <a:chOff x="5058171" y="4611547"/>
                <a:chExt cx="2288380" cy="199952"/>
              </a:xfrm>
            </p:grpSpPr>
            <p:sp>
              <p:nvSpPr>
                <p:cNvPr id="25" name="Rectángulo: una sola esquina redondeada 37">
                  <a:extLst>
                    <a:ext uri="{FF2B5EF4-FFF2-40B4-BE49-F238E27FC236}">
                      <a16:creationId xmlns:a16="http://schemas.microsoft.com/office/drawing/2014/main" id="{A4C66D2B-6BD5-05B0-545F-1E48C7268A47}"/>
                    </a:ext>
                  </a:extLst>
                </p:cNvPr>
                <p:cNvSpPr/>
                <p:nvPr/>
              </p:nvSpPr>
              <p:spPr>
                <a:xfrm flipV="1">
                  <a:off x="5058171" y="4619025"/>
                  <a:ext cx="2288380" cy="189039"/>
                </a:xfrm>
                <a:prstGeom prst="round1Rect">
                  <a:avLst>
                    <a:gd name="adj" fmla="val 30382"/>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013976C7-1CE4-A594-2593-5EA199735B74}"/>
                    </a:ext>
                  </a:extLst>
                </p:cNvPr>
                <p:cNvSpPr txBox="1"/>
                <p:nvPr/>
              </p:nvSpPr>
              <p:spPr>
                <a:xfrm>
                  <a:off x="5061210" y="4611547"/>
                  <a:ext cx="2186063" cy="199952"/>
                </a:xfrm>
                <a:prstGeom prst="rect">
                  <a:avLst/>
                </a:prstGeom>
                <a:noFill/>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Imanejo</a:t>
                  </a:r>
                  <a:r>
                    <a:rPr lang="es-ES" sz="1050" dirty="0">
                      <a:solidFill>
                        <a:schemeClr val="bg1"/>
                      </a:solidFill>
                      <a:latin typeface="Arial" panose="020B0604020202020204" pitchFamily="34" charset="0"/>
                      <a:cs typeface="Arial" panose="020B0604020202020204" pitchFamily="34" charset="0"/>
                    </a:rPr>
                    <a:t> de síntomas conductuales</a:t>
                  </a:r>
                </a:p>
              </p:txBody>
            </p:sp>
          </p:grpSp>
        </p:grpSp>
      </p:grpSp>
      <p:grpSp>
        <p:nvGrpSpPr>
          <p:cNvPr id="36" name="Grupo 35">
            <a:extLst>
              <a:ext uri="{FF2B5EF4-FFF2-40B4-BE49-F238E27FC236}">
                <a16:creationId xmlns:a16="http://schemas.microsoft.com/office/drawing/2014/main" id="{77025D00-CA8D-E17F-5B92-389244E6D0DB}"/>
              </a:ext>
            </a:extLst>
          </p:cNvPr>
          <p:cNvGrpSpPr/>
          <p:nvPr/>
        </p:nvGrpSpPr>
        <p:grpSpPr>
          <a:xfrm>
            <a:off x="1931110" y="2258706"/>
            <a:ext cx="6854115" cy="2113269"/>
            <a:chOff x="1931110" y="1900514"/>
            <a:chExt cx="6854115" cy="2113269"/>
          </a:xfrm>
        </p:grpSpPr>
        <p:sp>
          <p:nvSpPr>
            <p:cNvPr id="41" name="Rectángulo: una sola esquina redondeada 5">
              <a:extLst>
                <a:ext uri="{FF2B5EF4-FFF2-40B4-BE49-F238E27FC236}">
                  <a16:creationId xmlns:a16="http://schemas.microsoft.com/office/drawing/2014/main" id="{6529DF84-D8D7-9B3D-4A59-7373C7EE5BE8}"/>
                </a:ext>
              </a:extLst>
            </p:cNvPr>
            <p:cNvSpPr/>
            <p:nvPr/>
          </p:nvSpPr>
          <p:spPr>
            <a:xfrm flipV="1">
              <a:off x="1931110" y="1900514"/>
              <a:ext cx="6854115" cy="2113269"/>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2C5C7F55-5A74-3A44-002F-1FC1DABA05E9}"/>
                </a:ext>
              </a:extLst>
            </p:cNvPr>
            <p:cNvSpPr txBox="1"/>
            <p:nvPr/>
          </p:nvSpPr>
          <p:spPr>
            <a:xfrm>
              <a:off x="1998879" y="1999899"/>
              <a:ext cx="6654791" cy="1914498"/>
            </a:xfrm>
            <a:prstGeom prst="rect">
              <a:avLst/>
            </a:prstGeom>
            <a:noFill/>
          </p:spPr>
          <p:txBody>
            <a:bodyPr wrap="square">
              <a:spAutoFit/>
            </a:bodyPr>
            <a:lstStyle/>
            <a:p>
              <a:pPr>
                <a:spcAft>
                  <a:spcPts val="400"/>
                </a:spcAft>
              </a:pPr>
              <a:r>
                <a:rPr lang="es-ES" sz="1400" b="1" dirty="0">
                  <a:latin typeface="Arial" panose="020B0604020202020204" pitchFamily="34" charset="0"/>
                  <a:ea typeface="Yu Gothic UI" panose="020B0500000000000000" pitchFamily="34" charset="-128"/>
                  <a:cs typeface="Arial" panose="020B0604020202020204" pitchFamily="34" charset="0"/>
                </a:rPr>
                <a:t>Manejo de síntomas conductuales y psicológicos</a:t>
              </a:r>
              <a:endParaRPr lang="es-ES" sz="900" b="1" dirty="0">
                <a:latin typeface="Arial" panose="020B0604020202020204" pitchFamily="34" charset="0"/>
                <a:ea typeface="Yu Gothic UI" panose="020B0500000000000000" pitchFamily="34" charset="-128"/>
                <a:cs typeface="Arial" panose="020B0604020202020204" pitchFamily="34" charset="0"/>
              </a:endParaRPr>
            </a:p>
            <a:p>
              <a:pPr marL="90488" indent="-90488">
                <a:lnSpc>
                  <a:spcPct val="114000"/>
                </a:lnSpc>
                <a:buFont typeface="+mj-lt"/>
                <a:buAutoNum type="romanUcPeriod"/>
              </a:pP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Terapia ocupacional</a:t>
              </a:r>
            </a:p>
            <a:p>
              <a:pPr>
                <a:lnSpc>
                  <a:spcPct val="114000"/>
                </a:lnSpc>
              </a:pP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Pensada para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ayudar a las personas a mantener su independencia y funcionalidad en las actividades de la vida diaria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sym typeface="Wingdings" panose="05000000000000000000" pitchFamily="2" charset="2"/>
                </a:rPr>
                <a:t></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 aumentar la participación del paciente, mejorar el rendimiento físico y la calidad de vida, así como reducir la comunicación negativa</a:t>
              </a:r>
            </a:p>
            <a:p>
              <a:pPr>
                <a:lnSpc>
                  <a:spcPct val="114000"/>
                </a:lnSpc>
              </a:pPr>
              <a:endParaRPr lang="es-ES" sz="400" b="1"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pPr marL="90488" indent="-90488">
                <a:lnSpc>
                  <a:spcPct val="114000"/>
                </a:lnSpc>
                <a:buAutoNum type="romanUcPeriod" startAt="2"/>
              </a:pP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Terapia psicológica (</a:t>
              </a:r>
              <a:r>
                <a:rPr lang="es-ES" sz="1000" b="1" dirty="0">
                  <a:solidFill>
                    <a:srgbClr val="002755"/>
                  </a:solidFill>
                  <a:latin typeface="Arial" panose="020B0604020202020204" pitchFamily="34" charset="0"/>
                  <a:ea typeface="Yu Gothic UI" panose="020B0500000000000000" pitchFamily="34" charset="-128"/>
                  <a:cs typeface="Arial" panose="020B0604020202020204" pitchFamily="34" charset="0"/>
                </a:rPr>
                <a:t>Tratamiento de la ansiedad y los síntomas depresivos)</a:t>
              </a:r>
            </a:p>
            <a:p>
              <a:pPr marL="400050" indent="-400050">
                <a:lnSpc>
                  <a:spcPct val="114000"/>
                </a:lnSpc>
                <a:buAutoNum type="romanUcPeriod" startAt="2"/>
              </a:pPr>
              <a:endParaRPr lang="es-ES" sz="400" b="1"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pPr marL="12700" indent="-12700">
                <a:lnSpc>
                  <a:spcPct val="114000"/>
                </a:lnSpc>
              </a:pP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III.  Medicina complementaria y alternativa</a:t>
              </a:r>
            </a:p>
            <a:p>
              <a:pPr>
                <a:lnSpc>
                  <a:spcPct val="114000"/>
                </a:lnSpc>
              </a:pP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Con abordajes para evocar circuitos neuronales todavía no deteriorados en los pacientes, relacionados con estímulos sensitivos como la </a:t>
              </a:r>
              <a:r>
                <a:rPr lang="es-ES" sz="1000" i="1" dirty="0">
                  <a:solidFill>
                    <a:srgbClr val="002755"/>
                  </a:solidFill>
                  <a:latin typeface="Arial" panose="020B0604020202020204" pitchFamily="34" charset="0"/>
                  <a:ea typeface="Yu Gothic UI" panose="020B0500000000000000" pitchFamily="34" charset="-128"/>
                  <a:cs typeface="Arial" panose="020B0604020202020204" pitchFamily="34" charset="0"/>
                </a:rPr>
                <a:t>aromaterapia, musicoterapia, arteterapia </a:t>
              </a:r>
              <a:r>
                <a:rPr lang="es-ES" sz="1000" dirty="0">
                  <a:solidFill>
                    <a:srgbClr val="002755"/>
                  </a:solidFill>
                  <a:latin typeface="Arial" panose="020B0604020202020204" pitchFamily="34" charset="0"/>
                  <a:ea typeface="Yu Gothic UI" panose="020B0500000000000000" pitchFamily="34" charset="-128"/>
                  <a:cs typeface="Arial" panose="020B0604020202020204" pitchFamily="34" charset="0"/>
                </a:rPr>
                <a:t>o</a:t>
              </a:r>
              <a:r>
                <a:rPr lang="es-ES" sz="1000" i="1" dirty="0">
                  <a:solidFill>
                    <a:srgbClr val="002755"/>
                  </a:solidFill>
                  <a:latin typeface="Arial" panose="020B0604020202020204" pitchFamily="34" charset="0"/>
                  <a:ea typeface="Yu Gothic UI" panose="020B0500000000000000" pitchFamily="34" charset="-128"/>
                  <a:cs typeface="Arial" panose="020B0604020202020204" pitchFamily="34" charset="0"/>
                </a:rPr>
                <a:t> kinesiterapia</a:t>
              </a:r>
            </a:p>
          </p:txBody>
        </p:sp>
      </p:grpSp>
      <p:sp>
        <p:nvSpPr>
          <p:cNvPr id="43" name="Título 1">
            <a:extLst>
              <a:ext uri="{FF2B5EF4-FFF2-40B4-BE49-F238E27FC236}">
                <a16:creationId xmlns:a16="http://schemas.microsoft.com/office/drawing/2014/main" id="{2036DD22-328A-FCEB-603A-E4C876B89BEF}"/>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adroTexto 227">
            <a:extLst>
              <a:ext uri="{FF2B5EF4-FFF2-40B4-BE49-F238E27FC236}">
                <a16:creationId xmlns:a16="http://schemas.microsoft.com/office/drawing/2014/main" id="{13E5B184-4F9E-2D9F-51EC-4F00BE6602BF}"/>
              </a:ext>
            </a:extLst>
          </p:cNvPr>
          <p:cNvSpPr txBox="1"/>
          <p:nvPr/>
        </p:nvSpPr>
        <p:spPr>
          <a:xfrm>
            <a:off x="395391" y="1016585"/>
            <a:ext cx="2837286" cy="315407"/>
          </a:xfrm>
          <a:prstGeom prst="rect">
            <a:avLst/>
          </a:prstGeom>
          <a:noFill/>
        </p:spPr>
        <p:txBody>
          <a:bodyPr wrap="square" rtlCol="0">
            <a:spAutoFit/>
          </a:bodyPr>
          <a:lstStyle/>
          <a:p>
            <a:pPr algn="ctr" defTabSz="685800">
              <a:lnSpc>
                <a:spcPct val="90000"/>
              </a:lnSpc>
            </a:pPr>
            <a:r>
              <a:rPr lang="es-ES" sz="1600" b="1" dirty="0">
                <a:solidFill>
                  <a:prstClr val="white"/>
                </a:solidFill>
                <a:latin typeface="Aptos" panose="020B0004020202020204" pitchFamily="34" charset="0"/>
              </a:rPr>
              <a:t>Tratamiento farmacológico</a:t>
            </a:r>
          </a:p>
        </p:txBody>
      </p:sp>
      <p:pic>
        <p:nvPicPr>
          <p:cNvPr id="6" name="Gráfico 5">
            <a:extLst>
              <a:ext uri="{FF2B5EF4-FFF2-40B4-BE49-F238E27FC236}">
                <a16:creationId xmlns:a16="http://schemas.microsoft.com/office/drawing/2014/main" id="{C06CAC87-E0E9-B62C-C70C-9ABAA70C6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92863" y="1331992"/>
            <a:ext cx="493851" cy="493851"/>
          </a:xfrm>
          <a:prstGeom prst="rect">
            <a:avLst/>
          </a:prstGeom>
        </p:spPr>
      </p:pic>
      <p:sp>
        <p:nvSpPr>
          <p:cNvPr id="16" name="CuadroTexto 15">
            <a:extLst>
              <a:ext uri="{FF2B5EF4-FFF2-40B4-BE49-F238E27FC236}">
                <a16:creationId xmlns:a16="http://schemas.microsoft.com/office/drawing/2014/main" id="{8AB506A0-D098-A474-0053-B421230C2EF1}"/>
              </a:ext>
            </a:extLst>
          </p:cNvPr>
          <p:cNvSpPr txBox="1"/>
          <p:nvPr/>
        </p:nvSpPr>
        <p:spPr>
          <a:xfrm>
            <a:off x="503238" y="4498398"/>
            <a:ext cx="7791947" cy="307777"/>
          </a:xfrm>
          <a:prstGeom prst="rect">
            <a:avLst/>
          </a:prstGeom>
          <a:noFill/>
        </p:spPr>
        <p:txBody>
          <a:bodyPr wrap="square">
            <a:spAutoFit/>
          </a:bodyPr>
          <a:lstStyle/>
          <a:p>
            <a:pPr indent="-406400">
              <a:spcAft>
                <a:spcPts val="400"/>
              </a:spcAft>
            </a:pP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https://sen.es/pdf/guias/Guia_Demencias_2018.pdf</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 NMDA</a:t>
            </a:r>
            <a:r>
              <a:rPr lang="es-ES" sz="700" b="1" dirty="0">
                <a:solidFill>
                  <a:srgbClr val="002755"/>
                </a:solidFill>
                <a:latin typeface="Arial" panose="020B0604020202020204" pitchFamily="34" charset="0"/>
                <a:ea typeface="Yu Gothic UI" panose="020B0500000000000000" pitchFamily="34" charset="-128"/>
                <a:cs typeface="Arial" panose="020B0604020202020204" pitchFamily="34" charset="0"/>
              </a:rPr>
              <a:t>: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N-metil-D-aspartato, receptores de glutamato presentes en las sinapsis neuronales </a:t>
            </a:r>
            <a:endParaRPr lang="es-ES" sz="700" dirty="0">
              <a:solidFill>
                <a:srgbClr val="002755"/>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C9F2B462-E8F3-A646-5C23-8A69E5656E69}"/>
              </a:ext>
            </a:extLst>
          </p:cNvPr>
          <p:cNvSpPr txBox="1"/>
          <p:nvPr/>
        </p:nvSpPr>
        <p:spPr>
          <a:xfrm>
            <a:off x="8740600" y="4754663"/>
            <a:ext cx="335348" cy="253916"/>
          </a:xfrm>
          <a:prstGeom prst="rect">
            <a:avLst/>
          </a:prstGeom>
          <a:noFill/>
        </p:spPr>
        <p:txBody>
          <a:bodyPr wrap="none" rtlCol="0">
            <a:spAutoFit/>
          </a:bodyPr>
          <a:lstStyle/>
          <a:p>
            <a:r>
              <a:rPr lang="es-ES_tradnl" sz="1050" dirty="0">
                <a:solidFill>
                  <a:schemeClr val="accent1"/>
                </a:solidFill>
              </a:rPr>
              <a:t>30</a:t>
            </a:r>
            <a:endParaRPr lang="es-ES" sz="1050" dirty="0">
              <a:solidFill>
                <a:schemeClr val="accent1"/>
              </a:solidFill>
            </a:endParaRPr>
          </a:p>
        </p:txBody>
      </p:sp>
      <p:sp>
        <p:nvSpPr>
          <p:cNvPr id="3" name="Título 1">
            <a:extLst>
              <a:ext uri="{FF2B5EF4-FFF2-40B4-BE49-F238E27FC236}">
                <a16:creationId xmlns:a16="http://schemas.microsoft.com/office/drawing/2014/main" id="{BB48FD42-C7E6-6462-B665-035FE1243D7B}"/>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74A52508-1C82-26CA-D4DF-563893B7CB20}"/>
              </a:ext>
            </a:extLst>
          </p:cNvPr>
          <p:cNvGrpSpPr/>
          <p:nvPr/>
        </p:nvGrpSpPr>
        <p:grpSpPr>
          <a:xfrm>
            <a:off x="503237" y="987425"/>
            <a:ext cx="1948415" cy="1953479"/>
            <a:chOff x="503237" y="1409286"/>
            <a:chExt cx="3212552" cy="3220902"/>
          </a:xfrm>
        </p:grpSpPr>
        <p:sp>
          <p:nvSpPr>
            <p:cNvPr id="14" name="Rectángulo: una sola esquina redondeada 7">
              <a:extLst>
                <a:ext uri="{FF2B5EF4-FFF2-40B4-BE49-F238E27FC236}">
                  <a16:creationId xmlns:a16="http://schemas.microsoft.com/office/drawing/2014/main" id="{266C128C-A33B-B6E7-5F11-43BF24217E06}"/>
                </a:ext>
              </a:extLst>
            </p:cNvPr>
            <p:cNvSpPr/>
            <p:nvPr/>
          </p:nvSpPr>
          <p:spPr>
            <a:xfrm flipV="1">
              <a:off x="503237" y="1415912"/>
              <a:ext cx="3212551" cy="3214276"/>
            </a:xfrm>
            <a:prstGeom prst="round1Rect">
              <a:avLst>
                <a:gd name="adj" fmla="val 6953"/>
              </a:avLst>
            </a:prstGeom>
            <a:blipFill dpi="0" rotWithShape="0">
              <a:blip r:embed="rId5"/>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8" name="Rectángulo: una sola esquina redondeada 7">
              <a:extLst>
                <a:ext uri="{FF2B5EF4-FFF2-40B4-BE49-F238E27FC236}">
                  <a16:creationId xmlns:a16="http://schemas.microsoft.com/office/drawing/2014/main" id="{4F8D313B-4136-F57C-4D83-E2A69E27C133}"/>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45" name="Grupo 44">
            <a:extLst>
              <a:ext uri="{FF2B5EF4-FFF2-40B4-BE49-F238E27FC236}">
                <a16:creationId xmlns:a16="http://schemas.microsoft.com/office/drawing/2014/main" id="{AF01B32F-E31A-03E6-2951-CB972E90398C}"/>
              </a:ext>
            </a:extLst>
          </p:cNvPr>
          <p:cNvGrpSpPr/>
          <p:nvPr/>
        </p:nvGrpSpPr>
        <p:grpSpPr>
          <a:xfrm>
            <a:off x="2097568" y="987425"/>
            <a:ext cx="2327553" cy="1221153"/>
            <a:chOff x="2097568" y="987425"/>
            <a:chExt cx="2327553" cy="1221153"/>
          </a:xfrm>
        </p:grpSpPr>
        <p:grpSp>
          <p:nvGrpSpPr>
            <p:cNvPr id="27" name="Grupo 26">
              <a:extLst>
                <a:ext uri="{FF2B5EF4-FFF2-40B4-BE49-F238E27FC236}">
                  <a16:creationId xmlns:a16="http://schemas.microsoft.com/office/drawing/2014/main" id="{F9A5584D-9ABD-DC82-E429-C7B52D3EFC16}"/>
                </a:ext>
              </a:extLst>
            </p:cNvPr>
            <p:cNvGrpSpPr/>
            <p:nvPr/>
          </p:nvGrpSpPr>
          <p:grpSpPr>
            <a:xfrm>
              <a:off x="3467307" y="994840"/>
              <a:ext cx="957814" cy="199952"/>
              <a:chOff x="5272356" y="2771619"/>
              <a:chExt cx="957814" cy="199952"/>
            </a:xfrm>
          </p:grpSpPr>
          <p:sp>
            <p:nvSpPr>
              <p:cNvPr id="37" name="Rectángulo: una sola esquina redondeada 37">
                <a:extLst>
                  <a:ext uri="{FF2B5EF4-FFF2-40B4-BE49-F238E27FC236}">
                    <a16:creationId xmlns:a16="http://schemas.microsoft.com/office/drawing/2014/main" id="{50188FDA-5422-469B-F40A-996C237253FA}"/>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49258CC5-643E-8DE7-F931-D5DCFF2C4A5D}"/>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 sz="1050" dirty="0">
                    <a:solidFill>
                      <a:schemeClr val="bg1"/>
                    </a:solidFill>
                    <a:latin typeface="Arial" panose="020B0604020202020204" pitchFamily="34" charset="0"/>
                    <a:cs typeface="Arial" panose="020B0604020202020204" pitchFamily="34" charset="0"/>
                  </a:rPr>
                  <a:t>Rivastigmina</a:t>
                </a:r>
              </a:p>
            </p:txBody>
          </p:sp>
        </p:grpSp>
        <p:grpSp>
          <p:nvGrpSpPr>
            <p:cNvPr id="28" name="Grupo 27">
              <a:extLst>
                <a:ext uri="{FF2B5EF4-FFF2-40B4-BE49-F238E27FC236}">
                  <a16:creationId xmlns:a16="http://schemas.microsoft.com/office/drawing/2014/main" id="{ED5FF7E5-DDD3-3425-77AF-4AC1AF2FFD6E}"/>
                </a:ext>
              </a:extLst>
            </p:cNvPr>
            <p:cNvGrpSpPr/>
            <p:nvPr/>
          </p:nvGrpSpPr>
          <p:grpSpPr>
            <a:xfrm>
              <a:off x="3467307" y="1330297"/>
              <a:ext cx="957814" cy="199952"/>
              <a:chOff x="5272356" y="2771619"/>
              <a:chExt cx="957814" cy="199952"/>
            </a:xfrm>
          </p:grpSpPr>
          <p:sp>
            <p:nvSpPr>
              <p:cNvPr id="35" name="Rectángulo: una sola esquina redondeada 37">
                <a:extLst>
                  <a:ext uri="{FF2B5EF4-FFF2-40B4-BE49-F238E27FC236}">
                    <a16:creationId xmlns:a16="http://schemas.microsoft.com/office/drawing/2014/main" id="{6B4E063F-A3B8-F9AB-5ABB-C58F616AD2CB}"/>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id="{0C102D74-8D86-852C-0033-C6B567B6A3CE}"/>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Galantamina</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29" name="Grupo 28">
              <a:extLst>
                <a:ext uri="{FF2B5EF4-FFF2-40B4-BE49-F238E27FC236}">
                  <a16:creationId xmlns:a16="http://schemas.microsoft.com/office/drawing/2014/main" id="{85C486B7-2EFA-57D2-94BC-431D2CA98088}"/>
                </a:ext>
              </a:extLst>
            </p:cNvPr>
            <p:cNvGrpSpPr/>
            <p:nvPr/>
          </p:nvGrpSpPr>
          <p:grpSpPr>
            <a:xfrm>
              <a:off x="3467307" y="1665754"/>
              <a:ext cx="957814" cy="199952"/>
              <a:chOff x="5272356" y="2771619"/>
              <a:chExt cx="957814" cy="199952"/>
            </a:xfrm>
          </p:grpSpPr>
          <p:sp>
            <p:nvSpPr>
              <p:cNvPr id="33" name="Rectángulo: una sola esquina redondeada 37">
                <a:extLst>
                  <a:ext uri="{FF2B5EF4-FFF2-40B4-BE49-F238E27FC236}">
                    <a16:creationId xmlns:a16="http://schemas.microsoft.com/office/drawing/2014/main" id="{0AD9ECD8-B4EF-DF41-48F0-80753DD6A998}"/>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9822D834-B0FA-17A0-DE8E-01E00276AD83}"/>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err="1">
                    <a:solidFill>
                      <a:schemeClr val="bg1"/>
                    </a:solidFill>
                    <a:latin typeface="Arial" panose="020B0604020202020204" pitchFamily="34" charset="0"/>
                    <a:cs typeface="Arial" panose="020B0604020202020204" pitchFamily="34" charset="0"/>
                  </a:rPr>
                  <a:t>Donepezilo</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30" name="Grupo 29">
              <a:extLst>
                <a:ext uri="{FF2B5EF4-FFF2-40B4-BE49-F238E27FC236}">
                  <a16:creationId xmlns:a16="http://schemas.microsoft.com/office/drawing/2014/main" id="{75AB82FC-BCB7-7362-1105-B3B90E96392B}"/>
                </a:ext>
              </a:extLst>
            </p:cNvPr>
            <p:cNvGrpSpPr/>
            <p:nvPr/>
          </p:nvGrpSpPr>
          <p:grpSpPr>
            <a:xfrm>
              <a:off x="3467307" y="2001211"/>
              <a:ext cx="957814" cy="199952"/>
              <a:chOff x="5272356" y="2771619"/>
              <a:chExt cx="957814" cy="199952"/>
            </a:xfrm>
          </p:grpSpPr>
          <p:sp>
            <p:nvSpPr>
              <p:cNvPr id="31" name="Rectángulo: una sola esquina redondeada 37">
                <a:extLst>
                  <a:ext uri="{FF2B5EF4-FFF2-40B4-BE49-F238E27FC236}">
                    <a16:creationId xmlns:a16="http://schemas.microsoft.com/office/drawing/2014/main" id="{CD633241-B904-1798-71C8-6A63962FC224}"/>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5F8F41C9-E198-9409-7DDD-FB341228EB89}"/>
                  </a:ext>
                </a:extLst>
              </p:cNvPr>
              <p:cNvSpPr txBox="1"/>
              <p:nvPr/>
            </p:nvSpPr>
            <p:spPr>
              <a:xfrm>
                <a:off x="5272356" y="2771619"/>
                <a:ext cx="914063" cy="199952"/>
              </a:xfrm>
              <a:prstGeom prst="rect">
                <a:avLst/>
              </a:prstGeom>
              <a:noFill/>
              <a:ln>
                <a:noFill/>
              </a:ln>
            </p:spPr>
            <p:txBody>
              <a:bodyPr wrap="square" lIns="54000" tIns="27000" rIns="54000" bIns="27000" rtlCol="0">
                <a:spAutoFit/>
              </a:bodyPr>
              <a:lstStyle/>
              <a:p>
                <a:pPr defTabSz="685800">
                  <a:lnSpc>
                    <a:spcPct val="90000"/>
                  </a:lnSpc>
                </a:pPr>
                <a:r>
                  <a:rPr lang="es-ES_tradnl" sz="1050" dirty="0">
                    <a:solidFill>
                      <a:schemeClr val="bg1"/>
                    </a:solidFill>
                    <a:latin typeface="Arial" panose="020B0604020202020204" pitchFamily="34" charset="0"/>
                    <a:cs typeface="Arial" panose="020B0604020202020204" pitchFamily="34" charset="0"/>
                  </a:rPr>
                  <a:t>Memantina</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22" name="Grupo 21">
              <a:extLst>
                <a:ext uri="{FF2B5EF4-FFF2-40B4-BE49-F238E27FC236}">
                  <a16:creationId xmlns:a16="http://schemas.microsoft.com/office/drawing/2014/main" id="{0721B448-CEF5-B927-3DD7-DE15073F44EB}"/>
                </a:ext>
              </a:extLst>
            </p:cNvPr>
            <p:cNvGrpSpPr/>
            <p:nvPr/>
          </p:nvGrpSpPr>
          <p:grpSpPr>
            <a:xfrm>
              <a:off x="2097568" y="987425"/>
              <a:ext cx="1395631" cy="1221153"/>
              <a:chOff x="3902617" y="2499742"/>
              <a:chExt cx="1395631" cy="1221153"/>
            </a:xfrm>
          </p:grpSpPr>
          <p:sp>
            <p:nvSpPr>
              <p:cNvPr id="24" name="Rectángulo: una sola esquina redondeada 7">
                <a:extLst>
                  <a:ext uri="{FF2B5EF4-FFF2-40B4-BE49-F238E27FC236}">
                    <a16:creationId xmlns:a16="http://schemas.microsoft.com/office/drawing/2014/main" id="{058BEF4B-D2BC-F0E4-C4F8-F91C719328DF}"/>
                  </a:ext>
                </a:extLst>
              </p:cNvPr>
              <p:cNvSpPr/>
              <p:nvPr/>
            </p:nvSpPr>
            <p:spPr>
              <a:xfrm flipV="1">
                <a:off x="3986431" y="2499742"/>
                <a:ext cx="1220498" cy="1221153"/>
              </a:xfrm>
              <a:prstGeom prst="round1Rect">
                <a:avLst>
                  <a:gd name="adj" fmla="val 16979"/>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A94CDAB1-10E7-01D3-EFEC-765A1AF7F004}"/>
                  </a:ext>
                </a:extLst>
              </p:cNvPr>
              <p:cNvSpPr txBox="1"/>
              <p:nvPr/>
            </p:nvSpPr>
            <p:spPr>
              <a:xfrm>
                <a:off x="3902617" y="2598069"/>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Tratamiento farmacológico</a:t>
                </a:r>
              </a:p>
            </p:txBody>
          </p:sp>
          <p:pic>
            <p:nvPicPr>
              <p:cNvPr id="26" name="Gráfico 25">
                <a:extLst>
                  <a:ext uri="{FF2B5EF4-FFF2-40B4-BE49-F238E27FC236}">
                    <a16:creationId xmlns:a16="http://schemas.microsoft.com/office/drawing/2014/main" id="{BD64FB73-A244-25DE-0C1E-D98DFC1199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47081" y="3086238"/>
                <a:ext cx="493851" cy="493851"/>
              </a:xfrm>
              <a:prstGeom prst="rect">
                <a:avLst/>
              </a:prstGeom>
            </p:spPr>
          </p:pic>
        </p:grpSp>
      </p:grpSp>
      <p:sp>
        <p:nvSpPr>
          <p:cNvPr id="40" name="Rectángulo: una sola esquina redondeada 5">
            <a:extLst>
              <a:ext uri="{FF2B5EF4-FFF2-40B4-BE49-F238E27FC236}">
                <a16:creationId xmlns:a16="http://schemas.microsoft.com/office/drawing/2014/main" id="{DF04B82D-F20B-BF26-5A0A-DF667B60ED02}"/>
              </a:ext>
            </a:extLst>
          </p:cNvPr>
          <p:cNvSpPr/>
          <p:nvPr/>
        </p:nvSpPr>
        <p:spPr>
          <a:xfrm flipV="1">
            <a:off x="2175641" y="2258705"/>
            <a:ext cx="6609584" cy="2113270"/>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56EE14F1-0E72-4EC7-E77F-533D7F3749D5}"/>
              </a:ext>
            </a:extLst>
          </p:cNvPr>
          <p:cNvSpPr txBox="1"/>
          <p:nvPr/>
        </p:nvSpPr>
        <p:spPr>
          <a:xfrm>
            <a:off x="2255376" y="2338633"/>
            <a:ext cx="2495299" cy="2031325"/>
          </a:xfrm>
          <a:prstGeom prst="rect">
            <a:avLst/>
          </a:prstGeom>
          <a:noFill/>
        </p:spPr>
        <p:txBody>
          <a:bodyPr wrap="square">
            <a:spAutoFit/>
          </a:bodyPr>
          <a:lstStyle/>
          <a:p>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Tratamiento sintomático </a:t>
            </a: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actuando en la sinapsis neuronal </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a dos niveles:</a:t>
            </a:r>
          </a:p>
          <a:p>
            <a:endPar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Mediante inhibidores de la acetilcolinesterasa (</a:t>
            </a:r>
            <a:r>
              <a:rPr lang="es-ES" sz="1050" b="1" dirty="0" err="1">
                <a:solidFill>
                  <a:srgbClr val="002755"/>
                </a:solidFill>
                <a:latin typeface="Arial" panose="020B0604020202020204" pitchFamily="34" charset="0"/>
                <a:ea typeface="Yu Gothic UI" panose="020B0500000000000000" pitchFamily="34" charset="-128"/>
                <a:cs typeface="Arial" panose="020B0604020202020204" pitchFamily="34" charset="0"/>
              </a:rPr>
              <a:t>IACEs</a:t>
            </a: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a:t>
            </a:r>
          </a:p>
          <a:p>
            <a:pPr marL="96838" indent="-96838">
              <a:buFont typeface="Arial" panose="020B0604020202020204" pitchFamily="34" charset="0"/>
              <a:buChar char="•"/>
            </a:pPr>
            <a:r>
              <a:rPr lang="es-ES" sz="1050" dirty="0" err="1">
                <a:solidFill>
                  <a:srgbClr val="002755"/>
                </a:solidFill>
                <a:latin typeface="Arial" panose="020B0604020202020204" pitchFamily="34" charset="0"/>
                <a:ea typeface="Yu Gothic UI" panose="020B0500000000000000" pitchFamily="34" charset="-128"/>
                <a:cs typeface="Arial" panose="020B0604020202020204" pitchFamily="34" charset="0"/>
              </a:rPr>
              <a:t>Donepezilo</a:t>
            </a:r>
            <a:endPar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pPr marL="96838" indent="-96838">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Galantamina</a:t>
            </a:r>
          </a:p>
          <a:p>
            <a:pPr marL="96838" indent="-96838">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Rivastigmina</a:t>
            </a:r>
          </a:p>
          <a:p>
            <a:endPar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a:p>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Mediante antagonistas del receptor NMDA:</a:t>
            </a:r>
          </a:p>
          <a:p>
            <a:pPr marL="134938" indent="-134938">
              <a:buFont typeface="Arial" panose="020B0604020202020204" pitchFamily="34" charset="0"/>
              <a:buChar char="•"/>
            </a:pP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Memantina</a:t>
            </a:r>
          </a:p>
        </p:txBody>
      </p:sp>
      <p:sp>
        <p:nvSpPr>
          <p:cNvPr id="42" name="Rectángulo: esquinas redondeadas 2">
            <a:extLst>
              <a:ext uri="{FF2B5EF4-FFF2-40B4-BE49-F238E27FC236}">
                <a16:creationId xmlns:a16="http://schemas.microsoft.com/office/drawing/2014/main" id="{55705F41-E45A-24B6-2E67-66F980BE0942}"/>
              </a:ext>
            </a:extLst>
          </p:cNvPr>
          <p:cNvSpPr/>
          <p:nvPr/>
        </p:nvSpPr>
        <p:spPr>
          <a:xfrm>
            <a:off x="5000018" y="1016704"/>
            <a:ext cx="3785208" cy="1154444"/>
          </a:xfrm>
          <a:prstGeom prst="roundRect">
            <a:avLst>
              <a:gd name="adj" fmla="val 5332"/>
            </a:avLst>
          </a:prstGeom>
          <a:solidFill>
            <a:srgbClr val="0027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43" name="CuadroTexto 42">
            <a:extLst>
              <a:ext uri="{FF2B5EF4-FFF2-40B4-BE49-F238E27FC236}">
                <a16:creationId xmlns:a16="http://schemas.microsoft.com/office/drawing/2014/main" id="{BB8668DD-353F-7002-036E-B7204018992F}"/>
              </a:ext>
            </a:extLst>
          </p:cNvPr>
          <p:cNvSpPr txBox="1"/>
          <p:nvPr/>
        </p:nvSpPr>
        <p:spPr>
          <a:xfrm>
            <a:off x="5243209" y="1244498"/>
            <a:ext cx="340797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2755"/>
                </a:solidFill>
                <a:effectLst/>
                <a:uLnTx/>
                <a:uFillTx/>
                <a:latin typeface="Arial" panose="020B0604020202020204" pitchFamily="34" charset="0"/>
                <a:ea typeface="Yu Gothic UI" panose="020B0500000000000000" pitchFamily="34" charset="-128"/>
                <a:cs typeface="Arial" panose="020B0604020202020204" pitchFamily="34" charset="0"/>
              </a:rPr>
              <a:t>Actualmente, </a:t>
            </a:r>
            <a:r>
              <a:rPr kumimoji="0" lang="es-ES" sz="1050" b="1" i="0" u="none" strike="noStrike" kern="1200" cap="none" spc="0" normalizeH="0" baseline="0" noProof="0" dirty="0">
                <a:ln>
                  <a:noFill/>
                </a:ln>
                <a:solidFill>
                  <a:srgbClr val="002755"/>
                </a:solidFill>
                <a:effectLst/>
                <a:uLnTx/>
                <a:uFillTx/>
                <a:latin typeface="Arial" panose="020B0604020202020204" pitchFamily="34" charset="0"/>
                <a:ea typeface="Yu Gothic UI" panose="020B0500000000000000" pitchFamily="34" charset="-128"/>
                <a:cs typeface="Arial" panose="020B0604020202020204" pitchFamily="34" charset="0"/>
              </a:rPr>
              <a:t>se dispone de tratamientos que han demostrado su efectividad para retardar el declive cognitivo y funcional y prevenir o minimizar complicaciones asociadas a la enfermedad</a:t>
            </a:r>
            <a:r>
              <a:rPr kumimoji="0" lang="es-ES" sz="1050" b="0" i="0" u="none" strike="noStrike" kern="1200" cap="none" spc="0" normalizeH="0" baseline="0" noProof="0" dirty="0">
                <a:ln>
                  <a:noFill/>
                </a:ln>
                <a:solidFill>
                  <a:srgbClr val="002755"/>
                </a:solidFill>
                <a:effectLst/>
                <a:uLnTx/>
                <a:uFillTx/>
                <a:latin typeface="Arial" panose="020B0604020202020204" pitchFamily="34" charset="0"/>
                <a:ea typeface="Yu Gothic UI" panose="020B0500000000000000" pitchFamily="34" charset="-128"/>
                <a:cs typeface="Arial" panose="020B0604020202020204" pitchFamily="34" charset="0"/>
              </a:rPr>
              <a:t>.</a:t>
            </a:r>
          </a:p>
        </p:txBody>
      </p:sp>
      <p:graphicFrame>
        <p:nvGraphicFramePr>
          <p:cNvPr id="44" name="Tabla 5">
            <a:extLst>
              <a:ext uri="{FF2B5EF4-FFF2-40B4-BE49-F238E27FC236}">
                <a16:creationId xmlns:a16="http://schemas.microsoft.com/office/drawing/2014/main" id="{0C0B7C6F-5F5D-729F-DC25-612C9007D294}"/>
              </a:ext>
            </a:extLst>
          </p:cNvPr>
          <p:cNvGraphicFramePr>
            <a:graphicFrameLocks noGrp="1"/>
          </p:cNvGraphicFramePr>
          <p:nvPr>
            <p:extLst>
              <p:ext uri="{D42A27DB-BD31-4B8C-83A1-F6EECF244321}">
                <p14:modId xmlns:p14="http://schemas.microsoft.com/office/powerpoint/2010/main" val="2798127372"/>
              </p:ext>
            </p:extLst>
          </p:nvPr>
        </p:nvGraphicFramePr>
        <p:xfrm>
          <a:off x="4767070" y="2391565"/>
          <a:ext cx="3908102" cy="1980410"/>
        </p:xfrm>
        <a:graphic>
          <a:graphicData uri="http://schemas.openxmlformats.org/drawingml/2006/table">
            <a:tbl>
              <a:tblPr firstRow="1" bandRow="1">
                <a:tableStyleId>{69012ECD-51FC-41F1-AA8D-1B2483CD663E}</a:tableStyleId>
              </a:tblPr>
              <a:tblGrid>
                <a:gridCol w="1009260">
                  <a:extLst>
                    <a:ext uri="{9D8B030D-6E8A-4147-A177-3AD203B41FA5}">
                      <a16:colId xmlns:a16="http://schemas.microsoft.com/office/drawing/2014/main" val="3338788747"/>
                    </a:ext>
                  </a:extLst>
                </a:gridCol>
                <a:gridCol w="2898842">
                  <a:extLst>
                    <a:ext uri="{9D8B030D-6E8A-4147-A177-3AD203B41FA5}">
                      <a16:colId xmlns:a16="http://schemas.microsoft.com/office/drawing/2014/main" val="2299581242"/>
                    </a:ext>
                  </a:extLst>
                </a:gridCol>
              </a:tblGrid>
              <a:tr h="224506">
                <a:tc>
                  <a:txBody>
                    <a:bodyPr/>
                    <a:lstStyle/>
                    <a:p>
                      <a:endParaRPr lang="es-ES" sz="1000" dirty="0">
                        <a:solidFill>
                          <a:srgbClr val="002755"/>
                        </a:solidFill>
                        <a:latin typeface="Arial" panose="020B0604020202020204" pitchFamily="34" charset="0"/>
                        <a:cs typeface="Arial" panose="020B0604020202020204" pitchFamily="34" charset="0"/>
                      </a:endParaRPr>
                    </a:p>
                  </a:txBody>
                  <a:tcPr marT="36000" marB="36000">
                    <a:lnL w="6350" cap="flat" cmpd="sng" algn="ctr">
                      <a:noFill/>
                      <a:prstDash val="solid"/>
                      <a:miter lim="800000"/>
                    </a:lnL>
                    <a:lnR>
                      <a:noFill/>
                    </a:lnR>
                    <a:lnT w="6350" cap="flat" cmpd="sng" algn="ctr">
                      <a:noFill/>
                      <a:prstDash val="solid"/>
                      <a:miter lim="800000"/>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rgbClr val="002755"/>
                    </a:solidFill>
                  </a:tcPr>
                </a:tc>
                <a:tc>
                  <a:txBody>
                    <a:bodyPr/>
                    <a:lstStyle/>
                    <a:p>
                      <a:r>
                        <a:rPr lang="es-ES" sz="900" dirty="0">
                          <a:solidFill>
                            <a:schemeClr val="tx1"/>
                          </a:solidFill>
                          <a:latin typeface="Arial" panose="020B0604020202020204" pitchFamily="34" charset="0"/>
                          <a:cs typeface="Arial" panose="020B0604020202020204" pitchFamily="34" charset="0"/>
                        </a:rPr>
                        <a:t>PRESENTACIONES</a:t>
                      </a:r>
                    </a:p>
                  </a:txBody>
                  <a:tcPr marT="36000" marB="36000" anchor="ctr" anchorCtr="1">
                    <a:lnL>
                      <a:noFill/>
                    </a:lnL>
                    <a:lnR w="6350" cap="flat" cmpd="sng" algn="ctr">
                      <a:noFill/>
                      <a:prstDash val="solid"/>
                      <a:miter lim="800000"/>
                    </a:lnR>
                    <a:lnT w="6350" cap="flat" cmpd="sng" algn="ctr">
                      <a:noFill/>
                      <a:prstDash val="solid"/>
                      <a:miter lim="800000"/>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rgbClr val="002755"/>
                    </a:solidFill>
                  </a:tcPr>
                </a:tc>
                <a:extLst>
                  <a:ext uri="{0D108BD9-81ED-4DB2-BD59-A6C34878D82A}">
                    <a16:rowId xmlns:a16="http://schemas.microsoft.com/office/drawing/2014/main" val="3149207078"/>
                  </a:ext>
                </a:extLst>
              </a:tr>
              <a:tr h="460837">
                <a:tc>
                  <a:txBody>
                    <a:bodyPr/>
                    <a:lstStyle/>
                    <a:p>
                      <a:r>
                        <a:rPr lang="es-ES" sz="850" b="1" dirty="0" err="1">
                          <a:solidFill>
                            <a:srgbClr val="002755"/>
                          </a:solidFill>
                          <a:latin typeface="Arial" panose="020B0604020202020204" pitchFamily="34" charset="0"/>
                          <a:cs typeface="Arial" panose="020B0604020202020204" pitchFamily="34" charset="0"/>
                        </a:rPr>
                        <a:t>Donepezilo</a:t>
                      </a:r>
                      <a:endParaRPr lang="es-ES" sz="850" b="1" dirty="0">
                        <a:solidFill>
                          <a:srgbClr val="002755"/>
                        </a:solidFill>
                        <a:latin typeface="Arial" panose="020B0604020202020204" pitchFamily="34" charset="0"/>
                        <a:cs typeface="Arial" panose="020B0604020202020204" pitchFamily="34" charset="0"/>
                      </a:endParaRPr>
                    </a:p>
                  </a:txBody>
                  <a:tcPr marT="36000" marB="36000">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Comprimidos 5 y 10 mg.</a:t>
                      </a:r>
                    </a:p>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Comprimidos </a:t>
                      </a:r>
                      <a:r>
                        <a:rPr lang="es-ES" sz="850" kern="1200" dirty="0" err="1">
                          <a:solidFill>
                            <a:srgbClr val="002755"/>
                          </a:solidFill>
                          <a:effectLst/>
                          <a:latin typeface="Arial" panose="020B0604020202020204" pitchFamily="34" charset="0"/>
                          <a:cs typeface="Arial" panose="020B0604020202020204" pitchFamily="34" charset="0"/>
                        </a:rPr>
                        <a:t>bucodispersables</a:t>
                      </a:r>
                      <a:r>
                        <a:rPr lang="es-ES" sz="850" kern="1200" dirty="0">
                          <a:solidFill>
                            <a:srgbClr val="002755"/>
                          </a:solidFill>
                          <a:effectLst/>
                          <a:latin typeface="Arial" panose="020B0604020202020204" pitchFamily="34" charset="0"/>
                          <a:cs typeface="Arial" panose="020B0604020202020204" pitchFamily="34" charset="0"/>
                        </a:rPr>
                        <a:t> 5 y 10 mg</a:t>
                      </a:r>
                    </a:p>
                    <a:p>
                      <a:pPr marL="96838" indent="-96838">
                        <a:buFont typeface="Arial" panose="020B0604020202020204" pitchFamily="34" charset="0"/>
                        <a:buChar char="•"/>
                        <a:tabLst/>
                      </a:pPr>
                      <a:r>
                        <a:rPr lang="es-ES" sz="850" dirty="0">
                          <a:solidFill>
                            <a:srgbClr val="002755"/>
                          </a:solidFill>
                          <a:latin typeface="Arial" panose="020B0604020202020204" pitchFamily="34" charset="0"/>
                          <a:cs typeface="Arial" panose="020B0604020202020204" pitchFamily="34" charset="0"/>
                        </a:rPr>
                        <a:t>Solución oral 2mg/ml.</a:t>
                      </a:r>
                    </a:p>
                  </a:txBody>
                  <a:tcPr marT="36000" marB="36000">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361060"/>
                  </a:ext>
                </a:extLst>
              </a:tr>
              <a:tr h="331236">
                <a:tc>
                  <a:txBody>
                    <a:bodyPr/>
                    <a:lstStyle/>
                    <a:p>
                      <a:r>
                        <a:rPr lang="es-ES" sz="850" b="1" dirty="0">
                          <a:solidFill>
                            <a:srgbClr val="002755"/>
                          </a:solidFill>
                          <a:latin typeface="Arial" panose="020B0604020202020204" pitchFamily="34" charset="0"/>
                          <a:cs typeface="Arial" panose="020B0604020202020204" pitchFamily="34" charset="0"/>
                        </a:rPr>
                        <a:t>Galantamina</a:t>
                      </a:r>
                    </a:p>
                  </a:txBody>
                  <a:tcPr marT="36000" marB="36000">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Cápsulas de liberación prolongada 8, 16 y 24 mg</a:t>
                      </a:r>
                    </a:p>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Solución oral 4 mg/ml.</a:t>
                      </a:r>
                      <a:endParaRPr lang="es-ES" sz="850" kern="1200" dirty="0">
                        <a:solidFill>
                          <a:srgbClr val="002755"/>
                        </a:solidFill>
                        <a:effectLst/>
                        <a:latin typeface="Arial" panose="020B0604020202020204" pitchFamily="34" charset="0"/>
                        <a:ea typeface="+mn-ea"/>
                        <a:cs typeface="Arial" panose="020B0604020202020204" pitchFamily="34" charset="0"/>
                      </a:endParaRPr>
                    </a:p>
                  </a:txBody>
                  <a:tcPr marT="36000" marB="36000">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319788"/>
                  </a:ext>
                </a:extLst>
              </a:tr>
              <a:tr h="331236">
                <a:tc>
                  <a:txBody>
                    <a:bodyPr/>
                    <a:lstStyle/>
                    <a:p>
                      <a:r>
                        <a:rPr lang="es-ES" sz="850" b="1" dirty="0">
                          <a:solidFill>
                            <a:srgbClr val="002755"/>
                          </a:solidFill>
                          <a:latin typeface="Arial" panose="020B0604020202020204" pitchFamily="34" charset="0"/>
                          <a:cs typeface="Arial" panose="020B0604020202020204" pitchFamily="34" charset="0"/>
                        </a:rPr>
                        <a:t>Rivastigmina</a:t>
                      </a:r>
                    </a:p>
                  </a:txBody>
                  <a:tcPr marT="36000" marB="36000">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Cápsulas 1,5, 3, 4,5 y 6 mg - Solución oral 2 mg/ml</a:t>
                      </a:r>
                    </a:p>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Parches 4,6, 9,5 y 13,3 mg</a:t>
                      </a:r>
                    </a:p>
                  </a:txBody>
                  <a:tcPr marT="36000" marB="36000">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156790"/>
                  </a:ext>
                </a:extLst>
              </a:tr>
              <a:tr h="632595">
                <a:tc>
                  <a:txBody>
                    <a:bodyPr/>
                    <a:lstStyle/>
                    <a:p>
                      <a:r>
                        <a:rPr lang="es-ES" sz="850" b="1" dirty="0">
                          <a:solidFill>
                            <a:srgbClr val="002755"/>
                          </a:solidFill>
                          <a:latin typeface="Arial" panose="020B0604020202020204" pitchFamily="34" charset="0"/>
                          <a:cs typeface="Arial" panose="020B0604020202020204" pitchFamily="34" charset="0"/>
                        </a:rPr>
                        <a:t>Memantina</a:t>
                      </a:r>
                    </a:p>
                  </a:txBody>
                  <a:tcPr marT="36000" marB="36000">
                    <a:lnL w="6350" cap="flat" cmpd="sng" algn="ctr">
                      <a:noFill/>
                      <a:prstDash val="solid"/>
                      <a:miter lim="800000"/>
                    </a:lnL>
                    <a:lnR>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Comprimidos 10 y 20 mg</a:t>
                      </a:r>
                    </a:p>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Comprimidos 5, 10, 15 y 20 mg (envase iniciación)</a:t>
                      </a:r>
                    </a:p>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Comprimidos bucodispersables 10 y 20 mg.</a:t>
                      </a:r>
                    </a:p>
                    <a:p>
                      <a:pPr marL="96838" indent="-96838">
                        <a:buFont typeface="Arial" panose="020B0604020202020204" pitchFamily="34" charset="0"/>
                        <a:buChar char="•"/>
                        <a:tabLst/>
                      </a:pPr>
                      <a:r>
                        <a:rPr lang="es-ES" sz="850" kern="1200" dirty="0">
                          <a:solidFill>
                            <a:srgbClr val="002755"/>
                          </a:solidFill>
                          <a:effectLst/>
                          <a:latin typeface="Arial" panose="020B0604020202020204" pitchFamily="34" charset="0"/>
                          <a:cs typeface="Arial" panose="020B0604020202020204" pitchFamily="34" charset="0"/>
                        </a:rPr>
                        <a:t>Solución oral 5 y 10 mg/pulsación</a:t>
                      </a:r>
                      <a:endParaRPr lang="es-ES" sz="850" kern="1200" dirty="0">
                        <a:solidFill>
                          <a:srgbClr val="002755"/>
                        </a:solidFill>
                        <a:effectLst/>
                        <a:latin typeface="Arial" panose="020B0604020202020204" pitchFamily="34" charset="0"/>
                        <a:ea typeface="+mn-ea"/>
                        <a:cs typeface="Arial" panose="020B0604020202020204" pitchFamily="34" charset="0"/>
                      </a:endParaRPr>
                    </a:p>
                  </a:txBody>
                  <a:tcPr marT="36000" marB="36000">
                    <a:lnL>
                      <a:noFill/>
                    </a:lnL>
                    <a:lnR w="6350" cap="flat" cmpd="sng" algn="ctr">
                      <a:noFill/>
                      <a:prstDash val="solid"/>
                      <a:miter lim="800000"/>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246288"/>
                  </a:ext>
                </a:extLst>
              </a:tr>
            </a:tbl>
          </a:graphicData>
        </a:graphic>
      </p:graphicFrame>
    </p:spTree>
    <p:extLst>
      <p:ext uri="{BB962C8B-B14F-4D97-AF65-F5344CB8AC3E}">
        <p14:creationId xmlns:p14="http://schemas.microsoft.com/office/powerpoint/2010/main" val="36444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esquinas redondeadas 2">
            <a:extLst>
              <a:ext uri="{FF2B5EF4-FFF2-40B4-BE49-F238E27FC236}">
                <a16:creationId xmlns:a16="http://schemas.microsoft.com/office/drawing/2014/main" id="{5CD6E167-97C1-98AC-BBA5-948B1DEF5CD8}"/>
              </a:ext>
            </a:extLst>
          </p:cNvPr>
          <p:cNvSpPr/>
          <p:nvPr/>
        </p:nvSpPr>
        <p:spPr>
          <a:xfrm>
            <a:off x="4270443" y="992555"/>
            <a:ext cx="4514783" cy="578632"/>
          </a:xfrm>
          <a:prstGeom prst="roundRect">
            <a:avLst>
              <a:gd name="adj" fmla="val 5332"/>
            </a:avLst>
          </a:prstGeom>
          <a:solidFill>
            <a:srgbClr val="0027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3" name="CuadroTexto 2">
            <a:extLst>
              <a:ext uri="{FF2B5EF4-FFF2-40B4-BE49-F238E27FC236}">
                <a16:creationId xmlns:a16="http://schemas.microsoft.com/office/drawing/2014/main" id="{FAF36664-3660-2A8A-6739-DF8812BE74C1}"/>
              </a:ext>
            </a:extLst>
          </p:cNvPr>
          <p:cNvSpPr txBox="1"/>
          <p:nvPr/>
        </p:nvSpPr>
        <p:spPr>
          <a:xfrm>
            <a:off x="4338536" y="1080880"/>
            <a:ext cx="4446689" cy="415498"/>
          </a:xfrm>
          <a:prstGeom prst="rect">
            <a:avLst/>
          </a:prstGeom>
          <a:noFill/>
        </p:spPr>
        <p:txBody>
          <a:bodyPr wrap="square">
            <a:spAutoFit/>
          </a:bodyPr>
          <a:lstStyle/>
          <a:p>
            <a:pPr>
              <a:spcAft>
                <a:spcPts val="400"/>
              </a:spcAft>
            </a:pPr>
            <a:r>
              <a:rPr lang="es-ES" sz="1050" b="1" dirty="0">
                <a:solidFill>
                  <a:srgbClr val="002755"/>
                </a:solidFill>
                <a:latin typeface="Arial" panose="020B0604020202020204" pitchFamily="34" charset="0"/>
                <a:ea typeface="Yu Gothic UI" panose="020B0500000000000000" pitchFamily="34" charset="-128"/>
                <a:cs typeface="Arial" panose="020B0604020202020204" pitchFamily="34" charset="0"/>
              </a:rPr>
              <a:t>Terapia dirigida a la sinapsis colinérgica</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 evitando la degradación de la acetilcolina (</a:t>
            </a:r>
            <a:r>
              <a:rPr lang="es-ES" sz="1050" dirty="0" err="1">
                <a:solidFill>
                  <a:srgbClr val="002755"/>
                </a:solidFill>
                <a:latin typeface="Arial" panose="020B0604020202020204" pitchFamily="34" charset="0"/>
                <a:ea typeface="Yu Gothic UI" panose="020B0500000000000000" pitchFamily="34" charset="-128"/>
                <a:cs typeface="Arial" panose="020B0604020202020204" pitchFamily="34" charset="0"/>
              </a:rPr>
              <a:t>ACh</a:t>
            </a:r>
            <a:r>
              <a:rPr lang="es-ES" sz="1050" dirty="0">
                <a:solidFill>
                  <a:srgbClr val="002755"/>
                </a:solidFill>
                <a:latin typeface="Arial" panose="020B0604020202020204" pitchFamily="34" charset="0"/>
                <a:ea typeface="Yu Gothic UI" panose="020B0500000000000000" pitchFamily="34" charset="-128"/>
                <a:cs typeface="Arial" panose="020B0604020202020204" pitchFamily="34" charset="0"/>
              </a:rPr>
              <a:t>), para contrarrestar su déficit cerebral.</a:t>
            </a:r>
          </a:p>
        </p:txBody>
      </p:sp>
      <p:sp>
        <p:nvSpPr>
          <p:cNvPr id="5" name="CuadroTexto 4">
            <a:extLst>
              <a:ext uri="{FF2B5EF4-FFF2-40B4-BE49-F238E27FC236}">
                <a16:creationId xmlns:a16="http://schemas.microsoft.com/office/drawing/2014/main" id="{1AA01CA3-1B63-2380-97E0-602A08E37257}"/>
              </a:ext>
            </a:extLst>
          </p:cNvPr>
          <p:cNvSpPr txBox="1"/>
          <p:nvPr/>
        </p:nvSpPr>
        <p:spPr>
          <a:xfrm>
            <a:off x="503239" y="4504260"/>
            <a:ext cx="6228302" cy="307777"/>
          </a:xfrm>
          <a:prstGeom prst="rect">
            <a:avLst/>
          </a:prstGeom>
          <a:noFill/>
        </p:spPr>
        <p:txBody>
          <a:bodyPr wrap="square">
            <a:spAutoFit/>
          </a:bodyPr>
          <a:lstStyle/>
          <a:p>
            <a:pPr indent="-406400">
              <a:spcAft>
                <a:spcPts val="400"/>
              </a:spcAft>
            </a:pP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Gandía L,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Alvarez</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RM, Hernández-Guijo JM, González-Rubio JM, de Pascual R, Rojo J, Tapia L. Anticolinesterásicos en el tratamiento de la enfermedad de Alzheimer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Anticholinesterases</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in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the</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treatment</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of</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Alzheimer's</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disease</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Rev</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Neurol. 2006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Apr</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 16-30;42(8):471-7. </a:t>
            </a:r>
            <a:r>
              <a:rPr lang="es-ES" sz="700" dirty="0" err="1">
                <a:solidFill>
                  <a:srgbClr val="002755"/>
                </a:solidFill>
                <a:effectLst/>
                <a:latin typeface="Arial" panose="020B0604020202020204" pitchFamily="34" charset="0"/>
                <a:ea typeface="Times New Roman" panose="02020603050405020304" pitchFamily="18" charset="0"/>
                <a:cs typeface="Arial" panose="020B0604020202020204" pitchFamily="34" charset="0"/>
              </a:rPr>
              <a:t>Spanish</a:t>
            </a:r>
            <a:r>
              <a:rPr lang="es-ES" sz="700" dirty="0">
                <a:solidFill>
                  <a:srgbClr val="002755"/>
                </a:solidFill>
                <a:effectLst/>
                <a:latin typeface="Arial" panose="020B0604020202020204" pitchFamily="34" charset="0"/>
                <a:ea typeface="Times New Roman" panose="02020603050405020304" pitchFamily="18" charset="0"/>
                <a:cs typeface="Arial" panose="020B0604020202020204" pitchFamily="34" charset="0"/>
              </a:rPr>
              <a:t>.</a:t>
            </a:r>
            <a:endParaRPr lang="es-ES" sz="700" dirty="0">
              <a:solidFill>
                <a:srgbClr val="002755"/>
              </a:solidFill>
              <a:effectLst/>
              <a:latin typeface="Arial" panose="020B0604020202020204" pitchFamily="34" charset="0"/>
              <a:ea typeface="Yu Gothic" panose="020B0400000000000000" pitchFamily="34" charset="-128"/>
              <a:cs typeface="Arial" panose="020B0604020202020204" pitchFamily="34" charset="0"/>
            </a:endParaRPr>
          </a:p>
        </p:txBody>
      </p:sp>
      <p:sp>
        <p:nvSpPr>
          <p:cNvPr id="10" name="Título 1">
            <a:extLst>
              <a:ext uri="{FF2B5EF4-FFF2-40B4-BE49-F238E27FC236}">
                <a16:creationId xmlns:a16="http://schemas.microsoft.com/office/drawing/2014/main" id="{E9A2228A-83F9-450D-1010-8AF8159947EF}"/>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grpSp>
        <p:nvGrpSpPr>
          <p:cNvPr id="51" name="Grupo 50">
            <a:extLst>
              <a:ext uri="{FF2B5EF4-FFF2-40B4-BE49-F238E27FC236}">
                <a16:creationId xmlns:a16="http://schemas.microsoft.com/office/drawing/2014/main" id="{F68AB078-0F58-62A4-EA1A-147B70597867}"/>
              </a:ext>
            </a:extLst>
          </p:cNvPr>
          <p:cNvGrpSpPr/>
          <p:nvPr/>
        </p:nvGrpSpPr>
        <p:grpSpPr>
          <a:xfrm>
            <a:off x="503237" y="987425"/>
            <a:ext cx="1948415" cy="1953479"/>
            <a:chOff x="503237" y="1409286"/>
            <a:chExt cx="3212552" cy="3220902"/>
          </a:xfrm>
        </p:grpSpPr>
        <p:sp>
          <p:nvSpPr>
            <p:cNvPr id="52" name="Rectángulo: una sola esquina redondeada 7">
              <a:extLst>
                <a:ext uri="{FF2B5EF4-FFF2-40B4-BE49-F238E27FC236}">
                  <a16:creationId xmlns:a16="http://schemas.microsoft.com/office/drawing/2014/main" id="{29988B11-C774-9F5A-B957-8FBE0C8AEE16}"/>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53" name="Rectángulo: una sola esquina redondeada 7">
              <a:extLst>
                <a:ext uri="{FF2B5EF4-FFF2-40B4-BE49-F238E27FC236}">
                  <a16:creationId xmlns:a16="http://schemas.microsoft.com/office/drawing/2014/main" id="{D86642B6-2F7F-88C8-71DA-945ADC42E5F3}"/>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
        <p:nvSpPr>
          <p:cNvPr id="62" name="Rectángulo: una sola esquina redondeada 5">
            <a:extLst>
              <a:ext uri="{FF2B5EF4-FFF2-40B4-BE49-F238E27FC236}">
                <a16:creationId xmlns:a16="http://schemas.microsoft.com/office/drawing/2014/main" id="{59E87295-9960-20CB-871B-2FF6C845FD60}"/>
              </a:ext>
            </a:extLst>
          </p:cNvPr>
          <p:cNvSpPr/>
          <p:nvPr/>
        </p:nvSpPr>
        <p:spPr>
          <a:xfrm flipV="1">
            <a:off x="1952847" y="1678075"/>
            <a:ext cx="6832378" cy="2652765"/>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grpSp>
        <p:nvGrpSpPr>
          <p:cNvPr id="193" name="Grupo 192">
            <a:extLst>
              <a:ext uri="{FF2B5EF4-FFF2-40B4-BE49-F238E27FC236}">
                <a16:creationId xmlns:a16="http://schemas.microsoft.com/office/drawing/2014/main" id="{62AC4897-80BB-244F-82E9-AC6FAA19786C}"/>
              </a:ext>
            </a:extLst>
          </p:cNvPr>
          <p:cNvGrpSpPr/>
          <p:nvPr/>
        </p:nvGrpSpPr>
        <p:grpSpPr>
          <a:xfrm>
            <a:off x="3233844" y="994840"/>
            <a:ext cx="957814" cy="200849"/>
            <a:chOff x="5272356" y="2771619"/>
            <a:chExt cx="957814" cy="200849"/>
          </a:xfrm>
        </p:grpSpPr>
        <p:sp>
          <p:nvSpPr>
            <p:cNvPr id="198" name="Rectángulo: una sola esquina redondeada 37">
              <a:extLst>
                <a:ext uri="{FF2B5EF4-FFF2-40B4-BE49-F238E27FC236}">
                  <a16:creationId xmlns:a16="http://schemas.microsoft.com/office/drawing/2014/main" id="{DECE3DD0-12DE-5604-5335-9EDD96FC946F}"/>
                </a:ext>
              </a:extLst>
            </p:cNvPr>
            <p:cNvSpPr/>
            <p:nvPr/>
          </p:nvSpPr>
          <p:spPr>
            <a:xfrm flipV="1">
              <a:off x="5272357" y="2772634"/>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sp>
          <p:nvSpPr>
            <p:cNvPr id="199" name="CuadroTexto 198">
              <a:extLst>
                <a:ext uri="{FF2B5EF4-FFF2-40B4-BE49-F238E27FC236}">
                  <a16:creationId xmlns:a16="http://schemas.microsoft.com/office/drawing/2014/main" id="{181F4AAB-E700-2563-0CB4-FAEACF313CDD}"/>
                </a:ext>
              </a:extLst>
            </p:cNvPr>
            <p:cNvSpPr txBox="1"/>
            <p:nvPr/>
          </p:nvSpPr>
          <p:spPr>
            <a:xfrm>
              <a:off x="5272356" y="2771619"/>
              <a:ext cx="914063" cy="200849"/>
            </a:xfrm>
            <a:prstGeom prst="rect">
              <a:avLst/>
            </a:prstGeom>
            <a:noFill/>
            <a:ln>
              <a:noFill/>
            </a:ln>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IACEs</a:t>
              </a:r>
              <a:endParaRPr lang="es-ES" sz="1050" dirty="0">
                <a:solidFill>
                  <a:schemeClr val="bg1"/>
                </a:solidFill>
                <a:latin typeface="Arial" panose="020B0604020202020204" pitchFamily="34" charset="0"/>
                <a:cs typeface="Arial" panose="020B0604020202020204" pitchFamily="34" charset="0"/>
              </a:endParaRPr>
            </a:p>
          </p:txBody>
        </p:sp>
      </p:grpSp>
      <p:grpSp>
        <p:nvGrpSpPr>
          <p:cNvPr id="194" name="Grupo 193">
            <a:extLst>
              <a:ext uri="{FF2B5EF4-FFF2-40B4-BE49-F238E27FC236}">
                <a16:creationId xmlns:a16="http://schemas.microsoft.com/office/drawing/2014/main" id="{E3F8328D-4B66-2EDE-0C39-98D4B2D234E4}"/>
              </a:ext>
            </a:extLst>
          </p:cNvPr>
          <p:cNvGrpSpPr/>
          <p:nvPr/>
        </p:nvGrpSpPr>
        <p:grpSpPr>
          <a:xfrm>
            <a:off x="1864105" y="987425"/>
            <a:ext cx="1395631" cy="1221153"/>
            <a:chOff x="3902617" y="2499742"/>
            <a:chExt cx="1395631" cy="1221153"/>
          </a:xfrm>
        </p:grpSpPr>
        <p:sp>
          <p:nvSpPr>
            <p:cNvPr id="195" name="Rectángulo: una sola esquina redondeada 7">
              <a:extLst>
                <a:ext uri="{FF2B5EF4-FFF2-40B4-BE49-F238E27FC236}">
                  <a16:creationId xmlns:a16="http://schemas.microsoft.com/office/drawing/2014/main" id="{FEFD8F61-AD77-B773-82B4-D24DF755CABF}"/>
                </a:ext>
              </a:extLst>
            </p:cNvPr>
            <p:cNvSpPr/>
            <p:nvPr/>
          </p:nvSpPr>
          <p:spPr>
            <a:xfrm flipV="1">
              <a:off x="3986431" y="2499742"/>
              <a:ext cx="1220498" cy="1221153"/>
            </a:xfrm>
            <a:prstGeom prst="round1Rect">
              <a:avLst>
                <a:gd name="adj" fmla="val 16979"/>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196" name="CuadroTexto 195">
              <a:extLst>
                <a:ext uri="{FF2B5EF4-FFF2-40B4-BE49-F238E27FC236}">
                  <a16:creationId xmlns:a16="http://schemas.microsoft.com/office/drawing/2014/main" id="{4525EDDE-071A-E785-CEEB-8A170353636A}"/>
                </a:ext>
              </a:extLst>
            </p:cNvPr>
            <p:cNvSpPr txBox="1"/>
            <p:nvPr/>
          </p:nvSpPr>
          <p:spPr>
            <a:xfrm>
              <a:off x="3902617" y="2598069"/>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Tratamiento farmacológico</a:t>
              </a:r>
            </a:p>
          </p:txBody>
        </p:sp>
        <p:pic>
          <p:nvPicPr>
            <p:cNvPr id="197" name="Gráfico 196">
              <a:extLst>
                <a:ext uri="{FF2B5EF4-FFF2-40B4-BE49-F238E27FC236}">
                  <a16:creationId xmlns:a16="http://schemas.microsoft.com/office/drawing/2014/main" id="{0997105E-2D42-6C7E-D680-115C73FF70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347081" y="3086238"/>
              <a:ext cx="493851" cy="493851"/>
            </a:xfrm>
            <a:prstGeom prst="rect">
              <a:avLst/>
            </a:prstGeom>
          </p:spPr>
        </p:pic>
      </p:grpSp>
      <p:grpSp>
        <p:nvGrpSpPr>
          <p:cNvPr id="204" name="Grupo 203">
            <a:extLst>
              <a:ext uri="{FF2B5EF4-FFF2-40B4-BE49-F238E27FC236}">
                <a16:creationId xmlns:a16="http://schemas.microsoft.com/office/drawing/2014/main" id="{A73D7E33-753C-5901-C67D-DCA045B5C913}"/>
              </a:ext>
            </a:extLst>
          </p:cNvPr>
          <p:cNvGrpSpPr/>
          <p:nvPr/>
        </p:nvGrpSpPr>
        <p:grpSpPr>
          <a:xfrm>
            <a:off x="3859254" y="1745410"/>
            <a:ext cx="3033833" cy="2526085"/>
            <a:chOff x="3677332" y="1756782"/>
            <a:chExt cx="3546930" cy="2953310"/>
          </a:xfrm>
        </p:grpSpPr>
        <p:pic>
          <p:nvPicPr>
            <p:cNvPr id="200" name="Imagen 199">
              <a:extLst>
                <a:ext uri="{FF2B5EF4-FFF2-40B4-BE49-F238E27FC236}">
                  <a16:creationId xmlns:a16="http://schemas.microsoft.com/office/drawing/2014/main" id="{FEB01E37-9BEF-58CE-A157-E6C195B7A7D0}"/>
                </a:ext>
              </a:extLst>
            </p:cNvPr>
            <p:cNvPicPr>
              <a:picLocks noChangeAspect="1"/>
            </p:cNvPicPr>
            <p:nvPr/>
          </p:nvPicPr>
          <p:blipFill>
            <a:blip r:embed="rId5"/>
            <a:srcRect t="1685" b="1867"/>
            <a:stretch/>
          </p:blipFill>
          <p:spPr>
            <a:xfrm>
              <a:off x="3677332" y="1756782"/>
              <a:ext cx="3546930" cy="2953310"/>
            </a:xfrm>
            <a:prstGeom prst="rect">
              <a:avLst/>
            </a:prstGeom>
          </p:spPr>
        </p:pic>
        <p:sp>
          <p:nvSpPr>
            <p:cNvPr id="201" name="Elipse 200">
              <a:extLst>
                <a:ext uri="{FF2B5EF4-FFF2-40B4-BE49-F238E27FC236}">
                  <a16:creationId xmlns:a16="http://schemas.microsoft.com/office/drawing/2014/main" id="{BD9B7DD8-F5AB-BF5A-B77A-61B167E881CA}"/>
                </a:ext>
              </a:extLst>
            </p:cNvPr>
            <p:cNvSpPr/>
            <p:nvPr/>
          </p:nvSpPr>
          <p:spPr>
            <a:xfrm>
              <a:off x="4841438" y="3028096"/>
              <a:ext cx="149094" cy="147452"/>
            </a:xfrm>
            <a:prstGeom prst="ellipse">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latin typeface="Arial" panose="020B0604020202020204" pitchFamily="34" charset="0"/>
                  <a:cs typeface="Arial" panose="020B0604020202020204" pitchFamily="34" charset="0"/>
                </a:rPr>
                <a:t>1</a:t>
              </a:r>
            </a:p>
          </p:txBody>
        </p:sp>
        <p:sp>
          <p:nvSpPr>
            <p:cNvPr id="202" name="Elipse 201">
              <a:extLst>
                <a:ext uri="{FF2B5EF4-FFF2-40B4-BE49-F238E27FC236}">
                  <a16:creationId xmlns:a16="http://schemas.microsoft.com/office/drawing/2014/main" id="{E565156F-337B-22D9-A297-0C0890B8335D}"/>
                </a:ext>
              </a:extLst>
            </p:cNvPr>
            <p:cNvSpPr/>
            <p:nvPr/>
          </p:nvSpPr>
          <p:spPr>
            <a:xfrm>
              <a:off x="6175437" y="3869122"/>
              <a:ext cx="148026" cy="147452"/>
            </a:xfrm>
            <a:prstGeom prst="ellipse">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latin typeface="Arial" panose="020B0604020202020204" pitchFamily="34" charset="0"/>
                  <a:cs typeface="Arial" panose="020B0604020202020204" pitchFamily="34" charset="0"/>
                </a:rPr>
                <a:t>2</a:t>
              </a:r>
            </a:p>
          </p:txBody>
        </p:sp>
        <p:sp>
          <p:nvSpPr>
            <p:cNvPr id="203" name="Elipse 202">
              <a:extLst>
                <a:ext uri="{FF2B5EF4-FFF2-40B4-BE49-F238E27FC236}">
                  <a16:creationId xmlns:a16="http://schemas.microsoft.com/office/drawing/2014/main" id="{2F7B00A5-8C43-46FE-DBEC-A549A9F1F5BC}"/>
                </a:ext>
              </a:extLst>
            </p:cNvPr>
            <p:cNvSpPr/>
            <p:nvPr/>
          </p:nvSpPr>
          <p:spPr>
            <a:xfrm>
              <a:off x="5127734" y="3946252"/>
              <a:ext cx="149399" cy="147452"/>
            </a:xfrm>
            <a:prstGeom prst="ellipse">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latin typeface="Arial" panose="020B0604020202020204" pitchFamily="34" charset="0"/>
                  <a:cs typeface="Arial" panose="020B0604020202020204" pitchFamily="34" charset="0"/>
                </a:rPr>
                <a:t>3</a:t>
              </a:r>
            </a:p>
          </p:txBody>
        </p:sp>
      </p:grpSp>
      <p:sp>
        <p:nvSpPr>
          <p:cNvPr id="205" name="Rectángulo: esquinas redondeadas 2">
            <a:extLst>
              <a:ext uri="{FF2B5EF4-FFF2-40B4-BE49-F238E27FC236}">
                <a16:creationId xmlns:a16="http://schemas.microsoft.com/office/drawing/2014/main" id="{858D729A-8A27-0E3C-A9C0-0DB2A9B90867}"/>
              </a:ext>
            </a:extLst>
          </p:cNvPr>
          <p:cNvSpPr/>
          <p:nvPr/>
        </p:nvSpPr>
        <p:spPr>
          <a:xfrm>
            <a:off x="2091471" y="2241387"/>
            <a:ext cx="2001558" cy="909013"/>
          </a:xfrm>
          <a:prstGeom prst="roundRect">
            <a:avLst>
              <a:gd name="adj" fmla="val 5332"/>
            </a:avLst>
          </a:prstGeom>
          <a:solidFill>
            <a:srgbClr val="002755">
              <a:alpha val="10000"/>
            </a:srgbClr>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206" name="CuadroTexto 205">
            <a:extLst>
              <a:ext uri="{FF2B5EF4-FFF2-40B4-BE49-F238E27FC236}">
                <a16:creationId xmlns:a16="http://schemas.microsoft.com/office/drawing/2014/main" id="{5A1EA0FB-A380-FC05-456A-B7DA5259563A}"/>
              </a:ext>
            </a:extLst>
          </p:cNvPr>
          <p:cNvSpPr txBox="1"/>
          <p:nvPr/>
        </p:nvSpPr>
        <p:spPr>
          <a:xfrm>
            <a:off x="2238433" y="2269142"/>
            <a:ext cx="1842156" cy="877163"/>
          </a:xfrm>
          <a:prstGeom prst="rect">
            <a:avLst/>
          </a:prstGeom>
          <a:noFill/>
        </p:spPr>
        <p:txBody>
          <a:bodyPr wrap="square">
            <a:spAutoFit/>
          </a:bodyPr>
          <a:lstStyle/>
          <a:p>
            <a:r>
              <a:rPr lang="es-ES" sz="850" dirty="0">
                <a:solidFill>
                  <a:srgbClr val="002755"/>
                </a:solidFill>
                <a:latin typeface="Arial" panose="020B0604020202020204" pitchFamily="34" charset="0"/>
                <a:ea typeface="Yu Gothic UI" panose="020B0500000000000000" pitchFamily="34" charset="-128"/>
                <a:cs typeface="Arial" panose="020B0604020202020204" pitchFamily="34" charset="0"/>
              </a:rPr>
              <a:t>La enzima CAT sintetiza </a:t>
            </a:r>
            <a:r>
              <a:rPr lang="es-ES" sz="850" dirty="0" err="1">
                <a:solidFill>
                  <a:srgbClr val="002755"/>
                </a:solidFill>
                <a:latin typeface="Arial" panose="020B0604020202020204" pitchFamily="34" charset="0"/>
                <a:ea typeface="Yu Gothic UI" panose="020B0500000000000000" pitchFamily="34" charset="-128"/>
                <a:cs typeface="Arial" panose="020B0604020202020204" pitchFamily="34" charset="0"/>
              </a:rPr>
              <a:t>ACh</a:t>
            </a:r>
            <a:r>
              <a:rPr lang="es-ES" sz="850" dirty="0">
                <a:solidFill>
                  <a:srgbClr val="002755"/>
                </a:solidFill>
                <a:latin typeface="Arial" panose="020B0604020202020204" pitchFamily="34" charset="0"/>
                <a:ea typeface="Yu Gothic UI" panose="020B0500000000000000" pitchFamily="34" charset="-128"/>
                <a:cs typeface="Arial" panose="020B0604020202020204" pitchFamily="34" charset="0"/>
              </a:rPr>
              <a:t> a partir de acetil coenzima A y colina en el soma de las neuronas colinérgicas y luego se transporta por el axón hasta la terminación nerviosa. </a:t>
            </a:r>
          </a:p>
        </p:txBody>
      </p:sp>
      <p:sp>
        <p:nvSpPr>
          <p:cNvPr id="207" name="Elipse 206">
            <a:extLst>
              <a:ext uri="{FF2B5EF4-FFF2-40B4-BE49-F238E27FC236}">
                <a16:creationId xmlns:a16="http://schemas.microsoft.com/office/drawing/2014/main" id="{E0CBE9B5-7DF2-F4C9-EF58-B3651E597423}"/>
              </a:ext>
            </a:extLst>
          </p:cNvPr>
          <p:cNvSpPr/>
          <p:nvPr/>
        </p:nvSpPr>
        <p:spPr>
          <a:xfrm>
            <a:off x="1978022" y="2205272"/>
            <a:ext cx="301526" cy="298206"/>
          </a:xfrm>
          <a:prstGeom prst="ellipse">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bg1"/>
                </a:solidFill>
                <a:latin typeface="Arial" panose="020B0604020202020204" pitchFamily="34" charset="0"/>
                <a:cs typeface="Arial" panose="020B0604020202020204" pitchFamily="34" charset="0"/>
              </a:rPr>
              <a:t>1</a:t>
            </a:r>
          </a:p>
        </p:txBody>
      </p:sp>
      <p:sp>
        <p:nvSpPr>
          <p:cNvPr id="208" name="Rectángulo: esquinas redondeadas 2">
            <a:extLst>
              <a:ext uri="{FF2B5EF4-FFF2-40B4-BE49-F238E27FC236}">
                <a16:creationId xmlns:a16="http://schemas.microsoft.com/office/drawing/2014/main" id="{6EFFD984-3752-3329-5C01-3F32416A3756}"/>
              </a:ext>
            </a:extLst>
          </p:cNvPr>
          <p:cNvSpPr/>
          <p:nvPr/>
        </p:nvSpPr>
        <p:spPr>
          <a:xfrm>
            <a:off x="6427096" y="1833222"/>
            <a:ext cx="2132186" cy="691299"/>
          </a:xfrm>
          <a:prstGeom prst="roundRect">
            <a:avLst>
              <a:gd name="adj" fmla="val 5332"/>
            </a:avLst>
          </a:prstGeom>
          <a:solidFill>
            <a:srgbClr val="002755">
              <a:alpha val="10000"/>
            </a:srgbClr>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209" name="CuadroTexto 208">
            <a:extLst>
              <a:ext uri="{FF2B5EF4-FFF2-40B4-BE49-F238E27FC236}">
                <a16:creationId xmlns:a16="http://schemas.microsoft.com/office/drawing/2014/main" id="{1D91DF0C-D615-05F0-F0EF-06055770C8B3}"/>
              </a:ext>
            </a:extLst>
          </p:cNvPr>
          <p:cNvSpPr txBox="1"/>
          <p:nvPr/>
        </p:nvSpPr>
        <p:spPr>
          <a:xfrm>
            <a:off x="6586497" y="1873416"/>
            <a:ext cx="1991445" cy="615553"/>
          </a:xfrm>
          <a:prstGeom prst="rect">
            <a:avLst/>
          </a:prstGeom>
          <a:noFill/>
        </p:spPr>
        <p:txBody>
          <a:bodyPr wrap="square">
            <a:spAutoFit/>
          </a:bodyPr>
          <a:lstStyle/>
          <a:p>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Una vez liberada en la hendidura sináptica, la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ACh</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se une a receptores muscarínicos y nicotínicos en las membranas pre y postsinápticas.</a:t>
            </a:r>
            <a:endParaRPr lang="es-ES" sz="8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p:txBody>
      </p:sp>
      <p:sp>
        <p:nvSpPr>
          <p:cNvPr id="210" name="Elipse 209">
            <a:extLst>
              <a:ext uri="{FF2B5EF4-FFF2-40B4-BE49-F238E27FC236}">
                <a16:creationId xmlns:a16="http://schemas.microsoft.com/office/drawing/2014/main" id="{3068858E-2660-40AD-6B78-29E80264603A}"/>
              </a:ext>
            </a:extLst>
          </p:cNvPr>
          <p:cNvSpPr/>
          <p:nvPr/>
        </p:nvSpPr>
        <p:spPr>
          <a:xfrm>
            <a:off x="6313647" y="1797106"/>
            <a:ext cx="301526" cy="298206"/>
          </a:xfrm>
          <a:prstGeom prst="ellipse">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bg1"/>
                </a:solidFill>
                <a:latin typeface="Arial" panose="020B0604020202020204" pitchFamily="34" charset="0"/>
                <a:cs typeface="Arial" panose="020B0604020202020204" pitchFamily="34" charset="0"/>
              </a:rPr>
              <a:t>2</a:t>
            </a:r>
          </a:p>
        </p:txBody>
      </p:sp>
      <p:grpSp>
        <p:nvGrpSpPr>
          <p:cNvPr id="235" name="Grupo 234">
            <a:extLst>
              <a:ext uri="{FF2B5EF4-FFF2-40B4-BE49-F238E27FC236}">
                <a16:creationId xmlns:a16="http://schemas.microsoft.com/office/drawing/2014/main" id="{67E1457E-59D3-BF51-57CD-3ADEE1BF10CF}"/>
              </a:ext>
            </a:extLst>
          </p:cNvPr>
          <p:cNvGrpSpPr/>
          <p:nvPr/>
        </p:nvGrpSpPr>
        <p:grpSpPr>
          <a:xfrm>
            <a:off x="1978022" y="3272216"/>
            <a:ext cx="1729341" cy="983020"/>
            <a:chOff x="1978022" y="3237291"/>
            <a:chExt cx="1729341" cy="983020"/>
          </a:xfrm>
        </p:grpSpPr>
        <p:sp>
          <p:nvSpPr>
            <p:cNvPr id="211" name="Rectángulo: esquinas redondeadas 2">
              <a:extLst>
                <a:ext uri="{FF2B5EF4-FFF2-40B4-BE49-F238E27FC236}">
                  <a16:creationId xmlns:a16="http://schemas.microsoft.com/office/drawing/2014/main" id="{B5A63DF6-D416-0E9B-C8CD-A0276954E1BA}"/>
                </a:ext>
              </a:extLst>
            </p:cNvPr>
            <p:cNvSpPr/>
            <p:nvPr/>
          </p:nvSpPr>
          <p:spPr>
            <a:xfrm>
              <a:off x="2091471" y="3273406"/>
              <a:ext cx="1615892" cy="946905"/>
            </a:xfrm>
            <a:prstGeom prst="roundRect">
              <a:avLst>
                <a:gd name="adj" fmla="val 5332"/>
              </a:avLst>
            </a:prstGeom>
            <a:solidFill>
              <a:srgbClr val="002755">
                <a:alpha val="10000"/>
              </a:srgbClr>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212" name="CuadroTexto 211">
              <a:extLst>
                <a:ext uri="{FF2B5EF4-FFF2-40B4-BE49-F238E27FC236}">
                  <a16:creationId xmlns:a16="http://schemas.microsoft.com/office/drawing/2014/main" id="{3BBCF6B9-E417-01FE-CB5B-17AA899193EB}"/>
                </a:ext>
              </a:extLst>
            </p:cNvPr>
            <p:cNvSpPr txBox="1"/>
            <p:nvPr/>
          </p:nvSpPr>
          <p:spPr>
            <a:xfrm>
              <a:off x="2238432" y="3301161"/>
              <a:ext cx="1344523" cy="877163"/>
            </a:xfrm>
            <a:prstGeom prst="rect">
              <a:avLst/>
            </a:prstGeom>
            <a:noFill/>
          </p:spPr>
          <p:txBody>
            <a:bodyPr wrap="square">
              <a:spAutoFit/>
            </a:bodyPr>
            <a:lstStyle/>
            <a:p>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La enzima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AChE</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degrada la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ACh</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en colina y ácido acético, y la colina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recaptada</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se reutiliza en la síntesis de nueva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ACh</a:t>
              </a:r>
              <a:endParaRPr lang="es-ES" sz="850" dirty="0">
                <a:solidFill>
                  <a:srgbClr val="002755"/>
                </a:solidFill>
                <a:latin typeface="Arial" panose="020B0604020202020204" pitchFamily="34" charset="0"/>
                <a:ea typeface="Yu Gothic UI" panose="020B0500000000000000" pitchFamily="34" charset="-128"/>
                <a:cs typeface="Arial" panose="020B0604020202020204" pitchFamily="34" charset="0"/>
              </a:endParaRPr>
            </a:p>
          </p:txBody>
        </p:sp>
        <p:sp>
          <p:nvSpPr>
            <p:cNvPr id="213" name="Elipse 212">
              <a:extLst>
                <a:ext uri="{FF2B5EF4-FFF2-40B4-BE49-F238E27FC236}">
                  <a16:creationId xmlns:a16="http://schemas.microsoft.com/office/drawing/2014/main" id="{DD36B3E0-532B-6C28-4023-3FF15CFD93EE}"/>
                </a:ext>
              </a:extLst>
            </p:cNvPr>
            <p:cNvSpPr/>
            <p:nvPr/>
          </p:nvSpPr>
          <p:spPr>
            <a:xfrm>
              <a:off x="1978022" y="3237291"/>
              <a:ext cx="301526" cy="298206"/>
            </a:xfrm>
            <a:prstGeom prst="ellipse">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bg1"/>
                  </a:solidFill>
                  <a:latin typeface="Arial" panose="020B0604020202020204" pitchFamily="34" charset="0"/>
                  <a:cs typeface="Arial" panose="020B0604020202020204" pitchFamily="34" charset="0"/>
                </a:rPr>
                <a:t>3</a:t>
              </a:r>
            </a:p>
          </p:txBody>
        </p:sp>
      </p:grpSp>
      <p:cxnSp>
        <p:nvCxnSpPr>
          <p:cNvPr id="215" name="Conector recto de flecha 214">
            <a:extLst>
              <a:ext uri="{FF2B5EF4-FFF2-40B4-BE49-F238E27FC236}">
                <a16:creationId xmlns:a16="http://schemas.microsoft.com/office/drawing/2014/main" id="{1F93F3E9-717D-22CF-4698-803EFB9B59FA}"/>
              </a:ext>
            </a:extLst>
          </p:cNvPr>
          <p:cNvCxnSpPr>
            <a:cxnSpLocks/>
            <a:stCxn id="205" idx="3"/>
          </p:cNvCxnSpPr>
          <p:nvPr/>
        </p:nvCxnSpPr>
        <p:spPr>
          <a:xfrm>
            <a:off x="4093029" y="2695894"/>
            <a:ext cx="603379" cy="0"/>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Conector recto de flecha 218">
            <a:extLst>
              <a:ext uri="{FF2B5EF4-FFF2-40B4-BE49-F238E27FC236}">
                <a16:creationId xmlns:a16="http://schemas.microsoft.com/office/drawing/2014/main" id="{05388CD5-14CB-8BBD-C650-6BD76F714277}"/>
              </a:ext>
            </a:extLst>
          </p:cNvPr>
          <p:cNvCxnSpPr>
            <a:cxnSpLocks/>
          </p:cNvCxnSpPr>
          <p:nvPr/>
        </p:nvCxnSpPr>
        <p:spPr>
          <a:xfrm>
            <a:off x="3714750" y="3606800"/>
            <a:ext cx="739062" cy="84776"/>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Conector recto de flecha 220">
            <a:extLst>
              <a:ext uri="{FF2B5EF4-FFF2-40B4-BE49-F238E27FC236}">
                <a16:creationId xmlns:a16="http://schemas.microsoft.com/office/drawing/2014/main" id="{DA3C1777-6026-D6BD-9A8C-821BE7263673}"/>
              </a:ext>
            </a:extLst>
          </p:cNvPr>
          <p:cNvCxnSpPr>
            <a:cxnSpLocks/>
          </p:cNvCxnSpPr>
          <p:nvPr/>
        </p:nvCxnSpPr>
        <p:spPr>
          <a:xfrm flipH="1">
            <a:off x="6089780" y="2520033"/>
            <a:ext cx="642859" cy="773437"/>
          </a:xfrm>
          <a:prstGeom prst="straightConnector1">
            <a:avLst/>
          </a:prstGeom>
          <a:ln>
            <a:solidFill>
              <a:srgbClr val="002755"/>
            </a:solidFill>
            <a:tailEnd type="triangle"/>
          </a:ln>
        </p:spPr>
        <p:style>
          <a:lnRef idx="1">
            <a:schemeClr val="accent1"/>
          </a:lnRef>
          <a:fillRef idx="0">
            <a:schemeClr val="accent1"/>
          </a:fillRef>
          <a:effectRef idx="0">
            <a:schemeClr val="accent1"/>
          </a:effectRef>
          <a:fontRef idx="minor">
            <a:schemeClr val="tx1"/>
          </a:fontRef>
        </p:style>
      </p:cxnSp>
      <p:sp>
        <p:nvSpPr>
          <p:cNvPr id="226" name="Rectángulo: esquinas redondeadas 2">
            <a:extLst>
              <a:ext uri="{FF2B5EF4-FFF2-40B4-BE49-F238E27FC236}">
                <a16:creationId xmlns:a16="http://schemas.microsoft.com/office/drawing/2014/main" id="{A76B0FDF-12CE-6B51-C15E-CC4429C76B4C}"/>
              </a:ext>
            </a:extLst>
          </p:cNvPr>
          <p:cNvSpPr/>
          <p:nvPr/>
        </p:nvSpPr>
        <p:spPr>
          <a:xfrm>
            <a:off x="6909619" y="2593775"/>
            <a:ext cx="1651820" cy="1676774"/>
          </a:xfrm>
          <a:prstGeom prst="roundRect">
            <a:avLst>
              <a:gd name="adj" fmla="val 2165"/>
            </a:avLst>
          </a:prstGeom>
          <a:solidFill>
            <a:srgbClr val="00F1B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850" dirty="0">
              <a:latin typeface="Arial" panose="020B0604020202020204" pitchFamily="34" charset="0"/>
              <a:cs typeface="Arial" panose="020B0604020202020204" pitchFamily="34" charset="0"/>
            </a:endParaRPr>
          </a:p>
        </p:txBody>
      </p:sp>
      <p:sp>
        <p:nvSpPr>
          <p:cNvPr id="230" name="CuadroTexto 229">
            <a:extLst>
              <a:ext uri="{FF2B5EF4-FFF2-40B4-BE49-F238E27FC236}">
                <a16:creationId xmlns:a16="http://schemas.microsoft.com/office/drawing/2014/main" id="{5339D772-5093-8712-EB48-E89B19E90B5C}"/>
              </a:ext>
            </a:extLst>
          </p:cNvPr>
          <p:cNvSpPr txBox="1"/>
          <p:nvPr/>
        </p:nvSpPr>
        <p:spPr>
          <a:xfrm>
            <a:off x="7135248" y="2653515"/>
            <a:ext cx="1437968" cy="1531188"/>
          </a:xfrm>
          <a:prstGeom prst="rect">
            <a:avLst/>
          </a:prstGeom>
          <a:noFill/>
        </p:spPr>
        <p:txBody>
          <a:bodyPr wrap="square">
            <a:spAutoFit/>
          </a:bodyPr>
          <a:lstStyle/>
          <a:p>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Los inhibidores de la colinesterasa-IACE evitan la degradación de la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ACh</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y de esta manera favorecen la elevación de los niveles de </a:t>
            </a:r>
            <a:r>
              <a:rPr lang="es-ES" sz="850" dirty="0" err="1">
                <a:solidFill>
                  <a:srgbClr val="002060"/>
                </a:solidFill>
                <a:latin typeface="Arial" panose="020B0604020202020204" pitchFamily="34" charset="0"/>
                <a:ea typeface="Yu Gothic UI" panose="020B0500000000000000" pitchFamily="34" charset="-128"/>
                <a:cs typeface="Arial" panose="020B0604020202020204" pitchFamily="34" charset="0"/>
              </a:rPr>
              <a:t>ACh</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 en la hendidura sináptica y facilitan los efectos de este neurotransmisor, lo que contribuye a mejorar la cognición</a:t>
            </a:r>
            <a:r>
              <a:rPr lang="es-ES" sz="850" baseline="30000" dirty="0">
                <a:solidFill>
                  <a:srgbClr val="002060"/>
                </a:solidFill>
                <a:latin typeface="Arial" panose="020B0604020202020204" pitchFamily="34" charset="0"/>
                <a:ea typeface="Yu Gothic UI" panose="020B0500000000000000" pitchFamily="34" charset="-128"/>
                <a:cs typeface="Arial" panose="020B0604020202020204" pitchFamily="34" charset="0"/>
              </a:rPr>
              <a:t>1</a:t>
            </a:r>
            <a:r>
              <a:rPr lang="es-ES" sz="850" dirty="0">
                <a:solidFill>
                  <a:srgbClr val="002060"/>
                </a:solidFill>
                <a:latin typeface="Arial" panose="020B0604020202020204" pitchFamily="34" charset="0"/>
                <a:ea typeface="Yu Gothic UI" panose="020B0500000000000000" pitchFamily="34" charset="-128"/>
                <a:cs typeface="Arial" panose="020B0604020202020204" pitchFamily="34" charset="0"/>
              </a:rPr>
              <a:t>.</a:t>
            </a:r>
            <a:endParaRPr lang="es-ES" sz="850" dirty="0">
              <a:latin typeface="Arial" panose="020B0604020202020204" pitchFamily="34" charset="0"/>
              <a:cs typeface="Arial" panose="020B0604020202020204" pitchFamily="34" charset="0"/>
            </a:endParaRPr>
          </a:p>
        </p:txBody>
      </p:sp>
      <p:pic>
        <p:nvPicPr>
          <p:cNvPr id="232" name="Imagen 231">
            <a:extLst>
              <a:ext uri="{FF2B5EF4-FFF2-40B4-BE49-F238E27FC236}">
                <a16:creationId xmlns:a16="http://schemas.microsoft.com/office/drawing/2014/main" id="{8EDE44C2-DF6E-4498-6A22-0CD6285A56AE}"/>
              </a:ext>
            </a:extLst>
          </p:cNvPr>
          <p:cNvPicPr>
            <a:picLocks noChangeAspect="1"/>
          </p:cNvPicPr>
          <p:nvPr/>
        </p:nvPicPr>
        <p:blipFill>
          <a:blip r:embed="rId6"/>
          <a:stretch>
            <a:fillRect/>
          </a:stretch>
        </p:blipFill>
        <p:spPr>
          <a:xfrm>
            <a:off x="6949700" y="2694043"/>
            <a:ext cx="244709" cy="254403"/>
          </a:xfrm>
          <a:prstGeom prst="rect">
            <a:avLst/>
          </a:prstGeom>
        </p:spPr>
      </p:pic>
    </p:spTree>
    <p:extLst>
      <p:ext uri="{BB962C8B-B14F-4D97-AF65-F5344CB8AC3E}">
        <p14:creationId xmlns:p14="http://schemas.microsoft.com/office/powerpoint/2010/main" val="3520242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Marcador de texto 2">
            <a:extLst>
              <a:ext uri="{FF2B5EF4-FFF2-40B4-BE49-F238E27FC236}">
                <a16:creationId xmlns:a16="http://schemas.microsoft.com/office/drawing/2014/main" id="{442C64A3-B90B-D6AF-9544-1DF9E5631C7A}"/>
              </a:ext>
            </a:extLst>
          </p:cNvPr>
          <p:cNvSpPr txBox="1">
            <a:spLocks/>
          </p:cNvSpPr>
          <p:nvPr/>
        </p:nvSpPr>
        <p:spPr>
          <a:xfrm>
            <a:off x="503238" y="4408820"/>
            <a:ext cx="6618531" cy="436255"/>
          </a:xfrm>
          <a:prstGeom prst="rect">
            <a:avLst/>
          </a:prstGeom>
        </p:spPr>
        <p:txBody>
          <a:bodyPr vert="horz" wrap="square" lIns="72000" tIns="72000" rIns="72000" bIns="72000" rtlCol="0" anchor="ctr">
            <a:spAutoFit/>
          </a:bodyPr>
          <a:lstStyle>
            <a:lvl1pPr marL="0" indent="0" algn="l" defTabSz="685800" rtl="0" eaLnBrk="1" latinLnBrk="0" hangingPunct="1">
              <a:lnSpc>
                <a:spcPct val="90000"/>
              </a:lnSpc>
              <a:spcBef>
                <a:spcPts val="750"/>
              </a:spcBef>
              <a:buFont typeface="Arial" panose="020B0604020202020204" pitchFamily="34" charset="0"/>
              <a:buNone/>
              <a:defRPr sz="525" kern="1200">
                <a:solidFill>
                  <a:schemeClr val="bg2">
                    <a:lumMod val="50000"/>
                  </a:schemeClr>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ontserrat" pitchFamily="2" charset="77"/>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ontserrat" pitchFamily="2" charset="77"/>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ontserrat" pitchFamily="2" charset="77"/>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700" b="0" i="0" u="none" strike="noStrike" kern="1200" cap="none" spc="0" normalizeH="0" baseline="0" noProof="0" dirty="0">
                <a:ln>
                  <a:noFill/>
                </a:ln>
                <a:solidFill>
                  <a:srgbClr val="002755"/>
                </a:solidFill>
                <a:effectLst/>
                <a:uLnTx/>
                <a:uFillTx/>
              </a:rPr>
              <a:t>1. </a:t>
            </a:r>
            <a:r>
              <a:rPr kumimoji="0" lang="es-ES" sz="700" b="0" i="0" u="none" strike="noStrike" kern="1200" cap="none" spc="0" normalizeH="0" baseline="0" noProof="0" dirty="0" err="1">
                <a:ln>
                  <a:noFill/>
                </a:ln>
                <a:solidFill>
                  <a:srgbClr val="002755"/>
                </a:solidFill>
                <a:effectLst/>
                <a:uLnTx/>
                <a:uFillTx/>
              </a:rPr>
              <a:t>Xu</a:t>
            </a:r>
            <a:r>
              <a:rPr kumimoji="0" lang="es-ES" sz="700" b="0" i="0" u="none" strike="noStrike" kern="1200" cap="none" spc="0" normalizeH="0" baseline="0" noProof="0" dirty="0">
                <a:ln>
                  <a:noFill/>
                </a:ln>
                <a:solidFill>
                  <a:srgbClr val="002755"/>
                </a:solidFill>
                <a:effectLst/>
                <a:uLnTx/>
                <a:uFillTx/>
              </a:rPr>
              <a:t> H, </a:t>
            </a:r>
            <a:r>
              <a:rPr kumimoji="0" lang="es-ES" sz="700" b="0" i="0" u="none" strike="noStrike" kern="1200" cap="none" spc="0" normalizeH="0" baseline="0" noProof="0" dirty="0" err="1">
                <a:ln>
                  <a:noFill/>
                </a:ln>
                <a:solidFill>
                  <a:srgbClr val="002755"/>
                </a:solidFill>
                <a:effectLst/>
                <a:uLnTx/>
                <a:uFillTx/>
              </a:rPr>
              <a:t>Garcia-Ptacek</a:t>
            </a:r>
            <a:r>
              <a:rPr kumimoji="0" lang="es-ES" sz="700" b="0" i="0" u="none" strike="noStrike" kern="1200" cap="none" spc="0" normalizeH="0" baseline="0" noProof="0" dirty="0">
                <a:ln>
                  <a:noFill/>
                </a:ln>
                <a:solidFill>
                  <a:srgbClr val="002755"/>
                </a:solidFill>
                <a:effectLst/>
                <a:uLnTx/>
                <a:uFillTx/>
              </a:rPr>
              <a:t> S, </a:t>
            </a:r>
            <a:r>
              <a:rPr kumimoji="0" lang="es-ES" sz="700" b="0" i="0" u="none" strike="noStrike" kern="1200" cap="none" spc="0" normalizeH="0" baseline="0" noProof="0" dirty="0" err="1">
                <a:ln>
                  <a:noFill/>
                </a:ln>
                <a:solidFill>
                  <a:srgbClr val="002755"/>
                </a:solidFill>
                <a:effectLst/>
                <a:uLnTx/>
                <a:uFillTx/>
              </a:rPr>
              <a:t>Jönsson</a:t>
            </a:r>
            <a:r>
              <a:rPr kumimoji="0" lang="es-ES" sz="700" b="0" i="0" u="none" strike="noStrike" kern="1200" cap="none" spc="0" normalizeH="0" baseline="0" noProof="0" dirty="0">
                <a:ln>
                  <a:noFill/>
                </a:ln>
                <a:solidFill>
                  <a:srgbClr val="002755"/>
                </a:solidFill>
                <a:effectLst/>
                <a:uLnTx/>
                <a:uFillTx/>
              </a:rPr>
              <a:t> L, </a:t>
            </a:r>
            <a:r>
              <a:rPr kumimoji="0" lang="es-ES" sz="700" b="0" i="0" u="none" strike="noStrike" kern="1200" cap="none" spc="0" normalizeH="0" baseline="0" noProof="0" dirty="0" err="1">
                <a:ln>
                  <a:noFill/>
                </a:ln>
                <a:solidFill>
                  <a:srgbClr val="002755"/>
                </a:solidFill>
                <a:effectLst/>
                <a:uLnTx/>
                <a:uFillTx/>
              </a:rPr>
              <a:t>Wimo</a:t>
            </a:r>
            <a:r>
              <a:rPr kumimoji="0" lang="es-ES" sz="700" b="0" i="0" u="none" strike="noStrike" kern="1200" cap="none" spc="0" normalizeH="0" baseline="0" noProof="0" dirty="0">
                <a:ln>
                  <a:noFill/>
                </a:ln>
                <a:solidFill>
                  <a:srgbClr val="002755"/>
                </a:solidFill>
                <a:effectLst/>
                <a:uLnTx/>
                <a:uFillTx/>
              </a:rPr>
              <a:t> A, </a:t>
            </a:r>
            <a:r>
              <a:rPr kumimoji="0" lang="es-ES" sz="700" b="0" i="0" u="none" strike="noStrike" kern="1200" cap="none" spc="0" normalizeH="0" baseline="0" noProof="0" dirty="0" err="1">
                <a:ln>
                  <a:noFill/>
                </a:ln>
                <a:solidFill>
                  <a:srgbClr val="002755"/>
                </a:solidFill>
                <a:effectLst/>
                <a:uLnTx/>
                <a:uFillTx/>
              </a:rPr>
              <a:t>Nordström</a:t>
            </a:r>
            <a:r>
              <a:rPr kumimoji="0" lang="es-ES" sz="700" b="0" i="0" u="none" strike="noStrike" kern="1200" cap="none" spc="0" normalizeH="0" baseline="0" noProof="0" dirty="0">
                <a:ln>
                  <a:noFill/>
                </a:ln>
                <a:solidFill>
                  <a:srgbClr val="002755"/>
                </a:solidFill>
                <a:effectLst/>
                <a:uLnTx/>
                <a:uFillTx/>
              </a:rPr>
              <a:t> P, </a:t>
            </a:r>
            <a:r>
              <a:rPr kumimoji="0" lang="es-ES" sz="700" b="0" i="0" u="none" strike="noStrike" kern="1200" cap="none" spc="0" normalizeH="0" baseline="0" noProof="0" dirty="0" err="1">
                <a:ln>
                  <a:noFill/>
                </a:ln>
                <a:solidFill>
                  <a:srgbClr val="002755"/>
                </a:solidFill>
                <a:effectLst/>
                <a:uLnTx/>
                <a:uFillTx/>
              </a:rPr>
              <a:t>Eriksdotter</a:t>
            </a:r>
            <a:r>
              <a:rPr kumimoji="0" lang="es-ES" sz="700" b="0" i="0" u="none" strike="noStrike" kern="1200" cap="none" spc="0" normalizeH="0" baseline="0" noProof="0" dirty="0">
                <a:ln>
                  <a:noFill/>
                </a:ln>
                <a:solidFill>
                  <a:srgbClr val="002755"/>
                </a:solidFill>
                <a:effectLst/>
                <a:uLnTx/>
                <a:uFillTx/>
              </a:rPr>
              <a:t> M. Long-</a:t>
            </a:r>
            <a:r>
              <a:rPr kumimoji="0" lang="es-ES" sz="700" b="0" i="0" u="none" strike="noStrike" kern="1200" cap="none" spc="0" normalizeH="0" baseline="0" noProof="0" dirty="0" err="1">
                <a:ln>
                  <a:noFill/>
                </a:ln>
                <a:solidFill>
                  <a:srgbClr val="002755"/>
                </a:solidFill>
                <a:effectLst/>
                <a:uLnTx/>
                <a:uFillTx/>
              </a:rPr>
              <a:t>term</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Effects</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of</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Cholinesterase</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Inhibitors</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on</a:t>
            </a:r>
            <a:r>
              <a:rPr kumimoji="0" lang="es-ES" sz="700" b="0" i="0" u="none" strike="noStrike" kern="1200" cap="none" spc="0" normalizeH="0" baseline="0" noProof="0" dirty="0">
                <a:ln>
                  <a:noFill/>
                </a:ln>
                <a:solidFill>
                  <a:srgbClr val="002755"/>
                </a:solidFill>
                <a:effectLst/>
                <a:uLnTx/>
                <a:uFillTx/>
              </a:rPr>
              <a:t> Cognitive Decline and </a:t>
            </a:r>
            <a:r>
              <a:rPr kumimoji="0" lang="es-ES" sz="700" b="0" i="0" u="none" strike="noStrike" kern="1200" cap="none" spc="0" normalizeH="0" baseline="0" noProof="0" dirty="0" err="1">
                <a:ln>
                  <a:noFill/>
                </a:ln>
                <a:solidFill>
                  <a:srgbClr val="002755"/>
                </a:solidFill>
                <a:effectLst/>
                <a:uLnTx/>
                <a:uFillTx/>
              </a:rPr>
              <a:t>Mortality</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Neurology</a:t>
            </a:r>
            <a:r>
              <a:rPr kumimoji="0" lang="es-ES" sz="700" b="0" i="0" u="none" strike="noStrike" kern="1200" cap="none" spc="0" normalizeH="0" baseline="0" noProof="0" dirty="0">
                <a:ln>
                  <a:noFill/>
                </a:ln>
                <a:solidFill>
                  <a:srgbClr val="002755"/>
                </a:solidFill>
                <a:effectLst/>
                <a:uLnTx/>
                <a:uFillTx/>
              </a:rPr>
              <a:t>. 2021 </a:t>
            </a:r>
            <a:r>
              <a:rPr kumimoji="0" lang="es-ES" sz="700" b="0" i="0" u="none" strike="noStrike" kern="1200" cap="none" spc="0" normalizeH="0" baseline="0" noProof="0" dirty="0" err="1">
                <a:ln>
                  <a:noFill/>
                </a:ln>
                <a:solidFill>
                  <a:srgbClr val="002755"/>
                </a:solidFill>
                <a:effectLst/>
                <a:uLnTx/>
                <a:uFillTx/>
              </a:rPr>
              <a:t>Apr</a:t>
            </a:r>
            <a:r>
              <a:rPr kumimoji="0" lang="es-ES" sz="700" b="0" i="0" u="none" strike="noStrike" kern="1200" cap="none" spc="0" normalizeH="0" baseline="0" noProof="0" dirty="0">
                <a:ln>
                  <a:noFill/>
                </a:ln>
                <a:solidFill>
                  <a:srgbClr val="002755"/>
                </a:solidFill>
                <a:effectLst/>
                <a:uLnTx/>
                <a:uFillTx/>
              </a:rPr>
              <a:t> 27;96(17):e2220-e2230. 2. </a:t>
            </a:r>
            <a:r>
              <a:rPr kumimoji="0" lang="es-ES" sz="700" b="0" i="0" u="none" strike="noStrike" kern="1200" cap="none" spc="0" normalizeH="0" baseline="0" noProof="0" dirty="0" err="1">
                <a:ln>
                  <a:noFill/>
                </a:ln>
                <a:solidFill>
                  <a:srgbClr val="002755"/>
                </a:solidFill>
                <a:effectLst/>
                <a:uLnTx/>
                <a:uFillTx/>
              </a:rPr>
              <a:t>Wattmo</a:t>
            </a:r>
            <a:r>
              <a:rPr kumimoji="0" lang="es-ES" sz="700" b="0" i="0" u="none" strike="noStrike" kern="1200" cap="none" spc="0" normalizeH="0" baseline="0" noProof="0" dirty="0">
                <a:ln>
                  <a:noFill/>
                </a:ln>
                <a:solidFill>
                  <a:srgbClr val="002755"/>
                </a:solidFill>
                <a:effectLst/>
                <a:uLnTx/>
                <a:uFillTx/>
              </a:rPr>
              <a:t> C, </a:t>
            </a:r>
            <a:r>
              <a:rPr kumimoji="0" lang="es-ES" sz="700" b="0" i="0" u="none" strike="noStrike" kern="1200" cap="none" spc="0" normalizeH="0" baseline="0" noProof="0" dirty="0" err="1">
                <a:ln>
                  <a:noFill/>
                </a:ln>
                <a:solidFill>
                  <a:srgbClr val="002755"/>
                </a:solidFill>
                <a:effectLst/>
                <a:uLnTx/>
                <a:uFillTx/>
              </a:rPr>
              <a:t>Wallin</a:t>
            </a:r>
            <a:r>
              <a:rPr kumimoji="0" lang="es-ES" sz="700" b="0" i="0" u="none" strike="noStrike" kern="1200" cap="none" spc="0" normalizeH="0" baseline="0" noProof="0" dirty="0">
                <a:ln>
                  <a:noFill/>
                </a:ln>
                <a:solidFill>
                  <a:srgbClr val="002755"/>
                </a:solidFill>
                <a:effectLst/>
                <a:uLnTx/>
                <a:uFillTx/>
              </a:rPr>
              <a:t> AK, </a:t>
            </a:r>
            <a:r>
              <a:rPr kumimoji="0" lang="es-ES" sz="700" b="0" i="0" u="none" strike="noStrike" kern="1200" cap="none" spc="0" normalizeH="0" baseline="0" noProof="0" dirty="0" err="1">
                <a:ln>
                  <a:noFill/>
                </a:ln>
                <a:solidFill>
                  <a:srgbClr val="002755"/>
                </a:solidFill>
                <a:effectLst/>
                <a:uLnTx/>
                <a:uFillTx/>
              </a:rPr>
              <a:t>Londos</a:t>
            </a:r>
            <a:r>
              <a:rPr kumimoji="0" lang="es-ES" sz="700" b="0" i="0" u="none" strike="noStrike" kern="1200" cap="none" spc="0" normalizeH="0" baseline="0" noProof="0" dirty="0">
                <a:ln>
                  <a:noFill/>
                </a:ln>
                <a:solidFill>
                  <a:srgbClr val="002755"/>
                </a:solidFill>
                <a:effectLst/>
                <a:uLnTx/>
                <a:uFillTx/>
              </a:rPr>
              <a:t> E, </a:t>
            </a:r>
            <a:r>
              <a:rPr kumimoji="0" lang="es-ES" sz="700" b="0" i="0" u="none" strike="noStrike" kern="1200" cap="none" spc="0" normalizeH="0" baseline="0" noProof="0" dirty="0" err="1">
                <a:ln>
                  <a:noFill/>
                </a:ln>
                <a:solidFill>
                  <a:srgbClr val="002755"/>
                </a:solidFill>
                <a:effectLst/>
                <a:uLnTx/>
                <a:uFillTx/>
              </a:rPr>
              <a:t>Minthon</a:t>
            </a:r>
            <a:r>
              <a:rPr kumimoji="0" lang="es-ES" sz="700" b="0" i="0" u="none" strike="noStrike" kern="1200" cap="none" spc="0" normalizeH="0" baseline="0" noProof="0" dirty="0">
                <a:ln>
                  <a:noFill/>
                </a:ln>
                <a:solidFill>
                  <a:srgbClr val="002755"/>
                </a:solidFill>
                <a:effectLst/>
                <a:uLnTx/>
                <a:uFillTx/>
              </a:rPr>
              <a:t> L. </a:t>
            </a:r>
            <a:r>
              <a:rPr kumimoji="0" lang="es-ES" sz="700" b="0" i="0" u="none" strike="noStrike" kern="1200" cap="none" spc="0" normalizeH="0" baseline="0" noProof="0" dirty="0" err="1">
                <a:ln>
                  <a:noFill/>
                </a:ln>
                <a:solidFill>
                  <a:srgbClr val="002755"/>
                </a:solidFill>
                <a:effectLst/>
                <a:uLnTx/>
                <a:uFillTx/>
              </a:rPr>
              <a:t>Risk</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factors</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for</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nursing</a:t>
            </a:r>
            <a:r>
              <a:rPr kumimoji="0" lang="es-ES" sz="700" b="0" i="0" u="none" strike="noStrike" kern="1200" cap="none" spc="0" normalizeH="0" baseline="0" noProof="0" dirty="0">
                <a:ln>
                  <a:noFill/>
                </a:ln>
                <a:solidFill>
                  <a:srgbClr val="002755"/>
                </a:solidFill>
                <a:effectLst/>
                <a:uLnTx/>
                <a:uFillTx/>
              </a:rPr>
              <a:t> home </a:t>
            </a:r>
            <a:r>
              <a:rPr kumimoji="0" lang="es-ES" sz="700" b="0" i="0" u="none" strike="noStrike" kern="1200" cap="none" spc="0" normalizeH="0" baseline="0" noProof="0" dirty="0" err="1">
                <a:ln>
                  <a:noFill/>
                </a:ln>
                <a:solidFill>
                  <a:srgbClr val="002755"/>
                </a:solidFill>
                <a:effectLst/>
                <a:uLnTx/>
                <a:uFillTx/>
              </a:rPr>
              <a:t>placement</a:t>
            </a:r>
            <a:r>
              <a:rPr kumimoji="0" lang="es-ES" sz="700" b="0" i="0" u="none" strike="noStrike" kern="1200" cap="none" spc="0" normalizeH="0" baseline="0" noProof="0" dirty="0">
                <a:ln>
                  <a:noFill/>
                </a:ln>
                <a:solidFill>
                  <a:srgbClr val="002755"/>
                </a:solidFill>
                <a:effectLst/>
                <a:uLnTx/>
                <a:uFillTx/>
              </a:rPr>
              <a:t> in </a:t>
            </a:r>
            <a:r>
              <a:rPr kumimoji="0" lang="es-ES" sz="700" b="0" i="0" u="none" strike="noStrike" kern="1200" cap="none" spc="0" normalizeH="0" baseline="0" noProof="0" dirty="0" err="1">
                <a:ln>
                  <a:noFill/>
                </a:ln>
                <a:solidFill>
                  <a:srgbClr val="002755"/>
                </a:solidFill>
                <a:effectLst/>
                <a:uLnTx/>
                <a:uFillTx/>
              </a:rPr>
              <a:t>Alzheimer's</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disease</a:t>
            </a:r>
            <a:r>
              <a:rPr kumimoji="0" lang="es-ES" sz="700" b="0" i="0" u="none" strike="noStrike" kern="1200" cap="none" spc="0" normalizeH="0" baseline="0" noProof="0" dirty="0">
                <a:ln>
                  <a:noFill/>
                </a:ln>
                <a:solidFill>
                  <a:srgbClr val="002755"/>
                </a:solidFill>
                <a:effectLst/>
                <a:uLnTx/>
                <a:uFillTx/>
              </a:rPr>
              <a:t>: a longitudinal </a:t>
            </a:r>
            <a:r>
              <a:rPr kumimoji="0" lang="es-ES" sz="700" b="0" i="0" u="none" strike="noStrike" kern="1200" cap="none" spc="0" normalizeH="0" baseline="0" noProof="0" dirty="0" err="1">
                <a:ln>
                  <a:noFill/>
                </a:ln>
                <a:solidFill>
                  <a:srgbClr val="002755"/>
                </a:solidFill>
                <a:effectLst/>
                <a:uLnTx/>
                <a:uFillTx/>
              </a:rPr>
              <a:t>study</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of</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cognition</a:t>
            </a:r>
            <a:r>
              <a:rPr kumimoji="0" lang="es-ES" sz="700" b="0" i="0" u="none" strike="noStrike" kern="1200" cap="none" spc="0" normalizeH="0" baseline="0" noProof="0" dirty="0">
                <a:ln>
                  <a:noFill/>
                </a:ln>
                <a:solidFill>
                  <a:srgbClr val="002755"/>
                </a:solidFill>
                <a:effectLst/>
                <a:uLnTx/>
                <a:uFillTx/>
              </a:rPr>
              <a:t>, ADL, </a:t>
            </a:r>
            <a:r>
              <a:rPr kumimoji="0" lang="es-ES" sz="700" b="0" i="0" u="none" strike="noStrike" kern="1200" cap="none" spc="0" normalizeH="0" baseline="0" noProof="0" dirty="0" err="1">
                <a:ln>
                  <a:noFill/>
                </a:ln>
                <a:solidFill>
                  <a:srgbClr val="002755"/>
                </a:solidFill>
                <a:effectLst/>
                <a:uLnTx/>
                <a:uFillTx/>
              </a:rPr>
              <a:t>service</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utilization</a:t>
            </a:r>
            <a:r>
              <a:rPr kumimoji="0" lang="es-ES" sz="700" b="0" i="0" u="none" strike="noStrike" kern="1200" cap="none" spc="0" normalizeH="0" baseline="0" noProof="0" dirty="0">
                <a:ln>
                  <a:noFill/>
                </a:ln>
                <a:solidFill>
                  <a:srgbClr val="002755"/>
                </a:solidFill>
                <a:effectLst/>
                <a:uLnTx/>
                <a:uFillTx/>
              </a:rPr>
              <a:t>, and </a:t>
            </a:r>
            <a:r>
              <a:rPr kumimoji="0" lang="es-ES" sz="700" b="0" i="0" u="none" strike="noStrike" kern="1200" cap="none" spc="0" normalizeH="0" baseline="0" noProof="0" dirty="0" err="1">
                <a:ln>
                  <a:noFill/>
                </a:ln>
                <a:solidFill>
                  <a:srgbClr val="002755"/>
                </a:solidFill>
                <a:effectLst/>
                <a:uLnTx/>
                <a:uFillTx/>
              </a:rPr>
              <a:t>cholinesterase</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inhibitor</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treatment</a:t>
            </a:r>
            <a:r>
              <a:rPr kumimoji="0" lang="es-ES" sz="700" b="0" i="0" u="none" strike="noStrike" kern="1200" cap="none" spc="0" normalizeH="0" baseline="0" noProof="0" dirty="0">
                <a:ln>
                  <a:noFill/>
                </a:ln>
                <a:solidFill>
                  <a:srgbClr val="002755"/>
                </a:solidFill>
                <a:effectLst/>
                <a:uLnTx/>
                <a:uFillTx/>
              </a:rPr>
              <a:t>. </a:t>
            </a:r>
            <a:r>
              <a:rPr kumimoji="0" lang="es-ES" sz="700" b="0" i="0" u="none" strike="noStrike" kern="1200" cap="none" spc="0" normalizeH="0" baseline="0" noProof="0" dirty="0" err="1">
                <a:ln>
                  <a:noFill/>
                </a:ln>
                <a:solidFill>
                  <a:srgbClr val="002755"/>
                </a:solidFill>
                <a:effectLst/>
                <a:uLnTx/>
                <a:uFillTx/>
              </a:rPr>
              <a:t>Gerontologist</a:t>
            </a:r>
            <a:r>
              <a:rPr kumimoji="0" lang="es-ES" sz="700" b="0" i="0" u="none" strike="noStrike" kern="1200" cap="none" spc="0" normalizeH="0" baseline="0" noProof="0" dirty="0">
                <a:ln>
                  <a:noFill/>
                </a:ln>
                <a:solidFill>
                  <a:srgbClr val="002755"/>
                </a:solidFill>
                <a:effectLst/>
                <a:uLnTx/>
                <a:uFillTx/>
              </a:rPr>
              <a:t>. 2011 Feb;51(1):17-27.  </a:t>
            </a:r>
          </a:p>
        </p:txBody>
      </p:sp>
      <p:sp>
        <p:nvSpPr>
          <p:cNvPr id="5" name="Título 1">
            <a:extLst>
              <a:ext uri="{FF2B5EF4-FFF2-40B4-BE49-F238E27FC236}">
                <a16:creationId xmlns:a16="http://schemas.microsoft.com/office/drawing/2014/main" id="{FA263629-CA44-E26A-7643-7CAE0BAD3EAC}"/>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grpSp>
        <p:nvGrpSpPr>
          <p:cNvPr id="20" name="Grupo 19">
            <a:extLst>
              <a:ext uri="{FF2B5EF4-FFF2-40B4-BE49-F238E27FC236}">
                <a16:creationId xmlns:a16="http://schemas.microsoft.com/office/drawing/2014/main" id="{611A2D07-F077-C57A-7E4A-B5C3C479C45E}"/>
              </a:ext>
            </a:extLst>
          </p:cNvPr>
          <p:cNvGrpSpPr/>
          <p:nvPr/>
        </p:nvGrpSpPr>
        <p:grpSpPr>
          <a:xfrm>
            <a:off x="503237" y="987425"/>
            <a:ext cx="1948415" cy="1953479"/>
            <a:chOff x="503237" y="1409286"/>
            <a:chExt cx="3212552" cy="3220902"/>
          </a:xfrm>
        </p:grpSpPr>
        <p:sp>
          <p:nvSpPr>
            <p:cNvPr id="21" name="Rectángulo: una sola esquina redondeada 7">
              <a:extLst>
                <a:ext uri="{FF2B5EF4-FFF2-40B4-BE49-F238E27FC236}">
                  <a16:creationId xmlns:a16="http://schemas.microsoft.com/office/drawing/2014/main" id="{4F432F84-1FB9-0D83-3C94-DA089544E214}"/>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2" name="Rectángulo: una sola esquina redondeada 7">
              <a:extLst>
                <a:ext uri="{FF2B5EF4-FFF2-40B4-BE49-F238E27FC236}">
                  <a16:creationId xmlns:a16="http://schemas.microsoft.com/office/drawing/2014/main" id="{F724B4D9-BF45-11BD-03AC-B49849BE3779}"/>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sp>
        <p:nvSpPr>
          <p:cNvPr id="23" name="Rectángulo: una sola esquina redondeada 5">
            <a:extLst>
              <a:ext uri="{FF2B5EF4-FFF2-40B4-BE49-F238E27FC236}">
                <a16:creationId xmlns:a16="http://schemas.microsoft.com/office/drawing/2014/main" id="{25A97E06-DB22-F49E-504D-8BF7C2B69DCF}"/>
              </a:ext>
            </a:extLst>
          </p:cNvPr>
          <p:cNvSpPr/>
          <p:nvPr/>
        </p:nvSpPr>
        <p:spPr>
          <a:xfrm flipV="1">
            <a:off x="3247697" y="1292766"/>
            <a:ext cx="5537527" cy="2997879"/>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30" name="Rectángulo: una sola esquina redondeada 37">
            <a:extLst>
              <a:ext uri="{FF2B5EF4-FFF2-40B4-BE49-F238E27FC236}">
                <a16:creationId xmlns:a16="http://schemas.microsoft.com/office/drawing/2014/main" id="{54B82019-5378-ECAD-A55D-10D2164E8B52}"/>
              </a:ext>
            </a:extLst>
          </p:cNvPr>
          <p:cNvSpPr/>
          <p:nvPr/>
        </p:nvSpPr>
        <p:spPr>
          <a:xfrm flipV="1">
            <a:off x="3233845" y="998950"/>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grpSp>
        <p:nvGrpSpPr>
          <p:cNvPr id="43" name="Grupo 42">
            <a:extLst>
              <a:ext uri="{FF2B5EF4-FFF2-40B4-BE49-F238E27FC236}">
                <a16:creationId xmlns:a16="http://schemas.microsoft.com/office/drawing/2014/main" id="{763684B1-4216-F693-E011-CC9A5C26DC2B}"/>
              </a:ext>
            </a:extLst>
          </p:cNvPr>
          <p:cNvGrpSpPr/>
          <p:nvPr/>
        </p:nvGrpSpPr>
        <p:grpSpPr>
          <a:xfrm>
            <a:off x="1864105" y="987425"/>
            <a:ext cx="2035234" cy="1221153"/>
            <a:chOff x="1864105" y="987425"/>
            <a:chExt cx="2035234" cy="1221153"/>
          </a:xfrm>
        </p:grpSpPr>
        <p:sp>
          <p:nvSpPr>
            <p:cNvPr id="31" name="CuadroTexto 30">
              <a:extLst>
                <a:ext uri="{FF2B5EF4-FFF2-40B4-BE49-F238E27FC236}">
                  <a16:creationId xmlns:a16="http://schemas.microsoft.com/office/drawing/2014/main" id="{6C3502ED-BAF7-9496-4B43-96B442B2B4A6}"/>
                </a:ext>
              </a:extLst>
            </p:cNvPr>
            <p:cNvSpPr txBox="1"/>
            <p:nvPr/>
          </p:nvSpPr>
          <p:spPr>
            <a:xfrm>
              <a:off x="3233845" y="987425"/>
              <a:ext cx="665494" cy="199952"/>
            </a:xfrm>
            <a:prstGeom prst="rect">
              <a:avLst/>
            </a:prstGeom>
            <a:noFill/>
            <a:ln>
              <a:noFill/>
            </a:ln>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IACEs</a:t>
              </a:r>
              <a:endParaRPr lang="es-ES" sz="1050" dirty="0">
                <a:solidFill>
                  <a:schemeClr val="bg1"/>
                </a:solidFill>
                <a:latin typeface="Arial" panose="020B0604020202020204" pitchFamily="34" charset="0"/>
                <a:cs typeface="Arial" panose="020B0604020202020204" pitchFamily="34" charset="0"/>
              </a:endParaRPr>
            </a:p>
          </p:txBody>
        </p:sp>
        <p:grpSp>
          <p:nvGrpSpPr>
            <p:cNvPr id="42" name="Grupo 41">
              <a:extLst>
                <a:ext uri="{FF2B5EF4-FFF2-40B4-BE49-F238E27FC236}">
                  <a16:creationId xmlns:a16="http://schemas.microsoft.com/office/drawing/2014/main" id="{4804601B-D541-34B7-6709-F1EDB2944C1A}"/>
                </a:ext>
              </a:extLst>
            </p:cNvPr>
            <p:cNvGrpSpPr/>
            <p:nvPr/>
          </p:nvGrpSpPr>
          <p:grpSpPr>
            <a:xfrm>
              <a:off x="1864105" y="987425"/>
              <a:ext cx="1395631" cy="1221153"/>
              <a:chOff x="1864105" y="987425"/>
              <a:chExt cx="1395631" cy="1221153"/>
            </a:xfrm>
          </p:grpSpPr>
          <p:sp>
            <p:nvSpPr>
              <p:cNvPr id="27" name="Rectángulo: una sola esquina redondeada 7">
                <a:extLst>
                  <a:ext uri="{FF2B5EF4-FFF2-40B4-BE49-F238E27FC236}">
                    <a16:creationId xmlns:a16="http://schemas.microsoft.com/office/drawing/2014/main" id="{3053336C-B830-0245-1F16-609A94325BDA}"/>
                  </a:ext>
                </a:extLst>
              </p:cNvPr>
              <p:cNvSpPr/>
              <p:nvPr/>
            </p:nvSpPr>
            <p:spPr>
              <a:xfrm flipV="1">
                <a:off x="1947919" y="987425"/>
                <a:ext cx="1220498" cy="1221153"/>
              </a:xfrm>
              <a:prstGeom prst="round1Rect">
                <a:avLst>
                  <a:gd name="adj" fmla="val 16979"/>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BDE71019-90A1-569C-6EC5-135283C17D91}"/>
                  </a:ext>
                </a:extLst>
              </p:cNvPr>
              <p:cNvSpPr txBox="1"/>
              <p:nvPr/>
            </p:nvSpPr>
            <p:spPr>
              <a:xfrm>
                <a:off x="1864105" y="1085752"/>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Tratamiento farmacológico</a:t>
                </a:r>
              </a:p>
            </p:txBody>
          </p:sp>
          <p:pic>
            <p:nvPicPr>
              <p:cNvPr id="29" name="Gráfico 28">
                <a:extLst>
                  <a:ext uri="{FF2B5EF4-FFF2-40B4-BE49-F238E27FC236}">
                    <a16:creationId xmlns:a16="http://schemas.microsoft.com/office/drawing/2014/main" id="{C2057843-EEFE-B2DE-C47A-0B28F4FB6A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308569" y="1573921"/>
                <a:ext cx="493851" cy="493851"/>
              </a:xfrm>
              <a:prstGeom prst="rect">
                <a:avLst/>
              </a:prstGeom>
            </p:spPr>
          </p:pic>
        </p:grpSp>
      </p:grpSp>
      <p:pic>
        <p:nvPicPr>
          <p:cNvPr id="32" name="Imagen 31">
            <a:extLst>
              <a:ext uri="{FF2B5EF4-FFF2-40B4-BE49-F238E27FC236}">
                <a16:creationId xmlns:a16="http://schemas.microsoft.com/office/drawing/2014/main" id="{30FEB4BA-E0C0-5C9D-61F7-BFFFA8D6349C}"/>
              </a:ext>
            </a:extLst>
          </p:cNvPr>
          <p:cNvPicPr>
            <a:picLocks noChangeAspect="1"/>
          </p:cNvPicPr>
          <p:nvPr/>
        </p:nvPicPr>
        <p:blipFill rotWithShape="1">
          <a:blip r:embed="rId5"/>
          <a:srcRect t="52941"/>
          <a:stretch/>
        </p:blipFill>
        <p:spPr>
          <a:xfrm>
            <a:off x="3435329" y="1503334"/>
            <a:ext cx="3066174" cy="1874047"/>
          </a:xfrm>
          <a:prstGeom prst="rect">
            <a:avLst/>
          </a:prstGeom>
        </p:spPr>
      </p:pic>
      <p:pic>
        <p:nvPicPr>
          <p:cNvPr id="33" name="Imagen 32">
            <a:extLst>
              <a:ext uri="{FF2B5EF4-FFF2-40B4-BE49-F238E27FC236}">
                <a16:creationId xmlns:a16="http://schemas.microsoft.com/office/drawing/2014/main" id="{123CB9EB-8D33-03B5-7978-AED2248B708B}"/>
              </a:ext>
            </a:extLst>
          </p:cNvPr>
          <p:cNvPicPr>
            <a:picLocks noChangeAspect="1"/>
          </p:cNvPicPr>
          <p:nvPr/>
        </p:nvPicPr>
        <p:blipFill rotWithShape="1">
          <a:blip r:embed="rId6"/>
          <a:srcRect t="6930"/>
          <a:stretch/>
        </p:blipFill>
        <p:spPr>
          <a:xfrm>
            <a:off x="6673473" y="1522021"/>
            <a:ext cx="1914335" cy="1851169"/>
          </a:xfrm>
          <a:prstGeom prst="rect">
            <a:avLst/>
          </a:prstGeom>
        </p:spPr>
      </p:pic>
      <p:sp>
        <p:nvSpPr>
          <p:cNvPr id="34" name="CuadroTexto 33">
            <a:extLst>
              <a:ext uri="{FF2B5EF4-FFF2-40B4-BE49-F238E27FC236}">
                <a16:creationId xmlns:a16="http://schemas.microsoft.com/office/drawing/2014/main" id="{4C624E4D-64F0-93E6-A565-288A8EA1DBD8}"/>
              </a:ext>
            </a:extLst>
          </p:cNvPr>
          <p:cNvSpPr txBox="1"/>
          <p:nvPr/>
        </p:nvSpPr>
        <p:spPr>
          <a:xfrm>
            <a:off x="4062226" y="3422741"/>
            <a:ext cx="1812381" cy="738664"/>
          </a:xfrm>
          <a:prstGeom prst="rect">
            <a:avLst/>
          </a:prstGeom>
          <a:solidFill>
            <a:srgbClr val="002755"/>
          </a:solidFill>
        </p:spPr>
        <p:txBody>
          <a:bodyPr wrap="square" lIns="91440" tIns="45720" rIns="91440" bIns="45720" anchor="t">
            <a:spAutoFit/>
          </a:bodyPr>
          <a:lstStyle/>
          <a:p>
            <a:pPr algn="ctr"/>
            <a:r>
              <a:rPr lang="es-ES" sz="1050" b="1" dirty="0">
                <a:solidFill>
                  <a:schemeClr val="bg1"/>
                </a:solidFill>
                <a:latin typeface="Arial" panose="020B0604020202020204" pitchFamily="34" charset="0"/>
                <a:cs typeface="Arial" panose="020B0604020202020204" pitchFamily="34" charset="0"/>
              </a:rPr>
              <a:t>Los IACE están relacionados con un menor riesgo de mortalidad</a:t>
            </a:r>
            <a:r>
              <a:rPr lang="es-ES" sz="1050" b="1" baseline="30000" dirty="0">
                <a:solidFill>
                  <a:schemeClr val="bg1"/>
                </a:solidFill>
                <a:latin typeface="Arial" panose="020B0604020202020204" pitchFamily="34" charset="0"/>
                <a:cs typeface="Arial" panose="020B0604020202020204" pitchFamily="34" charset="0"/>
              </a:rPr>
              <a:t>1</a:t>
            </a:r>
          </a:p>
        </p:txBody>
      </p:sp>
      <p:sp>
        <p:nvSpPr>
          <p:cNvPr id="35" name="CuadroTexto 34">
            <a:extLst>
              <a:ext uri="{FF2B5EF4-FFF2-40B4-BE49-F238E27FC236}">
                <a16:creationId xmlns:a16="http://schemas.microsoft.com/office/drawing/2014/main" id="{6E3D6408-DEB1-3273-DA77-24688EAB2EAE}"/>
              </a:ext>
            </a:extLst>
          </p:cNvPr>
          <p:cNvSpPr txBox="1"/>
          <p:nvPr/>
        </p:nvSpPr>
        <p:spPr>
          <a:xfrm>
            <a:off x="6663688" y="3422741"/>
            <a:ext cx="1933904" cy="738664"/>
          </a:xfrm>
          <a:prstGeom prst="rect">
            <a:avLst/>
          </a:prstGeom>
          <a:solidFill>
            <a:srgbClr val="002755"/>
          </a:solidFill>
        </p:spPr>
        <p:txBody>
          <a:bodyPr wrap="square" lIns="91440" tIns="45720" rIns="91440" bIns="45720" anchor="t">
            <a:spAutoFit/>
          </a:bodyPr>
          <a:lstStyle/>
          <a:p>
            <a:pPr algn="ctr"/>
            <a:r>
              <a:rPr lang="es-ES" sz="1050" b="1" dirty="0">
                <a:solidFill>
                  <a:schemeClr val="bg1"/>
                </a:solidFill>
                <a:latin typeface="Arial" panose="020B0604020202020204" pitchFamily="34" charset="0"/>
                <a:cs typeface="Arial" panose="020B0604020202020204" pitchFamily="34" charset="0"/>
              </a:rPr>
              <a:t>Dosis más altas de IACE </a:t>
            </a:r>
            <a:r>
              <a:rPr lang="es-ES" sz="1050" dirty="0">
                <a:solidFill>
                  <a:schemeClr val="bg1"/>
                </a:solidFill>
                <a:latin typeface="Arial" panose="020B0604020202020204" pitchFamily="34" charset="0"/>
                <a:cs typeface="Arial" panose="020B0604020202020204" pitchFamily="34" charset="0"/>
              </a:rPr>
              <a:t>podrían </a:t>
            </a:r>
            <a:r>
              <a:rPr lang="es-ES" sz="1050" b="1" dirty="0">
                <a:solidFill>
                  <a:schemeClr val="bg1"/>
                </a:solidFill>
                <a:latin typeface="Arial" panose="020B0604020202020204" pitchFamily="34" charset="0"/>
                <a:cs typeface="Arial" panose="020B0604020202020204" pitchFamily="34" charset="0"/>
              </a:rPr>
              <a:t>retrasar la institucionalización en la enfermedad de Alzheimer</a:t>
            </a:r>
            <a:r>
              <a:rPr lang="es-ES" sz="1050" b="1" baseline="30000" dirty="0">
                <a:solidFill>
                  <a:schemeClr val="bg1"/>
                </a:solidFill>
                <a:latin typeface="Arial" panose="020B0604020202020204" pitchFamily="34" charset="0"/>
                <a:cs typeface="Arial" panose="020B0604020202020204" pitchFamily="34" charset="0"/>
              </a:rPr>
              <a:t>2</a:t>
            </a:r>
            <a:r>
              <a:rPr lang="es-ES" sz="105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71753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una sola esquina redondeada 5">
            <a:extLst>
              <a:ext uri="{FF2B5EF4-FFF2-40B4-BE49-F238E27FC236}">
                <a16:creationId xmlns:a16="http://schemas.microsoft.com/office/drawing/2014/main" id="{A6AD0AEA-B817-DC8E-4C2C-45036D20D663}"/>
              </a:ext>
            </a:extLst>
          </p:cNvPr>
          <p:cNvSpPr/>
          <p:nvPr/>
        </p:nvSpPr>
        <p:spPr>
          <a:xfrm flipV="1">
            <a:off x="3247697" y="1292766"/>
            <a:ext cx="5537527" cy="2646188"/>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6BA9B3A9-AC29-FAD4-68A1-4DC45DCCE810}"/>
              </a:ext>
            </a:extLst>
          </p:cNvPr>
          <p:cNvSpPr txBox="1"/>
          <p:nvPr/>
        </p:nvSpPr>
        <p:spPr>
          <a:xfrm>
            <a:off x="503238" y="4297957"/>
            <a:ext cx="6570802" cy="523220"/>
          </a:xfrm>
          <a:prstGeom prst="rect">
            <a:avLst/>
          </a:prstGeom>
          <a:noFill/>
        </p:spPr>
        <p:txBody>
          <a:bodyPr wrap="square" lIns="91440" tIns="45720" rIns="91440" bIns="45720" anchor="t">
            <a:spAutoFit/>
          </a:bodyPr>
          <a:lstStyle/>
          <a:p>
            <a:pPr indent="-406400">
              <a:spcAft>
                <a:spcPts val="400"/>
              </a:spcAft>
            </a:pPr>
            <a:r>
              <a:rPr lang="es-ES" sz="700" dirty="0">
                <a:solidFill>
                  <a:schemeClr val="tx2"/>
                </a:solidFill>
                <a:latin typeface="Arial" panose="020B0604020202020204" pitchFamily="34" charset="0"/>
                <a:ea typeface="Yu Gothic"/>
                <a:cs typeface="Arial" panose="020B0604020202020204" pitchFamily="34" charset="0"/>
              </a:rPr>
              <a:t>1. Guías diagnósticas y terapéuticas de la Sociedad Española de Neurología 2018. Guía oficial de práctica clínica en demencias. Disponible en: </a:t>
            </a:r>
            <a:r>
              <a:rPr lang="es-ES" sz="700" dirty="0">
                <a:solidFill>
                  <a:schemeClr val="tx2"/>
                </a:solidFill>
                <a:latin typeface="Arial" panose="020B0604020202020204" pitchFamily="34" charset="0"/>
                <a:ea typeface="Yu Gothic"/>
                <a:cs typeface="Arial" panose="020B0604020202020204" pitchFamily="34" charset="0"/>
                <a:hlinkClick r:id="rId2">
                  <a:extLst>
                    <a:ext uri="{A12FA001-AC4F-418D-AE19-62706E023703}">
                      <ahyp:hlinkClr xmlns:ahyp="http://schemas.microsoft.com/office/drawing/2018/hyperlinkcolor" val="tx"/>
                    </a:ext>
                  </a:extLst>
                </a:hlinkClick>
              </a:rPr>
              <a:t>https://www.sen.es/pdf/guias/Guia_Demencias_2018.pdf</a:t>
            </a:r>
            <a:r>
              <a:rPr lang="es-ES" sz="700" dirty="0">
                <a:solidFill>
                  <a:schemeClr val="tx2"/>
                </a:solidFill>
                <a:latin typeface="Arial" panose="020B0604020202020204" pitchFamily="34" charset="0"/>
                <a:ea typeface="Yu Gothic"/>
                <a:cs typeface="Arial" panose="020B0604020202020204" pitchFamily="34" charset="0"/>
              </a:rPr>
              <a:t>. 2. J</a:t>
            </a:r>
            <a:r>
              <a:rPr lang="en-US" sz="700" dirty="0" err="1">
                <a:solidFill>
                  <a:schemeClr val="tx2"/>
                </a:solidFill>
                <a:latin typeface="Arial" panose="020B0604020202020204" pitchFamily="34" charset="0"/>
                <a:ea typeface="Yu Gothic"/>
                <a:cs typeface="Arial" panose="020B0604020202020204" pitchFamily="34" charset="0"/>
              </a:rPr>
              <a:t>ann</a:t>
            </a:r>
            <a:r>
              <a:rPr lang="en-US" sz="700" dirty="0">
                <a:solidFill>
                  <a:schemeClr val="tx2"/>
                </a:solidFill>
                <a:latin typeface="Arial" panose="020B0604020202020204" pitchFamily="34" charset="0"/>
                <a:ea typeface="Yu Gothic"/>
                <a:cs typeface="Arial" panose="020B0604020202020204" pitchFamily="34" charset="0"/>
              </a:rPr>
              <a:t> MW. Rivastigmine, a new-generation cholinesterase inhibitor for the treatment of Alzheimer's disease. Pharmacotherapy. 2000 Jan;20(1):1-12. 3. </a:t>
            </a:r>
            <a:r>
              <a:rPr lang="es-ES" sz="700" dirty="0">
                <a:solidFill>
                  <a:schemeClr val="tx2"/>
                </a:solidFill>
                <a:latin typeface="Arial" panose="020B0604020202020204" pitchFamily="34" charset="0"/>
                <a:ea typeface="+mn-lt"/>
                <a:cs typeface="Arial" panose="020B0604020202020204" pitchFamily="34" charset="0"/>
              </a:rPr>
              <a:t>Dhillon S. </a:t>
            </a:r>
            <a:r>
              <a:rPr lang="es-ES" sz="700" dirty="0" err="1">
                <a:solidFill>
                  <a:schemeClr val="tx2"/>
                </a:solidFill>
                <a:latin typeface="Arial" panose="020B0604020202020204" pitchFamily="34" charset="0"/>
                <a:ea typeface="+mn-lt"/>
                <a:cs typeface="Arial" panose="020B0604020202020204" pitchFamily="34" charset="0"/>
              </a:rPr>
              <a:t>Spotlight</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on</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rivastigmine</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transdermal</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patch</a:t>
            </a:r>
            <a:r>
              <a:rPr lang="es-ES" sz="700" dirty="0">
                <a:solidFill>
                  <a:schemeClr val="tx2"/>
                </a:solidFill>
                <a:latin typeface="Arial" panose="020B0604020202020204" pitchFamily="34" charset="0"/>
                <a:ea typeface="+mn-lt"/>
                <a:cs typeface="Arial" panose="020B0604020202020204" pitchFamily="34" charset="0"/>
              </a:rPr>
              <a:t>: in </a:t>
            </a:r>
            <a:r>
              <a:rPr lang="es-ES" sz="700" dirty="0" err="1">
                <a:solidFill>
                  <a:schemeClr val="tx2"/>
                </a:solidFill>
                <a:latin typeface="Arial" panose="020B0604020202020204" pitchFamily="34" charset="0"/>
                <a:ea typeface="+mn-lt"/>
                <a:cs typeface="Arial" panose="020B0604020202020204" pitchFamily="34" charset="0"/>
              </a:rPr>
              <a:t>dementia</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of</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the</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Alzheimer's</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type</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Drugs</a:t>
            </a:r>
            <a:r>
              <a:rPr lang="es-ES" sz="700" dirty="0">
                <a:solidFill>
                  <a:schemeClr val="tx2"/>
                </a:solidFill>
                <a:latin typeface="Arial" panose="020B0604020202020204" pitchFamily="34" charset="0"/>
                <a:ea typeface="+mn-lt"/>
                <a:cs typeface="Arial" panose="020B0604020202020204" pitchFamily="34" charset="0"/>
              </a:rPr>
              <a:t> </a:t>
            </a:r>
            <a:r>
              <a:rPr lang="es-ES" sz="700" dirty="0" err="1">
                <a:solidFill>
                  <a:schemeClr val="tx2"/>
                </a:solidFill>
                <a:latin typeface="Arial" panose="020B0604020202020204" pitchFamily="34" charset="0"/>
                <a:ea typeface="+mn-lt"/>
                <a:cs typeface="Arial" panose="020B0604020202020204" pitchFamily="34" charset="0"/>
              </a:rPr>
              <a:t>Aging</a:t>
            </a:r>
            <a:r>
              <a:rPr lang="es-ES" sz="700" dirty="0">
                <a:solidFill>
                  <a:schemeClr val="tx2"/>
                </a:solidFill>
                <a:latin typeface="Arial" panose="020B0604020202020204" pitchFamily="34" charset="0"/>
                <a:ea typeface="+mn-lt"/>
                <a:cs typeface="Arial" panose="020B0604020202020204" pitchFamily="34" charset="0"/>
              </a:rPr>
              <a:t>. 2011 Nov 1;28(11):927-30.</a:t>
            </a:r>
            <a:endParaRPr lang="es-ES" sz="700" dirty="0">
              <a:solidFill>
                <a:schemeClr val="tx2"/>
              </a:solidFill>
              <a:latin typeface="Arial" panose="020B0604020202020204" pitchFamily="34" charset="0"/>
              <a:ea typeface="Yu Gothic" panose="020B0400000000000000" pitchFamily="34" charset="-128"/>
              <a:cs typeface="Arial" panose="020B0604020202020204" pitchFamily="34" charset="0"/>
            </a:endParaRPr>
          </a:p>
        </p:txBody>
      </p:sp>
      <p:sp>
        <p:nvSpPr>
          <p:cNvPr id="3" name="Título 1">
            <a:extLst>
              <a:ext uri="{FF2B5EF4-FFF2-40B4-BE49-F238E27FC236}">
                <a16:creationId xmlns:a16="http://schemas.microsoft.com/office/drawing/2014/main" id="{6B7CF439-C81B-F775-DB7F-B30AFE6F59DB}"/>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actuales</a:t>
            </a:r>
            <a:endParaRPr lang="es-ES" sz="2400" b="1" dirty="0">
              <a:solidFill>
                <a:schemeClr val="bg1"/>
              </a:solidFill>
              <a:latin typeface="Arial" panose="020B0604020202020204" pitchFamily="34" charset="0"/>
              <a:cs typeface="Arial" panose="020B0604020202020204" pitchFamily="34" charset="0"/>
            </a:endParaRPr>
          </a:p>
        </p:txBody>
      </p:sp>
      <p:grpSp>
        <p:nvGrpSpPr>
          <p:cNvPr id="25" name="Grupo 24">
            <a:extLst>
              <a:ext uri="{FF2B5EF4-FFF2-40B4-BE49-F238E27FC236}">
                <a16:creationId xmlns:a16="http://schemas.microsoft.com/office/drawing/2014/main" id="{0D695ECD-A6F5-0B58-0780-01BBE039D047}"/>
              </a:ext>
            </a:extLst>
          </p:cNvPr>
          <p:cNvGrpSpPr/>
          <p:nvPr/>
        </p:nvGrpSpPr>
        <p:grpSpPr>
          <a:xfrm>
            <a:off x="503237" y="987425"/>
            <a:ext cx="1948415" cy="1953479"/>
            <a:chOff x="503237" y="1409286"/>
            <a:chExt cx="3212552" cy="3220902"/>
          </a:xfrm>
        </p:grpSpPr>
        <p:sp>
          <p:nvSpPr>
            <p:cNvPr id="26" name="Rectángulo: una sola esquina redondeada 7">
              <a:extLst>
                <a:ext uri="{FF2B5EF4-FFF2-40B4-BE49-F238E27FC236}">
                  <a16:creationId xmlns:a16="http://schemas.microsoft.com/office/drawing/2014/main" id="{97ACF7D9-D3BD-3F4F-8376-414C5EC38D63}"/>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7" name="Rectángulo: una sola esquina redondeada 7">
              <a:extLst>
                <a:ext uri="{FF2B5EF4-FFF2-40B4-BE49-F238E27FC236}">
                  <a16:creationId xmlns:a16="http://schemas.microsoft.com/office/drawing/2014/main" id="{000799E4-49C3-F1B8-D08C-2FA0B1E1F4C1}"/>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36" name="Grupo 35">
            <a:extLst>
              <a:ext uri="{FF2B5EF4-FFF2-40B4-BE49-F238E27FC236}">
                <a16:creationId xmlns:a16="http://schemas.microsoft.com/office/drawing/2014/main" id="{C09B5B9B-0DDB-2788-6B33-41DB7695E965}"/>
              </a:ext>
            </a:extLst>
          </p:cNvPr>
          <p:cNvGrpSpPr/>
          <p:nvPr/>
        </p:nvGrpSpPr>
        <p:grpSpPr>
          <a:xfrm>
            <a:off x="1864105" y="987425"/>
            <a:ext cx="2327553" cy="1221153"/>
            <a:chOff x="1864105" y="987425"/>
            <a:chExt cx="2327553" cy="1221153"/>
          </a:xfrm>
        </p:grpSpPr>
        <p:sp>
          <p:nvSpPr>
            <p:cNvPr id="35" name="Rectángulo: una sola esquina redondeada 37">
              <a:extLst>
                <a:ext uri="{FF2B5EF4-FFF2-40B4-BE49-F238E27FC236}">
                  <a16:creationId xmlns:a16="http://schemas.microsoft.com/office/drawing/2014/main" id="{ECDFF682-FA03-AD76-8BBA-BB886F06D351}"/>
                </a:ext>
              </a:extLst>
            </p:cNvPr>
            <p:cNvSpPr/>
            <p:nvPr/>
          </p:nvSpPr>
          <p:spPr>
            <a:xfrm flipV="1">
              <a:off x="3233845" y="998950"/>
              <a:ext cx="957813" cy="192465"/>
            </a:xfrm>
            <a:prstGeom prst="round1Rect">
              <a:avLst>
                <a:gd name="adj" fmla="val 30382"/>
              </a:avLst>
            </a:prstGeom>
            <a:solidFill>
              <a:srgbClr val="00F1BE"/>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chemeClr val="bg1"/>
                </a:solidFill>
                <a:latin typeface="Arial" panose="020B0604020202020204" pitchFamily="34" charset="0"/>
                <a:cs typeface="Arial" panose="020B0604020202020204" pitchFamily="34" charset="0"/>
              </a:endParaRPr>
            </a:p>
          </p:txBody>
        </p:sp>
        <p:grpSp>
          <p:nvGrpSpPr>
            <p:cNvPr id="29" name="Grupo 28">
              <a:extLst>
                <a:ext uri="{FF2B5EF4-FFF2-40B4-BE49-F238E27FC236}">
                  <a16:creationId xmlns:a16="http://schemas.microsoft.com/office/drawing/2014/main" id="{8EE4374B-8599-C7E4-798F-B7AEB1C8B078}"/>
                </a:ext>
              </a:extLst>
            </p:cNvPr>
            <p:cNvGrpSpPr/>
            <p:nvPr/>
          </p:nvGrpSpPr>
          <p:grpSpPr>
            <a:xfrm>
              <a:off x="1864105" y="987425"/>
              <a:ext cx="2283802" cy="1221153"/>
              <a:chOff x="1864105" y="987425"/>
              <a:chExt cx="2283802" cy="1221153"/>
            </a:xfrm>
          </p:grpSpPr>
          <p:sp>
            <p:nvSpPr>
              <p:cNvPr id="30" name="CuadroTexto 29">
                <a:extLst>
                  <a:ext uri="{FF2B5EF4-FFF2-40B4-BE49-F238E27FC236}">
                    <a16:creationId xmlns:a16="http://schemas.microsoft.com/office/drawing/2014/main" id="{CED5D128-D233-8F4F-65DD-1165EF61F01D}"/>
                  </a:ext>
                </a:extLst>
              </p:cNvPr>
              <p:cNvSpPr txBox="1"/>
              <p:nvPr/>
            </p:nvSpPr>
            <p:spPr>
              <a:xfrm>
                <a:off x="3233844" y="997935"/>
                <a:ext cx="914063" cy="200849"/>
              </a:xfrm>
              <a:prstGeom prst="rect">
                <a:avLst/>
              </a:prstGeom>
              <a:noFill/>
              <a:ln>
                <a:noFill/>
              </a:ln>
            </p:spPr>
            <p:txBody>
              <a:bodyPr wrap="square" lIns="54000" tIns="27000" rIns="54000" bIns="27000" rtlCol="0">
                <a:spAutoFit/>
              </a:bodyPr>
              <a:lstStyle/>
              <a:p>
                <a:pPr defTabSz="685800">
                  <a:lnSpc>
                    <a:spcPct val="90000"/>
                  </a:lnSpc>
                </a:pPr>
                <a:r>
                  <a:rPr lang="es-ES" sz="1050" dirty="0" err="1">
                    <a:solidFill>
                      <a:schemeClr val="bg1"/>
                    </a:solidFill>
                    <a:latin typeface="Arial" panose="020B0604020202020204" pitchFamily="34" charset="0"/>
                    <a:cs typeface="Arial" panose="020B0604020202020204" pitchFamily="34" charset="0"/>
                  </a:rPr>
                  <a:t>IACEs</a:t>
                </a:r>
                <a:endParaRPr lang="es-ES" sz="1050" dirty="0">
                  <a:solidFill>
                    <a:schemeClr val="bg1"/>
                  </a:solidFill>
                  <a:latin typeface="Arial" panose="020B0604020202020204" pitchFamily="34" charset="0"/>
                  <a:cs typeface="Arial" panose="020B0604020202020204" pitchFamily="34" charset="0"/>
                </a:endParaRPr>
              </a:p>
            </p:txBody>
          </p:sp>
          <p:grpSp>
            <p:nvGrpSpPr>
              <p:cNvPr id="31" name="Grupo 30">
                <a:extLst>
                  <a:ext uri="{FF2B5EF4-FFF2-40B4-BE49-F238E27FC236}">
                    <a16:creationId xmlns:a16="http://schemas.microsoft.com/office/drawing/2014/main" id="{C0AE2F05-72F3-8370-05E1-3236C3A7350A}"/>
                  </a:ext>
                </a:extLst>
              </p:cNvPr>
              <p:cNvGrpSpPr/>
              <p:nvPr/>
            </p:nvGrpSpPr>
            <p:grpSpPr>
              <a:xfrm>
                <a:off x="1864105" y="987425"/>
                <a:ext cx="1395631" cy="1221153"/>
                <a:chOff x="1864105" y="987425"/>
                <a:chExt cx="1395631" cy="1221153"/>
              </a:xfrm>
            </p:grpSpPr>
            <p:sp>
              <p:nvSpPr>
                <p:cNvPr id="32" name="Rectángulo: una sola esquina redondeada 7">
                  <a:extLst>
                    <a:ext uri="{FF2B5EF4-FFF2-40B4-BE49-F238E27FC236}">
                      <a16:creationId xmlns:a16="http://schemas.microsoft.com/office/drawing/2014/main" id="{3A3306EF-A229-42C6-15E2-8FD6C4324E0D}"/>
                    </a:ext>
                  </a:extLst>
                </p:cNvPr>
                <p:cNvSpPr/>
                <p:nvPr/>
              </p:nvSpPr>
              <p:spPr>
                <a:xfrm flipV="1">
                  <a:off x="1947919" y="987425"/>
                  <a:ext cx="1220498" cy="1221153"/>
                </a:xfrm>
                <a:prstGeom prst="round1Rect">
                  <a:avLst>
                    <a:gd name="adj" fmla="val 16979"/>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2CE0AD4A-1B9B-5183-A668-5A20E3204EAA}"/>
                    </a:ext>
                  </a:extLst>
                </p:cNvPr>
                <p:cNvSpPr txBox="1"/>
                <p:nvPr/>
              </p:nvSpPr>
              <p:spPr>
                <a:xfrm>
                  <a:off x="1864105" y="1085752"/>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Tratamiento farmacológico</a:t>
                  </a:r>
                </a:p>
              </p:txBody>
            </p:sp>
            <p:pic>
              <p:nvPicPr>
                <p:cNvPr id="34" name="Gráfico 33">
                  <a:extLst>
                    <a:ext uri="{FF2B5EF4-FFF2-40B4-BE49-F238E27FC236}">
                      <a16:creationId xmlns:a16="http://schemas.microsoft.com/office/drawing/2014/main" id="{5C563A5F-D18E-6B11-2FD8-4B26605ABA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308569" y="1573921"/>
                  <a:ext cx="493851" cy="493851"/>
                </a:xfrm>
                <a:prstGeom prst="rect">
                  <a:avLst/>
                </a:prstGeom>
              </p:spPr>
            </p:pic>
          </p:grpSp>
        </p:grpSp>
      </p:grpSp>
      <p:sp>
        <p:nvSpPr>
          <p:cNvPr id="15" name="Google Shape;729;p43">
            <a:extLst>
              <a:ext uri="{FF2B5EF4-FFF2-40B4-BE49-F238E27FC236}">
                <a16:creationId xmlns:a16="http://schemas.microsoft.com/office/drawing/2014/main" id="{09BE7B01-5E56-A923-6F8A-544E979B637A}"/>
              </a:ext>
            </a:extLst>
          </p:cNvPr>
          <p:cNvSpPr/>
          <p:nvPr/>
        </p:nvSpPr>
        <p:spPr>
          <a:xfrm>
            <a:off x="10156270" y="1546673"/>
            <a:ext cx="345669" cy="34086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rgbClr val="002755"/>
          </a:solidFill>
          <a:ln w="15875" cap="rnd" cmpd="sng">
            <a:solidFill>
              <a:srgbClr val="0027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00000"/>
              </a:solidFill>
              <a:latin typeface="+mj-lt"/>
            </a:endParaRPr>
          </a:p>
        </p:txBody>
      </p:sp>
      <p:grpSp>
        <p:nvGrpSpPr>
          <p:cNvPr id="46" name="Grupo 45">
            <a:extLst>
              <a:ext uri="{FF2B5EF4-FFF2-40B4-BE49-F238E27FC236}">
                <a16:creationId xmlns:a16="http://schemas.microsoft.com/office/drawing/2014/main" id="{421EDB73-D7C9-8CA8-7E12-65CF3E3FA96E}"/>
              </a:ext>
            </a:extLst>
          </p:cNvPr>
          <p:cNvGrpSpPr/>
          <p:nvPr/>
        </p:nvGrpSpPr>
        <p:grpSpPr>
          <a:xfrm>
            <a:off x="3414244" y="1147876"/>
            <a:ext cx="5204432" cy="2626816"/>
            <a:chOff x="3437918" y="1147876"/>
            <a:chExt cx="5204432" cy="2626816"/>
          </a:xfrm>
        </p:grpSpPr>
        <p:sp>
          <p:nvSpPr>
            <p:cNvPr id="42" name="Rectángulo: esquinas redondeadas 2">
              <a:extLst>
                <a:ext uri="{FF2B5EF4-FFF2-40B4-BE49-F238E27FC236}">
                  <a16:creationId xmlns:a16="http://schemas.microsoft.com/office/drawing/2014/main" id="{2D3349E5-AF5A-DD51-B9B7-309B2180BF56}"/>
                </a:ext>
              </a:extLst>
            </p:cNvPr>
            <p:cNvSpPr/>
            <p:nvPr/>
          </p:nvSpPr>
          <p:spPr>
            <a:xfrm>
              <a:off x="6934200" y="1463996"/>
              <a:ext cx="1708150" cy="2310696"/>
            </a:xfrm>
            <a:prstGeom prst="roundRect">
              <a:avLst>
                <a:gd name="adj" fmla="val 5332"/>
              </a:avLst>
            </a:prstGeom>
            <a:solidFill>
              <a:srgbClr val="0027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41" name="Rectángulo: esquinas redondeadas 2">
              <a:extLst>
                <a:ext uri="{FF2B5EF4-FFF2-40B4-BE49-F238E27FC236}">
                  <a16:creationId xmlns:a16="http://schemas.microsoft.com/office/drawing/2014/main" id="{3956E9E2-FC41-40CF-9743-8F2A7379710E}"/>
                </a:ext>
              </a:extLst>
            </p:cNvPr>
            <p:cNvSpPr/>
            <p:nvPr/>
          </p:nvSpPr>
          <p:spPr>
            <a:xfrm>
              <a:off x="3437918" y="1463996"/>
              <a:ext cx="3388332" cy="2310696"/>
            </a:xfrm>
            <a:prstGeom prst="roundRect">
              <a:avLst>
                <a:gd name="adj" fmla="val 5332"/>
              </a:avLst>
            </a:prstGeom>
            <a:solidFill>
              <a:srgbClr val="0027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Aptos" panose="020B0004020202020204" pitchFamily="34" charset="0"/>
              </a:endParaRPr>
            </a:p>
          </p:txBody>
        </p:sp>
        <p:sp>
          <p:nvSpPr>
            <p:cNvPr id="9" name="CuadroTexto 8">
              <a:extLst>
                <a:ext uri="{FF2B5EF4-FFF2-40B4-BE49-F238E27FC236}">
                  <a16:creationId xmlns:a16="http://schemas.microsoft.com/office/drawing/2014/main" id="{D0B812AC-2786-E246-F590-E690542840CA}"/>
                </a:ext>
              </a:extLst>
            </p:cNvPr>
            <p:cNvSpPr txBox="1"/>
            <p:nvPr/>
          </p:nvSpPr>
          <p:spPr>
            <a:xfrm>
              <a:off x="3472591" y="1699830"/>
              <a:ext cx="3290159" cy="1934760"/>
            </a:xfrm>
            <a:prstGeom prst="rect">
              <a:avLst/>
            </a:prstGeom>
            <a:noFill/>
          </p:spPr>
          <p:txBody>
            <a:bodyPr wrap="square" lIns="91440" tIns="45720" rIns="91440" bIns="45720" anchor="t">
              <a:spAutoFit/>
            </a:bodyPr>
            <a:lstStyle/>
            <a:p>
              <a:pPr>
                <a:lnSpc>
                  <a:spcPct val="115000"/>
                </a:lnSpc>
                <a:spcAft>
                  <a:spcPts val="400"/>
                </a:spcAft>
              </a:pPr>
              <a:r>
                <a:rPr lang="es-ES" sz="1050" b="1" dirty="0">
                  <a:solidFill>
                    <a:schemeClr val="tx2"/>
                  </a:solidFill>
                  <a:latin typeface="Arial" panose="020B0604020202020204" pitchFamily="34" charset="0"/>
                  <a:ea typeface="Yu Gothic"/>
                  <a:cs typeface="Arial" panose="020B0604020202020204" pitchFamily="34" charset="0"/>
                </a:rPr>
                <a:t>Las pautas de tratamiento actuales recomiendan el uso de inhibidores de la acetilcolinesterasa-IACE </a:t>
              </a:r>
              <a:r>
                <a:rPr lang="es-ES" sz="1050" dirty="0">
                  <a:solidFill>
                    <a:schemeClr val="tx2"/>
                  </a:solidFill>
                  <a:latin typeface="Arial" panose="020B0604020202020204" pitchFamily="34" charset="0"/>
                  <a:ea typeface="Yu Gothic"/>
                  <a:cs typeface="Arial" panose="020B0604020202020204" pitchFamily="34" charset="0"/>
                </a:rPr>
                <a:t>(rivastigmina, </a:t>
              </a:r>
              <a:r>
                <a:rPr lang="es-ES" sz="1050" dirty="0" err="1">
                  <a:solidFill>
                    <a:schemeClr val="tx2"/>
                  </a:solidFill>
                  <a:latin typeface="Arial" panose="020B0604020202020204" pitchFamily="34" charset="0"/>
                  <a:ea typeface="Yu Gothic"/>
                  <a:cs typeface="Arial" panose="020B0604020202020204" pitchFamily="34" charset="0"/>
                </a:rPr>
                <a:t>donepezilo</a:t>
              </a:r>
              <a:r>
                <a:rPr lang="es-ES" sz="1050" dirty="0">
                  <a:solidFill>
                    <a:schemeClr val="tx2"/>
                  </a:solidFill>
                  <a:latin typeface="Arial" panose="020B0604020202020204" pitchFamily="34" charset="0"/>
                  <a:ea typeface="Yu Gothic"/>
                  <a:cs typeface="Arial" panose="020B0604020202020204" pitchFamily="34" charset="0"/>
                </a:rPr>
                <a:t> o galantamina) para el tratamiento sintomático de la pérdida cognitiva y funcional </a:t>
              </a:r>
              <a:r>
                <a:rPr lang="es-ES" sz="1050" b="1" dirty="0">
                  <a:solidFill>
                    <a:schemeClr val="tx2"/>
                  </a:solidFill>
                  <a:latin typeface="Arial" panose="020B0604020202020204" pitchFamily="34" charset="0"/>
                  <a:ea typeface="Yu Gothic"/>
                  <a:cs typeface="Arial" panose="020B0604020202020204" pitchFamily="34" charset="0"/>
                </a:rPr>
                <a:t>en pacientes con enfermedad de Alzheimer leve a moderada</a:t>
              </a:r>
              <a:r>
                <a:rPr lang="es-ES" sz="1050" dirty="0">
                  <a:solidFill>
                    <a:schemeClr val="tx2"/>
                  </a:solidFill>
                  <a:latin typeface="Arial" panose="020B0604020202020204" pitchFamily="34" charset="0"/>
                  <a:ea typeface="Yu Gothic"/>
                  <a:cs typeface="Arial" panose="020B0604020202020204" pitchFamily="34" charset="0"/>
                </a:rPr>
                <a:t>, y </a:t>
              </a:r>
              <a:r>
                <a:rPr lang="es-ES" sz="1050" b="1" dirty="0">
                  <a:solidFill>
                    <a:schemeClr val="tx2"/>
                  </a:solidFill>
                  <a:latin typeface="Arial" panose="020B0604020202020204" pitchFamily="34" charset="0"/>
                  <a:ea typeface="Yu Gothic"/>
                  <a:cs typeface="Arial" panose="020B0604020202020204" pitchFamily="34" charset="0"/>
                </a:rPr>
                <a:t>el uso de memantina </a:t>
              </a:r>
              <a:r>
                <a:rPr lang="es-ES" sz="1050" dirty="0">
                  <a:solidFill>
                    <a:schemeClr val="tx2"/>
                  </a:solidFill>
                  <a:latin typeface="Arial" panose="020B0604020202020204" pitchFamily="34" charset="0"/>
                  <a:ea typeface="Yu Gothic"/>
                  <a:cs typeface="Arial" panose="020B0604020202020204" pitchFamily="34" charset="0"/>
                </a:rPr>
                <a:t>(sola o en combinación con inhibidores de la colinesterasa) para el tratamiento de estos síntomas </a:t>
              </a:r>
              <a:r>
                <a:rPr lang="es-ES" sz="1050" b="1" dirty="0">
                  <a:solidFill>
                    <a:schemeClr val="tx2"/>
                  </a:solidFill>
                  <a:latin typeface="Arial" panose="020B0604020202020204" pitchFamily="34" charset="0"/>
                  <a:ea typeface="Yu Gothic"/>
                  <a:cs typeface="Arial" panose="020B0604020202020204" pitchFamily="34" charset="0"/>
                </a:rPr>
                <a:t>en pacientes con enfermedad de Alzheimer moderada a grave</a:t>
              </a:r>
              <a:r>
                <a:rPr lang="es-ES" sz="1050" b="1" baseline="30000" dirty="0">
                  <a:solidFill>
                    <a:schemeClr val="tx2"/>
                  </a:solidFill>
                  <a:latin typeface="Arial" panose="020B0604020202020204" pitchFamily="34" charset="0"/>
                  <a:ea typeface="Yu Gothic"/>
                  <a:cs typeface="Arial" panose="020B0604020202020204" pitchFamily="34" charset="0"/>
                </a:rPr>
                <a:t>1</a:t>
              </a:r>
              <a:endParaRPr lang="es-ES" sz="1050" baseline="30000" dirty="0">
                <a:solidFill>
                  <a:schemeClr val="tx2"/>
                </a:solidFill>
                <a:latin typeface="Arial" panose="020B0604020202020204" pitchFamily="34" charset="0"/>
                <a:ea typeface="Yu Gothic"/>
                <a:cs typeface="Arial" panose="020B0604020202020204" pitchFamily="34" charset="0"/>
              </a:endParaRPr>
            </a:p>
          </p:txBody>
        </p:sp>
        <p:sp>
          <p:nvSpPr>
            <p:cNvPr id="16" name="CuadroTexto 15">
              <a:extLst>
                <a:ext uri="{FF2B5EF4-FFF2-40B4-BE49-F238E27FC236}">
                  <a16:creationId xmlns:a16="http://schemas.microsoft.com/office/drawing/2014/main" id="{03574DB5-2FA4-C0DB-0727-A2B577D07C24}"/>
                </a:ext>
              </a:extLst>
            </p:cNvPr>
            <p:cNvSpPr txBox="1"/>
            <p:nvPr/>
          </p:nvSpPr>
          <p:spPr>
            <a:xfrm>
              <a:off x="6991675" y="1699830"/>
              <a:ext cx="1606225" cy="1934760"/>
            </a:xfrm>
            <a:prstGeom prst="rect">
              <a:avLst/>
            </a:prstGeom>
            <a:noFill/>
          </p:spPr>
          <p:txBody>
            <a:bodyPr wrap="square" lIns="91440" tIns="45720" rIns="91440" bIns="45720" anchor="t">
              <a:spAutoFit/>
            </a:bodyPr>
            <a:lstStyle/>
            <a:p>
              <a:pPr>
                <a:lnSpc>
                  <a:spcPct val="115000"/>
                </a:lnSpc>
                <a:spcAft>
                  <a:spcPts val="400"/>
                </a:spcAft>
              </a:pPr>
              <a:r>
                <a:rPr lang="es-ES" sz="1050" b="1" dirty="0">
                  <a:solidFill>
                    <a:schemeClr val="tx2"/>
                  </a:solidFill>
                  <a:latin typeface="Arial" panose="020B0604020202020204" pitchFamily="34" charset="0"/>
                  <a:ea typeface="Yu Gothic"/>
                  <a:cs typeface="Arial" panose="020B0604020202020204" pitchFamily="34" charset="0"/>
                </a:rPr>
                <a:t>La elección del IACE debe hacerse basándose en sus efectos adversos, interacciones, tolerabilidad y las preferencias del paciente y cuidadores </a:t>
              </a:r>
              <a:r>
                <a:rPr lang="es-ES" sz="1050" dirty="0">
                  <a:solidFill>
                    <a:schemeClr val="tx2"/>
                  </a:solidFill>
                  <a:latin typeface="Arial" panose="020B0604020202020204" pitchFamily="34" charset="0"/>
                  <a:ea typeface="Yu Gothic"/>
                  <a:cs typeface="Arial" panose="020B0604020202020204" pitchFamily="34" charset="0"/>
                </a:rPr>
                <a:t>en cuanto a la forma de administración</a:t>
              </a:r>
              <a:r>
                <a:rPr lang="es-ES" sz="1050" baseline="30000" dirty="0">
                  <a:solidFill>
                    <a:schemeClr val="tx2"/>
                  </a:solidFill>
                  <a:latin typeface="Arial" panose="020B0604020202020204" pitchFamily="34" charset="0"/>
                  <a:ea typeface="Yu Gothic"/>
                  <a:cs typeface="Arial" panose="020B0604020202020204" pitchFamily="34" charset="0"/>
                </a:rPr>
                <a:t>1</a:t>
              </a:r>
              <a:r>
                <a:rPr lang="es-ES" sz="1050" dirty="0">
                  <a:solidFill>
                    <a:schemeClr val="tx2"/>
                  </a:solidFill>
                  <a:latin typeface="Arial" panose="020B0604020202020204" pitchFamily="34" charset="0"/>
                  <a:ea typeface="Yu Gothic"/>
                  <a:cs typeface="Arial" panose="020B0604020202020204" pitchFamily="34" charset="0"/>
                </a:rPr>
                <a:t>.</a:t>
              </a:r>
            </a:p>
          </p:txBody>
        </p:sp>
        <p:grpSp>
          <p:nvGrpSpPr>
            <p:cNvPr id="40" name="Grupo 39">
              <a:extLst>
                <a:ext uri="{FF2B5EF4-FFF2-40B4-BE49-F238E27FC236}">
                  <a16:creationId xmlns:a16="http://schemas.microsoft.com/office/drawing/2014/main" id="{C1862933-3E84-957F-21D1-F9BC5970DFFC}"/>
                </a:ext>
              </a:extLst>
            </p:cNvPr>
            <p:cNvGrpSpPr/>
            <p:nvPr/>
          </p:nvGrpSpPr>
          <p:grpSpPr>
            <a:xfrm>
              <a:off x="4737671" y="1147876"/>
              <a:ext cx="484026" cy="488454"/>
              <a:chOff x="4809869" y="1103312"/>
              <a:chExt cx="488454" cy="488454"/>
            </a:xfrm>
          </p:grpSpPr>
          <p:sp>
            <p:nvSpPr>
              <p:cNvPr id="38" name="Elipse 37">
                <a:extLst>
                  <a:ext uri="{FF2B5EF4-FFF2-40B4-BE49-F238E27FC236}">
                    <a16:creationId xmlns:a16="http://schemas.microsoft.com/office/drawing/2014/main" id="{931621C0-9D4B-6C16-8E6C-23E6905233E9}"/>
                  </a:ext>
                </a:extLst>
              </p:cNvPr>
              <p:cNvSpPr/>
              <p:nvPr/>
            </p:nvSpPr>
            <p:spPr>
              <a:xfrm>
                <a:off x="4809869" y="1103312"/>
                <a:ext cx="488454" cy="4884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Google Shape;729;p43">
                <a:extLst>
                  <a:ext uri="{FF2B5EF4-FFF2-40B4-BE49-F238E27FC236}">
                    <a16:creationId xmlns:a16="http://schemas.microsoft.com/office/drawing/2014/main" id="{6FE2446A-CCA4-01FC-3D5F-31405911AA1B}"/>
                  </a:ext>
                </a:extLst>
              </p:cNvPr>
              <p:cNvSpPr/>
              <p:nvPr/>
            </p:nvSpPr>
            <p:spPr>
              <a:xfrm>
                <a:off x="4824255" y="1120892"/>
                <a:ext cx="459683" cy="453294"/>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rgbClr val="002755"/>
              </a:solidFill>
              <a:ln w="15875" cap="rnd" cmpd="sng">
                <a:solidFill>
                  <a:srgbClr val="0027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00000"/>
                  </a:solidFill>
                  <a:latin typeface="+mj-lt"/>
                </a:endParaRPr>
              </a:p>
            </p:txBody>
          </p:sp>
        </p:grpSp>
        <p:grpSp>
          <p:nvGrpSpPr>
            <p:cNvPr id="43" name="Grupo 42">
              <a:extLst>
                <a:ext uri="{FF2B5EF4-FFF2-40B4-BE49-F238E27FC236}">
                  <a16:creationId xmlns:a16="http://schemas.microsoft.com/office/drawing/2014/main" id="{CD211E83-C6C5-E5E4-B395-4F1964C74669}"/>
                </a:ext>
              </a:extLst>
            </p:cNvPr>
            <p:cNvGrpSpPr/>
            <p:nvPr/>
          </p:nvGrpSpPr>
          <p:grpSpPr>
            <a:xfrm>
              <a:off x="7495896" y="1147876"/>
              <a:ext cx="484026" cy="488454"/>
              <a:chOff x="4809869" y="1103312"/>
              <a:chExt cx="488454" cy="488454"/>
            </a:xfrm>
          </p:grpSpPr>
          <p:sp>
            <p:nvSpPr>
              <p:cNvPr id="44" name="Elipse 43">
                <a:extLst>
                  <a:ext uri="{FF2B5EF4-FFF2-40B4-BE49-F238E27FC236}">
                    <a16:creationId xmlns:a16="http://schemas.microsoft.com/office/drawing/2014/main" id="{2A27849D-F5D8-8F55-0759-73C9111A4D1D}"/>
                  </a:ext>
                </a:extLst>
              </p:cNvPr>
              <p:cNvSpPr/>
              <p:nvPr/>
            </p:nvSpPr>
            <p:spPr>
              <a:xfrm>
                <a:off x="4809869" y="1103312"/>
                <a:ext cx="488454" cy="4884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Google Shape;729;p43">
                <a:extLst>
                  <a:ext uri="{FF2B5EF4-FFF2-40B4-BE49-F238E27FC236}">
                    <a16:creationId xmlns:a16="http://schemas.microsoft.com/office/drawing/2014/main" id="{E1EC1DB9-92F1-3544-3FC2-966DA59922BD}"/>
                  </a:ext>
                </a:extLst>
              </p:cNvPr>
              <p:cNvSpPr/>
              <p:nvPr/>
            </p:nvSpPr>
            <p:spPr>
              <a:xfrm>
                <a:off x="4824255" y="1120892"/>
                <a:ext cx="459683" cy="453294"/>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rgbClr val="002755"/>
              </a:solidFill>
              <a:ln w="15875" cap="rnd" cmpd="sng">
                <a:solidFill>
                  <a:srgbClr val="0027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00000"/>
                  </a:solidFill>
                  <a:latin typeface="+mj-lt"/>
                </a:endParaRPr>
              </a:p>
            </p:txBody>
          </p:sp>
        </p:grpSp>
      </p:grpSp>
    </p:spTree>
    <p:extLst>
      <p:ext uri="{BB962C8B-B14F-4D97-AF65-F5344CB8AC3E}">
        <p14:creationId xmlns:p14="http://schemas.microsoft.com/office/powerpoint/2010/main" val="648718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0AF8-BC0A-3139-4F45-D1F83EF3812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D74DC4C-A941-1238-8E7E-2AA6763D71AF}"/>
              </a:ext>
            </a:extLst>
          </p:cNvPr>
          <p:cNvSpPr txBox="1"/>
          <p:nvPr/>
        </p:nvSpPr>
        <p:spPr>
          <a:xfrm>
            <a:off x="556505" y="771891"/>
            <a:ext cx="7789958" cy="415498"/>
          </a:xfrm>
          <a:prstGeom prst="rect">
            <a:avLst/>
          </a:prstGeom>
          <a:noFill/>
        </p:spPr>
        <p:txBody>
          <a:bodyPr wrap="square" rtlCol="0">
            <a:spAutoFit/>
          </a:bodyPr>
          <a:lstStyle/>
          <a:p>
            <a:r>
              <a:rPr lang="es-ES" sz="2100" b="1" dirty="0">
                <a:solidFill>
                  <a:srgbClr val="00F0BE"/>
                </a:solidFill>
                <a:latin typeface="Arial" panose="020B0604020202020204" pitchFamily="34" charset="0"/>
                <a:cs typeface="Arial" panose="020B0604020202020204" pitchFamily="34" charset="0"/>
              </a:rPr>
              <a:t>Exoneración de responsabilidad y uso de la presentación </a:t>
            </a:r>
          </a:p>
        </p:txBody>
      </p:sp>
      <p:sp>
        <p:nvSpPr>
          <p:cNvPr id="3" name="CuadroTexto 2">
            <a:extLst>
              <a:ext uri="{FF2B5EF4-FFF2-40B4-BE49-F238E27FC236}">
                <a16:creationId xmlns:a16="http://schemas.microsoft.com/office/drawing/2014/main" id="{6FB910C9-9C5D-7B25-D19D-F8CC915F77C7}"/>
              </a:ext>
            </a:extLst>
          </p:cNvPr>
          <p:cNvSpPr txBox="1"/>
          <p:nvPr/>
        </p:nvSpPr>
        <p:spPr>
          <a:xfrm>
            <a:off x="556505" y="1164306"/>
            <a:ext cx="7869917" cy="2723823"/>
          </a:xfrm>
          <a:prstGeom prst="rect">
            <a:avLst/>
          </a:prstGeom>
          <a:noFill/>
        </p:spPr>
        <p:txBody>
          <a:bodyPr wrap="square">
            <a:spAutoFit/>
          </a:bodyPr>
          <a:lstStyle/>
          <a:p>
            <a:r>
              <a:rPr lang="es-ES" sz="900" dirty="0">
                <a:solidFill>
                  <a:srgbClr val="002654"/>
                </a:solidFill>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lang="es-ES" sz="900" dirty="0">
              <a:solidFill>
                <a:srgbClr val="002654"/>
              </a:solidFill>
            </a:endParaRPr>
          </a:p>
          <a:p>
            <a:endParaRPr lang="es-ES" sz="900" dirty="0">
              <a:solidFill>
                <a:srgbClr val="002654"/>
              </a:solidFill>
              <a:latin typeface="Arial"/>
              <a:ea typeface="Arial"/>
              <a:cs typeface="Arial"/>
              <a:sym typeface="Arial"/>
            </a:endParaRPr>
          </a:p>
          <a:p>
            <a:r>
              <a:rPr lang="es-ES" sz="900" dirty="0">
                <a:solidFill>
                  <a:srgbClr val="002654"/>
                </a:solidFill>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lang="es-ES" sz="900" dirty="0">
              <a:solidFill>
                <a:srgbClr val="002654"/>
              </a:solidFill>
            </a:endParaRPr>
          </a:p>
          <a:p>
            <a:endParaRPr lang="es-ES" sz="900" dirty="0">
              <a:solidFill>
                <a:srgbClr val="002654"/>
              </a:solidFill>
              <a:latin typeface="Arial"/>
              <a:ea typeface="Arial"/>
              <a:cs typeface="Arial"/>
              <a:sym typeface="Arial"/>
            </a:endParaRPr>
          </a:p>
          <a:p>
            <a:r>
              <a:rPr lang="es-ES" sz="900" dirty="0">
                <a:solidFill>
                  <a:srgbClr val="002654"/>
                </a:solidFill>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lang="es-ES" sz="900" dirty="0">
              <a:solidFill>
                <a:srgbClr val="002654"/>
              </a:solidFill>
            </a:endParaRPr>
          </a:p>
          <a:p>
            <a:endParaRPr lang="es-ES" sz="900" dirty="0">
              <a:solidFill>
                <a:srgbClr val="002654"/>
              </a:solidFill>
              <a:latin typeface="Arial"/>
              <a:ea typeface="Arial"/>
              <a:cs typeface="Arial"/>
              <a:sym typeface="Arial"/>
            </a:endParaRPr>
          </a:p>
          <a:p>
            <a:r>
              <a:rPr lang="es-ES" sz="900" dirty="0">
                <a:solidFill>
                  <a:srgbClr val="002654"/>
                </a:solidFill>
                <a:latin typeface="Arial"/>
                <a:ea typeface="Arial"/>
                <a:cs typeface="Arial"/>
                <a:sym typeface="Arial"/>
              </a:rPr>
              <a:t>Igualmente, todos los nombres comerciales, marcas o signos distintivos de cualquier clase contenidos en la Presentación están protegidos por la Ley.</a:t>
            </a:r>
            <a:endParaRPr lang="es-ES" sz="900" dirty="0">
              <a:solidFill>
                <a:srgbClr val="002654"/>
              </a:solidFill>
            </a:endParaRPr>
          </a:p>
          <a:p>
            <a:endParaRPr lang="es-ES" sz="900" dirty="0">
              <a:solidFill>
                <a:srgbClr val="002654"/>
              </a:solidFill>
              <a:latin typeface="Arial"/>
              <a:ea typeface="Arial"/>
              <a:cs typeface="Arial"/>
              <a:sym typeface="Arial"/>
            </a:endParaRPr>
          </a:p>
          <a:p>
            <a:r>
              <a:rPr lang="es-ES" sz="900" dirty="0">
                <a:solidFill>
                  <a:srgbClr val="002654"/>
                </a:solidFill>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a Almirall como fuente titular del contenido.</a:t>
            </a:r>
          </a:p>
        </p:txBody>
      </p:sp>
    </p:spTree>
    <p:extLst>
      <p:ext uri="{BB962C8B-B14F-4D97-AF65-F5344CB8AC3E}">
        <p14:creationId xmlns:p14="http://schemas.microsoft.com/office/powerpoint/2010/main" val="1706072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2F496-5CC8-EC91-2255-774E0BEC228C}"/>
            </a:ext>
          </a:extLst>
        </p:cNvPr>
        <p:cNvGrpSpPr/>
        <p:nvPr/>
      </p:nvGrpSpPr>
      <p:grpSpPr>
        <a:xfrm>
          <a:off x="0" y="0"/>
          <a:ext cx="0" cy="0"/>
          <a:chOff x="0" y="0"/>
          <a:chExt cx="0" cy="0"/>
        </a:xfrm>
      </p:grpSpPr>
      <p:pic>
        <p:nvPicPr>
          <p:cNvPr id="6" name="Gráfico 5">
            <a:extLst>
              <a:ext uri="{FF2B5EF4-FFF2-40B4-BE49-F238E27FC236}">
                <a16:creationId xmlns:a16="http://schemas.microsoft.com/office/drawing/2014/main" id="{DB93ADB4-D59A-87F0-692C-2B30EB4B2A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6414" y="1083112"/>
            <a:ext cx="383645" cy="383645"/>
          </a:xfrm>
          <a:prstGeom prst="rect">
            <a:avLst/>
          </a:prstGeom>
        </p:spPr>
      </p:pic>
      <p:sp>
        <p:nvSpPr>
          <p:cNvPr id="21" name="CuadroTexto 20">
            <a:extLst>
              <a:ext uri="{FF2B5EF4-FFF2-40B4-BE49-F238E27FC236}">
                <a16:creationId xmlns:a16="http://schemas.microsoft.com/office/drawing/2014/main" id="{292863D0-F421-5BF3-3D6C-902DA9DFAD8C}"/>
              </a:ext>
            </a:extLst>
          </p:cNvPr>
          <p:cNvSpPr txBox="1"/>
          <p:nvPr/>
        </p:nvSpPr>
        <p:spPr>
          <a:xfrm>
            <a:off x="503238" y="4499678"/>
            <a:ext cx="6590898" cy="307777"/>
          </a:xfrm>
          <a:prstGeom prst="rect">
            <a:avLst/>
          </a:prstGeom>
          <a:noFill/>
        </p:spPr>
        <p:txBody>
          <a:bodyPr wrap="square" lIns="91440" tIns="45720" rIns="91440" bIns="45720" anchor="t">
            <a:spAutoFit/>
          </a:bodyPr>
          <a:lstStyle/>
          <a:p>
            <a:pPr indent="-406400">
              <a:spcAft>
                <a:spcPts val="400"/>
              </a:spcAft>
            </a:pPr>
            <a:r>
              <a:rPr lang="es-ES" sz="700" dirty="0">
                <a:solidFill>
                  <a:srgbClr val="002755"/>
                </a:solidFill>
                <a:latin typeface="Arial" panose="020B0604020202020204" pitchFamily="34" charset="0"/>
                <a:ea typeface="Yu Gothic"/>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a:cs typeface="Arial" panose="020B0604020202020204" pitchFamily="34" charset="0"/>
                <a:hlinkClick r:id="rId5">
                  <a:extLst>
                    <a:ext uri="{A12FA001-AC4F-418D-AE19-62706E023703}">
                      <ahyp:hlinkClr xmlns:ahyp="http://schemas.microsoft.com/office/drawing/2018/hyperlinkcolor" val="tx"/>
                    </a:ext>
                  </a:extLst>
                </a:hlinkClick>
              </a:rPr>
              <a:t>https://www.sen.es/pdf/guias/Guia_Demencias_2018.pdf</a:t>
            </a:r>
            <a:r>
              <a:rPr lang="es-ES" sz="700" dirty="0">
                <a:solidFill>
                  <a:srgbClr val="002755"/>
                </a:solidFill>
                <a:latin typeface="Arial" panose="020B0604020202020204" pitchFamily="34" charset="0"/>
                <a:ea typeface="Yu Gothic"/>
                <a:cs typeface="Arial" panose="020B0604020202020204" pitchFamily="34" charset="0"/>
              </a:rPr>
              <a:t>. </a:t>
            </a:r>
            <a:endParaRPr lang="es-ES" sz="70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pic>
        <p:nvPicPr>
          <p:cNvPr id="1026" name="Picture 2" descr="Ginkgo biloba | Maidenhair tree - Van den Berk Viviros">
            <a:extLst>
              <a:ext uri="{FF2B5EF4-FFF2-40B4-BE49-F238E27FC236}">
                <a16:creationId xmlns:a16="http://schemas.microsoft.com/office/drawing/2014/main" id="{6235F54B-D515-46E1-1F23-25DF3EA75F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83" t="4007" r="26687"/>
          <a:stretch/>
        </p:blipFill>
        <p:spPr bwMode="auto">
          <a:xfrm>
            <a:off x="534011" y="1090986"/>
            <a:ext cx="1468609" cy="1471343"/>
          </a:xfrm>
          <a:prstGeom prst="flowChartConnector">
            <a:avLst/>
          </a:prstGeom>
          <a:noFill/>
          <a:ln>
            <a:solidFill>
              <a:srgbClr val="002755"/>
            </a:solidFill>
          </a:ln>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436C7909-7D8C-BFB6-A852-C6A36A704B02}"/>
              </a:ext>
            </a:extLst>
          </p:cNvPr>
          <p:cNvSpPr txBox="1"/>
          <p:nvPr/>
        </p:nvSpPr>
        <p:spPr>
          <a:xfrm>
            <a:off x="2098674" y="1591688"/>
            <a:ext cx="5466783" cy="584775"/>
          </a:xfrm>
          <a:prstGeom prst="rect">
            <a:avLst/>
          </a:prstGeom>
          <a:noFill/>
        </p:spPr>
        <p:txBody>
          <a:bodyPr wrap="square">
            <a:spAutoFit/>
          </a:bodyPr>
          <a:lstStyle/>
          <a:p>
            <a:r>
              <a:rPr lang="es-ES" sz="1600" dirty="0">
                <a:solidFill>
                  <a:schemeClr val="tx2"/>
                </a:solidFill>
                <a:latin typeface="Arial" panose="020B0604020202020204" pitchFamily="34" charset="0"/>
                <a:ea typeface="+mn-lt"/>
                <a:cs typeface="Arial" panose="020B0604020202020204" pitchFamily="34" charset="0"/>
              </a:rPr>
              <a:t>Ginkgo Biloba </a:t>
            </a:r>
            <a:r>
              <a:rPr lang="es-ES" sz="1600" dirty="0" err="1">
                <a:solidFill>
                  <a:schemeClr val="tx2"/>
                </a:solidFill>
                <a:latin typeface="Arial" panose="020B0604020202020204" pitchFamily="34" charset="0"/>
                <a:ea typeface="+mn-lt"/>
                <a:cs typeface="Arial" panose="020B0604020202020204" pitchFamily="34" charset="0"/>
              </a:rPr>
              <a:t>EGb</a:t>
            </a:r>
            <a:r>
              <a:rPr lang="es-ES" sz="1600" dirty="0">
                <a:solidFill>
                  <a:schemeClr val="tx2"/>
                </a:solidFill>
                <a:latin typeface="Arial" panose="020B0604020202020204" pitchFamily="34" charset="0"/>
                <a:ea typeface="+mn-lt"/>
                <a:cs typeface="Arial" panose="020B0604020202020204" pitchFamily="34" charset="0"/>
              </a:rPr>
              <a:t> 761 a dosis de </a:t>
            </a:r>
            <a:r>
              <a:rPr lang="es-ES" sz="1600" b="1" dirty="0">
                <a:solidFill>
                  <a:srgbClr val="00F1BE"/>
                </a:solidFill>
                <a:latin typeface="Arial" panose="020B0604020202020204" pitchFamily="34" charset="0"/>
                <a:ea typeface="+mn-lt"/>
                <a:cs typeface="Arial" panose="020B0604020202020204" pitchFamily="34" charset="0"/>
              </a:rPr>
              <a:t>240 mg/día </a:t>
            </a:r>
            <a:r>
              <a:rPr lang="es-ES" sz="1600" dirty="0">
                <a:solidFill>
                  <a:schemeClr val="tx2"/>
                </a:solidFill>
                <a:latin typeface="Arial" panose="020B0604020202020204" pitchFamily="34" charset="0"/>
                <a:ea typeface="+mn-lt"/>
                <a:cs typeface="Arial" panose="020B0604020202020204" pitchFamily="34" charset="0"/>
              </a:rPr>
              <a:t>aprobado su uso en “</a:t>
            </a:r>
            <a:r>
              <a:rPr lang="es-ES" sz="1600" i="1" dirty="0">
                <a:solidFill>
                  <a:schemeClr val="tx2"/>
                </a:solidFill>
                <a:latin typeface="Arial" panose="020B0604020202020204" pitchFamily="34" charset="0"/>
                <a:ea typeface="+mn-lt"/>
                <a:cs typeface="Arial" panose="020B0604020202020204" pitchFamily="34" charset="0"/>
              </a:rPr>
              <a:t>deterioro cognitivo asociado a la edad</a:t>
            </a:r>
            <a:r>
              <a:rPr lang="es-ES" sz="1600" dirty="0">
                <a:solidFill>
                  <a:schemeClr val="tx2"/>
                </a:solidFill>
                <a:latin typeface="Arial" panose="020B0604020202020204" pitchFamily="34" charset="0"/>
                <a:ea typeface="+mn-lt"/>
                <a:cs typeface="Arial" panose="020B0604020202020204" pitchFamily="34" charset="0"/>
              </a:rPr>
              <a:t>”</a:t>
            </a:r>
            <a:endParaRPr lang="es-ES" sz="1600" dirty="0">
              <a:solidFill>
                <a:schemeClr val="tx2"/>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516679F6-47A7-0039-FACB-9AE13FAA8E88}"/>
              </a:ext>
            </a:extLst>
          </p:cNvPr>
          <p:cNvPicPr>
            <a:picLocks noChangeAspect="1"/>
          </p:cNvPicPr>
          <p:nvPr/>
        </p:nvPicPr>
        <p:blipFill>
          <a:blip r:embed="rId7"/>
          <a:srcRect t="2563" r="9599" b="9850"/>
          <a:stretch/>
        </p:blipFill>
        <p:spPr>
          <a:xfrm>
            <a:off x="503238" y="2901179"/>
            <a:ext cx="1506432" cy="1507309"/>
          </a:xfrm>
          <a:prstGeom prst="flowChartConnector">
            <a:avLst/>
          </a:prstGeom>
          <a:noFill/>
          <a:ln>
            <a:solidFill>
              <a:srgbClr val="002755"/>
            </a:solidFill>
          </a:ln>
        </p:spPr>
      </p:pic>
      <p:sp>
        <p:nvSpPr>
          <p:cNvPr id="13" name="CuadroTexto 12">
            <a:extLst>
              <a:ext uri="{FF2B5EF4-FFF2-40B4-BE49-F238E27FC236}">
                <a16:creationId xmlns:a16="http://schemas.microsoft.com/office/drawing/2014/main" id="{9EE382B0-1A8D-D0C5-2657-251BECDFCFA7}"/>
              </a:ext>
            </a:extLst>
          </p:cNvPr>
          <p:cNvSpPr txBox="1"/>
          <p:nvPr/>
        </p:nvSpPr>
        <p:spPr>
          <a:xfrm>
            <a:off x="2161845" y="3362446"/>
            <a:ext cx="5884876" cy="584775"/>
          </a:xfrm>
          <a:prstGeom prst="rect">
            <a:avLst/>
          </a:prstGeom>
          <a:noFill/>
        </p:spPr>
        <p:txBody>
          <a:bodyPr wrap="square">
            <a:spAutoFit/>
          </a:bodyPr>
          <a:lstStyle>
            <a:defPPr>
              <a:defRPr lang="es-ES_tradnl"/>
            </a:defPPr>
            <a:lvl1pPr>
              <a:defRPr>
                <a:solidFill>
                  <a:srgbClr val="002060"/>
                </a:solidFill>
                <a:ea typeface="+mn-lt"/>
                <a:cs typeface="+mn-lt"/>
              </a:defRPr>
            </a:lvl1pPr>
          </a:lstStyle>
          <a:p>
            <a:r>
              <a:rPr lang="es-ES" sz="1600" dirty="0" err="1">
                <a:latin typeface="Arial" panose="020B0604020202020204" pitchFamily="34" charset="0"/>
                <a:cs typeface="Arial" panose="020B0604020202020204" pitchFamily="34" charset="0"/>
              </a:rPr>
              <a:t>Souvenaid</a:t>
            </a:r>
            <a:r>
              <a:rPr lang="es-ES" sz="1600" baseline="300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(Nutricia), alimento de uso médico específico, en pacientes con EA leve (con MMSE medio 24-25 puntos)</a:t>
            </a:r>
          </a:p>
        </p:txBody>
      </p:sp>
      <p:sp>
        <p:nvSpPr>
          <p:cNvPr id="3" name="Título 1">
            <a:extLst>
              <a:ext uri="{FF2B5EF4-FFF2-40B4-BE49-F238E27FC236}">
                <a16:creationId xmlns:a16="http://schemas.microsoft.com/office/drawing/2014/main" id="{218CF1C9-C3E1-CA81-5D49-B310CEC51059}"/>
              </a:ext>
            </a:extLst>
          </p:cNvPr>
          <p:cNvSpPr txBox="1">
            <a:spLocks/>
          </p:cNvSpPr>
          <p:nvPr/>
        </p:nvSpPr>
        <p:spPr>
          <a:xfrm>
            <a:off x="424800" y="439738"/>
            <a:ext cx="8559800" cy="59055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dirty="0" err="1">
                <a:latin typeface="Arial" panose="020B0604020202020204" pitchFamily="34" charset="0"/>
                <a:cs typeface="Arial" panose="020B0604020202020204" pitchFamily="34" charset="0"/>
              </a:rPr>
              <a:t>Otros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tratamientos</a:t>
            </a:r>
            <a:endParaRPr lang="es-E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952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33CE6-9183-EFE0-9020-746962035188}"/>
            </a:ext>
          </a:extLst>
        </p:cNvPr>
        <p:cNvGrpSpPr/>
        <p:nvPr/>
      </p:nvGrpSpPr>
      <p:grpSpPr>
        <a:xfrm>
          <a:off x="0" y="0"/>
          <a:ext cx="0" cy="0"/>
          <a:chOff x="0" y="0"/>
          <a:chExt cx="0" cy="0"/>
        </a:xfrm>
      </p:grpSpPr>
      <p:pic>
        <p:nvPicPr>
          <p:cNvPr id="3" name="Imagen 2" descr="Texto&#10;&#10;El contenido generado por inteligencia artificial puede ser incorrecto.">
            <a:extLst>
              <a:ext uri="{FF2B5EF4-FFF2-40B4-BE49-F238E27FC236}">
                <a16:creationId xmlns:a16="http://schemas.microsoft.com/office/drawing/2014/main" id="{564212A1-4763-0BCE-950D-0293E585D912}"/>
              </a:ext>
            </a:extLst>
          </p:cNvPr>
          <p:cNvPicPr>
            <a:picLocks noChangeAspect="1"/>
          </p:cNvPicPr>
          <p:nvPr/>
        </p:nvPicPr>
        <p:blipFill>
          <a:blip r:embed="rId2"/>
          <a:stretch>
            <a:fillRect/>
          </a:stretch>
        </p:blipFill>
        <p:spPr>
          <a:xfrm>
            <a:off x="3519809" y="1575310"/>
            <a:ext cx="5265416" cy="2068580"/>
          </a:xfrm>
          <a:prstGeom prst="rect">
            <a:avLst/>
          </a:prstGeom>
        </p:spPr>
      </p:pic>
      <p:sp>
        <p:nvSpPr>
          <p:cNvPr id="2" name="Título 1">
            <a:extLst>
              <a:ext uri="{FF2B5EF4-FFF2-40B4-BE49-F238E27FC236}">
                <a16:creationId xmlns:a16="http://schemas.microsoft.com/office/drawing/2014/main" id="{01736EE6-F716-D39C-920E-4F96CC6784B0}"/>
              </a:ext>
            </a:extLst>
          </p:cNvPr>
          <p:cNvSpPr>
            <a:spLocks noGrp="1"/>
          </p:cNvSpPr>
          <p:nvPr>
            <p:ph type="title" idx="4294967295"/>
          </p:nvPr>
        </p:nvSpPr>
        <p:spPr>
          <a:xfrm>
            <a:off x="410817" y="396875"/>
            <a:ext cx="8559800" cy="590550"/>
          </a:xfrm>
        </p:spPr>
        <p:txBody>
          <a:bodyPr lIns="91440" tIns="45720" rIns="91440" bIns="45720" anchor="t">
            <a:noAutofit/>
          </a:bodyPr>
          <a:lstStyle/>
          <a:p>
            <a:r>
              <a:rPr lang="pt-BR" sz="2400" b="1" dirty="0" err="1">
                <a:latin typeface="Arial" panose="020B0604020202020204" pitchFamily="34" charset="0"/>
                <a:cs typeface="Arial" panose="020B0604020202020204" pitchFamily="34" charset="0"/>
              </a:rPr>
              <a:t>Nuevos</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tratamientos</a:t>
            </a:r>
            <a:r>
              <a:rPr lang="pt-BR" sz="2400" b="1" dirty="0">
                <a:latin typeface="Arial" panose="020B0604020202020204" pitchFamily="34" charset="0"/>
                <a:cs typeface="Arial" panose="020B0604020202020204" pitchFamily="34" charset="0"/>
              </a:rPr>
              <a:t>: Ac </a:t>
            </a:r>
            <a:r>
              <a:rPr lang="pt-BR" sz="2400" b="1" dirty="0" err="1">
                <a:latin typeface="Arial" panose="020B0604020202020204" pitchFamily="34" charset="0"/>
                <a:cs typeface="Arial" panose="020B0604020202020204" pitchFamily="34" charset="0"/>
              </a:rPr>
              <a:t>monoclonales</a:t>
            </a:r>
            <a:endParaRPr lang="pt-BR" sz="2400" b="1" dirty="0" err="1">
              <a:solidFill>
                <a:schemeClr val="bg1"/>
              </a:solidFill>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A5B5B75A-DD94-280C-D537-78CBB88171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6414" y="1118828"/>
            <a:ext cx="383645" cy="383645"/>
          </a:xfrm>
          <a:prstGeom prst="rect">
            <a:avLst/>
          </a:prstGeom>
        </p:spPr>
      </p:pic>
      <p:grpSp>
        <p:nvGrpSpPr>
          <p:cNvPr id="4" name="Grupo 3">
            <a:extLst>
              <a:ext uri="{FF2B5EF4-FFF2-40B4-BE49-F238E27FC236}">
                <a16:creationId xmlns:a16="http://schemas.microsoft.com/office/drawing/2014/main" id="{E28263CC-9F1D-3308-2BD3-AA32714A93F6}"/>
              </a:ext>
            </a:extLst>
          </p:cNvPr>
          <p:cNvGrpSpPr/>
          <p:nvPr/>
        </p:nvGrpSpPr>
        <p:grpSpPr>
          <a:xfrm>
            <a:off x="488493" y="1070641"/>
            <a:ext cx="2930354" cy="3222224"/>
            <a:chOff x="250502" y="988312"/>
            <a:chExt cx="1991511" cy="2189870"/>
          </a:xfrm>
        </p:grpSpPr>
        <p:pic>
          <p:nvPicPr>
            <p:cNvPr id="8" name="Imagen 7">
              <a:extLst>
                <a:ext uri="{FF2B5EF4-FFF2-40B4-BE49-F238E27FC236}">
                  <a16:creationId xmlns:a16="http://schemas.microsoft.com/office/drawing/2014/main" id="{B0170353-47F6-B98E-5AAD-6BCA9E8812B5}"/>
                </a:ext>
              </a:extLst>
            </p:cNvPr>
            <p:cNvPicPr>
              <a:picLocks noChangeAspect="1"/>
            </p:cNvPicPr>
            <p:nvPr/>
          </p:nvPicPr>
          <p:blipFill>
            <a:blip r:embed="rId5"/>
            <a:srcRect l="939" r="667"/>
            <a:stretch/>
          </p:blipFill>
          <p:spPr>
            <a:xfrm>
              <a:off x="825690" y="988312"/>
              <a:ext cx="1416323" cy="1921670"/>
            </a:xfrm>
            <a:prstGeom prst="rect">
              <a:avLst/>
            </a:prstGeom>
            <a:ln>
              <a:noFill/>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0CE5623E-04DD-AE0C-5F31-B3C93E1F3A58}"/>
                </a:ext>
              </a:extLst>
            </p:cNvPr>
            <p:cNvPicPr>
              <a:picLocks noChangeAspect="1"/>
            </p:cNvPicPr>
            <p:nvPr/>
          </p:nvPicPr>
          <p:blipFill>
            <a:blip r:embed="rId6"/>
            <a:stretch>
              <a:fillRect/>
            </a:stretch>
          </p:blipFill>
          <p:spPr>
            <a:xfrm>
              <a:off x="534394" y="1099518"/>
              <a:ext cx="1423728" cy="1921670"/>
            </a:xfrm>
            <a:prstGeom prst="rect">
              <a:avLst/>
            </a:prstGeom>
            <a:ln>
              <a:noFill/>
            </a:ln>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C1393A5D-E3F9-F3D0-AD48-ECEB2C7DAB36}"/>
                </a:ext>
              </a:extLst>
            </p:cNvPr>
            <p:cNvPicPr>
              <a:picLocks noChangeAspect="1"/>
            </p:cNvPicPr>
            <p:nvPr/>
          </p:nvPicPr>
          <p:blipFill>
            <a:blip r:embed="rId7"/>
            <a:srcRect l="1317"/>
            <a:stretch/>
          </p:blipFill>
          <p:spPr>
            <a:xfrm>
              <a:off x="250502" y="1256511"/>
              <a:ext cx="1439113" cy="1921671"/>
            </a:xfrm>
            <a:prstGeom prst="rect">
              <a:avLst/>
            </a:prstGeom>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94532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3FFB2-B084-1CC6-D655-BD63E3CB584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176EBB-F005-09C5-3FD7-095ADA056DB9}"/>
              </a:ext>
            </a:extLst>
          </p:cNvPr>
          <p:cNvSpPr>
            <a:spLocks noGrp="1"/>
          </p:cNvSpPr>
          <p:nvPr>
            <p:ph type="title" idx="4294967295"/>
          </p:nvPr>
        </p:nvSpPr>
        <p:spPr>
          <a:xfrm>
            <a:off x="397565" y="396875"/>
            <a:ext cx="8559800" cy="590550"/>
          </a:xfrm>
        </p:spPr>
        <p:txBody>
          <a:bodyPr lIns="91440" tIns="45720" rIns="91440" bIns="45720" anchor="t">
            <a:noAutofit/>
          </a:bodyPr>
          <a:lstStyle/>
          <a:p>
            <a:r>
              <a:rPr lang="pt-BR" sz="2400" b="1" dirty="0" err="1">
                <a:latin typeface="Arial" panose="020B0604020202020204" pitchFamily="34" charset="0"/>
                <a:cs typeface="Arial" panose="020B0604020202020204" pitchFamily="34" charset="0"/>
              </a:rPr>
              <a:t>Tratamiento</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síntomas</a:t>
            </a:r>
            <a:r>
              <a:rPr lang="pt-BR" sz="2400" b="1" dirty="0">
                <a:latin typeface="Arial" panose="020B0604020202020204" pitchFamily="34" charset="0"/>
                <a:cs typeface="Arial" panose="020B0604020202020204" pitchFamily="34" charset="0"/>
              </a:rPr>
              <a:t> neuropsiquiátricos</a:t>
            </a:r>
          </a:p>
        </p:txBody>
      </p:sp>
      <p:sp>
        <p:nvSpPr>
          <p:cNvPr id="5" name="Rectangle 6">
            <a:extLst>
              <a:ext uri="{FF2B5EF4-FFF2-40B4-BE49-F238E27FC236}">
                <a16:creationId xmlns:a16="http://schemas.microsoft.com/office/drawing/2014/main" id="{810DC803-C152-6FB0-D124-14EBF0C38741}"/>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sp>
        <p:nvSpPr>
          <p:cNvPr id="3" name="CuadroTexto 2">
            <a:extLst>
              <a:ext uri="{FF2B5EF4-FFF2-40B4-BE49-F238E27FC236}">
                <a16:creationId xmlns:a16="http://schemas.microsoft.com/office/drawing/2014/main" id="{457A5E8A-C006-D430-2382-D42C796ACBDB}"/>
              </a:ext>
            </a:extLst>
          </p:cNvPr>
          <p:cNvSpPr txBox="1"/>
          <p:nvPr/>
        </p:nvSpPr>
        <p:spPr>
          <a:xfrm>
            <a:off x="3503595" y="920048"/>
            <a:ext cx="449499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33350"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Los trastornos del sueño son uno de los síntomas no cognitivos más frecuentes en las personas con EA.</a:t>
            </a:r>
          </a:p>
          <a:p>
            <a:pPr marL="133350" indent="-133350" algn="l">
              <a:buClr>
                <a:srgbClr val="00F1BE"/>
              </a:buClr>
              <a:buFont typeface="Arial" panose="020B0604020202020204" pitchFamily="34" charset="0"/>
              <a:buChar char="•"/>
            </a:pPr>
            <a:endParaRPr lang="es-ES" sz="700" dirty="0">
              <a:solidFill>
                <a:srgbClr val="002755"/>
              </a:solidFill>
              <a:latin typeface="Arial" panose="020B0604020202020204" pitchFamily="34" charset="0"/>
              <a:cs typeface="Arial" panose="020B0604020202020204" pitchFamily="34" charset="0"/>
            </a:endParaRPr>
          </a:p>
          <a:p>
            <a:pPr marL="133350" indent="-133350">
              <a:buClr>
                <a:srgbClr val="00F1BE"/>
              </a:buClr>
              <a:buFont typeface="Arial" panose="020B0604020202020204" pitchFamily="34" charset="0"/>
              <a:buChar char="•"/>
            </a:pPr>
            <a:r>
              <a:rPr lang="es-ES" sz="1400" dirty="0">
                <a:solidFill>
                  <a:srgbClr val="002755"/>
                </a:solidFill>
                <a:latin typeface="Arial" panose="020B0604020202020204" pitchFamily="34" charset="0"/>
                <a:ea typeface="+mn-lt"/>
                <a:cs typeface="Arial" panose="020B0604020202020204" pitchFamily="34" charset="0"/>
              </a:rPr>
              <a:t>Tratamientos con melatonina parecen mejorar la calidad subjetiva de sueño, pero no sus parámetros objetivos en los pacientes con EA.</a:t>
            </a:r>
          </a:p>
          <a:p>
            <a:pPr marL="133350" indent="-133350">
              <a:buClr>
                <a:srgbClr val="00F1BE"/>
              </a:buClr>
              <a:buFont typeface="Arial" panose="020B0604020202020204" pitchFamily="34" charset="0"/>
              <a:buChar char="•"/>
            </a:pPr>
            <a:endParaRPr lang="es-ES" sz="700" dirty="0">
              <a:solidFill>
                <a:srgbClr val="002755"/>
              </a:solidFill>
              <a:latin typeface="Arial" panose="020B0604020202020204" pitchFamily="34" charset="0"/>
              <a:ea typeface="+mn-lt"/>
              <a:cs typeface="Arial" panose="020B0604020202020204" pitchFamily="34" charset="0"/>
            </a:endParaRPr>
          </a:p>
          <a:p>
            <a:pPr marL="133350" indent="-133350">
              <a:buClr>
                <a:srgbClr val="00F1BE"/>
              </a:buClr>
              <a:buFont typeface="Arial" panose="020B0604020202020204" pitchFamily="34" charset="0"/>
              <a:buChar char="•"/>
            </a:pPr>
            <a:r>
              <a:rPr lang="es-ES" sz="1400" dirty="0">
                <a:solidFill>
                  <a:srgbClr val="002755"/>
                </a:solidFill>
                <a:latin typeface="Arial" panose="020B0604020202020204" pitchFamily="34" charset="0"/>
                <a:ea typeface="+mn-lt"/>
                <a:cs typeface="Arial" panose="020B0604020202020204" pitchFamily="34" charset="0"/>
              </a:rPr>
              <a:t>La utilidad de las benzodiacepinas, así como de la mirtazapina en el tratamiento de los trastornos del sueño en pacientes con EA no está demostrada.</a:t>
            </a:r>
          </a:p>
          <a:p>
            <a:pPr marL="133350" indent="-133350">
              <a:buClr>
                <a:srgbClr val="00F1BE"/>
              </a:buClr>
              <a:buFont typeface="Arial" panose="020B0604020202020204" pitchFamily="34" charset="0"/>
              <a:buChar char="•"/>
            </a:pPr>
            <a:endParaRPr lang="es-ES" sz="700" dirty="0">
              <a:solidFill>
                <a:srgbClr val="002755"/>
              </a:solidFill>
              <a:latin typeface="Arial" panose="020B0604020202020204" pitchFamily="34" charset="0"/>
              <a:ea typeface="+mn-lt"/>
              <a:cs typeface="Arial" panose="020B0604020202020204" pitchFamily="34" charset="0"/>
            </a:endParaRPr>
          </a:p>
          <a:p>
            <a:pPr marL="133350" indent="-133350">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El tratamiento con trazodona (50 mg) mejora el sueño nocturno, aunque no la </a:t>
            </a:r>
            <a:r>
              <a:rPr lang="es-ES" sz="1400" dirty="0" err="1">
                <a:solidFill>
                  <a:srgbClr val="002755"/>
                </a:solidFill>
                <a:latin typeface="Arial" panose="020B0604020202020204" pitchFamily="34" charset="0"/>
                <a:cs typeface="Arial" panose="020B0604020202020204" pitchFamily="34" charset="0"/>
              </a:rPr>
              <a:t>hipersomnolencia</a:t>
            </a:r>
            <a:r>
              <a:rPr lang="es-ES" sz="1400" dirty="0">
                <a:solidFill>
                  <a:srgbClr val="002755"/>
                </a:solidFill>
                <a:latin typeface="Arial" panose="020B0604020202020204" pitchFamily="34" charset="0"/>
                <a:cs typeface="Arial" panose="020B0604020202020204" pitchFamily="34" charset="0"/>
              </a:rPr>
              <a:t> diurna.</a:t>
            </a:r>
          </a:p>
        </p:txBody>
      </p:sp>
      <p:sp>
        <p:nvSpPr>
          <p:cNvPr id="11" name="CuadroTexto 10">
            <a:extLst>
              <a:ext uri="{FF2B5EF4-FFF2-40B4-BE49-F238E27FC236}">
                <a16:creationId xmlns:a16="http://schemas.microsoft.com/office/drawing/2014/main" id="{46E0FF0D-AFF2-5383-F0BF-F198B162C07E}"/>
              </a:ext>
            </a:extLst>
          </p:cNvPr>
          <p:cNvSpPr txBox="1"/>
          <p:nvPr/>
        </p:nvSpPr>
        <p:spPr>
          <a:xfrm>
            <a:off x="503238" y="4490264"/>
            <a:ext cx="7245804" cy="307777"/>
          </a:xfrm>
          <a:prstGeom prst="rect">
            <a:avLst/>
          </a:prstGeom>
          <a:noFill/>
        </p:spPr>
        <p:txBody>
          <a:bodyPr wrap="square">
            <a:spAutoFit/>
          </a:bodyPr>
          <a:lstStyle/>
          <a:p>
            <a:pPr indent="-406400">
              <a:spcAft>
                <a:spcPts val="400"/>
              </a:spcAft>
            </a:pP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hlinkClick r:id="rId2">
                  <a:extLst>
                    <a:ext uri="{A12FA001-AC4F-418D-AE19-62706E023703}">
                      <ahyp:hlinkClr xmlns:ahyp="http://schemas.microsoft.com/office/drawing/2018/hyperlinkcolor" val="tx"/>
                    </a:ext>
                  </a:extLst>
                </a:hlinkClick>
              </a:rPr>
              <a:t>https://sen.es/pdf/guias/Guia_Demencias_2018.pdf</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 NMDA</a:t>
            </a:r>
            <a:r>
              <a:rPr lang="es-ES" sz="700" b="1" dirty="0">
                <a:solidFill>
                  <a:srgbClr val="002755"/>
                </a:solidFill>
                <a:latin typeface="Arial" panose="020B0604020202020204" pitchFamily="34" charset="0"/>
                <a:ea typeface="Yu Gothic UI" panose="020B0500000000000000" pitchFamily="34" charset="-128"/>
                <a:cs typeface="Arial" panose="020B0604020202020204" pitchFamily="34" charset="0"/>
              </a:rPr>
              <a:t>: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N-metil-D-aspartato, receptores de glutamato presentes en las sinapsis neuronales </a:t>
            </a:r>
            <a:endParaRPr lang="es-ES" sz="700" dirty="0">
              <a:solidFill>
                <a:srgbClr val="002755"/>
              </a:solidFill>
              <a:latin typeface="Arial" panose="020B0604020202020204" pitchFamily="34" charset="0"/>
              <a:cs typeface="Arial" panose="020B0604020202020204" pitchFamily="34" charset="0"/>
            </a:endParaRPr>
          </a:p>
        </p:txBody>
      </p:sp>
      <p:grpSp>
        <p:nvGrpSpPr>
          <p:cNvPr id="17" name="Grupo 16">
            <a:extLst>
              <a:ext uri="{FF2B5EF4-FFF2-40B4-BE49-F238E27FC236}">
                <a16:creationId xmlns:a16="http://schemas.microsoft.com/office/drawing/2014/main" id="{CD185910-3EE9-2B28-2B98-3C5C9FB5B6EB}"/>
              </a:ext>
            </a:extLst>
          </p:cNvPr>
          <p:cNvGrpSpPr/>
          <p:nvPr/>
        </p:nvGrpSpPr>
        <p:grpSpPr>
          <a:xfrm>
            <a:off x="503237" y="987425"/>
            <a:ext cx="1948415" cy="1953479"/>
            <a:chOff x="503237" y="1409286"/>
            <a:chExt cx="3212552" cy="3220902"/>
          </a:xfrm>
        </p:grpSpPr>
        <p:sp>
          <p:nvSpPr>
            <p:cNvPr id="18" name="Rectángulo: una sola esquina redondeada 7">
              <a:extLst>
                <a:ext uri="{FF2B5EF4-FFF2-40B4-BE49-F238E27FC236}">
                  <a16:creationId xmlns:a16="http://schemas.microsoft.com/office/drawing/2014/main" id="{9019DF87-8550-D312-B2CB-F644A192FD2C}"/>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9" name="Rectángulo: una sola esquina redondeada 7">
              <a:extLst>
                <a:ext uri="{FF2B5EF4-FFF2-40B4-BE49-F238E27FC236}">
                  <a16:creationId xmlns:a16="http://schemas.microsoft.com/office/drawing/2014/main" id="{64B83AB1-9067-EF2E-62BD-A0E7B7DDE7C9}"/>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0" name="Grupo 19">
            <a:extLst>
              <a:ext uri="{FF2B5EF4-FFF2-40B4-BE49-F238E27FC236}">
                <a16:creationId xmlns:a16="http://schemas.microsoft.com/office/drawing/2014/main" id="{B6612CBD-5A20-BFAC-2A14-22B37D531AA5}"/>
              </a:ext>
            </a:extLst>
          </p:cNvPr>
          <p:cNvGrpSpPr/>
          <p:nvPr/>
        </p:nvGrpSpPr>
        <p:grpSpPr>
          <a:xfrm>
            <a:off x="2027735" y="987425"/>
            <a:ext cx="1395631" cy="1221153"/>
            <a:chOff x="612821" y="2373463"/>
            <a:chExt cx="1395631" cy="1221153"/>
          </a:xfrm>
        </p:grpSpPr>
        <p:grpSp>
          <p:nvGrpSpPr>
            <p:cNvPr id="21" name="Grupo 20">
              <a:extLst>
                <a:ext uri="{FF2B5EF4-FFF2-40B4-BE49-F238E27FC236}">
                  <a16:creationId xmlns:a16="http://schemas.microsoft.com/office/drawing/2014/main" id="{52E70FEE-EBD5-B2AA-40F1-40699427B541}"/>
                </a:ext>
              </a:extLst>
            </p:cNvPr>
            <p:cNvGrpSpPr/>
            <p:nvPr/>
          </p:nvGrpSpPr>
          <p:grpSpPr>
            <a:xfrm>
              <a:off x="612821" y="2373463"/>
              <a:ext cx="1395631" cy="1221153"/>
              <a:chOff x="1864105" y="987425"/>
              <a:chExt cx="1395631" cy="1221153"/>
            </a:xfrm>
          </p:grpSpPr>
          <p:sp>
            <p:nvSpPr>
              <p:cNvPr id="23" name="Rectángulo: una sola esquina redondeada 7">
                <a:extLst>
                  <a:ext uri="{FF2B5EF4-FFF2-40B4-BE49-F238E27FC236}">
                    <a16:creationId xmlns:a16="http://schemas.microsoft.com/office/drawing/2014/main" id="{09D432E0-FD10-4718-8C05-E040BCCB1125}"/>
                  </a:ext>
                </a:extLst>
              </p:cNvPr>
              <p:cNvSpPr/>
              <p:nvPr/>
            </p:nvSpPr>
            <p:spPr>
              <a:xfrm flipV="1">
                <a:off x="1947919" y="987425"/>
                <a:ext cx="1220498" cy="1221153"/>
              </a:xfrm>
              <a:prstGeom prst="round1Rect">
                <a:avLst>
                  <a:gd name="adj" fmla="val 16979"/>
                </a:avLst>
              </a:prstGeom>
              <a:gradFill flip="none" rotWithShape="1">
                <a:gsLst>
                  <a:gs pos="0">
                    <a:srgbClr val="002755"/>
                  </a:gs>
                  <a:gs pos="99000">
                    <a:srgbClr val="00F1BE"/>
                  </a:gs>
                </a:gsLst>
                <a:lin ang="3600000" scaled="0"/>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7BBB701F-FA9C-B5C6-4E5F-8B6F59A247BB}"/>
                  </a:ext>
                </a:extLst>
              </p:cNvPr>
              <p:cNvSpPr txBox="1"/>
              <p:nvPr/>
            </p:nvSpPr>
            <p:spPr>
              <a:xfrm>
                <a:off x="1864105" y="1085752"/>
                <a:ext cx="1395631" cy="4247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Trastornos </a:t>
                </a:r>
              </a:p>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del sueño</a:t>
                </a:r>
              </a:p>
            </p:txBody>
          </p:sp>
        </p:grpSp>
        <p:pic>
          <p:nvPicPr>
            <p:cNvPr id="22" name="Gráfico 21" descr="Cabeza con engranajes contorno">
              <a:extLst>
                <a:ext uri="{FF2B5EF4-FFF2-40B4-BE49-F238E27FC236}">
                  <a16:creationId xmlns:a16="http://schemas.microsoft.com/office/drawing/2014/main" id="{24843689-4A7E-F0DD-5373-BCFABAE6B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727" y="2895964"/>
              <a:ext cx="598006" cy="598006"/>
            </a:xfrm>
            <a:prstGeom prst="rect">
              <a:avLst/>
            </a:prstGeom>
          </p:spPr>
        </p:pic>
      </p:grpSp>
    </p:spTree>
    <p:extLst>
      <p:ext uri="{BB962C8B-B14F-4D97-AF65-F5344CB8AC3E}">
        <p14:creationId xmlns:p14="http://schemas.microsoft.com/office/powerpoint/2010/main" val="568203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194BE-57C1-033A-E86B-B18460A9BB45}"/>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4C929600-99FD-040B-B96B-50C5B6752186}"/>
              </a:ext>
            </a:extLst>
          </p:cNvPr>
          <p:cNvSpPr txBox="1"/>
          <p:nvPr/>
        </p:nvSpPr>
        <p:spPr>
          <a:xfrm>
            <a:off x="3493971" y="987425"/>
            <a:ext cx="521464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La primera línea de tratamiento de la depresión en la EA sigue siendo los antidepresivos. </a:t>
            </a:r>
          </a:p>
          <a:p>
            <a:pPr marL="133350" indent="-85725" algn="l">
              <a:buClr>
                <a:srgbClr val="00F1BE"/>
              </a:buClr>
              <a:buFont typeface="Arial" panose="020B0604020202020204" pitchFamily="34" charset="0"/>
              <a:buChar char="•"/>
            </a:pPr>
            <a:endParaRPr lang="es-ES" sz="1400" dirty="0">
              <a:solidFill>
                <a:srgbClr val="002755"/>
              </a:solidFill>
              <a:latin typeface="Arial" panose="020B0604020202020204" pitchFamily="34" charset="0"/>
              <a:cs typeface="Arial" panose="020B0604020202020204" pitchFamily="34" charset="0"/>
            </a:endParaRPr>
          </a:p>
          <a:p>
            <a:pPr marL="180975"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Entre ellos, los inhibidores selectivos de la recaptación de la serotonina suelen ser la primera elección por su mejor tolerabilidad.</a:t>
            </a:r>
          </a:p>
          <a:p>
            <a:pPr marL="133350" indent="-85725" algn="l">
              <a:buClr>
                <a:srgbClr val="00F1BE"/>
              </a:buClr>
              <a:buFont typeface="Arial" panose="020B0604020202020204" pitchFamily="34" charset="0"/>
              <a:buChar char="•"/>
            </a:pPr>
            <a:endParaRPr lang="es-ES" sz="1400" dirty="0">
              <a:solidFill>
                <a:srgbClr val="002755"/>
              </a:solidFill>
              <a:latin typeface="Arial" panose="020B0604020202020204" pitchFamily="34" charset="0"/>
              <a:cs typeface="Arial" panose="020B0604020202020204" pitchFamily="34" charset="0"/>
            </a:endParaRPr>
          </a:p>
          <a:p>
            <a:pPr marL="180975" indent="-85725"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Los fármacos anticolinesterásicos, en especial la rivastigmina y la memantina también son útiles para el manejo de la sintomatología depresiva</a:t>
            </a:r>
          </a:p>
        </p:txBody>
      </p:sp>
      <p:sp>
        <p:nvSpPr>
          <p:cNvPr id="2" name="Título 1">
            <a:extLst>
              <a:ext uri="{FF2B5EF4-FFF2-40B4-BE49-F238E27FC236}">
                <a16:creationId xmlns:a16="http://schemas.microsoft.com/office/drawing/2014/main" id="{A55763D5-6609-8045-A460-28FEAE768B00}"/>
              </a:ext>
            </a:extLst>
          </p:cNvPr>
          <p:cNvSpPr>
            <a:spLocks noGrp="1"/>
          </p:cNvSpPr>
          <p:nvPr>
            <p:ph type="title" idx="4294967295"/>
          </p:nvPr>
        </p:nvSpPr>
        <p:spPr>
          <a:xfrm>
            <a:off x="384313" y="396875"/>
            <a:ext cx="8559800" cy="590550"/>
          </a:xfrm>
        </p:spPr>
        <p:txBody>
          <a:bodyPr lIns="91440" tIns="45720" rIns="91440" bIns="45720" anchor="t">
            <a:noAutofit/>
          </a:bodyPr>
          <a:lstStyle/>
          <a:p>
            <a:r>
              <a:rPr lang="pt-BR" sz="2400" b="1" dirty="0" err="1">
                <a:latin typeface="Arial" panose="020B0604020202020204" pitchFamily="34" charset="0"/>
                <a:cs typeface="Arial" panose="020B0604020202020204" pitchFamily="34" charset="0"/>
              </a:rPr>
              <a:t>Tratamiento</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síntomas</a:t>
            </a:r>
            <a:r>
              <a:rPr lang="pt-BR" sz="2400" b="1" dirty="0">
                <a:latin typeface="Arial" panose="020B0604020202020204" pitchFamily="34" charset="0"/>
                <a:cs typeface="Arial" panose="020B0604020202020204" pitchFamily="34" charset="0"/>
              </a:rPr>
              <a:t> neuropsiquiátricos</a:t>
            </a:r>
            <a:endParaRPr lang="pt-BR" sz="2400" b="1" dirty="0">
              <a:solidFill>
                <a:schemeClr val="bg1"/>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695AA954-DA46-58FC-B333-C83AC3031210}"/>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sp>
        <p:nvSpPr>
          <p:cNvPr id="13" name="CuadroTexto 12">
            <a:extLst>
              <a:ext uri="{FF2B5EF4-FFF2-40B4-BE49-F238E27FC236}">
                <a16:creationId xmlns:a16="http://schemas.microsoft.com/office/drawing/2014/main" id="{6B53A675-7D33-3474-48CE-176367CEE0AA}"/>
              </a:ext>
            </a:extLst>
          </p:cNvPr>
          <p:cNvSpPr txBox="1"/>
          <p:nvPr/>
        </p:nvSpPr>
        <p:spPr>
          <a:xfrm>
            <a:off x="503238" y="4483397"/>
            <a:ext cx="7245804" cy="307777"/>
          </a:xfrm>
          <a:prstGeom prst="rect">
            <a:avLst/>
          </a:prstGeom>
          <a:noFill/>
        </p:spPr>
        <p:txBody>
          <a:bodyPr wrap="square">
            <a:spAutoFit/>
          </a:bodyPr>
          <a:lstStyle/>
          <a:p>
            <a:pPr indent="-406400">
              <a:spcAft>
                <a:spcPts val="400"/>
              </a:spcAft>
            </a:pP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hlinkClick r:id="rId2">
                  <a:extLst>
                    <a:ext uri="{A12FA001-AC4F-418D-AE19-62706E023703}">
                      <ahyp:hlinkClr xmlns:ahyp="http://schemas.microsoft.com/office/drawing/2018/hyperlinkcolor" val="tx"/>
                    </a:ext>
                  </a:extLst>
                </a:hlinkClick>
              </a:rPr>
              <a:t>https://sen.es/pdf/guias/Guia_Demencias_2018.pdf</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 NMDA</a:t>
            </a:r>
            <a:r>
              <a:rPr lang="es-ES" sz="700" b="1" dirty="0">
                <a:solidFill>
                  <a:srgbClr val="002755"/>
                </a:solidFill>
                <a:latin typeface="Arial" panose="020B0604020202020204" pitchFamily="34" charset="0"/>
                <a:ea typeface="Yu Gothic UI" panose="020B0500000000000000" pitchFamily="34" charset="-128"/>
                <a:cs typeface="Arial" panose="020B0604020202020204" pitchFamily="34" charset="0"/>
              </a:rPr>
              <a:t>: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N-metil-D-aspartato, receptores de glutamato presentes en las sinapsis neuronales </a:t>
            </a:r>
            <a:endParaRPr lang="es-ES" sz="700" dirty="0">
              <a:solidFill>
                <a:srgbClr val="002755"/>
              </a:solidFill>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5E874248-4539-F3D8-ED4E-C78EB4D00BFD}"/>
              </a:ext>
            </a:extLst>
          </p:cNvPr>
          <p:cNvGrpSpPr/>
          <p:nvPr/>
        </p:nvGrpSpPr>
        <p:grpSpPr>
          <a:xfrm>
            <a:off x="503237" y="987425"/>
            <a:ext cx="1948415" cy="1953479"/>
            <a:chOff x="503237" y="1409286"/>
            <a:chExt cx="3212552" cy="3220902"/>
          </a:xfrm>
        </p:grpSpPr>
        <p:sp>
          <p:nvSpPr>
            <p:cNvPr id="6" name="Rectángulo: una sola esquina redondeada 7">
              <a:extLst>
                <a:ext uri="{FF2B5EF4-FFF2-40B4-BE49-F238E27FC236}">
                  <a16:creationId xmlns:a16="http://schemas.microsoft.com/office/drawing/2014/main" id="{A7A9B2D5-7C8D-BCC8-F8A7-14E328DE296B}"/>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7" name="Rectángulo: una sola esquina redondeada 7">
              <a:extLst>
                <a:ext uri="{FF2B5EF4-FFF2-40B4-BE49-F238E27FC236}">
                  <a16:creationId xmlns:a16="http://schemas.microsoft.com/office/drawing/2014/main" id="{A0E5FC9A-34B5-BAE0-BDC6-71DA5E981847}"/>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10" name="Grupo 9">
            <a:extLst>
              <a:ext uri="{FF2B5EF4-FFF2-40B4-BE49-F238E27FC236}">
                <a16:creationId xmlns:a16="http://schemas.microsoft.com/office/drawing/2014/main" id="{4C252AAD-535B-2D61-22E7-99FB33F45AA9}"/>
              </a:ext>
            </a:extLst>
          </p:cNvPr>
          <p:cNvGrpSpPr/>
          <p:nvPr/>
        </p:nvGrpSpPr>
        <p:grpSpPr>
          <a:xfrm>
            <a:off x="2027735" y="987425"/>
            <a:ext cx="1395631" cy="1221153"/>
            <a:chOff x="612821" y="2373463"/>
            <a:chExt cx="1395631" cy="1221153"/>
          </a:xfrm>
        </p:grpSpPr>
        <p:grpSp>
          <p:nvGrpSpPr>
            <p:cNvPr id="14" name="Grupo 13">
              <a:extLst>
                <a:ext uri="{FF2B5EF4-FFF2-40B4-BE49-F238E27FC236}">
                  <a16:creationId xmlns:a16="http://schemas.microsoft.com/office/drawing/2014/main" id="{59BB5BDC-4CD5-0889-3C7B-927790F4ABF0}"/>
                </a:ext>
              </a:extLst>
            </p:cNvPr>
            <p:cNvGrpSpPr/>
            <p:nvPr/>
          </p:nvGrpSpPr>
          <p:grpSpPr>
            <a:xfrm>
              <a:off x="612821" y="2373463"/>
              <a:ext cx="1395631" cy="1221153"/>
              <a:chOff x="1864105" y="987425"/>
              <a:chExt cx="1395631" cy="1221153"/>
            </a:xfrm>
          </p:grpSpPr>
          <p:sp>
            <p:nvSpPr>
              <p:cNvPr id="16" name="Rectángulo: una sola esquina redondeada 7">
                <a:extLst>
                  <a:ext uri="{FF2B5EF4-FFF2-40B4-BE49-F238E27FC236}">
                    <a16:creationId xmlns:a16="http://schemas.microsoft.com/office/drawing/2014/main" id="{30C54BF7-6A5B-2BBE-FE54-C4AC5A4167E0}"/>
                  </a:ext>
                </a:extLst>
              </p:cNvPr>
              <p:cNvSpPr/>
              <p:nvPr/>
            </p:nvSpPr>
            <p:spPr>
              <a:xfrm flipV="1">
                <a:off x="1947919" y="987425"/>
                <a:ext cx="1220498" cy="1221153"/>
              </a:xfrm>
              <a:prstGeom prst="round1Rect">
                <a:avLst>
                  <a:gd name="adj" fmla="val 16979"/>
                </a:avLst>
              </a:prstGeom>
              <a:gradFill flip="none" rotWithShape="1">
                <a:gsLst>
                  <a:gs pos="0">
                    <a:srgbClr val="002755"/>
                  </a:gs>
                  <a:gs pos="99000">
                    <a:srgbClr val="00F1BE"/>
                  </a:gs>
                </a:gsLst>
                <a:lin ang="3600000" scaled="0"/>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a:solidFill>
                    <a:srgbClr val="002855"/>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43645AA8-02F0-934D-2899-EAFB5261E5EA}"/>
                  </a:ext>
                </a:extLst>
              </p:cNvPr>
              <p:cNvSpPr txBox="1"/>
              <p:nvPr/>
            </p:nvSpPr>
            <p:spPr>
              <a:xfrm>
                <a:off x="1864105" y="1085752"/>
                <a:ext cx="1395631" cy="258532"/>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Depresión</a:t>
                </a:r>
              </a:p>
            </p:txBody>
          </p:sp>
        </p:grpSp>
        <p:pic>
          <p:nvPicPr>
            <p:cNvPr id="15" name="Gráfico 14" descr="Cabeza con engranajes contorno">
              <a:extLst>
                <a:ext uri="{FF2B5EF4-FFF2-40B4-BE49-F238E27FC236}">
                  <a16:creationId xmlns:a16="http://schemas.microsoft.com/office/drawing/2014/main" id="{DBCB0B84-4465-F44B-3FBE-76B0A89BA8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727" y="2790086"/>
              <a:ext cx="598006" cy="598006"/>
            </a:xfrm>
            <a:prstGeom prst="rect">
              <a:avLst/>
            </a:prstGeom>
          </p:spPr>
        </p:pic>
      </p:grpSp>
    </p:spTree>
    <p:extLst>
      <p:ext uri="{BB962C8B-B14F-4D97-AF65-F5344CB8AC3E}">
        <p14:creationId xmlns:p14="http://schemas.microsoft.com/office/powerpoint/2010/main" val="837933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0FFCE-1DF6-8A04-4C39-16323C685A7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6A53FCB-47A1-C400-DE40-9EEDEB1DC363}"/>
              </a:ext>
            </a:extLst>
          </p:cNvPr>
          <p:cNvSpPr txBox="1"/>
          <p:nvPr/>
        </p:nvSpPr>
        <p:spPr>
          <a:xfrm>
            <a:off x="3330341" y="987425"/>
            <a:ext cx="5442516"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33350"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La frecuencia de agitación y/o agresividad en los pacientes con diagnóstico de EA llega a ser de un 20 % en aquellos no institucionalizados y de alrededor de un 50 % en los institucionalizados.</a:t>
            </a:r>
          </a:p>
          <a:p>
            <a:pPr marL="133350" indent="-133350" algn="l">
              <a:buClr>
                <a:srgbClr val="00F1BE"/>
              </a:buClr>
              <a:buFont typeface="Arial" panose="020B0604020202020204" pitchFamily="34" charset="0"/>
              <a:buChar char="•"/>
            </a:pPr>
            <a:endParaRPr lang="es-ES" sz="1400" dirty="0">
              <a:solidFill>
                <a:srgbClr val="002755"/>
              </a:solidFill>
              <a:latin typeface="Arial" panose="020B0604020202020204" pitchFamily="34" charset="0"/>
              <a:cs typeface="Arial" panose="020B0604020202020204" pitchFamily="34" charset="0"/>
            </a:endParaRPr>
          </a:p>
          <a:p>
            <a:pPr marL="133350"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Tanto el citalopram como el </a:t>
            </a:r>
            <a:r>
              <a:rPr lang="es-ES" sz="1400" dirty="0" err="1">
                <a:solidFill>
                  <a:srgbClr val="002755"/>
                </a:solidFill>
                <a:latin typeface="Arial" panose="020B0604020202020204" pitchFamily="34" charset="0"/>
                <a:cs typeface="Arial" panose="020B0604020202020204" pitchFamily="34" charset="0"/>
              </a:rPr>
              <a:t>escitalopram</a:t>
            </a:r>
            <a:r>
              <a:rPr lang="es-ES" sz="1400" dirty="0">
                <a:solidFill>
                  <a:srgbClr val="002755"/>
                </a:solidFill>
                <a:latin typeface="Arial" panose="020B0604020202020204" pitchFamily="34" charset="0"/>
                <a:cs typeface="Arial" panose="020B0604020202020204" pitchFamily="34" charset="0"/>
              </a:rPr>
              <a:t> son igual de efectivos que la risperidona en el tratamiento de la agitación.</a:t>
            </a:r>
          </a:p>
          <a:p>
            <a:pPr marL="133350" indent="-133350" algn="l">
              <a:buClr>
                <a:srgbClr val="00F1BE"/>
              </a:buClr>
              <a:buFont typeface="Arial" panose="020B0604020202020204" pitchFamily="34" charset="0"/>
              <a:buChar char="•"/>
            </a:pPr>
            <a:endParaRPr lang="es-ES" sz="1400" dirty="0">
              <a:solidFill>
                <a:srgbClr val="002755"/>
              </a:solidFill>
              <a:latin typeface="Arial" panose="020B0604020202020204" pitchFamily="34" charset="0"/>
              <a:cs typeface="Arial" panose="020B0604020202020204" pitchFamily="34" charset="0"/>
            </a:endParaRPr>
          </a:p>
          <a:p>
            <a:pPr marL="133350"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El tratamiento con benzodiacepinas debe ser evitado por riesgo de síndrome confusional, caídas y otros efectos colaterales.</a:t>
            </a:r>
          </a:p>
          <a:p>
            <a:pPr marL="133350" indent="-133350" algn="l">
              <a:buClr>
                <a:srgbClr val="00F1BE"/>
              </a:buClr>
              <a:buFont typeface="Arial" panose="020B0604020202020204" pitchFamily="34" charset="0"/>
              <a:buChar char="•"/>
            </a:pPr>
            <a:endParaRPr lang="es-ES" sz="1400" dirty="0">
              <a:solidFill>
                <a:srgbClr val="002755"/>
              </a:solidFill>
              <a:latin typeface="Arial" panose="020B0604020202020204" pitchFamily="34" charset="0"/>
              <a:cs typeface="Arial" panose="020B0604020202020204" pitchFamily="34" charset="0"/>
            </a:endParaRPr>
          </a:p>
          <a:p>
            <a:pPr marL="133350" indent="-133350" algn="l">
              <a:buClr>
                <a:srgbClr val="00F1BE"/>
              </a:buClr>
              <a:buFont typeface="Arial" panose="020B0604020202020204" pitchFamily="34" charset="0"/>
              <a:buChar char="•"/>
            </a:pPr>
            <a:r>
              <a:rPr lang="es-ES" sz="1400" dirty="0">
                <a:solidFill>
                  <a:srgbClr val="002755"/>
                </a:solidFill>
                <a:latin typeface="Arial" panose="020B0604020202020204" pitchFamily="34" charset="0"/>
                <a:cs typeface="Arial" panose="020B0604020202020204" pitchFamily="34" charset="0"/>
              </a:rPr>
              <a:t>Los fármacos más utilizados para el tratamiento de la psicosis asociada a enfermedad de Alzheimer son los antipsicóticos atípicos, aunque los fármacos anticolinesterásicos también contribuyen al control de estos síntomas.</a:t>
            </a:r>
          </a:p>
        </p:txBody>
      </p:sp>
      <p:sp>
        <p:nvSpPr>
          <p:cNvPr id="2" name="Título 1">
            <a:extLst>
              <a:ext uri="{FF2B5EF4-FFF2-40B4-BE49-F238E27FC236}">
                <a16:creationId xmlns:a16="http://schemas.microsoft.com/office/drawing/2014/main" id="{B45CDD2A-A932-C6F3-C287-E0A560A2F784}"/>
              </a:ext>
            </a:extLst>
          </p:cNvPr>
          <p:cNvSpPr>
            <a:spLocks noGrp="1"/>
          </p:cNvSpPr>
          <p:nvPr>
            <p:ph type="title" idx="4294967295"/>
          </p:nvPr>
        </p:nvSpPr>
        <p:spPr>
          <a:xfrm>
            <a:off x="423726" y="396875"/>
            <a:ext cx="8559800" cy="590550"/>
          </a:xfrm>
        </p:spPr>
        <p:txBody>
          <a:bodyPr lIns="91440" tIns="45720" rIns="91440" bIns="45720" anchor="t">
            <a:noAutofit/>
          </a:bodyPr>
          <a:lstStyle/>
          <a:p>
            <a:r>
              <a:rPr lang="pt-BR" sz="2400" b="1" dirty="0" err="1">
                <a:latin typeface="Arial" panose="020B0604020202020204" pitchFamily="34" charset="0"/>
                <a:cs typeface="Arial" panose="020B0604020202020204" pitchFamily="34" charset="0"/>
              </a:rPr>
              <a:t>Tratamiento</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síntomas</a:t>
            </a:r>
            <a:r>
              <a:rPr lang="pt-BR" sz="2400" b="1" dirty="0">
                <a:latin typeface="Arial" panose="020B0604020202020204" pitchFamily="34" charset="0"/>
                <a:cs typeface="Arial" panose="020B0604020202020204" pitchFamily="34" charset="0"/>
              </a:rPr>
              <a:t> neuropsiquiátricos</a:t>
            </a:r>
            <a:endParaRPr lang="pt-BR" sz="2400" b="1" dirty="0">
              <a:solidFill>
                <a:schemeClr val="bg1"/>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83601C0D-5D0F-903B-4FED-FF63053C1E89}"/>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sp>
        <p:nvSpPr>
          <p:cNvPr id="10" name="CuadroTexto 9">
            <a:extLst>
              <a:ext uri="{FF2B5EF4-FFF2-40B4-BE49-F238E27FC236}">
                <a16:creationId xmlns:a16="http://schemas.microsoft.com/office/drawing/2014/main" id="{885FDC59-D68C-4140-DFA3-DB6CC5AF4019}"/>
              </a:ext>
            </a:extLst>
          </p:cNvPr>
          <p:cNvSpPr txBox="1"/>
          <p:nvPr/>
        </p:nvSpPr>
        <p:spPr>
          <a:xfrm>
            <a:off x="503238" y="4478736"/>
            <a:ext cx="7245804" cy="307777"/>
          </a:xfrm>
          <a:prstGeom prst="rect">
            <a:avLst/>
          </a:prstGeom>
          <a:noFill/>
        </p:spPr>
        <p:txBody>
          <a:bodyPr wrap="square">
            <a:spAutoFit/>
          </a:bodyPr>
          <a:lstStyle/>
          <a:p>
            <a:pPr indent="-406400">
              <a:spcAft>
                <a:spcPts val="400"/>
              </a:spcAft>
            </a:pP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Guías diagnósticas y terapéuticas de la Sociedad Española de Neurología 2018. Guía oficial de práctica clínica en demencias. Disponible en: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hlinkClick r:id="rId2">
                  <a:extLst>
                    <a:ext uri="{A12FA001-AC4F-418D-AE19-62706E023703}">
                      <ahyp:hlinkClr xmlns:ahyp="http://schemas.microsoft.com/office/drawing/2018/hyperlinkcolor" val="tx"/>
                    </a:ext>
                  </a:extLst>
                </a:hlinkClick>
              </a:rPr>
              <a:t>https://sen.es/pdf/guias/Guia_Demencias_2018.pdf</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 NMDA</a:t>
            </a:r>
            <a:r>
              <a:rPr lang="es-ES" sz="700" b="1" dirty="0">
                <a:solidFill>
                  <a:srgbClr val="002755"/>
                </a:solidFill>
                <a:latin typeface="Arial" panose="020B0604020202020204" pitchFamily="34" charset="0"/>
                <a:ea typeface="Yu Gothic UI" panose="020B0500000000000000" pitchFamily="34" charset="-128"/>
                <a:cs typeface="Arial" panose="020B0604020202020204" pitchFamily="34" charset="0"/>
              </a:rPr>
              <a:t>: </a:t>
            </a:r>
            <a:r>
              <a:rPr lang="es-ES" sz="700" dirty="0">
                <a:solidFill>
                  <a:srgbClr val="002755"/>
                </a:solidFill>
                <a:latin typeface="Arial" panose="020B0604020202020204" pitchFamily="34" charset="0"/>
                <a:ea typeface="Yu Gothic UI" panose="020B0500000000000000" pitchFamily="34" charset="-128"/>
                <a:cs typeface="Arial" panose="020B0604020202020204" pitchFamily="34" charset="0"/>
              </a:rPr>
              <a:t>N-metil-D-aspartato, receptores de glutamato presentes en las sinapsis neuronales </a:t>
            </a:r>
            <a:endParaRPr lang="es-ES" sz="700" dirty="0">
              <a:solidFill>
                <a:srgbClr val="002755"/>
              </a:solidFill>
              <a:latin typeface="Arial" panose="020B0604020202020204" pitchFamily="34" charset="0"/>
              <a:cs typeface="Arial" panose="020B0604020202020204" pitchFamily="34" charset="0"/>
            </a:endParaRPr>
          </a:p>
        </p:txBody>
      </p:sp>
      <p:grpSp>
        <p:nvGrpSpPr>
          <p:cNvPr id="16" name="Grupo 15">
            <a:extLst>
              <a:ext uri="{FF2B5EF4-FFF2-40B4-BE49-F238E27FC236}">
                <a16:creationId xmlns:a16="http://schemas.microsoft.com/office/drawing/2014/main" id="{C11B780A-3C9D-B57D-D3E7-FA13B8C902AB}"/>
              </a:ext>
            </a:extLst>
          </p:cNvPr>
          <p:cNvGrpSpPr/>
          <p:nvPr/>
        </p:nvGrpSpPr>
        <p:grpSpPr>
          <a:xfrm>
            <a:off x="503237" y="987425"/>
            <a:ext cx="1948415" cy="1953479"/>
            <a:chOff x="503237" y="1409286"/>
            <a:chExt cx="3212552" cy="3220902"/>
          </a:xfrm>
        </p:grpSpPr>
        <p:sp>
          <p:nvSpPr>
            <p:cNvPr id="17" name="Rectángulo: una sola esquina redondeada 7">
              <a:extLst>
                <a:ext uri="{FF2B5EF4-FFF2-40B4-BE49-F238E27FC236}">
                  <a16:creationId xmlns:a16="http://schemas.microsoft.com/office/drawing/2014/main" id="{E932D95D-6659-AA42-86FD-76BF1D03EAEA}"/>
                </a:ext>
              </a:extLst>
            </p:cNvPr>
            <p:cNvSpPr/>
            <p:nvPr/>
          </p:nvSpPr>
          <p:spPr>
            <a:xfrm flipV="1">
              <a:off x="503237" y="1415912"/>
              <a:ext cx="3212551" cy="3214276"/>
            </a:xfrm>
            <a:prstGeom prst="round1Rect">
              <a:avLst>
                <a:gd name="adj" fmla="val 6953"/>
              </a:avLst>
            </a:prstGeom>
            <a:blipFill dpi="0" rotWithShape="0">
              <a:blip r:embed="rId3"/>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8" name="Rectángulo: una sola esquina redondeada 7">
              <a:extLst>
                <a:ext uri="{FF2B5EF4-FFF2-40B4-BE49-F238E27FC236}">
                  <a16:creationId xmlns:a16="http://schemas.microsoft.com/office/drawing/2014/main" id="{28887B18-D8F4-CDB6-58E4-5D15AC3743D2}"/>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0" name="Grupo 19">
            <a:extLst>
              <a:ext uri="{FF2B5EF4-FFF2-40B4-BE49-F238E27FC236}">
                <a16:creationId xmlns:a16="http://schemas.microsoft.com/office/drawing/2014/main" id="{3F5D83F0-CEF2-24E0-0859-E652F1021223}"/>
              </a:ext>
            </a:extLst>
          </p:cNvPr>
          <p:cNvGrpSpPr/>
          <p:nvPr/>
        </p:nvGrpSpPr>
        <p:grpSpPr>
          <a:xfrm>
            <a:off x="2111549" y="987425"/>
            <a:ext cx="1220498" cy="1221153"/>
            <a:chOff x="1947919" y="987425"/>
            <a:chExt cx="1220498" cy="1221153"/>
          </a:xfrm>
        </p:grpSpPr>
        <p:sp>
          <p:nvSpPr>
            <p:cNvPr id="22" name="Rectángulo: una sola esquina redondeada 7">
              <a:extLst>
                <a:ext uri="{FF2B5EF4-FFF2-40B4-BE49-F238E27FC236}">
                  <a16:creationId xmlns:a16="http://schemas.microsoft.com/office/drawing/2014/main" id="{FEDDD32C-D4B7-ADEA-8545-BF4BB64E6724}"/>
                </a:ext>
              </a:extLst>
            </p:cNvPr>
            <p:cNvSpPr/>
            <p:nvPr/>
          </p:nvSpPr>
          <p:spPr>
            <a:xfrm flipV="1">
              <a:off x="1947919" y="987425"/>
              <a:ext cx="1220498" cy="1221153"/>
            </a:xfrm>
            <a:prstGeom prst="round1Rect">
              <a:avLst>
                <a:gd name="adj" fmla="val 16979"/>
              </a:avLst>
            </a:prstGeom>
            <a:gradFill flip="none" rotWithShape="1">
              <a:gsLst>
                <a:gs pos="0">
                  <a:srgbClr val="002755"/>
                </a:gs>
                <a:gs pos="99000">
                  <a:srgbClr val="00F1BE"/>
                </a:gs>
              </a:gsLst>
              <a:lin ang="3600000" scaled="0"/>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99D1B7EA-3515-1F52-DD00-BA687124CF8E}"/>
                </a:ext>
              </a:extLst>
            </p:cNvPr>
            <p:cNvSpPr txBox="1"/>
            <p:nvPr/>
          </p:nvSpPr>
          <p:spPr>
            <a:xfrm>
              <a:off x="2008485" y="1085752"/>
              <a:ext cx="984972" cy="590931"/>
            </a:xfrm>
            <a:prstGeom prst="rect">
              <a:avLst/>
            </a:prstGeom>
            <a:noFill/>
          </p:spPr>
          <p:txBody>
            <a:bodyPr wrap="square" rtlCol="0">
              <a:spAutoFit/>
            </a:bodyPr>
            <a:lstStyle/>
            <a:p>
              <a:pPr algn="ctr" defTabSz="685800">
                <a:lnSpc>
                  <a:spcPct val="90000"/>
                </a:lnSpc>
              </a:pPr>
              <a:r>
                <a:rPr lang="es-ES" sz="1200" b="1" dirty="0">
                  <a:solidFill>
                    <a:prstClr val="white"/>
                  </a:solidFill>
                  <a:latin typeface="Aptos"/>
                </a:rPr>
                <a:t>Agitación</a:t>
              </a:r>
            </a:p>
            <a:p>
              <a:pPr algn="ctr" defTabSz="685800">
                <a:lnSpc>
                  <a:spcPct val="90000"/>
                </a:lnSpc>
              </a:pPr>
              <a:r>
                <a:rPr lang="es-ES" sz="1200" b="1" dirty="0">
                  <a:solidFill>
                    <a:prstClr val="white"/>
                  </a:solidFill>
                  <a:latin typeface="Aptos"/>
                </a:rPr>
                <a:t>agresividad</a:t>
              </a:r>
              <a:endParaRPr lang="es-ES" sz="1200" b="1" dirty="0">
                <a:solidFill>
                  <a:prstClr val="white"/>
                </a:solidFill>
                <a:latin typeface="Aptos" panose="020B0004020202020204" pitchFamily="34" charset="0"/>
              </a:endParaRPr>
            </a:p>
            <a:p>
              <a:pPr algn="ctr" defTabSz="685800">
                <a:lnSpc>
                  <a:spcPct val="90000"/>
                </a:lnSpc>
              </a:pPr>
              <a:endParaRPr lang="es-ES" sz="1200" b="1" dirty="0">
                <a:solidFill>
                  <a:prstClr val="white"/>
                </a:solidFill>
                <a:latin typeface="Arial" panose="020B0604020202020204" pitchFamily="34" charset="0"/>
                <a:cs typeface="Arial" panose="020B0604020202020204" pitchFamily="34" charset="0"/>
              </a:endParaRPr>
            </a:p>
          </p:txBody>
        </p:sp>
      </p:grpSp>
      <p:pic>
        <p:nvPicPr>
          <p:cNvPr id="24" name="Gráfico 23" descr="Martillo1 contorno">
            <a:extLst>
              <a:ext uri="{FF2B5EF4-FFF2-40B4-BE49-F238E27FC236}">
                <a16:creationId xmlns:a16="http://schemas.microsoft.com/office/drawing/2014/main" id="{BDEBAC58-61DD-584B-6127-BD3ECE15E0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1048" y="1531194"/>
            <a:ext cx="587518" cy="587518"/>
          </a:xfrm>
          <a:prstGeom prst="rect">
            <a:avLst/>
          </a:prstGeom>
        </p:spPr>
      </p:pic>
    </p:spTree>
    <p:extLst>
      <p:ext uri="{BB962C8B-B14F-4D97-AF65-F5344CB8AC3E}">
        <p14:creationId xmlns:p14="http://schemas.microsoft.com/office/powerpoint/2010/main" val="3029101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83B92-C3E6-66A5-7CE3-98C291B0A29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AF8451A-0BCC-334E-A0CD-ED5AFCC8CB4C}"/>
              </a:ext>
            </a:extLst>
          </p:cNvPr>
          <p:cNvSpPr>
            <a:spLocks noGrp="1"/>
          </p:cNvSpPr>
          <p:nvPr>
            <p:ph type="title" idx="4294967295"/>
          </p:nvPr>
        </p:nvSpPr>
        <p:spPr>
          <a:xfrm>
            <a:off x="406985" y="439738"/>
            <a:ext cx="8559800" cy="590550"/>
          </a:xfrm>
        </p:spPr>
        <p:txBody>
          <a:bodyPr lIns="91440" tIns="45720" rIns="91440" bIns="45720" anchor="t">
            <a:noAutofit/>
          </a:bodyPr>
          <a:lstStyle/>
          <a:p>
            <a:r>
              <a:rPr lang="pt-BR" sz="2400" b="1" dirty="0" err="1">
                <a:latin typeface="Arial" panose="020B0604020202020204" pitchFamily="34" charset="0"/>
                <a:cs typeface="Arial" panose="020B0604020202020204" pitchFamily="34" charset="0"/>
              </a:rPr>
              <a:t>Tratamiento</a:t>
            </a:r>
            <a:r>
              <a:rPr lang="pt-BR" sz="2400" b="1" dirty="0">
                <a:latin typeface="Arial" panose="020B0604020202020204" pitchFamily="34" charset="0"/>
                <a:cs typeface="Arial" panose="020B0604020202020204" pitchFamily="34" charset="0"/>
              </a:rPr>
              <a:t> no farmacológico </a:t>
            </a:r>
            <a:r>
              <a:rPr lang="pt-BR" sz="2400" b="1" dirty="0" err="1">
                <a:latin typeface="Arial" panose="020B0604020202020204" pitchFamily="34" charset="0"/>
                <a:cs typeface="Arial" panose="020B0604020202020204" pitchFamily="34" charset="0"/>
              </a:rPr>
              <a:t>síntomas</a:t>
            </a:r>
            <a:r>
              <a:rPr lang="pt-BR" sz="2400" b="1" dirty="0">
                <a:latin typeface="Arial" panose="020B0604020202020204" pitchFamily="34" charset="0"/>
                <a:cs typeface="Arial" panose="020B0604020202020204" pitchFamily="34" charset="0"/>
              </a:rPr>
              <a:t> neuropsiquiátricos</a:t>
            </a:r>
            <a:endParaRPr lang="pt-BR" sz="24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B9966910-F246-3BB9-E053-3EEE40C0A468}"/>
              </a:ext>
            </a:extLst>
          </p:cNvPr>
          <p:cNvSpPr txBox="1"/>
          <p:nvPr/>
        </p:nvSpPr>
        <p:spPr>
          <a:xfrm>
            <a:off x="8740600" y="4754663"/>
            <a:ext cx="335348" cy="253916"/>
          </a:xfrm>
          <a:prstGeom prst="rect">
            <a:avLst/>
          </a:prstGeom>
          <a:noFill/>
        </p:spPr>
        <p:txBody>
          <a:bodyPr wrap="none" rtlCol="0">
            <a:spAutoFit/>
          </a:bodyPr>
          <a:lstStyle/>
          <a:p>
            <a:r>
              <a:rPr lang="es-ES_tradnl" sz="1050" dirty="0">
                <a:solidFill>
                  <a:schemeClr val="accent1"/>
                </a:solidFill>
              </a:rPr>
              <a:t>39</a:t>
            </a:r>
            <a:endParaRPr lang="es-ES" sz="1050" dirty="0">
              <a:solidFill>
                <a:schemeClr val="accent1"/>
              </a:solidFill>
            </a:endParaRPr>
          </a:p>
        </p:txBody>
      </p:sp>
      <p:sp>
        <p:nvSpPr>
          <p:cNvPr id="13" name="CuadroTexto 12">
            <a:extLst>
              <a:ext uri="{FF2B5EF4-FFF2-40B4-BE49-F238E27FC236}">
                <a16:creationId xmlns:a16="http://schemas.microsoft.com/office/drawing/2014/main" id="{1C838A86-5716-B58B-53D2-D4DED812D9B1}"/>
              </a:ext>
            </a:extLst>
          </p:cNvPr>
          <p:cNvSpPr txBox="1"/>
          <p:nvPr/>
        </p:nvSpPr>
        <p:spPr>
          <a:xfrm>
            <a:off x="503238" y="4398863"/>
            <a:ext cx="6378825" cy="415498"/>
          </a:xfrm>
          <a:prstGeom prst="rect">
            <a:avLst/>
          </a:prstGeom>
          <a:noFill/>
        </p:spPr>
        <p:txBody>
          <a:bodyPr wrap="square" lIns="91440" tIns="45720" rIns="91440" bIns="45720" anchor="t">
            <a:spAutoFit/>
          </a:bodyPr>
          <a:lstStyle/>
          <a:p>
            <a:r>
              <a:rPr lang="es-ES" sz="700" dirty="0">
                <a:solidFill>
                  <a:srgbClr val="002755"/>
                </a:solidFill>
                <a:latin typeface="Arial" panose="020B0604020202020204" pitchFamily="34" charset="0"/>
                <a:ea typeface="Yu Gothic"/>
                <a:cs typeface="Arial" panose="020B0604020202020204" pitchFamily="34" charset="0"/>
              </a:rPr>
              <a:t>Santonja-</a:t>
            </a:r>
            <a:r>
              <a:rPr lang="es-ES" sz="700" dirty="0" err="1">
                <a:solidFill>
                  <a:srgbClr val="002755"/>
                </a:solidFill>
                <a:latin typeface="Arial" panose="020B0604020202020204" pitchFamily="34" charset="0"/>
                <a:ea typeface="Yu Gothic"/>
                <a:cs typeface="Arial" panose="020B0604020202020204" pitchFamily="34" charset="0"/>
              </a:rPr>
              <a:t>Llabata</a:t>
            </a:r>
            <a:r>
              <a:rPr lang="es-ES" sz="700" dirty="0">
                <a:solidFill>
                  <a:srgbClr val="002755"/>
                </a:solidFill>
                <a:latin typeface="Arial" panose="020B0604020202020204" pitchFamily="34" charset="0"/>
                <a:ea typeface="Yu Gothic"/>
                <a:cs typeface="Arial" panose="020B0604020202020204" pitchFamily="34" charset="0"/>
              </a:rPr>
              <a:t> JM, et al. Grupo de neurología cognitiva de la sociedad valenciana de neurología, COGVAL. Guías de manejo práctico de la enfermedad de </a:t>
            </a:r>
            <a:r>
              <a:rPr lang="es-ES" sz="700" dirty="0" err="1">
                <a:solidFill>
                  <a:srgbClr val="002755"/>
                </a:solidFill>
                <a:latin typeface="Arial" panose="020B0604020202020204" pitchFamily="34" charset="0"/>
                <a:ea typeface="Yu Gothic"/>
                <a:cs typeface="Arial" panose="020B0604020202020204" pitchFamily="34" charset="0"/>
              </a:rPr>
              <a:t>Alzheimer.SociedadValenciana</a:t>
            </a:r>
            <a:r>
              <a:rPr lang="es-ES" sz="700" dirty="0">
                <a:solidFill>
                  <a:srgbClr val="002755"/>
                </a:solidFill>
                <a:latin typeface="Arial" panose="020B0604020202020204" pitchFamily="34" charset="0"/>
                <a:ea typeface="Yu Gothic"/>
                <a:cs typeface="Arial" panose="020B0604020202020204" pitchFamily="34" charset="0"/>
              </a:rPr>
              <a:t> de Neurología. Edición 2017. Disponible en: https://www.svneurologia.org/wordpress/wp-content/uploads/2017/07/Guia_valenciana_Alzheimer_online.pdf </a:t>
            </a:r>
          </a:p>
        </p:txBody>
      </p:sp>
      <p:grpSp>
        <p:nvGrpSpPr>
          <p:cNvPr id="17" name="Grupo 16">
            <a:extLst>
              <a:ext uri="{FF2B5EF4-FFF2-40B4-BE49-F238E27FC236}">
                <a16:creationId xmlns:a16="http://schemas.microsoft.com/office/drawing/2014/main" id="{9673083C-221C-E192-679D-5FDC967820A6}"/>
              </a:ext>
            </a:extLst>
          </p:cNvPr>
          <p:cNvGrpSpPr/>
          <p:nvPr/>
        </p:nvGrpSpPr>
        <p:grpSpPr>
          <a:xfrm>
            <a:off x="503238" y="1237929"/>
            <a:ext cx="1948415" cy="1953479"/>
            <a:chOff x="503237" y="1409286"/>
            <a:chExt cx="3212552" cy="3220902"/>
          </a:xfrm>
        </p:grpSpPr>
        <p:sp>
          <p:nvSpPr>
            <p:cNvPr id="18" name="Rectángulo: una sola esquina redondeada 7">
              <a:extLst>
                <a:ext uri="{FF2B5EF4-FFF2-40B4-BE49-F238E27FC236}">
                  <a16:creationId xmlns:a16="http://schemas.microsoft.com/office/drawing/2014/main" id="{AADC2289-9CEC-1E6B-3365-80D2C2C7F593}"/>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9" name="Rectángulo: una sola esquina redondeada 7">
              <a:extLst>
                <a:ext uri="{FF2B5EF4-FFF2-40B4-BE49-F238E27FC236}">
                  <a16:creationId xmlns:a16="http://schemas.microsoft.com/office/drawing/2014/main" id="{1E0ED5A8-A82A-834D-6B03-1C9D4E835BEB}"/>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0" name="Grupo 19">
            <a:extLst>
              <a:ext uri="{FF2B5EF4-FFF2-40B4-BE49-F238E27FC236}">
                <a16:creationId xmlns:a16="http://schemas.microsoft.com/office/drawing/2014/main" id="{161DF050-F82A-CDF2-90A2-49A05CC7CFF2}"/>
              </a:ext>
            </a:extLst>
          </p:cNvPr>
          <p:cNvGrpSpPr/>
          <p:nvPr/>
        </p:nvGrpSpPr>
        <p:grpSpPr>
          <a:xfrm>
            <a:off x="2111550" y="1237929"/>
            <a:ext cx="1220498" cy="1221153"/>
            <a:chOff x="1947919" y="987425"/>
            <a:chExt cx="1220498" cy="1221153"/>
          </a:xfrm>
        </p:grpSpPr>
        <p:sp>
          <p:nvSpPr>
            <p:cNvPr id="21" name="Rectángulo: una sola esquina redondeada 7">
              <a:extLst>
                <a:ext uri="{FF2B5EF4-FFF2-40B4-BE49-F238E27FC236}">
                  <a16:creationId xmlns:a16="http://schemas.microsoft.com/office/drawing/2014/main" id="{C184D244-F1E5-4BEF-97C1-26F4EB091B56}"/>
                </a:ext>
              </a:extLst>
            </p:cNvPr>
            <p:cNvSpPr/>
            <p:nvPr/>
          </p:nvSpPr>
          <p:spPr>
            <a:xfrm flipV="1">
              <a:off x="1947919" y="987425"/>
              <a:ext cx="1220498" cy="1221153"/>
            </a:xfrm>
            <a:prstGeom prst="round1Rect">
              <a:avLst>
                <a:gd name="adj" fmla="val 16979"/>
              </a:avLst>
            </a:prstGeom>
            <a:gradFill flip="none" rotWithShape="1">
              <a:gsLst>
                <a:gs pos="0">
                  <a:srgbClr val="002755"/>
                </a:gs>
                <a:gs pos="99000">
                  <a:srgbClr val="00F1BE"/>
                </a:gs>
              </a:gsLst>
              <a:lin ang="3600000" scaled="0"/>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86AA3477-49E5-6EF4-7503-8818C184F37C}"/>
                </a:ext>
              </a:extLst>
            </p:cNvPr>
            <p:cNvSpPr txBox="1"/>
            <p:nvPr/>
          </p:nvSpPr>
          <p:spPr>
            <a:xfrm>
              <a:off x="2008485" y="1085752"/>
              <a:ext cx="984972" cy="590931"/>
            </a:xfrm>
            <a:prstGeom prst="rect">
              <a:avLst/>
            </a:prstGeom>
            <a:noFill/>
          </p:spPr>
          <p:txBody>
            <a:bodyPr wrap="square" rtlCol="0">
              <a:spAutoFit/>
            </a:bodyPr>
            <a:lstStyle/>
            <a:p>
              <a:pPr algn="ctr" defTabSz="685800">
                <a:lnSpc>
                  <a:spcPct val="90000"/>
                </a:lnSpc>
              </a:pPr>
              <a:r>
                <a:rPr lang="es-ES" sz="1200" b="1" dirty="0">
                  <a:solidFill>
                    <a:prstClr val="white"/>
                  </a:solidFill>
                  <a:latin typeface="Aptos"/>
                </a:rPr>
                <a:t>Agitación</a:t>
              </a:r>
            </a:p>
            <a:p>
              <a:pPr algn="ctr" defTabSz="685800">
                <a:lnSpc>
                  <a:spcPct val="90000"/>
                </a:lnSpc>
              </a:pPr>
              <a:r>
                <a:rPr lang="es-ES" sz="1200" b="1" dirty="0">
                  <a:solidFill>
                    <a:prstClr val="white"/>
                  </a:solidFill>
                  <a:latin typeface="Aptos"/>
                </a:rPr>
                <a:t>agresividad</a:t>
              </a:r>
              <a:endParaRPr lang="es-ES" sz="1200" b="1" dirty="0">
                <a:solidFill>
                  <a:prstClr val="white"/>
                </a:solidFill>
                <a:latin typeface="Aptos" panose="020B0004020202020204" pitchFamily="34" charset="0"/>
              </a:endParaRPr>
            </a:p>
            <a:p>
              <a:pPr algn="ctr" defTabSz="685800">
                <a:lnSpc>
                  <a:spcPct val="90000"/>
                </a:lnSpc>
              </a:pPr>
              <a:endParaRPr lang="es-ES" sz="1200" b="1" dirty="0">
                <a:solidFill>
                  <a:prstClr val="white"/>
                </a:solidFill>
                <a:latin typeface="Arial" panose="020B0604020202020204" pitchFamily="34" charset="0"/>
                <a:cs typeface="Arial" panose="020B0604020202020204" pitchFamily="34" charset="0"/>
              </a:endParaRPr>
            </a:p>
          </p:txBody>
        </p:sp>
      </p:grpSp>
      <p:pic>
        <p:nvPicPr>
          <p:cNvPr id="23" name="Gráfico 22" descr="Martillo1 contorno">
            <a:extLst>
              <a:ext uri="{FF2B5EF4-FFF2-40B4-BE49-F238E27FC236}">
                <a16:creationId xmlns:a16="http://schemas.microsoft.com/office/drawing/2014/main" id="{40177367-88C4-254B-7E6B-056445FD6F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1048" y="1793520"/>
            <a:ext cx="587518" cy="587518"/>
          </a:xfrm>
          <a:prstGeom prst="rect">
            <a:avLst/>
          </a:prstGeom>
        </p:spPr>
      </p:pic>
      <p:graphicFrame>
        <p:nvGraphicFramePr>
          <p:cNvPr id="25" name="Tabla 24">
            <a:extLst>
              <a:ext uri="{FF2B5EF4-FFF2-40B4-BE49-F238E27FC236}">
                <a16:creationId xmlns:a16="http://schemas.microsoft.com/office/drawing/2014/main" id="{0467C6D6-4B32-2BA0-566D-0D0EB52F80AC}"/>
              </a:ext>
            </a:extLst>
          </p:cNvPr>
          <p:cNvGraphicFramePr>
            <a:graphicFrameLocks noGrp="1"/>
          </p:cNvGraphicFramePr>
          <p:nvPr>
            <p:extLst>
              <p:ext uri="{D42A27DB-BD31-4B8C-83A1-F6EECF244321}">
                <p14:modId xmlns:p14="http://schemas.microsoft.com/office/powerpoint/2010/main" val="3668439621"/>
              </p:ext>
            </p:extLst>
          </p:nvPr>
        </p:nvGraphicFramePr>
        <p:xfrm>
          <a:off x="3429800" y="1251276"/>
          <a:ext cx="5355425" cy="3063886"/>
        </p:xfrm>
        <a:graphic>
          <a:graphicData uri="http://schemas.openxmlformats.org/drawingml/2006/table">
            <a:tbl>
              <a:tblPr firstRow="1" bandRow="1">
                <a:tableStyleId>{5C22544A-7EE6-4342-B048-85BDC9FD1C3A}</a:tableStyleId>
              </a:tblPr>
              <a:tblGrid>
                <a:gridCol w="1296204">
                  <a:extLst>
                    <a:ext uri="{9D8B030D-6E8A-4147-A177-3AD203B41FA5}">
                      <a16:colId xmlns:a16="http://schemas.microsoft.com/office/drawing/2014/main" val="3853581022"/>
                    </a:ext>
                  </a:extLst>
                </a:gridCol>
                <a:gridCol w="4059221">
                  <a:extLst>
                    <a:ext uri="{9D8B030D-6E8A-4147-A177-3AD203B41FA5}">
                      <a16:colId xmlns:a16="http://schemas.microsoft.com/office/drawing/2014/main" val="4191528569"/>
                    </a:ext>
                  </a:extLst>
                </a:gridCol>
              </a:tblGrid>
              <a:tr h="438141">
                <a:tc>
                  <a:txBody>
                    <a:bodyPr/>
                    <a:lstStyle/>
                    <a:p>
                      <a:r>
                        <a:rPr lang="es-ES" sz="800" dirty="0">
                          <a:latin typeface="Arial" panose="020B0604020202020204" pitchFamily="34" charset="0"/>
                          <a:cs typeface="Arial" panose="020B0604020202020204" pitchFamily="34" charset="0"/>
                        </a:rPr>
                        <a:t>Síntomas psicológicos </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y conductuales</a:t>
                      </a:r>
                    </a:p>
                  </a:txBody>
                  <a:tcPr marL="90000" marR="90000" marT="18000" marB="18000" anchor="ctr">
                    <a:lnL w="12700" cmpd="sng">
                      <a:noFill/>
                    </a:lnL>
                    <a:lnR w="12700" cmpd="sng">
                      <a:noFill/>
                    </a:lnR>
                    <a:lnT w="12700" cmpd="sng">
                      <a:noFill/>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s-ES" sz="800" dirty="0">
                          <a:latin typeface="Arial" panose="020B0604020202020204" pitchFamily="34" charset="0"/>
                          <a:cs typeface="Arial" panose="020B0604020202020204" pitchFamily="34" charset="0"/>
                        </a:rPr>
                        <a:t>Manejo general</a:t>
                      </a:r>
                    </a:p>
                  </a:txBody>
                  <a:tcPr marL="90000" marR="18000" marT="18000" marB="18000" anchor="ctr">
                    <a:lnL w="12700" cmpd="sng">
                      <a:noFill/>
                    </a:lnL>
                    <a:lnR w="12700" cmpd="sng">
                      <a:noFill/>
                    </a:lnR>
                    <a:lnT w="12700" cmpd="sng">
                      <a:noFill/>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152881760"/>
                  </a:ext>
                </a:extLst>
              </a:tr>
              <a:tr h="205053">
                <a:tc>
                  <a:txBody>
                    <a:bodyPr/>
                    <a:lstStyle/>
                    <a:p>
                      <a:r>
                        <a:rPr lang="es-ES" sz="700" dirty="0">
                          <a:solidFill>
                            <a:srgbClr val="002755"/>
                          </a:solidFill>
                          <a:latin typeface="Arial" panose="020B0604020202020204" pitchFamily="34" charset="0"/>
                          <a:cs typeface="Arial" panose="020B0604020202020204" pitchFamily="34" charset="0"/>
                        </a:rPr>
                        <a:t>Ansiedad</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700" dirty="0">
                          <a:solidFill>
                            <a:srgbClr val="002755"/>
                          </a:solidFill>
                          <a:latin typeface="Arial" panose="020B0604020202020204" pitchFamily="34" charset="0"/>
                          <a:cs typeface="Arial" panose="020B0604020202020204" pitchFamily="34" charset="0"/>
                        </a:rPr>
                        <a:t>Evitar situaciones estresantes, evitar cambios, reducción de estímulos, informar de las situaciones.</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1653595"/>
                  </a:ext>
                </a:extLst>
              </a:tr>
              <a:tr h="244156">
                <a:tc>
                  <a:txBody>
                    <a:bodyPr/>
                    <a:lstStyle/>
                    <a:p>
                      <a:r>
                        <a:rPr lang="es-ES" sz="700" dirty="0">
                          <a:solidFill>
                            <a:srgbClr val="002755"/>
                          </a:solidFill>
                          <a:latin typeface="Arial" panose="020B0604020202020204" pitchFamily="34" charset="0"/>
                          <a:cs typeface="Arial" panose="020B0604020202020204" pitchFamily="34" charset="0"/>
                        </a:rPr>
                        <a:t>Apatía</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 sz="700" dirty="0">
                          <a:solidFill>
                            <a:srgbClr val="002755"/>
                          </a:solidFill>
                          <a:latin typeface="Arial" panose="020B0604020202020204" pitchFamily="34" charset="0"/>
                          <a:cs typeface="Arial" panose="020B0604020202020204" pitchFamily="34" charset="0"/>
                        </a:rPr>
                        <a:t>Fomentar actividades grupales para aumentar la interacción social. Estímulos placenteros como música o mascotas. Realizar búsqueda de actividades de ocio para el paciente.</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4521242"/>
                  </a:ext>
                </a:extLst>
              </a:tr>
              <a:tr h="244156">
                <a:tc>
                  <a:txBody>
                    <a:bodyPr/>
                    <a:lstStyle/>
                    <a:p>
                      <a:r>
                        <a:rPr lang="es-ES" sz="700" dirty="0">
                          <a:solidFill>
                            <a:srgbClr val="002755"/>
                          </a:solidFill>
                          <a:latin typeface="Arial" panose="020B0604020202020204" pitchFamily="34" charset="0"/>
                          <a:cs typeface="Arial" panose="020B0604020202020204" pitchFamily="34" charset="0"/>
                        </a:rPr>
                        <a:t>Depresión</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700" dirty="0">
                          <a:solidFill>
                            <a:srgbClr val="002755"/>
                          </a:solidFill>
                          <a:latin typeface="Arial" panose="020B0604020202020204" pitchFamily="34" charset="0"/>
                          <a:cs typeface="Arial" panose="020B0604020202020204" pitchFamily="34" charset="0"/>
                        </a:rPr>
                        <a:t>Identificar posibles factores precipitantes y tratar de minimizarlos. Por ejemplo: fomentar interacción social, actividades lúdicas, espacios con buena iluminación y abiertos.</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8004242"/>
                  </a:ext>
                </a:extLst>
              </a:tr>
              <a:tr h="348609">
                <a:tc>
                  <a:txBody>
                    <a:bodyPr/>
                    <a:lstStyle/>
                    <a:p>
                      <a:r>
                        <a:rPr lang="es-ES" sz="700" dirty="0">
                          <a:solidFill>
                            <a:srgbClr val="002755"/>
                          </a:solidFill>
                          <a:latin typeface="Arial" panose="020B0604020202020204" pitchFamily="34" charset="0"/>
                          <a:cs typeface="Arial" panose="020B0604020202020204" pitchFamily="34" charset="0"/>
                        </a:rPr>
                        <a:t>Alteraciones del pensamiento y alteraciones sensoriales perceptivas</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 sz="700" dirty="0">
                          <a:solidFill>
                            <a:srgbClr val="002755"/>
                          </a:solidFill>
                          <a:latin typeface="Arial" panose="020B0604020202020204" pitchFamily="34" charset="0"/>
                          <a:cs typeface="Arial" panose="020B0604020202020204" pitchFamily="34" charset="0"/>
                        </a:rPr>
                        <a:t>Evitar desencadenantes e intentar crear un adecuado entorno familiar. Orientar o distraer al paciente con otros objetos de interés.</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436545"/>
                  </a:ext>
                </a:extLst>
              </a:tr>
              <a:tr h="177700">
                <a:tc>
                  <a:txBody>
                    <a:bodyPr/>
                    <a:lstStyle/>
                    <a:p>
                      <a:r>
                        <a:rPr lang="es-ES" sz="700" dirty="0">
                          <a:solidFill>
                            <a:srgbClr val="002755"/>
                          </a:solidFill>
                          <a:latin typeface="Arial" panose="020B0604020202020204" pitchFamily="34" charset="0"/>
                          <a:cs typeface="Arial" panose="020B0604020202020204" pitchFamily="34" charset="0"/>
                        </a:rPr>
                        <a:t>Irritabilidad</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700" dirty="0">
                          <a:solidFill>
                            <a:srgbClr val="002755"/>
                          </a:solidFill>
                          <a:latin typeface="Arial" panose="020B0604020202020204" pitchFamily="34" charset="0"/>
                          <a:cs typeface="Arial" panose="020B0604020202020204" pitchFamily="34" charset="0"/>
                        </a:rPr>
                        <a:t>Ayudar a aceptar las limitaciones personales. Búsqueda de actividades adecuadas a su situación.</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9103916"/>
                  </a:ext>
                </a:extLst>
              </a:tr>
              <a:tr h="244156">
                <a:tc>
                  <a:txBody>
                    <a:bodyPr/>
                    <a:lstStyle/>
                    <a:p>
                      <a:r>
                        <a:rPr lang="es-ES" sz="700" dirty="0">
                          <a:solidFill>
                            <a:srgbClr val="002755"/>
                          </a:solidFill>
                          <a:latin typeface="Arial" panose="020B0604020202020204" pitchFamily="34" charset="0"/>
                          <a:cs typeface="Arial" panose="020B0604020202020204" pitchFamily="34" charset="0"/>
                        </a:rPr>
                        <a:t>Agresividad</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 sz="700" dirty="0">
                          <a:solidFill>
                            <a:srgbClr val="002755"/>
                          </a:solidFill>
                          <a:latin typeface="Arial" panose="020B0604020202020204" pitchFamily="34" charset="0"/>
                          <a:cs typeface="Arial" panose="020B0604020202020204" pitchFamily="34" charset="0"/>
                        </a:rPr>
                        <a:t>Aproximarse al paciente siempre de frente. Favorecer la autonomía. Explicar y reforzar las tareas diarias. Dirigirse hacia el paciente de forma respetuosa.</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1662237"/>
                  </a:ext>
                </a:extLst>
              </a:tr>
              <a:tr h="244156">
                <a:tc>
                  <a:txBody>
                    <a:bodyPr/>
                    <a:lstStyle/>
                    <a:p>
                      <a:r>
                        <a:rPr lang="es-ES" sz="700" dirty="0">
                          <a:solidFill>
                            <a:srgbClr val="002755"/>
                          </a:solidFill>
                          <a:latin typeface="Arial" panose="020B0604020202020204" pitchFamily="34" charset="0"/>
                          <a:cs typeface="Arial" panose="020B0604020202020204" pitchFamily="34" charset="0"/>
                        </a:rPr>
                        <a:t>Desinhibición</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700" dirty="0">
                          <a:solidFill>
                            <a:srgbClr val="002755"/>
                          </a:solidFill>
                          <a:latin typeface="Arial" panose="020B0604020202020204" pitchFamily="34" charset="0"/>
                          <a:cs typeface="Arial" panose="020B0604020202020204" pitchFamily="34" charset="0"/>
                        </a:rPr>
                        <a:t>No juzgar la actuación ni reforzar. Valorar si existe alguna causa que haya motivado esta conducta (altas temperaturas que desencadenen desvestirse).</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3387982"/>
                  </a:ext>
                </a:extLst>
              </a:tr>
              <a:tr h="244156">
                <a:tc>
                  <a:txBody>
                    <a:bodyPr/>
                    <a:lstStyle/>
                    <a:p>
                      <a:r>
                        <a:rPr lang="es-ES" sz="700" dirty="0">
                          <a:solidFill>
                            <a:srgbClr val="002755"/>
                          </a:solidFill>
                          <a:latin typeface="Arial" panose="020B0604020202020204" pitchFamily="34" charset="0"/>
                          <a:cs typeface="Arial" panose="020B0604020202020204" pitchFamily="34" charset="0"/>
                        </a:rPr>
                        <a:t>Hiperactividad motora</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 sz="700" dirty="0">
                          <a:solidFill>
                            <a:srgbClr val="002755"/>
                          </a:solidFill>
                          <a:latin typeface="Arial" panose="020B0604020202020204" pitchFamily="34" charset="0"/>
                          <a:cs typeface="Arial" panose="020B0604020202020204" pitchFamily="34" charset="0"/>
                        </a:rPr>
                        <a:t>Espacios seguros. Calzado adecuado y cómodo. Caminar a su lado o con apoyo. No intentar detener al paciente.</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17118"/>
                  </a:ext>
                </a:extLst>
              </a:tr>
              <a:tr h="244156">
                <a:tc>
                  <a:txBody>
                    <a:bodyPr/>
                    <a:lstStyle/>
                    <a:p>
                      <a:r>
                        <a:rPr lang="es-ES" sz="700" dirty="0">
                          <a:solidFill>
                            <a:srgbClr val="002755"/>
                          </a:solidFill>
                          <a:latin typeface="Arial" panose="020B0604020202020204" pitchFamily="34" charset="0"/>
                          <a:cs typeface="Arial" panose="020B0604020202020204" pitchFamily="34" charset="0"/>
                        </a:rPr>
                        <a:t>Disminución de apetito</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700" dirty="0">
                          <a:solidFill>
                            <a:srgbClr val="002755"/>
                          </a:solidFill>
                          <a:latin typeface="Arial" panose="020B0604020202020204" pitchFamily="34" charset="0"/>
                          <a:cs typeface="Arial" panose="020B0604020202020204" pitchFamily="34" charset="0"/>
                        </a:rPr>
                        <a:t>Adecuar la dieta según los gustos anteriores del paciente. Resaltar los sabores y presentación adecuada de los </a:t>
                      </a:r>
                      <a:r>
                        <a:rPr lang="es-ES" sz="700" dirty="0" err="1">
                          <a:solidFill>
                            <a:srgbClr val="002755"/>
                          </a:solidFill>
                          <a:latin typeface="Arial" panose="020B0604020202020204" pitchFamily="34" charset="0"/>
                          <a:cs typeface="Arial" panose="020B0604020202020204" pitchFamily="34" charset="0"/>
                        </a:rPr>
                        <a:t>alilmentos</a:t>
                      </a:r>
                      <a:r>
                        <a:rPr lang="es-ES" sz="700" dirty="0">
                          <a:solidFill>
                            <a:srgbClr val="002755"/>
                          </a:solidFill>
                          <a:latin typeface="Arial" panose="020B0604020202020204" pitchFamily="34" charset="0"/>
                          <a:cs typeface="Arial" panose="020B0604020202020204" pitchFamily="34" charset="0"/>
                        </a:rPr>
                        <a:t>.</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1235995"/>
                  </a:ext>
                </a:extLst>
              </a:tr>
              <a:tr h="168208">
                <a:tc>
                  <a:txBody>
                    <a:bodyPr/>
                    <a:lstStyle/>
                    <a:p>
                      <a:r>
                        <a:rPr lang="es-ES" sz="700" dirty="0">
                          <a:solidFill>
                            <a:srgbClr val="002755"/>
                          </a:solidFill>
                          <a:latin typeface="Arial" panose="020B0604020202020204" pitchFamily="34" charset="0"/>
                          <a:cs typeface="Arial" panose="020B0604020202020204" pitchFamily="34" charset="0"/>
                        </a:rPr>
                        <a:t>Aumento de apetito</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 sz="700" dirty="0">
                          <a:solidFill>
                            <a:srgbClr val="002755"/>
                          </a:solidFill>
                          <a:latin typeface="Arial" panose="020B0604020202020204" pitchFamily="34" charset="0"/>
                          <a:cs typeface="Arial" panose="020B0604020202020204" pitchFamily="34" charset="0"/>
                        </a:rPr>
                        <a:t>Evitar la exposición de alimentos entre horas. Estructuración de horarios de las comidas.</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799046"/>
                  </a:ext>
                </a:extLst>
              </a:tr>
              <a:tr h="222584">
                <a:tc>
                  <a:txBody>
                    <a:bodyPr/>
                    <a:lstStyle/>
                    <a:p>
                      <a:r>
                        <a:rPr lang="es-ES" sz="700" dirty="0">
                          <a:solidFill>
                            <a:srgbClr val="002755"/>
                          </a:solidFill>
                          <a:latin typeface="Arial" panose="020B0604020202020204" pitchFamily="34" charset="0"/>
                          <a:cs typeface="Arial" panose="020B0604020202020204" pitchFamily="34" charset="0"/>
                        </a:rPr>
                        <a:t>Alteración del sueño</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s-ES" sz="700" dirty="0">
                          <a:solidFill>
                            <a:srgbClr val="002755"/>
                          </a:solidFill>
                          <a:latin typeface="Arial" panose="020B0604020202020204" pitchFamily="34" charset="0"/>
                          <a:cs typeface="Arial" panose="020B0604020202020204" pitchFamily="34" charset="0"/>
                        </a:rPr>
                        <a:t>Siesta reducida. Dieta equilibrada. Evitar estímulos a la hora de dormir. Iluminación adecuada</a:t>
                      </a:r>
                    </a:p>
                  </a:txBody>
                  <a:tcPr marL="90000" marR="18000" marT="18000" marB="18000" anchor="ctr">
                    <a:lnL w="12700" cmpd="sng">
                      <a:noFill/>
                    </a:lnL>
                    <a:lnR w="12700" cmpd="sng">
                      <a:noFill/>
                    </a:lnR>
                    <a:lnT w="6350" cap="flat" cmpd="sng" algn="ctr">
                      <a:solidFill>
                        <a:srgbClr val="00275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1132016"/>
                  </a:ext>
                </a:extLst>
              </a:tr>
            </a:tbl>
          </a:graphicData>
        </a:graphic>
      </p:graphicFrame>
    </p:spTree>
    <p:extLst>
      <p:ext uri="{BB962C8B-B14F-4D97-AF65-F5344CB8AC3E}">
        <p14:creationId xmlns:p14="http://schemas.microsoft.com/office/powerpoint/2010/main" val="2018243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DFCF-4F4C-BDC3-938A-BB5AEE82DD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6EC43F9-01D5-BEAE-3D2E-0F122486061A}"/>
              </a:ext>
            </a:extLst>
          </p:cNvPr>
          <p:cNvSpPr>
            <a:spLocks noGrp="1"/>
          </p:cNvSpPr>
          <p:nvPr>
            <p:ph type="title" idx="4294967295"/>
          </p:nvPr>
        </p:nvSpPr>
        <p:spPr>
          <a:xfrm>
            <a:off x="424069" y="415096"/>
            <a:ext cx="8559800" cy="590550"/>
          </a:xfrm>
        </p:spPr>
        <p:txBody>
          <a:bodyPr lIns="91440" tIns="45720" rIns="91440" bIns="45720" anchor="t">
            <a:noAutofit/>
          </a:bodyPr>
          <a:lstStyle/>
          <a:p>
            <a:r>
              <a:rPr lang="pt-BR" sz="2400" b="1" dirty="0" err="1">
                <a:latin typeface="Arial" panose="020B0604020202020204" pitchFamily="34" charset="0"/>
                <a:cs typeface="Arial" panose="020B0604020202020204" pitchFamily="34" charset="0"/>
              </a:rPr>
              <a:t>Tratamiento</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síntomas</a:t>
            </a:r>
            <a:r>
              <a:rPr lang="pt-BR" sz="2400" b="1" dirty="0">
                <a:latin typeface="Arial" panose="020B0604020202020204" pitchFamily="34" charset="0"/>
                <a:cs typeface="Arial" panose="020B0604020202020204" pitchFamily="34" charset="0"/>
              </a:rPr>
              <a:t> neuropsiquiátricos</a:t>
            </a:r>
            <a:endParaRPr lang="pt-BR" sz="2400" b="1" dirty="0">
              <a:solidFill>
                <a:schemeClr val="bg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03E9523-2B72-CC34-D9D0-1D4323BBD7C7}"/>
              </a:ext>
            </a:extLst>
          </p:cNvPr>
          <p:cNvSpPr txBox="1"/>
          <p:nvPr/>
        </p:nvSpPr>
        <p:spPr>
          <a:xfrm>
            <a:off x="503239" y="4391070"/>
            <a:ext cx="6167528" cy="415498"/>
          </a:xfrm>
          <a:prstGeom prst="rect">
            <a:avLst/>
          </a:prstGeom>
          <a:noFill/>
        </p:spPr>
        <p:txBody>
          <a:bodyPr wrap="square" lIns="91440" tIns="45720" rIns="91440" bIns="45720" anchor="t">
            <a:spAutoFit/>
          </a:bodyPr>
          <a:lstStyle/>
          <a:p>
            <a:r>
              <a:rPr lang="es-ES" sz="700" dirty="0">
                <a:solidFill>
                  <a:srgbClr val="002755"/>
                </a:solidFill>
                <a:latin typeface="Arial" panose="020B0604020202020204" pitchFamily="34" charset="0"/>
                <a:ea typeface="Yu Gothic"/>
                <a:cs typeface="Arial" panose="020B0604020202020204" pitchFamily="34" charset="0"/>
              </a:rPr>
              <a:t>Santonja-</a:t>
            </a:r>
            <a:r>
              <a:rPr lang="es-ES" sz="700" dirty="0" err="1">
                <a:solidFill>
                  <a:srgbClr val="002755"/>
                </a:solidFill>
                <a:latin typeface="Arial" panose="020B0604020202020204" pitchFamily="34" charset="0"/>
                <a:ea typeface="Yu Gothic"/>
                <a:cs typeface="Arial" panose="020B0604020202020204" pitchFamily="34" charset="0"/>
              </a:rPr>
              <a:t>Llabata</a:t>
            </a:r>
            <a:r>
              <a:rPr lang="es-ES" sz="700" dirty="0">
                <a:solidFill>
                  <a:srgbClr val="002755"/>
                </a:solidFill>
                <a:latin typeface="Arial" panose="020B0604020202020204" pitchFamily="34" charset="0"/>
                <a:ea typeface="Yu Gothic"/>
                <a:cs typeface="Arial" panose="020B0604020202020204" pitchFamily="34" charset="0"/>
              </a:rPr>
              <a:t> JM, et al. Grupo de neurología cognitiva de la sociedad valenciana de neurología, COGVAL. Guías de manejo práctico de la enfermedad de </a:t>
            </a:r>
            <a:r>
              <a:rPr lang="es-ES" sz="700" dirty="0" err="1">
                <a:solidFill>
                  <a:srgbClr val="002755"/>
                </a:solidFill>
                <a:latin typeface="Arial" panose="020B0604020202020204" pitchFamily="34" charset="0"/>
                <a:ea typeface="Yu Gothic"/>
                <a:cs typeface="Arial" panose="020B0604020202020204" pitchFamily="34" charset="0"/>
              </a:rPr>
              <a:t>Alzheimer.SociedadValenciana</a:t>
            </a:r>
            <a:r>
              <a:rPr lang="es-ES" sz="700" dirty="0">
                <a:solidFill>
                  <a:srgbClr val="002755"/>
                </a:solidFill>
                <a:latin typeface="Arial" panose="020B0604020202020204" pitchFamily="34" charset="0"/>
                <a:ea typeface="Yu Gothic"/>
                <a:cs typeface="Arial" panose="020B0604020202020204" pitchFamily="34" charset="0"/>
              </a:rPr>
              <a:t> de Neurología. Edición 2017. Disponible en: https://www.svneurologia.org/wordpress/wp-content/uploads/2017/07/Guia_valenciana_Alzheimer_online.pdf </a:t>
            </a:r>
          </a:p>
        </p:txBody>
      </p:sp>
      <p:sp>
        <p:nvSpPr>
          <p:cNvPr id="12" name="CuadroTexto 11">
            <a:extLst>
              <a:ext uri="{FF2B5EF4-FFF2-40B4-BE49-F238E27FC236}">
                <a16:creationId xmlns:a16="http://schemas.microsoft.com/office/drawing/2014/main" id="{15CA125E-051F-BEAD-F7E6-4825EFA4CEBA}"/>
              </a:ext>
            </a:extLst>
          </p:cNvPr>
          <p:cNvSpPr txBox="1"/>
          <p:nvPr/>
        </p:nvSpPr>
        <p:spPr>
          <a:xfrm>
            <a:off x="8740600" y="4754663"/>
            <a:ext cx="335348" cy="253916"/>
          </a:xfrm>
          <a:prstGeom prst="rect">
            <a:avLst/>
          </a:prstGeom>
          <a:noFill/>
        </p:spPr>
        <p:txBody>
          <a:bodyPr wrap="none" rtlCol="0">
            <a:spAutoFit/>
          </a:bodyPr>
          <a:lstStyle/>
          <a:p>
            <a:r>
              <a:rPr lang="es-ES_tradnl" sz="1050" dirty="0">
                <a:solidFill>
                  <a:schemeClr val="accent1"/>
                </a:solidFill>
              </a:rPr>
              <a:t>40</a:t>
            </a:r>
            <a:endParaRPr lang="es-ES" sz="1050" dirty="0">
              <a:solidFill>
                <a:schemeClr val="accent1"/>
              </a:solidFill>
            </a:endParaRPr>
          </a:p>
        </p:txBody>
      </p:sp>
      <p:grpSp>
        <p:nvGrpSpPr>
          <p:cNvPr id="18" name="Grupo 17">
            <a:extLst>
              <a:ext uri="{FF2B5EF4-FFF2-40B4-BE49-F238E27FC236}">
                <a16:creationId xmlns:a16="http://schemas.microsoft.com/office/drawing/2014/main" id="{CC0A0B5D-4AB7-9B05-2A90-6ED4D851370D}"/>
              </a:ext>
            </a:extLst>
          </p:cNvPr>
          <p:cNvGrpSpPr/>
          <p:nvPr/>
        </p:nvGrpSpPr>
        <p:grpSpPr>
          <a:xfrm>
            <a:off x="503238" y="987425"/>
            <a:ext cx="1948415" cy="1953479"/>
            <a:chOff x="503237" y="1409286"/>
            <a:chExt cx="3212552" cy="3220902"/>
          </a:xfrm>
        </p:grpSpPr>
        <p:sp>
          <p:nvSpPr>
            <p:cNvPr id="19" name="Rectángulo: una sola esquina redondeada 7">
              <a:extLst>
                <a:ext uri="{FF2B5EF4-FFF2-40B4-BE49-F238E27FC236}">
                  <a16:creationId xmlns:a16="http://schemas.microsoft.com/office/drawing/2014/main" id="{9AA234B7-46CE-3C82-EF18-49F91794817F}"/>
                </a:ext>
              </a:extLst>
            </p:cNvPr>
            <p:cNvSpPr/>
            <p:nvPr/>
          </p:nvSpPr>
          <p:spPr>
            <a:xfrm flipV="1">
              <a:off x="503237" y="1415912"/>
              <a:ext cx="3212551" cy="3214276"/>
            </a:xfrm>
            <a:prstGeom prst="round1Rect">
              <a:avLst>
                <a:gd name="adj" fmla="val 6953"/>
              </a:avLst>
            </a:prstGeom>
            <a:blipFill dpi="0" rotWithShape="0">
              <a:blip r:embed="rId2"/>
              <a:srcRect/>
              <a:stretch>
                <a:fillRect l="-1761" t="-21156" r="-586" b="-37416"/>
              </a:stretch>
            </a:blipFill>
            <a:ln w="15875">
              <a:solidFill>
                <a:srgbClr val="00F1B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0" name="Rectángulo: una sola esquina redondeada 7">
              <a:extLst>
                <a:ext uri="{FF2B5EF4-FFF2-40B4-BE49-F238E27FC236}">
                  <a16:creationId xmlns:a16="http://schemas.microsoft.com/office/drawing/2014/main" id="{C860D58B-4756-5467-576B-23CD0266F874}"/>
                </a:ext>
              </a:extLst>
            </p:cNvPr>
            <p:cNvSpPr/>
            <p:nvPr/>
          </p:nvSpPr>
          <p:spPr>
            <a:xfrm flipV="1">
              <a:off x="503238" y="1409286"/>
              <a:ext cx="3212551" cy="3214276"/>
            </a:xfrm>
            <a:prstGeom prst="round1Rect">
              <a:avLst>
                <a:gd name="adj" fmla="val 6953"/>
              </a:avLst>
            </a:prstGeom>
            <a:solidFill>
              <a:srgbClr val="00F1BE">
                <a:alpha val="13192"/>
              </a:srgb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grpSp>
      <p:grpSp>
        <p:nvGrpSpPr>
          <p:cNvPr id="21" name="Grupo 20">
            <a:extLst>
              <a:ext uri="{FF2B5EF4-FFF2-40B4-BE49-F238E27FC236}">
                <a16:creationId xmlns:a16="http://schemas.microsoft.com/office/drawing/2014/main" id="{9CBA4510-4096-B631-EC42-404E9B21BA97}"/>
              </a:ext>
            </a:extLst>
          </p:cNvPr>
          <p:cNvGrpSpPr/>
          <p:nvPr/>
        </p:nvGrpSpPr>
        <p:grpSpPr>
          <a:xfrm>
            <a:off x="2111550" y="987425"/>
            <a:ext cx="1220498" cy="1221153"/>
            <a:chOff x="1947919" y="987425"/>
            <a:chExt cx="1220498" cy="1221153"/>
          </a:xfrm>
        </p:grpSpPr>
        <p:sp>
          <p:nvSpPr>
            <p:cNvPr id="22" name="Rectángulo: una sola esquina redondeada 7">
              <a:extLst>
                <a:ext uri="{FF2B5EF4-FFF2-40B4-BE49-F238E27FC236}">
                  <a16:creationId xmlns:a16="http://schemas.microsoft.com/office/drawing/2014/main" id="{AF2BDA17-C28E-51B9-E776-57CAE33F4B61}"/>
                </a:ext>
              </a:extLst>
            </p:cNvPr>
            <p:cNvSpPr/>
            <p:nvPr/>
          </p:nvSpPr>
          <p:spPr>
            <a:xfrm flipV="1">
              <a:off x="1947919" y="987425"/>
              <a:ext cx="1220498" cy="1221153"/>
            </a:xfrm>
            <a:prstGeom prst="round1Rect">
              <a:avLst>
                <a:gd name="adj" fmla="val 16979"/>
              </a:avLst>
            </a:prstGeom>
            <a:gradFill flip="none" rotWithShape="1">
              <a:gsLst>
                <a:gs pos="0">
                  <a:srgbClr val="002755"/>
                </a:gs>
                <a:gs pos="99000">
                  <a:srgbClr val="00F1BE"/>
                </a:gs>
              </a:gsLst>
              <a:lin ang="3600000" scaled="0"/>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E0392699-554D-431B-EDEA-5603DCFE99DB}"/>
                </a:ext>
              </a:extLst>
            </p:cNvPr>
            <p:cNvSpPr txBox="1"/>
            <p:nvPr/>
          </p:nvSpPr>
          <p:spPr>
            <a:xfrm>
              <a:off x="2008485" y="1085752"/>
              <a:ext cx="1058764" cy="923330"/>
            </a:xfrm>
            <a:prstGeom prst="rect">
              <a:avLst/>
            </a:prstGeom>
            <a:noFill/>
          </p:spPr>
          <p:txBody>
            <a:bodyPr wrap="square" rtlCol="0">
              <a:spAutoFit/>
            </a:bodyPr>
            <a:lstStyle/>
            <a:p>
              <a:pPr algn="ctr" defTabSz="685800">
                <a:lnSpc>
                  <a:spcPct val="90000"/>
                </a:lnSpc>
              </a:pPr>
              <a:r>
                <a:rPr lang="es-ES" sz="1200" b="1" dirty="0">
                  <a:solidFill>
                    <a:prstClr val="white"/>
                  </a:solidFill>
                  <a:latin typeface="Aptos"/>
                </a:rPr>
                <a:t>Agitación</a:t>
              </a:r>
            </a:p>
            <a:p>
              <a:pPr algn="ctr" defTabSz="685800">
                <a:lnSpc>
                  <a:spcPct val="90000"/>
                </a:lnSpc>
              </a:pPr>
              <a:r>
                <a:rPr lang="es-ES" sz="1200" b="1" dirty="0">
                  <a:solidFill>
                    <a:prstClr val="white"/>
                  </a:solidFill>
                  <a:latin typeface="Aptos"/>
                </a:rPr>
                <a:t>Agresividad</a:t>
              </a:r>
            </a:p>
            <a:p>
              <a:pPr algn="ctr" defTabSz="685800">
                <a:lnSpc>
                  <a:spcPct val="90000"/>
                </a:lnSpc>
              </a:pPr>
              <a:r>
                <a:rPr lang="es-ES" sz="1200" b="1" dirty="0">
                  <a:solidFill>
                    <a:prstClr val="white"/>
                  </a:solidFill>
                  <a:latin typeface="Aptos"/>
                </a:rPr>
                <a:t>psicosis </a:t>
              </a:r>
            </a:p>
            <a:p>
              <a:pPr algn="ctr" defTabSz="685800">
                <a:lnSpc>
                  <a:spcPct val="90000"/>
                </a:lnSpc>
              </a:pPr>
              <a:endParaRPr lang="es-ES" sz="1200" b="1" dirty="0">
                <a:solidFill>
                  <a:prstClr val="white"/>
                </a:solidFill>
                <a:latin typeface="Aptos" panose="020B0004020202020204" pitchFamily="34" charset="0"/>
              </a:endParaRPr>
            </a:p>
            <a:p>
              <a:pPr algn="ctr" defTabSz="685800">
                <a:lnSpc>
                  <a:spcPct val="90000"/>
                </a:lnSpc>
              </a:pPr>
              <a:endParaRPr lang="es-ES" sz="1200" b="1" dirty="0">
                <a:solidFill>
                  <a:prstClr val="white"/>
                </a:solidFill>
                <a:latin typeface="Arial" panose="020B0604020202020204" pitchFamily="34" charset="0"/>
                <a:cs typeface="Arial" panose="020B0604020202020204" pitchFamily="34" charset="0"/>
              </a:endParaRPr>
            </a:p>
          </p:txBody>
        </p:sp>
      </p:grpSp>
      <p:graphicFrame>
        <p:nvGraphicFramePr>
          <p:cNvPr id="24" name="Tabla 23">
            <a:extLst>
              <a:ext uri="{FF2B5EF4-FFF2-40B4-BE49-F238E27FC236}">
                <a16:creationId xmlns:a16="http://schemas.microsoft.com/office/drawing/2014/main" id="{4E31177B-607B-1105-9615-7541BA45546B}"/>
              </a:ext>
            </a:extLst>
          </p:cNvPr>
          <p:cNvGraphicFramePr>
            <a:graphicFrameLocks noGrp="1"/>
          </p:cNvGraphicFramePr>
          <p:nvPr>
            <p:extLst>
              <p:ext uri="{D42A27DB-BD31-4B8C-83A1-F6EECF244321}">
                <p14:modId xmlns:p14="http://schemas.microsoft.com/office/powerpoint/2010/main" val="3762298932"/>
              </p:ext>
            </p:extLst>
          </p:nvPr>
        </p:nvGraphicFramePr>
        <p:xfrm>
          <a:off x="3448594" y="987425"/>
          <a:ext cx="5336631" cy="3200497"/>
        </p:xfrm>
        <a:graphic>
          <a:graphicData uri="http://schemas.openxmlformats.org/drawingml/2006/table">
            <a:tbl>
              <a:tblPr firstRow="1" bandRow="1">
                <a:tableStyleId>{5C22544A-7EE6-4342-B048-85BDC9FD1C3A}</a:tableStyleId>
              </a:tblPr>
              <a:tblGrid>
                <a:gridCol w="5336631">
                  <a:extLst>
                    <a:ext uri="{9D8B030D-6E8A-4147-A177-3AD203B41FA5}">
                      <a16:colId xmlns:a16="http://schemas.microsoft.com/office/drawing/2014/main" val="3853581022"/>
                    </a:ext>
                  </a:extLst>
                </a:gridCol>
              </a:tblGrid>
              <a:tr h="344848">
                <a:tc>
                  <a:txBody>
                    <a:bodyPr/>
                    <a:lstStyle/>
                    <a:p>
                      <a:pPr algn="ctr"/>
                      <a:r>
                        <a:rPr lang="es-ES" sz="900" dirty="0">
                          <a:latin typeface="Arial" panose="020B0604020202020204" pitchFamily="34" charset="0"/>
                          <a:cs typeface="Arial" panose="020B0604020202020204" pitchFamily="34" charset="0"/>
                        </a:rPr>
                        <a:t>Recomendaciones del uso de Neurolépticos en la demencia</a:t>
                      </a:r>
                      <a:r>
                        <a:rPr lang="es-ES" sz="900" baseline="30000" dirty="0">
                          <a:latin typeface="Arial" panose="020B0604020202020204" pitchFamily="34" charset="0"/>
                          <a:cs typeface="Arial" panose="020B0604020202020204" pitchFamily="34" charset="0"/>
                        </a:rPr>
                        <a:t>51</a:t>
                      </a:r>
                    </a:p>
                  </a:txBody>
                  <a:tcPr marL="90000" marR="90000" marT="18000" marB="1800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152881760"/>
                  </a:ext>
                </a:extLst>
              </a:tr>
              <a:tr h="213220">
                <a:tc>
                  <a:txBody>
                    <a:bodyPr/>
                    <a:lstStyle/>
                    <a:p>
                      <a:r>
                        <a:rPr lang="es-ES" sz="900" b="1" dirty="0">
                          <a:solidFill>
                            <a:srgbClr val="002755"/>
                          </a:solidFill>
                          <a:latin typeface="Arial" panose="020B0604020202020204" pitchFamily="34" charset="0"/>
                          <a:cs typeface="Arial" panose="020B0604020202020204" pitchFamily="34" charset="0"/>
                        </a:rPr>
                        <a:t>ENFERMEDAD DE ALZHEIMER</a:t>
                      </a:r>
                    </a:p>
                  </a:txBody>
                  <a:tcPr marL="90000" marR="90000" marT="18000" marB="1800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1653595"/>
                  </a:ext>
                </a:extLst>
              </a:tr>
              <a:tr h="544538">
                <a:tc>
                  <a:txBody>
                    <a:bodyPr/>
                    <a:lstStyle/>
                    <a:p>
                      <a:r>
                        <a:rPr lang="es-ES" sz="800" dirty="0">
                          <a:solidFill>
                            <a:srgbClr val="002755"/>
                          </a:solidFill>
                          <a:latin typeface="Arial" panose="020B0604020202020204" pitchFamily="34" charset="0"/>
                          <a:cs typeface="Arial" panose="020B0604020202020204" pitchFamily="34" charset="0"/>
                        </a:rPr>
                        <a:t>Uso de la 1ª línea de </a:t>
                      </a:r>
                      <a:r>
                        <a:rPr lang="es-ES" sz="800" b="1" dirty="0">
                          <a:solidFill>
                            <a:srgbClr val="002755"/>
                          </a:solidFill>
                          <a:latin typeface="Arial" panose="020B0604020202020204" pitchFamily="34" charset="0"/>
                          <a:cs typeface="Arial" panose="020B0604020202020204" pitchFamily="34" charset="0"/>
                        </a:rPr>
                        <a:t>quetiapina</a:t>
                      </a:r>
                      <a:r>
                        <a:rPr lang="es-ES" sz="800" dirty="0">
                          <a:solidFill>
                            <a:srgbClr val="002755"/>
                          </a:solidFill>
                          <a:latin typeface="Arial" panose="020B0604020202020204" pitchFamily="34" charset="0"/>
                          <a:cs typeface="Arial" panose="020B0604020202020204" pitchFamily="34" charset="0"/>
                        </a:rPr>
                        <a:t>, </a:t>
                      </a:r>
                      <a:r>
                        <a:rPr lang="es-ES" sz="800" b="1" dirty="0">
                          <a:solidFill>
                            <a:srgbClr val="002755"/>
                          </a:solidFill>
                          <a:latin typeface="Arial" panose="020B0604020202020204" pitchFamily="34" charset="0"/>
                          <a:cs typeface="Arial" panose="020B0604020202020204" pitchFamily="34" charset="0"/>
                        </a:rPr>
                        <a:t>risperidona</a:t>
                      </a:r>
                      <a:r>
                        <a:rPr lang="es-ES" sz="800" dirty="0">
                          <a:solidFill>
                            <a:srgbClr val="002755"/>
                          </a:solidFill>
                          <a:latin typeface="Arial" panose="020B0604020202020204" pitchFamily="34" charset="0"/>
                          <a:cs typeface="Arial" panose="020B0604020202020204" pitchFamily="34" charset="0"/>
                        </a:rPr>
                        <a:t> y </a:t>
                      </a:r>
                      <a:r>
                        <a:rPr lang="es-ES" sz="800" b="1" dirty="0">
                          <a:solidFill>
                            <a:srgbClr val="002755"/>
                          </a:solidFill>
                          <a:latin typeface="Arial" panose="020B0604020202020204" pitchFamily="34" charset="0"/>
                          <a:cs typeface="Arial" panose="020B0604020202020204" pitchFamily="34" charset="0"/>
                        </a:rPr>
                        <a:t>olanzapina</a:t>
                      </a:r>
                      <a:r>
                        <a:rPr lang="es-ES" sz="800" dirty="0">
                          <a:solidFill>
                            <a:srgbClr val="002755"/>
                          </a:solidFill>
                          <a:latin typeface="Arial" panose="020B0604020202020204" pitchFamily="34" charset="0"/>
                          <a:cs typeface="Arial" panose="020B0604020202020204" pitchFamily="34" charset="0"/>
                        </a:rPr>
                        <a:t>. Sin una predilección de uno sobre otro, que se realizará por el clínico de forma individualizada según las características del paciente (balance riesgo-beneficio). En el caso de intolerancia se planteará como 2ª línea el </a:t>
                      </a:r>
                      <a:r>
                        <a:rPr lang="es-ES" sz="800" b="1" dirty="0">
                          <a:solidFill>
                            <a:srgbClr val="002755"/>
                          </a:solidFill>
                          <a:latin typeface="Arial" panose="020B0604020202020204" pitchFamily="34" charset="0"/>
                          <a:cs typeface="Arial" panose="020B0604020202020204" pitchFamily="34" charset="0"/>
                        </a:rPr>
                        <a:t>aripiprazol. </a:t>
                      </a:r>
                      <a:r>
                        <a:rPr lang="es-ES" sz="800" b="0" dirty="0">
                          <a:solidFill>
                            <a:srgbClr val="002755"/>
                          </a:solidFill>
                          <a:latin typeface="Arial" panose="020B0604020202020204" pitchFamily="34" charset="0"/>
                          <a:cs typeface="Arial" panose="020B0604020202020204" pitchFamily="34" charset="0"/>
                        </a:rPr>
                        <a:t>Si no responde a los anteriores se podrá plantear el uso de otros AP atípicos o de AP típicos (haloperidol) como tercera línea.</a:t>
                      </a:r>
                      <a:endParaRPr lang="es-ES" sz="800" b="1" dirty="0">
                        <a:solidFill>
                          <a:srgbClr val="002755"/>
                        </a:solidFill>
                        <a:latin typeface="Arial" panose="020B0604020202020204" pitchFamily="34" charset="0"/>
                        <a:cs typeface="Arial" panose="020B0604020202020204" pitchFamily="34" charset="0"/>
                      </a:endParaRPr>
                    </a:p>
                  </a:txBody>
                  <a:tcPr marL="90000" marR="90000" marT="18000" marB="18000" anchor="ctr">
                    <a:lnL w="12700" cmpd="sng">
                      <a:noFill/>
                    </a:lnL>
                    <a:lnR w="12700" cmpd="sng">
                      <a:noFill/>
                    </a:lnR>
                    <a:lnT w="6350" cap="flat" cmpd="sng" algn="ctr">
                      <a:no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4521242"/>
                  </a:ext>
                </a:extLst>
              </a:tr>
              <a:tr h="322680">
                <a:tc>
                  <a:txBody>
                    <a:bodyPr/>
                    <a:lstStyle/>
                    <a:p>
                      <a:r>
                        <a:rPr lang="es-ES" sz="900" b="1" dirty="0">
                          <a:solidFill>
                            <a:srgbClr val="002755"/>
                          </a:solidFill>
                          <a:latin typeface="Arial" panose="020B0604020202020204" pitchFamily="34" charset="0"/>
                          <a:cs typeface="Arial" panose="020B0604020202020204" pitchFamily="34" charset="0"/>
                        </a:rPr>
                        <a:t>Demencia por cuerpos de Lewy. Demencia asociada a la Enfermedad de Parkinson u otros síndromes parkinsonianos, y las Demencias Mixtas con </a:t>
                      </a:r>
                      <a:r>
                        <a:rPr lang="es-ES" sz="900" b="1" dirty="0" err="1">
                          <a:solidFill>
                            <a:srgbClr val="002755"/>
                          </a:solidFill>
                          <a:latin typeface="Arial" panose="020B0604020202020204" pitchFamily="34" charset="0"/>
                          <a:cs typeface="Arial" panose="020B0604020202020204" pitchFamily="34" charset="0"/>
                        </a:rPr>
                        <a:t>comenente</a:t>
                      </a:r>
                      <a:r>
                        <a:rPr lang="es-ES" sz="900" b="1" dirty="0">
                          <a:solidFill>
                            <a:srgbClr val="002755"/>
                          </a:solidFill>
                          <a:latin typeface="Arial" panose="020B0604020202020204" pitchFamily="34" charset="0"/>
                          <a:cs typeface="Arial" panose="020B0604020202020204" pitchFamily="34" charset="0"/>
                        </a:rPr>
                        <a:t> de Lewy.</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8004242"/>
                  </a:ext>
                </a:extLst>
              </a:tr>
              <a:tr h="247475">
                <a:tc>
                  <a:txBody>
                    <a:bodyPr/>
                    <a:lstStyle/>
                    <a:p>
                      <a:r>
                        <a:rPr lang="es-ES" sz="800" dirty="0">
                          <a:solidFill>
                            <a:srgbClr val="002755"/>
                          </a:solidFill>
                          <a:latin typeface="Arial" panose="020B0604020202020204" pitchFamily="34" charset="0"/>
                          <a:cs typeface="Arial" panose="020B0604020202020204" pitchFamily="34" charset="0"/>
                        </a:rPr>
                        <a:t>Uso en 1ª línea de la </a:t>
                      </a:r>
                      <a:r>
                        <a:rPr lang="es-ES" sz="800" b="1" dirty="0">
                          <a:solidFill>
                            <a:srgbClr val="002755"/>
                          </a:solidFill>
                          <a:latin typeface="Arial" panose="020B0604020202020204" pitchFamily="34" charset="0"/>
                          <a:cs typeface="Arial" panose="020B0604020202020204" pitchFamily="34" charset="0"/>
                        </a:rPr>
                        <a:t>quetiapina</a:t>
                      </a:r>
                      <a:r>
                        <a:rPr lang="es-ES" sz="800" dirty="0">
                          <a:solidFill>
                            <a:srgbClr val="002755"/>
                          </a:solidFill>
                          <a:latin typeface="Arial" panose="020B0604020202020204" pitchFamily="34" charset="0"/>
                          <a:cs typeface="Arial" panose="020B0604020202020204" pitchFamily="34" charset="0"/>
                        </a:rPr>
                        <a:t>. Si existe o falta de eficacia se valorará la </a:t>
                      </a:r>
                      <a:r>
                        <a:rPr lang="es-ES" sz="800" b="1" dirty="0">
                          <a:solidFill>
                            <a:srgbClr val="002755"/>
                          </a:solidFill>
                          <a:latin typeface="Arial" panose="020B0604020202020204" pitchFamily="34" charset="0"/>
                          <a:cs typeface="Arial" panose="020B0604020202020204" pitchFamily="34" charset="0"/>
                        </a:rPr>
                        <a:t>clozapina</a:t>
                      </a:r>
                      <a:r>
                        <a:rPr lang="es-ES" sz="800" dirty="0">
                          <a:solidFill>
                            <a:srgbClr val="002755"/>
                          </a:solidFill>
                          <a:latin typeface="Arial" panose="020B0604020202020204" pitchFamily="34" charset="0"/>
                          <a:cs typeface="Arial" panose="020B0604020202020204" pitchFamily="34" charset="0"/>
                        </a:rPr>
                        <a:t>.</a:t>
                      </a:r>
                    </a:p>
                  </a:txBody>
                  <a:tcPr marL="90000" marR="90000" marT="18000" marB="18000" anchor="ctr">
                    <a:lnL w="12700" cmpd="sng">
                      <a:noFill/>
                    </a:lnL>
                    <a:lnR w="12700" cmpd="sng">
                      <a:noFill/>
                    </a:lnR>
                    <a:lnT w="6350" cap="flat" cmpd="sng" algn="ctr">
                      <a:no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436545"/>
                  </a:ext>
                </a:extLst>
              </a:tr>
              <a:tr h="184778">
                <a:tc>
                  <a:txBody>
                    <a:bodyPr/>
                    <a:lstStyle/>
                    <a:p>
                      <a:r>
                        <a:rPr lang="es-ES" sz="900" b="1" dirty="0">
                          <a:solidFill>
                            <a:srgbClr val="002755"/>
                          </a:solidFill>
                          <a:latin typeface="Arial" panose="020B0604020202020204" pitchFamily="34" charset="0"/>
                          <a:cs typeface="Arial" panose="020B0604020202020204" pitchFamily="34" charset="0"/>
                        </a:rPr>
                        <a:t>Demencia Vascular y Demencia Mixta (Alzheimer con componente vascular)</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9103916"/>
                  </a:ext>
                </a:extLst>
              </a:tr>
              <a:tr h="417762">
                <a:tc>
                  <a:txBody>
                    <a:bodyPr/>
                    <a:lstStyle/>
                    <a:p>
                      <a:r>
                        <a:rPr lang="es-ES" sz="800" dirty="0">
                          <a:solidFill>
                            <a:srgbClr val="002755"/>
                          </a:solidFill>
                          <a:latin typeface="Arial" panose="020B0604020202020204" pitchFamily="34" charset="0"/>
                          <a:cs typeface="Arial" panose="020B0604020202020204" pitchFamily="34" charset="0"/>
                        </a:rPr>
                        <a:t>Uso en 1ª línea de la </a:t>
                      </a:r>
                      <a:r>
                        <a:rPr lang="es-ES" sz="800" b="1" dirty="0">
                          <a:solidFill>
                            <a:srgbClr val="002755"/>
                          </a:solidFill>
                          <a:latin typeface="Arial" panose="020B0604020202020204" pitchFamily="34" charset="0"/>
                          <a:cs typeface="Arial" panose="020B0604020202020204" pitchFamily="34" charset="0"/>
                        </a:rPr>
                        <a:t>quetiapina</a:t>
                      </a:r>
                      <a:r>
                        <a:rPr lang="es-ES" sz="800" dirty="0">
                          <a:solidFill>
                            <a:srgbClr val="002755"/>
                          </a:solidFill>
                          <a:latin typeface="Arial" panose="020B0604020202020204" pitchFamily="34" charset="0"/>
                          <a:cs typeface="Arial" panose="020B0604020202020204" pitchFamily="34" charset="0"/>
                        </a:rPr>
                        <a:t>. Si existe intolerancia a la misma se valorará el </a:t>
                      </a:r>
                      <a:r>
                        <a:rPr lang="es-ES" sz="800" b="1" dirty="0">
                          <a:solidFill>
                            <a:srgbClr val="002755"/>
                          </a:solidFill>
                          <a:latin typeface="Arial" panose="020B0604020202020204" pitchFamily="34" charset="0"/>
                          <a:cs typeface="Arial" panose="020B0604020202020204" pitchFamily="34" charset="0"/>
                        </a:rPr>
                        <a:t>Aripiprazol. </a:t>
                      </a:r>
                      <a:r>
                        <a:rPr lang="es-ES" sz="800" b="0" dirty="0">
                          <a:solidFill>
                            <a:srgbClr val="002755"/>
                          </a:solidFill>
                          <a:latin typeface="Arial" panose="020B0604020202020204" pitchFamily="34" charset="0"/>
                          <a:cs typeface="Arial" panose="020B0604020202020204" pitchFamily="34" charset="0"/>
                        </a:rPr>
                        <a:t>Como</a:t>
                      </a:r>
                      <a:r>
                        <a:rPr lang="es-ES" sz="800" b="1" dirty="0">
                          <a:solidFill>
                            <a:srgbClr val="002755"/>
                          </a:solidFill>
                          <a:latin typeface="Arial" panose="020B0604020202020204" pitchFamily="34" charset="0"/>
                          <a:cs typeface="Arial" panose="020B0604020202020204" pitchFamily="34" charset="0"/>
                        </a:rPr>
                        <a:t> </a:t>
                      </a:r>
                      <a:r>
                        <a:rPr lang="es-ES" sz="800" b="0" dirty="0">
                          <a:solidFill>
                            <a:srgbClr val="002755"/>
                          </a:solidFill>
                          <a:latin typeface="Arial" panose="020B0604020202020204" pitchFamily="34" charset="0"/>
                          <a:cs typeface="Arial" panose="020B0604020202020204" pitchFamily="34" charset="0"/>
                        </a:rPr>
                        <a:t>3ª línea se planteará la </a:t>
                      </a:r>
                      <a:r>
                        <a:rPr lang="es-ES" sz="800" b="1" dirty="0" err="1">
                          <a:solidFill>
                            <a:srgbClr val="002755"/>
                          </a:solidFill>
                          <a:latin typeface="Arial" panose="020B0604020202020204" pitchFamily="34" charset="0"/>
                          <a:cs typeface="Arial" panose="020B0604020202020204" pitchFamily="34" charset="0"/>
                        </a:rPr>
                        <a:t>Olamzapina</a:t>
                      </a:r>
                      <a:r>
                        <a:rPr lang="es-ES" sz="800" b="0" dirty="0">
                          <a:solidFill>
                            <a:srgbClr val="002755"/>
                          </a:solidFill>
                          <a:latin typeface="Arial" panose="020B0604020202020204" pitchFamily="34" charset="0"/>
                          <a:cs typeface="Arial" panose="020B0604020202020204" pitchFamily="34" charset="0"/>
                        </a:rPr>
                        <a:t>. Como última opción se podrá plantear otros AP atípicos (si es risperidona a dosis bajas), o los típicos.</a:t>
                      </a:r>
                      <a:endParaRPr lang="es-ES" sz="800" b="1" dirty="0">
                        <a:solidFill>
                          <a:srgbClr val="002755"/>
                        </a:solidFill>
                        <a:latin typeface="Arial" panose="020B0604020202020204" pitchFamily="34" charset="0"/>
                        <a:cs typeface="Arial" panose="020B0604020202020204" pitchFamily="34" charset="0"/>
                      </a:endParaRPr>
                    </a:p>
                  </a:txBody>
                  <a:tcPr marL="90000" marR="90000" marT="18000" marB="18000" anchor="ctr">
                    <a:lnL w="12700" cmpd="sng">
                      <a:noFill/>
                    </a:lnL>
                    <a:lnR w="12700" cmpd="sng">
                      <a:noFill/>
                    </a:lnR>
                    <a:lnT w="6350" cap="flat" cmpd="sng" algn="ctr">
                      <a:no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1662237"/>
                  </a:ext>
                </a:extLst>
              </a:tr>
              <a:tr h="253881">
                <a:tc>
                  <a:txBody>
                    <a:bodyPr/>
                    <a:lstStyle/>
                    <a:p>
                      <a:r>
                        <a:rPr lang="es-ES" sz="900" b="1" dirty="0">
                          <a:solidFill>
                            <a:srgbClr val="002755"/>
                          </a:solidFill>
                          <a:latin typeface="Arial" panose="020B0604020202020204" pitchFamily="34" charset="0"/>
                          <a:cs typeface="Arial" panose="020B0604020202020204" pitchFamily="34" charset="0"/>
                        </a:rPr>
                        <a:t>Demencia </a:t>
                      </a:r>
                      <a:r>
                        <a:rPr lang="es-ES" sz="900" b="1" dirty="0" err="1">
                          <a:solidFill>
                            <a:srgbClr val="002755"/>
                          </a:solidFill>
                          <a:latin typeface="Arial" panose="020B0604020202020204" pitchFamily="34" charset="0"/>
                          <a:cs typeface="Arial" panose="020B0604020202020204" pitchFamily="34" charset="0"/>
                        </a:rPr>
                        <a:t>Fronto</a:t>
                      </a:r>
                      <a:r>
                        <a:rPr lang="es-ES" sz="900" b="1" dirty="0">
                          <a:solidFill>
                            <a:srgbClr val="002755"/>
                          </a:solidFill>
                          <a:latin typeface="Arial" panose="020B0604020202020204" pitchFamily="34" charset="0"/>
                          <a:cs typeface="Arial" panose="020B0604020202020204" pitchFamily="34" charset="0"/>
                        </a:rPr>
                        <a:t>-temporal</a:t>
                      </a:r>
                    </a:p>
                  </a:txBody>
                  <a:tcPr marL="90000" marR="90000" marT="18000" marB="18000" anchor="ctr">
                    <a:lnL w="12700" cmpd="sng">
                      <a:noFill/>
                    </a:lnL>
                    <a:lnR w="12700" cmpd="sng">
                      <a:noFill/>
                    </a:lnR>
                    <a:lnT w="6350" cap="flat" cmpd="sng" algn="ctr">
                      <a:solidFill>
                        <a:srgbClr val="002755"/>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3387982"/>
                  </a:ext>
                </a:extLst>
              </a:tr>
              <a:tr h="6713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dirty="0">
                          <a:solidFill>
                            <a:srgbClr val="002755"/>
                          </a:solidFill>
                          <a:latin typeface="Arial" panose="020B0604020202020204" pitchFamily="34" charset="0"/>
                          <a:cs typeface="Arial" panose="020B0604020202020204" pitchFamily="34" charset="0"/>
                        </a:rPr>
                        <a:t>Uso de la 1ª línea de </a:t>
                      </a:r>
                      <a:r>
                        <a:rPr lang="es-ES" sz="800" b="1" dirty="0">
                          <a:solidFill>
                            <a:srgbClr val="002755"/>
                          </a:solidFill>
                          <a:latin typeface="Arial" panose="020B0604020202020204" pitchFamily="34" charset="0"/>
                          <a:cs typeface="Arial" panose="020B0604020202020204" pitchFamily="34" charset="0"/>
                        </a:rPr>
                        <a:t>quetiapina</a:t>
                      </a:r>
                      <a:r>
                        <a:rPr lang="es-ES" sz="800" dirty="0">
                          <a:solidFill>
                            <a:srgbClr val="002755"/>
                          </a:solidFill>
                          <a:latin typeface="Arial" panose="020B0604020202020204" pitchFamily="34" charset="0"/>
                          <a:cs typeface="Arial" panose="020B0604020202020204" pitchFamily="34" charset="0"/>
                        </a:rPr>
                        <a:t>, </a:t>
                      </a:r>
                      <a:r>
                        <a:rPr lang="es-ES" sz="800" b="1" dirty="0">
                          <a:solidFill>
                            <a:srgbClr val="002755"/>
                          </a:solidFill>
                          <a:latin typeface="Arial" panose="020B0604020202020204" pitchFamily="34" charset="0"/>
                          <a:cs typeface="Arial" panose="020B0604020202020204" pitchFamily="34" charset="0"/>
                        </a:rPr>
                        <a:t>risperidona</a:t>
                      </a:r>
                      <a:r>
                        <a:rPr lang="es-ES" sz="800" dirty="0">
                          <a:solidFill>
                            <a:srgbClr val="002755"/>
                          </a:solidFill>
                          <a:latin typeface="Arial" panose="020B0604020202020204" pitchFamily="34" charset="0"/>
                          <a:cs typeface="Arial" panose="020B0604020202020204" pitchFamily="34" charset="0"/>
                        </a:rPr>
                        <a:t> y </a:t>
                      </a:r>
                      <a:r>
                        <a:rPr lang="es-ES" sz="800" b="1" dirty="0">
                          <a:solidFill>
                            <a:srgbClr val="002755"/>
                          </a:solidFill>
                          <a:latin typeface="Arial" panose="020B0604020202020204" pitchFamily="34" charset="0"/>
                          <a:cs typeface="Arial" panose="020B0604020202020204" pitchFamily="34" charset="0"/>
                        </a:rPr>
                        <a:t>olanzapina</a:t>
                      </a:r>
                      <a:r>
                        <a:rPr lang="es-ES" sz="800" dirty="0">
                          <a:solidFill>
                            <a:srgbClr val="002755"/>
                          </a:solidFill>
                          <a:latin typeface="Arial" panose="020B0604020202020204" pitchFamily="34" charset="0"/>
                          <a:cs typeface="Arial" panose="020B0604020202020204" pitchFamily="34" charset="0"/>
                        </a:rPr>
                        <a:t>. Sin una predilección de uno sobre otro, que se realizará por el clínico de forma individualizada según las características del paciente (balance riesgo-beneficio). En el caso de intolerancia se planteará como 2ª línea el </a:t>
                      </a:r>
                      <a:r>
                        <a:rPr lang="es-ES" sz="800" b="1" dirty="0">
                          <a:solidFill>
                            <a:srgbClr val="002755"/>
                          </a:solidFill>
                          <a:latin typeface="Arial" panose="020B0604020202020204" pitchFamily="34" charset="0"/>
                          <a:cs typeface="Arial" panose="020B0604020202020204" pitchFamily="34" charset="0"/>
                        </a:rPr>
                        <a:t>aripiprazol. </a:t>
                      </a:r>
                      <a:r>
                        <a:rPr lang="es-ES" sz="800" b="0" dirty="0">
                          <a:solidFill>
                            <a:srgbClr val="002755"/>
                          </a:solidFill>
                          <a:latin typeface="Arial" panose="020B0604020202020204" pitchFamily="34" charset="0"/>
                          <a:cs typeface="Arial" panose="020B0604020202020204" pitchFamily="34" charset="0"/>
                        </a:rPr>
                        <a:t>Si no responde a los anteriores se podrá plantear el uso de otros AP atípicos (haloperidol) como 3ª línea. Si presenta un síndrome parkinsoniano acompañante se aplicará la recomendación específica de la demencia asociada al </a:t>
                      </a:r>
                      <a:r>
                        <a:rPr lang="es-ES" sz="800" b="0" dirty="0" err="1">
                          <a:solidFill>
                            <a:srgbClr val="002755"/>
                          </a:solidFill>
                          <a:latin typeface="Arial" panose="020B0604020202020204" pitchFamily="34" charset="0"/>
                          <a:cs typeface="Arial" panose="020B0604020202020204" pitchFamily="34" charset="0"/>
                        </a:rPr>
                        <a:t>parkinson</a:t>
                      </a:r>
                      <a:r>
                        <a:rPr lang="es-ES" sz="800" b="0" dirty="0">
                          <a:solidFill>
                            <a:srgbClr val="002755"/>
                          </a:solidFill>
                          <a:latin typeface="Arial" panose="020B0604020202020204" pitchFamily="34" charset="0"/>
                          <a:cs typeface="Arial" panose="020B0604020202020204" pitchFamily="34" charset="0"/>
                        </a:rPr>
                        <a:t>.</a:t>
                      </a:r>
                      <a:endParaRPr lang="es-ES" sz="800" b="1" dirty="0">
                        <a:solidFill>
                          <a:srgbClr val="002755"/>
                        </a:solidFill>
                        <a:latin typeface="Arial" panose="020B0604020202020204" pitchFamily="34" charset="0"/>
                        <a:cs typeface="Arial" panose="020B0604020202020204" pitchFamily="34" charset="0"/>
                      </a:endParaRPr>
                    </a:p>
                  </a:txBody>
                  <a:tcPr marL="90000" marR="90000" marT="18000" marB="18000" anchor="ctr">
                    <a:lnL w="12700" cmpd="sng">
                      <a:noFill/>
                    </a:lnL>
                    <a:lnR w="12700" cmpd="sng">
                      <a:noFill/>
                    </a:lnR>
                    <a:lnT w="6350" cap="flat" cmpd="sng" algn="ctr">
                      <a:noFill/>
                      <a:prstDash val="solid"/>
                      <a:round/>
                      <a:headEnd type="none" w="med" len="med"/>
                      <a:tailEnd type="none" w="med" len="med"/>
                    </a:lnT>
                    <a:lnB w="6350" cap="flat" cmpd="sng" algn="ctr">
                      <a:solidFill>
                        <a:srgbClr val="0027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17118"/>
                  </a:ext>
                </a:extLst>
              </a:tr>
            </a:tbl>
          </a:graphicData>
        </a:graphic>
      </p:graphicFrame>
      <p:pic>
        <p:nvPicPr>
          <p:cNvPr id="25" name="Gráfico 24" descr="Martillo1 contorno">
            <a:extLst>
              <a:ext uri="{FF2B5EF4-FFF2-40B4-BE49-F238E27FC236}">
                <a16:creationId xmlns:a16="http://schemas.microsoft.com/office/drawing/2014/main" id="{F5DCAB9E-E846-5435-82FF-860C3FF5C6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1048" y="1600520"/>
            <a:ext cx="530013" cy="530013"/>
          </a:xfrm>
          <a:prstGeom prst="rect">
            <a:avLst/>
          </a:prstGeom>
        </p:spPr>
      </p:pic>
    </p:spTree>
    <p:extLst>
      <p:ext uri="{BB962C8B-B14F-4D97-AF65-F5344CB8AC3E}">
        <p14:creationId xmlns:p14="http://schemas.microsoft.com/office/powerpoint/2010/main" val="3303305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279C-B681-3BDE-4789-340C9088A636}"/>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EDDE9BE8-1A67-9456-3BF5-2E553503DC6A}"/>
              </a:ext>
            </a:extLst>
          </p:cNvPr>
          <p:cNvSpPr>
            <a:spLocks noGrp="1"/>
          </p:cNvSpPr>
          <p:nvPr>
            <p:ph type="ctrTitle" idx="4294967295"/>
          </p:nvPr>
        </p:nvSpPr>
        <p:spPr>
          <a:xfrm>
            <a:off x="503237" y="1636395"/>
            <a:ext cx="8281987" cy="852805"/>
          </a:xfrm>
          <a:prstGeom prst="rect">
            <a:avLst/>
          </a:prstGeom>
        </p:spPr>
        <p:txBody>
          <a:bodyPr/>
          <a:lstStyle/>
          <a:p>
            <a:pPr algn="ctr"/>
            <a:r>
              <a:rPr lang="es-ES_tradnl" sz="4800" b="1" dirty="0">
                <a:solidFill>
                  <a:srgbClr val="00F1BE"/>
                </a:solidFill>
                <a:latin typeface="Arial" panose="020B0604020202020204" pitchFamily="34" charset="0"/>
                <a:cs typeface="Arial" panose="020B0604020202020204" pitchFamily="34" charset="0"/>
              </a:rPr>
              <a:t>Caso clínico</a:t>
            </a:r>
          </a:p>
        </p:txBody>
      </p:sp>
      <p:sp>
        <p:nvSpPr>
          <p:cNvPr id="4" name="CuadroTexto 3">
            <a:extLst>
              <a:ext uri="{FF2B5EF4-FFF2-40B4-BE49-F238E27FC236}">
                <a16:creationId xmlns:a16="http://schemas.microsoft.com/office/drawing/2014/main" id="{4D11905E-A20E-1905-488A-48CE19926562}"/>
              </a:ext>
            </a:extLst>
          </p:cNvPr>
          <p:cNvSpPr txBox="1"/>
          <p:nvPr/>
        </p:nvSpPr>
        <p:spPr>
          <a:xfrm>
            <a:off x="2434430" y="2328490"/>
            <a:ext cx="4419600" cy="276999"/>
          </a:xfrm>
          <a:prstGeom prst="rect">
            <a:avLst/>
          </a:prstGeom>
          <a:noFill/>
        </p:spPr>
        <p:txBody>
          <a:bodyPr wrap="square" rtlCol="0">
            <a:spAutoFit/>
          </a:bodyPr>
          <a:lstStyle/>
          <a:p>
            <a:pPr algn="ctr"/>
            <a:r>
              <a:rPr lang="es-ES" sz="1200" dirty="0">
                <a:solidFill>
                  <a:schemeClr val="bg1"/>
                </a:solidFill>
                <a:latin typeface="Arial" panose="020B0604020202020204" pitchFamily="34" charset="0"/>
              </a:rPr>
              <a:t>C</a:t>
            </a:r>
            <a:r>
              <a:rPr lang="es-ES" sz="1200" i="0" dirty="0">
                <a:solidFill>
                  <a:schemeClr val="bg1"/>
                </a:solidFill>
                <a:effectLst/>
                <a:latin typeface="Arial" panose="020B0604020202020204" pitchFamily="34" charset="0"/>
              </a:rPr>
              <a:t>aso clínico aportado por el ponente, no publicado</a:t>
            </a:r>
            <a:endParaRPr lang="es-ES" sz="1200" dirty="0">
              <a:solidFill>
                <a:schemeClr val="bg1"/>
              </a:solidFill>
            </a:endParaRPr>
          </a:p>
        </p:txBody>
      </p:sp>
    </p:spTree>
    <p:extLst>
      <p:ext uri="{BB962C8B-B14F-4D97-AF65-F5344CB8AC3E}">
        <p14:creationId xmlns:p14="http://schemas.microsoft.com/office/powerpoint/2010/main" val="2830027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4B72-AE5B-98CD-A52A-6AC3DE54E8FF}"/>
            </a:ext>
          </a:extLst>
        </p:cNvPr>
        <p:cNvGrpSpPr/>
        <p:nvPr/>
      </p:nvGrpSpPr>
      <p:grpSpPr>
        <a:xfrm>
          <a:off x="0" y="0"/>
          <a:ext cx="0" cy="0"/>
          <a:chOff x="0" y="0"/>
          <a:chExt cx="0" cy="0"/>
        </a:xfrm>
      </p:grpSpPr>
      <p:sp>
        <p:nvSpPr>
          <p:cNvPr id="20" name="Rectángulo: una sola esquina redondeada 19">
            <a:extLst>
              <a:ext uri="{FF2B5EF4-FFF2-40B4-BE49-F238E27FC236}">
                <a16:creationId xmlns:a16="http://schemas.microsoft.com/office/drawing/2014/main" id="{DC6D18F4-4E04-1A25-5037-954313667713}"/>
              </a:ext>
            </a:extLst>
          </p:cNvPr>
          <p:cNvSpPr>
            <a:spLocks noGrp="1" noRot="1" noMove="1" noResize="1" noEditPoints="1" noAdjustHandles="1" noChangeArrowheads="1" noChangeShapeType="1"/>
          </p:cNvSpPr>
          <p:nvPr/>
        </p:nvSpPr>
        <p:spPr>
          <a:xfrm flipV="1">
            <a:off x="2569029" y="987425"/>
            <a:ext cx="6209211" cy="3421063"/>
          </a:xfrm>
          <a:prstGeom prst="round1Rect">
            <a:avLst>
              <a:gd name="adj" fmla="val 1144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5D7D5FD0-E3A2-CDA6-6A9E-3ADC2E97FBCC}"/>
              </a:ext>
            </a:extLst>
          </p:cNvPr>
          <p:cNvSpPr>
            <a:spLocks noGrp="1"/>
          </p:cNvSpPr>
          <p:nvPr>
            <p:ph type="title" idx="4294967295"/>
          </p:nvPr>
        </p:nvSpPr>
        <p:spPr>
          <a:xfrm>
            <a:off x="424069" y="423379"/>
            <a:ext cx="7447722" cy="590550"/>
          </a:xfrm>
        </p:spPr>
        <p:txBody>
          <a:bodyPr lIns="91440" tIns="45720" rIns="91440" bIns="45720" anchor="t">
            <a:noAutofit/>
          </a:bodyPr>
          <a:lstStyle/>
          <a:p>
            <a:r>
              <a:rPr lang="pt-BR" sz="2400" b="1" dirty="0">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grpSp>
        <p:nvGrpSpPr>
          <p:cNvPr id="45" name="Grupo 44">
            <a:extLst>
              <a:ext uri="{FF2B5EF4-FFF2-40B4-BE49-F238E27FC236}">
                <a16:creationId xmlns:a16="http://schemas.microsoft.com/office/drawing/2014/main" id="{0DDC4C3E-A60B-3238-6AFE-C3A496FBB699}"/>
              </a:ext>
            </a:extLst>
          </p:cNvPr>
          <p:cNvGrpSpPr/>
          <p:nvPr/>
        </p:nvGrpSpPr>
        <p:grpSpPr>
          <a:xfrm>
            <a:off x="2822148" y="1260185"/>
            <a:ext cx="5963077" cy="430887"/>
            <a:chOff x="2822148" y="1260185"/>
            <a:chExt cx="5963077" cy="430887"/>
          </a:xfrm>
        </p:grpSpPr>
        <p:sp>
          <p:nvSpPr>
            <p:cNvPr id="22" name="CuadroTexto 21">
              <a:extLst>
                <a:ext uri="{FF2B5EF4-FFF2-40B4-BE49-F238E27FC236}">
                  <a16:creationId xmlns:a16="http://schemas.microsoft.com/office/drawing/2014/main" id="{5F6710AB-35D7-C8CF-0342-C97BB77B7C47}"/>
                </a:ext>
              </a:extLst>
            </p:cNvPr>
            <p:cNvSpPr txBox="1"/>
            <p:nvPr/>
          </p:nvSpPr>
          <p:spPr>
            <a:xfrm>
              <a:off x="2982461" y="1260185"/>
              <a:ext cx="5802764" cy="430887"/>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Su mujer expresa </a:t>
              </a:r>
              <a:r>
                <a:rPr lang="es-ES" sz="1050" b="1" dirty="0">
                  <a:solidFill>
                    <a:srgbClr val="002755"/>
                  </a:solidFill>
                  <a:latin typeface="Arial" panose="020B0604020202020204" pitchFamily="34" charset="0"/>
                  <a:cs typeface="Arial" panose="020B0604020202020204" pitchFamily="34" charset="0"/>
                </a:rPr>
                <a:t>olvidos frecuentes</a:t>
              </a:r>
              <a:r>
                <a:rPr lang="es-ES" sz="1050" dirty="0">
                  <a:solidFill>
                    <a:srgbClr val="002755"/>
                  </a:solidFill>
                  <a:latin typeface="Arial" panose="020B0604020202020204" pitchFamily="34" charset="0"/>
                  <a:cs typeface="Arial" panose="020B0604020202020204" pitchFamily="34" charset="0"/>
                </a:rPr>
                <a:t>, le cuesta recordar conversaciones, a veces repite el mismo mensaje en varias ocasiones a la misma persona.</a:t>
              </a:r>
            </a:p>
          </p:txBody>
        </p:sp>
        <p:sp>
          <p:nvSpPr>
            <p:cNvPr id="23" name="Diagrama de flujo: conector 22">
              <a:extLst>
                <a:ext uri="{FF2B5EF4-FFF2-40B4-BE49-F238E27FC236}">
                  <a16:creationId xmlns:a16="http://schemas.microsoft.com/office/drawing/2014/main" id="{9099F8E9-65F5-6F9A-9224-EFE34B23B496}"/>
                </a:ext>
              </a:extLst>
            </p:cNvPr>
            <p:cNvSpPr/>
            <p:nvPr/>
          </p:nvSpPr>
          <p:spPr>
            <a:xfrm>
              <a:off x="2822148" y="1403628"/>
              <a:ext cx="144000" cy="144000"/>
            </a:xfrm>
            <a:prstGeom prst="flowChartConnector">
              <a:avLst/>
            </a:prstGeom>
            <a:solidFill>
              <a:srgbClr val="6B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 name="Grupo 43">
            <a:extLst>
              <a:ext uri="{FF2B5EF4-FFF2-40B4-BE49-F238E27FC236}">
                <a16:creationId xmlns:a16="http://schemas.microsoft.com/office/drawing/2014/main" id="{92FB0BEE-B861-5F92-1E2F-B7C41ACEF307}"/>
              </a:ext>
            </a:extLst>
          </p:cNvPr>
          <p:cNvGrpSpPr/>
          <p:nvPr/>
        </p:nvGrpSpPr>
        <p:grpSpPr>
          <a:xfrm>
            <a:off x="2822148" y="1840592"/>
            <a:ext cx="6025342" cy="430887"/>
            <a:chOff x="2822148" y="1840592"/>
            <a:chExt cx="6025342" cy="430887"/>
          </a:xfrm>
        </p:grpSpPr>
        <p:sp>
          <p:nvSpPr>
            <p:cNvPr id="24" name="CuadroTexto 23">
              <a:extLst>
                <a:ext uri="{FF2B5EF4-FFF2-40B4-BE49-F238E27FC236}">
                  <a16:creationId xmlns:a16="http://schemas.microsoft.com/office/drawing/2014/main" id="{2D79EBE5-EF48-80AC-B582-302B8C68807E}"/>
                </a:ext>
              </a:extLst>
            </p:cNvPr>
            <p:cNvSpPr txBox="1"/>
            <p:nvPr/>
          </p:nvSpPr>
          <p:spPr>
            <a:xfrm>
              <a:off x="2982461" y="1840592"/>
              <a:ext cx="5865029" cy="430887"/>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También presenta </a:t>
              </a:r>
              <a:r>
                <a:rPr lang="es-ES" sz="1050" b="1" dirty="0">
                  <a:solidFill>
                    <a:srgbClr val="002755"/>
                  </a:solidFill>
                  <a:latin typeface="Arial" panose="020B0604020202020204" pitchFamily="34" charset="0"/>
                  <a:cs typeface="Arial" panose="020B0604020202020204" pitchFamily="34" charset="0"/>
                </a:rPr>
                <a:t>dificultad con las cuentas del banco</a:t>
              </a:r>
              <a:r>
                <a:rPr lang="es-ES" sz="1050" dirty="0">
                  <a:solidFill>
                    <a:srgbClr val="002755"/>
                  </a:solidFill>
                  <a:latin typeface="Arial" panose="020B0604020202020204" pitchFamily="34" charset="0"/>
                  <a:cs typeface="Arial" panose="020B0604020202020204" pitchFamily="34" charset="0"/>
                </a:rPr>
                <a:t>, ha olvidado renovar seguros, en una ocasión sacó mucho dinero del cajero y no sabe dónde lo ha colocado.</a:t>
              </a:r>
            </a:p>
          </p:txBody>
        </p:sp>
        <p:sp>
          <p:nvSpPr>
            <p:cNvPr id="25" name="Diagrama de flujo: conector 24">
              <a:extLst>
                <a:ext uri="{FF2B5EF4-FFF2-40B4-BE49-F238E27FC236}">
                  <a16:creationId xmlns:a16="http://schemas.microsoft.com/office/drawing/2014/main" id="{48AE3AF6-D9B3-3FE9-7834-F779E7B52854}"/>
                </a:ext>
              </a:extLst>
            </p:cNvPr>
            <p:cNvSpPr/>
            <p:nvPr/>
          </p:nvSpPr>
          <p:spPr>
            <a:xfrm>
              <a:off x="2822148" y="1984035"/>
              <a:ext cx="144000" cy="144000"/>
            </a:xfrm>
            <a:prstGeom prst="flowChartConnector">
              <a:avLst/>
            </a:prstGeom>
            <a:solidFill>
              <a:srgbClr val="6B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 name="Grupo 42">
            <a:extLst>
              <a:ext uri="{FF2B5EF4-FFF2-40B4-BE49-F238E27FC236}">
                <a16:creationId xmlns:a16="http://schemas.microsoft.com/office/drawing/2014/main" id="{5BB0B7E6-6407-E9FE-49A8-988244E3C1A0}"/>
              </a:ext>
            </a:extLst>
          </p:cNvPr>
          <p:cNvGrpSpPr/>
          <p:nvPr/>
        </p:nvGrpSpPr>
        <p:grpSpPr>
          <a:xfrm>
            <a:off x="2822148" y="2420999"/>
            <a:ext cx="5963077" cy="430887"/>
            <a:chOff x="2822148" y="2420999"/>
            <a:chExt cx="5963077" cy="430887"/>
          </a:xfrm>
        </p:grpSpPr>
        <p:sp>
          <p:nvSpPr>
            <p:cNvPr id="26" name="CuadroTexto 25">
              <a:extLst>
                <a:ext uri="{FF2B5EF4-FFF2-40B4-BE49-F238E27FC236}">
                  <a16:creationId xmlns:a16="http://schemas.microsoft.com/office/drawing/2014/main" id="{12000EE8-B65C-144E-75F7-E4BECF28848D}"/>
                </a:ext>
              </a:extLst>
            </p:cNvPr>
            <p:cNvSpPr txBox="1"/>
            <p:nvPr/>
          </p:nvSpPr>
          <p:spPr>
            <a:xfrm>
              <a:off x="2982461" y="2420999"/>
              <a:ext cx="5802764" cy="430887"/>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Ha dado varios </a:t>
              </a:r>
              <a:r>
                <a:rPr lang="es-ES" sz="1050" b="1" dirty="0">
                  <a:solidFill>
                    <a:srgbClr val="002755"/>
                  </a:solidFill>
                  <a:latin typeface="Arial" panose="020B0604020202020204" pitchFamily="34" charset="0"/>
                  <a:cs typeface="Arial" panose="020B0604020202020204" pitchFamily="34" charset="0"/>
                </a:rPr>
                <a:t>golpes al coche</a:t>
              </a:r>
              <a:r>
                <a:rPr lang="es-ES" sz="1050" dirty="0">
                  <a:solidFill>
                    <a:srgbClr val="002755"/>
                  </a:solidFill>
                  <a:latin typeface="Arial" panose="020B0604020202020204" pitchFamily="34" charset="0"/>
                  <a:cs typeface="Arial" panose="020B0604020202020204" pitchFamily="34" charset="0"/>
                </a:rPr>
                <a:t>, </a:t>
              </a:r>
              <a:r>
                <a:rPr lang="es-ES" sz="1050" b="1" dirty="0">
                  <a:solidFill>
                    <a:srgbClr val="002755"/>
                  </a:solidFill>
                  <a:latin typeface="Arial" panose="020B0604020202020204" pitchFamily="34" charset="0"/>
                  <a:cs typeface="Arial" panose="020B0604020202020204" pitchFamily="34" charset="0"/>
                </a:rPr>
                <a:t>cambia poco las marchas </a:t>
              </a:r>
              <a:r>
                <a:rPr lang="es-ES" sz="1050" dirty="0">
                  <a:solidFill>
                    <a:srgbClr val="002755"/>
                  </a:solidFill>
                  <a:latin typeface="Arial" panose="020B0604020202020204" pitchFamily="34" charset="0"/>
                  <a:cs typeface="Arial" panose="020B0604020202020204" pitchFamily="34" charset="0"/>
                </a:rPr>
                <a:t>y en una ocasión se </a:t>
              </a:r>
              <a:r>
                <a:rPr lang="es-ES" sz="1050" b="1" dirty="0">
                  <a:solidFill>
                    <a:srgbClr val="002755"/>
                  </a:solidFill>
                  <a:latin typeface="Arial" panose="020B0604020202020204" pitchFamily="34" charset="0"/>
                  <a:cs typeface="Arial" panose="020B0604020202020204" pitchFamily="34" charset="0"/>
                </a:rPr>
                <a:t>confundió al echar gasolina</a:t>
              </a:r>
              <a:r>
                <a:rPr lang="es-ES" sz="1050" dirty="0">
                  <a:solidFill>
                    <a:srgbClr val="002755"/>
                  </a:solidFill>
                  <a:latin typeface="Arial" panose="020B0604020202020204" pitchFamily="34" charset="0"/>
                  <a:cs typeface="Arial" panose="020B0604020202020204" pitchFamily="34" charset="0"/>
                </a:rPr>
                <a:t>. Ya no le dejan recoger a los  nietos del colegio.</a:t>
              </a:r>
            </a:p>
          </p:txBody>
        </p:sp>
        <p:sp>
          <p:nvSpPr>
            <p:cNvPr id="27" name="Diagrama de flujo: conector 26">
              <a:extLst>
                <a:ext uri="{FF2B5EF4-FFF2-40B4-BE49-F238E27FC236}">
                  <a16:creationId xmlns:a16="http://schemas.microsoft.com/office/drawing/2014/main" id="{A4125AA3-027F-0F95-3054-4FED7A095497}"/>
                </a:ext>
              </a:extLst>
            </p:cNvPr>
            <p:cNvSpPr/>
            <p:nvPr/>
          </p:nvSpPr>
          <p:spPr>
            <a:xfrm>
              <a:off x="2822148" y="2564442"/>
              <a:ext cx="144000" cy="144000"/>
            </a:xfrm>
            <a:prstGeom prst="flowChartConnector">
              <a:avLst/>
            </a:prstGeom>
            <a:solidFill>
              <a:srgbClr val="6B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 name="Grupo 41">
            <a:extLst>
              <a:ext uri="{FF2B5EF4-FFF2-40B4-BE49-F238E27FC236}">
                <a16:creationId xmlns:a16="http://schemas.microsoft.com/office/drawing/2014/main" id="{6275AFFE-630E-5A87-F888-267E46A90309}"/>
              </a:ext>
            </a:extLst>
          </p:cNvPr>
          <p:cNvGrpSpPr/>
          <p:nvPr/>
        </p:nvGrpSpPr>
        <p:grpSpPr>
          <a:xfrm>
            <a:off x="2822148" y="3001406"/>
            <a:ext cx="5963077" cy="261610"/>
            <a:chOff x="2822148" y="3001406"/>
            <a:chExt cx="5963077" cy="261610"/>
          </a:xfrm>
        </p:grpSpPr>
        <p:sp>
          <p:nvSpPr>
            <p:cNvPr id="28" name="CuadroTexto 27">
              <a:extLst>
                <a:ext uri="{FF2B5EF4-FFF2-40B4-BE49-F238E27FC236}">
                  <a16:creationId xmlns:a16="http://schemas.microsoft.com/office/drawing/2014/main" id="{17231CCC-F359-F709-216B-99D12BB84417}"/>
                </a:ext>
              </a:extLst>
            </p:cNvPr>
            <p:cNvSpPr txBox="1"/>
            <p:nvPr/>
          </p:nvSpPr>
          <p:spPr>
            <a:xfrm>
              <a:off x="2982461" y="3001406"/>
              <a:ext cx="5802764" cy="261610"/>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Alguna </a:t>
              </a:r>
              <a:r>
                <a:rPr lang="es-ES" sz="1050" b="1" dirty="0">
                  <a:solidFill>
                    <a:srgbClr val="002755"/>
                  </a:solidFill>
                  <a:latin typeface="Arial" panose="020B0604020202020204" pitchFamily="34" charset="0"/>
                  <a:cs typeface="Arial" panose="020B0604020202020204" pitchFamily="34" charset="0"/>
                </a:rPr>
                <a:t>dificultad en el lenguaje</a:t>
              </a:r>
              <a:r>
                <a:rPr lang="es-ES" sz="1050" dirty="0">
                  <a:solidFill>
                    <a:srgbClr val="002755"/>
                  </a:solidFill>
                  <a:latin typeface="Arial" panose="020B0604020202020204" pitchFamily="34" charset="0"/>
                  <a:cs typeface="Arial" panose="020B0604020202020204" pitchFamily="34" charset="0"/>
                </a:rPr>
                <a:t>, a veces no le sale alguna palabra y usa otra. </a:t>
              </a:r>
            </a:p>
          </p:txBody>
        </p:sp>
        <p:sp>
          <p:nvSpPr>
            <p:cNvPr id="29" name="Diagrama de flujo: conector 28">
              <a:extLst>
                <a:ext uri="{FF2B5EF4-FFF2-40B4-BE49-F238E27FC236}">
                  <a16:creationId xmlns:a16="http://schemas.microsoft.com/office/drawing/2014/main" id="{A88A581C-AE10-BB72-BAC1-E15973E528D0}"/>
                </a:ext>
              </a:extLst>
            </p:cNvPr>
            <p:cNvSpPr/>
            <p:nvPr/>
          </p:nvSpPr>
          <p:spPr>
            <a:xfrm>
              <a:off x="2822148" y="3060211"/>
              <a:ext cx="144000" cy="144000"/>
            </a:xfrm>
            <a:prstGeom prst="flowChartConnector">
              <a:avLst/>
            </a:prstGeom>
            <a:solidFill>
              <a:srgbClr val="6B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Grupo 39">
            <a:extLst>
              <a:ext uri="{FF2B5EF4-FFF2-40B4-BE49-F238E27FC236}">
                <a16:creationId xmlns:a16="http://schemas.microsoft.com/office/drawing/2014/main" id="{500A3C69-3850-93DD-081E-B7CFBCB978E9}"/>
              </a:ext>
            </a:extLst>
          </p:cNvPr>
          <p:cNvGrpSpPr/>
          <p:nvPr/>
        </p:nvGrpSpPr>
        <p:grpSpPr>
          <a:xfrm>
            <a:off x="2822148" y="3527812"/>
            <a:ext cx="5963077" cy="261610"/>
            <a:chOff x="2822148" y="3527812"/>
            <a:chExt cx="5963077" cy="261610"/>
          </a:xfrm>
        </p:grpSpPr>
        <p:sp>
          <p:nvSpPr>
            <p:cNvPr id="30" name="CuadroTexto 29">
              <a:extLst>
                <a:ext uri="{FF2B5EF4-FFF2-40B4-BE49-F238E27FC236}">
                  <a16:creationId xmlns:a16="http://schemas.microsoft.com/office/drawing/2014/main" id="{675CD32F-77EF-27C2-2E85-B58BD6F47FF4}"/>
                </a:ext>
              </a:extLst>
            </p:cNvPr>
            <p:cNvSpPr txBox="1"/>
            <p:nvPr/>
          </p:nvSpPr>
          <p:spPr>
            <a:xfrm>
              <a:off x="2982461" y="3527812"/>
              <a:ext cx="5802764" cy="261610"/>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También refiere </a:t>
              </a:r>
              <a:r>
                <a:rPr lang="es-ES" sz="1050" b="1" dirty="0">
                  <a:solidFill>
                    <a:srgbClr val="002755"/>
                  </a:solidFill>
                  <a:latin typeface="Arial" panose="020B0604020202020204" pitchFamily="34" charset="0"/>
                  <a:cs typeface="Arial" panose="020B0604020202020204" pitchFamily="34" charset="0"/>
                </a:rPr>
                <a:t>cambio de humor</a:t>
              </a:r>
              <a:r>
                <a:rPr lang="es-ES" sz="1050" dirty="0">
                  <a:solidFill>
                    <a:srgbClr val="002755"/>
                  </a:solidFill>
                  <a:latin typeface="Arial" panose="020B0604020202020204" pitchFamily="34" charset="0"/>
                  <a:cs typeface="Arial" panose="020B0604020202020204" pitchFamily="34" charset="0"/>
                </a:rPr>
                <a:t>, algo más apático y triste.</a:t>
              </a:r>
            </a:p>
          </p:txBody>
        </p:sp>
        <p:sp>
          <p:nvSpPr>
            <p:cNvPr id="31" name="Diagrama de flujo: conector 30">
              <a:extLst>
                <a:ext uri="{FF2B5EF4-FFF2-40B4-BE49-F238E27FC236}">
                  <a16:creationId xmlns:a16="http://schemas.microsoft.com/office/drawing/2014/main" id="{55827C34-E3AC-8B93-7C32-3FB4FC0E730E}"/>
                </a:ext>
              </a:extLst>
            </p:cNvPr>
            <p:cNvSpPr/>
            <p:nvPr/>
          </p:nvSpPr>
          <p:spPr>
            <a:xfrm>
              <a:off x="2822148" y="3586617"/>
              <a:ext cx="144000" cy="144000"/>
            </a:xfrm>
            <a:prstGeom prst="flowChartConnector">
              <a:avLst/>
            </a:prstGeom>
            <a:solidFill>
              <a:srgbClr val="6B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CC19C80C-9DE2-A225-6861-DC385B135354}"/>
              </a:ext>
            </a:extLst>
          </p:cNvPr>
          <p:cNvGrpSpPr/>
          <p:nvPr/>
        </p:nvGrpSpPr>
        <p:grpSpPr>
          <a:xfrm>
            <a:off x="2822148" y="3883303"/>
            <a:ext cx="5963077" cy="261610"/>
            <a:chOff x="2822148" y="3883303"/>
            <a:chExt cx="5963077" cy="261610"/>
          </a:xfrm>
        </p:grpSpPr>
        <p:sp>
          <p:nvSpPr>
            <p:cNvPr id="32" name="CuadroTexto 31">
              <a:extLst>
                <a:ext uri="{FF2B5EF4-FFF2-40B4-BE49-F238E27FC236}">
                  <a16:creationId xmlns:a16="http://schemas.microsoft.com/office/drawing/2014/main" id="{06DF8773-C404-9BAB-47B4-BA36DA13F38D}"/>
                </a:ext>
              </a:extLst>
            </p:cNvPr>
            <p:cNvSpPr txBox="1"/>
            <p:nvPr/>
          </p:nvSpPr>
          <p:spPr>
            <a:xfrm>
              <a:off x="2982461" y="3883303"/>
              <a:ext cx="5802764" cy="261610"/>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El paciente refiere que "no es para tanto, cosas de mi mujer que es una exagerada“.</a:t>
              </a:r>
            </a:p>
          </p:txBody>
        </p:sp>
        <p:sp>
          <p:nvSpPr>
            <p:cNvPr id="33" name="Diagrama de flujo: conector 32">
              <a:extLst>
                <a:ext uri="{FF2B5EF4-FFF2-40B4-BE49-F238E27FC236}">
                  <a16:creationId xmlns:a16="http://schemas.microsoft.com/office/drawing/2014/main" id="{1194A4A4-0902-572D-A9E9-49237384A933}"/>
                </a:ext>
              </a:extLst>
            </p:cNvPr>
            <p:cNvSpPr/>
            <p:nvPr/>
          </p:nvSpPr>
          <p:spPr>
            <a:xfrm>
              <a:off x="2822148" y="3942108"/>
              <a:ext cx="144000" cy="144000"/>
            </a:xfrm>
            <a:prstGeom prst="flowChartConnector">
              <a:avLst/>
            </a:prstGeom>
            <a:solidFill>
              <a:srgbClr val="6B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35" name="Conector recto 34">
            <a:extLst>
              <a:ext uri="{FF2B5EF4-FFF2-40B4-BE49-F238E27FC236}">
                <a16:creationId xmlns:a16="http://schemas.microsoft.com/office/drawing/2014/main" id="{E857F72B-D9E6-3F71-6923-51FE0C8BDD56}"/>
              </a:ext>
            </a:extLst>
          </p:cNvPr>
          <p:cNvCxnSpPr>
            <a:cxnSpLocks/>
            <a:stCxn id="23" idx="0"/>
            <a:endCxn id="33" idx="0"/>
          </p:cNvCxnSpPr>
          <p:nvPr/>
        </p:nvCxnSpPr>
        <p:spPr>
          <a:xfrm>
            <a:off x="2894148" y="1403628"/>
            <a:ext cx="0" cy="2538480"/>
          </a:xfrm>
          <a:prstGeom prst="line">
            <a:avLst/>
          </a:prstGeom>
          <a:ln>
            <a:solidFill>
              <a:srgbClr val="6BDEC1"/>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A475DCBD-E96F-C450-75A0-A7E547A743F6}"/>
              </a:ext>
            </a:extLst>
          </p:cNvPr>
          <p:cNvSpPr txBox="1"/>
          <p:nvPr/>
        </p:nvSpPr>
        <p:spPr>
          <a:xfrm>
            <a:off x="503238" y="4593335"/>
            <a:ext cx="2701636" cy="200055"/>
          </a:xfrm>
          <a:prstGeom prst="rect">
            <a:avLst/>
          </a:prstGeom>
          <a:noFill/>
        </p:spPr>
        <p:txBody>
          <a:bodyPr wrap="square" rtlCol="0">
            <a:spAutoFit/>
          </a:bodyPr>
          <a:lstStyle/>
          <a:p>
            <a:r>
              <a:rPr lang="es-ES_tradnl" sz="700" dirty="0">
                <a:solidFill>
                  <a:srgbClr val="002755"/>
                </a:solidFill>
                <a:latin typeface="Arial" panose="020B0604020202020204" pitchFamily="34" charset="0"/>
                <a:cs typeface="Arial" panose="020B0604020202020204" pitchFamily="34" charset="0"/>
              </a:rPr>
              <a:t>HTA: Hipertensión arterial</a:t>
            </a:r>
            <a:endParaRPr lang="es-ES" sz="700" dirty="0">
              <a:solidFill>
                <a:srgbClr val="002755"/>
              </a:solidFill>
              <a:latin typeface="Arial" panose="020B0604020202020204" pitchFamily="34" charset="0"/>
              <a:cs typeface="Arial" panose="020B0604020202020204" pitchFamily="34" charset="0"/>
            </a:endParaRPr>
          </a:p>
        </p:txBody>
      </p:sp>
      <p:sp>
        <p:nvSpPr>
          <p:cNvPr id="10" name="Rectángulo: una sola esquina redondeada 7">
            <a:extLst>
              <a:ext uri="{FF2B5EF4-FFF2-40B4-BE49-F238E27FC236}">
                <a16:creationId xmlns:a16="http://schemas.microsoft.com/office/drawing/2014/main" id="{CCFB8F28-2B43-4BCA-11E1-EF85B51A470C}"/>
              </a:ext>
            </a:extLst>
          </p:cNvPr>
          <p:cNvSpPr/>
          <p:nvPr/>
        </p:nvSpPr>
        <p:spPr>
          <a:xfrm flipV="1">
            <a:off x="503238" y="987423"/>
            <a:ext cx="1963125" cy="3421064"/>
          </a:xfrm>
          <a:prstGeom prst="round1Rect">
            <a:avLst>
              <a:gd name="adj" fmla="val 12952"/>
            </a:avLst>
          </a:prstGeom>
          <a:gradFill flip="none" rotWithShape="1">
            <a:gsLst>
              <a:gs pos="0">
                <a:srgbClr val="002755"/>
              </a:gs>
              <a:gs pos="99000">
                <a:srgbClr val="00F1BE"/>
              </a:gs>
            </a:gsLst>
            <a:lin ang="3600000" scaled="0"/>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s-ES" sz="1600" dirty="0">
              <a:solidFill>
                <a:srgbClr val="002855"/>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67854C3D-3E9C-E671-35D6-502B8D37B3C4}"/>
              </a:ext>
            </a:extLst>
          </p:cNvPr>
          <p:cNvSpPr txBox="1"/>
          <p:nvPr/>
        </p:nvSpPr>
        <p:spPr>
          <a:xfrm>
            <a:off x="599754" y="1644555"/>
            <a:ext cx="1770093" cy="590931"/>
          </a:xfrm>
          <a:prstGeom prst="rect">
            <a:avLst/>
          </a:prstGeom>
          <a:noFill/>
        </p:spPr>
        <p:txBody>
          <a:bodyPr wrap="square" rtlCol="0">
            <a:spAutoFit/>
          </a:bodyPr>
          <a:lstStyle/>
          <a:p>
            <a:pPr algn="ctr" defTabSz="685800">
              <a:lnSpc>
                <a:spcPct val="90000"/>
              </a:lnSpc>
            </a:pPr>
            <a:r>
              <a:rPr lang="es-ES" sz="1200" b="1" dirty="0">
                <a:solidFill>
                  <a:prstClr val="white"/>
                </a:solidFill>
                <a:latin typeface="Arial" panose="020B0604020202020204" pitchFamily="34" charset="0"/>
                <a:cs typeface="Arial" panose="020B0604020202020204" pitchFamily="34" charset="0"/>
              </a:rPr>
              <a:t>Varón; </a:t>
            </a:r>
            <a:br>
              <a:rPr lang="es-ES" sz="1200" b="1" dirty="0">
                <a:solidFill>
                  <a:prstClr val="white"/>
                </a:solidFill>
                <a:latin typeface="Arial" panose="020B0604020202020204" pitchFamily="34" charset="0"/>
                <a:cs typeface="Arial" panose="020B0604020202020204" pitchFamily="34" charset="0"/>
              </a:rPr>
            </a:br>
            <a:r>
              <a:rPr lang="es-ES" sz="1200" b="1" dirty="0">
                <a:solidFill>
                  <a:prstClr val="white"/>
                </a:solidFill>
                <a:latin typeface="Arial" panose="020B0604020202020204" pitchFamily="34" charset="0"/>
                <a:cs typeface="Arial" panose="020B0604020202020204" pitchFamily="34" charset="0"/>
              </a:rPr>
              <a:t>69 años; Jubilado hace 4 años</a:t>
            </a:r>
          </a:p>
        </p:txBody>
      </p:sp>
      <p:sp>
        <p:nvSpPr>
          <p:cNvPr id="14" name="Gráfico 12" descr="Masculino con relleno sólido">
            <a:extLst>
              <a:ext uri="{FF2B5EF4-FFF2-40B4-BE49-F238E27FC236}">
                <a16:creationId xmlns:a16="http://schemas.microsoft.com/office/drawing/2014/main" id="{9B6E8576-6484-288F-3E5A-526115DB08B0}"/>
              </a:ext>
            </a:extLst>
          </p:cNvPr>
          <p:cNvSpPr/>
          <p:nvPr/>
        </p:nvSpPr>
        <p:spPr>
          <a:xfrm>
            <a:off x="1279945" y="1173803"/>
            <a:ext cx="409710" cy="409710"/>
          </a:xfrm>
          <a:custGeom>
            <a:avLst/>
            <a:gdLst>
              <a:gd name="connsiteX0" fmla="*/ 40502 w 320921"/>
              <a:gd name="connsiteY0" fmla="*/ 84225 h 320921"/>
              <a:gd name="connsiteX1" fmla="*/ 40502 w 320921"/>
              <a:gd name="connsiteY1" fmla="*/ 280419 h 320921"/>
              <a:gd name="connsiteX2" fmla="*/ 236697 w 320921"/>
              <a:gd name="connsiteY2" fmla="*/ 280419 h 320921"/>
              <a:gd name="connsiteX3" fmla="*/ 246606 w 320921"/>
              <a:gd name="connsiteY3" fmla="*/ 95125 h 320921"/>
              <a:gd name="connsiteX4" fmla="*/ 292682 w 320921"/>
              <a:gd name="connsiteY4" fmla="*/ 49049 h 320921"/>
              <a:gd name="connsiteX5" fmla="*/ 320922 w 320921"/>
              <a:gd name="connsiteY5" fmla="*/ 77289 h 320921"/>
              <a:gd name="connsiteX6" fmla="*/ 320922 w 320921"/>
              <a:gd name="connsiteY6" fmla="*/ 0 h 320921"/>
              <a:gd name="connsiteX7" fmla="*/ 243633 w 320921"/>
              <a:gd name="connsiteY7" fmla="*/ 0 h 320921"/>
              <a:gd name="connsiteX8" fmla="*/ 271873 w 320921"/>
              <a:gd name="connsiteY8" fmla="*/ 28240 h 320921"/>
              <a:gd name="connsiteX9" fmla="*/ 225797 w 320921"/>
              <a:gd name="connsiteY9" fmla="*/ 74316 h 320921"/>
              <a:gd name="connsiteX10" fmla="*/ 40502 w 320921"/>
              <a:gd name="connsiteY10" fmla="*/ 84225 h 320921"/>
              <a:gd name="connsiteX11" fmla="*/ 215888 w 320921"/>
              <a:gd name="connsiteY11" fmla="*/ 259115 h 320921"/>
              <a:gd name="connsiteX12" fmla="*/ 61806 w 320921"/>
              <a:gd name="connsiteY12" fmla="*/ 259115 h 320921"/>
              <a:gd name="connsiteX13" fmla="*/ 61806 w 320921"/>
              <a:gd name="connsiteY13" fmla="*/ 105033 h 320921"/>
              <a:gd name="connsiteX14" fmla="*/ 215888 w 320921"/>
              <a:gd name="connsiteY14" fmla="*/ 105033 h 320921"/>
              <a:gd name="connsiteX15" fmla="*/ 215888 w 320921"/>
              <a:gd name="connsiteY15" fmla="*/ 259115 h 3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921" h="320921">
                <a:moveTo>
                  <a:pt x="40502" y="84225"/>
                </a:moveTo>
                <a:cubicBezTo>
                  <a:pt x="-13501" y="138228"/>
                  <a:pt x="-13501" y="226416"/>
                  <a:pt x="40502" y="280419"/>
                </a:cubicBezTo>
                <a:cubicBezTo>
                  <a:pt x="94505" y="334422"/>
                  <a:pt x="182694" y="334422"/>
                  <a:pt x="236697" y="280419"/>
                </a:cubicBezTo>
                <a:cubicBezTo>
                  <a:pt x="287232" y="229884"/>
                  <a:pt x="290700" y="149623"/>
                  <a:pt x="246606" y="95125"/>
                </a:cubicBezTo>
                <a:lnTo>
                  <a:pt x="292682" y="49049"/>
                </a:lnTo>
                <a:lnTo>
                  <a:pt x="320922" y="77289"/>
                </a:lnTo>
                <a:lnTo>
                  <a:pt x="320922" y="0"/>
                </a:lnTo>
                <a:lnTo>
                  <a:pt x="243633" y="0"/>
                </a:lnTo>
                <a:lnTo>
                  <a:pt x="271873" y="28240"/>
                </a:lnTo>
                <a:lnTo>
                  <a:pt x="225797" y="74316"/>
                </a:lnTo>
                <a:cubicBezTo>
                  <a:pt x="171299" y="30222"/>
                  <a:pt x="91037" y="33690"/>
                  <a:pt x="40502" y="84225"/>
                </a:cubicBezTo>
                <a:close/>
                <a:moveTo>
                  <a:pt x="215888" y="259115"/>
                </a:moveTo>
                <a:cubicBezTo>
                  <a:pt x="173280" y="301723"/>
                  <a:pt x="104414" y="301723"/>
                  <a:pt x="61806" y="259115"/>
                </a:cubicBezTo>
                <a:cubicBezTo>
                  <a:pt x="19198" y="216508"/>
                  <a:pt x="19198" y="147641"/>
                  <a:pt x="61806" y="105033"/>
                </a:cubicBezTo>
                <a:cubicBezTo>
                  <a:pt x="104414" y="62426"/>
                  <a:pt x="173280" y="62426"/>
                  <a:pt x="215888" y="105033"/>
                </a:cubicBezTo>
                <a:cubicBezTo>
                  <a:pt x="258496" y="147641"/>
                  <a:pt x="258001" y="217003"/>
                  <a:pt x="215888" y="259115"/>
                </a:cubicBezTo>
                <a:close/>
              </a:path>
            </a:pathLst>
          </a:custGeom>
          <a:solidFill>
            <a:schemeClr val="bg1"/>
          </a:solidFill>
          <a:ln w="4862" cap="flat">
            <a:noFill/>
            <a:prstDash val="solid"/>
            <a:miter/>
          </a:ln>
        </p:spPr>
        <p:txBody>
          <a:bodyPr rtlCol="0" anchor="ctr"/>
          <a:lstStyle/>
          <a:p>
            <a:endParaRPr lang="es-ES"/>
          </a:p>
        </p:txBody>
      </p:sp>
      <p:cxnSp>
        <p:nvCxnSpPr>
          <p:cNvPr id="34" name="Conector recto 33">
            <a:extLst>
              <a:ext uri="{FF2B5EF4-FFF2-40B4-BE49-F238E27FC236}">
                <a16:creationId xmlns:a16="http://schemas.microsoft.com/office/drawing/2014/main" id="{8CC2396E-A4CF-5C1D-1F55-4F0E2628CEA3}"/>
              </a:ext>
            </a:extLst>
          </p:cNvPr>
          <p:cNvCxnSpPr>
            <a:cxnSpLocks/>
          </p:cNvCxnSpPr>
          <p:nvPr/>
        </p:nvCxnSpPr>
        <p:spPr>
          <a:xfrm>
            <a:off x="929629" y="2438399"/>
            <a:ext cx="1081315"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37" name="Gráfico 36" descr="Documento contorno">
            <a:extLst>
              <a:ext uri="{FF2B5EF4-FFF2-40B4-BE49-F238E27FC236}">
                <a16:creationId xmlns:a16="http://schemas.microsoft.com/office/drawing/2014/main" id="{A898AD55-A404-533E-F1CA-3D60EFE4EE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9256" y="2591253"/>
            <a:ext cx="551089" cy="551089"/>
          </a:xfrm>
          <a:prstGeom prst="rect">
            <a:avLst/>
          </a:prstGeom>
        </p:spPr>
      </p:pic>
      <p:sp>
        <p:nvSpPr>
          <p:cNvPr id="38" name="CuadroTexto 37">
            <a:extLst>
              <a:ext uri="{FF2B5EF4-FFF2-40B4-BE49-F238E27FC236}">
                <a16:creationId xmlns:a16="http://schemas.microsoft.com/office/drawing/2014/main" id="{CDB66F89-0C2E-EE77-1371-0BA3E0667BF6}"/>
              </a:ext>
            </a:extLst>
          </p:cNvPr>
          <p:cNvSpPr txBox="1"/>
          <p:nvPr/>
        </p:nvSpPr>
        <p:spPr>
          <a:xfrm>
            <a:off x="677410" y="3162928"/>
            <a:ext cx="1565048" cy="738664"/>
          </a:xfrm>
          <a:prstGeom prst="rect">
            <a:avLst/>
          </a:prstGeom>
          <a:noFill/>
        </p:spPr>
        <p:txBody>
          <a:bodyPr wrap="square">
            <a:spAutoFit/>
          </a:bodyPr>
          <a:lstStyle/>
          <a:p>
            <a:pPr algn="ctr"/>
            <a:r>
              <a:rPr lang="es-ES" sz="1050" dirty="0">
                <a:solidFill>
                  <a:schemeClr val="bg1"/>
                </a:solidFill>
                <a:latin typeface="Arial" panose="020B0604020202020204" pitchFamily="34" charset="0"/>
                <a:ea typeface="+mn-lt"/>
                <a:cs typeface="Arial" panose="020B0604020202020204" pitchFamily="34" charset="0"/>
              </a:rPr>
              <a:t>Como único antecedente HTA en </a:t>
            </a:r>
            <a:r>
              <a:rPr lang="es-ES" sz="1050" b="1" dirty="0">
                <a:solidFill>
                  <a:schemeClr val="bg1"/>
                </a:solidFill>
                <a:latin typeface="Arial" panose="020B0604020202020204" pitchFamily="34" charset="0"/>
                <a:ea typeface="+mn-lt"/>
                <a:cs typeface="Arial" panose="020B0604020202020204" pitchFamily="34" charset="0"/>
              </a:rPr>
              <a:t>tratamiento con enalapril.</a:t>
            </a:r>
          </a:p>
        </p:txBody>
      </p:sp>
    </p:spTree>
    <p:extLst>
      <p:ext uri="{BB962C8B-B14F-4D97-AF65-F5344CB8AC3E}">
        <p14:creationId xmlns:p14="http://schemas.microsoft.com/office/powerpoint/2010/main" val="2526295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F14B-253B-9BA4-E94F-378F8CA801A6}"/>
            </a:ext>
          </a:extLst>
        </p:cNvPr>
        <p:cNvGrpSpPr/>
        <p:nvPr/>
      </p:nvGrpSpPr>
      <p:grpSpPr>
        <a:xfrm>
          <a:off x="0" y="0"/>
          <a:ext cx="0" cy="0"/>
          <a:chOff x="0" y="0"/>
          <a:chExt cx="0" cy="0"/>
        </a:xfrm>
      </p:grpSpPr>
      <p:sp>
        <p:nvSpPr>
          <p:cNvPr id="5" name="Rectángulo: una sola esquina redondeada 19">
            <a:extLst>
              <a:ext uri="{FF2B5EF4-FFF2-40B4-BE49-F238E27FC236}">
                <a16:creationId xmlns:a16="http://schemas.microsoft.com/office/drawing/2014/main" id="{700F1A15-2BD5-190E-0DCD-83769B9C063B}"/>
              </a:ext>
            </a:extLst>
          </p:cNvPr>
          <p:cNvSpPr/>
          <p:nvPr/>
        </p:nvSpPr>
        <p:spPr>
          <a:xfrm flipV="1">
            <a:off x="503239" y="987424"/>
            <a:ext cx="8275002" cy="2989490"/>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5" name="Conector recto 14">
            <a:extLst>
              <a:ext uri="{FF2B5EF4-FFF2-40B4-BE49-F238E27FC236}">
                <a16:creationId xmlns:a16="http://schemas.microsoft.com/office/drawing/2014/main" id="{B39E0D91-FD01-AF86-46FB-9186F07A6CE1}"/>
              </a:ext>
            </a:extLst>
          </p:cNvPr>
          <p:cNvCxnSpPr>
            <a:cxnSpLocks/>
            <a:endCxn id="12" idx="4"/>
          </p:cNvCxnSpPr>
          <p:nvPr/>
        </p:nvCxnSpPr>
        <p:spPr>
          <a:xfrm>
            <a:off x="925339" y="1653958"/>
            <a:ext cx="0" cy="2064694"/>
          </a:xfrm>
          <a:prstGeom prst="line">
            <a:avLst/>
          </a:prstGeom>
          <a:ln>
            <a:solidFill>
              <a:srgbClr val="6BDEC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737044C0-E143-076A-CECF-7F41BD06FE57}"/>
              </a:ext>
            </a:extLst>
          </p:cNvPr>
          <p:cNvSpPr txBox="1"/>
          <p:nvPr/>
        </p:nvSpPr>
        <p:spPr>
          <a:xfrm>
            <a:off x="724679" y="1161808"/>
            <a:ext cx="6437543" cy="338554"/>
          </a:xfrm>
          <a:prstGeom prst="rect">
            <a:avLst/>
          </a:prstGeom>
          <a:noFill/>
        </p:spPr>
        <p:txBody>
          <a:bodyPr wrap="square">
            <a:spAutoFit/>
          </a:bodyPr>
          <a:lstStyle/>
          <a:p>
            <a:r>
              <a:rPr lang="es-ES" sz="1600" b="1" dirty="0">
                <a:solidFill>
                  <a:srgbClr val="002060"/>
                </a:solidFill>
                <a:latin typeface="Arial" panose="020B0604020202020204" pitchFamily="34" charset="0"/>
                <a:cs typeface="Arial" panose="020B0604020202020204" pitchFamily="34" charset="0"/>
              </a:rPr>
              <a:t>¿Cuál de las siguientes medidas le parece menos adecuada?</a:t>
            </a:r>
          </a:p>
        </p:txBody>
      </p:sp>
      <p:grpSp>
        <p:nvGrpSpPr>
          <p:cNvPr id="18" name="Grupo 17">
            <a:extLst>
              <a:ext uri="{FF2B5EF4-FFF2-40B4-BE49-F238E27FC236}">
                <a16:creationId xmlns:a16="http://schemas.microsoft.com/office/drawing/2014/main" id="{27756DDD-258D-A086-135C-0170B6DFDC45}"/>
              </a:ext>
            </a:extLst>
          </p:cNvPr>
          <p:cNvGrpSpPr/>
          <p:nvPr/>
        </p:nvGrpSpPr>
        <p:grpSpPr>
          <a:xfrm>
            <a:off x="781339" y="1613824"/>
            <a:ext cx="5429558" cy="288000"/>
            <a:chOff x="781339" y="1824334"/>
            <a:chExt cx="5429558" cy="288000"/>
          </a:xfrm>
        </p:grpSpPr>
        <p:sp>
          <p:nvSpPr>
            <p:cNvPr id="9" name="Diagrama de flujo: conector 8">
              <a:extLst>
                <a:ext uri="{FF2B5EF4-FFF2-40B4-BE49-F238E27FC236}">
                  <a16:creationId xmlns:a16="http://schemas.microsoft.com/office/drawing/2014/main" id="{E6D8ADD1-81A0-3A1C-F976-3A5600B14459}"/>
                </a:ext>
              </a:extLst>
            </p:cNvPr>
            <p:cNvSpPr/>
            <p:nvPr/>
          </p:nvSpPr>
          <p:spPr>
            <a:xfrm>
              <a:off x="781339" y="1824334"/>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A</a:t>
              </a:r>
              <a:endParaRPr lang="es-ES" b="1" dirty="0">
                <a:solidFill>
                  <a:srgbClr val="002060"/>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25322E7C-DC73-00C8-3192-2D6F7B09BC8B}"/>
                </a:ext>
              </a:extLst>
            </p:cNvPr>
            <p:cNvSpPr txBox="1"/>
            <p:nvPr/>
          </p:nvSpPr>
          <p:spPr>
            <a:xfrm>
              <a:off x="1112203" y="1829835"/>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Exploraciones físicas y test básicos.</a:t>
              </a:r>
            </a:p>
          </p:txBody>
        </p:sp>
      </p:grpSp>
      <p:grpSp>
        <p:nvGrpSpPr>
          <p:cNvPr id="16" name="Grupo 15">
            <a:extLst>
              <a:ext uri="{FF2B5EF4-FFF2-40B4-BE49-F238E27FC236}">
                <a16:creationId xmlns:a16="http://schemas.microsoft.com/office/drawing/2014/main" id="{7AB6C0CB-3185-D1CB-6E92-67BA9723FBC9}"/>
              </a:ext>
            </a:extLst>
          </p:cNvPr>
          <p:cNvGrpSpPr/>
          <p:nvPr/>
        </p:nvGrpSpPr>
        <p:grpSpPr>
          <a:xfrm>
            <a:off x="781339" y="2206644"/>
            <a:ext cx="7470032" cy="288000"/>
            <a:chOff x="781339" y="2417154"/>
            <a:chExt cx="7470032" cy="288000"/>
          </a:xfrm>
        </p:grpSpPr>
        <p:sp>
          <p:nvSpPr>
            <p:cNvPr id="10" name="Diagrama de flujo: conector 9">
              <a:extLst>
                <a:ext uri="{FF2B5EF4-FFF2-40B4-BE49-F238E27FC236}">
                  <a16:creationId xmlns:a16="http://schemas.microsoft.com/office/drawing/2014/main" id="{A8B4B62F-02CC-6B57-B2E3-F800A8455D59}"/>
                </a:ext>
              </a:extLst>
            </p:cNvPr>
            <p:cNvSpPr/>
            <p:nvPr/>
          </p:nvSpPr>
          <p:spPr>
            <a:xfrm>
              <a:off x="781339" y="2417154"/>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B</a:t>
              </a:r>
              <a:endParaRPr lang="es-ES" b="1" dirty="0">
                <a:solidFill>
                  <a:srgbClr val="002060"/>
                </a:solidFill>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27FD4A80-E823-9533-DE34-B7CF7614A86F}"/>
                </a:ext>
              </a:extLst>
            </p:cNvPr>
            <p:cNvSpPr txBox="1"/>
            <p:nvPr/>
          </p:nvSpPr>
          <p:spPr>
            <a:xfrm>
              <a:off x="1112203" y="2422655"/>
              <a:ext cx="7139168"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err="1">
                  <a:solidFill>
                    <a:srgbClr val="002755"/>
                  </a:solidFill>
                  <a:latin typeface="Arial" panose="020B0604020202020204" pitchFamily="34" charset="0"/>
                  <a:cs typeface="Arial" panose="020B0604020202020204" pitchFamily="34" charset="0"/>
                </a:rPr>
                <a:t>Analitica</a:t>
              </a:r>
              <a:r>
                <a:rPr lang="es-ES" dirty="0">
                  <a:solidFill>
                    <a:srgbClr val="002755"/>
                  </a:solidFill>
                  <a:latin typeface="Arial" panose="020B0604020202020204" pitchFamily="34" charset="0"/>
                  <a:cs typeface="Arial" panose="020B0604020202020204" pitchFamily="34" charset="0"/>
                </a:rPr>
                <a:t> básica completa con hemograma, bioquímica, hormonas tiroideas, vitamina B12, ácido fólico.</a:t>
              </a:r>
            </a:p>
          </p:txBody>
        </p:sp>
      </p:grpSp>
      <p:grpSp>
        <p:nvGrpSpPr>
          <p:cNvPr id="14" name="Grupo 13">
            <a:extLst>
              <a:ext uri="{FF2B5EF4-FFF2-40B4-BE49-F238E27FC236}">
                <a16:creationId xmlns:a16="http://schemas.microsoft.com/office/drawing/2014/main" id="{028EE2C2-72BF-6800-4CE6-5BF10B69105F}"/>
              </a:ext>
            </a:extLst>
          </p:cNvPr>
          <p:cNvGrpSpPr/>
          <p:nvPr/>
        </p:nvGrpSpPr>
        <p:grpSpPr>
          <a:xfrm>
            <a:off x="784810" y="2833286"/>
            <a:ext cx="5426087" cy="288000"/>
            <a:chOff x="784810" y="3043796"/>
            <a:chExt cx="5426087" cy="288000"/>
          </a:xfrm>
        </p:grpSpPr>
        <p:sp>
          <p:nvSpPr>
            <p:cNvPr id="11" name="Diagrama de flujo: conector 10">
              <a:extLst>
                <a:ext uri="{FF2B5EF4-FFF2-40B4-BE49-F238E27FC236}">
                  <a16:creationId xmlns:a16="http://schemas.microsoft.com/office/drawing/2014/main" id="{6535F0D4-65A8-ECD7-BB7A-62004EA34CB3}"/>
                </a:ext>
              </a:extLst>
            </p:cNvPr>
            <p:cNvSpPr/>
            <p:nvPr/>
          </p:nvSpPr>
          <p:spPr>
            <a:xfrm>
              <a:off x="784810" y="3043796"/>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C</a:t>
              </a:r>
              <a:endParaRPr lang="es-ES" sz="1200" b="1" dirty="0">
                <a:solidFill>
                  <a:srgbClr val="002060"/>
                </a:solidFill>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6E9C8FDF-AEEA-F21D-27D0-E24C88D735DA}"/>
                </a:ext>
              </a:extLst>
            </p:cNvPr>
            <p:cNvSpPr txBox="1"/>
            <p:nvPr/>
          </p:nvSpPr>
          <p:spPr>
            <a:xfrm>
              <a:off x="1112203" y="3049297"/>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TC o RM craneal.</a:t>
              </a:r>
            </a:p>
          </p:txBody>
        </p:sp>
      </p:grpSp>
      <p:grpSp>
        <p:nvGrpSpPr>
          <p:cNvPr id="13" name="Grupo 12">
            <a:extLst>
              <a:ext uri="{FF2B5EF4-FFF2-40B4-BE49-F238E27FC236}">
                <a16:creationId xmlns:a16="http://schemas.microsoft.com/office/drawing/2014/main" id="{4BBAA57D-BFF7-292D-6278-543B2B54CC88}"/>
              </a:ext>
            </a:extLst>
          </p:cNvPr>
          <p:cNvGrpSpPr/>
          <p:nvPr/>
        </p:nvGrpSpPr>
        <p:grpSpPr>
          <a:xfrm>
            <a:off x="781339" y="3430652"/>
            <a:ext cx="7310374" cy="288000"/>
            <a:chOff x="781339" y="3641162"/>
            <a:chExt cx="7310374" cy="288000"/>
          </a:xfrm>
        </p:grpSpPr>
        <p:sp>
          <p:nvSpPr>
            <p:cNvPr id="12" name="Diagrama de flujo: conector 11">
              <a:extLst>
                <a:ext uri="{FF2B5EF4-FFF2-40B4-BE49-F238E27FC236}">
                  <a16:creationId xmlns:a16="http://schemas.microsoft.com/office/drawing/2014/main" id="{80EEC862-DB18-AC0A-A2EA-B30E555C442A}"/>
                </a:ext>
              </a:extLst>
            </p:cNvPr>
            <p:cNvSpPr/>
            <p:nvPr/>
          </p:nvSpPr>
          <p:spPr>
            <a:xfrm>
              <a:off x="781339" y="3641162"/>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D</a:t>
              </a:r>
              <a:endParaRPr lang="es-ES" b="1" dirty="0">
                <a:solidFill>
                  <a:srgbClr val="002060"/>
                </a:solidFill>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8D47252B-14A3-A38C-43AF-5CAFEDEC4A8D}"/>
                </a:ext>
              </a:extLst>
            </p:cNvPr>
            <p:cNvSpPr txBox="1"/>
            <p:nvPr/>
          </p:nvSpPr>
          <p:spPr>
            <a:xfrm>
              <a:off x="1112202" y="3646663"/>
              <a:ext cx="6979511"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Iniciar tratamiento con rivastigmina ante la sospecha de enfermedad de Alzheimer.</a:t>
              </a:r>
            </a:p>
          </p:txBody>
        </p:sp>
      </p:grpSp>
      <p:sp>
        <p:nvSpPr>
          <p:cNvPr id="4" name="CuadroTexto 3">
            <a:extLst>
              <a:ext uri="{FF2B5EF4-FFF2-40B4-BE49-F238E27FC236}">
                <a16:creationId xmlns:a16="http://schemas.microsoft.com/office/drawing/2014/main" id="{54112CC9-C119-9915-8ADA-94F1A409581D}"/>
              </a:ext>
            </a:extLst>
          </p:cNvPr>
          <p:cNvSpPr txBox="1"/>
          <p:nvPr/>
        </p:nvSpPr>
        <p:spPr>
          <a:xfrm>
            <a:off x="446039" y="4567208"/>
            <a:ext cx="4592782" cy="200055"/>
          </a:xfrm>
          <a:prstGeom prst="rect">
            <a:avLst/>
          </a:prstGeom>
          <a:noFill/>
        </p:spPr>
        <p:txBody>
          <a:bodyPr wrap="square">
            <a:spAutoFit/>
          </a:bodyPr>
          <a:lstStyle/>
          <a:p>
            <a:r>
              <a:rPr lang="es-ES" sz="700" dirty="0">
                <a:solidFill>
                  <a:srgbClr val="002755"/>
                </a:solidFill>
                <a:latin typeface="Arial" panose="020B0604020202020204" pitchFamily="34" charset="0"/>
                <a:cs typeface="Arial" panose="020B0604020202020204" pitchFamily="34" charset="0"/>
              </a:rPr>
              <a:t>TC: tomografía computarizada y RM: resonancia magnética</a:t>
            </a:r>
          </a:p>
        </p:txBody>
      </p:sp>
      <p:sp>
        <p:nvSpPr>
          <p:cNvPr id="3" name="Título 1">
            <a:extLst>
              <a:ext uri="{FF2B5EF4-FFF2-40B4-BE49-F238E27FC236}">
                <a16:creationId xmlns:a16="http://schemas.microsoft.com/office/drawing/2014/main" id="{AF372307-09D3-E6DA-4FED-523750B297FD}"/>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44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B8BC12-1BA2-9F2C-FF76-768032F4EEFE}"/>
              </a:ext>
            </a:extLst>
          </p:cNvPr>
          <p:cNvSpPr>
            <a:spLocks noGrp="1"/>
          </p:cNvSpPr>
          <p:nvPr>
            <p:ph type="title" idx="4294967295"/>
          </p:nvPr>
        </p:nvSpPr>
        <p:spPr>
          <a:xfrm>
            <a:off x="1632030" y="1177925"/>
            <a:ext cx="2019300" cy="584200"/>
          </a:xfrm>
          <a:prstGeom prst="rect">
            <a:avLst/>
          </a:prstGeom>
        </p:spPr>
        <p:txBody>
          <a:bodyPr/>
          <a:lstStyle/>
          <a:p>
            <a:r>
              <a:rPr lang="es-ES_tradnl" sz="4400" b="1" dirty="0">
                <a:solidFill>
                  <a:srgbClr val="00F1BE"/>
                </a:solidFill>
                <a:latin typeface="Arial" panose="020B0604020202020204" pitchFamily="34" charset="0"/>
                <a:cs typeface="Arial" panose="020B0604020202020204" pitchFamily="34" charset="0"/>
              </a:rPr>
              <a:t>Índice</a:t>
            </a:r>
            <a:endParaRPr lang="es-ES" sz="4400" b="1" dirty="0">
              <a:solidFill>
                <a:srgbClr val="00F1BE"/>
              </a:solidFill>
              <a:latin typeface="Arial" panose="020B0604020202020204" pitchFamily="34" charset="0"/>
              <a:cs typeface="Arial" panose="020B0604020202020204" pitchFamily="34" charset="0"/>
            </a:endParaRPr>
          </a:p>
        </p:txBody>
      </p:sp>
      <p:sp>
        <p:nvSpPr>
          <p:cNvPr id="7" name="Marcador de texto 6">
            <a:extLst>
              <a:ext uri="{FF2B5EF4-FFF2-40B4-BE49-F238E27FC236}">
                <a16:creationId xmlns:a16="http://schemas.microsoft.com/office/drawing/2014/main" id="{79C46969-6F29-A8DA-E404-E939F6A8831F}"/>
              </a:ext>
            </a:extLst>
          </p:cNvPr>
          <p:cNvSpPr>
            <a:spLocks noGrp="1"/>
          </p:cNvSpPr>
          <p:nvPr>
            <p:ph type="body" sz="quarter" idx="4294967295"/>
          </p:nvPr>
        </p:nvSpPr>
        <p:spPr>
          <a:xfrm>
            <a:off x="1541402" y="1790700"/>
            <a:ext cx="5692775" cy="2835275"/>
          </a:xfrm>
          <a:prstGeom prst="rect">
            <a:avLst/>
          </a:prstGeom>
        </p:spPr>
        <p:txBody>
          <a:bodyPr/>
          <a:lstStyle/>
          <a:p>
            <a:pPr marL="114300" indent="0">
              <a:lnSpc>
                <a:spcPct val="150000"/>
              </a:lnSpc>
              <a:spcBef>
                <a:spcPts val="0"/>
              </a:spcBef>
              <a:buSzPct val="100000"/>
              <a:buNone/>
            </a:pPr>
            <a:r>
              <a:rPr lang="es-ES" sz="1400" b="1" dirty="0">
                <a:solidFill>
                  <a:srgbClr val="00F1BE"/>
                </a:solidFill>
                <a:latin typeface="Arial" panose="020B0604020202020204" pitchFamily="34" charset="0"/>
                <a:ea typeface="Yu Gothic UI" panose="020B0500000000000000" pitchFamily="34" charset="-128"/>
                <a:cs typeface="Arial" panose="020B0604020202020204" pitchFamily="34" charset="0"/>
              </a:rPr>
              <a:t>1. </a:t>
            </a:r>
            <a:r>
              <a:rPr lang="es-ES" sz="1400" dirty="0">
                <a:solidFill>
                  <a:schemeClr val="bg1"/>
                </a:solidFill>
                <a:latin typeface="Arial" panose="020B0604020202020204" pitchFamily="34" charset="0"/>
                <a:ea typeface="Yu Gothic UI" panose="020B0500000000000000" pitchFamily="34" charset="-128"/>
                <a:cs typeface="Arial" panose="020B0604020202020204" pitchFamily="34" charset="0"/>
              </a:rPr>
              <a:t>Introducción a la EA</a:t>
            </a:r>
          </a:p>
          <a:p>
            <a:pPr marL="114300" indent="0">
              <a:lnSpc>
                <a:spcPct val="150000"/>
              </a:lnSpc>
              <a:spcBef>
                <a:spcPts val="0"/>
              </a:spcBef>
              <a:buSzPct val="100000"/>
              <a:buNone/>
            </a:pPr>
            <a:r>
              <a:rPr lang="es-ES" sz="1400" b="1" dirty="0">
                <a:solidFill>
                  <a:srgbClr val="00F1BE"/>
                </a:solidFill>
                <a:latin typeface="Arial" panose="020B0604020202020204" pitchFamily="34" charset="0"/>
                <a:ea typeface="Yu Gothic UI" panose="020B0500000000000000" pitchFamily="34" charset="-128"/>
                <a:cs typeface="Arial" panose="020B0604020202020204" pitchFamily="34" charset="0"/>
              </a:rPr>
              <a:t>2. </a:t>
            </a:r>
            <a:r>
              <a:rPr lang="es-ES" sz="1400" dirty="0">
                <a:solidFill>
                  <a:schemeClr val="bg1"/>
                </a:solidFill>
                <a:latin typeface="Arial" panose="020B0604020202020204" pitchFamily="34" charset="0"/>
                <a:ea typeface="Yu Gothic UI" panose="020B0500000000000000" pitchFamily="34" charset="-128"/>
                <a:cs typeface="Arial" panose="020B0604020202020204" pitchFamily="34" charset="0"/>
              </a:rPr>
              <a:t>Sintomatología de la EA</a:t>
            </a:r>
          </a:p>
          <a:p>
            <a:pPr marL="114300" indent="0">
              <a:lnSpc>
                <a:spcPct val="150000"/>
              </a:lnSpc>
              <a:spcBef>
                <a:spcPts val="0"/>
              </a:spcBef>
              <a:buSzPct val="100000"/>
              <a:buNone/>
            </a:pPr>
            <a:r>
              <a:rPr kumimoji="0" lang="es-ES" sz="1400" b="1" i="0" u="none" strike="noStrike" kern="1200" cap="none" spc="0" normalizeH="0" baseline="0" noProof="0" dirty="0">
                <a:ln>
                  <a:noFill/>
                </a:ln>
                <a:solidFill>
                  <a:srgbClr val="00F1BE"/>
                </a:solidFill>
                <a:effectLst/>
                <a:uLnTx/>
                <a:uFillTx/>
                <a:latin typeface="Arial" panose="020B0604020202020204" pitchFamily="34" charset="0"/>
                <a:ea typeface="Yu Gothic UI" panose="020B0500000000000000" pitchFamily="34" charset="-128"/>
                <a:cs typeface="Arial" panose="020B0604020202020204" pitchFamily="34" charset="0"/>
              </a:rPr>
              <a:t>3. </a:t>
            </a:r>
            <a:r>
              <a:rPr kumimoji="0" lang="es-ES" sz="1400" b="0" i="0" u="none" strike="noStrike" kern="1200" cap="none" spc="0" normalizeH="0" baseline="0" noProof="0" dirty="0">
                <a:ln>
                  <a:noFill/>
                </a:ln>
                <a:solidFill>
                  <a:schemeClr val="bg1"/>
                </a:solidFill>
                <a:effectLst/>
                <a:uLnTx/>
                <a:uFillTx/>
                <a:latin typeface="Arial" panose="020B0604020202020204" pitchFamily="34" charset="0"/>
                <a:ea typeface="Yu Gothic UI" panose="020B0500000000000000" pitchFamily="34" charset="-128"/>
                <a:cs typeface="Arial" panose="020B0604020202020204" pitchFamily="34" charset="0"/>
              </a:rPr>
              <a:t>Diagnóstico</a:t>
            </a:r>
          </a:p>
          <a:p>
            <a:pPr marL="114300" indent="0">
              <a:lnSpc>
                <a:spcPct val="150000"/>
              </a:lnSpc>
              <a:spcBef>
                <a:spcPts val="0"/>
              </a:spcBef>
              <a:buSzPct val="100000"/>
              <a:buNone/>
            </a:pPr>
            <a:r>
              <a:rPr lang="es-ES_tradnl" sz="1400" b="1" dirty="0">
                <a:solidFill>
                  <a:srgbClr val="00F1BE"/>
                </a:solidFill>
                <a:latin typeface="Arial" panose="020B0604020202020204" pitchFamily="34" charset="0"/>
                <a:ea typeface="Yu Gothic UI" panose="020B0500000000000000" pitchFamily="34" charset="-128"/>
                <a:cs typeface="Arial" panose="020B0604020202020204" pitchFamily="34" charset="0"/>
              </a:rPr>
              <a:t>4. </a:t>
            </a:r>
            <a:r>
              <a:rPr lang="es-ES_tradnl" sz="1400" dirty="0">
                <a:solidFill>
                  <a:schemeClr val="bg1"/>
                </a:solidFill>
                <a:latin typeface="Arial" panose="020B0604020202020204" pitchFamily="34" charset="0"/>
                <a:ea typeface="Yu Gothic UI" panose="020B0500000000000000" pitchFamily="34" charset="-128"/>
                <a:cs typeface="Arial" panose="020B0604020202020204" pitchFamily="34" charset="0"/>
              </a:rPr>
              <a:t>Tratamiento de la EA</a:t>
            </a:r>
          </a:p>
        </p:txBody>
      </p:sp>
      <p:sp>
        <p:nvSpPr>
          <p:cNvPr id="3" name="Elipse 2">
            <a:extLst>
              <a:ext uri="{FF2B5EF4-FFF2-40B4-BE49-F238E27FC236}">
                <a16:creationId xmlns:a16="http://schemas.microsoft.com/office/drawing/2014/main" id="{C876E464-B10F-ED5E-6B82-65EB98483634}"/>
              </a:ext>
            </a:extLst>
          </p:cNvPr>
          <p:cNvSpPr/>
          <p:nvPr/>
        </p:nvSpPr>
        <p:spPr>
          <a:xfrm>
            <a:off x="4902598" y="944748"/>
            <a:ext cx="2592000" cy="2592000"/>
          </a:xfrm>
          <a:prstGeom prst="ellipse">
            <a:avLst/>
          </a:prstGeom>
          <a:blipFill>
            <a:blip r:embed="rId2">
              <a:extLst>
                <a:ext uri="{BEBA8EAE-BF5A-486C-A8C5-ECC9F3942E4B}">
                  <a14:imgProps xmlns:a14="http://schemas.microsoft.com/office/drawing/2010/main">
                    <a14:imgLayer r:embed="rId3">
                      <a14:imgEffect>
                        <a14:sharpenSoften amount="33000"/>
                      </a14:imgEffect>
                    </a14:imgLayer>
                  </a14:imgProps>
                </a:ext>
              </a:extLst>
            </a:blip>
            <a:stretch>
              <a:fillRect l="-1323" t="-9482" r="-147" b="-25740"/>
            </a:stretch>
          </a:blip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608801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F564E-9F09-79F9-7506-389F56A96909}"/>
            </a:ext>
          </a:extLst>
        </p:cNvPr>
        <p:cNvGrpSpPr/>
        <p:nvPr/>
      </p:nvGrpSpPr>
      <p:grpSpPr>
        <a:xfrm>
          <a:off x="0" y="0"/>
          <a:ext cx="0" cy="0"/>
          <a:chOff x="0" y="0"/>
          <a:chExt cx="0" cy="0"/>
        </a:xfrm>
      </p:grpSpPr>
      <p:sp>
        <p:nvSpPr>
          <p:cNvPr id="4" name="Rectángulo: una sola esquina redondeada 19">
            <a:extLst>
              <a:ext uri="{FF2B5EF4-FFF2-40B4-BE49-F238E27FC236}">
                <a16:creationId xmlns:a16="http://schemas.microsoft.com/office/drawing/2014/main" id="{2F7DB801-EB1F-A04B-93D7-5F731DC6986A}"/>
              </a:ext>
            </a:extLst>
          </p:cNvPr>
          <p:cNvSpPr/>
          <p:nvPr/>
        </p:nvSpPr>
        <p:spPr>
          <a:xfrm flipV="1">
            <a:off x="510223" y="987425"/>
            <a:ext cx="8275002" cy="2989490"/>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angle 6">
            <a:extLst>
              <a:ext uri="{FF2B5EF4-FFF2-40B4-BE49-F238E27FC236}">
                <a16:creationId xmlns:a16="http://schemas.microsoft.com/office/drawing/2014/main" id="{90883DCD-7AF2-A372-C568-6D174E234833}"/>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pic>
        <p:nvPicPr>
          <p:cNvPr id="7" name="Imagen 6" descr="Escala de tiempo&#10;&#10;El contenido generado por inteligencia artificial puede ser incorrecto.">
            <a:extLst>
              <a:ext uri="{FF2B5EF4-FFF2-40B4-BE49-F238E27FC236}">
                <a16:creationId xmlns:a16="http://schemas.microsoft.com/office/drawing/2014/main" id="{707DF7A7-F197-F2AC-2C9C-BAAC8A794518}"/>
              </a:ext>
            </a:extLst>
          </p:cNvPr>
          <p:cNvPicPr>
            <a:picLocks noChangeAspect="1"/>
          </p:cNvPicPr>
          <p:nvPr/>
        </p:nvPicPr>
        <p:blipFill>
          <a:blip r:embed="rId2"/>
          <a:stretch>
            <a:fillRect/>
          </a:stretch>
        </p:blipFill>
        <p:spPr>
          <a:xfrm>
            <a:off x="3947886" y="1117338"/>
            <a:ext cx="4484914" cy="2444991"/>
          </a:xfrm>
          <a:prstGeom prst="rect">
            <a:avLst/>
          </a:prstGeom>
        </p:spPr>
      </p:pic>
      <p:grpSp>
        <p:nvGrpSpPr>
          <p:cNvPr id="9" name="Grupo 8">
            <a:extLst>
              <a:ext uri="{FF2B5EF4-FFF2-40B4-BE49-F238E27FC236}">
                <a16:creationId xmlns:a16="http://schemas.microsoft.com/office/drawing/2014/main" id="{C12C7728-2C2C-2FBE-FAF0-EDFBECB0C59F}"/>
              </a:ext>
            </a:extLst>
          </p:cNvPr>
          <p:cNvGrpSpPr/>
          <p:nvPr/>
        </p:nvGrpSpPr>
        <p:grpSpPr>
          <a:xfrm>
            <a:off x="722533" y="1282444"/>
            <a:ext cx="3312438" cy="830997"/>
            <a:chOff x="722533" y="1184051"/>
            <a:chExt cx="3312438" cy="830997"/>
          </a:xfrm>
        </p:grpSpPr>
        <p:pic>
          <p:nvPicPr>
            <p:cNvPr id="8" name="Gráfico 7" descr="Investigación contorno">
              <a:extLst>
                <a:ext uri="{FF2B5EF4-FFF2-40B4-BE49-F238E27FC236}">
                  <a16:creationId xmlns:a16="http://schemas.microsoft.com/office/drawing/2014/main" id="{1CAAFE3F-E955-10EE-2105-C3E3AD705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533" y="1184051"/>
              <a:ext cx="457200" cy="457200"/>
            </a:xfrm>
            <a:prstGeom prst="rect">
              <a:avLst/>
            </a:prstGeom>
          </p:spPr>
        </p:pic>
        <p:sp>
          <p:nvSpPr>
            <p:cNvPr id="10" name="CuadroTexto 9">
              <a:extLst>
                <a:ext uri="{FF2B5EF4-FFF2-40B4-BE49-F238E27FC236}">
                  <a16:creationId xmlns:a16="http://schemas.microsoft.com/office/drawing/2014/main" id="{C97B5BA5-6A19-FD07-9437-1B273B3546C0}"/>
                </a:ext>
              </a:extLst>
            </p:cNvPr>
            <p:cNvSpPr txBox="1"/>
            <p:nvPr/>
          </p:nvSpPr>
          <p:spPr>
            <a:xfrm>
              <a:off x="1195832" y="1184051"/>
              <a:ext cx="2839139" cy="830997"/>
            </a:xfrm>
            <a:prstGeom prst="rect">
              <a:avLst/>
            </a:prstGeom>
            <a:noFill/>
          </p:spPr>
          <p:txBody>
            <a:bodyPr wrap="square">
              <a:spAutoFit/>
            </a:bodyPr>
            <a:lstStyle/>
            <a:p>
              <a:r>
                <a:rPr lang="es-ES" sz="1200" b="1" dirty="0">
                  <a:solidFill>
                    <a:srgbClr val="002755"/>
                  </a:solidFill>
                  <a:latin typeface="Arial" panose="020B0604020202020204" pitchFamily="34" charset="0"/>
                  <a:cs typeface="Arial" panose="020B0604020202020204" pitchFamily="34" charset="0"/>
                </a:rPr>
                <a:t>Hemograma</a:t>
              </a:r>
              <a:r>
                <a:rPr lang="es-ES" sz="1200" dirty="0">
                  <a:solidFill>
                    <a:srgbClr val="002755"/>
                  </a:solidFill>
                  <a:latin typeface="Arial" panose="020B0604020202020204" pitchFamily="34" charset="0"/>
                  <a:cs typeface="Arial" panose="020B0604020202020204" pitchFamily="34" charset="0"/>
                </a:rPr>
                <a:t>, estudio básico de </a:t>
              </a:r>
              <a:r>
                <a:rPr lang="es-ES" sz="1200" b="1" dirty="0">
                  <a:solidFill>
                    <a:srgbClr val="002755"/>
                  </a:solidFill>
                  <a:latin typeface="Arial" panose="020B0604020202020204" pitchFamily="34" charset="0"/>
                  <a:cs typeface="Arial" panose="020B0604020202020204" pitchFamily="34" charset="0"/>
                </a:rPr>
                <a:t>coagulación</a:t>
              </a:r>
              <a:r>
                <a:rPr lang="es-ES" sz="1200" dirty="0">
                  <a:solidFill>
                    <a:srgbClr val="002755"/>
                  </a:solidFill>
                  <a:latin typeface="Arial" panose="020B0604020202020204" pitchFamily="34" charset="0"/>
                  <a:cs typeface="Arial" panose="020B0604020202020204" pitchFamily="34" charset="0"/>
                </a:rPr>
                <a:t>, </a:t>
              </a:r>
              <a:r>
                <a:rPr lang="es-ES" sz="1200" b="1" dirty="0">
                  <a:solidFill>
                    <a:srgbClr val="002755"/>
                  </a:solidFill>
                  <a:latin typeface="Arial" panose="020B0604020202020204" pitchFamily="34" charset="0"/>
                  <a:cs typeface="Arial" panose="020B0604020202020204" pitchFamily="34" charset="0"/>
                </a:rPr>
                <a:t>perfil bioquímico </a:t>
              </a:r>
              <a:r>
                <a:rPr lang="es-ES" sz="1200" dirty="0">
                  <a:solidFill>
                    <a:srgbClr val="002755"/>
                  </a:solidFill>
                  <a:latin typeface="Arial" panose="020B0604020202020204" pitchFamily="34" charset="0"/>
                  <a:cs typeface="Arial" panose="020B0604020202020204" pitchFamily="34" charset="0"/>
                </a:rPr>
                <a:t>general, </a:t>
              </a:r>
              <a:r>
                <a:rPr lang="es-ES" sz="1200" b="1" dirty="0">
                  <a:solidFill>
                    <a:srgbClr val="002755"/>
                  </a:solidFill>
                  <a:latin typeface="Arial" panose="020B0604020202020204" pitchFamily="34" charset="0"/>
                  <a:cs typeface="Arial" panose="020B0604020202020204" pitchFamily="34" charset="0"/>
                </a:rPr>
                <a:t>función tiroidea</a:t>
              </a:r>
              <a:r>
                <a:rPr lang="es-ES" sz="1200" dirty="0">
                  <a:solidFill>
                    <a:srgbClr val="002755"/>
                  </a:solidFill>
                  <a:latin typeface="Arial" panose="020B0604020202020204" pitchFamily="34" charset="0"/>
                  <a:cs typeface="Arial" panose="020B0604020202020204" pitchFamily="34" charset="0"/>
                </a:rPr>
                <a:t>, Vitamina </a:t>
              </a:r>
              <a:r>
                <a:rPr lang="es-ES" sz="1200" b="1" dirty="0">
                  <a:solidFill>
                    <a:srgbClr val="002755"/>
                  </a:solidFill>
                  <a:latin typeface="Arial" panose="020B0604020202020204" pitchFamily="34" charset="0"/>
                  <a:cs typeface="Arial" panose="020B0604020202020204" pitchFamily="34" charset="0"/>
                </a:rPr>
                <a:t>B12</a:t>
              </a:r>
              <a:r>
                <a:rPr lang="es-ES" sz="1200" dirty="0">
                  <a:solidFill>
                    <a:srgbClr val="002755"/>
                  </a:solidFill>
                  <a:latin typeface="Arial" panose="020B0604020202020204" pitchFamily="34" charset="0"/>
                  <a:cs typeface="Arial" panose="020B0604020202020204" pitchFamily="34" charset="0"/>
                </a:rPr>
                <a:t> y </a:t>
              </a:r>
              <a:r>
                <a:rPr lang="es-ES" sz="1200" b="1" dirty="0">
                  <a:solidFill>
                    <a:srgbClr val="002755"/>
                  </a:solidFill>
                  <a:latin typeface="Arial" panose="020B0604020202020204" pitchFamily="34" charset="0"/>
                  <a:cs typeface="Arial" panose="020B0604020202020204" pitchFamily="34" charset="0"/>
                </a:rPr>
                <a:t>ácido fólico.</a:t>
              </a:r>
            </a:p>
          </p:txBody>
        </p:sp>
      </p:grpSp>
      <p:grpSp>
        <p:nvGrpSpPr>
          <p:cNvPr id="11" name="Grupo 10">
            <a:extLst>
              <a:ext uri="{FF2B5EF4-FFF2-40B4-BE49-F238E27FC236}">
                <a16:creationId xmlns:a16="http://schemas.microsoft.com/office/drawing/2014/main" id="{B2D33976-9B19-5ED7-1F02-438CABF316DE}"/>
              </a:ext>
            </a:extLst>
          </p:cNvPr>
          <p:cNvGrpSpPr/>
          <p:nvPr/>
        </p:nvGrpSpPr>
        <p:grpSpPr>
          <a:xfrm>
            <a:off x="722533" y="2298424"/>
            <a:ext cx="2615753" cy="461665"/>
            <a:chOff x="722533" y="1751499"/>
            <a:chExt cx="2615753" cy="461665"/>
          </a:xfrm>
        </p:grpSpPr>
        <p:pic>
          <p:nvPicPr>
            <p:cNvPr id="12" name="Gráfico 11" descr="Cerebro en la cabeza con relleno sólido">
              <a:extLst>
                <a:ext uri="{FF2B5EF4-FFF2-40B4-BE49-F238E27FC236}">
                  <a16:creationId xmlns:a16="http://schemas.microsoft.com/office/drawing/2014/main" id="{9875C677-0A56-B9AB-0497-9BB9BBFF1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533" y="1753731"/>
              <a:ext cx="457201" cy="457201"/>
            </a:xfrm>
            <a:prstGeom prst="rect">
              <a:avLst/>
            </a:prstGeom>
          </p:spPr>
        </p:pic>
        <p:sp>
          <p:nvSpPr>
            <p:cNvPr id="13" name="CuadroTexto 12">
              <a:extLst>
                <a:ext uri="{FF2B5EF4-FFF2-40B4-BE49-F238E27FC236}">
                  <a16:creationId xmlns:a16="http://schemas.microsoft.com/office/drawing/2014/main" id="{97D78378-D2C2-534E-EBE2-115988ED8532}"/>
                </a:ext>
              </a:extLst>
            </p:cNvPr>
            <p:cNvSpPr txBox="1"/>
            <p:nvPr/>
          </p:nvSpPr>
          <p:spPr>
            <a:xfrm>
              <a:off x="1195832" y="1751499"/>
              <a:ext cx="2142454" cy="461665"/>
            </a:xfrm>
            <a:prstGeom prst="rect">
              <a:avLst/>
            </a:prstGeom>
            <a:noFill/>
          </p:spPr>
          <p:txBody>
            <a:bodyPr wrap="square">
              <a:spAutoFit/>
            </a:bodyPr>
            <a:lstStyle/>
            <a:p>
              <a:r>
                <a:rPr lang="es-ES" sz="1200" b="1" dirty="0">
                  <a:solidFill>
                    <a:srgbClr val="002755"/>
                  </a:solidFill>
                  <a:latin typeface="Arial" panose="020B0604020202020204" pitchFamily="34" charset="0"/>
                  <a:cs typeface="Arial" panose="020B0604020202020204" pitchFamily="34" charset="0"/>
                </a:rPr>
                <a:t>Exploración neurológica sin </a:t>
              </a:r>
              <a:r>
                <a:rPr lang="es-ES" sz="1200" b="1" dirty="0" err="1">
                  <a:solidFill>
                    <a:srgbClr val="002755"/>
                  </a:solidFill>
                  <a:latin typeface="Arial" panose="020B0604020202020204" pitchFamily="34" charset="0"/>
                  <a:cs typeface="Arial" panose="020B0604020202020204" pitchFamily="34" charset="0"/>
                </a:rPr>
                <a:t>focalidad</a:t>
              </a:r>
              <a:r>
                <a:rPr lang="es-ES" sz="1200" b="1" dirty="0">
                  <a:solidFill>
                    <a:srgbClr val="002755"/>
                  </a:solidFill>
                  <a:latin typeface="Arial" panose="020B0604020202020204" pitchFamily="34" charset="0"/>
                  <a:cs typeface="Arial" panose="020B0604020202020204" pitchFamily="34" charset="0"/>
                </a:rPr>
                <a:t>.</a:t>
              </a:r>
            </a:p>
          </p:txBody>
        </p:sp>
      </p:grpSp>
      <p:grpSp>
        <p:nvGrpSpPr>
          <p:cNvPr id="14" name="Grupo 13">
            <a:extLst>
              <a:ext uri="{FF2B5EF4-FFF2-40B4-BE49-F238E27FC236}">
                <a16:creationId xmlns:a16="http://schemas.microsoft.com/office/drawing/2014/main" id="{B274EF10-1CC4-96B6-C2C8-05DD70BC8D3F}"/>
              </a:ext>
            </a:extLst>
          </p:cNvPr>
          <p:cNvGrpSpPr/>
          <p:nvPr/>
        </p:nvGrpSpPr>
        <p:grpSpPr>
          <a:xfrm>
            <a:off x="689412" y="2945072"/>
            <a:ext cx="2997217" cy="646331"/>
            <a:chOff x="689412" y="2244337"/>
            <a:chExt cx="2997217" cy="646331"/>
          </a:xfrm>
        </p:grpSpPr>
        <p:pic>
          <p:nvPicPr>
            <p:cNvPr id="15" name="Gráfico 14" descr="Portapapeles contorno">
              <a:extLst>
                <a:ext uri="{FF2B5EF4-FFF2-40B4-BE49-F238E27FC236}">
                  <a16:creationId xmlns:a16="http://schemas.microsoft.com/office/drawing/2014/main" id="{3CAA91CD-5BDF-1368-53B2-359058DCCF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412" y="2244337"/>
              <a:ext cx="457200" cy="457200"/>
            </a:xfrm>
            <a:prstGeom prst="rect">
              <a:avLst/>
            </a:prstGeom>
          </p:spPr>
        </p:pic>
        <p:sp>
          <p:nvSpPr>
            <p:cNvPr id="16" name="CuadroTexto 15">
              <a:extLst>
                <a:ext uri="{FF2B5EF4-FFF2-40B4-BE49-F238E27FC236}">
                  <a16:creationId xmlns:a16="http://schemas.microsoft.com/office/drawing/2014/main" id="{EA8AA8C5-E612-06CC-A341-748EF1BA6687}"/>
                </a:ext>
              </a:extLst>
            </p:cNvPr>
            <p:cNvSpPr txBox="1"/>
            <p:nvPr/>
          </p:nvSpPr>
          <p:spPr>
            <a:xfrm>
              <a:off x="1146612" y="2244337"/>
              <a:ext cx="2540017" cy="646331"/>
            </a:xfrm>
            <a:prstGeom prst="rect">
              <a:avLst/>
            </a:prstGeom>
            <a:noFill/>
          </p:spPr>
          <p:txBody>
            <a:bodyPr wrap="square">
              <a:spAutoFit/>
            </a:bodyPr>
            <a:lstStyle/>
            <a:p>
              <a:r>
                <a:rPr lang="es-ES" sz="1200" b="1" dirty="0" err="1">
                  <a:solidFill>
                    <a:srgbClr val="002755"/>
                  </a:solidFill>
                  <a:latin typeface="Arial" panose="020B0604020202020204" pitchFamily="34" charset="0"/>
                  <a:cs typeface="Arial" panose="020B0604020202020204" pitchFamily="34" charset="0"/>
                </a:rPr>
                <a:t>Tests</a:t>
              </a:r>
              <a:r>
                <a:rPr lang="es-ES" sz="1200" b="1" dirty="0">
                  <a:solidFill>
                    <a:srgbClr val="002755"/>
                  </a:solidFill>
                  <a:latin typeface="Arial" panose="020B0604020202020204" pitchFamily="34" charset="0"/>
                  <a:cs typeface="Arial" panose="020B0604020202020204" pitchFamily="34" charset="0"/>
                </a:rPr>
                <a:t>: </a:t>
              </a:r>
              <a:r>
                <a:rPr lang="es-ES" sz="1200" dirty="0">
                  <a:solidFill>
                    <a:srgbClr val="002755"/>
                  </a:solidFill>
                  <a:latin typeface="Arial" panose="020B0604020202020204" pitchFamily="34" charset="0"/>
                  <a:cs typeface="Arial" panose="020B0604020202020204" pitchFamily="34" charset="0"/>
                </a:rPr>
                <a:t>MMSE 21/30 (23/30), Test </a:t>
              </a:r>
              <a:r>
                <a:rPr lang="es-ES" sz="1200" dirty="0" err="1">
                  <a:solidFill>
                    <a:srgbClr val="002755"/>
                  </a:solidFill>
                  <a:latin typeface="Arial" panose="020B0604020202020204" pitchFamily="34" charset="0"/>
                  <a:cs typeface="Arial" panose="020B0604020202020204" pitchFamily="34" charset="0"/>
                </a:rPr>
                <a:t>Yesavage</a:t>
              </a:r>
              <a:r>
                <a:rPr lang="es-ES" sz="1200" dirty="0">
                  <a:solidFill>
                    <a:srgbClr val="002755"/>
                  </a:solidFill>
                  <a:latin typeface="Arial" panose="020B0604020202020204" pitchFamily="34" charset="0"/>
                  <a:cs typeface="Arial" panose="020B0604020202020204" pitchFamily="34" charset="0"/>
                </a:rPr>
                <a:t> 12, TAC craneal: normal.</a:t>
              </a:r>
            </a:p>
          </p:txBody>
        </p:sp>
      </p:grpSp>
      <p:sp>
        <p:nvSpPr>
          <p:cNvPr id="3" name="Título 1">
            <a:extLst>
              <a:ext uri="{FF2B5EF4-FFF2-40B4-BE49-F238E27FC236}">
                <a16:creationId xmlns:a16="http://schemas.microsoft.com/office/drawing/2014/main" id="{914446D9-6EE8-FDA0-FC63-1909EC398ACC}"/>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dirty="0">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280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BB9D1-AE92-C56E-03AF-4CB5EF1BC15A}"/>
            </a:ext>
          </a:extLst>
        </p:cNvPr>
        <p:cNvGrpSpPr/>
        <p:nvPr/>
      </p:nvGrpSpPr>
      <p:grpSpPr>
        <a:xfrm>
          <a:off x="0" y="0"/>
          <a:ext cx="0" cy="0"/>
          <a:chOff x="0" y="0"/>
          <a:chExt cx="0" cy="0"/>
        </a:xfrm>
      </p:grpSpPr>
      <p:sp>
        <p:nvSpPr>
          <p:cNvPr id="18" name="Rectángulo: una sola esquina redondeada 19">
            <a:extLst>
              <a:ext uri="{FF2B5EF4-FFF2-40B4-BE49-F238E27FC236}">
                <a16:creationId xmlns:a16="http://schemas.microsoft.com/office/drawing/2014/main" id="{B6E0EF35-B74F-CFE3-9BC1-DD99ED51E350}"/>
              </a:ext>
            </a:extLst>
          </p:cNvPr>
          <p:cNvSpPr/>
          <p:nvPr/>
        </p:nvSpPr>
        <p:spPr>
          <a:xfrm flipV="1">
            <a:off x="503239" y="987424"/>
            <a:ext cx="8275002" cy="2989490"/>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933B6EE0-5566-9927-19BC-478AD38469BA}"/>
              </a:ext>
            </a:extLst>
          </p:cNvPr>
          <p:cNvSpPr txBox="1"/>
          <p:nvPr/>
        </p:nvSpPr>
        <p:spPr>
          <a:xfrm>
            <a:off x="724679" y="1161808"/>
            <a:ext cx="6437543" cy="338554"/>
          </a:xfrm>
          <a:prstGeom prst="rect">
            <a:avLst/>
          </a:prstGeom>
          <a:noFill/>
        </p:spPr>
        <p:txBody>
          <a:bodyPr wrap="square">
            <a:spAutoFit/>
          </a:bodyPr>
          <a:lstStyle/>
          <a:p>
            <a:r>
              <a:rPr lang="es-ES" sz="1600" b="1" dirty="0">
                <a:solidFill>
                  <a:srgbClr val="002060"/>
                </a:solidFill>
                <a:latin typeface="Arial" panose="020B0604020202020204" pitchFamily="34" charset="0"/>
                <a:cs typeface="Arial" panose="020B0604020202020204" pitchFamily="34" charset="0"/>
              </a:rPr>
              <a:t>¿Cuál es el diagnóstico?</a:t>
            </a:r>
          </a:p>
        </p:txBody>
      </p:sp>
      <p:cxnSp>
        <p:nvCxnSpPr>
          <p:cNvPr id="4" name="Conector recto 3">
            <a:extLst>
              <a:ext uri="{FF2B5EF4-FFF2-40B4-BE49-F238E27FC236}">
                <a16:creationId xmlns:a16="http://schemas.microsoft.com/office/drawing/2014/main" id="{DA4ED414-6F50-AEB5-AE05-FC218868ECEE}"/>
              </a:ext>
            </a:extLst>
          </p:cNvPr>
          <p:cNvCxnSpPr>
            <a:cxnSpLocks/>
            <a:endCxn id="12" idx="4"/>
          </p:cNvCxnSpPr>
          <p:nvPr/>
        </p:nvCxnSpPr>
        <p:spPr>
          <a:xfrm>
            <a:off x="947111" y="1735988"/>
            <a:ext cx="0" cy="1920231"/>
          </a:xfrm>
          <a:prstGeom prst="line">
            <a:avLst/>
          </a:prstGeom>
          <a:ln>
            <a:solidFill>
              <a:srgbClr val="6BDEC1"/>
            </a:solidFill>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35523117-91EA-AC83-BC54-9D3FCFFA9F13}"/>
              </a:ext>
            </a:extLst>
          </p:cNvPr>
          <p:cNvGrpSpPr/>
          <p:nvPr/>
        </p:nvGrpSpPr>
        <p:grpSpPr>
          <a:xfrm>
            <a:off x="803111" y="1628391"/>
            <a:ext cx="5429558" cy="288000"/>
            <a:chOff x="2515796" y="1824334"/>
            <a:chExt cx="5429558" cy="288000"/>
          </a:xfrm>
        </p:grpSpPr>
        <p:sp>
          <p:nvSpPr>
            <p:cNvPr id="9" name="Diagrama de flujo: conector 8">
              <a:extLst>
                <a:ext uri="{FF2B5EF4-FFF2-40B4-BE49-F238E27FC236}">
                  <a16:creationId xmlns:a16="http://schemas.microsoft.com/office/drawing/2014/main" id="{B5943C78-77ED-53DE-04AF-FEAE3245C775}"/>
                </a:ext>
              </a:extLst>
            </p:cNvPr>
            <p:cNvSpPr/>
            <p:nvPr/>
          </p:nvSpPr>
          <p:spPr>
            <a:xfrm>
              <a:off x="2515796" y="1824334"/>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A</a:t>
              </a:r>
              <a:endParaRPr lang="es-ES" b="1" dirty="0">
                <a:solidFill>
                  <a:srgbClr val="002060"/>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9E702CC-E406-2AB5-7647-C91338EEDCDE}"/>
                </a:ext>
              </a:extLst>
            </p:cNvPr>
            <p:cNvSpPr txBox="1"/>
            <p:nvPr/>
          </p:nvSpPr>
          <p:spPr>
            <a:xfrm>
              <a:off x="2846660" y="1829835"/>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Depresión con afectación cognitiva.</a:t>
              </a:r>
            </a:p>
          </p:txBody>
        </p:sp>
      </p:grpSp>
      <p:grpSp>
        <p:nvGrpSpPr>
          <p:cNvPr id="21" name="Grupo 20">
            <a:extLst>
              <a:ext uri="{FF2B5EF4-FFF2-40B4-BE49-F238E27FC236}">
                <a16:creationId xmlns:a16="http://schemas.microsoft.com/office/drawing/2014/main" id="{04119371-1C70-099E-BE80-7662A8172743}"/>
              </a:ext>
            </a:extLst>
          </p:cNvPr>
          <p:cNvGrpSpPr/>
          <p:nvPr/>
        </p:nvGrpSpPr>
        <p:grpSpPr>
          <a:xfrm>
            <a:off x="803111" y="2221211"/>
            <a:ext cx="6251126" cy="288000"/>
            <a:chOff x="2515796" y="2417154"/>
            <a:chExt cx="6251126" cy="288000"/>
          </a:xfrm>
        </p:grpSpPr>
        <p:sp>
          <p:nvSpPr>
            <p:cNvPr id="10" name="Diagrama de flujo: conector 9">
              <a:extLst>
                <a:ext uri="{FF2B5EF4-FFF2-40B4-BE49-F238E27FC236}">
                  <a16:creationId xmlns:a16="http://schemas.microsoft.com/office/drawing/2014/main" id="{6D6DC985-5BB1-EB20-4E1D-24B2C0CCA731}"/>
                </a:ext>
              </a:extLst>
            </p:cNvPr>
            <p:cNvSpPr/>
            <p:nvPr/>
          </p:nvSpPr>
          <p:spPr>
            <a:xfrm>
              <a:off x="2515796" y="2417154"/>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B</a:t>
              </a:r>
              <a:endParaRPr lang="es-ES" b="1" dirty="0">
                <a:solidFill>
                  <a:srgbClr val="002060"/>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474C14F8-3E71-0CB1-5F0C-EACEC85D035F}"/>
                </a:ext>
              </a:extLst>
            </p:cNvPr>
            <p:cNvSpPr txBox="1"/>
            <p:nvPr/>
          </p:nvSpPr>
          <p:spPr>
            <a:xfrm>
              <a:off x="2846660" y="2422655"/>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Enfermedad de Alzheimer estadio leve-moderado.</a:t>
              </a:r>
            </a:p>
          </p:txBody>
        </p:sp>
      </p:grpSp>
      <p:grpSp>
        <p:nvGrpSpPr>
          <p:cNvPr id="22" name="Grupo 21">
            <a:extLst>
              <a:ext uri="{FF2B5EF4-FFF2-40B4-BE49-F238E27FC236}">
                <a16:creationId xmlns:a16="http://schemas.microsoft.com/office/drawing/2014/main" id="{C68F9410-5178-0639-A5C8-D219D28B6799}"/>
              </a:ext>
            </a:extLst>
          </p:cNvPr>
          <p:cNvGrpSpPr/>
          <p:nvPr/>
        </p:nvGrpSpPr>
        <p:grpSpPr>
          <a:xfrm>
            <a:off x="806582" y="2803510"/>
            <a:ext cx="5426087" cy="288000"/>
            <a:chOff x="2519267" y="2999453"/>
            <a:chExt cx="5426087" cy="288000"/>
          </a:xfrm>
        </p:grpSpPr>
        <p:sp>
          <p:nvSpPr>
            <p:cNvPr id="11" name="Diagrama de flujo: conector 10">
              <a:extLst>
                <a:ext uri="{FF2B5EF4-FFF2-40B4-BE49-F238E27FC236}">
                  <a16:creationId xmlns:a16="http://schemas.microsoft.com/office/drawing/2014/main" id="{61DFA4F4-E8C3-2D4C-8541-D4AAADBF38F9}"/>
                </a:ext>
              </a:extLst>
            </p:cNvPr>
            <p:cNvSpPr/>
            <p:nvPr/>
          </p:nvSpPr>
          <p:spPr>
            <a:xfrm>
              <a:off x="2519267" y="2999453"/>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C</a:t>
              </a:r>
              <a:endParaRPr lang="es-ES" sz="1200" b="1" dirty="0">
                <a:solidFill>
                  <a:srgbClr val="002060"/>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633F3C9A-43ED-BE6E-4CAC-6F1813BD23EE}"/>
                </a:ext>
              </a:extLst>
            </p:cNvPr>
            <p:cNvSpPr txBox="1"/>
            <p:nvPr/>
          </p:nvSpPr>
          <p:spPr>
            <a:xfrm>
              <a:off x="2846660" y="3004954"/>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Demencia vascular.</a:t>
              </a:r>
            </a:p>
          </p:txBody>
        </p:sp>
      </p:grpSp>
      <p:grpSp>
        <p:nvGrpSpPr>
          <p:cNvPr id="23" name="Grupo 22">
            <a:extLst>
              <a:ext uri="{FF2B5EF4-FFF2-40B4-BE49-F238E27FC236}">
                <a16:creationId xmlns:a16="http://schemas.microsoft.com/office/drawing/2014/main" id="{A1EF66BE-56D2-F5E6-0AE8-64CF9520A765}"/>
              </a:ext>
            </a:extLst>
          </p:cNvPr>
          <p:cNvGrpSpPr/>
          <p:nvPr/>
        </p:nvGrpSpPr>
        <p:grpSpPr>
          <a:xfrm>
            <a:off x="803111" y="3368219"/>
            <a:ext cx="5429558" cy="288000"/>
            <a:chOff x="2515796" y="3564162"/>
            <a:chExt cx="5429558" cy="288000"/>
          </a:xfrm>
        </p:grpSpPr>
        <p:sp>
          <p:nvSpPr>
            <p:cNvPr id="12" name="Diagrama de flujo: conector 11">
              <a:extLst>
                <a:ext uri="{FF2B5EF4-FFF2-40B4-BE49-F238E27FC236}">
                  <a16:creationId xmlns:a16="http://schemas.microsoft.com/office/drawing/2014/main" id="{D62BBF42-C946-588B-C404-3673DFB7A53B}"/>
                </a:ext>
              </a:extLst>
            </p:cNvPr>
            <p:cNvSpPr/>
            <p:nvPr/>
          </p:nvSpPr>
          <p:spPr>
            <a:xfrm>
              <a:off x="2515796" y="3564162"/>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D</a:t>
              </a:r>
              <a:endParaRPr lang="es-ES" b="1" dirty="0">
                <a:solidFill>
                  <a:srgbClr val="002060"/>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BCCF5DE1-F00D-98BE-D8D2-A641A1032ADC}"/>
                </a:ext>
              </a:extLst>
            </p:cNvPr>
            <p:cNvSpPr txBox="1"/>
            <p:nvPr/>
          </p:nvSpPr>
          <p:spPr>
            <a:xfrm>
              <a:off x="2846660" y="3569663"/>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Demencia presenil.</a:t>
              </a:r>
            </a:p>
          </p:txBody>
        </p:sp>
      </p:grpSp>
      <p:sp>
        <p:nvSpPr>
          <p:cNvPr id="3" name="Título 1">
            <a:extLst>
              <a:ext uri="{FF2B5EF4-FFF2-40B4-BE49-F238E27FC236}">
                <a16:creationId xmlns:a16="http://schemas.microsoft.com/office/drawing/2014/main" id="{0817D55B-F412-8C5F-672F-C58EBE3B6DBA}"/>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424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24C2-7398-0355-8810-BD8303792E25}"/>
            </a:ext>
          </a:extLst>
        </p:cNvPr>
        <p:cNvGrpSpPr/>
        <p:nvPr/>
      </p:nvGrpSpPr>
      <p:grpSpPr>
        <a:xfrm>
          <a:off x="0" y="0"/>
          <a:ext cx="0" cy="0"/>
          <a:chOff x="0" y="0"/>
          <a:chExt cx="0" cy="0"/>
        </a:xfrm>
      </p:grpSpPr>
      <p:sp>
        <p:nvSpPr>
          <p:cNvPr id="19" name="Rectángulo: una sola esquina redondeada 19">
            <a:extLst>
              <a:ext uri="{FF2B5EF4-FFF2-40B4-BE49-F238E27FC236}">
                <a16:creationId xmlns:a16="http://schemas.microsoft.com/office/drawing/2014/main" id="{FCC7C52A-3CDD-2027-EC58-AAC65DEEEDD0}"/>
              </a:ext>
            </a:extLst>
          </p:cNvPr>
          <p:cNvSpPr/>
          <p:nvPr/>
        </p:nvSpPr>
        <p:spPr>
          <a:xfrm flipV="1">
            <a:off x="503239" y="987424"/>
            <a:ext cx="8275002" cy="2989490"/>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7AA32784-CD51-3A46-11C9-11C2465CD748}"/>
              </a:ext>
            </a:extLst>
          </p:cNvPr>
          <p:cNvSpPr txBox="1"/>
          <p:nvPr/>
        </p:nvSpPr>
        <p:spPr>
          <a:xfrm>
            <a:off x="724679" y="1161808"/>
            <a:ext cx="6437543" cy="338554"/>
          </a:xfrm>
          <a:prstGeom prst="rect">
            <a:avLst/>
          </a:prstGeom>
          <a:noFill/>
        </p:spPr>
        <p:txBody>
          <a:bodyPr wrap="square">
            <a:spAutoFit/>
          </a:bodyPr>
          <a:lstStyle/>
          <a:p>
            <a:r>
              <a:rPr lang="es-ES" sz="1600" b="1" dirty="0">
                <a:solidFill>
                  <a:srgbClr val="002060"/>
                </a:solidFill>
                <a:latin typeface="Arial" panose="020B0604020202020204" pitchFamily="34" charset="0"/>
                <a:cs typeface="Arial" panose="020B0604020202020204" pitchFamily="34" charset="0"/>
              </a:rPr>
              <a:t>¿Cuál de los siguientes resultados consideraría atípico?</a:t>
            </a:r>
          </a:p>
        </p:txBody>
      </p:sp>
      <p:sp>
        <p:nvSpPr>
          <p:cNvPr id="5" name="Rectangle 6">
            <a:extLst>
              <a:ext uri="{FF2B5EF4-FFF2-40B4-BE49-F238E27FC236}">
                <a16:creationId xmlns:a16="http://schemas.microsoft.com/office/drawing/2014/main" id="{F6D1E423-0C28-1173-F906-AEE4C07874E0}"/>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cxnSp>
        <p:nvCxnSpPr>
          <p:cNvPr id="4" name="Conector recto 3">
            <a:extLst>
              <a:ext uri="{FF2B5EF4-FFF2-40B4-BE49-F238E27FC236}">
                <a16:creationId xmlns:a16="http://schemas.microsoft.com/office/drawing/2014/main" id="{207B45C6-A4AA-1B78-A0AF-C6379DD2575A}"/>
              </a:ext>
            </a:extLst>
          </p:cNvPr>
          <p:cNvCxnSpPr>
            <a:cxnSpLocks/>
            <a:endCxn id="12" idx="4"/>
          </p:cNvCxnSpPr>
          <p:nvPr/>
        </p:nvCxnSpPr>
        <p:spPr>
          <a:xfrm>
            <a:off x="954367" y="1708476"/>
            <a:ext cx="0" cy="2040209"/>
          </a:xfrm>
          <a:prstGeom prst="line">
            <a:avLst/>
          </a:prstGeom>
          <a:ln>
            <a:solidFill>
              <a:srgbClr val="6BDEC1"/>
            </a:solidFill>
          </a:ln>
        </p:spPr>
        <p:style>
          <a:lnRef idx="1">
            <a:schemeClr val="accent1"/>
          </a:lnRef>
          <a:fillRef idx="0">
            <a:schemeClr val="accent1"/>
          </a:fillRef>
          <a:effectRef idx="0">
            <a:schemeClr val="accent1"/>
          </a:effectRef>
          <a:fontRef idx="minor">
            <a:schemeClr val="tx1"/>
          </a:fontRef>
        </p:style>
      </p:cxnSp>
      <p:sp>
        <p:nvSpPr>
          <p:cNvPr id="9" name="Diagrama de flujo: conector 8">
            <a:extLst>
              <a:ext uri="{FF2B5EF4-FFF2-40B4-BE49-F238E27FC236}">
                <a16:creationId xmlns:a16="http://schemas.microsoft.com/office/drawing/2014/main" id="{F1C2B578-DC4F-3486-BC59-CB0BE6D7FD4E}"/>
              </a:ext>
            </a:extLst>
          </p:cNvPr>
          <p:cNvSpPr/>
          <p:nvPr/>
        </p:nvSpPr>
        <p:spPr>
          <a:xfrm>
            <a:off x="810367" y="1707025"/>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A</a:t>
            </a:r>
            <a:endParaRPr lang="es-ES" b="1" dirty="0">
              <a:solidFill>
                <a:srgbClr val="002755"/>
              </a:solidFill>
              <a:latin typeface="Arial" panose="020B0604020202020204" pitchFamily="34" charset="0"/>
              <a:cs typeface="Arial" panose="020B0604020202020204" pitchFamily="34" charset="0"/>
            </a:endParaRPr>
          </a:p>
        </p:txBody>
      </p:sp>
      <p:sp>
        <p:nvSpPr>
          <p:cNvPr id="10" name="Diagrama de flujo: conector 9">
            <a:extLst>
              <a:ext uri="{FF2B5EF4-FFF2-40B4-BE49-F238E27FC236}">
                <a16:creationId xmlns:a16="http://schemas.microsoft.com/office/drawing/2014/main" id="{20A8B75A-A2C8-A975-9593-6834E2A7D466}"/>
              </a:ext>
            </a:extLst>
          </p:cNvPr>
          <p:cNvSpPr/>
          <p:nvPr/>
        </p:nvSpPr>
        <p:spPr>
          <a:xfrm>
            <a:off x="810367" y="2321130"/>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B</a:t>
            </a:r>
            <a:endParaRPr lang="es-ES" b="1" dirty="0">
              <a:solidFill>
                <a:srgbClr val="002755"/>
              </a:solidFill>
              <a:latin typeface="Arial" panose="020B0604020202020204" pitchFamily="34" charset="0"/>
              <a:cs typeface="Arial" panose="020B0604020202020204" pitchFamily="34" charset="0"/>
            </a:endParaRPr>
          </a:p>
        </p:txBody>
      </p:sp>
      <p:sp>
        <p:nvSpPr>
          <p:cNvPr id="11" name="Diagrama de flujo: conector 10">
            <a:extLst>
              <a:ext uri="{FF2B5EF4-FFF2-40B4-BE49-F238E27FC236}">
                <a16:creationId xmlns:a16="http://schemas.microsoft.com/office/drawing/2014/main" id="{66741824-9C3C-97B9-6F54-4531AA103E48}"/>
              </a:ext>
            </a:extLst>
          </p:cNvPr>
          <p:cNvSpPr/>
          <p:nvPr/>
        </p:nvSpPr>
        <p:spPr>
          <a:xfrm>
            <a:off x="813838" y="2884855"/>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C</a:t>
            </a:r>
            <a:endParaRPr lang="es-ES" sz="1200" b="1" dirty="0">
              <a:solidFill>
                <a:srgbClr val="002755"/>
              </a:solidFill>
              <a:latin typeface="Arial" panose="020B0604020202020204" pitchFamily="34" charset="0"/>
              <a:cs typeface="Arial" panose="020B0604020202020204" pitchFamily="34" charset="0"/>
            </a:endParaRPr>
          </a:p>
        </p:txBody>
      </p:sp>
      <p:sp>
        <p:nvSpPr>
          <p:cNvPr id="12" name="Diagrama de flujo: conector 11">
            <a:extLst>
              <a:ext uri="{FF2B5EF4-FFF2-40B4-BE49-F238E27FC236}">
                <a16:creationId xmlns:a16="http://schemas.microsoft.com/office/drawing/2014/main" id="{6C53C219-304B-5DD9-C4B1-213566B48758}"/>
              </a:ext>
            </a:extLst>
          </p:cNvPr>
          <p:cNvSpPr/>
          <p:nvPr/>
        </p:nvSpPr>
        <p:spPr>
          <a:xfrm>
            <a:off x="810367" y="3460685"/>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D</a:t>
            </a:r>
            <a:endParaRPr lang="es-ES" b="1" dirty="0">
              <a:solidFill>
                <a:srgbClr val="002755"/>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E74E65A8-EFE6-046A-6BDF-001EBE342150}"/>
              </a:ext>
            </a:extLst>
          </p:cNvPr>
          <p:cNvSpPr txBox="1"/>
          <p:nvPr/>
        </p:nvSpPr>
        <p:spPr>
          <a:xfrm>
            <a:off x="1184774" y="1712525"/>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PET cerebral normal.</a:t>
            </a:r>
          </a:p>
        </p:txBody>
      </p:sp>
      <p:sp>
        <p:nvSpPr>
          <p:cNvPr id="14" name="CuadroTexto 13">
            <a:extLst>
              <a:ext uri="{FF2B5EF4-FFF2-40B4-BE49-F238E27FC236}">
                <a16:creationId xmlns:a16="http://schemas.microsoft.com/office/drawing/2014/main" id="{D84D3A73-6ADF-867D-9A45-CE44BE25D8FA}"/>
              </a:ext>
            </a:extLst>
          </p:cNvPr>
          <p:cNvSpPr txBox="1"/>
          <p:nvPr/>
        </p:nvSpPr>
        <p:spPr>
          <a:xfrm>
            <a:off x="1184775" y="2299421"/>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Disminución de beta-amiloide y aumento de Tau y P-Tau en LCR. </a:t>
            </a:r>
          </a:p>
        </p:txBody>
      </p:sp>
      <p:sp>
        <p:nvSpPr>
          <p:cNvPr id="15" name="CuadroTexto 14">
            <a:extLst>
              <a:ext uri="{FF2B5EF4-FFF2-40B4-BE49-F238E27FC236}">
                <a16:creationId xmlns:a16="http://schemas.microsoft.com/office/drawing/2014/main" id="{3E7C042A-B72E-29F7-C4CA-AFE2D76C5263}"/>
              </a:ext>
            </a:extLst>
          </p:cNvPr>
          <p:cNvSpPr txBox="1"/>
          <p:nvPr/>
        </p:nvSpPr>
        <p:spPr>
          <a:xfrm>
            <a:off x="1206546" y="2886317"/>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Genética con </a:t>
            </a:r>
            <a:r>
              <a:rPr lang="es-ES" dirty="0" err="1">
                <a:solidFill>
                  <a:srgbClr val="002755"/>
                </a:solidFill>
                <a:latin typeface="Arial" panose="020B0604020202020204" pitchFamily="34" charset="0"/>
                <a:cs typeface="Arial" panose="020B0604020202020204" pitchFamily="34" charset="0"/>
              </a:rPr>
              <a:t>ApoE</a:t>
            </a:r>
            <a:r>
              <a:rPr lang="es-ES" dirty="0">
                <a:solidFill>
                  <a:srgbClr val="002755"/>
                </a:solidFill>
                <a:latin typeface="Arial" panose="020B0604020202020204" pitchFamily="34" charset="0"/>
                <a:cs typeface="Arial" panose="020B0604020202020204" pitchFamily="34" charset="0"/>
              </a:rPr>
              <a:t> 4/</a:t>
            </a:r>
            <a:r>
              <a:rPr lang="es-ES" dirty="0" err="1">
                <a:solidFill>
                  <a:srgbClr val="002755"/>
                </a:solidFill>
                <a:latin typeface="Arial" panose="020B0604020202020204" pitchFamily="34" charset="0"/>
                <a:cs typeface="Arial" panose="020B0604020202020204" pitchFamily="34" charset="0"/>
              </a:rPr>
              <a:t>ApoE</a:t>
            </a:r>
            <a:r>
              <a:rPr lang="es-ES" dirty="0">
                <a:solidFill>
                  <a:srgbClr val="002755"/>
                </a:solidFill>
                <a:latin typeface="Arial" panose="020B0604020202020204" pitchFamily="34" charset="0"/>
                <a:cs typeface="Arial" panose="020B0604020202020204" pitchFamily="34" charset="0"/>
              </a:rPr>
              <a:t> 4.</a:t>
            </a:r>
          </a:p>
        </p:txBody>
      </p:sp>
      <p:sp>
        <p:nvSpPr>
          <p:cNvPr id="16" name="CuadroTexto 15">
            <a:extLst>
              <a:ext uri="{FF2B5EF4-FFF2-40B4-BE49-F238E27FC236}">
                <a16:creationId xmlns:a16="http://schemas.microsoft.com/office/drawing/2014/main" id="{1FAA37C8-1E24-2225-904D-BADC55BD6179}"/>
              </a:ext>
            </a:extLst>
          </p:cNvPr>
          <p:cNvSpPr txBox="1"/>
          <p:nvPr/>
        </p:nvSpPr>
        <p:spPr>
          <a:xfrm>
            <a:off x="1213802" y="3473212"/>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RM cerebral con dilatación </a:t>
            </a:r>
            <a:r>
              <a:rPr lang="es-ES" dirty="0" err="1">
                <a:solidFill>
                  <a:srgbClr val="002755"/>
                </a:solidFill>
                <a:latin typeface="Arial" panose="020B0604020202020204" pitchFamily="34" charset="0"/>
                <a:cs typeface="Arial" panose="020B0604020202020204" pitchFamily="34" charset="0"/>
              </a:rPr>
              <a:t>tetraventricular</a:t>
            </a:r>
            <a:r>
              <a:rPr lang="es-ES" dirty="0">
                <a:solidFill>
                  <a:srgbClr val="002755"/>
                </a:solidFill>
                <a:latin typeface="Arial" panose="020B0604020202020204" pitchFamily="34" charset="0"/>
                <a:cs typeface="Arial" panose="020B0604020202020204" pitchFamily="34" charset="0"/>
              </a:rPr>
              <a:t> y trasudación ependimaria.</a:t>
            </a:r>
          </a:p>
        </p:txBody>
      </p:sp>
      <p:sp>
        <p:nvSpPr>
          <p:cNvPr id="18" name="CuadroTexto 17">
            <a:extLst>
              <a:ext uri="{FF2B5EF4-FFF2-40B4-BE49-F238E27FC236}">
                <a16:creationId xmlns:a16="http://schemas.microsoft.com/office/drawing/2014/main" id="{5E7CB267-C07F-61EA-0E58-8E9DAA398D28}"/>
              </a:ext>
            </a:extLst>
          </p:cNvPr>
          <p:cNvSpPr txBox="1"/>
          <p:nvPr/>
        </p:nvSpPr>
        <p:spPr>
          <a:xfrm>
            <a:off x="408499" y="4617327"/>
            <a:ext cx="6220125" cy="200055"/>
          </a:xfrm>
          <a:prstGeom prst="rect">
            <a:avLst/>
          </a:prstGeom>
          <a:noFill/>
        </p:spPr>
        <p:txBody>
          <a:bodyPr wrap="square">
            <a:spAutoFit/>
          </a:bodyPr>
          <a:lstStyle/>
          <a:p>
            <a:r>
              <a:rPr lang="es-ES" sz="700" dirty="0">
                <a:solidFill>
                  <a:srgbClr val="002755"/>
                </a:solidFill>
                <a:latin typeface="Arial" panose="020B0604020202020204" pitchFamily="34" charset="0"/>
                <a:cs typeface="Arial" panose="020B0604020202020204" pitchFamily="34" charset="0"/>
              </a:rPr>
              <a:t> PET: tomografía de emisión de positrones, LCR: liquido cefalorraquídeo, RM: resonancia magnética</a:t>
            </a:r>
          </a:p>
        </p:txBody>
      </p:sp>
      <p:sp>
        <p:nvSpPr>
          <p:cNvPr id="3" name="Título 1">
            <a:extLst>
              <a:ext uri="{FF2B5EF4-FFF2-40B4-BE49-F238E27FC236}">
                <a16:creationId xmlns:a16="http://schemas.microsoft.com/office/drawing/2014/main" id="{6FCFCE2F-63A6-09D6-6757-979D47C15467}"/>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614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D479-E6F5-56EC-9AEE-7D85CC054E90}"/>
            </a:ext>
          </a:extLst>
        </p:cNvPr>
        <p:cNvGrpSpPr/>
        <p:nvPr/>
      </p:nvGrpSpPr>
      <p:grpSpPr>
        <a:xfrm>
          <a:off x="0" y="0"/>
          <a:ext cx="0" cy="0"/>
          <a:chOff x="0" y="0"/>
          <a:chExt cx="0" cy="0"/>
        </a:xfrm>
      </p:grpSpPr>
      <p:sp>
        <p:nvSpPr>
          <p:cNvPr id="5" name="Rectangle 6">
            <a:extLst>
              <a:ext uri="{FF2B5EF4-FFF2-40B4-BE49-F238E27FC236}">
                <a16:creationId xmlns:a16="http://schemas.microsoft.com/office/drawing/2014/main" id="{E6F2E89A-64AF-825D-F364-A808F5DFA602}"/>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pic>
        <p:nvPicPr>
          <p:cNvPr id="4" name="Imagen 3">
            <a:extLst>
              <a:ext uri="{FF2B5EF4-FFF2-40B4-BE49-F238E27FC236}">
                <a16:creationId xmlns:a16="http://schemas.microsoft.com/office/drawing/2014/main" id="{A7C734D9-B073-6A7D-920C-3B0D9ED39BB1}"/>
              </a:ext>
            </a:extLst>
          </p:cNvPr>
          <p:cNvPicPr>
            <a:picLocks noChangeAspect="1"/>
          </p:cNvPicPr>
          <p:nvPr/>
        </p:nvPicPr>
        <p:blipFill>
          <a:blip r:embed="rId2"/>
          <a:stretch>
            <a:fillRect/>
          </a:stretch>
        </p:blipFill>
        <p:spPr>
          <a:xfrm>
            <a:off x="2363053" y="587829"/>
            <a:ext cx="4132323" cy="4179434"/>
          </a:xfrm>
          <a:prstGeom prst="flowChartConnector">
            <a:avLst/>
          </a:prstGeom>
          <a:ln w="12700">
            <a:solidFill>
              <a:schemeClr val="tx1"/>
            </a:solidFill>
          </a:ln>
        </p:spPr>
      </p:pic>
      <p:sp>
        <p:nvSpPr>
          <p:cNvPr id="7" name="Título 1">
            <a:extLst>
              <a:ext uri="{FF2B5EF4-FFF2-40B4-BE49-F238E27FC236}">
                <a16:creationId xmlns:a16="http://schemas.microsoft.com/office/drawing/2014/main" id="{5999FA7E-77A1-BEA6-2C36-E2A8D1E39C7C}"/>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698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9DBAB-E8A0-CEA5-9D09-4C028588AB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DED1B5A-EC1C-06EE-0020-10807399C86B}"/>
              </a:ext>
            </a:extLst>
          </p:cNvPr>
          <p:cNvSpPr>
            <a:spLocks noGrp="1"/>
          </p:cNvSpPr>
          <p:nvPr>
            <p:ph type="title" idx="4294967295"/>
          </p:nvPr>
        </p:nvSpPr>
        <p:spPr>
          <a:xfrm>
            <a:off x="399142" y="439738"/>
            <a:ext cx="8559800" cy="590550"/>
          </a:xfrm>
        </p:spPr>
        <p:txBody>
          <a:bodyPr lIns="91440" tIns="45720" rIns="91440" bIns="45720" anchor="t">
            <a:noAutofit/>
          </a:bodyPr>
          <a:lstStyle/>
          <a:p>
            <a:r>
              <a:rPr lang="pt-BR" sz="2400" b="1" dirty="0">
                <a:solidFill>
                  <a:srgbClr val="00F1BE"/>
                </a:solidFill>
                <a:latin typeface="Arial" panose="020B0604020202020204" pitchFamily="34" charset="0"/>
                <a:cs typeface="Arial" panose="020B0604020202020204" pitchFamily="34" charset="0"/>
              </a:rPr>
              <a:t>Caso clínico: PET FDG</a:t>
            </a:r>
          </a:p>
        </p:txBody>
      </p:sp>
      <p:pic>
        <p:nvPicPr>
          <p:cNvPr id="6" name="Gráfico 5">
            <a:extLst>
              <a:ext uri="{FF2B5EF4-FFF2-40B4-BE49-F238E27FC236}">
                <a16:creationId xmlns:a16="http://schemas.microsoft.com/office/drawing/2014/main" id="{A541114F-28EF-A7FA-D545-F5C1FC9EE7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6414" y="1011672"/>
            <a:ext cx="383645" cy="383645"/>
          </a:xfrm>
          <a:prstGeom prst="rect">
            <a:avLst/>
          </a:prstGeom>
        </p:spPr>
      </p:pic>
      <p:sp>
        <p:nvSpPr>
          <p:cNvPr id="5" name="Rectangle 6">
            <a:extLst>
              <a:ext uri="{FF2B5EF4-FFF2-40B4-BE49-F238E27FC236}">
                <a16:creationId xmlns:a16="http://schemas.microsoft.com/office/drawing/2014/main" id="{964E1481-BFFD-8096-8EF7-B170E31E0C8A}"/>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pic>
        <p:nvPicPr>
          <p:cNvPr id="3" name="Imagen 2" descr="Valor diagnóstico de PET-amiloide y PET-Tau: una comparación cara a cara.">
            <a:extLst>
              <a:ext uri="{FF2B5EF4-FFF2-40B4-BE49-F238E27FC236}">
                <a16:creationId xmlns:a16="http://schemas.microsoft.com/office/drawing/2014/main" id="{832B3DE3-635E-E54F-0793-6E6A637F8FFB}"/>
              </a:ext>
            </a:extLst>
          </p:cNvPr>
          <p:cNvPicPr>
            <a:picLocks noChangeAspect="1"/>
          </p:cNvPicPr>
          <p:nvPr/>
        </p:nvPicPr>
        <p:blipFill>
          <a:blip r:embed="rId4"/>
          <a:srcRect l="1273" t="2341" r="1489" b="2135"/>
          <a:stretch/>
        </p:blipFill>
        <p:spPr>
          <a:xfrm>
            <a:off x="1567543" y="988701"/>
            <a:ext cx="5979885" cy="3419786"/>
          </a:xfrm>
          <a:prstGeom prst="round2DiagRect">
            <a:avLst>
              <a:gd name="adj1" fmla="val 10550"/>
              <a:gd name="adj2" fmla="val 0"/>
            </a:avLst>
          </a:prstGeom>
          <a:ln w="19050">
            <a:solidFill>
              <a:srgbClr val="00F1BE"/>
            </a:solidFill>
          </a:ln>
        </p:spPr>
      </p:pic>
    </p:spTree>
    <p:extLst>
      <p:ext uri="{BB962C8B-B14F-4D97-AF65-F5344CB8AC3E}">
        <p14:creationId xmlns:p14="http://schemas.microsoft.com/office/powerpoint/2010/main" val="2103798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700B4-3687-0C44-180D-A2533C3A0CD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069A4F1-EFEB-6ECF-5EF5-98F2300D2DA4}"/>
              </a:ext>
            </a:extLst>
          </p:cNvPr>
          <p:cNvSpPr>
            <a:spLocks noGrp="1"/>
          </p:cNvSpPr>
          <p:nvPr>
            <p:ph type="title" idx="4294967295"/>
          </p:nvPr>
        </p:nvSpPr>
        <p:spPr>
          <a:xfrm>
            <a:off x="423726" y="423379"/>
            <a:ext cx="8559800" cy="590550"/>
          </a:xfrm>
        </p:spPr>
        <p:txBody>
          <a:bodyPr lIns="91440" tIns="45720" rIns="91440" bIns="45720" anchor="t">
            <a:noAutofit/>
          </a:bodyPr>
          <a:lstStyle/>
          <a:p>
            <a:r>
              <a:rPr lang="pt-BR" sz="2400" b="1" dirty="0">
                <a:latin typeface="Arial" panose="020B0604020202020204" pitchFamily="34" charset="0"/>
                <a:cs typeface="Arial" panose="020B0604020202020204" pitchFamily="34" charset="0"/>
              </a:rPr>
              <a:t>Caso clínico: Pet Amiloide</a:t>
            </a:r>
            <a:endParaRPr lang="pt-BR" sz="2400" b="1" dirty="0">
              <a:solidFill>
                <a:schemeClr val="bg1"/>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DCE881EC-69AE-F868-5296-BE31D392AB8A}"/>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pic>
        <p:nvPicPr>
          <p:cNvPr id="4" name="Imagen 3" descr="The Role of Amyloid PET in Imaging Neurodegenerative Disorders: A Review |  Journal of Nuclear Medicine">
            <a:extLst>
              <a:ext uri="{FF2B5EF4-FFF2-40B4-BE49-F238E27FC236}">
                <a16:creationId xmlns:a16="http://schemas.microsoft.com/office/drawing/2014/main" id="{3B61570D-4160-CAB1-7F22-6932DBA2F49C}"/>
              </a:ext>
            </a:extLst>
          </p:cNvPr>
          <p:cNvPicPr>
            <a:picLocks noChangeAspect="1"/>
          </p:cNvPicPr>
          <p:nvPr/>
        </p:nvPicPr>
        <p:blipFill>
          <a:blip r:embed="rId2"/>
          <a:stretch>
            <a:fillRect/>
          </a:stretch>
        </p:blipFill>
        <p:spPr>
          <a:xfrm>
            <a:off x="503237" y="1038225"/>
            <a:ext cx="8281988" cy="3282316"/>
          </a:xfrm>
          <a:prstGeom prst="round2DiagRect">
            <a:avLst>
              <a:gd name="adj1" fmla="val 12976"/>
              <a:gd name="adj2" fmla="val 0"/>
            </a:avLst>
          </a:prstGeom>
          <a:ln w="19050">
            <a:solidFill>
              <a:srgbClr val="00F1BE"/>
            </a:solidFill>
          </a:ln>
        </p:spPr>
      </p:pic>
    </p:spTree>
    <p:extLst>
      <p:ext uri="{BB962C8B-B14F-4D97-AF65-F5344CB8AC3E}">
        <p14:creationId xmlns:p14="http://schemas.microsoft.com/office/powerpoint/2010/main" val="1830284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A6F28-D4CA-D325-858B-1B6421B82983}"/>
            </a:ext>
          </a:extLst>
        </p:cNvPr>
        <p:cNvGrpSpPr/>
        <p:nvPr/>
      </p:nvGrpSpPr>
      <p:grpSpPr>
        <a:xfrm>
          <a:off x="0" y="0"/>
          <a:ext cx="0" cy="0"/>
          <a:chOff x="0" y="0"/>
          <a:chExt cx="0" cy="0"/>
        </a:xfrm>
      </p:grpSpPr>
      <p:sp>
        <p:nvSpPr>
          <p:cNvPr id="11" name="Rectángulo: una sola esquina redondeada 19">
            <a:extLst>
              <a:ext uri="{FF2B5EF4-FFF2-40B4-BE49-F238E27FC236}">
                <a16:creationId xmlns:a16="http://schemas.microsoft.com/office/drawing/2014/main" id="{9A816E3E-2971-E04C-AB1C-89D3B7E10F16}"/>
              </a:ext>
            </a:extLst>
          </p:cNvPr>
          <p:cNvSpPr/>
          <p:nvPr/>
        </p:nvSpPr>
        <p:spPr>
          <a:xfrm flipV="1">
            <a:off x="503239" y="987424"/>
            <a:ext cx="8275002" cy="2989490"/>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angle 6">
            <a:extLst>
              <a:ext uri="{FF2B5EF4-FFF2-40B4-BE49-F238E27FC236}">
                <a16:creationId xmlns:a16="http://schemas.microsoft.com/office/drawing/2014/main" id="{766C3546-A3A9-CAAC-A790-DFE7A875A50A}"/>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sp>
        <p:nvSpPr>
          <p:cNvPr id="7" name="CuadroTexto 6">
            <a:extLst>
              <a:ext uri="{FF2B5EF4-FFF2-40B4-BE49-F238E27FC236}">
                <a16:creationId xmlns:a16="http://schemas.microsoft.com/office/drawing/2014/main" id="{505350E9-1D17-012E-2717-B24C975D2BC4}"/>
              </a:ext>
            </a:extLst>
          </p:cNvPr>
          <p:cNvSpPr txBox="1"/>
          <p:nvPr/>
        </p:nvSpPr>
        <p:spPr>
          <a:xfrm>
            <a:off x="1415884" y="1315109"/>
            <a:ext cx="6167830" cy="461665"/>
          </a:xfrm>
          <a:prstGeom prst="rect">
            <a:avLst/>
          </a:prstGeom>
          <a:noFill/>
        </p:spPr>
        <p:txBody>
          <a:bodyPr wrap="square">
            <a:spAutoFit/>
          </a:bodyPr>
          <a:lstStyle/>
          <a:p>
            <a:r>
              <a:rPr lang="es-ES" sz="1200" b="1" dirty="0">
                <a:solidFill>
                  <a:srgbClr val="002755"/>
                </a:solidFill>
                <a:latin typeface="Arial" panose="020B0604020202020204" pitchFamily="34" charset="0"/>
                <a:cs typeface="Arial" panose="020B0604020202020204" pitchFamily="34" charset="0"/>
              </a:rPr>
              <a:t>Test neuropsicológicos: </a:t>
            </a:r>
            <a:r>
              <a:rPr lang="es-ES" sz="1200" dirty="0">
                <a:solidFill>
                  <a:srgbClr val="002755"/>
                </a:solidFill>
                <a:latin typeface="Arial" panose="020B0604020202020204" pitchFamily="34" charset="0"/>
                <a:cs typeface="Arial" panose="020B0604020202020204" pitchFamily="34" charset="0"/>
              </a:rPr>
              <a:t>afectación multidominio (memoria, praxias, gnosias, lenguaje) de intensidad leve-moderada.</a:t>
            </a:r>
          </a:p>
        </p:txBody>
      </p:sp>
      <p:pic>
        <p:nvPicPr>
          <p:cNvPr id="8" name="Gráfico 7" descr="Cerebro en la cabeza con relleno sólido">
            <a:extLst>
              <a:ext uri="{FF2B5EF4-FFF2-40B4-BE49-F238E27FC236}">
                <a16:creationId xmlns:a16="http://schemas.microsoft.com/office/drawing/2014/main" id="{D6423944-34FE-5099-8C7A-9816F6E04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887" y="1304460"/>
            <a:ext cx="457201" cy="457201"/>
          </a:xfrm>
          <a:prstGeom prst="rect">
            <a:avLst/>
          </a:prstGeom>
        </p:spPr>
      </p:pic>
      <p:sp>
        <p:nvSpPr>
          <p:cNvPr id="9" name="CuadroTexto 8">
            <a:extLst>
              <a:ext uri="{FF2B5EF4-FFF2-40B4-BE49-F238E27FC236}">
                <a16:creationId xmlns:a16="http://schemas.microsoft.com/office/drawing/2014/main" id="{05B30F48-5192-4533-C764-9F90D11E1429}"/>
              </a:ext>
            </a:extLst>
          </p:cNvPr>
          <p:cNvSpPr txBox="1"/>
          <p:nvPr/>
        </p:nvSpPr>
        <p:spPr>
          <a:xfrm>
            <a:off x="1415884" y="2176463"/>
            <a:ext cx="7270916" cy="276999"/>
          </a:xfrm>
          <a:prstGeom prst="rect">
            <a:avLst/>
          </a:prstGeom>
          <a:noFill/>
        </p:spPr>
        <p:txBody>
          <a:bodyPr wrap="square">
            <a:spAutoFit/>
          </a:bodyPr>
          <a:lstStyle/>
          <a:p>
            <a:r>
              <a:rPr lang="es-ES" sz="1200" b="1" dirty="0">
                <a:solidFill>
                  <a:srgbClr val="002755"/>
                </a:solidFill>
                <a:latin typeface="Arial" panose="020B0604020202020204" pitchFamily="34" charset="0"/>
                <a:cs typeface="Arial" panose="020B0604020202020204" pitchFamily="34" charset="0"/>
              </a:rPr>
              <a:t>PET </a:t>
            </a:r>
            <a:r>
              <a:rPr lang="es-ES" sz="1200" dirty="0">
                <a:solidFill>
                  <a:srgbClr val="002755"/>
                </a:solidFill>
                <a:latin typeface="Arial" panose="020B0604020202020204" pitchFamily="34" charset="0"/>
                <a:cs typeface="Arial" panose="020B0604020202020204" pitchFamily="34" charset="0"/>
              </a:rPr>
              <a:t>cerebral glucosa con afectación global de predominio temporal y en zona parietal posterior bilateral.</a:t>
            </a:r>
          </a:p>
        </p:txBody>
      </p:sp>
      <p:pic>
        <p:nvPicPr>
          <p:cNvPr id="15" name="Gráfico 14" descr="Cerebro con relleno sólido">
            <a:extLst>
              <a:ext uri="{FF2B5EF4-FFF2-40B4-BE49-F238E27FC236}">
                <a16:creationId xmlns:a16="http://schemas.microsoft.com/office/drawing/2014/main" id="{3D20D210-EFA1-D520-314B-4777F30E58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021" y="2710967"/>
            <a:ext cx="524933" cy="524933"/>
          </a:xfrm>
          <a:prstGeom prst="rect">
            <a:avLst/>
          </a:prstGeom>
        </p:spPr>
      </p:pic>
      <p:sp>
        <p:nvSpPr>
          <p:cNvPr id="16" name="CuadroTexto 15">
            <a:extLst>
              <a:ext uri="{FF2B5EF4-FFF2-40B4-BE49-F238E27FC236}">
                <a16:creationId xmlns:a16="http://schemas.microsoft.com/office/drawing/2014/main" id="{180EDBE5-6603-9D18-8BC2-BEA422A8DD6A}"/>
              </a:ext>
            </a:extLst>
          </p:cNvPr>
          <p:cNvSpPr txBox="1"/>
          <p:nvPr/>
        </p:nvSpPr>
        <p:spPr>
          <a:xfrm>
            <a:off x="1415884" y="2844200"/>
            <a:ext cx="7047480" cy="276999"/>
          </a:xfrm>
          <a:prstGeom prst="rect">
            <a:avLst/>
          </a:prstGeom>
          <a:noFill/>
        </p:spPr>
        <p:txBody>
          <a:bodyPr wrap="square">
            <a:spAutoFit/>
          </a:bodyPr>
          <a:lstStyle/>
          <a:p>
            <a:r>
              <a:rPr lang="es-ES" sz="1200" b="1" dirty="0">
                <a:solidFill>
                  <a:srgbClr val="002755"/>
                </a:solidFill>
                <a:latin typeface="Arial" panose="020B0604020202020204" pitchFamily="34" charset="0"/>
                <a:cs typeface="Arial" panose="020B0604020202020204" pitchFamily="34" charset="0"/>
              </a:rPr>
              <a:t>LCR: </a:t>
            </a:r>
            <a:r>
              <a:rPr lang="es-ES" sz="1200" dirty="0">
                <a:solidFill>
                  <a:srgbClr val="002755"/>
                </a:solidFill>
                <a:latin typeface="Arial" panose="020B0604020202020204" pitchFamily="34" charset="0"/>
                <a:cs typeface="Arial" panose="020B0604020202020204" pitchFamily="34" charset="0"/>
              </a:rPr>
              <a:t>compatible con enfermedad de Alzheimer (beta amiloide bajo, Tau y P-Tau altos).</a:t>
            </a:r>
          </a:p>
        </p:txBody>
      </p:sp>
      <p:sp>
        <p:nvSpPr>
          <p:cNvPr id="4" name="CuadroTexto 3">
            <a:extLst>
              <a:ext uri="{FF2B5EF4-FFF2-40B4-BE49-F238E27FC236}">
                <a16:creationId xmlns:a16="http://schemas.microsoft.com/office/drawing/2014/main" id="{9948787C-8198-BF3F-FB36-1FEF9DBFAED5}"/>
              </a:ext>
            </a:extLst>
          </p:cNvPr>
          <p:cNvSpPr txBox="1"/>
          <p:nvPr/>
        </p:nvSpPr>
        <p:spPr>
          <a:xfrm>
            <a:off x="481069" y="4618007"/>
            <a:ext cx="6220125" cy="200055"/>
          </a:xfrm>
          <a:prstGeom prst="rect">
            <a:avLst/>
          </a:prstGeom>
          <a:noFill/>
        </p:spPr>
        <p:txBody>
          <a:bodyPr wrap="square">
            <a:spAutoFit/>
          </a:bodyPr>
          <a:lstStyle/>
          <a:p>
            <a:r>
              <a:rPr lang="es-ES" sz="700" dirty="0">
                <a:solidFill>
                  <a:srgbClr val="002755"/>
                </a:solidFill>
                <a:latin typeface="Arial" panose="020B0604020202020204" pitchFamily="34" charset="0"/>
                <a:cs typeface="Arial" panose="020B0604020202020204" pitchFamily="34" charset="0"/>
              </a:rPr>
              <a:t>PET: tomografía de emisión de positrones, LCR: liquido cefalorraquídeo</a:t>
            </a:r>
          </a:p>
        </p:txBody>
      </p:sp>
      <p:sp>
        <p:nvSpPr>
          <p:cNvPr id="10" name="Título 1">
            <a:extLst>
              <a:ext uri="{FF2B5EF4-FFF2-40B4-BE49-F238E27FC236}">
                <a16:creationId xmlns:a16="http://schemas.microsoft.com/office/drawing/2014/main" id="{5E504655-2B42-24A2-6648-76FEC369FDEA}"/>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grpSp>
        <p:nvGrpSpPr>
          <p:cNvPr id="31" name="Grupo 30">
            <a:extLst>
              <a:ext uri="{FF2B5EF4-FFF2-40B4-BE49-F238E27FC236}">
                <a16:creationId xmlns:a16="http://schemas.microsoft.com/office/drawing/2014/main" id="{10C58168-A5B9-437F-0B93-0B90DFA4CF1D}"/>
              </a:ext>
            </a:extLst>
          </p:cNvPr>
          <p:cNvGrpSpPr/>
          <p:nvPr/>
        </p:nvGrpSpPr>
        <p:grpSpPr>
          <a:xfrm>
            <a:off x="844792" y="2022896"/>
            <a:ext cx="527390" cy="430018"/>
            <a:chOff x="5600732" y="3882894"/>
            <a:chExt cx="881347" cy="718625"/>
          </a:xfrm>
          <a:solidFill>
            <a:srgbClr val="00F1BE"/>
          </a:solidFill>
        </p:grpSpPr>
        <p:sp>
          <p:nvSpPr>
            <p:cNvPr id="21" name="Forma libre 20">
              <a:extLst>
                <a:ext uri="{FF2B5EF4-FFF2-40B4-BE49-F238E27FC236}">
                  <a16:creationId xmlns:a16="http://schemas.microsoft.com/office/drawing/2014/main" id="{73F37DC7-F87C-0497-2D1C-976B3CC8484D}"/>
                </a:ext>
              </a:extLst>
            </p:cNvPr>
            <p:cNvSpPr/>
            <p:nvPr/>
          </p:nvSpPr>
          <p:spPr>
            <a:xfrm>
              <a:off x="5909201" y="3882894"/>
              <a:ext cx="572860" cy="580445"/>
            </a:xfrm>
            <a:custGeom>
              <a:avLst/>
              <a:gdLst>
                <a:gd name="connsiteX0" fmla="*/ 283680 w 572860"/>
                <a:gd name="connsiteY0" fmla="*/ 580446 h 580445"/>
                <a:gd name="connsiteX1" fmla="*/ 117037 w 572860"/>
                <a:gd name="connsiteY1" fmla="*/ 527445 h 580445"/>
                <a:gd name="connsiteX2" fmla="*/ 12708 w 572860"/>
                <a:gd name="connsiteY2" fmla="*/ 391793 h 580445"/>
                <a:gd name="connsiteX3" fmla="*/ 20770 w 572860"/>
                <a:gd name="connsiteY3" fmla="*/ 374014 h 580445"/>
                <a:gd name="connsiteX4" fmla="*/ 38485 w 572860"/>
                <a:gd name="connsiteY4" fmla="*/ 382106 h 580445"/>
                <a:gd name="connsiteX5" fmla="*/ 283668 w 572860"/>
                <a:gd name="connsiteY5" fmla="*/ 552800 h 580445"/>
                <a:gd name="connsiteX6" fmla="*/ 545315 w 572860"/>
                <a:gd name="connsiteY6" fmla="*/ 290208 h 580445"/>
                <a:gd name="connsiteX7" fmla="*/ 283668 w 572860"/>
                <a:gd name="connsiteY7" fmla="*/ 27615 h 580445"/>
                <a:gd name="connsiteX8" fmla="*/ 27275 w 572860"/>
                <a:gd name="connsiteY8" fmla="*/ 237683 h 580445"/>
                <a:gd name="connsiteX9" fmla="*/ 11041 w 572860"/>
                <a:gd name="connsiteY9" fmla="*/ 248484 h 580445"/>
                <a:gd name="connsiteX10" fmla="*/ 279 w 572860"/>
                <a:gd name="connsiteY10" fmla="*/ 232191 h 580445"/>
                <a:gd name="connsiteX11" fmla="*/ 99572 w 572860"/>
                <a:gd name="connsiteY11" fmla="*/ 66399 h 580445"/>
                <a:gd name="connsiteX12" fmla="*/ 283663 w 572860"/>
                <a:gd name="connsiteY12" fmla="*/ 0 h 580445"/>
                <a:gd name="connsiteX13" fmla="*/ 572860 w 572860"/>
                <a:gd name="connsiteY13" fmla="*/ 290242 h 580445"/>
                <a:gd name="connsiteX14" fmla="*/ 283663 w 572860"/>
                <a:gd name="connsiteY14" fmla="*/ 580446 h 5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860" h="580445">
                  <a:moveTo>
                    <a:pt x="283680" y="580446"/>
                  </a:moveTo>
                  <a:cubicBezTo>
                    <a:pt x="223585" y="580446"/>
                    <a:pt x="165964" y="562111"/>
                    <a:pt x="117037" y="527445"/>
                  </a:cubicBezTo>
                  <a:cubicBezTo>
                    <a:pt x="69220" y="493559"/>
                    <a:pt x="33126" y="446646"/>
                    <a:pt x="12708" y="391793"/>
                  </a:cubicBezTo>
                  <a:cubicBezTo>
                    <a:pt x="10045" y="384630"/>
                    <a:pt x="13670" y="376687"/>
                    <a:pt x="20770" y="374014"/>
                  </a:cubicBezTo>
                  <a:cubicBezTo>
                    <a:pt x="27908" y="371342"/>
                    <a:pt x="35822" y="374980"/>
                    <a:pt x="38485" y="382106"/>
                  </a:cubicBezTo>
                  <a:cubicBezTo>
                    <a:pt x="76501" y="484209"/>
                    <a:pt x="175060" y="552800"/>
                    <a:pt x="283668" y="552800"/>
                  </a:cubicBezTo>
                  <a:cubicBezTo>
                    <a:pt x="427930" y="552800"/>
                    <a:pt x="545315" y="435001"/>
                    <a:pt x="545315" y="290208"/>
                  </a:cubicBezTo>
                  <a:cubicBezTo>
                    <a:pt x="545315" y="145424"/>
                    <a:pt x="427940" y="27615"/>
                    <a:pt x="283668" y="27615"/>
                  </a:cubicBezTo>
                  <a:cubicBezTo>
                    <a:pt x="159704" y="27615"/>
                    <a:pt x="51871" y="115949"/>
                    <a:pt x="27275" y="237683"/>
                  </a:cubicBezTo>
                  <a:cubicBezTo>
                    <a:pt x="25759" y="245180"/>
                    <a:pt x="18474" y="250006"/>
                    <a:pt x="11041" y="248484"/>
                  </a:cubicBezTo>
                  <a:cubicBezTo>
                    <a:pt x="3570" y="246962"/>
                    <a:pt x="-1237" y="239687"/>
                    <a:pt x="279" y="232191"/>
                  </a:cubicBezTo>
                  <a:cubicBezTo>
                    <a:pt x="13371" y="167536"/>
                    <a:pt x="48615" y="108671"/>
                    <a:pt x="99572" y="66399"/>
                  </a:cubicBezTo>
                  <a:cubicBezTo>
                    <a:pt x="151161" y="23568"/>
                    <a:pt x="216578" y="0"/>
                    <a:pt x="283663" y="0"/>
                  </a:cubicBezTo>
                  <a:cubicBezTo>
                    <a:pt x="443130" y="0"/>
                    <a:pt x="572860" y="130199"/>
                    <a:pt x="572860" y="290242"/>
                  </a:cubicBezTo>
                  <a:cubicBezTo>
                    <a:pt x="572860" y="450247"/>
                    <a:pt x="443130" y="580446"/>
                    <a:pt x="283663" y="580446"/>
                  </a:cubicBezTo>
                  <a:close/>
                </a:path>
              </a:pathLst>
            </a:custGeom>
            <a:grpFill/>
            <a:ln w="9438" cap="flat">
              <a:noFill/>
              <a:prstDash val="solid"/>
              <a:miter/>
            </a:ln>
          </p:spPr>
          <p:txBody>
            <a:bodyPr rtlCol="0" anchor="ctr"/>
            <a:lstStyle/>
            <a:p>
              <a:endParaRPr lang="es-ES"/>
            </a:p>
          </p:txBody>
        </p:sp>
        <p:sp>
          <p:nvSpPr>
            <p:cNvPr id="22" name="Forma libre 21">
              <a:extLst>
                <a:ext uri="{FF2B5EF4-FFF2-40B4-BE49-F238E27FC236}">
                  <a16:creationId xmlns:a16="http://schemas.microsoft.com/office/drawing/2014/main" id="{7D54D51C-DC20-D945-2661-083F5A816F07}"/>
                </a:ext>
              </a:extLst>
            </p:cNvPr>
            <p:cNvSpPr/>
            <p:nvPr/>
          </p:nvSpPr>
          <p:spPr>
            <a:xfrm>
              <a:off x="5965714" y="3938162"/>
              <a:ext cx="461262" cy="469886"/>
            </a:xfrm>
            <a:custGeom>
              <a:avLst/>
              <a:gdLst>
                <a:gd name="connsiteX0" fmla="*/ 227167 w 461262"/>
                <a:gd name="connsiteY0" fmla="*/ 469879 h 469886"/>
                <a:gd name="connsiteX1" fmla="*/ 101433 w 461262"/>
                <a:gd name="connsiteY1" fmla="*/ 433135 h 469886"/>
                <a:gd name="connsiteX2" fmla="*/ 16634 w 461262"/>
                <a:gd name="connsiteY2" fmla="*/ 337711 h 469886"/>
                <a:gd name="connsiteX3" fmla="*/ 22995 w 461262"/>
                <a:gd name="connsiteY3" fmla="*/ 319228 h 469886"/>
                <a:gd name="connsiteX4" fmla="*/ 41412 w 461262"/>
                <a:gd name="connsiteY4" fmla="*/ 325612 h 469886"/>
                <a:gd name="connsiteX5" fmla="*/ 227169 w 461262"/>
                <a:gd name="connsiteY5" fmla="*/ 442262 h 469886"/>
                <a:gd name="connsiteX6" fmla="*/ 433707 w 461262"/>
                <a:gd name="connsiteY6" fmla="*/ 234977 h 469886"/>
                <a:gd name="connsiteX7" fmla="*/ 227169 w 461262"/>
                <a:gd name="connsiteY7" fmla="*/ 27693 h 469886"/>
                <a:gd name="connsiteX8" fmla="*/ 27097 w 461262"/>
                <a:gd name="connsiteY8" fmla="*/ 183166 h 469886"/>
                <a:gd name="connsiteX9" fmla="*/ 10345 w 461262"/>
                <a:gd name="connsiteY9" fmla="*/ 193113 h 469886"/>
                <a:gd name="connsiteX10" fmla="*/ 434 w 461262"/>
                <a:gd name="connsiteY10" fmla="*/ 176300 h 469886"/>
                <a:gd name="connsiteX11" fmla="*/ 227166 w 461262"/>
                <a:gd name="connsiteY11" fmla="*/ 0 h 469886"/>
                <a:gd name="connsiteX12" fmla="*/ 461263 w 461262"/>
                <a:gd name="connsiteY12" fmla="*/ 234943 h 469886"/>
                <a:gd name="connsiteX13" fmla="*/ 227166 w 461262"/>
                <a:gd name="connsiteY13" fmla="*/ 469886 h 4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1262" h="469886">
                  <a:moveTo>
                    <a:pt x="227167" y="469879"/>
                  </a:moveTo>
                  <a:cubicBezTo>
                    <a:pt x="182456" y="469879"/>
                    <a:pt x="138967" y="457186"/>
                    <a:pt x="101433" y="433135"/>
                  </a:cubicBezTo>
                  <a:cubicBezTo>
                    <a:pt x="64895" y="409752"/>
                    <a:pt x="35569" y="376757"/>
                    <a:pt x="16634" y="337711"/>
                  </a:cubicBezTo>
                  <a:cubicBezTo>
                    <a:pt x="13306" y="330844"/>
                    <a:pt x="16153" y="322568"/>
                    <a:pt x="22995" y="319228"/>
                  </a:cubicBezTo>
                  <a:cubicBezTo>
                    <a:pt x="29836" y="315887"/>
                    <a:pt x="38084" y="318745"/>
                    <a:pt x="41412" y="325612"/>
                  </a:cubicBezTo>
                  <a:cubicBezTo>
                    <a:pt x="76323" y="397578"/>
                    <a:pt x="147512" y="442262"/>
                    <a:pt x="227169" y="442262"/>
                  </a:cubicBezTo>
                  <a:cubicBezTo>
                    <a:pt x="341070" y="442262"/>
                    <a:pt x="433707" y="349251"/>
                    <a:pt x="433707" y="234977"/>
                  </a:cubicBezTo>
                  <a:cubicBezTo>
                    <a:pt x="433707" y="120665"/>
                    <a:pt x="341031" y="27693"/>
                    <a:pt x="227169" y="27693"/>
                  </a:cubicBezTo>
                  <a:cubicBezTo>
                    <a:pt x="132867" y="27693"/>
                    <a:pt x="50586" y="91643"/>
                    <a:pt x="27097" y="183166"/>
                  </a:cubicBezTo>
                  <a:cubicBezTo>
                    <a:pt x="25212" y="190551"/>
                    <a:pt x="17704" y="195006"/>
                    <a:pt x="10345" y="193113"/>
                  </a:cubicBezTo>
                  <a:cubicBezTo>
                    <a:pt x="2986" y="191220"/>
                    <a:pt x="-1452" y="183686"/>
                    <a:pt x="434" y="176300"/>
                  </a:cubicBezTo>
                  <a:cubicBezTo>
                    <a:pt x="27061" y="72449"/>
                    <a:pt x="120289" y="0"/>
                    <a:pt x="227166" y="0"/>
                  </a:cubicBezTo>
                  <a:cubicBezTo>
                    <a:pt x="356233" y="0"/>
                    <a:pt x="461263" y="105409"/>
                    <a:pt x="461263" y="234943"/>
                  </a:cubicBezTo>
                  <a:cubicBezTo>
                    <a:pt x="461263" y="364515"/>
                    <a:pt x="356233" y="469886"/>
                    <a:pt x="227166" y="469886"/>
                  </a:cubicBezTo>
                  <a:close/>
                </a:path>
              </a:pathLst>
            </a:custGeom>
            <a:grpFill/>
            <a:ln w="9438" cap="flat">
              <a:noFill/>
              <a:prstDash val="solid"/>
              <a:miter/>
            </a:ln>
          </p:spPr>
          <p:txBody>
            <a:bodyPr rtlCol="0" anchor="ctr"/>
            <a:lstStyle/>
            <a:p>
              <a:endParaRPr lang="es-ES"/>
            </a:p>
          </p:txBody>
        </p:sp>
        <p:sp>
          <p:nvSpPr>
            <p:cNvPr id="23" name="Forma libre 22">
              <a:extLst>
                <a:ext uri="{FF2B5EF4-FFF2-40B4-BE49-F238E27FC236}">
                  <a16:creationId xmlns:a16="http://schemas.microsoft.com/office/drawing/2014/main" id="{3A2AD48A-9C33-162D-7246-622AA8A22673}"/>
                </a:ext>
              </a:extLst>
            </p:cNvPr>
            <p:cNvSpPr/>
            <p:nvPr/>
          </p:nvSpPr>
          <p:spPr>
            <a:xfrm>
              <a:off x="5600732" y="4352778"/>
              <a:ext cx="881302" cy="248741"/>
            </a:xfrm>
            <a:custGeom>
              <a:avLst/>
              <a:gdLst>
                <a:gd name="connsiteX0" fmla="*/ 867553 w 881302"/>
                <a:gd name="connsiteY0" fmla="*/ 248741 h 248741"/>
                <a:gd name="connsiteX1" fmla="*/ 13794 w 881302"/>
                <a:gd name="connsiteY1" fmla="*/ 248741 h 248741"/>
                <a:gd name="connsiteX2" fmla="*/ 37 w 881302"/>
                <a:gd name="connsiteY2" fmla="*/ 234935 h 248741"/>
                <a:gd name="connsiteX3" fmla="*/ 0 w 881302"/>
                <a:gd name="connsiteY3" fmla="*/ 13807 h 248741"/>
                <a:gd name="connsiteX4" fmla="*/ 13757 w 881302"/>
                <a:gd name="connsiteY4" fmla="*/ 0 h 248741"/>
                <a:gd name="connsiteX5" fmla="*/ 395885 w 881302"/>
                <a:gd name="connsiteY5" fmla="*/ 0 h 248741"/>
                <a:gd name="connsiteX6" fmla="*/ 409641 w 881302"/>
                <a:gd name="connsiteY6" fmla="*/ 13807 h 248741"/>
                <a:gd name="connsiteX7" fmla="*/ 395885 w 881302"/>
                <a:gd name="connsiteY7" fmla="*/ 27613 h 248741"/>
                <a:gd name="connsiteX8" fmla="*/ 27551 w 881302"/>
                <a:gd name="connsiteY8" fmla="*/ 27650 h 248741"/>
                <a:gd name="connsiteX9" fmla="*/ 27551 w 881302"/>
                <a:gd name="connsiteY9" fmla="*/ 221129 h 248741"/>
                <a:gd name="connsiteX10" fmla="*/ 853788 w 881302"/>
                <a:gd name="connsiteY10" fmla="*/ 221129 h 248741"/>
                <a:gd name="connsiteX11" fmla="*/ 853788 w 881302"/>
                <a:gd name="connsiteY11" fmla="*/ 27650 h 248741"/>
                <a:gd name="connsiteX12" fmla="*/ 788367 w 881302"/>
                <a:gd name="connsiteY12" fmla="*/ 27650 h 248741"/>
                <a:gd name="connsiteX13" fmla="*/ 774610 w 881302"/>
                <a:gd name="connsiteY13" fmla="*/ 13844 h 248741"/>
                <a:gd name="connsiteX14" fmla="*/ 788367 w 881302"/>
                <a:gd name="connsiteY14" fmla="*/ 37 h 248741"/>
                <a:gd name="connsiteX15" fmla="*/ 867545 w 881302"/>
                <a:gd name="connsiteY15" fmla="*/ 37 h 248741"/>
                <a:gd name="connsiteX16" fmla="*/ 881302 w 881302"/>
                <a:gd name="connsiteY16" fmla="*/ 13844 h 248741"/>
                <a:gd name="connsiteX17" fmla="*/ 881302 w 881302"/>
                <a:gd name="connsiteY17" fmla="*/ 234972 h 248741"/>
                <a:gd name="connsiteX18" fmla="*/ 867545 w 881302"/>
                <a:gd name="connsiteY18" fmla="*/ 248741 h 24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1302" h="248741">
                  <a:moveTo>
                    <a:pt x="867553" y="248741"/>
                  </a:moveTo>
                  <a:lnTo>
                    <a:pt x="13794" y="248741"/>
                  </a:lnTo>
                  <a:cubicBezTo>
                    <a:pt x="6176" y="248741"/>
                    <a:pt x="37" y="242543"/>
                    <a:pt x="37" y="234935"/>
                  </a:cubicBezTo>
                  <a:lnTo>
                    <a:pt x="0" y="13807"/>
                  </a:lnTo>
                  <a:cubicBezTo>
                    <a:pt x="0" y="6161"/>
                    <a:pt x="6176" y="0"/>
                    <a:pt x="13757" y="0"/>
                  </a:cubicBezTo>
                  <a:lnTo>
                    <a:pt x="395885" y="0"/>
                  </a:lnTo>
                  <a:cubicBezTo>
                    <a:pt x="403503" y="0"/>
                    <a:pt x="409641" y="6198"/>
                    <a:pt x="409641" y="13807"/>
                  </a:cubicBezTo>
                  <a:cubicBezTo>
                    <a:pt x="409641" y="21452"/>
                    <a:pt x="403466" y="27613"/>
                    <a:pt x="395885" y="27613"/>
                  </a:cubicBezTo>
                  <a:lnTo>
                    <a:pt x="27551" y="27650"/>
                  </a:lnTo>
                  <a:lnTo>
                    <a:pt x="27551" y="221129"/>
                  </a:lnTo>
                  <a:lnTo>
                    <a:pt x="853788" y="221129"/>
                  </a:lnTo>
                  <a:lnTo>
                    <a:pt x="853788" y="27650"/>
                  </a:lnTo>
                  <a:lnTo>
                    <a:pt x="788367" y="27650"/>
                  </a:lnTo>
                  <a:cubicBezTo>
                    <a:pt x="780749" y="27650"/>
                    <a:pt x="774610" y="21452"/>
                    <a:pt x="774610" y="13844"/>
                  </a:cubicBezTo>
                  <a:cubicBezTo>
                    <a:pt x="774610" y="6198"/>
                    <a:pt x="780786" y="37"/>
                    <a:pt x="788367" y="37"/>
                  </a:cubicBezTo>
                  <a:lnTo>
                    <a:pt x="867545" y="37"/>
                  </a:lnTo>
                  <a:cubicBezTo>
                    <a:pt x="875163" y="37"/>
                    <a:pt x="881302" y="6235"/>
                    <a:pt x="881302" y="13844"/>
                  </a:cubicBezTo>
                  <a:lnTo>
                    <a:pt x="881302" y="234972"/>
                  </a:lnTo>
                  <a:cubicBezTo>
                    <a:pt x="881339" y="242580"/>
                    <a:pt x="875163" y="248741"/>
                    <a:pt x="867545" y="248741"/>
                  </a:cubicBezTo>
                  <a:close/>
                </a:path>
              </a:pathLst>
            </a:custGeom>
            <a:grpFill/>
            <a:ln w="9438" cap="flat">
              <a:noFill/>
              <a:prstDash val="solid"/>
              <a:miter/>
            </a:ln>
          </p:spPr>
          <p:txBody>
            <a:bodyPr rtlCol="0" anchor="ctr"/>
            <a:lstStyle/>
            <a:p>
              <a:endParaRPr lang="es-ES"/>
            </a:p>
          </p:txBody>
        </p:sp>
        <p:sp>
          <p:nvSpPr>
            <p:cNvPr id="24" name="Forma libre 23">
              <a:extLst>
                <a:ext uri="{FF2B5EF4-FFF2-40B4-BE49-F238E27FC236}">
                  <a16:creationId xmlns:a16="http://schemas.microsoft.com/office/drawing/2014/main" id="{4A040963-8478-8BD2-CC1F-88467A6A6C07}"/>
                </a:ext>
              </a:extLst>
            </p:cNvPr>
            <p:cNvSpPr/>
            <p:nvPr/>
          </p:nvSpPr>
          <p:spPr>
            <a:xfrm>
              <a:off x="5614489" y="4256019"/>
              <a:ext cx="790072" cy="124410"/>
            </a:xfrm>
            <a:custGeom>
              <a:avLst/>
              <a:gdLst>
                <a:gd name="connsiteX0" fmla="*/ 382164 w 790072"/>
                <a:gd name="connsiteY0" fmla="*/ 124410 h 124410"/>
                <a:gd name="connsiteX1" fmla="*/ 61981 w 790072"/>
                <a:gd name="connsiteY1" fmla="*/ 124410 h 124410"/>
                <a:gd name="connsiteX2" fmla="*/ 0 w 790072"/>
                <a:gd name="connsiteY2" fmla="*/ 62205 h 124410"/>
                <a:gd name="connsiteX3" fmla="*/ 18121 w 790072"/>
                <a:gd name="connsiteY3" fmla="*/ 18224 h 124410"/>
                <a:gd name="connsiteX4" fmla="*/ 61981 w 790072"/>
                <a:gd name="connsiteY4" fmla="*/ 0 h 124410"/>
                <a:gd name="connsiteX5" fmla="*/ 776315 w 790072"/>
                <a:gd name="connsiteY5" fmla="*/ 0 h 124410"/>
                <a:gd name="connsiteX6" fmla="*/ 790072 w 790072"/>
                <a:gd name="connsiteY6" fmla="*/ 13807 h 124410"/>
                <a:gd name="connsiteX7" fmla="*/ 776315 w 790072"/>
                <a:gd name="connsiteY7" fmla="*/ 27613 h 124410"/>
                <a:gd name="connsiteX8" fmla="*/ 61981 w 790072"/>
                <a:gd name="connsiteY8" fmla="*/ 27650 h 124410"/>
                <a:gd name="connsiteX9" fmla="*/ 37611 w 790072"/>
                <a:gd name="connsiteY9" fmla="*/ 37783 h 124410"/>
                <a:gd name="connsiteX10" fmla="*/ 27552 w 790072"/>
                <a:gd name="connsiteY10" fmla="*/ 62204 h 124410"/>
                <a:gd name="connsiteX11" fmla="*/ 61981 w 790072"/>
                <a:gd name="connsiteY11" fmla="*/ 96758 h 124410"/>
                <a:gd name="connsiteX12" fmla="*/ 382127 w 790072"/>
                <a:gd name="connsiteY12" fmla="*/ 96758 h 124410"/>
                <a:gd name="connsiteX13" fmla="*/ 395883 w 790072"/>
                <a:gd name="connsiteY13" fmla="*/ 110565 h 124410"/>
                <a:gd name="connsiteX14" fmla="*/ 382164 w 790072"/>
                <a:gd name="connsiteY14" fmla="*/ 124409 h 12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0072" h="124410">
                  <a:moveTo>
                    <a:pt x="382164" y="124410"/>
                  </a:moveTo>
                  <a:lnTo>
                    <a:pt x="61981" y="124410"/>
                  </a:lnTo>
                  <a:cubicBezTo>
                    <a:pt x="27810" y="124410"/>
                    <a:pt x="0" y="96500"/>
                    <a:pt x="0" y="62205"/>
                  </a:cubicBezTo>
                  <a:cubicBezTo>
                    <a:pt x="0" y="45615"/>
                    <a:pt x="6435" y="29990"/>
                    <a:pt x="18121" y="18224"/>
                  </a:cubicBezTo>
                  <a:cubicBezTo>
                    <a:pt x="29918" y="6495"/>
                    <a:pt x="45450" y="0"/>
                    <a:pt x="61981" y="0"/>
                  </a:cubicBezTo>
                  <a:lnTo>
                    <a:pt x="776315" y="0"/>
                  </a:lnTo>
                  <a:cubicBezTo>
                    <a:pt x="783934" y="0"/>
                    <a:pt x="790072" y="6198"/>
                    <a:pt x="790072" y="13807"/>
                  </a:cubicBezTo>
                  <a:cubicBezTo>
                    <a:pt x="790072" y="21452"/>
                    <a:pt x="783897" y="27613"/>
                    <a:pt x="776315" y="27613"/>
                  </a:cubicBezTo>
                  <a:lnTo>
                    <a:pt x="61981" y="27650"/>
                  </a:lnTo>
                  <a:cubicBezTo>
                    <a:pt x="52810" y="27650"/>
                    <a:pt x="44156" y="31250"/>
                    <a:pt x="37611" y="37783"/>
                  </a:cubicBezTo>
                  <a:cubicBezTo>
                    <a:pt x="31139" y="44315"/>
                    <a:pt x="27552" y="53000"/>
                    <a:pt x="27552" y="62204"/>
                  </a:cubicBezTo>
                  <a:cubicBezTo>
                    <a:pt x="27552" y="81244"/>
                    <a:pt x="43010" y="96758"/>
                    <a:pt x="61981" y="96758"/>
                  </a:cubicBezTo>
                  <a:lnTo>
                    <a:pt x="382127" y="96758"/>
                  </a:lnTo>
                  <a:cubicBezTo>
                    <a:pt x="389745" y="96758"/>
                    <a:pt x="395883" y="102956"/>
                    <a:pt x="395883" y="110565"/>
                  </a:cubicBezTo>
                  <a:cubicBezTo>
                    <a:pt x="395920" y="118211"/>
                    <a:pt x="389745" y="124409"/>
                    <a:pt x="382164" y="124409"/>
                  </a:cubicBezTo>
                  <a:close/>
                </a:path>
              </a:pathLst>
            </a:custGeom>
            <a:grpFill/>
            <a:ln w="9438" cap="flat">
              <a:noFill/>
              <a:prstDash val="solid"/>
              <a:miter/>
            </a:ln>
          </p:spPr>
          <p:txBody>
            <a:bodyPr rtlCol="0" anchor="ctr"/>
            <a:lstStyle/>
            <a:p>
              <a:endParaRPr lang="es-ES"/>
            </a:p>
          </p:txBody>
        </p:sp>
        <p:sp>
          <p:nvSpPr>
            <p:cNvPr id="25" name="Forma libre 24">
              <a:extLst>
                <a:ext uri="{FF2B5EF4-FFF2-40B4-BE49-F238E27FC236}">
                  <a16:creationId xmlns:a16="http://schemas.microsoft.com/office/drawing/2014/main" id="{7302CECF-F8C6-77A9-10C8-56CD8431234B}"/>
                </a:ext>
              </a:extLst>
            </p:cNvPr>
            <p:cNvSpPr/>
            <p:nvPr/>
          </p:nvSpPr>
          <p:spPr>
            <a:xfrm>
              <a:off x="6013892" y="4131683"/>
              <a:ext cx="234054" cy="110528"/>
            </a:xfrm>
            <a:custGeom>
              <a:avLst/>
              <a:gdLst>
                <a:gd name="connsiteX0" fmla="*/ 178989 w 234054"/>
                <a:gd name="connsiteY0" fmla="*/ 110529 h 110528"/>
                <a:gd name="connsiteX1" fmla="*/ 13757 w 234054"/>
                <a:gd name="connsiteY1" fmla="*/ 110529 h 110528"/>
                <a:gd name="connsiteX2" fmla="*/ 0 w 234054"/>
                <a:gd name="connsiteY2" fmla="*/ 96722 h 110528"/>
                <a:gd name="connsiteX3" fmla="*/ 13757 w 234054"/>
                <a:gd name="connsiteY3" fmla="*/ 82916 h 110528"/>
                <a:gd name="connsiteX4" fmla="*/ 178989 w 234054"/>
                <a:gd name="connsiteY4" fmla="*/ 82916 h 110528"/>
                <a:gd name="connsiteX5" fmla="*/ 198479 w 234054"/>
                <a:gd name="connsiteY5" fmla="*/ 74824 h 110528"/>
                <a:gd name="connsiteX6" fmla="*/ 206541 w 234054"/>
                <a:gd name="connsiteY6" fmla="*/ 55264 h 110528"/>
                <a:gd name="connsiteX7" fmla="*/ 178989 w 234054"/>
                <a:gd name="connsiteY7" fmla="*/ 27613 h 110528"/>
                <a:gd name="connsiteX8" fmla="*/ 13757 w 234054"/>
                <a:gd name="connsiteY8" fmla="*/ 27613 h 110528"/>
                <a:gd name="connsiteX9" fmla="*/ 0 w 234054"/>
                <a:gd name="connsiteY9" fmla="*/ 13807 h 110528"/>
                <a:gd name="connsiteX10" fmla="*/ 13757 w 234054"/>
                <a:gd name="connsiteY10" fmla="*/ 0 h 110528"/>
                <a:gd name="connsiteX11" fmla="*/ 178989 w 234054"/>
                <a:gd name="connsiteY11" fmla="*/ 0 h 110528"/>
                <a:gd name="connsiteX12" fmla="*/ 234055 w 234054"/>
                <a:gd name="connsiteY12" fmla="*/ 55264 h 110528"/>
                <a:gd name="connsiteX13" fmla="*/ 217931 w 234054"/>
                <a:gd name="connsiteY13" fmla="*/ 94347 h 110528"/>
                <a:gd name="connsiteX14" fmla="*/ 178989 w 234054"/>
                <a:gd name="connsiteY14" fmla="*/ 110529 h 1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054" h="110528">
                  <a:moveTo>
                    <a:pt x="178989" y="110529"/>
                  </a:moveTo>
                  <a:lnTo>
                    <a:pt x="13757" y="110529"/>
                  </a:lnTo>
                  <a:cubicBezTo>
                    <a:pt x="6139" y="110529"/>
                    <a:pt x="0" y="104331"/>
                    <a:pt x="0" y="96722"/>
                  </a:cubicBezTo>
                  <a:cubicBezTo>
                    <a:pt x="0" y="89076"/>
                    <a:pt x="6176" y="82916"/>
                    <a:pt x="13757" y="82916"/>
                  </a:cubicBezTo>
                  <a:lnTo>
                    <a:pt x="178989" y="82916"/>
                  </a:lnTo>
                  <a:cubicBezTo>
                    <a:pt x="186348" y="82916"/>
                    <a:pt x="193264" y="80021"/>
                    <a:pt x="198479" y="74824"/>
                  </a:cubicBezTo>
                  <a:cubicBezTo>
                    <a:pt x="203656" y="69554"/>
                    <a:pt x="206541" y="62613"/>
                    <a:pt x="206541" y="55264"/>
                  </a:cubicBezTo>
                  <a:cubicBezTo>
                    <a:pt x="206541" y="40010"/>
                    <a:pt x="194189" y="27613"/>
                    <a:pt x="178989" y="27613"/>
                  </a:cubicBezTo>
                  <a:lnTo>
                    <a:pt x="13757" y="27613"/>
                  </a:lnTo>
                  <a:cubicBezTo>
                    <a:pt x="6139" y="27613"/>
                    <a:pt x="0" y="21415"/>
                    <a:pt x="0" y="13807"/>
                  </a:cubicBezTo>
                  <a:cubicBezTo>
                    <a:pt x="0" y="6162"/>
                    <a:pt x="6176" y="0"/>
                    <a:pt x="13757" y="0"/>
                  </a:cubicBezTo>
                  <a:lnTo>
                    <a:pt x="178989" y="0"/>
                  </a:lnTo>
                  <a:cubicBezTo>
                    <a:pt x="209351" y="0"/>
                    <a:pt x="234055" y="24793"/>
                    <a:pt x="234055" y="55264"/>
                  </a:cubicBezTo>
                  <a:cubicBezTo>
                    <a:pt x="234055" y="69999"/>
                    <a:pt x="228322" y="83880"/>
                    <a:pt x="217931" y="94347"/>
                  </a:cubicBezTo>
                  <a:cubicBezTo>
                    <a:pt x="207502" y="104777"/>
                    <a:pt x="193671" y="110529"/>
                    <a:pt x="178989" y="110529"/>
                  </a:cubicBezTo>
                  <a:close/>
                </a:path>
              </a:pathLst>
            </a:custGeom>
            <a:grpFill/>
            <a:ln w="9438" cap="flat">
              <a:noFill/>
              <a:prstDash val="solid"/>
              <a:miter/>
            </a:ln>
          </p:spPr>
          <p:txBody>
            <a:bodyPr rtlCol="0" anchor="ctr"/>
            <a:lstStyle/>
            <a:p>
              <a:endParaRPr lang="es-ES"/>
            </a:p>
          </p:txBody>
        </p:sp>
        <p:sp>
          <p:nvSpPr>
            <p:cNvPr id="26" name="Forma libre 25">
              <a:extLst>
                <a:ext uri="{FF2B5EF4-FFF2-40B4-BE49-F238E27FC236}">
                  <a16:creationId xmlns:a16="http://schemas.microsoft.com/office/drawing/2014/main" id="{4E6422B0-7F18-1352-59B7-4702F1D91A17}"/>
                </a:ext>
              </a:extLst>
            </p:cNvPr>
            <p:cNvSpPr/>
            <p:nvPr/>
          </p:nvSpPr>
          <p:spPr>
            <a:xfrm>
              <a:off x="6206733" y="4090189"/>
              <a:ext cx="137627" cy="138217"/>
            </a:xfrm>
            <a:custGeom>
              <a:avLst/>
              <a:gdLst>
                <a:gd name="connsiteX0" fmla="*/ 68770 w 137627"/>
                <a:gd name="connsiteY0" fmla="*/ 138217 h 138217"/>
                <a:gd name="connsiteX1" fmla="*/ 16145 w 137627"/>
                <a:gd name="connsiteY1" fmla="*/ 113684 h 138217"/>
                <a:gd name="connsiteX2" fmla="*/ 17772 w 137627"/>
                <a:gd name="connsiteY2" fmla="*/ 94199 h 138217"/>
                <a:gd name="connsiteX3" fmla="*/ 37188 w 137627"/>
                <a:gd name="connsiteY3" fmla="*/ 95832 h 138217"/>
                <a:gd name="connsiteX4" fmla="*/ 68770 w 137627"/>
                <a:gd name="connsiteY4" fmla="*/ 110567 h 138217"/>
                <a:gd name="connsiteX5" fmla="*/ 110078 w 137627"/>
                <a:gd name="connsiteY5" fmla="*/ 69109 h 138217"/>
                <a:gd name="connsiteX6" fmla="*/ 68770 w 137627"/>
                <a:gd name="connsiteY6" fmla="*/ 27651 h 138217"/>
                <a:gd name="connsiteX7" fmla="*/ 27535 w 137627"/>
                <a:gd name="connsiteY7" fmla="*/ 66697 h 138217"/>
                <a:gd name="connsiteX8" fmla="*/ 13001 w 137627"/>
                <a:gd name="connsiteY8" fmla="*/ 79724 h 138217"/>
                <a:gd name="connsiteX9" fmla="*/ 20 w 137627"/>
                <a:gd name="connsiteY9" fmla="*/ 65137 h 138217"/>
                <a:gd name="connsiteX10" fmla="*/ 68769 w 137627"/>
                <a:gd name="connsiteY10" fmla="*/ 0 h 138217"/>
                <a:gd name="connsiteX11" fmla="*/ 137628 w 137627"/>
                <a:gd name="connsiteY11" fmla="*/ 69108 h 138217"/>
                <a:gd name="connsiteX12" fmla="*/ 68769 w 137627"/>
                <a:gd name="connsiteY12" fmla="*/ 138216 h 13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27" h="138217">
                  <a:moveTo>
                    <a:pt x="68770" y="138217"/>
                  </a:moveTo>
                  <a:cubicBezTo>
                    <a:pt x="48467" y="138217"/>
                    <a:pt x="29273" y="129272"/>
                    <a:pt x="16145" y="113684"/>
                  </a:cubicBezTo>
                  <a:cubicBezTo>
                    <a:pt x="11227" y="107857"/>
                    <a:pt x="11966" y="99136"/>
                    <a:pt x="17772" y="94199"/>
                  </a:cubicBezTo>
                  <a:cubicBezTo>
                    <a:pt x="23578" y="89263"/>
                    <a:pt x="32268" y="90005"/>
                    <a:pt x="37188" y="95832"/>
                  </a:cubicBezTo>
                  <a:cubicBezTo>
                    <a:pt x="45064" y="105184"/>
                    <a:pt x="56603" y="110567"/>
                    <a:pt x="68770" y="110567"/>
                  </a:cubicBezTo>
                  <a:cubicBezTo>
                    <a:pt x="91550" y="110567"/>
                    <a:pt x="110078" y="91972"/>
                    <a:pt x="110078" y="69109"/>
                  </a:cubicBezTo>
                  <a:cubicBezTo>
                    <a:pt x="110078" y="46246"/>
                    <a:pt x="91551" y="27651"/>
                    <a:pt x="68770" y="27651"/>
                  </a:cubicBezTo>
                  <a:cubicBezTo>
                    <a:pt x="46876" y="27651"/>
                    <a:pt x="28755" y="44799"/>
                    <a:pt x="27535" y="66697"/>
                  </a:cubicBezTo>
                  <a:cubicBezTo>
                    <a:pt x="27091" y="74305"/>
                    <a:pt x="20619" y="80133"/>
                    <a:pt x="13001" y="79724"/>
                  </a:cubicBezTo>
                  <a:cubicBezTo>
                    <a:pt x="5419" y="79278"/>
                    <a:pt x="-387" y="72783"/>
                    <a:pt x="20" y="65137"/>
                  </a:cubicBezTo>
                  <a:cubicBezTo>
                    <a:pt x="2091" y="28616"/>
                    <a:pt x="32268" y="0"/>
                    <a:pt x="68769" y="0"/>
                  </a:cubicBezTo>
                  <a:cubicBezTo>
                    <a:pt x="106749" y="0"/>
                    <a:pt x="137628" y="30991"/>
                    <a:pt x="137628" y="69108"/>
                  </a:cubicBezTo>
                  <a:cubicBezTo>
                    <a:pt x="137628" y="107188"/>
                    <a:pt x="106749" y="138216"/>
                    <a:pt x="68769" y="138216"/>
                  </a:cubicBezTo>
                  <a:close/>
                </a:path>
              </a:pathLst>
            </a:custGeom>
            <a:grpFill/>
            <a:ln w="9438" cap="flat">
              <a:noFill/>
              <a:prstDash val="solid"/>
              <a:miter/>
            </a:ln>
          </p:spPr>
          <p:txBody>
            <a:bodyPr rtlCol="0" anchor="ctr"/>
            <a:lstStyle/>
            <a:p>
              <a:endParaRPr lang="es-ES"/>
            </a:p>
          </p:txBody>
        </p:sp>
        <p:sp>
          <p:nvSpPr>
            <p:cNvPr id="27" name="Forma libre 26">
              <a:extLst>
                <a:ext uri="{FF2B5EF4-FFF2-40B4-BE49-F238E27FC236}">
                  <a16:creationId xmlns:a16="http://schemas.microsoft.com/office/drawing/2014/main" id="{65B9B288-4003-241A-F75A-46A8813C318D}"/>
                </a:ext>
              </a:extLst>
            </p:cNvPr>
            <p:cNvSpPr/>
            <p:nvPr/>
          </p:nvSpPr>
          <p:spPr>
            <a:xfrm>
              <a:off x="5683390" y="4103994"/>
              <a:ext cx="358059" cy="179673"/>
            </a:xfrm>
            <a:custGeom>
              <a:avLst/>
              <a:gdLst>
                <a:gd name="connsiteX0" fmla="*/ 344259 w 358059"/>
                <a:gd name="connsiteY0" fmla="*/ 179673 h 179673"/>
                <a:gd name="connsiteX1" fmla="*/ 13757 w 358059"/>
                <a:gd name="connsiteY1" fmla="*/ 179673 h 179673"/>
                <a:gd name="connsiteX2" fmla="*/ 0 w 358059"/>
                <a:gd name="connsiteY2" fmla="*/ 165866 h 179673"/>
                <a:gd name="connsiteX3" fmla="*/ 0 w 358059"/>
                <a:gd name="connsiteY3" fmla="*/ 43202 h 179673"/>
                <a:gd name="connsiteX4" fmla="*/ 43047 w 358059"/>
                <a:gd name="connsiteY4" fmla="*/ 0 h 179673"/>
                <a:gd name="connsiteX5" fmla="*/ 315013 w 358059"/>
                <a:gd name="connsiteY5" fmla="*/ 0 h 179673"/>
                <a:gd name="connsiteX6" fmla="*/ 358060 w 358059"/>
                <a:gd name="connsiteY6" fmla="*/ 43202 h 179673"/>
                <a:gd name="connsiteX7" fmla="*/ 358060 w 358059"/>
                <a:gd name="connsiteY7" fmla="*/ 165866 h 179673"/>
                <a:gd name="connsiteX8" fmla="*/ 344266 w 358059"/>
                <a:gd name="connsiteY8" fmla="*/ 179673 h 179673"/>
                <a:gd name="connsiteX9" fmla="*/ 27513 w 358059"/>
                <a:gd name="connsiteY9" fmla="*/ 152022 h 179673"/>
                <a:gd name="connsiteX10" fmla="*/ 330466 w 358059"/>
                <a:gd name="connsiteY10" fmla="*/ 152022 h 179673"/>
                <a:gd name="connsiteX11" fmla="*/ 330466 w 358059"/>
                <a:gd name="connsiteY11" fmla="*/ 43201 h 179673"/>
                <a:gd name="connsiteX12" fmla="*/ 314971 w 358059"/>
                <a:gd name="connsiteY12" fmla="*/ 27650 h 179673"/>
                <a:gd name="connsiteX13" fmla="*/ 43004 w 358059"/>
                <a:gd name="connsiteY13" fmla="*/ 27650 h 179673"/>
                <a:gd name="connsiteX14" fmla="*/ 27509 w 358059"/>
                <a:gd name="connsiteY14" fmla="*/ 43201 h 1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059" h="179673">
                  <a:moveTo>
                    <a:pt x="344259" y="179673"/>
                  </a:moveTo>
                  <a:lnTo>
                    <a:pt x="13757" y="179673"/>
                  </a:lnTo>
                  <a:cubicBezTo>
                    <a:pt x="6139" y="179673"/>
                    <a:pt x="0" y="173475"/>
                    <a:pt x="0" y="165866"/>
                  </a:cubicBezTo>
                  <a:lnTo>
                    <a:pt x="0" y="43202"/>
                  </a:lnTo>
                  <a:cubicBezTo>
                    <a:pt x="0" y="19374"/>
                    <a:pt x="19305" y="0"/>
                    <a:pt x="43047" y="0"/>
                  </a:cubicBezTo>
                  <a:lnTo>
                    <a:pt x="315013" y="0"/>
                  </a:lnTo>
                  <a:cubicBezTo>
                    <a:pt x="338755" y="0"/>
                    <a:pt x="358060" y="19374"/>
                    <a:pt x="358060" y="43202"/>
                  </a:cubicBezTo>
                  <a:lnTo>
                    <a:pt x="358060" y="165866"/>
                  </a:lnTo>
                  <a:cubicBezTo>
                    <a:pt x="358023" y="173475"/>
                    <a:pt x="351846" y="179673"/>
                    <a:pt x="344266" y="179673"/>
                  </a:cubicBezTo>
                  <a:close/>
                  <a:moveTo>
                    <a:pt x="27513" y="152022"/>
                  </a:moveTo>
                  <a:lnTo>
                    <a:pt x="330466" y="152022"/>
                  </a:lnTo>
                  <a:lnTo>
                    <a:pt x="330466" y="43201"/>
                  </a:lnTo>
                  <a:cubicBezTo>
                    <a:pt x="330466" y="34628"/>
                    <a:pt x="323513" y="27650"/>
                    <a:pt x="314971" y="27650"/>
                  </a:cubicBezTo>
                  <a:lnTo>
                    <a:pt x="43004" y="27650"/>
                  </a:lnTo>
                  <a:cubicBezTo>
                    <a:pt x="34462" y="27650"/>
                    <a:pt x="27509" y="34628"/>
                    <a:pt x="27509" y="43201"/>
                  </a:cubicBezTo>
                  <a:close/>
                </a:path>
              </a:pathLst>
            </a:custGeom>
            <a:grpFill/>
            <a:ln w="9438" cap="flat">
              <a:noFill/>
              <a:prstDash val="solid"/>
              <a:miter/>
            </a:ln>
          </p:spPr>
          <p:txBody>
            <a:bodyPr rtlCol="0" anchor="ctr"/>
            <a:lstStyle/>
            <a:p>
              <a:endParaRPr lang="es-ES"/>
            </a:p>
          </p:txBody>
        </p:sp>
        <p:sp>
          <p:nvSpPr>
            <p:cNvPr id="28" name="Forma libre 27">
              <a:extLst>
                <a:ext uri="{FF2B5EF4-FFF2-40B4-BE49-F238E27FC236}">
                  <a16:creationId xmlns:a16="http://schemas.microsoft.com/office/drawing/2014/main" id="{90E00361-7C38-B67F-1381-5629369D4000}"/>
                </a:ext>
              </a:extLst>
            </p:cNvPr>
            <p:cNvSpPr/>
            <p:nvPr/>
          </p:nvSpPr>
          <p:spPr>
            <a:xfrm>
              <a:off x="5600769" y="4518646"/>
              <a:ext cx="881310" cy="27613"/>
            </a:xfrm>
            <a:custGeom>
              <a:avLst/>
              <a:gdLst>
                <a:gd name="connsiteX0" fmla="*/ 867516 w 881310"/>
                <a:gd name="connsiteY0" fmla="*/ 27613 h 27613"/>
                <a:gd name="connsiteX1" fmla="*/ 13757 w 881310"/>
                <a:gd name="connsiteY1" fmla="*/ 27613 h 27613"/>
                <a:gd name="connsiteX2" fmla="*/ 0 w 881310"/>
                <a:gd name="connsiteY2" fmla="*/ 13807 h 27613"/>
                <a:gd name="connsiteX3" fmla="*/ 13757 w 881310"/>
                <a:gd name="connsiteY3" fmla="*/ 0 h 27613"/>
                <a:gd name="connsiteX4" fmla="*/ 867553 w 881310"/>
                <a:gd name="connsiteY4" fmla="*/ 0 h 27613"/>
                <a:gd name="connsiteX5" fmla="*/ 881310 w 881310"/>
                <a:gd name="connsiteY5" fmla="*/ 13807 h 27613"/>
                <a:gd name="connsiteX6" fmla="*/ 867517 w 881310"/>
                <a:gd name="connsiteY6" fmla="*/ 27613 h 2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310" h="27613">
                  <a:moveTo>
                    <a:pt x="867516" y="27613"/>
                  </a:moveTo>
                  <a:lnTo>
                    <a:pt x="13757" y="27613"/>
                  </a:lnTo>
                  <a:cubicBezTo>
                    <a:pt x="6139" y="27613"/>
                    <a:pt x="0" y="21415"/>
                    <a:pt x="0" y="13807"/>
                  </a:cubicBezTo>
                  <a:cubicBezTo>
                    <a:pt x="0" y="6161"/>
                    <a:pt x="6176" y="0"/>
                    <a:pt x="13757" y="0"/>
                  </a:cubicBezTo>
                  <a:lnTo>
                    <a:pt x="867553" y="0"/>
                  </a:lnTo>
                  <a:cubicBezTo>
                    <a:pt x="875172" y="0"/>
                    <a:pt x="881310" y="6198"/>
                    <a:pt x="881310" y="13807"/>
                  </a:cubicBezTo>
                  <a:cubicBezTo>
                    <a:pt x="881310" y="21415"/>
                    <a:pt x="875135" y="27613"/>
                    <a:pt x="867517" y="27613"/>
                  </a:cubicBezTo>
                  <a:close/>
                </a:path>
              </a:pathLst>
            </a:custGeom>
            <a:grpFill/>
            <a:ln w="9438" cap="flat">
              <a:noFill/>
              <a:prstDash val="solid"/>
              <a:miter/>
            </a:ln>
          </p:spPr>
          <p:txBody>
            <a:bodyPr rtlCol="0" anchor="ctr"/>
            <a:lstStyle/>
            <a:p>
              <a:endParaRPr lang="es-ES"/>
            </a:p>
          </p:txBody>
        </p:sp>
      </p:grpSp>
      <p:grpSp>
        <p:nvGrpSpPr>
          <p:cNvPr id="57" name="Grupo 56">
            <a:extLst>
              <a:ext uri="{FF2B5EF4-FFF2-40B4-BE49-F238E27FC236}">
                <a16:creationId xmlns:a16="http://schemas.microsoft.com/office/drawing/2014/main" id="{225F979D-2BF5-A0ED-4079-B633A3D3A2BE}"/>
              </a:ext>
            </a:extLst>
          </p:cNvPr>
          <p:cNvGrpSpPr/>
          <p:nvPr/>
        </p:nvGrpSpPr>
        <p:grpSpPr>
          <a:xfrm>
            <a:off x="1390808" y="3403462"/>
            <a:ext cx="6499865" cy="461665"/>
            <a:chOff x="1763688" y="3403462"/>
            <a:chExt cx="6499865" cy="461665"/>
          </a:xfrm>
        </p:grpSpPr>
        <p:sp>
          <p:nvSpPr>
            <p:cNvPr id="3" name="CuadroTexto 2">
              <a:extLst>
                <a:ext uri="{FF2B5EF4-FFF2-40B4-BE49-F238E27FC236}">
                  <a16:creationId xmlns:a16="http://schemas.microsoft.com/office/drawing/2014/main" id="{46E207DF-9E50-D0A7-2C62-85A11A59AF27}"/>
                </a:ext>
              </a:extLst>
            </p:cNvPr>
            <p:cNvSpPr txBox="1"/>
            <p:nvPr/>
          </p:nvSpPr>
          <p:spPr>
            <a:xfrm>
              <a:off x="3113313" y="3403462"/>
              <a:ext cx="38027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i="1" dirty="0">
                  <a:solidFill>
                    <a:srgbClr val="002755"/>
                  </a:solidFill>
                  <a:latin typeface="Arial" panose="020B0604020202020204" pitchFamily="34" charset="0"/>
                  <a:cs typeface="Arial" panose="020B0604020202020204" pitchFamily="34" charset="0"/>
                </a:rPr>
                <a:t>Se inicia tratamiento</a:t>
              </a:r>
            </a:p>
          </p:txBody>
        </p:sp>
        <p:grpSp>
          <p:nvGrpSpPr>
            <p:cNvPr id="51" name="Grupo 50">
              <a:extLst>
                <a:ext uri="{FF2B5EF4-FFF2-40B4-BE49-F238E27FC236}">
                  <a16:creationId xmlns:a16="http://schemas.microsoft.com/office/drawing/2014/main" id="{89B05CF1-3F30-774A-6AE2-24EAF19AC60B}"/>
                </a:ext>
              </a:extLst>
            </p:cNvPr>
            <p:cNvGrpSpPr/>
            <p:nvPr/>
          </p:nvGrpSpPr>
          <p:grpSpPr>
            <a:xfrm>
              <a:off x="6865213" y="3430673"/>
              <a:ext cx="1398340" cy="407244"/>
              <a:chOff x="6865213" y="3430673"/>
              <a:chExt cx="1398340" cy="407244"/>
            </a:xfrm>
          </p:grpSpPr>
          <p:pic>
            <p:nvPicPr>
              <p:cNvPr id="19" name="Gráfico 18" descr="Flechas de cheurón contorno">
                <a:extLst>
                  <a:ext uri="{FF2B5EF4-FFF2-40B4-BE49-F238E27FC236}">
                    <a16:creationId xmlns:a16="http://schemas.microsoft.com/office/drawing/2014/main" id="{69A550A5-2A00-DB8B-8DE9-91A04FAB19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865213" y="3430673"/>
                <a:ext cx="407244" cy="407244"/>
              </a:xfrm>
              <a:prstGeom prst="rect">
                <a:avLst/>
              </a:prstGeom>
            </p:spPr>
          </p:pic>
          <p:pic>
            <p:nvPicPr>
              <p:cNvPr id="32" name="Gráfico 31" descr="Flechas de cheurón contorno">
                <a:extLst>
                  <a:ext uri="{FF2B5EF4-FFF2-40B4-BE49-F238E27FC236}">
                    <a16:creationId xmlns:a16="http://schemas.microsoft.com/office/drawing/2014/main" id="{7A82C0AB-F8A4-1098-D8E8-AD3C4FAE0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95578" y="3430673"/>
                <a:ext cx="407244" cy="407244"/>
              </a:xfrm>
              <a:prstGeom prst="rect">
                <a:avLst/>
              </a:prstGeom>
            </p:spPr>
          </p:pic>
          <p:pic>
            <p:nvPicPr>
              <p:cNvPr id="41" name="Gráfico 40" descr="Flechas de cheurón contorno">
                <a:extLst>
                  <a:ext uri="{FF2B5EF4-FFF2-40B4-BE49-F238E27FC236}">
                    <a16:creationId xmlns:a16="http://schemas.microsoft.com/office/drawing/2014/main" id="{FA7A5629-610A-EDDC-049A-8EAA7697E3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525943" y="3430673"/>
                <a:ext cx="407244" cy="407244"/>
              </a:xfrm>
              <a:prstGeom prst="rect">
                <a:avLst/>
              </a:prstGeom>
            </p:spPr>
          </p:pic>
          <p:pic>
            <p:nvPicPr>
              <p:cNvPr id="42" name="Gráfico 41" descr="Flechas de cheurón contorno">
                <a:extLst>
                  <a:ext uri="{FF2B5EF4-FFF2-40B4-BE49-F238E27FC236}">
                    <a16:creationId xmlns:a16="http://schemas.microsoft.com/office/drawing/2014/main" id="{8FB6FDF1-7D43-543C-077D-EE74DCC70D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856309" y="3430673"/>
                <a:ext cx="407244" cy="407244"/>
              </a:xfrm>
              <a:prstGeom prst="rect">
                <a:avLst/>
              </a:prstGeom>
            </p:spPr>
          </p:pic>
        </p:grpSp>
        <p:grpSp>
          <p:nvGrpSpPr>
            <p:cNvPr id="52" name="Grupo 51">
              <a:extLst>
                <a:ext uri="{FF2B5EF4-FFF2-40B4-BE49-F238E27FC236}">
                  <a16:creationId xmlns:a16="http://schemas.microsoft.com/office/drawing/2014/main" id="{5E91F58D-79D4-023E-3204-50E711A33176}"/>
                </a:ext>
              </a:extLst>
            </p:cNvPr>
            <p:cNvGrpSpPr/>
            <p:nvPr/>
          </p:nvGrpSpPr>
          <p:grpSpPr>
            <a:xfrm rot="10800000">
              <a:off x="1763688" y="3430673"/>
              <a:ext cx="1398340" cy="407244"/>
              <a:chOff x="6865213" y="3430673"/>
              <a:chExt cx="1398340" cy="407244"/>
            </a:xfrm>
          </p:grpSpPr>
          <p:pic>
            <p:nvPicPr>
              <p:cNvPr id="53" name="Gráfico 52" descr="Flechas de cheurón contorno">
                <a:extLst>
                  <a:ext uri="{FF2B5EF4-FFF2-40B4-BE49-F238E27FC236}">
                    <a16:creationId xmlns:a16="http://schemas.microsoft.com/office/drawing/2014/main" id="{DCA85473-2D32-5309-CE09-D6262E4C3F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865213" y="3430673"/>
                <a:ext cx="407244" cy="407244"/>
              </a:xfrm>
              <a:prstGeom prst="rect">
                <a:avLst/>
              </a:prstGeom>
            </p:spPr>
          </p:pic>
          <p:pic>
            <p:nvPicPr>
              <p:cNvPr id="54" name="Gráfico 53" descr="Flechas de cheurón contorno">
                <a:extLst>
                  <a:ext uri="{FF2B5EF4-FFF2-40B4-BE49-F238E27FC236}">
                    <a16:creationId xmlns:a16="http://schemas.microsoft.com/office/drawing/2014/main" id="{8BE9199C-6D47-17C8-A475-43580FE497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95578" y="3430673"/>
                <a:ext cx="407244" cy="407244"/>
              </a:xfrm>
              <a:prstGeom prst="rect">
                <a:avLst/>
              </a:prstGeom>
            </p:spPr>
          </p:pic>
          <p:pic>
            <p:nvPicPr>
              <p:cNvPr id="55" name="Gráfico 54" descr="Flechas de cheurón contorno">
                <a:extLst>
                  <a:ext uri="{FF2B5EF4-FFF2-40B4-BE49-F238E27FC236}">
                    <a16:creationId xmlns:a16="http://schemas.microsoft.com/office/drawing/2014/main" id="{C776FCC7-D309-D511-7604-41D0EA2973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525943" y="3430673"/>
                <a:ext cx="407244" cy="407244"/>
              </a:xfrm>
              <a:prstGeom prst="rect">
                <a:avLst/>
              </a:prstGeom>
            </p:spPr>
          </p:pic>
          <p:pic>
            <p:nvPicPr>
              <p:cNvPr id="56" name="Gráfico 55" descr="Flechas de cheurón contorno">
                <a:extLst>
                  <a:ext uri="{FF2B5EF4-FFF2-40B4-BE49-F238E27FC236}">
                    <a16:creationId xmlns:a16="http://schemas.microsoft.com/office/drawing/2014/main" id="{FB5768FD-4A7E-D0D0-FE61-65B7912498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856309" y="3430673"/>
                <a:ext cx="407244" cy="407244"/>
              </a:xfrm>
              <a:prstGeom prst="rect">
                <a:avLst/>
              </a:prstGeom>
            </p:spPr>
          </p:pic>
        </p:grpSp>
      </p:grpSp>
    </p:spTree>
    <p:extLst>
      <p:ext uri="{BB962C8B-B14F-4D97-AF65-F5344CB8AC3E}">
        <p14:creationId xmlns:p14="http://schemas.microsoft.com/office/powerpoint/2010/main" val="568730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9E69-615A-868B-ED87-672FD768DC31}"/>
            </a:ext>
          </a:extLst>
        </p:cNvPr>
        <p:cNvGrpSpPr/>
        <p:nvPr/>
      </p:nvGrpSpPr>
      <p:grpSpPr>
        <a:xfrm>
          <a:off x="0" y="0"/>
          <a:ext cx="0" cy="0"/>
          <a:chOff x="0" y="0"/>
          <a:chExt cx="0" cy="0"/>
        </a:xfrm>
      </p:grpSpPr>
      <p:sp>
        <p:nvSpPr>
          <p:cNvPr id="18" name="Rectángulo: una sola esquina redondeada 19">
            <a:extLst>
              <a:ext uri="{FF2B5EF4-FFF2-40B4-BE49-F238E27FC236}">
                <a16:creationId xmlns:a16="http://schemas.microsoft.com/office/drawing/2014/main" id="{7CE02326-BF4C-D0A6-98E3-B71EACD45291}"/>
              </a:ext>
            </a:extLst>
          </p:cNvPr>
          <p:cNvSpPr/>
          <p:nvPr/>
        </p:nvSpPr>
        <p:spPr>
          <a:xfrm flipV="1">
            <a:off x="503239" y="987424"/>
            <a:ext cx="8275002" cy="3112862"/>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2BFFE7B3-A604-C9DC-4429-60D8468F5942}"/>
              </a:ext>
            </a:extLst>
          </p:cNvPr>
          <p:cNvSpPr txBox="1"/>
          <p:nvPr/>
        </p:nvSpPr>
        <p:spPr>
          <a:xfrm>
            <a:off x="724679" y="1161808"/>
            <a:ext cx="6437543" cy="584775"/>
          </a:xfrm>
          <a:prstGeom prst="rect">
            <a:avLst/>
          </a:prstGeom>
          <a:noFill/>
        </p:spPr>
        <p:txBody>
          <a:bodyPr wrap="square">
            <a:spAutoFit/>
          </a:bodyPr>
          <a:lstStyle/>
          <a:p>
            <a:r>
              <a:rPr lang="es-ES" sz="1600" b="1" dirty="0">
                <a:solidFill>
                  <a:srgbClr val="002060"/>
                </a:solidFill>
                <a:latin typeface="Arial" panose="020B0604020202020204" pitchFamily="34" charset="0"/>
                <a:cs typeface="Arial" panose="020B0604020202020204" pitchFamily="34" charset="0"/>
              </a:rPr>
              <a:t>¿Cuál de los siguientes tratamientos no le parece adecuado en esta fase de la enfermedad?</a:t>
            </a:r>
          </a:p>
        </p:txBody>
      </p:sp>
      <p:sp>
        <p:nvSpPr>
          <p:cNvPr id="5" name="Rectangle 6">
            <a:extLst>
              <a:ext uri="{FF2B5EF4-FFF2-40B4-BE49-F238E27FC236}">
                <a16:creationId xmlns:a16="http://schemas.microsoft.com/office/drawing/2014/main" id="{5076DE96-015F-09F8-5D1C-ED3FED5DE675}"/>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cxnSp>
        <p:nvCxnSpPr>
          <p:cNvPr id="4" name="Conector recto 3">
            <a:extLst>
              <a:ext uri="{FF2B5EF4-FFF2-40B4-BE49-F238E27FC236}">
                <a16:creationId xmlns:a16="http://schemas.microsoft.com/office/drawing/2014/main" id="{5809663C-8921-ABB2-1F19-35A885498A7F}"/>
              </a:ext>
            </a:extLst>
          </p:cNvPr>
          <p:cNvCxnSpPr>
            <a:cxnSpLocks/>
            <a:stCxn id="9" idx="0"/>
            <a:endCxn id="12" idx="4"/>
          </p:cNvCxnSpPr>
          <p:nvPr/>
        </p:nvCxnSpPr>
        <p:spPr>
          <a:xfrm>
            <a:off x="932596" y="1938110"/>
            <a:ext cx="0" cy="1954575"/>
          </a:xfrm>
          <a:prstGeom prst="line">
            <a:avLst/>
          </a:prstGeom>
          <a:ln>
            <a:solidFill>
              <a:srgbClr val="00F1BE"/>
            </a:solidFill>
          </a:ln>
        </p:spPr>
        <p:style>
          <a:lnRef idx="1">
            <a:schemeClr val="accent1"/>
          </a:lnRef>
          <a:fillRef idx="0">
            <a:schemeClr val="accent1"/>
          </a:fillRef>
          <a:effectRef idx="0">
            <a:schemeClr val="accent1"/>
          </a:effectRef>
          <a:fontRef idx="minor">
            <a:schemeClr val="tx1"/>
          </a:fontRef>
        </p:style>
      </p:cxnSp>
      <p:sp>
        <p:nvSpPr>
          <p:cNvPr id="9" name="Diagrama de flujo: conector 8">
            <a:extLst>
              <a:ext uri="{FF2B5EF4-FFF2-40B4-BE49-F238E27FC236}">
                <a16:creationId xmlns:a16="http://schemas.microsoft.com/office/drawing/2014/main" id="{D00D0C4C-BD48-67F0-A828-E567AE319AD5}"/>
              </a:ext>
            </a:extLst>
          </p:cNvPr>
          <p:cNvSpPr/>
          <p:nvPr/>
        </p:nvSpPr>
        <p:spPr>
          <a:xfrm>
            <a:off x="788596" y="1938110"/>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A</a:t>
            </a:r>
            <a:endParaRPr lang="es-ES" b="1" dirty="0">
              <a:solidFill>
                <a:srgbClr val="002060"/>
              </a:solidFill>
              <a:latin typeface="Arial" panose="020B0604020202020204" pitchFamily="34" charset="0"/>
              <a:cs typeface="Arial" panose="020B0604020202020204" pitchFamily="34" charset="0"/>
            </a:endParaRPr>
          </a:p>
        </p:txBody>
      </p:sp>
      <p:sp>
        <p:nvSpPr>
          <p:cNvPr id="10" name="Diagrama de flujo: conector 9">
            <a:extLst>
              <a:ext uri="{FF2B5EF4-FFF2-40B4-BE49-F238E27FC236}">
                <a16:creationId xmlns:a16="http://schemas.microsoft.com/office/drawing/2014/main" id="{B9DCFC07-8DE9-92EF-C0EB-8D24EA4DF8F0}"/>
              </a:ext>
            </a:extLst>
          </p:cNvPr>
          <p:cNvSpPr/>
          <p:nvPr/>
        </p:nvSpPr>
        <p:spPr>
          <a:xfrm>
            <a:off x="788596" y="2552215"/>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B</a:t>
            </a:r>
            <a:endParaRPr lang="es-ES" b="1" dirty="0">
              <a:solidFill>
                <a:srgbClr val="002060"/>
              </a:solidFill>
              <a:latin typeface="Arial" panose="020B0604020202020204" pitchFamily="34" charset="0"/>
              <a:cs typeface="Arial" panose="020B0604020202020204" pitchFamily="34" charset="0"/>
            </a:endParaRPr>
          </a:p>
        </p:txBody>
      </p:sp>
      <p:sp>
        <p:nvSpPr>
          <p:cNvPr id="11" name="Diagrama de flujo: conector 10">
            <a:extLst>
              <a:ext uri="{FF2B5EF4-FFF2-40B4-BE49-F238E27FC236}">
                <a16:creationId xmlns:a16="http://schemas.microsoft.com/office/drawing/2014/main" id="{346AB7F5-F655-D5FD-C4AA-76DFB93F0353}"/>
              </a:ext>
            </a:extLst>
          </p:cNvPr>
          <p:cNvSpPr/>
          <p:nvPr/>
        </p:nvSpPr>
        <p:spPr>
          <a:xfrm>
            <a:off x="792067" y="3115940"/>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C</a:t>
            </a:r>
            <a:endParaRPr lang="es-ES" sz="1200" b="1" dirty="0">
              <a:solidFill>
                <a:srgbClr val="002060"/>
              </a:solidFill>
              <a:latin typeface="Arial" panose="020B0604020202020204" pitchFamily="34" charset="0"/>
              <a:cs typeface="Arial" panose="020B0604020202020204" pitchFamily="34" charset="0"/>
            </a:endParaRPr>
          </a:p>
        </p:txBody>
      </p:sp>
      <p:sp>
        <p:nvSpPr>
          <p:cNvPr id="12" name="Diagrama de flujo: conector 11">
            <a:extLst>
              <a:ext uri="{FF2B5EF4-FFF2-40B4-BE49-F238E27FC236}">
                <a16:creationId xmlns:a16="http://schemas.microsoft.com/office/drawing/2014/main" id="{4FD8EFC4-1801-7B86-1C53-B1E9694C30A6}"/>
              </a:ext>
            </a:extLst>
          </p:cNvPr>
          <p:cNvSpPr/>
          <p:nvPr/>
        </p:nvSpPr>
        <p:spPr>
          <a:xfrm>
            <a:off x="788596" y="3604685"/>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D</a:t>
            </a:r>
            <a:endParaRPr lang="es-ES" b="1" dirty="0">
              <a:solidFill>
                <a:srgbClr val="002060"/>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887DF8DE-D02B-A7B3-E7C6-2464328F07DB}"/>
              </a:ext>
            </a:extLst>
          </p:cNvPr>
          <p:cNvSpPr txBox="1"/>
          <p:nvPr/>
        </p:nvSpPr>
        <p:spPr>
          <a:xfrm>
            <a:off x="1119460" y="1954533"/>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Ejercicios de estimulación cognitiva.</a:t>
            </a:r>
          </a:p>
        </p:txBody>
      </p:sp>
      <p:sp>
        <p:nvSpPr>
          <p:cNvPr id="14" name="CuadroTexto 13">
            <a:extLst>
              <a:ext uri="{FF2B5EF4-FFF2-40B4-BE49-F238E27FC236}">
                <a16:creationId xmlns:a16="http://schemas.microsoft.com/office/drawing/2014/main" id="{53AC5939-755D-42E9-AEB2-A315D7BEF7E7}"/>
              </a:ext>
            </a:extLst>
          </p:cNvPr>
          <p:cNvSpPr txBox="1"/>
          <p:nvPr/>
        </p:nvSpPr>
        <p:spPr>
          <a:xfrm>
            <a:off x="1119460" y="2515068"/>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Parche de rivastigmina solo.</a:t>
            </a:r>
          </a:p>
        </p:txBody>
      </p:sp>
      <p:sp>
        <p:nvSpPr>
          <p:cNvPr id="15" name="CuadroTexto 14">
            <a:extLst>
              <a:ext uri="{FF2B5EF4-FFF2-40B4-BE49-F238E27FC236}">
                <a16:creationId xmlns:a16="http://schemas.microsoft.com/office/drawing/2014/main" id="{8AA186B5-2562-247C-5566-40ACEB2A52D6}"/>
              </a:ext>
            </a:extLst>
          </p:cNvPr>
          <p:cNvSpPr txBox="1"/>
          <p:nvPr/>
        </p:nvSpPr>
        <p:spPr>
          <a:xfrm>
            <a:off x="1119460" y="3126941"/>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Parche de rivastigmina (Prometax</a:t>
            </a:r>
            <a:r>
              <a:rPr lang="es-ES" baseline="30000" dirty="0">
                <a:solidFill>
                  <a:srgbClr val="002755"/>
                </a:solidFill>
                <a:latin typeface="Arial" panose="020B0604020202020204" pitchFamily="34" charset="0"/>
                <a:cs typeface="Arial" panose="020B0604020202020204" pitchFamily="34" charset="0"/>
              </a:rPr>
              <a:t>®</a:t>
            </a:r>
            <a:r>
              <a:rPr lang="es-ES" dirty="0">
                <a:solidFill>
                  <a:srgbClr val="002755"/>
                </a:solidFill>
                <a:latin typeface="Arial" panose="020B0604020202020204" pitchFamily="34" charset="0"/>
                <a:cs typeface="Arial" panose="020B0604020202020204" pitchFamily="34" charset="0"/>
              </a:rPr>
              <a:t>) y antidepresivo.</a:t>
            </a:r>
          </a:p>
        </p:txBody>
      </p:sp>
      <p:sp>
        <p:nvSpPr>
          <p:cNvPr id="16" name="CuadroTexto 15">
            <a:extLst>
              <a:ext uri="{FF2B5EF4-FFF2-40B4-BE49-F238E27FC236}">
                <a16:creationId xmlns:a16="http://schemas.microsoft.com/office/drawing/2014/main" id="{2C2D1C33-1B66-0414-B806-9FD88DDD0010}"/>
              </a:ext>
            </a:extLst>
          </p:cNvPr>
          <p:cNvSpPr txBox="1"/>
          <p:nvPr/>
        </p:nvSpPr>
        <p:spPr>
          <a:xfrm>
            <a:off x="1119460" y="3669528"/>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_tradnl" dirty="0">
                <a:solidFill>
                  <a:srgbClr val="002755"/>
                </a:solidFill>
                <a:latin typeface="Arial" panose="020B0604020202020204" pitchFamily="34" charset="0"/>
                <a:cs typeface="Arial" panose="020B0604020202020204" pitchFamily="34" charset="0"/>
              </a:rPr>
              <a:t>M</a:t>
            </a:r>
            <a:r>
              <a:rPr lang="es-ES" dirty="0" err="1">
                <a:solidFill>
                  <a:srgbClr val="002755"/>
                </a:solidFill>
                <a:latin typeface="Arial" panose="020B0604020202020204" pitchFamily="34" charset="0"/>
                <a:cs typeface="Arial" panose="020B0604020202020204" pitchFamily="34" charset="0"/>
              </a:rPr>
              <a:t>emantina</a:t>
            </a:r>
            <a:endParaRPr lang="es-ES" dirty="0">
              <a:solidFill>
                <a:srgbClr val="002755"/>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3C91543E-7C4D-F875-FCA6-1ADB0AC8F1F3}"/>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283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550B-F2E5-6A37-4942-16F96C39EB9F}"/>
            </a:ext>
          </a:extLst>
        </p:cNvPr>
        <p:cNvGrpSpPr/>
        <p:nvPr/>
      </p:nvGrpSpPr>
      <p:grpSpPr>
        <a:xfrm>
          <a:off x="0" y="0"/>
          <a:ext cx="0" cy="0"/>
          <a:chOff x="0" y="0"/>
          <a:chExt cx="0" cy="0"/>
        </a:xfrm>
      </p:grpSpPr>
      <p:sp>
        <p:nvSpPr>
          <p:cNvPr id="9" name="Rectángulo: una sola esquina redondeada 19">
            <a:extLst>
              <a:ext uri="{FF2B5EF4-FFF2-40B4-BE49-F238E27FC236}">
                <a16:creationId xmlns:a16="http://schemas.microsoft.com/office/drawing/2014/main" id="{1ECEC01E-7548-DEC6-38FA-F19234E714E4}"/>
              </a:ext>
            </a:extLst>
          </p:cNvPr>
          <p:cNvSpPr/>
          <p:nvPr/>
        </p:nvSpPr>
        <p:spPr>
          <a:xfrm flipV="1">
            <a:off x="503239" y="987424"/>
            <a:ext cx="8275002" cy="2808062"/>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esquinas redondeadas 11">
            <a:extLst>
              <a:ext uri="{FF2B5EF4-FFF2-40B4-BE49-F238E27FC236}">
                <a16:creationId xmlns:a16="http://schemas.microsoft.com/office/drawing/2014/main" id="{9B6AF684-BA34-D8D5-C66A-E78617058CAF}"/>
              </a:ext>
            </a:extLst>
          </p:cNvPr>
          <p:cNvSpPr/>
          <p:nvPr/>
        </p:nvSpPr>
        <p:spPr>
          <a:xfrm>
            <a:off x="775304" y="2289357"/>
            <a:ext cx="7642982" cy="1099729"/>
          </a:xfrm>
          <a:prstGeom prst="roundRect">
            <a:avLst>
              <a:gd name="adj" fmla="val 8162"/>
            </a:avLst>
          </a:prstGeom>
          <a:solidFill>
            <a:srgbClr val="00F1B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6">
            <a:extLst>
              <a:ext uri="{FF2B5EF4-FFF2-40B4-BE49-F238E27FC236}">
                <a16:creationId xmlns:a16="http://schemas.microsoft.com/office/drawing/2014/main" id="{64B9C7BF-C3AD-52D2-4681-9D7703A85A70}"/>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sp>
        <p:nvSpPr>
          <p:cNvPr id="3" name="CuadroTexto 2">
            <a:extLst>
              <a:ext uri="{FF2B5EF4-FFF2-40B4-BE49-F238E27FC236}">
                <a16:creationId xmlns:a16="http://schemas.microsoft.com/office/drawing/2014/main" id="{0BC70D42-9516-FA40-203A-DD646047D117}"/>
              </a:ext>
            </a:extLst>
          </p:cNvPr>
          <p:cNvSpPr txBox="1"/>
          <p:nvPr/>
        </p:nvSpPr>
        <p:spPr>
          <a:xfrm>
            <a:off x="976262" y="2476153"/>
            <a:ext cx="72896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dirty="0">
                <a:solidFill>
                  <a:srgbClr val="002755"/>
                </a:solidFill>
                <a:latin typeface="Arial" panose="020B0604020202020204" pitchFamily="34" charset="0"/>
                <a:cs typeface="Arial" panose="020B0604020202020204" pitchFamily="34" charset="0"/>
              </a:rPr>
              <a:t>El paciente se mantiene </a:t>
            </a:r>
            <a:r>
              <a:rPr lang="es-ES" sz="1400" b="1" dirty="0">
                <a:solidFill>
                  <a:srgbClr val="002755"/>
                </a:solidFill>
                <a:latin typeface="Arial" panose="020B0604020202020204" pitchFamily="34" charset="0"/>
                <a:cs typeface="Arial" panose="020B0604020202020204" pitchFamily="34" charset="0"/>
              </a:rPr>
              <a:t>estable durante un año</a:t>
            </a:r>
            <a:r>
              <a:rPr lang="es-ES" sz="1400" dirty="0">
                <a:solidFill>
                  <a:srgbClr val="002755"/>
                </a:solidFill>
                <a:latin typeface="Arial" panose="020B0604020202020204" pitchFamily="34" charset="0"/>
                <a:cs typeface="Arial" panose="020B0604020202020204" pitchFamily="34" charset="0"/>
              </a:rPr>
              <a:t>. Al año se objetiva empeoramiento cognitivo, mayor afectación de la memoria, más dificultad para las AVD, precisa más ayuda, episodios de desorientación espacial. </a:t>
            </a:r>
          </a:p>
        </p:txBody>
      </p:sp>
      <p:sp>
        <p:nvSpPr>
          <p:cNvPr id="7" name="CuadroTexto 6">
            <a:extLst>
              <a:ext uri="{FF2B5EF4-FFF2-40B4-BE49-F238E27FC236}">
                <a16:creationId xmlns:a16="http://schemas.microsoft.com/office/drawing/2014/main" id="{F7C71718-A81F-8848-EA71-F45ECDBCD1C8}"/>
              </a:ext>
            </a:extLst>
          </p:cNvPr>
          <p:cNvSpPr txBox="1"/>
          <p:nvPr/>
        </p:nvSpPr>
        <p:spPr>
          <a:xfrm>
            <a:off x="1305075" y="1220042"/>
            <a:ext cx="7156754" cy="830997"/>
          </a:xfrm>
          <a:prstGeom prst="rect">
            <a:avLst/>
          </a:prstGeom>
          <a:noFill/>
        </p:spPr>
        <p:txBody>
          <a:bodyPr wrap="square">
            <a:spAutoFit/>
          </a:bodyPr>
          <a:lstStyle/>
          <a:p>
            <a:r>
              <a:rPr lang="es-ES" sz="1600" dirty="0">
                <a:solidFill>
                  <a:srgbClr val="002755"/>
                </a:solidFill>
                <a:latin typeface="Arial" panose="020B0604020202020204" pitchFamily="34" charset="0"/>
                <a:cs typeface="Arial" panose="020B0604020202020204" pitchFamily="34" charset="0"/>
              </a:rPr>
              <a:t>Se </a:t>
            </a:r>
            <a:r>
              <a:rPr lang="es-ES" sz="1600" b="1" dirty="0">
                <a:solidFill>
                  <a:srgbClr val="002755"/>
                </a:solidFill>
                <a:latin typeface="Arial" panose="020B0604020202020204" pitchFamily="34" charset="0"/>
                <a:cs typeface="Arial" panose="020B0604020202020204" pitchFamily="34" charset="0"/>
              </a:rPr>
              <a:t>inicia tratamiento con parches de rivastigmina </a:t>
            </a:r>
            <a:r>
              <a:rPr lang="es-ES" sz="1600" dirty="0">
                <a:solidFill>
                  <a:srgbClr val="002755"/>
                </a:solidFill>
                <a:latin typeface="Arial" panose="020B0604020202020204" pitchFamily="34" charset="0"/>
                <a:cs typeface="Arial" panose="020B0604020202020204" pitchFamily="34" charset="0"/>
              </a:rPr>
              <a:t>(</a:t>
            </a:r>
            <a:r>
              <a:rPr lang="es-ES" sz="1600" b="1" dirty="0">
                <a:solidFill>
                  <a:srgbClr val="002755"/>
                </a:solidFill>
                <a:latin typeface="Arial" panose="020B0604020202020204" pitchFamily="34" charset="0"/>
                <a:cs typeface="Arial" panose="020B0604020202020204" pitchFamily="34" charset="0"/>
              </a:rPr>
              <a:t>Prometax</a:t>
            </a:r>
            <a:r>
              <a:rPr lang="es-ES" sz="1600" b="1" baseline="30000" dirty="0">
                <a:solidFill>
                  <a:srgbClr val="002755"/>
                </a:solidFill>
                <a:latin typeface="Arial" panose="020B0604020202020204" pitchFamily="34" charset="0"/>
                <a:cs typeface="Arial" panose="020B0604020202020204" pitchFamily="34" charset="0"/>
              </a:rPr>
              <a:t>®</a:t>
            </a:r>
            <a:r>
              <a:rPr lang="es-ES" sz="1600" dirty="0">
                <a:solidFill>
                  <a:srgbClr val="002755"/>
                </a:solidFill>
                <a:latin typeface="Arial" panose="020B0604020202020204" pitchFamily="34" charset="0"/>
                <a:cs typeface="Arial" panose="020B0604020202020204" pitchFamily="34" charset="0"/>
              </a:rPr>
              <a:t>) y a los </a:t>
            </a:r>
            <a:r>
              <a:rPr lang="es-ES" sz="1600" b="1" dirty="0">
                <a:solidFill>
                  <a:srgbClr val="002755"/>
                </a:solidFill>
                <a:latin typeface="Arial" panose="020B0604020202020204" pitchFamily="34" charset="0"/>
                <a:cs typeface="Arial" panose="020B0604020202020204" pitchFamily="34" charset="0"/>
              </a:rPr>
              <a:t>seis meses </a:t>
            </a:r>
            <a:r>
              <a:rPr lang="es-ES" sz="1600" dirty="0">
                <a:solidFill>
                  <a:srgbClr val="002755"/>
                </a:solidFill>
                <a:latin typeface="Arial" panose="020B0604020202020204" pitchFamily="34" charset="0"/>
                <a:cs typeface="Arial" panose="020B0604020202020204" pitchFamily="34" charset="0"/>
              </a:rPr>
              <a:t>se observa </a:t>
            </a:r>
            <a:r>
              <a:rPr lang="es-ES" sz="1600" b="1" dirty="0">
                <a:solidFill>
                  <a:srgbClr val="002755"/>
                </a:solidFill>
                <a:latin typeface="Arial" panose="020B0604020202020204" pitchFamily="34" charset="0"/>
                <a:cs typeface="Arial" panose="020B0604020202020204" pitchFamily="34" charset="0"/>
              </a:rPr>
              <a:t>estabilización de la clínica cognitiva</a:t>
            </a:r>
            <a:r>
              <a:rPr lang="es-ES" sz="1600" dirty="0">
                <a:solidFill>
                  <a:srgbClr val="002755"/>
                </a:solidFill>
                <a:latin typeface="Arial" panose="020B0604020202020204" pitchFamily="34" charset="0"/>
                <a:cs typeface="Arial" panose="020B0604020202020204" pitchFamily="34" charset="0"/>
              </a:rPr>
              <a:t> y </a:t>
            </a:r>
            <a:r>
              <a:rPr lang="es-ES" sz="1600" b="1" dirty="0">
                <a:solidFill>
                  <a:srgbClr val="002755"/>
                </a:solidFill>
                <a:latin typeface="Arial" panose="020B0604020202020204" pitchFamily="34" charset="0"/>
                <a:cs typeface="Arial" panose="020B0604020202020204" pitchFamily="34" charset="0"/>
              </a:rPr>
              <a:t>mejoría de la sintomatología anímica</a:t>
            </a:r>
            <a:r>
              <a:rPr lang="es-ES" sz="1600" dirty="0">
                <a:solidFill>
                  <a:srgbClr val="002755"/>
                </a:solidFill>
                <a:latin typeface="Arial" panose="020B0604020202020204" pitchFamily="34" charset="0"/>
                <a:cs typeface="Arial" panose="020B0604020202020204" pitchFamily="34" charset="0"/>
              </a:rPr>
              <a:t>. </a:t>
            </a:r>
          </a:p>
        </p:txBody>
      </p:sp>
      <p:pic>
        <p:nvPicPr>
          <p:cNvPr id="11" name="Gráfico 10" descr="Calendario con relleno sólido">
            <a:extLst>
              <a:ext uri="{FF2B5EF4-FFF2-40B4-BE49-F238E27FC236}">
                <a16:creationId xmlns:a16="http://schemas.microsoft.com/office/drawing/2014/main" id="{E3E0AB3D-7843-12CF-98B3-832769F6A1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276" y="1220042"/>
            <a:ext cx="457200" cy="457200"/>
          </a:xfrm>
          <a:prstGeom prst="rect">
            <a:avLst/>
          </a:prstGeom>
        </p:spPr>
      </p:pic>
      <p:sp>
        <p:nvSpPr>
          <p:cNvPr id="8" name="CuadroTexto 7">
            <a:extLst>
              <a:ext uri="{FF2B5EF4-FFF2-40B4-BE49-F238E27FC236}">
                <a16:creationId xmlns:a16="http://schemas.microsoft.com/office/drawing/2014/main" id="{348A11E2-E463-D4AB-861C-3FF694B9D9A2}"/>
              </a:ext>
            </a:extLst>
          </p:cNvPr>
          <p:cNvSpPr txBox="1"/>
          <p:nvPr/>
        </p:nvSpPr>
        <p:spPr>
          <a:xfrm>
            <a:off x="503238" y="4617328"/>
            <a:ext cx="4592782" cy="200055"/>
          </a:xfrm>
          <a:prstGeom prst="rect">
            <a:avLst/>
          </a:prstGeom>
          <a:noFill/>
        </p:spPr>
        <p:txBody>
          <a:bodyPr wrap="square">
            <a:spAutoFit/>
          </a:bodyPr>
          <a:lstStyle/>
          <a:p>
            <a:r>
              <a:rPr lang="es-ES" sz="700" b="0" i="0" dirty="0">
                <a:solidFill>
                  <a:srgbClr val="002755"/>
                </a:solidFill>
                <a:effectLst/>
                <a:latin typeface="Arial" panose="020B0604020202020204" pitchFamily="34" charset="0"/>
              </a:rPr>
              <a:t>AVD: actividades de la vida diaria</a:t>
            </a:r>
            <a:endParaRPr lang="es-ES" sz="700" dirty="0">
              <a:solidFill>
                <a:srgbClr val="002755"/>
              </a:solidFill>
            </a:endParaRPr>
          </a:p>
        </p:txBody>
      </p:sp>
      <p:sp>
        <p:nvSpPr>
          <p:cNvPr id="4" name="Título 1">
            <a:extLst>
              <a:ext uri="{FF2B5EF4-FFF2-40B4-BE49-F238E27FC236}">
                <a16:creationId xmlns:a16="http://schemas.microsoft.com/office/drawing/2014/main" id="{82D1C67D-4950-29AC-CB13-6BCC734AB025}"/>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307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57918-DE54-379B-910F-F73613ECD898}"/>
              </a:ext>
            </a:extLst>
          </p:cNvPr>
          <p:cNvSpPr>
            <a:spLocks noGrp="1"/>
          </p:cNvSpPr>
          <p:nvPr>
            <p:ph type="title" idx="4294967295"/>
          </p:nvPr>
        </p:nvSpPr>
        <p:spPr>
          <a:xfrm>
            <a:off x="384312" y="322715"/>
            <a:ext cx="7570968" cy="592138"/>
          </a:xfrm>
        </p:spPr>
        <p:txBody>
          <a:bodyPr lIns="91440" tIns="45720" rIns="91440" bIns="45720" anchor="t">
            <a:noAutofit/>
          </a:bodyPr>
          <a:lstStyle/>
          <a:p>
            <a:r>
              <a:rPr lang="es-ES" sz="2400" b="1" dirty="0">
                <a:latin typeface="Arial" panose="020B0604020202020204" pitchFamily="34" charset="0"/>
                <a:cs typeface="Arial" panose="020B0604020202020204" pitchFamily="34" charset="0"/>
              </a:rPr>
              <a:t>¿Características de la tecnología matricial de Prometax?</a:t>
            </a:r>
            <a:endParaRPr lang="en-US" sz="2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ED2B700-DD47-FD31-FBD9-B7F4F18888C1}"/>
              </a:ext>
            </a:extLst>
          </p:cNvPr>
          <p:cNvPicPr>
            <a:picLocks noChangeAspect="1"/>
          </p:cNvPicPr>
          <p:nvPr/>
        </p:nvPicPr>
        <p:blipFill>
          <a:blip r:embed="rId2"/>
          <a:srcRect l="13" r="13"/>
          <a:stretch/>
        </p:blipFill>
        <p:spPr>
          <a:xfrm>
            <a:off x="-1" y="979714"/>
            <a:ext cx="3345543" cy="3262725"/>
          </a:xfrm>
          <a:prstGeom prst="rect">
            <a:avLst/>
          </a:prstGeom>
        </p:spPr>
      </p:pic>
      <p:pic>
        <p:nvPicPr>
          <p:cNvPr id="10" name="Imagen 9">
            <a:extLst>
              <a:ext uri="{FF2B5EF4-FFF2-40B4-BE49-F238E27FC236}">
                <a16:creationId xmlns:a16="http://schemas.microsoft.com/office/drawing/2014/main" id="{B8CA88F1-8C30-9F32-AF89-FCD21F11A53D}"/>
              </a:ext>
            </a:extLst>
          </p:cNvPr>
          <p:cNvPicPr>
            <a:picLocks noChangeAspect="1"/>
          </p:cNvPicPr>
          <p:nvPr/>
        </p:nvPicPr>
        <p:blipFill>
          <a:blip r:embed="rId3"/>
          <a:stretch>
            <a:fillRect/>
          </a:stretch>
        </p:blipFill>
        <p:spPr>
          <a:xfrm>
            <a:off x="3761267" y="3151708"/>
            <a:ext cx="2828219" cy="1083654"/>
          </a:xfrm>
          <a:prstGeom prst="rect">
            <a:avLst/>
          </a:prstGeom>
        </p:spPr>
      </p:pic>
      <p:pic>
        <p:nvPicPr>
          <p:cNvPr id="12" name="Imagen 11">
            <a:extLst>
              <a:ext uri="{FF2B5EF4-FFF2-40B4-BE49-F238E27FC236}">
                <a16:creationId xmlns:a16="http://schemas.microsoft.com/office/drawing/2014/main" id="{297D69AB-A670-4A90-4BC2-C88E62CCBF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76914" y="1407505"/>
            <a:ext cx="3816786" cy="741896"/>
          </a:xfrm>
          <a:prstGeom prst="rect">
            <a:avLst/>
          </a:prstGeom>
        </p:spPr>
      </p:pic>
      <p:pic>
        <p:nvPicPr>
          <p:cNvPr id="14" name="Imagen 13">
            <a:extLst>
              <a:ext uri="{FF2B5EF4-FFF2-40B4-BE49-F238E27FC236}">
                <a16:creationId xmlns:a16="http://schemas.microsoft.com/office/drawing/2014/main" id="{7CEC7041-011B-0674-CD90-16ADBE4CE076}"/>
              </a:ext>
            </a:extLst>
          </p:cNvPr>
          <p:cNvPicPr>
            <a:picLocks noChangeAspect="1"/>
          </p:cNvPicPr>
          <p:nvPr/>
        </p:nvPicPr>
        <p:blipFill>
          <a:blip r:embed="rId5"/>
          <a:stretch>
            <a:fillRect/>
          </a:stretch>
        </p:blipFill>
        <p:spPr>
          <a:xfrm>
            <a:off x="3610585" y="1078453"/>
            <a:ext cx="4920640" cy="383964"/>
          </a:xfrm>
          <a:prstGeom prst="rect">
            <a:avLst/>
          </a:prstGeom>
        </p:spPr>
      </p:pic>
      <p:sp>
        <p:nvSpPr>
          <p:cNvPr id="17" name="Flecha: a la derecha 16">
            <a:extLst>
              <a:ext uri="{FF2B5EF4-FFF2-40B4-BE49-F238E27FC236}">
                <a16:creationId xmlns:a16="http://schemas.microsoft.com/office/drawing/2014/main" id="{1EE72C00-E083-7EA2-02A1-98BDAB2DD0DA}"/>
              </a:ext>
            </a:extLst>
          </p:cNvPr>
          <p:cNvSpPr/>
          <p:nvPr/>
        </p:nvSpPr>
        <p:spPr>
          <a:xfrm>
            <a:off x="3400759" y="2515777"/>
            <a:ext cx="264098" cy="454135"/>
          </a:xfrm>
          <a:prstGeom prst="rightArrow">
            <a:avLst>
              <a:gd name="adj1" fmla="val 35197"/>
              <a:gd name="adj2" fmla="val 68439"/>
            </a:avLst>
          </a:prstGeom>
          <a:solidFill>
            <a:srgbClr val="6228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87B7CF0-27DF-0CE3-9C07-8F315A798EDA}"/>
              </a:ext>
            </a:extLst>
          </p:cNvPr>
          <p:cNvSpPr txBox="1"/>
          <p:nvPr/>
        </p:nvSpPr>
        <p:spPr>
          <a:xfrm>
            <a:off x="384312" y="4222697"/>
            <a:ext cx="6989077" cy="553998"/>
          </a:xfrm>
          <a:prstGeom prst="rect">
            <a:avLst/>
          </a:prstGeom>
          <a:noFill/>
        </p:spPr>
        <p:txBody>
          <a:bodyPr wrap="square">
            <a:spAutoFit/>
          </a:bodyPr>
          <a:lstStyle/>
          <a:p>
            <a:r>
              <a:rPr lang="es-ES" sz="600" dirty="0">
                <a:solidFill>
                  <a:srgbClr val="002755"/>
                </a:solidFill>
                <a:latin typeface="Arial" panose="020B0604020202020204" pitchFamily="34" charset="0"/>
                <a:cs typeface="Arial" panose="020B0604020202020204" pitchFamily="34" charset="0"/>
              </a:rPr>
              <a:t>1. </a:t>
            </a:r>
            <a:r>
              <a:rPr lang="es-ES" sz="600" dirty="0" err="1">
                <a:solidFill>
                  <a:srgbClr val="002755"/>
                </a:solidFill>
                <a:latin typeface="Arial" panose="020B0604020202020204" pitchFamily="34" charset="0"/>
                <a:cs typeface="Arial" panose="020B0604020202020204" pitchFamily="34" charset="0"/>
              </a:rPr>
              <a:t>Banerjee</a:t>
            </a:r>
            <a:r>
              <a:rPr lang="es-ES" sz="600" dirty="0">
                <a:solidFill>
                  <a:srgbClr val="002755"/>
                </a:solidFill>
                <a:latin typeface="Arial" panose="020B0604020202020204" pitchFamily="34" charset="0"/>
                <a:cs typeface="Arial" panose="020B0604020202020204" pitchFamily="34" charset="0"/>
              </a:rPr>
              <a:t> S, </a:t>
            </a:r>
            <a:r>
              <a:rPr lang="es-ES" sz="600" dirty="0" err="1">
                <a:solidFill>
                  <a:srgbClr val="002755"/>
                </a:solidFill>
                <a:latin typeface="Arial" panose="020B0604020202020204" pitchFamily="34" charset="0"/>
                <a:cs typeface="Arial" panose="020B0604020202020204" pitchFamily="34" charset="0"/>
              </a:rPr>
              <a:t>Chattopadhyay</a:t>
            </a:r>
            <a:r>
              <a:rPr lang="es-ES" sz="600" dirty="0">
                <a:solidFill>
                  <a:srgbClr val="002755"/>
                </a:solidFill>
                <a:latin typeface="Arial" panose="020B0604020202020204" pitchFamily="34" charset="0"/>
                <a:cs typeface="Arial" panose="020B0604020202020204" pitchFamily="34" charset="0"/>
              </a:rPr>
              <a:t> P, Ghosh A, et al. </a:t>
            </a:r>
            <a:r>
              <a:rPr lang="es-ES" sz="600" dirty="0" err="1">
                <a:solidFill>
                  <a:srgbClr val="002755"/>
                </a:solidFill>
                <a:latin typeface="Arial" panose="020B0604020202020204" pitchFamily="34" charset="0"/>
                <a:cs typeface="Arial" panose="020B0604020202020204" pitchFamily="34" charset="0"/>
              </a:rPr>
              <a:t>Aspect</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of</a:t>
            </a:r>
            <a:r>
              <a:rPr lang="es-ES" sz="600" dirty="0">
                <a:solidFill>
                  <a:srgbClr val="002755"/>
                </a:solidFill>
                <a:latin typeface="Arial" panose="020B0604020202020204" pitchFamily="34" charset="0"/>
                <a:cs typeface="Arial" panose="020B0604020202020204" pitchFamily="34" charset="0"/>
              </a:rPr>
              <a:t> adhesives in </a:t>
            </a:r>
            <a:r>
              <a:rPr lang="es-ES" sz="600" dirty="0" err="1">
                <a:solidFill>
                  <a:srgbClr val="002755"/>
                </a:solidFill>
                <a:latin typeface="Arial" panose="020B0604020202020204" pitchFamily="34" charset="0"/>
                <a:cs typeface="Arial" panose="020B0604020202020204" pitchFamily="34" charset="0"/>
              </a:rPr>
              <a:t>transdermal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drug</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delivery</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systems</a:t>
            </a:r>
            <a:r>
              <a:rPr lang="es-ES" sz="600" dirty="0">
                <a:solidFill>
                  <a:srgbClr val="002755"/>
                </a:solidFill>
                <a:latin typeface="Arial" panose="020B0604020202020204" pitchFamily="34" charset="0"/>
                <a:cs typeface="Arial" panose="020B0604020202020204" pitchFamily="34" charset="0"/>
              </a:rPr>
              <a:t>. International </a:t>
            </a:r>
            <a:r>
              <a:rPr lang="es-ES" sz="600" dirty="0" err="1">
                <a:solidFill>
                  <a:srgbClr val="002755"/>
                </a:solidFill>
                <a:latin typeface="Arial" panose="020B0604020202020204" pitchFamily="34" charset="0"/>
                <a:cs typeface="Arial" panose="020B0604020202020204" pitchFamily="34" charset="0"/>
              </a:rPr>
              <a:t>Journal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of</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Adhesion&amp;Adhesives</a:t>
            </a:r>
            <a:r>
              <a:rPr lang="es-ES" sz="600" dirty="0">
                <a:solidFill>
                  <a:srgbClr val="002755"/>
                </a:solidFill>
                <a:latin typeface="Arial" panose="020B0604020202020204" pitchFamily="34" charset="0"/>
                <a:cs typeface="Arial" panose="020B0604020202020204" pitchFamily="34" charset="0"/>
              </a:rPr>
              <a:t> 2014; 50:70–84.  2. </a:t>
            </a:r>
            <a:r>
              <a:rPr lang="es-ES" sz="600" dirty="0" err="1">
                <a:solidFill>
                  <a:srgbClr val="002755"/>
                </a:solidFill>
                <a:latin typeface="Arial" panose="020B0604020202020204" pitchFamily="34" charset="0"/>
                <a:cs typeface="Arial" panose="020B0604020202020204" pitchFamily="34" charset="0"/>
              </a:rPr>
              <a:t>Wokovich</a:t>
            </a:r>
            <a:r>
              <a:rPr lang="es-ES" sz="600" dirty="0">
                <a:solidFill>
                  <a:srgbClr val="002755"/>
                </a:solidFill>
                <a:latin typeface="Arial" panose="020B0604020202020204" pitchFamily="34" charset="0"/>
                <a:cs typeface="Arial" panose="020B0604020202020204" pitchFamily="34" charset="0"/>
              </a:rPr>
              <a:t> AM, </a:t>
            </a:r>
            <a:r>
              <a:rPr lang="es-ES" sz="600" dirty="0" err="1">
                <a:solidFill>
                  <a:srgbClr val="002755"/>
                </a:solidFill>
                <a:latin typeface="Arial" panose="020B0604020202020204" pitchFamily="34" charset="0"/>
                <a:cs typeface="Arial" panose="020B0604020202020204" pitchFamily="34" charset="0"/>
              </a:rPr>
              <a:t>Prodduturi</a:t>
            </a:r>
            <a:r>
              <a:rPr lang="es-ES" sz="600" dirty="0">
                <a:solidFill>
                  <a:srgbClr val="002755"/>
                </a:solidFill>
                <a:latin typeface="Arial" panose="020B0604020202020204" pitchFamily="34" charset="0"/>
                <a:cs typeface="Arial" panose="020B0604020202020204" pitchFamily="34" charset="0"/>
              </a:rPr>
              <a:t> S, </a:t>
            </a:r>
            <a:r>
              <a:rPr lang="es-ES" sz="600" dirty="0" err="1">
                <a:solidFill>
                  <a:srgbClr val="002755"/>
                </a:solidFill>
                <a:latin typeface="Arial" panose="020B0604020202020204" pitchFamily="34" charset="0"/>
                <a:cs typeface="Arial" panose="020B0604020202020204" pitchFamily="34" charset="0"/>
              </a:rPr>
              <a:t>Doub</a:t>
            </a:r>
            <a:r>
              <a:rPr lang="es-ES" sz="600" dirty="0">
                <a:solidFill>
                  <a:srgbClr val="002755"/>
                </a:solidFill>
                <a:latin typeface="Arial" panose="020B0604020202020204" pitchFamily="34" charset="0"/>
                <a:cs typeface="Arial" panose="020B0604020202020204" pitchFamily="34" charset="0"/>
              </a:rPr>
              <a:t> WH, </a:t>
            </a:r>
            <a:r>
              <a:rPr lang="es-ES" sz="600" dirty="0" err="1">
                <a:solidFill>
                  <a:srgbClr val="002755"/>
                </a:solidFill>
                <a:latin typeface="Arial" panose="020B0604020202020204" pitchFamily="34" charset="0"/>
                <a:cs typeface="Arial" panose="020B0604020202020204" pitchFamily="34" charset="0"/>
              </a:rPr>
              <a:t>Hussain</a:t>
            </a:r>
            <a:r>
              <a:rPr lang="es-ES" sz="600" dirty="0">
                <a:solidFill>
                  <a:srgbClr val="002755"/>
                </a:solidFill>
                <a:latin typeface="Arial" panose="020B0604020202020204" pitchFamily="34" charset="0"/>
                <a:cs typeface="Arial" panose="020B0604020202020204" pitchFamily="34" charset="0"/>
              </a:rPr>
              <a:t> AS, </a:t>
            </a:r>
            <a:r>
              <a:rPr lang="es-ES" sz="600" dirty="0" err="1">
                <a:solidFill>
                  <a:srgbClr val="002755"/>
                </a:solidFill>
                <a:latin typeface="Arial" panose="020B0604020202020204" pitchFamily="34" charset="0"/>
                <a:cs typeface="Arial" panose="020B0604020202020204" pitchFamily="34" charset="0"/>
              </a:rPr>
              <a:t>Buhse</a:t>
            </a:r>
            <a:r>
              <a:rPr lang="es-ES" sz="600" dirty="0">
                <a:solidFill>
                  <a:srgbClr val="002755"/>
                </a:solidFill>
                <a:latin typeface="Arial" panose="020B0604020202020204" pitchFamily="34" charset="0"/>
                <a:cs typeface="Arial" panose="020B0604020202020204" pitchFamily="34" charset="0"/>
              </a:rPr>
              <a:t> LF. </a:t>
            </a:r>
            <a:r>
              <a:rPr lang="es-ES" sz="600" dirty="0" err="1">
                <a:solidFill>
                  <a:srgbClr val="002755"/>
                </a:solidFill>
                <a:latin typeface="Arial" panose="020B0604020202020204" pitchFamily="34" charset="0"/>
                <a:cs typeface="Arial" panose="020B0604020202020204" pitchFamily="34" charset="0"/>
              </a:rPr>
              <a:t>Transdermal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drug</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delivery</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system</a:t>
            </a:r>
            <a:r>
              <a:rPr lang="es-ES" sz="600" dirty="0">
                <a:solidFill>
                  <a:srgbClr val="002755"/>
                </a:solidFill>
                <a:latin typeface="Arial" panose="020B0604020202020204" pitchFamily="34" charset="0"/>
                <a:cs typeface="Arial" panose="020B0604020202020204" pitchFamily="34" charset="0"/>
              </a:rPr>
              <a:t> (TDDS) </a:t>
            </a:r>
            <a:r>
              <a:rPr lang="es-ES" sz="600" dirty="0" err="1">
                <a:solidFill>
                  <a:srgbClr val="002755"/>
                </a:solidFill>
                <a:latin typeface="Arial" panose="020B0604020202020204" pitchFamily="34" charset="0"/>
                <a:cs typeface="Arial" panose="020B0604020202020204" pitchFamily="34" charset="0"/>
              </a:rPr>
              <a:t>adhesion</a:t>
            </a:r>
            <a:r>
              <a:rPr lang="es-ES" sz="600" dirty="0">
                <a:solidFill>
                  <a:srgbClr val="002755"/>
                </a:solidFill>
                <a:latin typeface="Arial" panose="020B0604020202020204" pitchFamily="34" charset="0"/>
                <a:cs typeface="Arial" panose="020B0604020202020204" pitchFamily="34" charset="0"/>
              </a:rPr>
              <a:t> as a </a:t>
            </a:r>
            <a:r>
              <a:rPr lang="es-ES" sz="600" dirty="0" err="1">
                <a:solidFill>
                  <a:srgbClr val="002755"/>
                </a:solidFill>
                <a:latin typeface="Arial" panose="020B0604020202020204" pitchFamily="34" charset="0"/>
                <a:cs typeface="Arial" panose="020B0604020202020204" pitchFamily="34" charset="0"/>
              </a:rPr>
              <a:t>critical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safety,efficacy</a:t>
            </a:r>
            <a:r>
              <a:rPr lang="es-ES" sz="600" dirty="0">
                <a:solidFill>
                  <a:srgbClr val="002755"/>
                </a:solidFill>
                <a:latin typeface="Arial" panose="020B0604020202020204" pitchFamily="34" charset="0"/>
                <a:cs typeface="Arial" panose="020B0604020202020204" pitchFamily="34" charset="0"/>
              </a:rPr>
              <a:t> and </a:t>
            </a:r>
            <a:r>
              <a:rPr lang="es-ES" sz="600" dirty="0" err="1">
                <a:solidFill>
                  <a:srgbClr val="002755"/>
                </a:solidFill>
                <a:latin typeface="Arial" panose="020B0604020202020204" pitchFamily="34" charset="0"/>
                <a:cs typeface="Arial" panose="020B0604020202020204" pitchFamily="34" charset="0"/>
              </a:rPr>
              <a:t>quality</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attribute</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Eur</a:t>
            </a:r>
            <a:r>
              <a:rPr lang="es-ES" sz="600" dirty="0">
                <a:solidFill>
                  <a:srgbClr val="002755"/>
                </a:solidFill>
                <a:latin typeface="Arial" panose="020B0604020202020204" pitchFamily="34" charset="0"/>
                <a:cs typeface="Arial" panose="020B0604020202020204" pitchFamily="34" charset="0"/>
              </a:rPr>
              <a:t> J </a:t>
            </a:r>
            <a:r>
              <a:rPr lang="es-ES" sz="600" dirty="0" err="1">
                <a:solidFill>
                  <a:srgbClr val="002755"/>
                </a:solidFill>
                <a:latin typeface="Arial" panose="020B0604020202020204" pitchFamily="34" charset="0"/>
                <a:cs typeface="Arial" panose="020B0604020202020204" pitchFamily="34" charset="0"/>
              </a:rPr>
              <a:t>Pharm</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Biopharm</a:t>
            </a:r>
            <a:r>
              <a:rPr lang="es-ES" sz="600" dirty="0">
                <a:solidFill>
                  <a:srgbClr val="002755"/>
                </a:solidFill>
                <a:latin typeface="Arial" panose="020B0604020202020204" pitchFamily="34" charset="0"/>
                <a:cs typeface="Arial" panose="020B0604020202020204" pitchFamily="34" charset="0"/>
              </a:rPr>
              <a:t>. 2006 Aug;64(1):1-8. 3. Thiele JJ, </a:t>
            </a:r>
            <a:r>
              <a:rPr lang="es-ES" sz="600" dirty="0" err="1">
                <a:solidFill>
                  <a:srgbClr val="002755"/>
                </a:solidFill>
                <a:latin typeface="Arial" panose="020B0604020202020204" pitchFamily="34" charset="0"/>
                <a:cs typeface="Arial" panose="020B0604020202020204" pitchFamily="34" charset="0"/>
              </a:rPr>
              <a:t>Hsieh</a:t>
            </a:r>
            <a:r>
              <a:rPr lang="es-ES" sz="600" dirty="0">
                <a:solidFill>
                  <a:srgbClr val="002755"/>
                </a:solidFill>
                <a:latin typeface="Arial" panose="020B0604020202020204" pitchFamily="34" charset="0"/>
                <a:cs typeface="Arial" panose="020B0604020202020204" pitchFamily="34" charset="0"/>
              </a:rPr>
              <a:t> SN, </a:t>
            </a:r>
            <a:r>
              <a:rPr lang="es-ES" sz="600" dirty="0" err="1">
                <a:solidFill>
                  <a:srgbClr val="002755"/>
                </a:solidFill>
                <a:latin typeface="Arial" panose="020B0604020202020204" pitchFamily="34" charset="0"/>
                <a:cs typeface="Arial" panose="020B0604020202020204" pitchFamily="34" charset="0"/>
              </a:rPr>
              <a:t>Ekanayake-Mudiyanselage</a:t>
            </a:r>
            <a:r>
              <a:rPr lang="es-ES" sz="600" dirty="0">
                <a:solidFill>
                  <a:srgbClr val="002755"/>
                </a:solidFill>
                <a:latin typeface="Arial" panose="020B0604020202020204" pitchFamily="34" charset="0"/>
                <a:cs typeface="Arial" panose="020B0604020202020204" pitchFamily="34" charset="0"/>
              </a:rPr>
              <a:t> S. </a:t>
            </a:r>
            <a:r>
              <a:rPr lang="es-ES" sz="600" dirty="0" err="1">
                <a:solidFill>
                  <a:srgbClr val="002755"/>
                </a:solidFill>
                <a:latin typeface="Arial" panose="020B0604020202020204" pitchFamily="34" charset="0"/>
                <a:cs typeface="Arial" panose="020B0604020202020204" pitchFamily="34" charset="0"/>
              </a:rPr>
              <a:t>Vitamin</a:t>
            </a:r>
            <a:r>
              <a:rPr lang="es-ES" sz="600" dirty="0">
                <a:solidFill>
                  <a:srgbClr val="002755"/>
                </a:solidFill>
                <a:latin typeface="Arial" panose="020B0604020202020204" pitchFamily="34" charset="0"/>
                <a:cs typeface="Arial" panose="020B0604020202020204" pitchFamily="34" charset="0"/>
              </a:rPr>
              <a:t> E: </a:t>
            </a:r>
            <a:r>
              <a:rPr lang="es-ES" sz="600" dirty="0" err="1">
                <a:solidFill>
                  <a:srgbClr val="002755"/>
                </a:solidFill>
                <a:latin typeface="Arial" panose="020B0604020202020204" pitchFamily="34" charset="0"/>
                <a:cs typeface="Arial" panose="020B0604020202020204" pitchFamily="34" charset="0"/>
              </a:rPr>
              <a:t>Critical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Review</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of</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Its</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Current</a:t>
            </a:r>
            <a:r>
              <a:rPr lang="es-ES" sz="600" dirty="0">
                <a:solidFill>
                  <a:srgbClr val="002755"/>
                </a:solidFill>
                <a:latin typeface="Arial" panose="020B0604020202020204" pitchFamily="34" charset="0"/>
                <a:cs typeface="Arial" panose="020B0604020202020204" pitchFamily="34" charset="0"/>
              </a:rPr>
              <a:t> Use in </a:t>
            </a:r>
            <a:r>
              <a:rPr lang="es-ES" sz="600" dirty="0" err="1">
                <a:solidFill>
                  <a:srgbClr val="002755"/>
                </a:solidFill>
                <a:latin typeface="Arial" panose="020B0604020202020204" pitchFamily="34" charset="0"/>
                <a:cs typeface="Arial" panose="020B0604020202020204" pitchFamily="34" charset="0"/>
              </a:rPr>
              <a:t>Cosmetic</a:t>
            </a:r>
            <a:r>
              <a:rPr lang="es-ES" sz="600" dirty="0">
                <a:solidFill>
                  <a:srgbClr val="002755"/>
                </a:solidFill>
                <a:latin typeface="Arial" panose="020B0604020202020204" pitchFamily="34" charset="0"/>
                <a:cs typeface="Arial" panose="020B0604020202020204" pitchFamily="34" charset="0"/>
              </a:rPr>
              <a:t> and </a:t>
            </a:r>
            <a:r>
              <a:rPr lang="es-ES" sz="600" dirty="0" err="1">
                <a:solidFill>
                  <a:srgbClr val="002755"/>
                </a:solidFill>
                <a:latin typeface="Arial" panose="020B0604020202020204" pitchFamily="34" charset="0"/>
                <a:cs typeface="Arial" panose="020B0604020202020204" pitchFamily="34" charset="0"/>
              </a:rPr>
              <a:t>Clinical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Dermatology</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Dermatol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Ther</a:t>
            </a:r>
            <a:r>
              <a:rPr lang="es-ES" sz="600" dirty="0">
                <a:solidFill>
                  <a:srgbClr val="002755"/>
                </a:solidFill>
                <a:latin typeface="Arial" panose="020B0604020202020204" pitchFamily="34" charset="0"/>
                <a:cs typeface="Arial" panose="020B0604020202020204" pitchFamily="34" charset="0"/>
              </a:rPr>
              <a:t>. 2005;31(</a:t>
            </a:r>
            <a:r>
              <a:rPr lang="es-ES" sz="600" dirty="0" err="1">
                <a:solidFill>
                  <a:srgbClr val="002755"/>
                </a:solidFill>
                <a:latin typeface="Arial" panose="020B0604020202020204" pitchFamily="34" charset="0"/>
                <a:cs typeface="Arial" panose="020B0604020202020204" pitchFamily="34" charset="0"/>
              </a:rPr>
              <a:t>Suppl</a:t>
            </a:r>
            <a:r>
              <a:rPr lang="es-ES" sz="600" dirty="0">
                <a:solidFill>
                  <a:srgbClr val="002755"/>
                </a:solidFill>
                <a:latin typeface="Arial" panose="020B0604020202020204" pitchFamily="34" charset="0"/>
                <a:cs typeface="Arial" panose="020B0604020202020204" pitchFamily="34" charset="0"/>
              </a:rPr>
              <a:t> s1):805-13. 4. Prospecto de Prometax®. Disponible en: https://cima.aemps.es/cima/dochtml/p/98092025/P_98092025. </a:t>
            </a:r>
            <a:r>
              <a:rPr lang="es-ES" sz="600" dirty="0" err="1">
                <a:solidFill>
                  <a:srgbClr val="002755"/>
                </a:solidFill>
                <a:latin typeface="Arial" panose="020B0604020202020204" pitchFamily="34" charset="0"/>
                <a:cs typeface="Arial" panose="020B0604020202020204" pitchFamily="34" charset="0"/>
              </a:rPr>
              <a:t>html</a:t>
            </a:r>
            <a:r>
              <a:rPr lang="es-ES" sz="600" dirty="0">
                <a:solidFill>
                  <a:srgbClr val="002755"/>
                </a:solidFill>
                <a:latin typeface="Arial" panose="020B0604020202020204" pitchFamily="34" charset="0"/>
                <a:cs typeface="Arial" panose="020B0604020202020204" pitchFamily="34" charset="0"/>
              </a:rPr>
              <a:t>. Último acceso: junio 2024. 5. Sales de Oliveira Pinto CA, Azevedo </a:t>
            </a:r>
            <a:r>
              <a:rPr lang="es-ES" sz="600" dirty="0" err="1">
                <a:solidFill>
                  <a:srgbClr val="002755"/>
                </a:solidFill>
                <a:latin typeface="Arial" panose="020B0604020202020204" pitchFamily="34" charset="0"/>
                <a:cs typeface="Arial" panose="020B0604020202020204" pitchFamily="34" charset="0"/>
              </a:rPr>
              <a:t>Martins</a:t>
            </a:r>
            <a:r>
              <a:rPr lang="es-ES" sz="600" dirty="0">
                <a:solidFill>
                  <a:srgbClr val="002755"/>
                </a:solidFill>
                <a:latin typeface="Arial" panose="020B0604020202020204" pitchFamily="34" charset="0"/>
                <a:cs typeface="Arial" panose="020B0604020202020204" pitchFamily="34" charset="0"/>
              </a:rPr>
              <a:t> TE, </a:t>
            </a:r>
            <a:r>
              <a:rPr lang="es-ES" sz="600" dirty="0" err="1">
                <a:solidFill>
                  <a:srgbClr val="002755"/>
                </a:solidFill>
                <a:latin typeface="Arial" panose="020B0604020202020204" pitchFamily="34" charset="0"/>
                <a:cs typeface="Arial" panose="020B0604020202020204" pitchFamily="34" charset="0"/>
              </a:rPr>
              <a:t>Miliani</a:t>
            </a:r>
            <a:r>
              <a:rPr lang="es-ES" sz="600" dirty="0">
                <a:solidFill>
                  <a:srgbClr val="002755"/>
                </a:solidFill>
                <a:latin typeface="Arial" panose="020B0604020202020204" pitchFamily="34" charset="0"/>
                <a:cs typeface="Arial" panose="020B0604020202020204" pitchFamily="34" charset="0"/>
              </a:rPr>
              <a:t> Martinez R, </a:t>
            </a:r>
            <a:r>
              <a:rPr lang="es-ES" sz="600" dirty="0" err="1">
                <a:solidFill>
                  <a:srgbClr val="002755"/>
                </a:solidFill>
                <a:latin typeface="Arial" panose="020B0604020202020204" pitchFamily="34" charset="0"/>
                <a:cs typeface="Arial" panose="020B0604020202020204" pitchFamily="34" charset="0"/>
              </a:rPr>
              <a:t>Batello</a:t>
            </a:r>
            <a:r>
              <a:rPr lang="es-ES" sz="600" dirty="0">
                <a:solidFill>
                  <a:srgbClr val="002755"/>
                </a:solidFill>
                <a:latin typeface="Arial" panose="020B0604020202020204" pitchFamily="34" charset="0"/>
                <a:cs typeface="Arial" panose="020B0604020202020204" pitchFamily="34" charset="0"/>
              </a:rPr>
              <a:t> Freire T, Robles Velasco MV, </a:t>
            </a:r>
            <a:r>
              <a:rPr lang="es-ES" sz="600" dirty="0" err="1">
                <a:solidFill>
                  <a:srgbClr val="002755"/>
                </a:solidFill>
                <a:latin typeface="Arial" panose="020B0604020202020204" pitchFamily="34" charset="0"/>
                <a:cs typeface="Arial" panose="020B0604020202020204" pitchFamily="34" charset="0"/>
              </a:rPr>
              <a:t>Rolim</a:t>
            </a:r>
            <a:r>
              <a:rPr lang="es-ES" sz="600" dirty="0">
                <a:solidFill>
                  <a:srgbClr val="002755"/>
                </a:solidFill>
                <a:latin typeface="Arial" panose="020B0604020202020204" pitchFamily="34" charset="0"/>
                <a:cs typeface="Arial" panose="020B0604020202020204" pitchFamily="34" charset="0"/>
              </a:rPr>
              <a:t> Baby A. </a:t>
            </a:r>
            <a:r>
              <a:rPr lang="es-ES" sz="600" dirty="0" err="1">
                <a:solidFill>
                  <a:srgbClr val="002755"/>
                </a:solidFill>
                <a:latin typeface="Arial" panose="020B0604020202020204" pitchFamily="34" charset="0"/>
                <a:cs typeface="Arial" panose="020B0604020202020204" pitchFamily="34" charset="0"/>
              </a:rPr>
              <a:t>Vitamin</a:t>
            </a:r>
            <a:r>
              <a:rPr lang="es-ES" sz="600" dirty="0">
                <a:solidFill>
                  <a:srgbClr val="002755"/>
                </a:solidFill>
                <a:latin typeface="Arial" panose="020B0604020202020204" pitchFamily="34" charset="0"/>
                <a:cs typeface="Arial" panose="020B0604020202020204" pitchFamily="34" charset="0"/>
              </a:rPr>
              <a:t> E in Human Skin: </a:t>
            </a:r>
            <a:r>
              <a:rPr lang="es-ES" sz="600" dirty="0" err="1">
                <a:solidFill>
                  <a:srgbClr val="002755"/>
                </a:solidFill>
                <a:latin typeface="Arial" panose="020B0604020202020204" pitchFamily="34" charset="0"/>
                <a:cs typeface="Arial" panose="020B0604020202020204" pitchFamily="34" charset="0"/>
              </a:rPr>
              <a:t>Functionality</a:t>
            </a:r>
            <a:r>
              <a:rPr lang="es-ES" sz="600" dirty="0">
                <a:solidFill>
                  <a:srgbClr val="002755"/>
                </a:solidFill>
                <a:latin typeface="Arial" panose="020B0604020202020204" pitchFamily="34" charset="0"/>
                <a:cs typeface="Arial" panose="020B0604020202020204" pitchFamily="34" charset="0"/>
              </a:rPr>
              <a:t> and </a:t>
            </a:r>
            <a:r>
              <a:rPr lang="es-ES" sz="600" dirty="0" err="1">
                <a:solidFill>
                  <a:srgbClr val="002755"/>
                </a:solidFill>
                <a:latin typeface="Arial" panose="020B0604020202020204" pitchFamily="34" charset="0"/>
                <a:cs typeface="Arial" panose="020B0604020202020204" pitchFamily="34" charset="0"/>
              </a:rPr>
              <a:t>Topical</a:t>
            </a:r>
            <a:r>
              <a:rPr lang="es-ES" sz="600" dirty="0">
                <a:solidFill>
                  <a:srgbClr val="002755"/>
                </a:solidFill>
                <a:latin typeface="Arial" panose="020B0604020202020204" pitchFamily="34" charset="0"/>
                <a:cs typeface="Arial" panose="020B0604020202020204" pitchFamily="34" charset="0"/>
              </a:rPr>
              <a:t> </a:t>
            </a:r>
            <a:r>
              <a:rPr lang="es-ES" sz="600" dirty="0" err="1">
                <a:solidFill>
                  <a:srgbClr val="002755"/>
                </a:solidFill>
                <a:latin typeface="Arial" panose="020B0604020202020204" pitchFamily="34" charset="0"/>
                <a:cs typeface="Arial" panose="020B0604020202020204" pitchFamily="34" charset="0"/>
              </a:rPr>
              <a:t>Products</a:t>
            </a:r>
            <a:r>
              <a:rPr lang="es-ES" sz="600" dirty="0">
                <a:solidFill>
                  <a:srgbClr val="002755"/>
                </a:solidFill>
                <a:latin typeface="Arial" panose="020B0604020202020204" pitchFamily="34" charset="0"/>
                <a:cs typeface="Arial" panose="020B0604020202020204" pitchFamily="34" charset="0"/>
              </a:rPr>
              <a:t>. Disponible en: https://www.intechopen.com/chapters/77087. Último acceso: junio 2024.</a:t>
            </a:r>
          </a:p>
        </p:txBody>
      </p:sp>
      <p:sp>
        <p:nvSpPr>
          <p:cNvPr id="7" name="Flecha: a la derecha 16">
            <a:extLst>
              <a:ext uri="{FF2B5EF4-FFF2-40B4-BE49-F238E27FC236}">
                <a16:creationId xmlns:a16="http://schemas.microsoft.com/office/drawing/2014/main" id="{3F84BD86-A82A-C220-E561-354621BEE5E4}"/>
              </a:ext>
            </a:extLst>
          </p:cNvPr>
          <p:cNvSpPr/>
          <p:nvPr/>
        </p:nvSpPr>
        <p:spPr>
          <a:xfrm>
            <a:off x="3400759" y="3637355"/>
            <a:ext cx="264098" cy="454135"/>
          </a:xfrm>
          <a:prstGeom prst="rightArrow">
            <a:avLst>
              <a:gd name="adj1" fmla="val 35197"/>
              <a:gd name="adj2" fmla="val 68439"/>
            </a:avLst>
          </a:prstGeom>
          <a:solidFill>
            <a:srgbClr val="6228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CDB62675-C599-EED1-462C-B3C6A1C751A8}"/>
              </a:ext>
            </a:extLst>
          </p:cNvPr>
          <p:cNvPicPr>
            <a:picLocks noChangeAspect="1"/>
          </p:cNvPicPr>
          <p:nvPr/>
        </p:nvPicPr>
        <p:blipFill>
          <a:blip r:embed="rId6"/>
          <a:stretch>
            <a:fillRect/>
          </a:stretch>
        </p:blipFill>
        <p:spPr>
          <a:xfrm>
            <a:off x="3819325" y="2256292"/>
            <a:ext cx="2851069" cy="951366"/>
          </a:xfrm>
          <a:prstGeom prst="rect">
            <a:avLst/>
          </a:prstGeom>
        </p:spPr>
      </p:pic>
    </p:spTree>
    <p:extLst>
      <p:ext uri="{BB962C8B-B14F-4D97-AF65-F5344CB8AC3E}">
        <p14:creationId xmlns:p14="http://schemas.microsoft.com/office/powerpoint/2010/main" val="61328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A3694D9-8CD4-26AF-2EFA-4974033C73D0}"/>
              </a:ext>
            </a:extLst>
          </p:cNvPr>
          <p:cNvSpPr>
            <a:spLocks noGrp="1"/>
          </p:cNvSpPr>
          <p:nvPr>
            <p:ph type="ctrTitle" idx="4294967295"/>
          </p:nvPr>
        </p:nvSpPr>
        <p:spPr>
          <a:xfrm>
            <a:off x="1338607" y="1651687"/>
            <a:ext cx="6400799" cy="836989"/>
          </a:xfrm>
          <a:prstGeom prst="rect">
            <a:avLst/>
          </a:prstGeom>
        </p:spPr>
        <p:txBody>
          <a:bodyPr wrap="none"/>
          <a:lstStyle/>
          <a:p>
            <a:pPr algn="ctr"/>
            <a:r>
              <a:rPr lang="es-ES_tradnl" sz="4400" b="1" dirty="0">
                <a:solidFill>
                  <a:srgbClr val="00F1BE"/>
                </a:solidFill>
                <a:latin typeface="Arial" panose="020B0604020202020204" pitchFamily="34" charset="0"/>
                <a:cs typeface="Arial" panose="020B0604020202020204" pitchFamily="34" charset="0"/>
              </a:rPr>
              <a:t>Introducción a la EA</a:t>
            </a:r>
            <a:endParaRPr lang="es-ES" sz="4400" b="1" dirty="0">
              <a:solidFill>
                <a:srgbClr val="00F1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02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7DBA-6DC1-5BFF-EB4E-00347A0A9B2F}"/>
            </a:ext>
          </a:extLst>
        </p:cNvPr>
        <p:cNvGrpSpPr/>
        <p:nvPr/>
      </p:nvGrpSpPr>
      <p:grpSpPr>
        <a:xfrm>
          <a:off x="0" y="0"/>
          <a:ext cx="0" cy="0"/>
          <a:chOff x="0" y="0"/>
          <a:chExt cx="0" cy="0"/>
        </a:xfrm>
      </p:grpSpPr>
      <p:sp>
        <p:nvSpPr>
          <p:cNvPr id="18" name="Rectángulo: una sola esquina redondeada 19">
            <a:extLst>
              <a:ext uri="{FF2B5EF4-FFF2-40B4-BE49-F238E27FC236}">
                <a16:creationId xmlns:a16="http://schemas.microsoft.com/office/drawing/2014/main" id="{549D75E9-BE66-A3D0-6796-BDE786A2333D}"/>
              </a:ext>
            </a:extLst>
          </p:cNvPr>
          <p:cNvSpPr/>
          <p:nvPr/>
        </p:nvSpPr>
        <p:spPr>
          <a:xfrm flipV="1">
            <a:off x="503239" y="987424"/>
            <a:ext cx="8275002" cy="3112862"/>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angle 6">
            <a:extLst>
              <a:ext uri="{FF2B5EF4-FFF2-40B4-BE49-F238E27FC236}">
                <a16:creationId xmlns:a16="http://schemas.microsoft.com/office/drawing/2014/main" id="{A2C4CECA-73C4-0B21-13CE-167E6AEE0C97}"/>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cxnSp>
        <p:nvCxnSpPr>
          <p:cNvPr id="4" name="Conector recto 3">
            <a:extLst>
              <a:ext uri="{FF2B5EF4-FFF2-40B4-BE49-F238E27FC236}">
                <a16:creationId xmlns:a16="http://schemas.microsoft.com/office/drawing/2014/main" id="{B5B9777A-9637-6355-4167-90274903770B}"/>
              </a:ext>
            </a:extLst>
          </p:cNvPr>
          <p:cNvCxnSpPr>
            <a:cxnSpLocks/>
            <a:endCxn id="12" idx="4"/>
          </p:cNvCxnSpPr>
          <p:nvPr/>
        </p:nvCxnSpPr>
        <p:spPr>
          <a:xfrm>
            <a:off x="947110" y="1993091"/>
            <a:ext cx="0" cy="1917130"/>
          </a:xfrm>
          <a:prstGeom prst="line">
            <a:avLst/>
          </a:prstGeom>
          <a:ln>
            <a:solidFill>
              <a:srgbClr val="00F1BE"/>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2F9F64F-3021-2040-1736-946CCF738D1A}"/>
              </a:ext>
            </a:extLst>
          </p:cNvPr>
          <p:cNvSpPr txBox="1"/>
          <p:nvPr/>
        </p:nvSpPr>
        <p:spPr>
          <a:xfrm>
            <a:off x="804507" y="1119474"/>
            <a:ext cx="6437543" cy="584775"/>
          </a:xfrm>
          <a:prstGeom prst="rect">
            <a:avLst/>
          </a:prstGeom>
          <a:noFill/>
        </p:spPr>
        <p:txBody>
          <a:bodyPr wrap="square">
            <a:spAutoFit/>
          </a:bodyPr>
          <a:lstStyle/>
          <a:p>
            <a:r>
              <a:rPr lang="es-ES" sz="1600" b="1" dirty="0">
                <a:solidFill>
                  <a:srgbClr val="002755"/>
                </a:solidFill>
                <a:latin typeface="Arial" panose="020B0604020202020204" pitchFamily="34" charset="0"/>
                <a:cs typeface="Arial" panose="020B0604020202020204" pitchFamily="34" charset="0"/>
              </a:rPr>
              <a:t>¿Cuál sería su actitud ante el empeoramiento de los síntomas cognitivos?</a:t>
            </a:r>
          </a:p>
        </p:txBody>
      </p:sp>
      <p:grpSp>
        <p:nvGrpSpPr>
          <p:cNvPr id="24" name="Grupo 23">
            <a:extLst>
              <a:ext uri="{FF2B5EF4-FFF2-40B4-BE49-F238E27FC236}">
                <a16:creationId xmlns:a16="http://schemas.microsoft.com/office/drawing/2014/main" id="{595DA54C-AF0E-F1FB-A01C-133EA00F7E91}"/>
              </a:ext>
            </a:extLst>
          </p:cNvPr>
          <p:cNvGrpSpPr/>
          <p:nvPr/>
        </p:nvGrpSpPr>
        <p:grpSpPr>
          <a:xfrm>
            <a:off x="803110" y="1947707"/>
            <a:ext cx="5429558" cy="288000"/>
            <a:chOff x="803110" y="1947707"/>
            <a:chExt cx="5429558" cy="288000"/>
          </a:xfrm>
        </p:grpSpPr>
        <p:sp>
          <p:nvSpPr>
            <p:cNvPr id="9" name="Diagrama de flujo: conector 8">
              <a:extLst>
                <a:ext uri="{FF2B5EF4-FFF2-40B4-BE49-F238E27FC236}">
                  <a16:creationId xmlns:a16="http://schemas.microsoft.com/office/drawing/2014/main" id="{F523C3D0-2FE2-E52F-58A9-30DE20AF0527}"/>
                </a:ext>
              </a:extLst>
            </p:cNvPr>
            <p:cNvSpPr/>
            <p:nvPr/>
          </p:nvSpPr>
          <p:spPr>
            <a:xfrm>
              <a:off x="803110" y="1947707"/>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A</a:t>
              </a:r>
              <a:endParaRPr lang="es-ES" b="1" dirty="0">
                <a:solidFill>
                  <a:srgbClr val="002755"/>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1660F390-2B4F-2606-3C35-B22512E939A2}"/>
                </a:ext>
              </a:extLst>
            </p:cNvPr>
            <p:cNvSpPr txBox="1"/>
            <p:nvPr/>
          </p:nvSpPr>
          <p:spPr>
            <a:xfrm>
              <a:off x="1133974" y="1953208"/>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Suspender rivastigmina ya que no ha sido eficaz.</a:t>
              </a:r>
            </a:p>
          </p:txBody>
        </p:sp>
      </p:grpSp>
      <p:grpSp>
        <p:nvGrpSpPr>
          <p:cNvPr id="23" name="Grupo 22">
            <a:extLst>
              <a:ext uri="{FF2B5EF4-FFF2-40B4-BE49-F238E27FC236}">
                <a16:creationId xmlns:a16="http://schemas.microsoft.com/office/drawing/2014/main" id="{8C65A99F-C955-461D-A4AF-0D7B8D758E2F}"/>
              </a:ext>
            </a:extLst>
          </p:cNvPr>
          <p:cNvGrpSpPr/>
          <p:nvPr/>
        </p:nvGrpSpPr>
        <p:grpSpPr>
          <a:xfrm>
            <a:off x="803110" y="2505878"/>
            <a:ext cx="6251126" cy="288000"/>
            <a:chOff x="803110" y="2557461"/>
            <a:chExt cx="6251126" cy="288000"/>
          </a:xfrm>
        </p:grpSpPr>
        <p:sp>
          <p:nvSpPr>
            <p:cNvPr id="10" name="Diagrama de flujo: conector 9">
              <a:extLst>
                <a:ext uri="{FF2B5EF4-FFF2-40B4-BE49-F238E27FC236}">
                  <a16:creationId xmlns:a16="http://schemas.microsoft.com/office/drawing/2014/main" id="{9D29A1C7-585D-AC33-79CD-8402AB027DF1}"/>
                </a:ext>
              </a:extLst>
            </p:cNvPr>
            <p:cNvSpPr/>
            <p:nvPr/>
          </p:nvSpPr>
          <p:spPr>
            <a:xfrm>
              <a:off x="803110" y="2557461"/>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B</a:t>
              </a:r>
              <a:endParaRPr lang="es-ES" b="1" dirty="0">
                <a:solidFill>
                  <a:srgbClr val="002755"/>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EFF639A2-B506-6D54-7C7D-6D7E2F22F6CD}"/>
                </a:ext>
              </a:extLst>
            </p:cNvPr>
            <p:cNvSpPr txBox="1"/>
            <p:nvPr/>
          </p:nvSpPr>
          <p:spPr>
            <a:xfrm>
              <a:off x="1133974" y="2562962"/>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pt-BR" dirty="0">
                  <a:solidFill>
                    <a:srgbClr val="002755"/>
                  </a:solidFill>
                  <a:latin typeface="Arial" panose="020B0604020202020204" pitchFamily="34" charset="0"/>
                  <a:cs typeface="Arial" panose="020B0604020202020204" pitchFamily="34" charset="0"/>
                </a:rPr>
                <a:t>Suspender </a:t>
              </a:r>
              <a:r>
                <a:rPr lang="pt-BR" dirty="0" err="1">
                  <a:solidFill>
                    <a:srgbClr val="002755"/>
                  </a:solidFill>
                  <a:latin typeface="Arial" panose="020B0604020202020204" pitchFamily="34" charset="0"/>
                  <a:cs typeface="Arial" panose="020B0604020202020204" pitchFamily="34" charset="0"/>
                </a:rPr>
                <a:t>rivastigmina</a:t>
              </a:r>
              <a:r>
                <a:rPr lang="pt-BR" dirty="0">
                  <a:solidFill>
                    <a:srgbClr val="002755"/>
                  </a:solidFill>
                  <a:latin typeface="Arial" panose="020B0604020202020204" pitchFamily="34" charset="0"/>
                  <a:cs typeface="Arial" panose="020B0604020202020204" pitchFamily="34" charset="0"/>
                </a:rPr>
                <a:t> e iniciar memantina.</a:t>
              </a:r>
            </a:p>
          </p:txBody>
        </p:sp>
      </p:grpSp>
      <p:grpSp>
        <p:nvGrpSpPr>
          <p:cNvPr id="25" name="Grupo 24">
            <a:extLst>
              <a:ext uri="{FF2B5EF4-FFF2-40B4-BE49-F238E27FC236}">
                <a16:creationId xmlns:a16="http://schemas.microsoft.com/office/drawing/2014/main" id="{5241C93D-1A6F-2780-1E8E-33ED80CC5082}"/>
              </a:ext>
            </a:extLst>
          </p:cNvPr>
          <p:cNvGrpSpPr/>
          <p:nvPr/>
        </p:nvGrpSpPr>
        <p:grpSpPr>
          <a:xfrm>
            <a:off x="806581" y="3064049"/>
            <a:ext cx="5426087" cy="288000"/>
            <a:chOff x="806581" y="3122826"/>
            <a:chExt cx="5426087" cy="288000"/>
          </a:xfrm>
        </p:grpSpPr>
        <p:sp>
          <p:nvSpPr>
            <p:cNvPr id="11" name="Diagrama de flujo: conector 10">
              <a:extLst>
                <a:ext uri="{FF2B5EF4-FFF2-40B4-BE49-F238E27FC236}">
                  <a16:creationId xmlns:a16="http://schemas.microsoft.com/office/drawing/2014/main" id="{3685A245-DFC1-CB86-3626-EBEBD192F4D4}"/>
                </a:ext>
              </a:extLst>
            </p:cNvPr>
            <p:cNvSpPr/>
            <p:nvPr/>
          </p:nvSpPr>
          <p:spPr>
            <a:xfrm>
              <a:off x="806581" y="3122826"/>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C</a:t>
              </a:r>
              <a:endParaRPr lang="es-ES" sz="1200" b="1" dirty="0">
                <a:solidFill>
                  <a:srgbClr val="002755"/>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9B5BA7F4-EFE0-67AA-3528-6E4BF67CA400}"/>
                </a:ext>
              </a:extLst>
            </p:cNvPr>
            <p:cNvSpPr txBox="1"/>
            <p:nvPr/>
          </p:nvSpPr>
          <p:spPr>
            <a:xfrm>
              <a:off x="1133974" y="3128327"/>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latin typeface="Arial" panose="020B0604020202020204" pitchFamily="34" charset="0"/>
                  <a:cs typeface="Arial" panose="020B0604020202020204" pitchFamily="34" charset="0"/>
                </a:rPr>
                <a:t>Mantener rivastigmina y añadir memantina.</a:t>
              </a:r>
            </a:p>
          </p:txBody>
        </p:sp>
      </p:grpSp>
      <p:grpSp>
        <p:nvGrpSpPr>
          <p:cNvPr id="26" name="Grupo 25">
            <a:extLst>
              <a:ext uri="{FF2B5EF4-FFF2-40B4-BE49-F238E27FC236}">
                <a16:creationId xmlns:a16="http://schemas.microsoft.com/office/drawing/2014/main" id="{388C541C-1F22-8C3F-3B43-70FAE3D37C55}"/>
              </a:ext>
            </a:extLst>
          </p:cNvPr>
          <p:cNvGrpSpPr/>
          <p:nvPr/>
        </p:nvGrpSpPr>
        <p:grpSpPr>
          <a:xfrm>
            <a:off x="803110" y="3622221"/>
            <a:ext cx="5429558" cy="288000"/>
            <a:chOff x="803110" y="3622221"/>
            <a:chExt cx="5429558" cy="288000"/>
          </a:xfrm>
        </p:grpSpPr>
        <p:sp>
          <p:nvSpPr>
            <p:cNvPr id="12" name="Diagrama de flujo: conector 11">
              <a:extLst>
                <a:ext uri="{FF2B5EF4-FFF2-40B4-BE49-F238E27FC236}">
                  <a16:creationId xmlns:a16="http://schemas.microsoft.com/office/drawing/2014/main" id="{0C6DD6A9-6F8A-D46E-C74C-FF23BE6A71AB}"/>
                </a:ext>
              </a:extLst>
            </p:cNvPr>
            <p:cNvSpPr/>
            <p:nvPr/>
          </p:nvSpPr>
          <p:spPr>
            <a:xfrm>
              <a:off x="803110" y="3622221"/>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D</a:t>
              </a:r>
              <a:endParaRPr lang="es-ES" b="1" dirty="0">
                <a:solidFill>
                  <a:srgbClr val="002755"/>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785C3788-18BE-AB94-5F80-6D0DF5AB2A60}"/>
                </a:ext>
              </a:extLst>
            </p:cNvPr>
            <p:cNvSpPr txBox="1"/>
            <p:nvPr/>
          </p:nvSpPr>
          <p:spPr>
            <a:xfrm>
              <a:off x="1133974" y="3627722"/>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Mantener rivastigmina y añadir quetiapina. </a:t>
              </a:r>
            </a:p>
          </p:txBody>
        </p:sp>
      </p:grpSp>
      <p:sp>
        <p:nvSpPr>
          <p:cNvPr id="3" name="Título 1">
            <a:extLst>
              <a:ext uri="{FF2B5EF4-FFF2-40B4-BE49-F238E27FC236}">
                <a16:creationId xmlns:a16="http://schemas.microsoft.com/office/drawing/2014/main" id="{F448E195-AED5-463C-16B9-1846E042894B}"/>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113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DBC3E-25EE-E109-9214-E9A652A34ED1}"/>
            </a:ext>
          </a:extLst>
        </p:cNvPr>
        <p:cNvGrpSpPr/>
        <p:nvPr/>
      </p:nvGrpSpPr>
      <p:grpSpPr>
        <a:xfrm>
          <a:off x="0" y="0"/>
          <a:ext cx="0" cy="0"/>
          <a:chOff x="0" y="0"/>
          <a:chExt cx="0" cy="0"/>
        </a:xfrm>
      </p:grpSpPr>
      <p:sp>
        <p:nvSpPr>
          <p:cNvPr id="8" name="Rectángulo: una sola esquina redondeada 19">
            <a:extLst>
              <a:ext uri="{FF2B5EF4-FFF2-40B4-BE49-F238E27FC236}">
                <a16:creationId xmlns:a16="http://schemas.microsoft.com/office/drawing/2014/main" id="{9342F4D1-954E-CEA9-8E52-13D191F52B14}"/>
              </a:ext>
            </a:extLst>
          </p:cNvPr>
          <p:cNvSpPr/>
          <p:nvPr/>
        </p:nvSpPr>
        <p:spPr>
          <a:xfrm flipV="1">
            <a:off x="503239" y="987424"/>
            <a:ext cx="8275002" cy="3221719"/>
          </a:xfrm>
          <a:prstGeom prst="round1Rect">
            <a:avLst>
              <a:gd name="adj" fmla="val 8027"/>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ctángulo: una sola esquina redondeada 24">
            <a:extLst>
              <a:ext uri="{FF2B5EF4-FFF2-40B4-BE49-F238E27FC236}">
                <a16:creationId xmlns:a16="http://schemas.microsoft.com/office/drawing/2014/main" id="{9D914027-5836-7CFB-F62F-30BD6F5E03D1}"/>
              </a:ext>
            </a:extLst>
          </p:cNvPr>
          <p:cNvSpPr/>
          <p:nvPr/>
        </p:nvSpPr>
        <p:spPr>
          <a:xfrm flipV="1">
            <a:off x="732408" y="2310193"/>
            <a:ext cx="382023" cy="1723307"/>
          </a:xfrm>
          <a:prstGeom prst="round1Rect">
            <a:avLst>
              <a:gd name="adj" fmla="val 0"/>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8EB2DAE3-A012-59F4-2858-8617B10B3F17}"/>
              </a:ext>
            </a:extLst>
          </p:cNvPr>
          <p:cNvSpPr txBox="1"/>
          <p:nvPr/>
        </p:nvSpPr>
        <p:spPr>
          <a:xfrm>
            <a:off x="933611" y="1096972"/>
            <a:ext cx="7587527"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50" dirty="0">
                <a:solidFill>
                  <a:srgbClr val="002755"/>
                </a:solidFill>
                <a:latin typeface="Arial" panose="020B0604020202020204" pitchFamily="34" charset="0"/>
                <a:cs typeface="Arial" panose="020B0604020202020204" pitchFamily="34" charset="0"/>
              </a:rPr>
              <a:t>Se añade </a:t>
            </a:r>
            <a:r>
              <a:rPr lang="es-ES" sz="1050" b="1" dirty="0">
                <a:solidFill>
                  <a:srgbClr val="002755"/>
                </a:solidFill>
                <a:latin typeface="Arial" panose="020B0604020202020204" pitchFamily="34" charset="0"/>
                <a:cs typeface="Arial" panose="020B0604020202020204" pitchFamily="34" charset="0"/>
              </a:rPr>
              <a:t>memantina</a:t>
            </a:r>
            <a:r>
              <a:rPr lang="es-ES" sz="1050" dirty="0">
                <a:solidFill>
                  <a:srgbClr val="002755"/>
                </a:solidFill>
                <a:latin typeface="Arial" panose="020B0604020202020204" pitchFamily="34" charset="0"/>
                <a:cs typeface="Arial" panose="020B0604020202020204" pitchFamily="34" charset="0"/>
              </a:rPr>
              <a:t> al tratamiento.</a:t>
            </a:r>
          </a:p>
          <a:p>
            <a:pPr marL="285750" indent="-285750">
              <a:buFont typeface="Calibri"/>
              <a:buChar char="-"/>
            </a:pPr>
            <a:endParaRPr lang="es-ES" sz="1050" dirty="0">
              <a:solidFill>
                <a:srgbClr val="002755"/>
              </a:solidFill>
              <a:latin typeface="Arial" panose="020B0604020202020204" pitchFamily="34" charset="0"/>
              <a:cs typeface="Arial" panose="020B0604020202020204" pitchFamily="34" charset="0"/>
            </a:endParaRPr>
          </a:p>
          <a:p>
            <a:r>
              <a:rPr lang="es-ES" sz="1050" b="1" dirty="0">
                <a:solidFill>
                  <a:srgbClr val="002755"/>
                </a:solidFill>
                <a:latin typeface="Arial" panose="020B0604020202020204" pitchFamily="34" charset="0"/>
                <a:cs typeface="Arial" panose="020B0604020202020204" pitchFamily="34" charset="0"/>
              </a:rPr>
              <a:t>A los 8 meses </a:t>
            </a:r>
            <a:r>
              <a:rPr lang="es-ES" sz="1050" dirty="0">
                <a:solidFill>
                  <a:srgbClr val="002755"/>
                </a:solidFill>
                <a:latin typeface="Arial" panose="020B0604020202020204" pitchFamily="34" charset="0"/>
                <a:cs typeface="Arial" panose="020B0604020202020204" pitchFamily="34" charset="0"/>
              </a:rPr>
              <a:t>el paciente comienza a experimentar </a:t>
            </a:r>
            <a:r>
              <a:rPr lang="es-ES" sz="1050" b="1" dirty="0">
                <a:solidFill>
                  <a:srgbClr val="002755"/>
                </a:solidFill>
                <a:latin typeface="Arial" panose="020B0604020202020204" pitchFamily="34" charset="0"/>
                <a:cs typeface="Arial" panose="020B0604020202020204" pitchFamily="34" charset="0"/>
              </a:rPr>
              <a:t>agresividad</a:t>
            </a:r>
            <a:r>
              <a:rPr lang="es-ES" sz="1050" dirty="0">
                <a:solidFill>
                  <a:srgbClr val="002755"/>
                </a:solidFill>
                <a:latin typeface="Arial" panose="020B0604020202020204" pitchFamily="34" charset="0"/>
                <a:cs typeface="Arial" panose="020B0604020202020204" pitchFamily="34" charset="0"/>
              </a:rPr>
              <a:t> vespertina con episodios de </a:t>
            </a:r>
            <a:r>
              <a:rPr lang="es-ES" sz="1050" b="1" dirty="0">
                <a:solidFill>
                  <a:srgbClr val="002755"/>
                </a:solidFill>
                <a:latin typeface="Arial" panose="020B0604020202020204" pitchFamily="34" charset="0"/>
                <a:cs typeface="Arial" panose="020B0604020202020204" pitchFamily="34" charset="0"/>
              </a:rPr>
              <a:t>intranquilidad</a:t>
            </a:r>
            <a:r>
              <a:rPr lang="es-ES" sz="1050" dirty="0">
                <a:solidFill>
                  <a:srgbClr val="002755"/>
                </a:solidFill>
                <a:latin typeface="Arial" panose="020B0604020202020204" pitchFamily="34" charset="0"/>
                <a:cs typeface="Arial" panose="020B0604020202020204" pitchFamily="34" charset="0"/>
              </a:rPr>
              <a:t>, </a:t>
            </a:r>
            <a:r>
              <a:rPr lang="es-ES" sz="1050" b="1" dirty="0">
                <a:solidFill>
                  <a:srgbClr val="002755"/>
                </a:solidFill>
                <a:latin typeface="Arial" panose="020B0604020202020204" pitchFamily="34" charset="0"/>
                <a:cs typeface="Arial" panose="020B0604020202020204" pitchFamily="34" charset="0"/>
              </a:rPr>
              <a:t>vagabundeo</a:t>
            </a:r>
            <a:r>
              <a:rPr lang="es-ES" sz="1050" dirty="0">
                <a:solidFill>
                  <a:srgbClr val="002755"/>
                </a:solidFill>
                <a:latin typeface="Arial" panose="020B0604020202020204" pitchFamily="34" charset="0"/>
                <a:cs typeface="Arial" panose="020B0604020202020204" pitchFamily="34" charset="0"/>
              </a:rPr>
              <a:t>, ocasional </a:t>
            </a:r>
            <a:r>
              <a:rPr lang="es-ES" sz="1050" b="1" dirty="0">
                <a:solidFill>
                  <a:srgbClr val="002755"/>
                </a:solidFill>
                <a:latin typeface="Arial" panose="020B0604020202020204" pitchFamily="34" charset="0"/>
                <a:cs typeface="Arial" panose="020B0604020202020204" pitchFamily="34" charset="0"/>
              </a:rPr>
              <a:t>agitación</a:t>
            </a:r>
            <a:r>
              <a:rPr lang="es-ES" sz="1050" dirty="0">
                <a:solidFill>
                  <a:srgbClr val="002755"/>
                </a:solidFill>
                <a:latin typeface="Arial" panose="020B0604020202020204" pitchFamily="34" charset="0"/>
                <a:cs typeface="Arial" panose="020B0604020202020204" pitchFamily="34" charset="0"/>
              </a:rPr>
              <a:t> y </a:t>
            </a:r>
            <a:r>
              <a:rPr lang="es-ES" sz="1050" b="1" dirty="0">
                <a:solidFill>
                  <a:srgbClr val="002755"/>
                </a:solidFill>
                <a:latin typeface="Arial" panose="020B0604020202020204" pitchFamily="34" charset="0"/>
                <a:cs typeface="Arial" panose="020B0604020202020204" pitchFamily="34" charset="0"/>
              </a:rPr>
              <a:t>alucinaciones</a:t>
            </a:r>
            <a:r>
              <a:rPr lang="es-ES" sz="1050" dirty="0">
                <a:solidFill>
                  <a:srgbClr val="002755"/>
                </a:solidFill>
                <a:latin typeface="Arial" panose="020B0604020202020204" pitchFamily="34" charset="0"/>
                <a:cs typeface="Arial" panose="020B0604020202020204" pitchFamily="34" charset="0"/>
              </a:rPr>
              <a:t> nocturnas.</a:t>
            </a:r>
          </a:p>
        </p:txBody>
      </p:sp>
      <p:sp>
        <p:nvSpPr>
          <p:cNvPr id="9" name="CuadroTexto 8">
            <a:extLst>
              <a:ext uri="{FF2B5EF4-FFF2-40B4-BE49-F238E27FC236}">
                <a16:creationId xmlns:a16="http://schemas.microsoft.com/office/drawing/2014/main" id="{99FECD6D-D684-466E-7B97-A777A901FCA6}"/>
              </a:ext>
            </a:extLst>
          </p:cNvPr>
          <p:cNvSpPr txBox="1"/>
          <p:nvPr/>
        </p:nvSpPr>
        <p:spPr>
          <a:xfrm>
            <a:off x="452438" y="4437238"/>
            <a:ext cx="6703105" cy="466281"/>
          </a:xfrm>
          <a:prstGeom prst="rect">
            <a:avLst/>
          </a:prstGeom>
        </p:spPr>
        <p:txBody>
          <a:bodyPr wrap="square">
            <a:spAutoFit/>
          </a:bodyPr>
          <a:lstStyle>
            <a:defPPr>
              <a:defRPr lang="es-ES"/>
            </a:defPPr>
            <a:lvl1pPr>
              <a:lnSpc>
                <a:spcPct val="90000"/>
              </a:lnSpc>
              <a:spcBef>
                <a:spcPct val="0"/>
              </a:spcBef>
              <a:buNone/>
              <a:defRPr sz="800"/>
            </a:lvl1pPr>
          </a:lstStyle>
          <a:p>
            <a:pPr algn="just"/>
            <a:r>
              <a:rPr lang="es-ES" sz="700" dirty="0">
                <a:solidFill>
                  <a:srgbClr val="002755"/>
                </a:solidFill>
                <a:latin typeface="Arial" panose="020B0604020202020204" pitchFamily="34" charset="0"/>
                <a:ea typeface="Yu Gothic"/>
                <a:cs typeface="Arial" panose="020B0604020202020204" pitchFamily="34" charset="0"/>
              </a:rPr>
              <a:t>1. Guías diagnósticas y terapéuticas de la Sociedad Española de Neurología 2018. Guía oficial de práctica clínica en demencias. Sociedad Española de Neurología. Ediciones SEN. Disponible en: https://www.sen.es/pdf/guias/Guia_Demencias_2018.pdf. 2. </a:t>
            </a:r>
            <a:r>
              <a:rPr lang="en-US" sz="700" dirty="0">
                <a:solidFill>
                  <a:srgbClr val="002755"/>
                </a:solidFill>
                <a:latin typeface="Arial" panose="020B0604020202020204" pitchFamily="34" charset="0"/>
                <a:ea typeface="Yu Gothic"/>
                <a:cs typeface="Arial" panose="020B0604020202020204" pitchFamily="34" charset="0"/>
              </a:rPr>
              <a:t>Atri A. The Alzheimer's Disease Clinical Spectrum: Diagnosis and Management. Med Clin North Am. 2019 Mar;103(2):263-293.</a:t>
            </a:r>
          </a:p>
          <a:p>
            <a:pPr algn="just"/>
            <a:endParaRPr lang="es-ES" sz="600" dirty="0">
              <a:solidFill>
                <a:srgbClr val="000000"/>
              </a:solidFill>
              <a:ea typeface="Yu Gothic"/>
              <a:cs typeface="Times New Roman"/>
            </a:endParaRPr>
          </a:p>
        </p:txBody>
      </p:sp>
      <p:sp>
        <p:nvSpPr>
          <p:cNvPr id="13" name="CuadroTexto 12">
            <a:extLst>
              <a:ext uri="{FF2B5EF4-FFF2-40B4-BE49-F238E27FC236}">
                <a16:creationId xmlns:a16="http://schemas.microsoft.com/office/drawing/2014/main" id="{3E29D7CD-3917-F4B6-2C1D-B1F952B1065D}"/>
              </a:ext>
            </a:extLst>
          </p:cNvPr>
          <p:cNvSpPr txBox="1"/>
          <p:nvPr/>
        </p:nvSpPr>
        <p:spPr>
          <a:xfrm>
            <a:off x="6638699" y="2675100"/>
            <a:ext cx="184731" cy="369332"/>
          </a:xfrm>
          <a:prstGeom prst="rect">
            <a:avLst/>
          </a:prstGeom>
          <a:noFill/>
        </p:spPr>
        <p:txBody>
          <a:bodyPr wrap="none" rtlCol="0">
            <a:spAutoFit/>
          </a:bodyPr>
          <a:lstStyle/>
          <a:p>
            <a:endParaRPr lang="es-ES" dirty="0"/>
          </a:p>
        </p:txBody>
      </p:sp>
      <p:sp>
        <p:nvSpPr>
          <p:cNvPr id="4" name="Diagrama de flujo: conector 3">
            <a:extLst>
              <a:ext uri="{FF2B5EF4-FFF2-40B4-BE49-F238E27FC236}">
                <a16:creationId xmlns:a16="http://schemas.microsoft.com/office/drawing/2014/main" id="{DE9B875E-2EDA-4528-57DB-5AD88ADAF350}"/>
              </a:ext>
            </a:extLst>
          </p:cNvPr>
          <p:cNvSpPr/>
          <p:nvPr/>
        </p:nvSpPr>
        <p:spPr>
          <a:xfrm>
            <a:off x="728210" y="1149405"/>
            <a:ext cx="180000" cy="180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7" name="Diagrama de flujo: conector 6">
            <a:extLst>
              <a:ext uri="{FF2B5EF4-FFF2-40B4-BE49-F238E27FC236}">
                <a16:creationId xmlns:a16="http://schemas.microsoft.com/office/drawing/2014/main" id="{88DD4C2E-21E9-F965-1B77-65E8AE3FFBC9}"/>
              </a:ext>
            </a:extLst>
          </p:cNvPr>
          <p:cNvSpPr/>
          <p:nvPr/>
        </p:nvSpPr>
        <p:spPr>
          <a:xfrm>
            <a:off x="728210" y="1541853"/>
            <a:ext cx="180000" cy="180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15" name="CuadroTexto 14">
            <a:extLst>
              <a:ext uri="{FF2B5EF4-FFF2-40B4-BE49-F238E27FC236}">
                <a16:creationId xmlns:a16="http://schemas.microsoft.com/office/drawing/2014/main" id="{A0005F13-364D-160C-8010-6292C1FA26FC}"/>
              </a:ext>
            </a:extLst>
          </p:cNvPr>
          <p:cNvSpPr txBox="1"/>
          <p:nvPr/>
        </p:nvSpPr>
        <p:spPr>
          <a:xfrm>
            <a:off x="635646" y="2053352"/>
            <a:ext cx="3116297" cy="24622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a:ln>
                  <a:noFill/>
                </a:ln>
                <a:solidFill>
                  <a:srgbClr val="002755"/>
                </a:solidFill>
                <a:effectLst/>
                <a:latin typeface="Arial" panose="020B0604020202020204" pitchFamily="34" charset="0"/>
                <a:cs typeface="Arial" panose="020B0604020202020204" pitchFamily="34" charset="0"/>
              </a:rPr>
              <a:t>No se debería considerar la retirada de IACEs</a:t>
            </a:r>
            <a:r>
              <a:rPr kumimoji="0" lang="es-ES" altLang="es-ES" sz="1000" b="1" i="0" u="none" strike="noStrike" cap="none" normalizeH="0" baseline="30000" dirty="0">
                <a:ln>
                  <a:noFill/>
                </a:ln>
                <a:solidFill>
                  <a:srgbClr val="002755"/>
                </a:solidFill>
                <a:effectLst/>
                <a:latin typeface="Arial" panose="020B0604020202020204" pitchFamily="34" charset="0"/>
                <a:cs typeface="Arial" panose="020B0604020202020204" pitchFamily="34" charset="0"/>
              </a:rPr>
              <a:t>1</a:t>
            </a:r>
            <a:endParaRPr kumimoji="0" lang="es-ES" altLang="es-ES" sz="1000" b="1" i="0" u="none" strike="noStrike" cap="none" normalizeH="0" baseline="0" dirty="0">
              <a:ln>
                <a:noFill/>
              </a:ln>
              <a:solidFill>
                <a:srgbClr val="002755"/>
              </a:solidFill>
              <a:effectLst/>
              <a:latin typeface="Arial" panose="020B0604020202020204" pitchFamily="34" charset="0"/>
              <a:cs typeface="Arial" panose="020B0604020202020204" pitchFamily="34" charset="0"/>
            </a:endParaRPr>
          </a:p>
        </p:txBody>
      </p:sp>
      <p:sp>
        <p:nvSpPr>
          <p:cNvPr id="16" name="Rectángulo: una sola esquina redondeada 15">
            <a:extLst>
              <a:ext uri="{FF2B5EF4-FFF2-40B4-BE49-F238E27FC236}">
                <a16:creationId xmlns:a16="http://schemas.microsoft.com/office/drawing/2014/main" id="{1FF71F84-A242-0820-68CB-103A7E8E8CBF}"/>
              </a:ext>
            </a:extLst>
          </p:cNvPr>
          <p:cNvSpPr/>
          <p:nvPr/>
        </p:nvSpPr>
        <p:spPr>
          <a:xfrm flipV="1">
            <a:off x="1141790" y="2310191"/>
            <a:ext cx="2617410" cy="1723307"/>
          </a:xfrm>
          <a:prstGeom prst="round1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DF852685-AA22-412F-73F6-9BD88B327D73}"/>
              </a:ext>
            </a:extLst>
          </p:cNvPr>
          <p:cNvSpPr txBox="1"/>
          <p:nvPr/>
        </p:nvSpPr>
        <p:spPr>
          <a:xfrm>
            <a:off x="1189436" y="2445847"/>
            <a:ext cx="2500821" cy="1546577"/>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Basándose únicamente en puntuaciones </a:t>
            </a:r>
            <a:r>
              <a:rPr lang="es-ES" sz="1050" b="1" dirty="0">
                <a:solidFill>
                  <a:srgbClr val="002755"/>
                </a:solidFill>
                <a:latin typeface="Arial" panose="020B0604020202020204" pitchFamily="34" charset="0"/>
                <a:cs typeface="Arial" panose="020B0604020202020204" pitchFamily="34" charset="0"/>
              </a:rPr>
              <a:t>MMSE</a:t>
            </a:r>
            <a:r>
              <a:rPr lang="es-ES" sz="1050" dirty="0">
                <a:solidFill>
                  <a:srgbClr val="002755"/>
                </a:solidFill>
                <a:latin typeface="Arial" panose="020B0604020202020204" pitchFamily="34" charset="0"/>
                <a:cs typeface="Arial" panose="020B0604020202020204" pitchFamily="34" charset="0"/>
              </a:rPr>
              <a:t>.</a:t>
            </a:r>
          </a:p>
          <a:p>
            <a:endParaRPr lang="es-ES" sz="1050" dirty="0">
              <a:solidFill>
                <a:srgbClr val="002755"/>
              </a:solidFill>
              <a:latin typeface="Arial" panose="020B0604020202020204" pitchFamily="34" charset="0"/>
              <a:cs typeface="Arial" panose="020B0604020202020204" pitchFamily="34" charset="0"/>
            </a:endParaRPr>
          </a:p>
          <a:p>
            <a:r>
              <a:rPr lang="es-ES" sz="1050" dirty="0">
                <a:solidFill>
                  <a:srgbClr val="002755"/>
                </a:solidFill>
                <a:latin typeface="Arial" panose="020B0604020202020204" pitchFamily="34" charset="0"/>
                <a:cs typeface="Arial" panose="020B0604020202020204" pitchFamily="34" charset="0"/>
              </a:rPr>
              <a:t>Sólo porque el paciente esté </a:t>
            </a:r>
            <a:r>
              <a:rPr lang="es-ES" sz="1050" b="1" dirty="0">
                <a:solidFill>
                  <a:srgbClr val="002755"/>
                </a:solidFill>
                <a:latin typeface="Arial" panose="020B0604020202020204" pitchFamily="34" charset="0"/>
                <a:cs typeface="Arial" panose="020B0604020202020204" pitchFamily="34" charset="0"/>
              </a:rPr>
              <a:t>institucionalizado</a:t>
            </a:r>
            <a:r>
              <a:rPr lang="es-ES" sz="1050" dirty="0">
                <a:solidFill>
                  <a:srgbClr val="002755"/>
                </a:solidFill>
                <a:latin typeface="Arial" panose="020B0604020202020204" pitchFamily="34" charset="0"/>
                <a:cs typeface="Arial" panose="020B0604020202020204" pitchFamily="34" charset="0"/>
              </a:rPr>
              <a:t>.</a:t>
            </a:r>
          </a:p>
          <a:p>
            <a:endParaRPr lang="es-ES" sz="1050" dirty="0">
              <a:solidFill>
                <a:srgbClr val="002755"/>
              </a:solidFill>
              <a:latin typeface="Arial" panose="020B0604020202020204" pitchFamily="34" charset="0"/>
              <a:cs typeface="Arial" panose="020B0604020202020204" pitchFamily="34" charset="0"/>
            </a:endParaRPr>
          </a:p>
          <a:p>
            <a:r>
              <a:rPr lang="es-ES" sz="1050" dirty="0">
                <a:solidFill>
                  <a:srgbClr val="002755"/>
                </a:solidFill>
                <a:latin typeface="Arial" panose="020B0604020202020204" pitchFamily="34" charset="0"/>
                <a:cs typeface="Arial" panose="020B0604020202020204" pitchFamily="34" charset="0"/>
              </a:rPr>
              <a:t>Por criterio de </a:t>
            </a:r>
            <a:r>
              <a:rPr lang="es-ES" sz="1050" b="1" dirty="0">
                <a:solidFill>
                  <a:srgbClr val="002755"/>
                </a:solidFill>
                <a:latin typeface="Arial" panose="020B0604020202020204" pitchFamily="34" charset="0"/>
                <a:cs typeface="Arial" panose="020B0604020202020204" pitchFamily="34" charset="0"/>
              </a:rPr>
              <a:t>edad</a:t>
            </a:r>
            <a:r>
              <a:rPr lang="es-ES" sz="1050" dirty="0">
                <a:solidFill>
                  <a:srgbClr val="002755"/>
                </a:solidFill>
                <a:latin typeface="Arial" panose="020B0604020202020204" pitchFamily="34" charset="0"/>
                <a:cs typeface="Arial" panose="020B0604020202020204" pitchFamily="34" charset="0"/>
              </a:rPr>
              <a:t>.</a:t>
            </a:r>
          </a:p>
          <a:p>
            <a:endParaRPr lang="es-ES" sz="1050" dirty="0">
              <a:solidFill>
                <a:srgbClr val="002755"/>
              </a:solidFill>
              <a:latin typeface="Arial" panose="020B0604020202020204" pitchFamily="34" charset="0"/>
              <a:cs typeface="Arial" panose="020B0604020202020204" pitchFamily="34" charset="0"/>
            </a:endParaRPr>
          </a:p>
          <a:p>
            <a:r>
              <a:rPr lang="es-ES" sz="1050" dirty="0">
                <a:solidFill>
                  <a:srgbClr val="002755"/>
                </a:solidFill>
                <a:latin typeface="Arial" panose="020B0604020202020204" pitchFamily="34" charset="0"/>
                <a:cs typeface="Arial" panose="020B0604020202020204" pitchFamily="34" charset="0"/>
              </a:rPr>
              <a:t>Por criterios </a:t>
            </a:r>
            <a:r>
              <a:rPr lang="es-ES" sz="1050" b="1" dirty="0">
                <a:solidFill>
                  <a:srgbClr val="002755"/>
                </a:solidFill>
                <a:latin typeface="Arial" panose="020B0604020202020204" pitchFamily="34" charset="0"/>
                <a:cs typeface="Arial" panose="020B0604020202020204" pitchFamily="34" charset="0"/>
              </a:rPr>
              <a:t>economicistas</a:t>
            </a:r>
            <a:r>
              <a:rPr lang="es-ES" sz="1050" dirty="0">
                <a:solidFill>
                  <a:srgbClr val="002755"/>
                </a:solidFill>
                <a:latin typeface="Arial" panose="020B0604020202020204" pitchFamily="34" charset="0"/>
                <a:cs typeface="Arial" panose="020B0604020202020204" pitchFamily="34" charset="0"/>
              </a:rPr>
              <a:t>.</a:t>
            </a:r>
          </a:p>
        </p:txBody>
      </p:sp>
      <p:sp>
        <p:nvSpPr>
          <p:cNvPr id="21" name="Diagrama de flujo: conector 20">
            <a:extLst>
              <a:ext uri="{FF2B5EF4-FFF2-40B4-BE49-F238E27FC236}">
                <a16:creationId xmlns:a16="http://schemas.microsoft.com/office/drawing/2014/main" id="{C7BF8949-B0E4-7F76-8605-539B6E04B21B}"/>
              </a:ext>
            </a:extLst>
          </p:cNvPr>
          <p:cNvSpPr/>
          <p:nvPr/>
        </p:nvSpPr>
        <p:spPr>
          <a:xfrm>
            <a:off x="838719" y="2557023"/>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22" name="Diagrama de flujo: conector 21">
            <a:extLst>
              <a:ext uri="{FF2B5EF4-FFF2-40B4-BE49-F238E27FC236}">
                <a16:creationId xmlns:a16="http://schemas.microsoft.com/office/drawing/2014/main" id="{011F6EC0-C71B-9950-2F09-C84A85697118}"/>
              </a:ext>
            </a:extLst>
          </p:cNvPr>
          <p:cNvSpPr/>
          <p:nvPr/>
        </p:nvSpPr>
        <p:spPr>
          <a:xfrm>
            <a:off x="829455" y="3022755"/>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23" name="Diagrama de flujo: conector 22">
            <a:extLst>
              <a:ext uri="{FF2B5EF4-FFF2-40B4-BE49-F238E27FC236}">
                <a16:creationId xmlns:a16="http://schemas.microsoft.com/office/drawing/2014/main" id="{64902FA3-A034-7583-24EC-9F7499EDE132}"/>
              </a:ext>
            </a:extLst>
          </p:cNvPr>
          <p:cNvSpPr/>
          <p:nvPr/>
        </p:nvSpPr>
        <p:spPr>
          <a:xfrm>
            <a:off x="835577" y="3429332"/>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24" name="Diagrama de flujo: conector 23">
            <a:extLst>
              <a:ext uri="{FF2B5EF4-FFF2-40B4-BE49-F238E27FC236}">
                <a16:creationId xmlns:a16="http://schemas.microsoft.com/office/drawing/2014/main" id="{8F92403D-E6AF-9829-2E86-4998F19F1EB0}"/>
              </a:ext>
            </a:extLst>
          </p:cNvPr>
          <p:cNvSpPr/>
          <p:nvPr/>
        </p:nvSpPr>
        <p:spPr>
          <a:xfrm>
            <a:off x="835577" y="3758543"/>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26" name="Rectángulo: una sola esquina redondeada 25">
            <a:extLst>
              <a:ext uri="{FF2B5EF4-FFF2-40B4-BE49-F238E27FC236}">
                <a16:creationId xmlns:a16="http://schemas.microsoft.com/office/drawing/2014/main" id="{E19664D8-BE2F-3E02-AF8D-16C5BF73162D}"/>
              </a:ext>
            </a:extLst>
          </p:cNvPr>
          <p:cNvSpPr/>
          <p:nvPr/>
        </p:nvSpPr>
        <p:spPr>
          <a:xfrm flipV="1">
            <a:off x="3876429" y="2312715"/>
            <a:ext cx="382023" cy="1723307"/>
          </a:xfrm>
          <a:prstGeom prst="round1Rect">
            <a:avLst>
              <a:gd name="adj" fmla="val 0"/>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CuadroTexto 26">
            <a:extLst>
              <a:ext uri="{FF2B5EF4-FFF2-40B4-BE49-F238E27FC236}">
                <a16:creationId xmlns:a16="http://schemas.microsoft.com/office/drawing/2014/main" id="{88D2B53B-6EB4-B339-0697-397725C11D0D}"/>
              </a:ext>
            </a:extLst>
          </p:cNvPr>
          <p:cNvSpPr txBox="1"/>
          <p:nvPr/>
        </p:nvSpPr>
        <p:spPr>
          <a:xfrm>
            <a:off x="3765153" y="2053352"/>
            <a:ext cx="4130618" cy="24622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a:ln>
                  <a:noFill/>
                </a:ln>
                <a:solidFill>
                  <a:srgbClr val="002755"/>
                </a:solidFill>
                <a:effectLst/>
                <a:latin typeface="Arial" panose="020B0604020202020204" pitchFamily="34" charset="0"/>
                <a:cs typeface="Arial" panose="020B0604020202020204" pitchFamily="34" charset="0"/>
              </a:rPr>
              <a:t>Discontinuar el uso de </a:t>
            </a:r>
            <a:r>
              <a:rPr kumimoji="0" lang="es-ES" altLang="es-ES" sz="1000" b="1" i="0" u="none" strike="noStrike" cap="none" normalizeH="0" baseline="0" dirty="0" err="1">
                <a:ln>
                  <a:noFill/>
                </a:ln>
                <a:solidFill>
                  <a:srgbClr val="002755"/>
                </a:solidFill>
                <a:effectLst/>
                <a:latin typeface="Arial" panose="020B0604020202020204" pitchFamily="34" charset="0"/>
                <a:cs typeface="Arial" panose="020B0604020202020204" pitchFamily="34" charset="0"/>
              </a:rPr>
              <a:t>IACEs</a:t>
            </a:r>
            <a:r>
              <a:rPr kumimoji="0" lang="es-ES" altLang="es-ES" sz="1000" b="1" i="0" u="none" strike="noStrike" cap="none" normalizeH="0" baseline="0" dirty="0">
                <a:ln>
                  <a:noFill/>
                </a:ln>
                <a:solidFill>
                  <a:srgbClr val="002755"/>
                </a:solidFill>
                <a:effectLst/>
                <a:latin typeface="Arial" panose="020B0604020202020204" pitchFamily="34" charset="0"/>
                <a:cs typeface="Arial" panose="020B0604020202020204" pitchFamily="34" charset="0"/>
              </a:rPr>
              <a:t> es dañino y perjudicial</a:t>
            </a:r>
            <a:r>
              <a:rPr kumimoji="0" lang="es-ES" altLang="es-ES" sz="1000" b="1" i="0" u="none" strike="noStrike" cap="none" normalizeH="0" baseline="30000" dirty="0">
                <a:ln>
                  <a:noFill/>
                </a:ln>
                <a:solidFill>
                  <a:srgbClr val="002755"/>
                </a:solidFill>
                <a:effectLst/>
                <a:latin typeface="Arial" panose="020B0604020202020204" pitchFamily="34" charset="0"/>
                <a:cs typeface="Arial" panose="020B0604020202020204" pitchFamily="34" charset="0"/>
              </a:rPr>
              <a:t>2</a:t>
            </a:r>
            <a:endParaRPr kumimoji="0" lang="es-ES" altLang="es-ES" sz="1000" b="1" i="0" u="none" strike="noStrike" cap="none" normalizeH="0" baseline="0" dirty="0">
              <a:ln>
                <a:noFill/>
              </a:ln>
              <a:solidFill>
                <a:srgbClr val="002755"/>
              </a:solidFill>
              <a:effectLst/>
              <a:latin typeface="Arial" panose="020B0604020202020204" pitchFamily="34" charset="0"/>
              <a:cs typeface="Arial" panose="020B0604020202020204" pitchFamily="34" charset="0"/>
            </a:endParaRPr>
          </a:p>
        </p:txBody>
      </p:sp>
      <p:sp>
        <p:nvSpPr>
          <p:cNvPr id="28" name="Rectángulo: una sola esquina redondeada 27">
            <a:extLst>
              <a:ext uri="{FF2B5EF4-FFF2-40B4-BE49-F238E27FC236}">
                <a16:creationId xmlns:a16="http://schemas.microsoft.com/office/drawing/2014/main" id="{9F6EA4DB-AEF7-84A7-E542-DE60802FD1BD}"/>
              </a:ext>
            </a:extLst>
          </p:cNvPr>
          <p:cNvSpPr/>
          <p:nvPr/>
        </p:nvSpPr>
        <p:spPr>
          <a:xfrm flipV="1">
            <a:off x="4285811" y="2312711"/>
            <a:ext cx="4248589" cy="1723307"/>
          </a:xfrm>
          <a:prstGeom prst="round1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CuadroTexto 28">
            <a:extLst>
              <a:ext uri="{FF2B5EF4-FFF2-40B4-BE49-F238E27FC236}">
                <a16:creationId xmlns:a16="http://schemas.microsoft.com/office/drawing/2014/main" id="{9835E960-C770-1B3A-CC57-2226CB9183DC}"/>
              </a:ext>
            </a:extLst>
          </p:cNvPr>
          <p:cNvSpPr txBox="1"/>
          <p:nvPr/>
        </p:nvSpPr>
        <p:spPr>
          <a:xfrm>
            <a:off x="4333456" y="2412925"/>
            <a:ext cx="4237230" cy="1546577"/>
          </a:xfrm>
          <a:prstGeom prst="rect">
            <a:avLst/>
          </a:prstGeom>
          <a:noFill/>
        </p:spPr>
        <p:txBody>
          <a:bodyPr wrap="square">
            <a:spAutoFit/>
          </a:bodyPr>
          <a:lstStyle/>
          <a:p>
            <a:r>
              <a:rPr lang="es-ES" sz="1050" dirty="0">
                <a:solidFill>
                  <a:srgbClr val="002755"/>
                </a:solidFill>
                <a:latin typeface="Arial" panose="020B0604020202020204" pitchFamily="34" charset="0"/>
                <a:cs typeface="Arial" panose="020B0604020202020204" pitchFamily="34" charset="0"/>
              </a:rPr>
              <a:t>Los </a:t>
            </a:r>
            <a:r>
              <a:rPr lang="es-ES" sz="1050" b="1" dirty="0">
                <a:solidFill>
                  <a:srgbClr val="002755"/>
                </a:solidFill>
                <a:latin typeface="Arial" panose="020B0604020202020204" pitchFamily="34" charset="0"/>
                <a:cs typeface="Arial" panose="020B0604020202020204" pitchFamily="34" charset="0"/>
              </a:rPr>
              <a:t>pacientes que lo abandonan</a:t>
            </a:r>
            <a:r>
              <a:rPr lang="es-ES" sz="1050" dirty="0">
                <a:solidFill>
                  <a:srgbClr val="002755"/>
                </a:solidFill>
                <a:latin typeface="Arial" panose="020B0604020202020204" pitchFamily="34" charset="0"/>
                <a:cs typeface="Arial" panose="020B0604020202020204" pitchFamily="34" charset="0"/>
              </a:rPr>
              <a:t>, o lo toman de manera errática </a:t>
            </a:r>
            <a:r>
              <a:rPr lang="es-ES" sz="1050" b="1" dirty="0">
                <a:solidFill>
                  <a:srgbClr val="002755"/>
                </a:solidFill>
                <a:latin typeface="Arial" panose="020B0604020202020204" pitchFamily="34" charset="0"/>
                <a:cs typeface="Arial" panose="020B0604020202020204" pitchFamily="34" charset="0"/>
              </a:rPr>
              <a:t>progresan más rápidamente</a:t>
            </a:r>
            <a:r>
              <a:rPr lang="es-ES" sz="1050" dirty="0">
                <a:solidFill>
                  <a:srgbClr val="002755"/>
                </a:solidFill>
                <a:latin typeface="Arial" panose="020B0604020202020204" pitchFamily="34" charset="0"/>
                <a:cs typeface="Arial" panose="020B0604020202020204" pitchFamily="34" charset="0"/>
              </a:rPr>
              <a:t>.</a:t>
            </a:r>
          </a:p>
          <a:p>
            <a:endParaRPr lang="es-ES" sz="1050" dirty="0">
              <a:solidFill>
                <a:srgbClr val="002755"/>
              </a:solidFill>
              <a:latin typeface="Arial" panose="020B0604020202020204" pitchFamily="34" charset="0"/>
              <a:cs typeface="Arial" panose="020B0604020202020204" pitchFamily="34" charset="0"/>
            </a:endParaRPr>
          </a:p>
          <a:p>
            <a:r>
              <a:rPr lang="es-ES" sz="1050" b="1" dirty="0">
                <a:solidFill>
                  <a:srgbClr val="002755"/>
                </a:solidFill>
                <a:latin typeface="Arial" panose="020B0604020202020204" pitchFamily="34" charset="0"/>
                <a:cs typeface="Arial" panose="020B0604020202020204" pitchFamily="34" charset="0"/>
              </a:rPr>
              <a:t>Suspender el tratamiento sin justificación </a:t>
            </a:r>
            <a:r>
              <a:rPr lang="es-ES" sz="1050" dirty="0">
                <a:solidFill>
                  <a:srgbClr val="002755"/>
                </a:solidFill>
                <a:latin typeface="Arial" panose="020B0604020202020204" pitchFamily="34" charset="0"/>
                <a:cs typeface="Arial" panose="020B0604020202020204" pitchFamily="34" charset="0"/>
              </a:rPr>
              <a:t>puede causar un </a:t>
            </a:r>
            <a:r>
              <a:rPr lang="es-ES" sz="1050" b="1" dirty="0">
                <a:solidFill>
                  <a:srgbClr val="002755"/>
                </a:solidFill>
                <a:latin typeface="Arial" panose="020B0604020202020204" pitchFamily="34" charset="0"/>
                <a:cs typeface="Arial" panose="020B0604020202020204" pitchFamily="34" charset="0"/>
              </a:rPr>
              <a:t>empeoramiento rápido e irreversible</a:t>
            </a:r>
            <a:r>
              <a:rPr lang="es-ES" sz="1050" dirty="0">
                <a:solidFill>
                  <a:srgbClr val="002755"/>
                </a:solidFill>
                <a:latin typeface="Arial" panose="020B0604020202020204" pitchFamily="34" charset="0"/>
                <a:cs typeface="Arial" panose="020B0604020202020204" pitchFamily="34" charset="0"/>
              </a:rPr>
              <a:t>, y </a:t>
            </a:r>
            <a:r>
              <a:rPr lang="es-ES" sz="1050" b="1" dirty="0">
                <a:solidFill>
                  <a:srgbClr val="002755"/>
                </a:solidFill>
                <a:latin typeface="Arial" panose="020B0604020202020204" pitchFamily="34" charset="0"/>
                <a:cs typeface="Arial" panose="020B0604020202020204" pitchFamily="34" charset="0"/>
              </a:rPr>
              <a:t>aumentar el riesgo de ingreso</a:t>
            </a:r>
            <a:r>
              <a:rPr lang="es-ES" sz="1050" dirty="0">
                <a:solidFill>
                  <a:srgbClr val="002755"/>
                </a:solidFill>
                <a:latin typeface="Arial" panose="020B0604020202020204" pitchFamily="34" charset="0"/>
                <a:cs typeface="Arial" panose="020B0604020202020204" pitchFamily="34" charset="0"/>
              </a:rPr>
              <a:t>.</a:t>
            </a:r>
          </a:p>
          <a:p>
            <a:endParaRPr lang="es-ES" sz="1050" dirty="0">
              <a:solidFill>
                <a:srgbClr val="002755"/>
              </a:solidFill>
              <a:latin typeface="Arial" panose="020B0604020202020204" pitchFamily="34" charset="0"/>
              <a:cs typeface="Arial" panose="020B0604020202020204" pitchFamily="34" charset="0"/>
            </a:endParaRPr>
          </a:p>
          <a:p>
            <a:r>
              <a:rPr lang="es-ES" sz="1050" dirty="0">
                <a:solidFill>
                  <a:srgbClr val="002755"/>
                </a:solidFill>
                <a:latin typeface="Arial" panose="020B0604020202020204" pitchFamily="34" charset="0"/>
                <a:cs typeface="Arial" panose="020B0604020202020204" pitchFamily="34" charset="0"/>
              </a:rPr>
              <a:t>Incluso una </a:t>
            </a:r>
            <a:r>
              <a:rPr lang="es-ES" sz="1050" b="1" dirty="0">
                <a:solidFill>
                  <a:srgbClr val="002755"/>
                </a:solidFill>
                <a:latin typeface="Arial" panose="020B0604020202020204" pitchFamily="34" charset="0"/>
                <a:cs typeface="Arial" panose="020B0604020202020204" pitchFamily="34" charset="0"/>
              </a:rPr>
              <a:t>interrupción temporal </a:t>
            </a:r>
            <a:r>
              <a:rPr lang="es-ES" sz="1050" dirty="0">
                <a:solidFill>
                  <a:srgbClr val="002755"/>
                </a:solidFill>
                <a:latin typeface="Arial" panose="020B0604020202020204" pitchFamily="34" charset="0"/>
                <a:cs typeface="Arial" panose="020B0604020202020204" pitchFamily="34" charset="0"/>
              </a:rPr>
              <a:t>puede causar </a:t>
            </a:r>
            <a:r>
              <a:rPr lang="es-ES" sz="1050" b="1" dirty="0">
                <a:solidFill>
                  <a:srgbClr val="002755"/>
                </a:solidFill>
                <a:latin typeface="Arial" panose="020B0604020202020204" pitchFamily="34" charset="0"/>
                <a:cs typeface="Arial" panose="020B0604020202020204" pitchFamily="34" charset="0"/>
              </a:rPr>
              <a:t>declives irreversibles</a:t>
            </a:r>
            <a:r>
              <a:rPr lang="es-ES" sz="1050" dirty="0">
                <a:solidFill>
                  <a:srgbClr val="002755"/>
                </a:solidFill>
                <a:latin typeface="Arial" panose="020B0604020202020204" pitchFamily="34" charset="0"/>
                <a:cs typeface="Arial" panose="020B0604020202020204" pitchFamily="34" charset="0"/>
              </a:rPr>
              <a:t> y </a:t>
            </a:r>
            <a:r>
              <a:rPr lang="es-ES" sz="1050" b="1" dirty="0">
                <a:solidFill>
                  <a:srgbClr val="002755"/>
                </a:solidFill>
                <a:latin typeface="Arial" panose="020B0604020202020204" pitchFamily="34" charset="0"/>
                <a:cs typeface="Arial" panose="020B0604020202020204" pitchFamily="34" charset="0"/>
              </a:rPr>
              <a:t>aumentar el riesgo de ingreso </a:t>
            </a:r>
            <a:r>
              <a:rPr lang="es-ES" sz="1050" dirty="0">
                <a:solidFill>
                  <a:srgbClr val="002755"/>
                </a:solidFill>
                <a:latin typeface="Arial" panose="020B0604020202020204" pitchFamily="34" charset="0"/>
                <a:cs typeface="Arial" panose="020B0604020202020204" pitchFamily="34" charset="0"/>
              </a:rPr>
              <a:t>en residencias.</a:t>
            </a:r>
          </a:p>
        </p:txBody>
      </p:sp>
      <p:sp>
        <p:nvSpPr>
          <p:cNvPr id="30" name="Diagrama de flujo: conector 29">
            <a:extLst>
              <a:ext uri="{FF2B5EF4-FFF2-40B4-BE49-F238E27FC236}">
                <a16:creationId xmlns:a16="http://schemas.microsoft.com/office/drawing/2014/main" id="{345F6CE2-C5D7-3AD4-5778-F794A9417704}"/>
              </a:ext>
            </a:extLst>
          </p:cNvPr>
          <p:cNvSpPr/>
          <p:nvPr/>
        </p:nvSpPr>
        <p:spPr>
          <a:xfrm>
            <a:off x="3982740" y="2546045"/>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31" name="Diagrama de flujo: conector 30">
            <a:extLst>
              <a:ext uri="{FF2B5EF4-FFF2-40B4-BE49-F238E27FC236}">
                <a16:creationId xmlns:a16="http://schemas.microsoft.com/office/drawing/2014/main" id="{47E406CA-0293-687D-BEBB-DA5243173965}"/>
              </a:ext>
            </a:extLst>
          </p:cNvPr>
          <p:cNvSpPr/>
          <p:nvPr/>
        </p:nvSpPr>
        <p:spPr>
          <a:xfrm>
            <a:off x="3973476" y="3032369"/>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32" name="Diagrama de flujo: conector 31">
            <a:extLst>
              <a:ext uri="{FF2B5EF4-FFF2-40B4-BE49-F238E27FC236}">
                <a16:creationId xmlns:a16="http://schemas.microsoft.com/office/drawing/2014/main" id="{CF84F08D-742E-0C45-14A3-BD5B9784F5E7}"/>
              </a:ext>
            </a:extLst>
          </p:cNvPr>
          <p:cNvSpPr/>
          <p:nvPr/>
        </p:nvSpPr>
        <p:spPr>
          <a:xfrm>
            <a:off x="3973476" y="3600894"/>
            <a:ext cx="180000" cy="180000"/>
          </a:xfrm>
          <a:prstGeom prst="flowChartConnector">
            <a:avLst/>
          </a:prstGeom>
          <a:solidFill>
            <a:srgbClr val="FFFFFF"/>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2060"/>
              </a:solidFill>
            </a:endParaRPr>
          </a:p>
        </p:txBody>
      </p:sp>
      <p:sp>
        <p:nvSpPr>
          <p:cNvPr id="5" name="Título 1">
            <a:extLst>
              <a:ext uri="{FF2B5EF4-FFF2-40B4-BE49-F238E27FC236}">
                <a16:creationId xmlns:a16="http://schemas.microsoft.com/office/drawing/2014/main" id="{7199BE24-4ECD-41C5-C930-1A7D6CC62E29}"/>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11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5AA7-73E7-09B4-7521-C070231833A4}"/>
            </a:ext>
          </a:extLst>
        </p:cNvPr>
        <p:cNvGrpSpPr/>
        <p:nvPr/>
      </p:nvGrpSpPr>
      <p:grpSpPr>
        <a:xfrm>
          <a:off x="0" y="0"/>
          <a:ext cx="0" cy="0"/>
          <a:chOff x="0" y="0"/>
          <a:chExt cx="0" cy="0"/>
        </a:xfrm>
      </p:grpSpPr>
      <p:sp>
        <p:nvSpPr>
          <p:cNvPr id="4" name="Rectángulo: una sola esquina redondeada 19">
            <a:extLst>
              <a:ext uri="{FF2B5EF4-FFF2-40B4-BE49-F238E27FC236}">
                <a16:creationId xmlns:a16="http://schemas.microsoft.com/office/drawing/2014/main" id="{03A9A403-DADF-A1F2-940D-5349A8438913}"/>
              </a:ext>
            </a:extLst>
          </p:cNvPr>
          <p:cNvSpPr/>
          <p:nvPr/>
        </p:nvSpPr>
        <p:spPr>
          <a:xfrm flipV="1">
            <a:off x="503239" y="987424"/>
            <a:ext cx="8275002" cy="3112862"/>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02F610AB-EACE-486C-1B74-17F078300EA0}"/>
              </a:ext>
            </a:extLst>
          </p:cNvPr>
          <p:cNvSpPr txBox="1"/>
          <p:nvPr/>
        </p:nvSpPr>
        <p:spPr>
          <a:xfrm>
            <a:off x="702906" y="1189895"/>
            <a:ext cx="7867779" cy="338554"/>
          </a:xfrm>
          <a:prstGeom prst="rect">
            <a:avLst/>
          </a:prstGeom>
          <a:noFill/>
        </p:spPr>
        <p:txBody>
          <a:bodyPr wrap="square">
            <a:spAutoFit/>
          </a:bodyPr>
          <a:lstStyle/>
          <a:p>
            <a:r>
              <a:rPr lang="es-ES" sz="1600" b="1" dirty="0">
                <a:solidFill>
                  <a:srgbClr val="002060"/>
                </a:solidFill>
                <a:latin typeface="Arial" panose="020B0604020202020204" pitchFamily="34" charset="0"/>
                <a:cs typeface="Arial" panose="020B0604020202020204" pitchFamily="34" charset="0"/>
              </a:rPr>
              <a:t>¿Ante la aparición de estos síntomas qué NO estaría indicado en primer lugar?</a:t>
            </a:r>
          </a:p>
        </p:txBody>
      </p:sp>
      <p:sp>
        <p:nvSpPr>
          <p:cNvPr id="5" name="Rectangle 6">
            <a:extLst>
              <a:ext uri="{FF2B5EF4-FFF2-40B4-BE49-F238E27FC236}">
                <a16:creationId xmlns:a16="http://schemas.microsoft.com/office/drawing/2014/main" id="{66CB2656-32A5-D5E5-84E1-A89146531FA8}"/>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cxnSp>
        <p:nvCxnSpPr>
          <p:cNvPr id="7" name="Conector recto 6">
            <a:extLst>
              <a:ext uri="{FF2B5EF4-FFF2-40B4-BE49-F238E27FC236}">
                <a16:creationId xmlns:a16="http://schemas.microsoft.com/office/drawing/2014/main" id="{E1AD70B7-465E-71CB-FF89-B90DB4E20D80}"/>
              </a:ext>
            </a:extLst>
          </p:cNvPr>
          <p:cNvCxnSpPr>
            <a:cxnSpLocks/>
          </p:cNvCxnSpPr>
          <p:nvPr/>
        </p:nvCxnSpPr>
        <p:spPr>
          <a:xfrm>
            <a:off x="983396" y="1780483"/>
            <a:ext cx="0" cy="1944000"/>
          </a:xfrm>
          <a:prstGeom prst="line">
            <a:avLst/>
          </a:prstGeom>
          <a:ln>
            <a:solidFill>
              <a:srgbClr val="00F1BE"/>
            </a:solidFill>
          </a:ln>
        </p:spPr>
        <p:style>
          <a:lnRef idx="1">
            <a:schemeClr val="accent1"/>
          </a:lnRef>
          <a:fillRef idx="0">
            <a:schemeClr val="accent1"/>
          </a:fillRef>
          <a:effectRef idx="0">
            <a:schemeClr val="accent1"/>
          </a:effectRef>
          <a:fontRef idx="minor">
            <a:schemeClr val="tx1"/>
          </a:fontRef>
        </p:style>
      </p:cxnSp>
      <p:sp>
        <p:nvSpPr>
          <p:cNvPr id="10" name="Diagrama de flujo: conector 9">
            <a:extLst>
              <a:ext uri="{FF2B5EF4-FFF2-40B4-BE49-F238E27FC236}">
                <a16:creationId xmlns:a16="http://schemas.microsoft.com/office/drawing/2014/main" id="{A592CEAF-3208-3623-2A78-DFB8CB902269}"/>
              </a:ext>
            </a:extLst>
          </p:cNvPr>
          <p:cNvSpPr/>
          <p:nvPr/>
        </p:nvSpPr>
        <p:spPr>
          <a:xfrm>
            <a:off x="839396" y="1746902"/>
            <a:ext cx="288000" cy="288000"/>
          </a:xfrm>
          <a:prstGeom prst="flowChartConnector">
            <a:avLst/>
          </a:prstGeom>
          <a:solidFill>
            <a:srgbClr val="00F1BE"/>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A</a:t>
            </a:r>
            <a:endParaRPr lang="es-ES" b="1" dirty="0">
              <a:solidFill>
                <a:srgbClr val="002060"/>
              </a:solidFill>
              <a:latin typeface="Arial" panose="020B0604020202020204" pitchFamily="34" charset="0"/>
              <a:cs typeface="Arial" panose="020B0604020202020204" pitchFamily="34" charset="0"/>
            </a:endParaRPr>
          </a:p>
        </p:txBody>
      </p:sp>
      <p:sp>
        <p:nvSpPr>
          <p:cNvPr id="11" name="Diagrama de flujo: conector 10">
            <a:extLst>
              <a:ext uri="{FF2B5EF4-FFF2-40B4-BE49-F238E27FC236}">
                <a16:creationId xmlns:a16="http://schemas.microsoft.com/office/drawing/2014/main" id="{8CF40E7D-7386-CCB0-9A4A-E3EF2A7F6495}"/>
              </a:ext>
            </a:extLst>
          </p:cNvPr>
          <p:cNvSpPr/>
          <p:nvPr/>
        </p:nvSpPr>
        <p:spPr>
          <a:xfrm>
            <a:off x="839396" y="2361007"/>
            <a:ext cx="288000" cy="288000"/>
          </a:xfrm>
          <a:prstGeom prst="flowChartConnector">
            <a:avLst/>
          </a:prstGeom>
          <a:solidFill>
            <a:srgbClr val="00F1BE"/>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B</a:t>
            </a:r>
            <a:endParaRPr lang="es-ES" b="1" dirty="0">
              <a:solidFill>
                <a:srgbClr val="002060"/>
              </a:solidFill>
              <a:latin typeface="Arial" panose="020B0604020202020204" pitchFamily="34" charset="0"/>
              <a:cs typeface="Arial" panose="020B0604020202020204" pitchFamily="34" charset="0"/>
            </a:endParaRPr>
          </a:p>
        </p:txBody>
      </p:sp>
      <p:sp>
        <p:nvSpPr>
          <p:cNvPr id="12" name="Diagrama de flujo: conector 11">
            <a:extLst>
              <a:ext uri="{FF2B5EF4-FFF2-40B4-BE49-F238E27FC236}">
                <a16:creationId xmlns:a16="http://schemas.microsoft.com/office/drawing/2014/main" id="{51503BB1-DD1A-CEEF-6895-65AF3C8D3206}"/>
              </a:ext>
            </a:extLst>
          </p:cNvPr>
          <p:cNvSpPr/>
          <p:nvPr/>
        </p:nvSpPr>
        <p:spPr>
          <a:xfrm>
            <a:off x="842867" y="2924732"/>
            <a:ext cx="288000" cy="288000"/>
          </a:xfrm>
          <a:prstGeom prst="flowChartConnector">
            <a:avLst/>
          </a:prstGeom>
          <a:solidFill>
            <a:srgbClr val="00F1BE"/>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C</a:t>
            </a:r>
            <a:endParaRPr lang="es-ES" sz="1200" b="1" dirty="0">
              <a:solidFill>
                <a:srgbClr val="002060"/>
              </a:solidFill>
              <a:latin typeface="Arial" panose="020B0604020202020204" pitchFamily="34" charset="0"/>
              <a:cs typeface="Arial" panose="020B0604020202020204" pitchFamily="34" charset="0"/>
            </a:endParaRPr>
          </a:p>
        </p:txBody>
      </p:sp>
      <p:sp>
        <p:nvSpPr>
          <p:cNvPr id="13" name="Diagrama de flujo: conector 12">
            <a:extLst>
              <a:ext uri="{FF2B5EF4-FFF2-40B4-BE49-F238E27FC236}">
                <a16:creationId xmlns:a16="http://schemas.microsoft.com/office/drawing/2014/main" id="{FA206FDC-7E42-9A8B-86D7-10AC4B62FE02}"/>
              </a:ext>
            </a:extLst>
          </p:cNvPr>
          <p:cNvSpPr/>
          <p:nvPr/>
        </p:nvSpPr>
        <p:spPr>
          <a:xfrm>
            <a:off x="839396" y="3500562"/>
            <a:ext cx="288000" cy="288000"/>
          </a:xfrm>
          <a:prstGeom prst="flowChartConnector">
            <a:avLst/>
          </a:prstGeom>
          <a:solidFill>
            <a:srgbClr val="00F1BE"/>
          </a:solidFill>
          <a:ln>
            <a:solidFill>
              <a:srgbClr val="00F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060"/>
                </a:solidFill>
                <a:latin typeface="Arial" panose="020B0604020202020204" pitchFamily="34" charset="0"/>
                <a:cs typeface="Arial" panose="020B0604020202020204" pitchFamily="34" charset="0"/>
              </a:rPr>
              <a:t>D</a:t>
            </a:r>
            <a:endParaRPr lang="es-ES" b="1" dirty="0">
              <a:solidFill>
                <a:srgbClr val="002060"/>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B8750EEA-45EB-3DB4-E266-EAA87E917093}"/>
              </a:ext>
            </a:extLst>
          </p:cNvPr>
          <p:cNvSpPr txBox="1"/>
          <p:nvPr/>
        </p:nvSpPr>
        <p:spPr>
          <a:xfrm>
            <a:off x="1170260" y="1763325"/>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Identificar posibles causas desencadenantes (infecciones, fármacos).</a:t>
            </a:r>
          </a:p>
        </p:txBody>
      </p:sp>
      <p:sp>
        <p:nvSpPr>
          <p:cNvPr id="15" name="CuadroTexto 14">
            <a:extLst>
              <a:ext uri="{FF2B5EF4-FFF2-40B4-BE49-F238E27FC236}">
                <a16:creationId xmlns:a16="http://schemas.microsoft.com/office/drawing/2014/main" id="{5B85C93A-AE53-4384-7CDD-0BB637B119AE}"/>
              </a:ext>
            </a:extLst>
          </p:cNvPr>
          <p:cNvSpPr txBox="1"/>
          <p:nvPr/>
        </p:nvSpPr>
        <p:spPr>
          <a:xfrm>
            <a:off x="1170260" y="2357728"/>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pt-BR" dirty="0">
                <a:solidFill>
                  <a:srgbClr val="002755"/>
                </a:solidFill>
                <a:latin typeface="Arial" panose="020B0604020202020204" pitchFamily="34" charset="0"/>
                <a:cs typeface="Arial" panose="020B0604020202020204" pitchFamily="34" charset="0"/>
              </a:rPr>
              <a:t>Iniciar medidas no farmacológicas para </a:t>
            </a:r>
            <a:r>
              <a:rPr lang="pt-BR" dirty="0" err="1">
                <a:solidFill>
                  <a:srgbClr val="002755"/>
                </a:solidFill>
                <a:latin typeface="Arial" panose="020B0604020202020204" pitchFamily="34" charset="0"/>
                <a:cs typeface="Arial" panose="020B0604020202020204" pitchFamily="34" charset="0"/>
              </a:rPr>
              <a:t>control</a:t>
            </a:r>
            <a:r>
              <a:rPr lang="pt-BR" dirty="0">
                <a:solidFill>
                  <a:srgbClr val="002755"/>
                </a:solidFill>
                <a:latin typeface="Arial" panose="020B0604020202020204" pitchFamily="34" charset="0"/>
                <a:cs typeface="Arial" panose="020B0604020202020204" pitchFamily="34" charset="0"/>
              </a:rPr>
              <a:t> de </a:t>
            </a:r>
            <a:r>
              <a:rPr lang="pt-BR" dirty="0" err="1">
                <a:solidFill>
                  <a:srgbClr val="002755"/>
                </a:solidFill>
                <a:latin typeface="Arial" panose="020B0604020202020204" pitchFamily="34" charset="0"/>
                <a:cs typeface="Arial" panose="020B0604020202020204" pitchFamily="34" charset="0"/>
              </a:rPr>
              <a:t>los</a:t>
            </a:r>
            <a:r>
              <a:rPr lang="pt-BR" dirty="0">
                <a:solidFill>
                  <a:srgbClr val="002755"/>
                </a:solidFill>
                <a:latin typeface="Arial" panose="020B0604020202020204" pitchFamily="34" charset="0"/>
                <a:cs typeface="Arial" panose="020B0604020202020204" pitchFamily="34" charset="0"/>
              </a:rPr>
              <a:t> </a:t>
            </a:r>
            <a:r>
              <a:rPr lang="pt-BR" dirty="0" err="1">
                <a:solidFill>
                  <a:srgbClr val="002755"/>
                </a:solidFill>
                <a:latin typeface="Arial" panose="020B0604020202020204" pitchFamily="34" charset="0"/>
                <a:cs typeface="Arial" panose="020B0604020202020204" pitchFamily="34" charset="0"/>
              </a:rPr>
              <a:t>síntomas</a:t>
            </a:r>
            <a:r>
              <a:rPr lang="pt-BR" dirty="0">
                <a:solidFill>
                  <a:srgbClr val="002755"/>
                </a:solidFill>
                <a:latin typeface="Arial" panose="020B0604020202020204" pitchFamily="34" charset="0"/>
                <a:cs typeface="Arial" panose="020B0604020202020204" pitchFamily="34" charset="0"/>
              </a:rPr>
              <a:t>.</a:t>
            </a:r>
          </a:p>
        </p:txBody>
      </p:sp>
      <p:sp>
        <p:nvSpPr>
          <p:cNvPr id="16" name="CuadroTexto 15">
            <a:extLst>
              <a:ext uri="{FF2B5EF4-FFF2-40B4-BE49-F238E27FC236}">
                <a16:creationId xmlns:a16="http://schemas.microsoft.com/office/drawing/2014/main" id="{302091CC-D700-2275-A75D-E3012A5FDAD6}"/>
              </a:ext>
            </a:extLst>
          </p:cNvPr>
          <p:cNvSpPr txBox="1"/>
          <p:nvPr/>
        </p:nvSpPr>
        <p:spPr>
          <a:xfrm>
            <a:off x="1170260" y="2935733"/>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Iniciar quetiapina.</a:t>
            </a:r>
          </a:p>
        </p:txBody>
      </p:sp>
      <p:sp>
        <p:nvSpPr>
          <p:cNvPr id="17" name="CuadroTexto 16">
            <a:extLst>
              <a:ext uri="{FF2B5EF4-FFF2-40B4-BE49-F238E27FC236}">
                <a16:creationId xmlns:a16="http://schemas.microsoft.com/office/drawing/2014/main" id="{ACD86C49-F415-C159-0651-331120C47DD7}"/>
              </a:ext>
            </a:extLst>
          </p:cNvPr>
          <p:cNvSpPr txBox="1"/>
          <p:nvPr/>
        </p:nvSpPr>
        <p:spPr>
          <a:xfrm>
            <a:off x="1170260" y="3506672"/>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Iniciar haloperidol.</a:t>
            </a:r>
          </a:p>
        </p:txBody>
      </p:sp>
      <p:sp>
        <p:nvSpPr>
          <p:cNvPr id="3" name="Título 1">
            <a:extLst>
              <a:ext uri="{FF2B5EF4-FFF2-40B4-BE49-F238E27FC236}">
                <a16:creationId xmlns:a16="http://schemas.microsoft.com/office/drawing/2014/main" id="{487D4000-9B66-2B3A-D047-7577E221B734}"/>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984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462C-BCEA-550B-1738-9560BC3F9E4B}"/>
            </a:ext>
          </a:extLst>
        </p:cNvPr>
        <p:cNvGrpSpPr/>
        <p:nvPr/>
      </p:nvGrpSpPr>
      <p:grpSpPr>
        <a:xfrm>
          <a:off x="0" y="0"/>
          <a:ext cx="0" cy="0"/>
          <a:chOff x="0" y="0"/>
          <a:chExt cx="0" cy="0"/>
        </a:xfrm>
      </p:grpSpPr>
      <p:sp>
        <p:nvSpPr>
          <p:cNvPr id="14" name="Rectángulo redondeado 13">
            <a:extLst>
              <a:ext uri="{FF2B5EF4-FFF2-40B4-BE49-F238E27FC236}">
                <a16:creationId xmlns:a16="http://schemas.microsoft.com/office/drawing/2014/main" id="{984B4FB4-C47F-C574-1F6F-7DD97EB702BE}"/>
              </a:ext>
            </a:extLst>
          </p:cNvPr>
          <p:cNvSpPr/>
          <p:nvPr/>
        </p:nvSpPr>
        <p:spPr>
          <a:xfrm>
            <a:off x="503238" y="1400629"/>
            <a:ext cx="3575276" cy="2953657"/>
          </a:xfrm>
          <a:prstGeom prst="roundRect">
            <a:avLst>
              <a:gd name="adj" fmla="val 1226"/>
            </a:avLst>
          </a:pr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a</a:t>
            </a:r>
          </a:p>
        </p:txBody>
      </p:sp>
      <p:sp>
        <p:nvSpPr>
          <p:cNvPr id="20" name="Rectángulo: esquinas redondeadas 19">
            <a:extLst>
              <a:ext uri="{FF2B5EF4-FFF2-40B4-BE49-F238E27FC236}">
                <a16:creationId xmlns:a16="http://schemas.microsoft.com/office/drawing/2014/main" id="{228943C9-5571-D5C2-A2C1-8D79F4E3F0CB}"/>
              </a:ext>
            </a:extLst>
          </p:cNvPr>
          <p:cNvSpPr/>
          <p:nvPr/>
        </p:nvSpPr>
        <p:spPr>
          <a:xfrm>
            <a:off x="503238" y="1400903"/>
            <a:ext cx="3575276" cy="522239"/>
          </a:xfrm>
          <a:prstGeom prst="roundRect">
            <a:avLst>
              <a:gd name="adj" fmla="val 9114"/>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Gráfico 5">
            <a:extLst>
              <a:ext uri="{FF2B5EF4-FFF2-40B4-BE49-F238E27FC236}">
                <a16:creationId xmlns:a16="http://schemas.microsoft.com/office/drawing/2014/main" id="{6C4D89CA-B8C4-648D-B9CC-6E5053DD84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6414" y="1011672"/>
            <a:ext cx="383645" cy="383645"/>
          </a:xfrm>
          <a:prstGeom prst="rect">
            <a:avLst/>
          </a:prstGeom>
        </p:spPr>
      </p:pic>
      <p:sp>
        <p:nvSpPr>
          <p:cNvPr id="3" name="CuadroTexto 2">
            <a:extLst>
              <a:ext uri="{FF2B5EF4-FFF2-40B4-BE49-F238E27FC236}">
                <a16:creationId xmlns:a16="http://schemas.microsoft.com/office/drawing/2014/main" id="{05117A8F-F572-107B-FE23-64CB18527F9A}"/>
              </a:ext>
            </a:extLst>
          </p:cNvPr>
          <p:cNvSpPr txBox="1"/>
          <p:nvPr/>
        </p:nvSpPr>
        <p:spPr>
          <a:xfrm>
            <a:off x="864753" y="938778"/>
            <a:ext cx="77059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dirty="0">
                <a:solidFill>
                  <a:srgbClr val="002060"/>
                </a:solidFill>
                <a:latin typeface="Arial" panose="020B0604020202020204" pitchFamily="34" charset="0"/>
                <a:cs typeface="Arial" panose="020B0604020202020204" pitchFamily="34" charset="0"/>
              </a:rPr>
              <a:t>¿Es recomendable la continuación de rivastigmina ante la evolución de síntomas neuropsiquiátricos?</a:t>
            </a:r>
          </a:p>
        </p:txBody>
      </p:sp>
      <p:pic>
        <p:nvPicPr>
          <p:cNvPr id="7" name="Imagen 6">
            <a:extLst>
              <a:ext uri="{FF2B5EF4-FFF2-40B4-BE49-F238E27FC236}">
                <a16:creationId xmlns:a16="http://schemas.microsoft.com/office/drawing/2014/main" id="{BB182873-1D5F-F281-EF69-4BA059F5431A}"/>
              </a:ext>
            </a:extLst>
          </p:cNvPr>
          <p:cNvPicPr>
            <a:picLocks noChangeAspect="1"/>
          </p:cNvPicPr>
          <p:nvPr/>
        </p:nvPicPr>
        <p:blipFill>
          <a:blip r:embed="rId4"/>
          <a:srcRect t="4374"/>
          <a:stretch/>
        </p:blipFill>
        <p:spPr>
          <a:xfrm>
            <a:off x="930418" y="1980520"/>
            <a:ext cx="2713658" cy="2105251"/>
          </a:xfrm>
          <a:prstGeom prst="rect">
            <a:avLst/>
          </a:prstGeom>
        </p:spPr>
      </p:pic>
      <p:sp>
        <p:nvSpPr>
          <p:cNvPr id="11" name="CuadroTexto 10">
            <a:extLst>
              <a:ext uri="{FF2B5EF4-FFF2-40B4-BE49-F238E27FC236}">
                <a16:creationId xmlns:a16="http://schemas.microsoft.com/office/drawing/2014/main" id="{6DE4C6BC-7A0D-2CEF-552A-7CFD90642DEB}"/>
              </a:ext>
            </a:extLst>
          </p:cNvPr>
          <p:cNvSpPr txBox="1"/>
          <p:nvPr/>
        </p:nvSpPr>
        <p:spPr>
          <a:xfrm>
            <a:off x="595087" y="1443456"/>
            <a:ext cx="3383118" cy="415498"/>
          </a:xfrm>
          <a:prstGeom prst="rect">
            <a:avLst/>
          </a:prstGeom>
          <a:noFill/>
        </p:spPr>
        <p:txBody>
          <a:bodyPr wrap="square">
            <a:spAutoFit/>
          </a:bodyPr>
          <a:lstStyle/>
          <a:p>
            <a:r>
              <a:rPr lang="es-ES" sz="1050" b="1" dirty="0">
                <a:solidFill>
                  <a:schemeClr val="bg1"/>
                </a:solidFill>
                <a:latin typeface="Arial" panose="020B0604020202020204" pitchFamily="34" charset="0"/>
                <a:ea typeface="Yu Gothic" panose="020B0400000000000000" pitchFamily="34" charset="-128"/>
                <a:cs typeface="Arial" panose="020B0604020202020204" pitchFamily="34" charset="0"/>
              </a:rPr>
              <a:t>La utilización de </a:t>
            </a:r>
            <a:r>
              <a:rPr lang="es-ES" sz="1050" b="1" dirty="0">
                <a:latin typeface="Arial" panose="020B0604020202020204" pitchFamily="34" charset="0"/>
                <a:ea typeface="Yu Gothic" panose="020B0400000000000000" pitchFamily="34" charset="-128"/>
                <a:cs typeface="Arial" panose="020B0604020202020204" pitchFamily="34" charset="0"/>
              </a:rPr>
              <a:t>rivastigmina</a:t>
            </a:r>
            <a:r>
              <a:rPr lang="es-ES" sz="1050" b="1" dirty="0">
                <a:solidFill>
                  <a:schemeClr val="bg1"/>
                </a:solidFill>
                <a:latin typeface="Arial" panose="020B0604020202020204" pitchFamily="34" charset="0"/>
                <a:ea typeface="Yu Gothic" panose="020B0400000000000000" pitchFamily="34" charset="-128"/>
                <a:cs typeface="Arial" panose="020B0604020202020204" pitchFamily="34" charset="0"/>
              </a:rPr>
              <a:t> se correlaciona con una </a:t>
            </a:r>
            <a:r>
              <a:rPr lang="es-ES" sz="1050" b="1" dirty="0">
                <a:latin typeface="Arial" panose="020B0604020202020204" pitchFamily="34" charset="0"/>
                <a:ea typeface="Yu Gothic" panose="020B0400000000000000" pitchFamily="34" charset="-128"/>
                <a:cs typeface="Arial" panose="020B0604020202020204" pitchFamily="34" charset="0"/>
              </a:rPr>
              <a:t>mejoría en los síntomas neuropsiquiátricos</a:t>
            </a:r>
            <a:r>
              <a:rPr lang="es-ES" sz="1050" b="1" baseline="30000" dirty="0">
                <a:latin typeface="Arial" panose="020B0604020202020204" pitchFamily="34" charset="0"/>
                <a:ea typeface="Yu Gothic" panose="020B0400000000000000" pitchFamily="34" charset="-128"/>
                <a:cs typeface="Arial" panose="020B0604020202020204" pitchFamily="34" charset="0"/>
              </a:rPr>
              <a:t>1</a:t>
            </a:r>
            <a:r>
              <a:rPr lang="es-ES" sz="1050" b="1" dirty="0">
                <a:solidFill>
                  <a:schemeClr val="bg1"/>
                </a:solidFill>
                <a:latin typeface="Arial" panose="020B0604020202020204" pitchFamily="34" charset="0"/>
                <a:ea typeface="Yu Gothic" panose="020B0400000000000000" pitchFamily="34" charset="-128"/>
                <a:cs typeface="Arial" panose="020B0604020202020204" pitchFamily="34" charset="0"/>
              </a:rPr>
              <a:t>.</a:t>
            </a:r>
            <a:endParaRPr lang="es-ES" sz="1050" dirty="0">
              <a:solidFill>
                <a:schemeClr val="bg1"/>
              </a:solidFill>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632D5692-C13A-C8D0-2A6A-EF5B878D7085}"/>
              </a:ext>
            </a:extLst>
          </p:cNvPr>
          <p:cNvSpPr txBox="1"/>
          <p:nvPr/>
        </p:nvSpPr>
        <p:spPr>
          <a:xfrm>
            <a:off x="981970" y="3993386"/>
            <a:ext cx="2596040" cy="189283"/>
          </a:xfrm>
          <a:prstGeom prst="rect">
            <a:avLst/>
          </a:prstGeom>
          <a:noFill/>
        </p:spPr>
        <p:txBody>
          <a:bodyPr wrap="square" rtlCol="0">
            <a:spAutoFit/>
          </a:bodyPr>
          <a:lstStyle/>
          <a:p>
            <a:pPr algn="ctr">
              <a:lnSpc>
                <a:spcPct val="90000"/>
              </a:lnSpc>
            </a:pPr>
            <a:r>
              <a:rPr lang="es-ES" sz="700" b="1" dirty="0">
                <a:solidFill>
                  <a:srgbClr val="002060"/>
                </a:solidFill>
                <a:latin typeface="Arial" panose="020B0604020202020204" pitchFamily="34" charset="0"/>
                <a:cs typeface="Arial" panose="020B0604020202020204" pitchFamily="34" charset="0"/>
              </a:rPr>
              <a:t>Estudio prospectivo; N=173</a:t>
            </a:r>
          </a:p>
        </p:txBody>
      </p:sp>
      <p:sp>
        <p:nvSpPr>
          <p:cNvPr id="33" name="CuadroTexto 32">
            <a:extLst>
              <a:ext uri="{FF2B5EF4-FFF2-40B4-BE49-F238E27FC236}">
                <a16:creationId xmlns:a16="http://schemas.microsoft.com/office/drawing/2014/main" id="{C34527B3-6879-95E8-0EF6-1F47135271A5}"/>
              </a:ext>
            </a:extLst>
          </p:cNvPr>
          <p:cNvSpPr txBox="1"/>
          <p:nvPr/>
        </p:nvSpPr>
        <p:spPr>
          <a:xfrm>
            <a:off x="960355" y="4074150"/>
            <a:ext cx="2653785" cy="205697"/>
          </a:xfrm>
          <a:prstGeom prst="rect">
            <a:avLst/>
          </a:prstGeom>
          <a:noFill/>
        </p:spPr>
        <p:txBody>
          <a:bodyPr wrap="square">
            <a:spAutoFit/>
          </a:bodyPr>
          <a:lstStyle/>
          <a:p>
            <a:pPr algn="ctr">
              <a:lnSpc>
                <a:spcPct val="115000"/>
              </a:lnSpc>
              <a:spcAft>
                <a:spcPts val="533"/>
              </a:spcAft>
              <a:buClr>
                <a:srgbClr val="008E78"/>
              </a:buClr>
            </a:pPr>
            <a:r>
              <a:rPr lang="es-ES" sz="700" b="1" dirty="0">
                <a:solidFill>
                  <a:srgbClr val="002060"/>
                </a:solidFill>
                <a:latin typeface="Arial" panose="020B0604020202020204" pitchFamily="34" charset="0"/>
                <a:ea typeface="Yu Gothic" panose="020B0400000000000000" pitchFamily="34" charset="-128"/>
                <a:cs typeface="Arial" panose="020B0604020202020204" pitchFamily="34" charset="0"/>
              </a:rPr>
              <a:t>Cambio con respecto a la puntuación inicial</a:t>
            </a:r>
            <a:r>
              <a:rPr lang="es-ES" sz="700" b="1" baseline="30000" dirty="0">
                <a:solidFill>
                  <a:srgbClr val="002060"/>
                </a:solidFill>
                <a:latin typeface="Arial" panose="020B0604020202020204" pitchFamily="34" charset="0"/>
                <a:ea typeface="Yu Gothic" panose="020B0400000000000000" pitchFamily="34" charset="-128"/>
                <a:cs typeface="Arial" panose="020B0604020202020204" pitchFamily="34" charset="0"/>
              </a:rPr>
              <a:t>1</a:t>
            </a:r>
            <a:endParaRPr lang="es-ES" sz="700" b="1" dirty="0">
              <a:solidFill>
                <a:srgbClr val="002060"/>
              </a:solidFill>
              <a:latin typeface="Arial" panose="020B0604020202020204" pitchFamily="34" charset="0"/>
              <a:ea typeface="Yu Gothic" panose="020B0400000000000000" pitchFamily="34" charset="-128"/>
              <a:cs typeface="Arial" panose="020B0604020202020204" pitchFamily="34" charset="0"/>
            </a:endParaRPr>
          </a:p>
        </p:txBody>
      </p:sp>
      <p:sp>
        <p:nvSpPr>
          <p:cNvPr id="31" name="CuadroTexto 30">
            <a:extLst>
              <a:ext uri="{FF2B5EF4-FFF2-40B4-BE49-F238E27FC236}">
                <a16:creationId xmlns:a16="http://schemas.microsoft.com/office/drawing/2014/main" id="{D51A2B4B-D738-CB93-8D0C-6D00A60F3EF6}"/>
              </a:ext>
            </a:extLst>
          </p:cNvPr>
          <p:cNvSpPr txBox="1"/>
          <p:nvPr/>
        </p:nvSpPr>
        <p:spPr>
          <a:xfrm>
            <a:off x="503238" y="4419147"/>
            <a:ext cx="6666819" cy="415498"/>
          </a:xfrm>
          <a:prstGeom prst="rect">
            <a:avLst/>
          </a:prstGeom>
          <a:noFill/>
        </p:spPr>
        <p:txBody>
          <a:bodyPr wrap="square">
            <a:spAutoFit/>
          </a:bodyPr>
          <a:lstStyle/>
          <a:p>
            <a:r>
              <a:rPr lang="es-ES" sz="700" dirty="0">
                <a:solidFill>
                  <a:srgbClr val="002755"/>
                </a:solidFill>
                <a:latin typeface="Arial" panose="020B0604020202020204" pitchFamily="34" charset="0"/>
                <a:cs typeface="Arial" panose="020B0604020202020204" pitchFamily="34" charset="0"/>
              </a:rPr>
              <a:t>1.</a:t>
            </a:r>
            <a:r>
              <a:rPr lang="en-US" sz="700" dirty="0">
                <a:solidFill>
                  <a:srgbClr val="002755"/>
                </a:solidFill>
                <a:latin typeface="Arial" panose="020B0604020202020204" pitchFamily="34" charset="0"/>
                <a:cs typeface="Arial" panose="020B0604020202020204" pitchFamily="34" charset="0"/>
              </a:rPr>
              <a:t> Grossberg GT. Impact of rivastigmine on caregiver burden associated with Alzheimer's disease in both informal care and nursing home settings. Drugs Aging. 2008;25(7):573-84 </a:t>
            </a:r>
            <a:r>
              <a:rPr lang="es-ES" sz="700" dirty="0">
                <a:solidFill>
                  <a:srgbClr val="002755"/>
                </a:solidFill>
                <a:latin typeface="Arial" panose="020B0604020202020204" pitchFamily="34" charset="0"/>
                <a:cs typeface="Arial" panose="020B0604020202020204" pitchFamily="34" charset="0"/>
              </a:rPr>
              <a:t>2. Cumbo E, </a:t>
            </a:r>
            <a:r>
              <a:rPr lang="es-ES" sz="700" dirty="0" err="1">
                <a:solidFill>
                  <a:srgbClr val="002755"/>
                </a:solidFill>
                <a:latin typeface="Arial" panose="020B0604020202020204" pitchFamily="34" charset="0"/>
                <a:cs typeface="Arial" panose="020B0604020202020204" pitchFamily="34" charset="0"/>
              </a:rPr>
              <a:t>Ligori</a:t>
            </a:r>
            <a:r>
              <a:rPr lang="es-ES" sz="700" dirty="0">
                <a:solidFill>
                  <a:srgbClr val="002755"/>
                </a:solidFill>
                <a:latin typeface="Arial" panose="020B0604020202020204" pitchFamily="34" charset="0"/>
                <a:cs typeface="Arial" panose="020B0604020202020204" pitchFamily="34" charset="0"/>
              </a:rPr>
              <a:t> LD. </a:t>
            </a:r>
            <a:r>
              <a:rPr lang="es-ES" sz="700" dirty="0" err="1">
                <a:solidFill>
                  <a:srgbClr val="002755"/>
                </a:solidFill>
                <a:latin typeface="Arial" panose="020B0604020202020204" pitchFamily="34" charset="0"/>
                <a:cs typeface="Arial" panose="020B0604020202020204" pitchFamily="34" charset="0"/>
              </a:rPr>
              <a:t>Differential</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effects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of</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current</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specific</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treatments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on</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behavioral</a:t>
            </a:r>
            <a:r>
              <a:rPr lang="es-ES" sz="700" dirty="0">
                <a:solidFill>
                  <a:srgbClr val="002755"/>
                </a:solidFill>
                <a:latin typeface="Arial" panose="020B0604020202020204" pitchFamily="34" charset="0"/>
                <a:cs typeface="Arial" panose="020B0604020202020204" pitchFamily="34" charset="0"/>
              </a:rPr>
              <a:t> and </a:t>
            </a:r>
            <a:r>
              <a:rPr lang="es-ES" sz="700" dirty="0" err="1">
                <a:solidFill>
                  <a:srgbClr val="002755"/>
                </a:solidFill>
                <a:latin typeface="Arial" panose="020B0604020202020204" pitchFamily="34" charset="0"/>
                <a:cs typeface="Arial" panose="020B0604020202020204" pitchFamily="34" charset="0"/>
              </a:rPr>
              <a:t>psychological</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symptoms</a:t>
            </a:r>
            <a:r>
              <a:rPr lang="es-ES" sz="700" dirty="0">
                <a:solidFill>
                  <a:srgbClr val="002755"/>
                </a:solidFill>
                <a:latin typeface="Arial" panose="020B0604020202020204" pitchFamily="34" charset="0"/>
                <a:cs typeface="Arial" panose="020B0604020202020204" pitchFamily="34" charset="0"/>
              </a:rPr>
              <a:t> in </a:t>
            </a:r>
            <a:r>
              <a:rPr lang="es-ES" sz="700" dirty="0" err="1">
                <a:solidFill>
                  <a:srgbClr val="002755"/>
                </a:solidFill>
                <a:latin typeface="Arial" panose="020B0604020202020204" pitchFamily="34" charset="0"/>
                <a:cs typeface="Arial" panose="020B0604020202020204" pitchFamily="34" charset="0"/>
              </a:rPr>
              <a:t>patients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with</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Alzheimer's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disease</a:t>
            </a:r>
            <a:r>
              <a:rPr lang="es-ES" sz="700" dirty="0">
                <a:solidFill>
                  <a:srgbClr val="002755"/>
                </a:solidFill>
                <a:latin typeface="Arial" panose="020B0604020202020204" pitchFamily="34" charset="0"/>
                <a:cs typeface="Arial" panose="020B0604020202020204" pitchFamily="34" charset="0"/>
              </a:rPr>
              <a:t>: a 12-month, </a:t>
            </a:r>
            <a:r>
              <a:rPr lang="es-ES" sz="700" dirty="0" err="1">
                <a:solidFill>
                  <a:srgbClr val="002755"/>
                </a:solidFill>
                <a:latin typeface="Arial" panose="020B0604020202020204" pitchFamily="34" charset="0"/>
                <a:cs typeface="Arial" panose="020B0604020202020204" pitchFamily="34" charset="0"/>
              </a:rPr>
              <a:t>randomized</a:t>
            </a:r>
            <a:r>
              <a:rPr lang="es-ES" sz="700" dirty="0">
                <a:solidFill>
                  <a:srgbClr val="002755"/>
                </a:solidFill>
                <a:latin typeface="Arial" panose="020B0604020202020204" pitchFamily="34" charset="0"/>
                <a:cs typeface="Arial" panose="020B0604020202020204" pitchFamily="34" charset="0"/>
              </a:rPr>
              <a:t>, open-</a:t>
            </a:r>
            <a:r>
              <a:rPr lang="es-ES" sz="700" dirty="0" err="1">
                <a:solidFill>
                  <a:srgbClr val="002755"/>
                </a:solidFill>
                <a:latin typeface="Arial" panose="020B0604020202020204" pitchFamily="34" charset="0"/>
                <a:cs typeface="Arial" panose="020B0604020202020204" pitchFamily="34" charset="0"/>
              </a:rPr>
              <a:t>label</a:t>
            </a:r>
            <a:r>
              <a:rPr lang="es-ES" sz="700" dirty="0">
                <a:solidFill>
                  <a:srgbClr val="002755"/>
                </a:solidFill>
                <a:latin typeface="Arial" panose="020B0604020202020204" pitchFamily="34" charset="0"/>
                <a:cs typeface="Arial" panose="020B0604020202020204" pitchFamily="34" charset="0"/>
              </a:rPr>
              <a:t> trial. J </a:t>
            </a:r>
            <a:r>
              <a:rPr lang="es-ES" sz="700" dirty="0" err="1">
                <a:solidFill>
                  <a:srgbClr val="002755"/>
                </a:solidFill>
                <a:latin typeface="Arial" panose="020B0604020202020204" pitchFamily="34" charset="0"/>
                <a:cs typeface="Arial" panose="020B0604020202020204" pitchFamily="34" charset="0"/>
              </a:rPr>
              <a:t>Alzheimers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Dis</a:t>
            </a:r>
            <a:r>
              <a:rPr lang="es-ES" sz="700" dirty="0">
                <a:solidFill>
                  <a:srgbClr val="002755"/>
                </a:solidFill>
                <a:latin typeface="Arial" panose="020B0604020202020204" pitchFamily="34" charset="0"/>
                <a:cs typeface="Arial" panose="020B0604020202020204" pitchFamily="34" charset="0"/>
              </a:rPr>
              <a:t>. 2014;39(3):477-85. </a:t>
            </a:r>
          </a:p>
        </p:txBody>
      </p:sp>
      <p:grpSp>
        <p:nvGrpSpPr>
          <p:cNvPr id="5" name="Gráfico 7" descr="Círculo con flecha a la izquierda contorno">
            <a:extLst>
              <a:ext uri="{FF2B5EF4-FFF2-40B4-BE49-F238E27FC236}">
                <a16:creationId xmlns:a16="http://schemas.microsoft.com/office/drawing/2014/main" id="{6E710C9C-326C-46C6-CB58-ED149B41AA61}"/>
              </a:ext>
            </a:extLst>
          </p:cNvPr>
          <p:cNvGrpSpPr/>
          <p:nvPr/>
        </p:nvGrpSpPr>
        <p:grpSpPr>
          <a:xfrm>
            <a:off x="481120" y="891867"/>
            <a:ext cx="370820" cy="370820"/>
            <a:chOff x="481120" y="891867"/>
            <a:chExt cx="370820" cy="370820"/>
          </a:xfrm>
          <a:solidFill>
            <a:srgbClr val="6BDEC1"/>
          </a:solidFill>
        </p:grpSpPr>
        <p:sp>
          <p:nvSpPr>
            <p:cNvPr id="10" name="Forma libre 9">
              <a:extLst>
                <a:ext uri="{FF2B5EF4-FFF2-40B4-BE49-F238E27FC236}">
                  <a16:creationId xmlns:a16="http://schemas.microsoft.com/office/drawing/2014/main" id="{39A070AB-4EDE-998A-7EF6-A1E759E84500}"/>
                </a:ext>
              </a:extLst>
            </p:cNvPr>
            <p:cNvSpPr/>
            <p:nvPr/>
          </p:nvSpPr>
          <p:spPr>
            <a:xfrm>
              <a:off x="481120" y="891867"/>
              <a:ext cx="370820" cy="370820"/>
            </a:xfrm>
            <a:custGeom>
              <a:avLst/>
              <a:gdLst>
                <a:gd name="connsiteX0" fmla="*/ 185410 w 370820"/>
                <a:gd name="connsiteY0" fmla="*/ 9758 h 370820"/>
                <a:gd name="connsiteX1" fmla="*/ 361062 w 370820"/>
                <a:gd name="connsiteY1" fmla="*/ 185410 h 370820"/>
                <a:gd name="connsiteX2" fmla="*/ 185410 w 370820"/>
                <a:gd name="connsiteY2" fmla="*/ 361062 h 370820"/>
                <a:gd name="connsiteX3" fmla="*/ 9758 w 370820"/>
                <a:gd name="connsiteY3" fmla="*/ 185410 h 370820"/>
                <a:gd name="connsiteX4" fmla="*/ 185410 w 370820"/>
                <a:gd name="connsiteY4" fmla="*/ 9758 h 370820"/>
                <a:gd name="connsiteX5" fmla="*/ 185410 w 370820"/>
                <a:gd name="connsiteY5" fmla="*/ 0 h 370820"/>
                <a:gd name="connsiteX6" fmla="*/ 0 w 370820"/>
                <a:gd name="connsiteY6" fmla="*/ 185410 h 370820"/>
                <a:gd name="connsiteX7" fmla="*/ 185410 w 370820"/>
                <a:gd name="connsiteY7" fmla="*/ 370821 h 370820"/>
                <a:gd name="connsiteX8" fmla="*/ 370821 w 370820"/>
                <a:gd name="connsiteY8" fmla="*/ 185410 h 370820"/>
                <a:gd name="connsiteX9" fmla="*/ 185410 w 370820"/>
                <a:gd name="connsiteY9" fmla="*/ 0 h 3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820" h="370820">
                  <a:moveTo>
                    <a:pt x="185410" y="9758"/>
                  </a:moveTo>
                  <a:cubicBezTo>
                    <a:pt x="282420" y="9758"/>
                    <a:pt x="361062" y="88400"/>
                    <a:pt x="361062" y="185410"/>
                  </a:cubicBezTo>
                  <a:cubicBezTo>
                    <a:pt x="361062" y="282420"/>
                    <a:pt x="282420" y="361062"/>
                    <a:pt x="185410" y="361062"/>
                  </a:cubicBezTo>
                  <a:cubicBezTo>
                    <a:pt x="88400" y="361062"/>
                    <a:pt x="9758" y="282420"/>
                    <a:pt x="9758" y="185410"/>
                  </a:cubicBezTo>
                  <a:cubicBezTo>
                    <a:pt x="9860" y="88443"/>
                    <a:pt x="88443" y="9860"/>
                    <a:pt x="185410" y="9758"/>
                  </a:cubicBezTo>
                  <a:moveTo>
                    <a:pt x="185410" y="0"/>
                  </a:moveTo>
                  <a:cubicBezTo>
                    <a:pt x="83011" y="0"/>
                    <a:pt x="0" y="83011"/>
                    <a:pt x="0" y="185410"/>
                  </a:cubicBezTo>
                  <a:cubicBezTo>
                    <a:pt x="0" y="287810"/>
                    <a:pt x="83011" y="370821"/>
                    <a:pt x="185410" y="370821"/>
                  </a:cubicBezTo>
                  <a:cubicBezTo>
                    <a:pt x="287810" y="370821"/>
                    <a:pt x="370821" y="287810"/>
                    <a:pt x="370821" y="185410"/>
                  </a:cubicBezTo>
                  <a:cubicBezTo>
                    <a:pt x="370821" y="83011"/>
                    <a:pt x="287810" y="0"/>
                    <a:pt x="185410" y="0"/>
                  </a:cubicBezTo>
                  <a:close/>
                </a:path>
              </a:pathLst>
            </a:custGeom>
            <a:solidFill>
              <a:srgbClr val="6BDEC1"/>
            </a:solidFill>
            <a:ln w="9525" cap="flat">
              <a:solidFill>
                <a:schemeClr val="tx1"/>
              </a:solidFill>
              <a:prstDash val="solid"/>
              <a:miter/>
            </a:ln>
          </p:spPr>
          <p:txBody>
            <a:bodyPr rtlCol="0" anchor="ctr"/>
            <a:lstStyle/>
            <a:p>
              <a:endParaRPr lang="es-ES"/>
            </a:p>
          </p:txBody>
        </p:sp>
        <p:sp>
          <p:nvSpPr>
            <p:cNvPr id="12" name="Forma libre 11">
              <a:extLst>
                <a:ext uri="{FF2B5EF4-FFF2-40B4-BE49-F238E27FC236}">
                  <a16:creationId xmlns:a16="http://schemas.microsoft.com/office/drawing/2014/main" id="{20A5E1EF-D5D4-AB15-2801-6F8B4F64106C}"/>
                </a:ext>
              </a:extLst>
            </p:cNvPr>
            <p:cNvSpPr/>
            <p:nvPr/>
          </p:nvSpPr>
          <p:spPr>
            <a:xfrm>
              <a:off x="541300" y="999269"/>
              <a:ext cx="247214" cy="156135"/>
            </a:xfrm>
            <a:custGeom>
              <a:avLst/>
              <a:gdLst>
                <a:gd name="connsiteX0" fmla="*/ 245786 w 247214"/>
                <a:gd name="connsiteY0" fmla="*/ 74558 h 156135"/>
                <a:gd name="connsiteX1" fmla="*/ 172597 w 247214"/>
                <a:gd name="connsiteY1" fmla="*/ 1370 h 156135"/>
                <a:gd name="connsiteX2" fmla="*/ 165698 w 247214"/>
                <a:gd name="connsiteY2" fmla="*/ 1490 h 156135"/>
                <a:gd name="connsiteX3" fmla="*/ 165698 w 247214"/>
                <a:gd name="connsiteY3" fmla="*/ 8269 h 156135"/>
                <a:gd name="connsiteX4" fmla="*/ 230475 w 247214"/>
                <a:gd name="connsiteY4" fmla="*/ 73045 h 156135"/>
                <a:gd name="connsiteX5" fmla="*/ 230441 w 247214"/>
                <a:gd name="connsiteY5" fmla="*/ 73128 h 156135"/>
                <a:gd name="connsiteX6" fmla="*/ 4879 w 247214"/>
                <a:gd name="connsiteY6" fmla="*/ 73128 h 156135"/>
                <a:gd name="connsiteX7" fmla="*/ 0 w 247214"/>
                <a:gd name="connsiteY7" fmla="*/ 78008 h 156135"/>
                <a:gd name="connsiteX8" fmla="*/ 4879 w 247214"/>
                <a:gd name="connsiteY8" fmla="*/ 82887 h 156135"/>
                <a:gd name="connsiteX9" fmla="*/ 230441 w 247214"/>
                <a:gd name="connsiteY9" fmla="*/ 82887 h 156135"/>
                <a:gd name="connsiteX10" fmla="*/ 230489 w 247214"/>
                <a:gd name="connsiteY10" fmla="*/ 82936 h 156135"/>
                <a:gd name="connsiteX11" fmla="*/ 230475 w 247214"/>
                <a:gd name="connsiteY11" fmla="*/ 82970 h 156135"/>
                <a:gd name="connsiteX12" fmla="*/ 165698 w 247214"/>
                <a:gd name="connsiteY12" fmla="*/ 147746 h 156135"/>
                <a:gd name="connsiteX13" fmla="*/ 165578 w 247214"/>
                <a:gd name="connsiteY13" fmla="*/ 154646 h 156135"/>
                <a:gd name="connsiteX14" fmla="*/ 172477 w 247214"/>
                <a:gd name="connsiteY14" fmla="*/ 154766 h 156135"/>
                <a:gd name="connsiteX15" fmla="*/ 172597 w 247214"/>
                <a:gd name="connsiteY15" fmla="*/ 154646 h 156135"/>
                <a:gd name="connsiteX16" fmla="*/ 245786 w 247214"/>
                <a:gd name="connsiteY16" fmla="*/ 81457 h 156135"/>
                <a:gd name="connsiteX17" fmla="*/ 245786 w 247214"/>
                <a:gd name="connsiteY17" fmla="*/ 74558 h 15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214" h="156135">
                  <a:moveTo>
                    <a:pt x="245786" y="74558"/>
                  </a:moveTo>
                  <a:lnTo>
                    <a:pt x="172597" y="1370"/>
                  </a:lnTo>
                  <a:cubicBezTo>
                    <a:pt x="170659" y="-502"/>
                    <a:pt x="167570" y="-449"/>
                    <a:pt x="165698" y="1490"/>
                  </a:cubicBezTo>
                  <a:cubicBezTo>
                    <a:pt x="163872" y="3380"/>
                    <a:pt x="163872" y="6378"/>
                    <a:pt x="165698" y="8269"/>
                  </a:cubicBezTo>
                  <a:lnTo>
                    <a:pt x="230475" y="73045"/>
                  </a:lnTo>
                  <a:cubicBezTo>
                    <a:pt x="230519" y="73089"/>
                    <a:pt x="230504" y="73128"/>
                    <a:pt x="230441" y="73128"/>
                  </a:cubicBezTo>
                  <a:lnTo>
                    <a:pt x="4879" y="73128"/>
                  </a:lnTo>
                  <a:cubicBezTo>
                    <a:pt x="2184" y="73128"/>
                    <a:pt x="0" y="75313"/>
                    <a:pt x="0" y="78008"/>
                  </a:cubicBezTo>
                  <a:cubicBezTo>
                    <a:pt x="0" y="80702"/>
                    <a:pt x="2184" y="82887"/>
                    <a:pt x="4879" y="82887"/>
                  </a:cubicBezTo>
                  <a:lnTo>
                    <a:pt x="230441" y="82887"/>
                  </a:lnTo>
                  <a:cubicBezTo>
                    <a:pt x="230467" y="82887"/>
                    <a:pt x="230489" y="82909"/>
                    <a:pt x="230489" y="82936"/>
                  </a:cubicBezTo>
                  <a:cubicBezTo>
                    <a:pt x="230488" y="82949"/>
                    <a:pt x="230484" y="82961"/>
                    <a:pt x="230475" y="82970"/>
                  </a:cubicBezTo>
                  <a:lnTo>
                    <a:pt x="165698" y="147746"/>
                  </a:lnTo>
                  <a:cubicBezTo>
                    <a:pt x="163760" y="149618"/>
                    <a:pt x="163706" y="152707"/>
                    <a:pt x="165578" y="154646"/>
                  </a:cubicBezTo>
                  <a:cubicBezTo>
                    <a:pt x="167450" y="156584"/>
                    <a:pt x="170539" y="156638"/>
                    <a:pt x="172477" y="154766"/>
                  </a:cubicBezTo>
                  <a:cubicBezTo>
                    <a:pt x="172518" y="154726"/>
                    <a:pt x="172558" y="154686"/>
                    <a:pt x="172597" y="154646"/>
                  </a:cubicBezTo>
                  <a:lnTo>
                    <a:pt x="245786" y="81457"/>
                  </a:lnTo>
                  <a:cubicBezTo>
                    <a:pt x="247691" y="79552"/>
                    <a:pt x="247691" y="76463"/>
                    <a:pt x="245786" y="74558"/>
                  </a:cubicBezTo>
                  <a:close/>
                </a:path>
              </a:pathLst>
            </a:custGeom>
            <a:solidFill>
              <a:srgbClr val="6BDEC1"/>
            </a:solidFill>
            <a:ln w="9525" cap="flat">
              <a:solidFill>
                <a:schemeClr val="tx1"/>
              </a:solidFill>
              <a:prstDash val="solid"/>
              <a:miter/>
            </a:ln>
          </p:spPr>
          <p:txBody>
            <a:bodyPr rtlCol="0" anchor="ctr"/>
            <a:lstStyle/>
            <a:p>
              <a:endParaRPr lang="es-ES"/>
            </a:p>
          </p:txBody>
        </p:sp>
      </p:grpSp>
      <p:sp>
        <p:nvSpPr>
          <p:cNvPr id="4" name="Título 1">
            <a:extLst>
              <a:ext uri="{FF2B5EF4-FFF2-40B4-BE49-F238E27FC236}">
                <a16:creationId xmlns:a16="http://schemas.microsoft.com/office/drawing/2014/main" id="{D5E817F9-360F-09DC-0CDD-1AF954A704B5}"/>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
        <p:nvSpPr>
          <p:cNvPr id="16" name="Rectángulo redondeado 15">
            <a:extLst>
              <a:ext uri="{FF2B5EF4-FFF2-40B4-BE49-F238E27FC236}">
                <a16:creationId xmlns:a16="http://schemas.microsoft.com/office/drawing/2014/main" id="{D5F5ADE9-1393-B325-6018-6DE1CF210B40}"/>
              </a:ext>
            </a:extLst>
          </p:cNvPr>
          <p:cNvSpPr/>
          <p:nvPr/>
        </p:nvSpPr>
        <p:spPr>
          <a:xfrm>
            <a:off x="4480152" y="1400629"/>
            <a:ext cx="4054248" cy="2953657"/>
          </a:xfrm>
          <a:prstGeom prst="roundRect">
            <a:avLst>
              <a:gd name="adj" fmla="val 1226"/>
            </a:avLst>
          </a:pr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a</a:t>
            </a:r>
          </a:p>
        </p:txBody>
      </p:sp>
      <p:sp>
        <p:nvSpPr>
          <p:cNvPr id="17" name="Rectángulo: esquinas redondeadas 19">
            <a:extLst>
              <a:ext uri="{FF2B5EF4-FFF2-40B4-BE49-F238E27FC236}">
                <a16:creationId xmlns:a16="http://schemas.microsoft.com/office/drawing/2014/main" id="{9898AFBC-56BB-8959-FC6D-89CAE4854B8F}"/>
              </a:ext>
            </a:extLst>
          </p:cNvPr>
          <p:cNvSpPr/>
          <p:nvPr/>
        </p:nvSpPr>
        <p:spPr>
          <a:xfrm>
            <a:off x="4480152" y="1400903"/>
            <a:ext cx="4054248" cy="522239"/>
          </a:xfrm>
          <a:prstGeom prst="roundRect">
            <a:avLst>
              <a:gd name="adj" fmla="val 9114"/>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790E89AD-328E-06A7-F673-A0431A11C021}"/>
              </a:ext>
            </a:extLst>
          </p:cNvPr>
          <p:cNvSpPr txBox="1"/>
          <p:nvPr/>
        </p:nvSpPr>
        <p:spPr>
          <a:xfrm>
            <a:off x="4726197" y="2247521"/>
            <a:ext cx="3583234" cy="1744067"/>
          </a:xfrm>
          <a:prstGeom prst="rect">
            <a:avLst/>
          </a:prstGeom>
          <a:noFill/>
        </p:spPr>
        <p:txBody>
          <a:bodyPr wrap="square">
            <a:spAutoFit/>
          </a:bodyPr>
          <a:lstStyle/>
          <a:p>
            <a:pPr>
              <a:spcAft>
                <a:spcPts val="533"/>
              </a:spcAft>
              <a:buClr>
                <a:srgbClr val="008E78"/>
              </a:buClr>
            </a:pPr>
            <a:r>
              <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rPr>
              <a:t>La rivastigmina puede ser efectiva </a:t>
            </a:r>
            <a:r>
              <a:rPr lang="es-ES" sz="1100" b="1" dirty="0">
                <a:latin typeface="Arial" panose="020B0604020202020204" pitchFamily="34" charset="0"/>
                <a:ea typeface="Yu Gothic" panose="020B0400000000000000" pitchFamily="34" charset="-128"/>
                <a:cs typeface="Arial" panose="020B0604020202020204" pitchFamily="34" charset="0"/>
              </a:rPr>
              <a:t>en la mejora de los síntomas neuropsiquiátricos de la demencia en </a:t>
            </a:r>
            <a:r>
              <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rPr>
              <a:t>pacientes con EA, </a:t>
            </a:r>
            <a:r>
              <a:rPr lang="es-ES" sz="1100" b="1" dirty="0">
                <a:latin typeface="Arial" panose="020B0604020202020204" pitchFamily="34" charset="0"/>
                <a:ea typeface="Yu Gothic" panose="020B0400000000000000" pitchFamily="34" charset="-128"/>
                <a:cs typeface="Arial" panose="020B0604020202020204" pitchFamily="34" charset="0"/>
              </a:rPr>
              <a:t>sin efectos secundarios importantes</a:t>
            </a:r>
            <a:r>
              <a:rPr lang="es-ES" sz="1100" b="1" baseline="30000" dirty="0">
                <a:latin typeface="Arial" panose="020B0604020202020204" pitchFamily="34" charset="0"/>
                <a:ea typeface="Yu Gothic" panose="020B0400000000000000" pitchFamily="34" charset="-128"/>
                <a:cs typeface="Arial" panose="020B0604020202020204" pitchFamily="34" charset="0"/>
              </a:rPr>
              <a:t>1</a:t>
            </a:r>
            <a:r>
              <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rPr>
              <a:t>.</a:t>
            </a:r>
            <a:endParaRPr lang="es-ES" sz="1100" b="1" baseline="30000"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a:spcAft>
                <a:spcPts val="533"/>
              </a:spcAft>
              <a:buClr>
                <a:srgbClr val="008E78"/>
              </a:buClr>
            </a:pPr>
            <a:endPar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endParaRPr>
          </a:p>
          <a:p>
            <a:pPr>
              <a:spcAft>
                <a:spcPts val="533"/>
              </a:spcAft>
              <a:buClr>
                <a:srgbClr val="008E78"/>
              </a:buClr>
            </a:pPr>
            <a:r>
              <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rPr>
              <a:t>El tratamiento adecuado y temprano de los síntomas no cognitivos en EA </a:t>
            </a:r>
            <a:r>
              <a:rPr lang="es-ES" sz="1100" b="1" dirty="0">
                <a:latin typeface="Arial" panose="020B0604020202020204" pitchFamily="34" charset="0"/>
                <a:ea typeface="Yu Gothic" panose="020B0400000000000000" pitchFamily="34" charset="-128"/>
                <a:cs typeface="Arial" panose="020B0604020202020204" pitchFamily="34" charset="0"/>
              </a:rPr>
              <a:t>mejora la calidad de vida del paciente y del cuidador y puede retrasar o incluso evitar la institucionalización</a:t>
            </a:r>
            <a:r>
              <a:rPr lang="es-ES" sz="1100" b="1" baseline="30000" dirty="0">
                <a:latin typeface="Arial" panose="020B0604020202020204" pitchFamily="34" charset="0"/>
                <a:ea typeface="Yu Gothic" panose="020B0400000000000000" pitchFamily="34" charset="-128"/>
                <a:cs typeface="Arial" panose="020B0604020202020204" pitchFamily="34" charset="0"/>
              </a:rPr>
              <a:t>2</a:t>
            </a:r>
            <a:r>
              <a:rPr lang="es-ES" sz="1100" b="1" dirty="0">
                <a:solidFill>
                  <a:srgbClr val="002755"/>
                </a:solidFill>
                <a:latin typeface="Arial" panose="020B0604020202020204" pitchFamily="34" charset="0"/>
                <a:ea typeface="Yu Gothic" panose="020B0400000000000000" pitchFamily="34" charset="-128"/>
                <a:cs typeface="Arial" panose="020B0604020202020204" pitchFamily="34" charset="0"/>
              </a:rPr>
              <a:t>.</a:t>
            </a:r>
            <a:endParaRPr lang="es-ES" sz="1100" b="1" baseline="30000" dirty="0">
              <a:solidFill>
                <a:srgbClr val="002755"/>
              </a:solidFill>
              <a:latin typeface="Arial" panose="020B0604020202020204" pitchFamily="34" charset="0"/>
              <a:ea typeface="Yu Gothic" panose="020B0400000000000000" pitchFamily="34" charset="-128"/>
              <a:cs typeface="Arial" panose="020B0604020202020204" pitchFamily="34" charset="0"/>
            </a:endParaRPr>
          </a:p>
        </p:txBody>
      </p:sp>
      <p:sp>
        <p:nvSpPr>
          <p:cNvPr id="19" name="CuadroTexto 18">
            <a:extLst>
              <a:ext uri="{FF2B5EF4-FFF2-40B4-BE49-F238E27FC236}">
                <a16:creationId xmlns:a16="http://schemas.microsoft.com/office/drawing/2014/main" id="{3C7C8EDD-5B04-6356-AD2F-3E7756914D90}"/>
              </a:ext>
            </a:extLst>
          </p:cNvPr>
          <p:cNvSpPr txBox="1"/>
          <p:nvPr/>
        </p:nvSpPr>
        <p:spPr>
          <a:xfrm>
            <a:off x="4738914" y="1435527"/>
            <a:ext cx="3567307" cy="415498"/>
          </a:xfrm>
          <a:prstGeom prst="rect">
            <a:avLst/>
          </a:prstGeom>
          <a:noFill/>
        </p:spPr>
        <p:txBody>
          <a:bodyPr wrap="square">
            <a:spAutoFit/>
          </a:bodyPr>
          <a:lstStyle/>
          <a:p>
            <a:r>
              <a:rPr lang="es-ES" sz="1050" b="1" dirty="0">
                <a:solidFill>
                  <a:schemeClr val="bg1"/>
                </a:solidFill>
                <a:latin typeface="Arial" panose="020B0604020202020204" pitchFamily="34" charset="0"/>
                <a:ea typeface="Yu Gothic" panose="020B0400000000000000" pitchFamily="34" charset="-128"/>
                <a:cs typeface="Arial" panose="020B0604020202020204" pitchFamily="34" charset="0"/>
              </a:rPr>
              <a:t>La utilización de </a:t>
            </a:r>
            <a:r>
              <a:rPr lang="es-ES" sz="1050" b="1" dirty="0">
                <a:latin typeface="Arial" panose="020B0604020202020204" pitchFamily="34" charset="0"/>
                <a:ea typeface="Yu Gothic" panose="020B0400000000000000" pitchFamily="34" charset="-128"/>
                <a:cs typeface="Arial" panose="020B0604020202020204" pitchFamily="34" charset="0"/>
              </a:rPr>
              <a:t>rivastigmina</a:t>
            </a:r>
            <a:r>
              <a:rPr lang="es-ES" sz="1050" b="1" dirty="0">
                <a:solidFill>
                  <a:schemeClr val="bg1"/>
                </a:solidFill>
                <a:latin typeface="Arial" panose="020B0604020202020204" pitchFamily="34" charset="0"/>
                <a:ea typeface="Yu Gothic" panose="020B0400000000000000" pitchFamily="34" charset="-128"/>
                <a:cs typeface="Arial" panose="020B0604020202020204" pitchFamily="34" charset="0"/>
              </a:rPr>
              <a:t> puede </a:t>
            </a:r>
            <a:r>
              <a:rPr lang="es-ES" sz="1050" b="1" dirty="0">
                <a:latin typeface="Arial" panose="020B0604020202020204" pitchFamily="34" charset="0"/>
                <a:ea typeface="Yu Gothic" panose="020B0400000000000000" pitchFamily="34" charset="-128"/>
                <a:cs typeface="Arial" panose="020B0604020202020204" pitchFamily="34" charset="0"/>
              </a:rPr>
              <a:t>mejorar síntomas neuropsiquiátricos y calidad de vida</a:t>
            </a:r>
            <a:r>
              <a:rPr lang="es-ES" sz="1050" b="1" dirty="0">
                <a:solidFill>
                  <a:schemeClr val="bg1"/>
                </a:solidFill>
                <a:latin typeface="Arial" panose="020B0604020202020204" pitchFamily="34" charset="0"/>
                <a:ea typeface="Yu Gothic" panose="020B0400000000000000" pitchFamily="34" charset="-128"/>
                <a:cs typeface="Arial" panose="020B0604020202020204" pitchFamily="34" charset="0"/>
              </a:rPr>
              <a:t>. </a:t>
            </a:r>
            <a:endParaRPr lang="es-E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4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3F2D0D37-12C6-3C18-027F-3A361FDA1C7E}"/>
              </a:ext>
            </a:extLst>
          </p:cNvPr>
          <p:cNvPicPr>
            <a:picLocks noChangeAspect="1"/>
          </p:cNvPicPr>
          <p:nvPr/>
        </p:nvPicPr>
        <p:blipFill>
          <a:blip r:embed="rId3"/>
          <a:stretch>
            <a:fillRect/>
          </a:stretch>
        </p:blipFill>
        <p:spPr>
          <a:xfrm>
            <a:off x="4774026" y="2319338"/>
            <a:ext cx="3704291" cy="2089150"/>
          </a:xfrm>
          <a:prstGeom prst="roundRect">
            <a:avLst>
              <a:gd name="adj" fmla="val 2053"/>
            </a:avLst>
          </a:prstGeom>
          <a:ln w="12700">
            <a:solidFill>
              <a:schemeClr val="accent2"/>
            </a:solidFill>
          </a:ln>
        </p:spPr>
      </p:pic>
      <p:pic>
        <p:nvPicPr>
          <p:cNvPr id="6" name="Gráfico 5">
            <a:extLst>
              <a:ext uri="{FF2B5EF4-FFF2-40B4-BE49-F238E27FC236}">
                <a16:creationId xmlns:a16="http://schemas.microsoft.com/office/drawing/2014/main" id="{E3DDCB88-BE18-8EC6-A21D-B0C742E397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6414" y="1011672"/>
            <a:ext cx="383645" cy="383645"/>
          </a:xfrm>
          <a:prstGeom prst="rect">
            <a:avLst/>
          </a:prstGeom>
        </p:spPr>
      </p:pic>
      <p:sp>
        <p:nvSpPr>
          <p:cNvPr id="7" name="CuadroTexto 6">
            <a:extLst>
              <a:ext uri="{FF2B5EF4-FFF2-40B4-BE49-F238E27FC236}">
                <a16:creationId xmlns:a16="http://schemas.microsoft.com/office/drawing/2014/main" id="{8CD7B33F-501F-0781-4062-FB5BECE3628E}"/>
              </a:ext>
            </a:extLst>
          </p:cNvPr>
          <p:cNvSpPr txBox="1"/>
          <p:nvPr/>
        </p:nvSpPr>
        <p:spPr>
          <a:xfrm>
            <a:off x="813954" y="914583"/>
            <a:ext cx="69874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solidFill>
                  <a:srgbClr val="002060"/>
                </a:solidFill>
                <a:latin typeface="Arial" panose="020B0604020202020204" pitchFamily="34" charset="0"/>
                <a:cs typeface="Arial" panose="020B0604020202020204" pitchFamily="34" charset="0"/>
              </a:rPr>
              <a:t>Ventajas</a:t>
            </a:r>
            <a:r>
              <a:rPr lang="es-ES" sz="1600" b="1" dirty="0">
                <a:solidFill>
                  <a:srgbClr val="002060"/>
                </a:solidFill>
                <a:cs typeface="Arial"/>
              </a:rPr>
              <a:t> del uso de rivastigmina frente al </a:t>
            </a:r>
            <a:r>
              <a:rPr lang="es-ES" sz="1600" b="1" dirty="0" err="1">
                <a:solidFill>
                  <a:srgbClr val="002060"/>
                </a:solidFill>
                <a:cs typeface="Arial"/>
              </a:rPr>
              <a:t>donepezilo</a:t>
            </a:r>
            <a:endParaRPr lang="es-ES" sz="1600" b="1" dirty="0">
              <a:solidFill>
                <a:srgbClr val="002060"/>
              </a:solidFill>
            </a:endParaRPr>
          </a:p>
        </p:txBody>
      </p:sp>
      <p:pic>
        <p:nvPicPr>
          <p:cNvPr id="11" name="Gráfico 10" descr="Estrellas con relleno sólido">
            <a:extLst>
              <a:ext uri="{FF2B5EF4-FFF2-40B4-BE49-F238E27FC236}">
                <a16:creationId xmlns:a16="http://schemas.microsoft.com/office/drawing/2014/main" id="{7579C952-A934-CE48-88B6-1B39C53DBD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590" y="841828"/>
            <a:ext cx="490502" cy="490502"/>
          </a:xfrm>
          <a:prstGeom prst="rect">
            <a:avLst/>
          </a:prstGeom>
        </p:spPr>
      </p:pic>
      <p:pic>
        <p:nvPicPr>
          <p:cNvPr id="13" name="Imagen 12">
            <a:extLst>
              <a:ext uri="{FF2B5EF4-FFF2-40B4-BE49-F238E27FC236}">
                <a16:creationId xmlns:a16="http://schemas.microsoft.com/office/drawing/2014/main" id="{B4BC155C-F6C2-B280-ACD8-CBA1277B741D}"/>
              </a:ext>
            </a:extLst>
          </p:cNvPr>
          <p:cNvPicPr>
            <a:picLocks noChangeAspect="1"/>
          </p:cNvPicPr>
          <p:nvPr/>
        </p:nvPicPr>
        <p:blipFill>
          <a:blip r:embed="rId8"/>
          <a:srcRect b="6499"/>
          <a:stretch/>
        </p:blipFill>
        <p:spPr>
          <a:xfrm>
            <a:off x="503238" y="2317240"/>
            <a:ext cx="3800248" cy="2091248"/>
          </a:xfrm>
          <a:prstGeom prst="roundRect">
            <a:avLst>
              <a:gd name="adj" fmla="val 1721"/>
            </a:avLst>
          </a:prstGeom>
          <a:ln w="12700">
            <a:solidFill>
              <a:schemeClr val="accent2"/>
            </a:solidFill>
          </a:ln>
        </p:spPr>
      </p:pic>
      <p:sp>
        <p:nvSpPr>
          <p:cNvPr id="14" name="Rectángulo: esquinas redondeadas 13">
            <a:extLst>
              <a:ext uri="{FF2B5EF4-FFF2-40B4-BE49-F238E27FC236}">
                <a16:creationId xmlns:a16="http://schemas.microsoft.com/office/drawing/2014/main" id="{FDFE5F43-ECA9-B030-7187-4E9F462E28F0}"/>
              </a:ext>
            </a:extLst>
          </p:cNvPr>
          <p:cNvSpPr/>
          <p:nvPr/>
        </p:nvSpPr>
        <p:spPr>
          <a:xfrm>
            <a:off x="503238" y="1469210"/>
            <a:ext cx="3812495" cy="754744"/>
          </a:xfrm>
          <a:prstGeom prst="roundRect">
            <a:avLst>
              <a:gd name="adj" fmla="val 8653"/>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662BB42D-BE85-4636-24AD-A1ACFE2E47C0}"/>
              </a:ext>
            </a:extLst>
          </p:cNvPr>
          <p:cNvSpPr txBox="1"/>
          <p:nvPr/>
        </p:nvSpPr>
        <p:spPr>
          <a:xfrm>
            <a:off x="632133" y="1592667"/>
            <a:ext cx="3554705" cy="507831"/>
          </a:xfrm>
          <a:prstGeom prst="rect">
            <a:avLst/>
          </a:prstGeom>
          <a:noFill/>
        </p:spPr>
        <p:txBody>
          <a:bodyPr wrap="square">
            <a:spAutoFit/>
          </a:bodyPr>
          <a:lstStyle/>
          <a:p>
            <a:pPr algn="ct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La </a:t>
            </a:r>
            <a:r>
              <a:rPr lang="es-ES" sz="900" b="1" dirty="0">
                <a:solidFill>
                  <a:srgbClr val="00F1BE"/>
                </a:solidFill>
                <a:latin typeface="Arial" panose="020B0604020202020204" pitchFamily="34" charset="0"/>
                <a:ea typeface="Yu Gothic" panose="020B0400000000000000" pitchFamily="34" charset="-128"/>
                <a:cs typeface="Arial" panose="020B0604020202020204" pitchFamily="34" charset="0"/>
              </a:rPr>
              <a:t>rivastigmina</a:t>
            </a: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 mostró mejorías significativas en medidas de </a:t>
            </a:r>
            <a:r>
              <a:rPr lang="es-ES" sz="900" b="1" dirty="0">
                <a:solidFill>
                  <a:srgbClr val="00F1BE"/>
                </a:solidFill>
                <a:latin typeface="Arial" panose="020B0604020202020204" pitchFamily="34" charset="0"/>
                <a:ea typeface="Yu Gothic" panose="020B0400000000000000" pitchFamily="34" charset="-128"/>
                <a:cs typeface="Arial" panose="020B0604020202020204" pitchFamily="34" charset="0"/>
              </a:rPr>
              <a:t>actividades de la vida diaria </a:t>
            </a: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(ADCS-ADL) y </a:t>
            </a:r>
            <a:r>
              <a:rPr lang="es-ES" sz="900" b="1" dirty="0">
                <a:solidFill>
                  <a:srgbClr val="00F1BE"/>
                </a:solidFill>
                <a:latin typeface="Arial" panose="020B0604020202020204" pitchFamily="34" charset="0"/>
                <a:ea typeface="Yu Gothic" panose="020B0400000000000000" pitchFamily="34" charset="-128"/>
                <a:cs typeface="Arial" panose="020B0604020202020204" pitchFamily="34" charset="0"/>
              </a:rPr>
              <a:t>función global </a:t>
            </a: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(GDS) en comparación con </a:t>
            </a:r>
            <a:r>
              <a:rPr lang="es-ES" sz="900" b="1" dirty="0" err="1">
                <a:solidFill>
                  <a:schemeClr val="bg1"/>
                </a:solidFill>
                <a:latin typeface="Arial" panose="020B0604020202020204" pitchFamily="34" charset="0"/>
                <a:ea typeface="Yu Gothic" panose="020B0400000000000000" pitchFamily="34" charset="-128"/>
                <a:cs typeface="Arial" panose="020B0604020202020204" pitchFamily="34" charset="0"/>
              </a:rPr>
              <a:t>donepezilo</a:t>
            </a:r>
            <a:endParaRPr lang="es-ES" sz="900" dirty="0">
              <a:solidFill>
                <a:schemeClr val="accent2"/>
              </a:solidFill>
              <a:latin typeface="Arial" panose="020B0604020202020204" pitchFamily="34" charset="0"/>
              <a:cs typeface="Arial" panose="020B0604020202020204" pitchFamily="34" charset="0"/>
            </a:endParaRPr>
          </a:p>
        </p:txBody>
      </p:sp>
      <p:sp>
        <p:nvSpPr>
          <p:cNvPr id="20" name="Rectángulo: esquinas redondeadas 19">
            <a:extLst>
              <a:ext uri="{FF2B5EF4-FFF2-40B4-BE49-F238E27FC236}">
                <a16:creationId xmlns:a16="http://schemas.microsoft.com/office/drawing/2014/main" id="{6F048799-EE4F-6BF1-D1F9-A207E40DC9C8}"/>
              </a:ext>
            </a:extLst>
          </p:cNvPr>
          <p:cNvSpPr/>
          <p:nvPr/>
        </p:nvSpPr>
        <p:spPr>
          <a:xfrm>
            <a:off x="4728029" y="1471905"/>
            <a:ext cx="3741057" cy="749354"/>
          </a:xfrm>
          <a:prstGeom prst="roundRect">
            <a:avLst>
              <a:gd name="adj" fmla="val 5666"/>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6D0EE965-AE0B-9F71-8675-7279629DCE30}"/>
              </a:ext>
            </a:extLst>
          </p:cNvPr>
          <p:cNvSpPr txBox="1"/>
          <p:nvPr/>
        </p:nvSpPr>
        <p:spPr>
          <a:xfrm>
            <a:off x="4731658" y="1592667"/>
            <a:ext cx="3701142" cy="507831"/>
          </a:xfrm>
          <a:prstGeom prst="rect">
            <a:avLst/>
          </a:prstGeom>
          <a:noFill/>
        </p:spPr>
        <p:txBody>
          <a:bodyPr wrap="square">
            <a:spAutoFit/>
          </a:bodyPr>
          <a:lstStyle/>
          <a:p>
            <a:pPr algn="ct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Los </a:t>
            </a:r>
            <a:r>
              <a:rPr lang="es-ES" sz="900" b="1" dirty="0">
                <a:solidFill>
                  <a:srgbClr val="00F1BE"/>
                </a:solidFill>
                <a:latin typeface="Arial" panose="020B0604020202020204" pitchFamily="34" charset="0"/>
                <a:ea typeface="Yu Gothic" panose="020B0400000000000000" pitchFamily="34" charset="-128"/>
                <a:cs typeface="Arial" panose="020B0604020202020204" pitchFamily="34" charset="0"/>
              </a:rPr>
              <a:t>pacientes menores de 75 años </a:t>
            </a: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tratados con rivastigmina mostraron una mejoría en los </a:t>
            </a:r>
            <a:r>
              <a:rPr lang="es-ES" sz="900" b="1" dirty="0">
                <a:solidFill>
                  <a:srgbClr val="00F1BE"/>
                </a:solidFill>
                <a:latin typeface="Arial" panose="020B0604020202020204" pitchFamily="34" charset="0"/>
                <a:ea typeface="Yu Gothic" panose="020B0400000000000000" pitchFamily="34" charset="-128"/>
                <a:cs typeface="Arial" panose="020B0604020202020204" pitchFamily="34" charset="0"/>
              </a:rPr>
              <a:t>síntomas neuropsiquiátricos (NPI) </a:t>
            </a: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en comparación con aquellos tratados con </a:t>
            </a:r>
            <a:r>
              <a:rPr lang="es-ES" sz="900" b="1" dirty="0" err="1">
                <a:solidFill>
                  <a:schemeClr val="bg1"/>
                </a:solidFill>
                <a:latin typeface="Arial" panose="020B0604020202020204" pitchFamily="34" charset="0"/>
                <a:ea typeface="Yu Gothic" panose="020B0400000000000000" pitchFamily="34" charset="-128"/>
                <a:cs typeface="Arial" panose="020B0604020202020204" pitchFamily="34" charset="0"/>
              </a:rPr>
              <a:t>donepezilo</a:t>
            </a:r>
            <a:r>
              <a:rPr lang="es-ES" sz="900" b="1" dirty="0">
                <a:solidFill>
                  <a:schemeClr val="bg1"/>
                </a:solidFill>
                <a:latin typeface="Arial" panose="020B0604020202020204" pitchFamily="34" charset="0"/>
                <a:ea typeface="Yu Gothic" panose="020B0400000000000000" pitchFamily="34" charset="-128"/>
                <a:cs typeface="Arial" panose="020B0604020202020204" pitchFamily="34" charset="0"/>
              </a:rPr>
              <a:t>.</a:t>
            </a:r>
            <a:endParaRPr lang="es-ES" sz="900" dirty="0">
              <a:solidFill>
                <a:schemeClr val="accent2"/>
              </a:solidFill>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F8EA7C53-FA9F-895B-1818-4CBADEDD4EBF}"/>
              </a:ext>
            </a:extLst>
          </p:cNvPr>
          <p:cNvSpPr txBox="1"/>
          <p:nvPr/>
        </p:nvSpPr>
        <p:spPr>
          <a:xfrm>
            <a:off x="503238" y="4523664"/>
            <a:ext cx="6572476" cy="307777"/>
          </a:xfrm>
          <a:prstGeom prst="rect">
            <a:avLst/>
          </a:prstGeom>
          <a:noFill/>
        </p:spPr>
        <p:txBody>
          <a:bodyPr wrap="square">
            <a:spAutoFit/>
          </a:bodyPr>
          <a:lstStyle/>
          <a:p>
            <a:r>
              <a:rPr lang="es-ES" sz="700" dirty="0">
                <a:solidFill>
                  <a:srgbClr val="002755"/>
                </a:solidFill>
                <a:latin typeface="Arial" panose="020B0604020202020204" pitchFamily="34" charset="0"/>
                <a:cs typeface="Arial" panose="020B0604020202020204" pitchFamily="34" charset="0"/>
              </a:rPr>
              <a:t>Bullock R, Bergman H, </a:t>
            </a:r>
            <a:r>
              <a:rPr lang="es-ES" sz="700" dirty="0" err="1">
                <a:solidFill>
                  <a:srgbClr val="002755"/>
                </a:solidFill>
                <a:latin typeface="Arial" panose="020B0604020202020204" pitchFamily="34" charset="0"/>
                <a:cs typeface="Arial" panose="020B0604020202020204" pitchFamily="34" charset="0"/>
              </a:rPr>
              <a:t>Touchon</a:t>
            </a:r>
            <a:r>
              <a:rPr lang="es-ES" sz="700" dirty="0">
                <a:solidFill>
                  <a:srgbClr val="002755"/>
                </a:solidFill>
                <a:latin typeface="Arial" panose="020B0604020202020204" pitchFamily="34" charset="0"/>
                <a:cs typeface="Arial" panose="020B0604020202020204" pitchFamily="34" charset="0"/>
              </a:rPr>
              <a:t> J, </a:t>
            </a:r>
            <a:r>
              <a:rPr lang="es-ES" sz="700" dirty="0" err="1">
                <a:solidFill>
                  <a:srgbClr val="002755"/>
                </a:solidFill>
                <a:latin typeface="Arial" panose="020B0604020202020204" pitchFamily="34" charset="0"/>
                <a:cs typeface="Arial" panose="020B0604020202020204" pitchFamily="34" charset="0"/>
              </a:rPr>
              <a:t>Gambina</a:t>
            </a:r>
            <a:r>
              <a:rPr lang="es-ES" sz="700" dirty="0">
                <a:solidFill>
                  <a:srgbClr val="002755"/>
                </a:solidFill>
                <a:latin typeface="Arial" panose="020B0604020202020204" pitchFamily="34" charset="0"/>
                <a:cs typeface="Arial" panose="020B0604020202020204" pitchFamily="34" charset="0"/>
              </a:rPr>
              <a:t> G, He Y, Nagel J, et al. </a:t>
            </a:r>
            <a:r>
              <a:rPr lang="es-ES" sz="700" dirty="0" err="1">
                <a:solidFill>
                  <a:srgbClr val="002755"/>
                </a:solidFill>
                <a:latin typeface="Arial" panose="020B0604020202020204" pitchFamily="34" charset="0"/>
                <a:cs typeface="Arial" panose="020B0604020202020204" pitchFamily="34" charset="0"/>
              </a:rPr>
              <a:t>Effect</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of</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age</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on</a:t>
            </a:r>
            <a:r>
              <a:rPr lang="es-ES" sz="700" dirty="0">
                <a:solidFill>
                  <a:srgbClr val="002755"/>
                </a:solidFill>
                <a:latin typeface="Arial" panose="020B0604020202020204" pitchFamily="34" charset="0"/>
                <a:cs typeface="Arial" panose="020B0604020202020204" pitchFamily="34" charset="0"/>
              </a:rPr>
              <a:t> response </a:t>
            </a:r>
            <a:r>
              <a:rPr lang="es-ES" sz="700" dirty="0" err="1">
                <a:solidFill>
                  <a:srgbClr val="002755"/>
                </a:solidFill>
                <a:latin typeface="Arial" panose="020B0604020202020204" pitchFamily="34" charset="0"/>
                <a:cs typeface="Arial" panose="020B0604020202020204" pitchFamily="34" charset="0"/>
              </a:rPr>
              <a:t>to</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rivastigmine</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or</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donepezil</a:t>
            </a:r>
            <a:r>
              <a:rPr lang="es-ES" sz="700" dirty="0">
                <a:solidFill>
                  <a:srgbClr val="002755"/>
                </a:solidFill>
                <a:latin typeface="Arial" panose="020B0604020202020204" pitchFamily="34" charset="0"/>
                <a:cs typeface="Arial" panose="020B0604020202020204" pitchFamily="34" charset="0"/>
              </a:rPr>
              <a:t> in </a:t>
            </a:r>
            <a:r>
              <a:rPr lang="es-ES" sz="700" dirty="0" err="1">
                <a:solidFill>
                  <a:srgbClr val="002755"/>
                </a:solidFill>
                <a:latin typeface="Arial" panose="020B0604020202020204" pitchFamily="34" charset="0"/>
                <a:cs typeface="Arial" panose="020B0604020202020204" pitchFamily="34" charset="0"/>
              </a:rPr>
              <a:t>patients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with</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Alzheimer’s</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disease</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Curr</a:t>
            </a:r>
            <a:r>
              <a:rPr lang="es-ES" sz="700" dirty="0">
                <a:solidFill>
                  <a:srgbClr val="002755"/>
                </a:solidFill>
                <a:latin typeface="Arial" panose="020B0604020202020204" pitchFamily="34" charset="0"/>
                <a:cs typeface="Arial" panose="020B0604020202020204" pitchFamily="34" charset="0"/>
              </a:rPr>
              <a:t> </a:t>
            </a:r>
            <a:r>
              <a:rPr lang="es-ES" sz="700" dirty="0" err="1">
                <a:solidFill>
                  <a:srgbClr val="002755"/>
                </a:solidFill>
                <a:latin typeface="Arial" panose="020B0604020202020204" pitchFamily="34" charset="0"/>
                <a:cs typeface="Arial" panose="020B0604020202020204" pitchFamily="34" charset="0"/>
              </a:rPr>
              <a:t>Med</a:t>
            </a:r>
            <a:r>
              <a:rPr lang="es-ES" sz="700" dirty="0">
                <a:solidFill>
                  <a:srgbClr val="002755"/>
                </a:solidFill>
                <a:latin typeface="Arial" panose="020B0604020202020204" pitchFamily="34" charset="0"/>
                <a:cs typeface="Arial" panose="020B0604020202020204" pitchFamily="34" charset="0"/>
              </a:rPr>
              <a:t> Res </a:t>
            </a:r>
            <a:r>
              <a:rPr lang="es-ES" sz="700" dirty="0" err="1">
                <a:solidFill>
                  <a:srgbClr val="002755"/>
                </a:solidFill>
                <a:latin typeface="Arial" panose="020B0604020202020204" pitchFamily="34" charset="0"/>
                <a:cs typeface="Arial" panose="020B0604020202020204" pitchFamily="34" charset="0"/>
              </a:rPr>
              <a:t>Opin</a:t>
            </a:r>
            <a:r>
              <a:rPr lang="es-ES" sz="700" dirty="0">
                <a:solidFill>
                  <a:srgbClr val="002755"/>
                </a:solidFill>
                <a:latin typeface="Arial" panose="020B0604020202020204" pitchFamily="34" charset="0"/>
                <a:cs typeface="Arial" panose="020B0604020202020204" pitchFamily="34" charset="0"/>
              </a:rPr>
              <a:t>. 2006;22(3):483–94</a:t>
            </a:r>
          </a:p>
        </p:txBody>
      </p:sp>
      <p:sp>
        <p:nvSpPr>
          <p:cNvPr id="2" name="Título 1">
            <a:extLst>
              <a:ext uri="{FF2B5EF4-FFF2-40B4-BE49-F238E27FC236}">
                <a16:creationId xmlns:a16="http://schemas.microsoft.com/office/drawing/2014/main" id="{883B357E-19E7-77D3-33D0-D961B98C1795}"/>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633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C18C5-ED52-DD5C-357D-337627414705}"/>
            </a:ext>
          </a:extLst>
        </p:cNvPr>
        <p:cNvGrpSpPr/>
        <p:nvPr/>
      </p:nvGrpSpPr>
      <p:grpSpPr>
        <a:xfrm>
          <a:off x="0" y="0"/>
          <a:ext cx="0" cy="0"/>
          <a:chOff x="0" y="0"/>
          <a:chExt cx="0" cy="0"/>
        </a:xfrm>
      </p:grpSpPr>
      <p:sp>
        <p:nvSpPr>
          <p:cNvPr id="19" name="Rectángulo: una sola esquina redondeada 19">
            <a:extLst>
              <a:ext uri="{FF2B5EF4-FFF2-40B4-BE49-F238E27FC236}">
                <a16:creationId xmlns:a16="http://schemas.microsoft.com/office/drawing/2014/main" id="{34BEAECC-57EE-3C65-AA51-EC1CB1AFD4D5}"/>
              </a:ext>
            </a:extLst>
          </p:cNvPr>
          <p:cNvSpPr/>
          <p:nvPr/>
        </p:nvSpPr>
        <p:spPr>
          <a:xfrm flipV="1">
            <a:off x="503239" y="987424"/>
            <a:ext cx="8275002" cy="3112862"/>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angle 6">
            <a:extLst>
              <a:ext uri="{FF2B5EF4-FFF2-40B4-BE49-F238E27FC236}">
                <a16:creationId xmlns:a16="http://schemas.microsoft.com/office/drawing/2014/main" id="{156CF373-645A-4042-6435-8BBAA6CE6756}"/>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cxnSp>
        <p:nvCxnSpPr>
          <p:cNvPr id="4" name="Conector recto 3">
            <a:extLst>
              <a:ext uri="{FF2B5EF4-FFF2-40B4-BE49-F238E27FC236}">
                <a16:creationId xmlns:a16="http://schemas.microsoft.com/office/drawing/2014/main" id="{FF6DD206-E552-5B66-C899-69814726A8F3}"/>
              </a:ext>
            </a:extLst>
          </p:cNvPr>
          <p:cNvCxnSpPr>
            <a:cxnSpLocks/>
            <a:stCxn id="9" idx="0"/>
          </p:cNvCxnSpPr>
          <p:nvPr/>
        </p:nvCxnSpPr>
        <p:spPr>
          <a:xfrm>
            <a:off x="990653" y="1974396"/>
            <a:ext cx="14515" cy="1890124"/>
          </a:xfrm>
          <a:prstGeom prst="line">
            <a:avLst/>
          </a:prstGeom>
          <a:ln>
            <a:solidFill>
              <a:srgbClr val="00F1BE"/>
            </a:solidFill>
          </a:ln>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32649F99-2FDC-A1DB-5705-5FA0D7F2F112}"/>
              </a:ext>
            </a:extLst>
          </p:cNvPr>
          <p:cNvGrpSpPr/>
          <p:nvPr/>
        </p:nvGrpSpPr>
        <p:grpSpPr>
          <a:xfrm>
            <a:off x="846653" y="1974396"/>
            <a:ext cx="5436815" cy="288000"/>
            <a:chOff x="846653" y="1851025"/>
            <a:chExt cx="5436815" cy="288000"/>
          </a:xfrm>
        </p:grpSpPr>
        <p:sp>
          <p:nvSpPr>
            <p:cNvPr id="9" name="Diagrama de flujo: conector 8">
              <a:extLst>
                <a:ext uri="{FF2B5EF4-FFF2-40B4-BE49-F238E27FC236}">
                  <a16:creationId xmlns:a16="http://schemas.microsoft.com/office/drawing/2014/main" id="{12156D1E-59DF-157C-562A-BC8FE2477DA9}"/>
                </a:ext>
              </a:extLst>
            </p:cNvPr>
            <p:cNvSpPr/>
            <p:nvPr/>
          </p:nvSpPr>
          <p:spPr>
            <a:xfrm>
              <a:off x="846653" y="1851025"/>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A</a:t>
              </a:r>
              <a:endParaRPr lang="es-ES" b="1" dirty="0">
                <a:solidFill>
                  <a:srgbClr val="002755"/>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39506987-DDC7-D551-0149-EBFD867C0C29}"/>
                </a:ext>
              </a:extLst>
            </p:cNvPr>
            <p:cNvSpPr txBox="1"/>
            <p:nvPr/>
          </p:nvSpPr>
          <p:spPr>
            <a:xfrm>
              <a:off x="1184774" y="1856526"/>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Recomendar institucionalización.</a:t>
              </a:r>
            </a:p>
          </p:txBody>
        </p:sp>
      </p:grpSp>
      <p:grpSp>
        <p:nvGrpSpPr>
          <p:cNvPr id="22" name="Grupo 21">
            <a:extLst>
              <a:ext uri="{FF2B5EF4-FFF2-40B4-BE49-F238E27FC236}">
                <a16:creationId xmlns:a16="http://schemas.microsoft.com/office/drawing/2014/main" id="{617C938B-98A4-91F9-8A47-AAC6E023E9A0}"/>
              </a:ext>
            </a:extLst>
          </p:cNvPr>
          <p:cNvGrpSpPr/>
          <p:nvPr/>
        </p:nvGrpSpPr>
        <p:grpSpPr>
          <a:xfrm>
            <a:off x="846653" y="2512734"/>
            <a:ext cx="6272897" cy="288000"/>
            <a:chOff x="846653" y="2445161"/>
            <a:chExt cx="6272897" cy="288000"/>
          </a:xfrm>
        </p:grpSpPr>
        <p:sp>
          <p:nvSpPr>
            <p:cNvPr id="10" name="Diagrama de flujo: conector 9">
              <a:extLst>
                <a:ext uri="{FF2B5EF4-FFF2-40B4-BE49-F238E27FC236}">
                  <a16:creationId xmlns:a16="http://schemas.microsoft.com/office/drawing/2014/main" id="{5FB38F0F-AF06-AEB2-D9B8-F8E93CF0CE4F}"/>
                </a:ext>
              </a:extLst>
            </p:cNvPr>
            <p:cNvSpPr/>
            <p:nvPr/>
          </p:nvSpPr>
          <p:spPr>
            <a:xfrm>
              <a:off x="846653" y="2445161"/>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B</a:t>
              </a:r>
              <a:endParaRPr lang="es-ES" b="1" dirty="0">
                <a:solidFill>
                  <a:srgbClr val="002755"/>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01BCD5BF-2BA4-10CB-B731-86E5886E4D18}"/>
                </a:ext>
              </a:extLst>
            </p:cNvPr>
            <p:cNvSpPr txBox="1"/>
            <p:nvPr/>
          </p:nvSpPr>
          <p:spPr>
            <a:xfrm>
              <a:off x="1199288" y="2450662"/>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pt-BR" dirty="0">
                  <a:solidFill>
                    <a:srgbClr val="002755"/>
                  </a:solidFill>
                  <a:latin typeface="Arial" panose="020B0604020202020204" pitchFamily="34" charset="0"/>
                  <a:cs typeface="Arial" panose="020B0604020202020204" pitchFamily="34" charset="0"/>
                </a:rPr>
                <a:t>Iniciar </a:t>
              </a:r>
              <a:r>
                <a:rPr lang="pt-BR" dirty="0" err="1">
                  <a:solidFill>
                    <a:srgbClr val="002755"/>
                  </a:solidFill>
                  <a:latin typeface="Arial" panose="020B0604020202020204" pitchFamily="34" charset="0"/>
                  <a:cs typeface="Arial" panose="020B0604020202020204" pitchFamily="34" charset="0"/>
                </a:rPr>
                <a:t>quetiapina</a:t>
              </a:r>
              <a:r>
                <a:rPr lang="pt-BR" dirty="0">
                  <a:solidFill>
                    <a:srgbClr val="002755"/>
                  </a:solidFill>
                  <a:latin typeface="Arial" panose="020B0604020202020204" pitchFamily="34" charset="0"/>
                  <a:cs typeface="Arial" panose="020B0604020202020204" pitchFamily="34" charset="0"/>
                </a:rPr>
                <a:t>. </a:t>
              </a:r>
            </a:p>
          </p:txBody>
        </p:sp>
      </p:grpSp>
      <p:grpSp>
        <p:nvGrpSpPr>
          <p:cNvPr id="23" name="Grupo 22">
            <a:extLst>
              <a:ext uri="{FF2B5EF4-FFF2-40B4-BE49-F238E27FC236}">
                <a16:creationId xmlns:a16="http://schemas.microsoft.com/office/drawing/2014/main" id="{A00CAA89-A5E4-A787-C336-7CAD3742718A}"/>
              </a:ext>
            </a:extLst>
          </p:cNvPr>
          <p:cNvGrpSpPr/>
          <p:nvPr/>
        </p:nvGrpSpPr>
        <p:grpSpPr>
          <a:xfrm>
            <a:off x="850124" y="3051072"/>
            <a:ext cx="5447858" cy="288000"/>
            <a:chOff x="850124" y="3016026"/>
            <a:chExt cx="5447858" cy="288000"/>
          </a:xfrm>
        </p:grpSpPr>
        <p:sp>
          <p:nvSpPr>
            <p:cNvPr id="11" name="Diagrama de flujo: conector 10">
              <a:extLst>
                <a:ext uri="{FF2B5EF4-FFF2-40B4-BE49-F238E27FC236}">
                  <a16:creationId xmlns:a16="http://schemas.microsoft.com/office/drawing/2014/main" id="{B933BCC3-08BB-29EE-2BE0-23BFF71ACA6C}"/>
                </a:ext>
              </a:extLst>
            </p:cNvPr>
            <p:cNvSpPr/>
            <p:nvPr/>
          </p:nvSpPr>
          <p:spPr>
            <a:xfrm>
              <a:off x="850124" y="3016026"/>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C</a:t>
              </a:r>
              <a:endParaRPr lang="es-ES" sz="1200" b="1" dirty="0">
                <a:solidFill>
                  <a:srgbClr val="002755"/>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540449BC-1D61-080C-13FC-A468F98AB36F}"/>
                </a:ext>
              </a:extLst>
            </p:cNvPr>
            <p:cNvSpPr txBox="1"/>
            <p:nvPr/>
          </p:nvSpPr>
          <p:spPr>
            <a:xfrm>
              <a:off x="1199288" y="3021527"/>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Iniciar haloperidol.</a:t>
              </a:r>
            </a:p>
          </p:txBody>
        </p:sp>
      </p:grpSp>
      <p:grpSp>
        <p:nvGrpSpPr>
          <p:cNvPr id="24" name="Grupo 23">
            <a:extLst>
              <a:ext uri="{FF2B5EF4-FFF2-40B4-BE49-F238E27FC236}">
                <a16:creationId xmlns:a16="http://schemas.microsoft.com/office/drawing/2014/main" id="{EBF67ACA-B876-F310-BB1D-BABD26D5F6CE}"/>
              </a:ext>
            </a:extLst>
          </p:cNvPr>
          <p:cNvGrpSpPr/>
          <p:nvPr/>
        </p:nvGrpSpPr>
        <p:grpSpPr>
          <a:xfrm>
            <a:off x="846653" y="3589410"/>
            <a:ext cx="5451329" cy="288000"/>
            <a:chOff x="846653" y="3589410"/>
            <a:chExt cx="5451329" cy="288000"/>
          </a:xfrm>
        </p:grpSpPr>
        <p:sp>
          <p:nvSpPr>
            <p:cNvPr id="12" name="Diagrama de flujo: conector 11">
              <a:extLst>
                <a:ext uri="{FF2B5EF4-FFF2-40B4-BE49-F238E27FC236}">
                  <a16:creationId xmlns:a16="http://schemas.microsoft.com/office/drawing/2014/main" id="{73DF3E63-88A8-4EE8-40FA-520BA2DB9E92}"/>
                </a:ext>
              </a:extLst>
            </p:cNvPr>
            <p:cNvSpPr/>
            <p:nvPr/>
          </p:nvSpPr>
          <p:spPr>
            <a:xfrm>
              <a:off x="846653" y="3589410"/>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755"/>
                  </a:solidFill>
                  <a:latin typeface="Arial" panose="020B0604020202020204" pitchFamily="34" charset="0"/>
                  <a:cs typeface="Arial" panose="020B0604020202020204" pitchFamily="34" charset="0"/>
                </a:rPr>
                <a:t>D</a:t>
              </a:r>
              <a:endParaRPr lang="es-ES" b="1" dirty="0">
                <a:solidFill>
                  <a:srgbClr val="002755"/>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FE2489DA-CB30-547C-361A-C58770D628E6}"/>
                </a:ext>
              </a:extLst>
            </p:cNvPr>
            <p:cNvSpPr txBox="1"/>
            <p:nvPr/>
          </p:nvSpPr>
          <p:spPr>
            <a:xfrm>
              <a:off x="1199288" y="3594911"/>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Insistir en medidas no farmacológicas.</a:t>
              </a:r>
            </a:p>
          </p:txBody>
        </p:sp>
      </p:grpSp>
      <p:sp>
        <p:nvSpPr>
          <p:cNvPr id="3" name="Título 1">
            <a:extLst>
              <a:ext uri="{FF2B5EF4-FFF2-40B4-BE49-F238E27FC236}">
                <a16:creationId xmlns:a16="http://schemas.microsoft.com/office/drawing/2014/main" id="{8A6391AF-9908-237E-B18A-9940823999C0}"/>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4842CBD9-83D5-6FE2-7BDA-A3F904A9C4A2}"/>
              </a:ext>
            </a:extLst>
          </p:cNvPr>
          <p:cNvSpPr txBox="1"/>
          <p:nvPr/>
        </p:nvSpPr>
        <p:spPr>
          <a:xfrm>
            <a:off x="702906" y="1189895"/>
            <a:ext cx="7867779" cy="584775"/>
          </a:xfrm>
          <a:prstGeom prst="rect">
            <a:avLst/>
          </a:prstGeom>
          <a:noFill/>
        </p:spPr>
        <p:txBody>
          <a:bodyPr wrap="square">
            <a:spAutoFit/>
          </a:bodyPr>
          <a:lstStyle/>
          <a:p>
            <a:r>
              <a:rPr lang="es-ES" sz="1600" b="1" dirty="0">
                <a:solidFill>
                  <a:srgbClr val="002060"/>
                </a:solidFill>
                <a:latin typeface="Arial" panose="020B0604020202020204" pitchFamily="34" charset="0"/>
                <a:cs typeface="Arial" panose="020B0604020202020204" pitchFamily="34" charset="0"/>
              </a:rPr>
              <a:t>Se descarta proceso infeccioso, se toman medidas no farmacológicas pero el cuadro neuroconductual no mejora. ¿Qué haría en este momento?</a:t>
            </a:r>
          </a:p>
        </p:txBody>
      </p:sp>
    </p:spTree>
    <p:extLst>
      <p:ext uri="{BB962C8B-B14F-4D97-AF65-F5344CB8AC3E}">
        <p14:creationId xmlns:p14="http://schemas.microsoft.com/office/powerpoint/2010/main" val="3046171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57DBC-BF97-766D-6F30-7FA5822057F2}"/>
            </a:ext>
          </a:extLst>
        </p:cNvPr>
        <p:cNvGrpSpPr/>
        <p:nvPr/>
      </p:nvGrpSpPr>
      <p:grpSpPr>
        <a:xfrm>
          <a:off x="0" y="0"/>
          <a:ext cx="0" cy="0"/>
          <a:chOff x="0" y="0"/>
          <a:chExt cx="0" cy="0"/>
        </a:xfrm>
      </p:grpSpPr>
      <p:sp>
        <p:nvSpPr>
          <p:cNvPr id="4" name="Rectángulo: una sola esquina redondeada 19">
            <a:extLst>
              <a:ext uri="{FF2B5EF4-FFF2-40B4-BE49-F238E27FC236}">
                <a16:creationId xmlns:a16="http://schemas.microsoft.com/office/drawing/2014/main" id="{87B7BA57-67B3-99CC-0C76-79F9D59F727A}"/>
              </a:ext>
            </a:extLst>
          </p:cNvPr>
          <p:cNvSpPr/>
          <p:nvPr/>
        </p:nvSpPr>
        <p:spPr>
          <a:xfrm flipV="1">
            <a:off x="503239" y="987424"/>
            <a:ext cx="8275002" cy="2960462"/>
          </a:xfrm>
          <a:prstGeom prst="round1Rect">
            <a:avLst>
              <a:gd name="adj" fmla="val 8478"/>
            </a:avLst>
          </a:prstGeom>
          <a:solidFill>
            <a:schemeClr val="bg1"/>
          </a:solidFill>
          <a:ln>
            <a:solidFill>
              <a:srgbClr val="0027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B15A07FC-F7DA-B15D-A064-2DA90EAACC94}"/>
              </a:ext>
            </a:extLst>
          </p:cNvPr>
          <p:cNvSpPr txBox="1"/>
          <p:nvPr/>
        </p:nvSpPr>
        <p:spPr>
          <a:xfrm>
            <a:off x="702907" y="1189895"/>
            <a:ext cx="5712408" cy="584775"/>
          </a:xfrm>
          <a:prstGeom prst="rect">
            <a:avLst/>
          </a:prstGeom>
          <a:noFill/>
        </p:spPr>
        <p:txBody>
          <a:bodyPr wrap="square">
            <a:spAutoFit/>
          </a:bodyPr>
          <a:lstStyle/>
          <a:p>
            <a:r>
              <a:rPr lang="es-ES" sz="1600" b="1" dirty="0">
                <a:solidFill>
                  <a:srgbClr val="002855"/>
                </a:solidFill>
                <a:cs typeface="Arial"/>
              </a:rPr>
              <a:t>Se inicia quetiapina a dosis bajas con mejoría franca de la clínica. ¿Cuál sería el siguiente paso?</a:t>
            </a:r>
          </a:p>
        </p:txBody>
      </p:sp>
      <p:sp>
        <p:nvSpPr>
          <p:cNvPr id="5" name="Rectangle 6">
            <a:extLst>
              <a:ext uri="{FF2B5EF4-FFF2-40B4-BE49-F238E27FC236}">
                <a16:creationId xmlns:a16="http://schemas.microsoft.com/office/drawing/2014/main" id="{C3A999FC-010D-9BE5-3EC1-F836BA0EDB92}"/>
              </a:ext>
            </a:extLst>
          </p:cNvPr>
          <p:cNvSpPr>
            <a:spLocks noChangeArrowheads="1"/>
          </p:cNvSpPr>
          <p:nvPr/>
        </p:nvSpPr>
        <p:spPr bwMode="auto">
          <a:xfrm>
            <a:off x="713061" y="2990190"/>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cxnSp>
        <p:nvCxnSpPr>
          <p:cNvPr id="7" name="Conector recto 6">
            <a:extLst>
              <a:ext uri="{FF2B5EF4-FFF2-40B4-BE49-F238E27FC236}">
                <a16:creationId xmlns:a16="http://schemas.microsoft.com/office/drawing/2014/main" id="{74886D86-4225-7F1C-D3A9-637C5EE90C72}"/>
              </a:ext>
            </a:extLst>
          </p:cNvPr>
          <p:cNvCxnSpPr>
            <a:cxnSpLocks/>
          </p:cNvCxnSpPr>
          <p:nvPr/>
        </p:nvCxnSpPr>
        <p:spPr>
          <a:xfrm>
            <a:off x="968882" y="2059497"/>
            <a:ext cx="0" cy="1332000"/>
          </a:xfrm>
          <a:prstGeom prst="line">
            <a:avLst/>
          </a:prstGeom>
          <a:ln>
            <a:solidFill>
              <a:srgbClr val="00F1BE"/>
            </a:solidFill>
          </a:ln>
        </p:spPr>
        <p:style>
          <a:lnRef idx="1">
            <a:schemeClr val="accent1"/>
          </a:lnRef>
          <a:fillRef idx="0">
            <a:schemeClr val="accent1"/>
          </a:fillRef>
          <a:effectRef idx="0">
            <a:schemeClr val="accent1"/>
          </a:effectRef>
          <a:fontRef idx="minor">
            <a:schemeClr val="tx1"/>
          </a:fontRef>
        </p:style>
      </p:cxnSp>
      <p:sp>
        <p:nvSpPr>
          <p:cNvPr id="10" name="Diagrama de flujo: conector 9">
            <a:extLst>
              <a:ext uri="{FF2B5EF4-FFF2-40B4-BE49-F238E27FC236}">
                <a16:creationId xmlns:a16="http://schemas.microsoft.com/office/drawing/2014/main" id="{1E0FCF10-B2BA-8D9F-697D-BAFECDF2934F}"/>
              </a:ext>
            </a:extLst>
          </p:cNvPr>
          <p:cNvSpPr/>
          <p:nvPr/>
        </p:nvSpPr>
        <p:spPr>
          <a:xfrm>
            <a:off x="824882" y="2025916"/>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855"/>
                </a:solidFill>
                <a:latin typeface="Arial" panose="020B0604020202020204" pitchFamily="34" charset="0"/>
                <a:cs typeface="Arial" panose="020B0604020202020204" pitchFamily="34" charset="0"/>
              </a:rPr>
              <a:t>A</a:t>
            </a:r>
            <a:endParaRPr lang="es-ES" b="1" dirty="0">
              <a:solidFill>
                <a:srgbClr val="002855"/>
              </a:solidFill>
              <a:latin typeface="Arial" panose="020B0604020202020204" pitchFamily="34" charset="0"/>
              <a:cs typeface="Arial" panose="020B0604020202020204" pitchFamily="34" charset="0"/>
            </a:endParaRPr>
          </a:p>
        </p:txBody>
      </p:sp>
      <p:sp>
        <p:nvSpPr>
          <p:cNvPr id="11" name="Diagrama de flujo: conector 10">
            <a:extLst>
              <a:ext uri="{FF2B5EF4-FFF2-40B4-BE49-F238E27FC236}">
                <a16:creationId xmlns:a16="http://schemas.microsoft.com/office/drawing/2014/main" id="{30E00AF4-FF7D-136C-7E77-A552A01E571F}"/>
              </a:ext>
            </a:extLst>
          </p:cNvPr>
          <p:cNvSpPr/>
          <p:nvPr/>
        </p:nvSpPr>
        <p:spPr>
          <a:xfrm>
            <a:off x="824882" y="2640021"/>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855"/>
                </a:solidFill>
                <a:latin typeface="Arial" panose="020B0604020202020204" pitchFamily="34" charset="0"/>
                <a:cs typeface="Arial" panose="020B0604020202020204" pitchFamily="34" charset="0"/>
              </a:rPr>
              <a:t>B</a:t>
            </a:r>
            <a:endParaRPr lang="es-ES" b="1" dirty="0">
              <a:solidFill>
                <a:srgbClr val="002855"/>
              </a:solidFill>
              <a:latin typeface="Arial" panose="020B0604020202020204" pitchFamily="34" charset="0"/>
              <a:cs typeface="Arial" panose="020B0604020202020204" pitchFamily="34" charset="0"/>
            </a:endParaRPr>
          </a:p>
        </p:txBody>
      </p:sp>
      <p:sp>
        <p:nvSpPr>
          <p:cNvPr id="12" name="Diagrama de flujo: conector 11">
            <a:extLst>
              <a:ext uri="{FF2B5EF4-FFF2-40B4-BE49-F238E27FC236}">
                <a16:creationId xmlns:a16="http://schemas.microsoft.com/office/drawing/2014/main" id="{AA174D34-B8D8-7FB4-CD6B-8FD98F7B74B0}"/>
              </a:ext>
            </a:extLst>
          </p:cNvPr>
          <p:cNvSpPr/>
          <p:nvPr/>
        </p:nvSpPr>
        <p:spPr>
          <a:xfrm>
            <a:off x="828353" y="3203746"/>
            <a:ext cx="288000" cy="288000"/>
          </a:xfrm>
          <a:prstGeom prst="flowChartConnector">
            <a:avLst/>
          </a:prstGeom>
          <a:solidFill>
            <a:srgbClr val="00F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rgbClr val="002855"/>
                </a:solidFill>
                <a:latin typeface="Arial" panose="020B0604020202020204" pitchFamily="34" charset="0"/>
                <a:cs typeface="Arial" panose="020B0604020202020204" pitchFamily="34" charset="0"/>
              </a:rPr>
              <a:t>C</a:t>
            </a:r>
            <a:endParaRPr lang="es-ES" sz="1200" b="1" dirty="0">
              <a:solidFill>
                <a:srgbClr val="002855"/>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855C1804-1E86-2CAE-31EE-45176964852B}"/>
              </a:ext>
            </a:extLst>
          </p:cNvPr>
          <p:cNvSpPr txBox="1"/>
          <p:nvPr/>
        </p:nvSpPr>
        <p:spPr>
          <a:xfrm>
            <a:off x="1155746" y="2042339"/>
            <a:ext cx="5098694" cy="276999"/>
          </a:xfrm>
          <a:prstGeom prst="rect">
            <a:avLst/>
          </a:prstGeom>
          <a:noFill/>
        </p:spPr>
        <p:txBody>
          <a:bodyPr wrap="square">
            <a:spAutoFit/>
          </a:bodyPr>
          <a:lstStyle/>
          <a:p>
            <a:r>
              <a:rPr lang="es-ES" sz="1200" dirty="0">
                <a:solidFill>
                  <a:srgbClr val="002755"/>
                </a:solidFill>
                <a:latin typeface="Arial" panose="020B0604020202020204" pitchFamily="34" charset="0"/>
                <a:cs typeface="Arial" panose="020B0604020202020204" pitchFamily="34" charset="0"/>
              </a:rPr>
              <a:t>Intentar disminuir dosis de quetiapina lentamente.</a:t>
            </a:r>
          </a:p>
        </p:txBody>
      </p:sp>
      <p:sp>
        <p:nvSpPr>
          <p:cNvPr id="15" name="CuadroTexto 14">
            <a:extLst>
              <a:ext uri="{FF2B5EF4-FFF2-40B4-BE49-F238E27FC236}">
                <a16:creationId xmlns:a16="http://schemas.microsoft.com/office/drawing/2014/main" id="{069F66FB-3664-C335-D886-55EE3308AE8B}"/>
              </a:ext>
            </a:extLst>
          </p:cNvPr>
          <p:cNvSpPr txBox="1"/>
          <p:nvPr/>
        </p:nvSpPr>
        <p:spPr>
          <a:xfrm>
            <a:off x="1155746" y="2636742"/>
            <a:ext cx="5920262"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dirty="0">
                <a:solidFill>
                  <a:srgbClr val="002755"/>
                </a:solidFill>
                <a:latin typeface="Arial" panose="020B0604020202020204" pitchFamily="34" charset="0"/>
                <a:cs typeface="Arial" panose="020B0604020202020204" pitchFamily="34" charset="0"/>
              </a:rPr>
              <a:t>Continuar el tratamiento de forma indefinida.</a:t>
            </a:r>
          </a:p>
        </p:txBody>
      </p:sp>
      <p:sp>
        <p:nvSpPr>
          <p:cNvPr id="16" name="CuadroTexto 15">
            <a:extLst>
              <a:ext uri="{FF2B5EF4-FFF2-40B4-BE49-F238E27FC236}">
                <a16:creationId xmlns:a16="http://schemas.microsoft.com/office/drawing/2014/main" id="{CD0AACF7-43D8-0A45-8C89-77F62AC7E829}"/>
              </a:ext>
            </a:extLst>
          </p:cNvPr>
          <p:cNvSpPr txBox="1"/>
          <p:nvPr/>
        </p:nvSpPr>
        <p:spPr>
          <a:xfrm>
            <a:off x="1155746" y="3214747"/>
            <a:ext cx="5098694" cy="276999"/>
          </a:xfrm>
          <a:prstGeom prst="rect">
            <a:avLst/>
          </a:prstGeom>
          <a:noFill/>
        </p:spPr>
        <p:txBody>
          <a:bodyPr wrap="square">
            <a:spAutoFit/>
          </a:bodyPr>
          <a:lstStyle>
            <a:defPPr>
              <a:defRPr lang="es-ES_tradnl"/>
            </a:defPPr>
            <a:lvl1pPr>
              <a:defRPr sz="1200">
                <a:solidFill>
                  <a:srgbClr val="000000"/>
                </a:solidFill>
                <a:cs typeface="Arial"/>
              </a:defRPr>
            </a:lvl1pPr>
          </a:lstStyle>
          <a:p>
            <a:r>
              <a:rPr lang="es-ES" sz="1200" dirty="0">
                <a:solidFill>
                  <a:srgbClr val="002755"/>
                </a:solidFill>
                <a:latin typeface="Arial" panose="020B0604020202020204" pitchFamily="34" charset="0"/>
                <a:cs typeface="Arial" panose="020B0604020202020204" pitchFamily="34" charset="0"/>
              </a:rPr>
              <a:t>Aumentar dosis de quetiapina para asegurar efectividad en el futuro.</a:t>
            </a:r>
          </a:p>
        </p:txBody>
      </p:sp>
      <p:sp>
        <p:nvSpPr>
          <p:cNvPr id="3" name="Título 1">
            <a:extLst>
              <a:ext uri="{FF2B5EF4-FFF2-40B4-BE49-F238E27FC236}">
                <a16:creationId xmlns:a16="http://schemas.microsoft.com/office/drawing/2014/main" id="{DA06F6F0-5145-7C5A-8A2E-1AFD6E493323}"/>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dirty="0">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606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1D560-A163-2FFB-B5B9-34F950A0EAC6}"/>
            </a:ext>
          </a:extLst>
        </p:cNvPr>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C73F6D32-D8DE-7DD8-9C55-7A2026A1500B}"/>
              </a:ext>
            </a:extLst>
          </p:cNvPr>
          <p:cNvSpPr/>
          <p:nvPr/>
        </p:nvSpPr>
        <p:spPr>
          <a:xfrm>
            <a:off x="3686629" y="1516341"/>
            <a:ext cx="5152571" cy="2801659"/>
          </a:xfrm>
          <a:prstGeom prst="roundRect">
            <a:avLst>
              <a:gd name="adj" fmla="val 1325"/>
            </a:avLst>
          </a:prstGeom>
          <a:noFill/>
          <a:ln>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Rectángulo: esquinas redondeadas 2">
            <a:extLst>
              <a:ext uri="{FF2B5EF4-FFF2-40B4-BE49-F238E27FC236}">
                <a16:creationId xmlns:a16="http://schemas.microsoft.com/office/drawing/2014/main" id="{87A127B9-AD61-C9C2-7D82-7DF896BAF599}"/>
              </a:ext>
            </a:extLst>
          </p:cNvPr>
          <p:cNvSpPr/>
          <p:nvPr/>
        </p:nvSpPr>
        <p:spPr>
          <a:xfrm>
            <a:off x="503238" y="1524000"/>
            <a:ext cx="2987448" cy="2801257"/>
          </a:xfrm>
          <a:prstGeom prst="roundRect">
            <a:avLst>
              <a:gd name="adj" fmla="val 1644"/>
            </a:avLst>
          </a:prstGeom>
          <a:noFill/>
          <a:ln>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dirty="0" err="1"/>
              <a:t>cc</a:t>
            </a:r>
            <a:endParaRPr lang="es-ES" dirty="0"/>
          </a:p>
        </p:txBody>
      </p:sp>
      <p:sp>
        <p:nvSpPr>
          <p:cNvPr id="18" name="Rectángulo: esquinas redondeadas 17">
            <a:extLst>
              <a:ext uri="{FF2B5EF4-FFF2-40B4-BE49-F238E27FC236}">
                <a16:creationId xmlns:a16="http://schemas.microsoft.com/office/drawing/2014/main" id="{A53C61E4-A489-7A85-18E9-CBA81A714687}"/>
              </a:ext>
            </a:extLst>
          </p:cNvPr>
          <p:cNvSpPr/>
          <p:nvPr/>
        </p:nvSpPr>
        <p:spPr>
          <a:xfrm>
            <a:off x="3688324" y="1516341"/>
            <a:ext cx="5149180" cy="631773"/>
          </a:xfrm>
          <a:prstGeom prst="roundRect">
            <a:avLst>
              <a:gd name="adj" fmla="val 8943"/>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7D8EBB1F-B3C6-F3AE-A9BE-2BD4A7C677A5}"/>
              </a:ext>
            </a:extLst>
          </p:cNvPr>
          <p:cNvSpPr/>
          <p:nvPr/>
        </p:nvSpPr>
        <p:spPr>
          <a:xfrm>
            <a:off x="503238" y="1516341"/>
            <a:ext cx="2987448" cy="523220"/>
          </a:xfrm>
          <a:prstGeom prst="roundRect">
            <a:avLst>
              <a:gd name="adj" fmla="val 9821"/>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Gráfico 5">
            <a:extLst>
              <a:ext uri="{FF2B5EF4-FFF2-40B4-BE49-F238E27FC236}">
                <a16:creationId xmlns:a16="http://schemas.microsoft.com/office/drawing/2014/main" id="{9ACD8693-0329-EC4F-2FD5-A12D7DA4FE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55154" y="996042"/>
            <a:ext cx="383645" cy="383645"/>
          </a:xfrm>
          <a:prstGeom prst="rect">
            <a:avLst/>
          </a:prstGeom>
        </p:spPr>
      </p:pic>
      <p:sp>
        <p:nvSpPr>
          <p:cNvPr id="5" name="Rectangle 6">
            <a:extLst>
              <a:ext uri="{FF2B5EF4-FFF2-40B4-BE49-F238E27FC236}">
                <a16:creationId xmlns:a16="http://schemas.microsoft.com/office/drawing/2014/main" id="{EECEACA9-02FF-B302-4451-C3A9F97C0D4A}"/>
              </a:ext>
            </a:extLst>
          </p:cNvPr>
          <p:cNvSpPr>
            <a:spLocks noChangeArrowheads="1"/>
          </p:cNvSpPr>
          <p:nvPr/>
        </p:nvSpPr>
        <p:spPr bwMode="auto">
          <a:xfrm>
            <a:off x="650541" y="2951113"/>
            <a:ext cx="36082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ts val="300"/>
              </a:spcBef>
              <a:spcAft>
                <a:spcPct val="0"/>
              </a:spcAft>
              <a:buClr>
                <a:srgbClr val="7E3D80"/>
              </a:buClr>
            </a:pPr>
            <a:endParaRPr lang="es-ES" sz="1100" b="1" dirty="0">
              <a:solidFill>
                <a:schemeClr val="accent1"/>
              </a:solidFill>
              <a:latin typeface="Aptos" panose="020B0004020202020204" pitchFamily="34" charset="0"/>
              <a:ea typeface="Yu Gothic" panose="020B0400000000000000" pitchFamily="34" charset="-128"/>
              <a:cs typeface="Times New Roman"/>
            </a:endParaRPr>
          </a:p>
        </p:txBody>
      </p:sp>
      <p:sp>
        <p:nvSpPr>
          <p:cNvPr id="8" name="CuadroTexto 7">
            <a:extLst>
              <a:ext uri="{FF2B5EF4-FFF2-40B4-BE49-F238E27FC236}">
                <a16:creationId xmlns:a16="http://schemas.microsoft.com/office/drawing/2014/main" id="{E1367426-C66A-A162-D508-5E0AF6EDB2E1}"/>
              </a:ext>
            </a:extLst>
          </p:cNvPr>
          <p:cNvSpPr txBox="1"/>
          <p:nvPr/>
        </p:nvSpPr>
        <p:spPr>
          <a:xfrm>
            <a:off x="932597" y="916277"/>
            <a:ext cx="6651117" cy="461665"/>
          </a:xfrm>
          <a:prstGeom prst="rect">
            <a:avLst/>
          </a:prstGeom>
          <a:noFill/>
        </p:spPr>
        <p:txBody>
          <a:bodyPr wrap="square">
            <a:spAutoFit/>
          </a:bodyPr>
          <a:lstStyle/>
          <a:p>
            <a:r>
              <a:rPr lang="es-ES" sz="1200" b="1" dirty="0">
                <a:solidFill>
                  <a:srgbClr val="002855"/>
                </a:solidFill>
                <a:latin typeface="Arial" panose="020B0604020202020204" pitchFamily="34" charset="0"/>
                <a:cs typeface="Arial" panose="020B0604020202020204" pitchFamily="34" charset="0"/>
              </a:rPr>
              <a:t>La utilización de rivastigmina se correlaciona con un atraso en la necesidad de iniciar tratamientos antipsicóticos</a:t>
            </a:r>
            <a:r>
              <a:rPr lang="es-ES" sz="1200" b="1" baseline="30000" dirty="0">
                <a:solidFill>
                  <a:srgbClr val="002855"/>
                </a:solidFill>
                <a:latin typeface="Arial" panose="020B0604020202020204" pitchFamily="34" charset="0"/>
                <a:cs typeface="Arial" panose="020B0604020202020204" pitchFamily="34" charset="0"/>
              </a:rPr>
              <a:t>1,2</a:t>
            </a:r>
          </a:p>
        </p:txBody>
      </p:sp>
      <p:sp>
        <p:nvSpPr>
          <p:cNvPr id="9" name="Gráfico 9" descr="Distintivo nuevo con relleno sólido">
            <a:extLst>
              <a:ext uri="{FF2B5EF4-FFF2-40B4-BE49-F238E27FC236}">
                <a16:creationId xmlns:a16="http://schemas.microsoft.com/office/drawing/2014/main" id="{4248CAAB-E3DA-B411-86FA-AD6B0D60DE74}"/>
              </a:ext>
            </a:extLst>
          </p:cNvPr>
          <p:cNvSpPr/>
          <p:nvPr/>
        </p:nvSpPr>
        <p:spPr>
          <a:xfrm>
            <a:off x="503238" y="940002"/>
            <a:ext cx="414215" cy="414215"/>
          </a:xfrm>
          <a:custGeom>
            <a:avLst/>
            <a:gdLst>
              <a:gd name="connsiteX0" fmla="*/ 207108 w 414215"/>
              <a:gd name="connsiteY0" fmla="*/ 0 h 414215"/>
              <a:gd name="connsiteX1" fmla="*/ 0 w 414215"/>
              <a:gd name="connsiteY1" fmla="*/ 207108 h 414215"/>
              <a:gd name="connsiteX2" fmla="*/ 207108 w 414215"/>
              <a:gd name="connsiteY2" fmla="*/ 414216 h 414215"/>
              <a:gd name="connsiteX3" fmla="*/ 414216 w 414215"/>
              <a:gd name="connsiteY3" fmla="*/ 207108 h 414215"/>
              <a:gd name="connsiteX4" fmla="*/ 207108 w 414215"/>
              <a:gd name="connsiteY4" fmla="*/ 0 h 414215"/>
              <a:gd name="connsiteX5" fmla="*/ 290360 w 414215"/>
              <a:gd name="connsiteY5" fmla="*/ 321562 h 414215"/>
              <a:gd name="connsiteX6" fmla="*/ 207108 w 414215"/>
              <a:gd name="connsiteY6" fmla="*/ 263926 h 414215"/>
              <a:gd name="connsiteX7" fmla="*/ 123845 w 414215"/>
              <a:gd name="connsiteY7" fmla="*/ 321562 h 414215"/>
              <a:gd name="connsiteX8" fmla="*/ 152660 w 414215"/>
              <a:gd name="connsiteY8" fmla="*/ 225502 h 414215"/>
              <a:gd name="connsiteX9" fmla="*/ 79028 w 414215"/>
              <a:gd name="connsiteY9" fmla="*/ 161462 h 414215"/>
              <a:gd name="connsiteX10" fmla="*/ 175077 w 414215"/>
              <a:gd name="connsiteY10" fmla="*/ 161462 h 414215"/>
              <a:gd name="connsiteX11" fmla="*/ 207108 w 414215"/>
              <a:gd name="connsiteY11" fmla="*/ 65402 h 414215"/>
              <a:gd name="connsiteX12" fmla="*/ 239117 w 414215"/>
              <a:gd name="connsiteY12" fmla="*/ 161462 h 414215"/>
              <a:gd name="connsiteX13" fmla="*/ 335188 w 414215"/>
              <a:gd name="connsiteY13" fmla="*/ 161462 h 414215"/>
              <a:gd name="connsiteX14" fmla="*/ 261528 w 414215"/>
              <a:gd name="connsiteY14" fmla="*/ 225502 h 41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215" h="414215">
                <a:moveTo>
                  <a:pt x="207108" y="0"/>
                </a:moveTo>
                <a:cubicBezTo>
                  <a:pt x="92725" y="0"/>
                  <a:pt x="0" y="92725"/>
                  <a:pt x="0" y="207108"/>
                </a:cubicBezTo>
                <a:cubicBezTo>
                  <a:pt x="0" y="321490"/>
                  <a:pt x="92725" y="414216"/>
                  <a:pt x="207108" y="414216"/>
                </a:cubicBezTo>
                <a:cubicBezTo>
                  <a:pt x="321490" y="414216"/>
                  <a:pt x="414216" y="321490"/>
                  <a:pt x="414216" y="207108"/>
                </a:cubicBezTo>
                <a:cubicBezTo>
                  <a:pt x="414216" y="92725"/>
                  <a:pt x="321490" y="0"/>
                  <a:pt x="207108" y="0"/>
                </a:cubicBezTo>
                <a:close/>
                <a:moveTo>
                  <a:pt x="290360" y="321562"/>
                </a:moveTo>
                <a:lnTo>
                  <a:pt x="207108" y="263926"/>
                </a:lnTo>
                <a:lnTo>
                  <a:pt x="123845" y="321562"/>
                </a:lnTo>
                <a:lnTo>
                  <a:pt x="152660" y="225502"/>
                </a:lnTo>
                <a:lnTo>
                  <a:pt x="79028" y="161462"/>
                </a:lnTo>
                <a:lnTo>
                  <a:pt x="175077" y="161462"/>
                </a:lnTo>
                <a:lnTo>
                  <a:pt x="207108" y="65402"/>
                </a:lnTo>
                <a:lnTo>
                  <a:pt x="239117" y="161462"/>
                </a:lnTo>
                <a:lnTo>
                  <a:pt x="335188" y="161462"/>
                </a:lnTo>
                <a:lnTo>
                  <a:pt x="261528" y="225502"/>
                </a:lnTo>
                <a:close/>
              </a:path>
            </a:pathLst>
          </a:custGeom>
          <a:solidFill>
            <a:srgbClr val="00F1BE"/>
          </a:solidFill>
          <a:ln w="5358" cap="flat">
            <a:noFill/>
            <a:prstDash val="solid"/>
            <a:miter/>
          </a:ln>
        </p:spPr>
        <p:txBody>
          <a:bodyPr rtlCol="0" anchor="ctr"/>
          <a:lstStyle/>
          <a:p>
            <a:endParaRPr lang="es-ES"/>
          </a:p>
        </p:txBody>
      </p:sp>
      <p:pic>
        <p:nvPicPr>
          <p:cNvPr id="11" name="Imagen 10">
            <a:extLst>
              <a:ext uri="{FF2B5EF4-FFF2-40B4-BE49-F238E27FC236}">
                <a16:creationId xmlns:a16="http://schemas.microsoft.com/office/drawing/2014/main" id="{825EAE40-E820-9EAC-10E7-F3D5B851F0B5}"/>
              </a:ext>
            </a:extLst>
          </p:cNvPr>
          <p:cNvPicPr>
            <a:picLocks noChangeAspect="1"/>
          </p:cNvPicPr>
          <p:nvPr/>
        </p:nvPicPr>
        <p:blipFill>
          <a:blip r:embed="rId4"/>
          <a:stretch>
            <a:fillRect/>
          </a:stretch>
        </p:blipFill>
        <p:spPr>
          <a:xfrm>
            <a:off x="805554" y="2090282"/>
            <a:ext cx="2525476" cy="2015563"/>
          </a:xfrm>
          <a:prstGeom prst="rect">
            <a:avLst/>
          </a:prstGeom>
        </p:spPr>
      </p:pic>
      <p:sp>
        <p:nvSpPr>
          <p:cNvPr id="12" name="CuadroTexto 11">
            <a:extLst>
              <a:ext uri="{FF2B5EF4-FFF2-40B4-BE49-F238E27FC236}">
                <a16:creationId xmlns:a16="http://schemas.microsoft.com/office/drawing/2014/main" id="{E0CA65D2-E6DD-FFD5-21C6-1874C7B2AB4C}"/>
              </a:ext>
            </a:extLst>
          </p:cNvPr>
          <p:cNvSpPr txBox="1"/>
          <p:nvPr/>
        </p:nvSpPr>
        <p:spPr>
          <a:xfrm>
            <a:off x="698942" y="4132119"/>
            <a:ext cx="2596040" cy="189283"/>
          </a:xfrm>
          <a:prstGeom prst="rect">
            <a:avLst/>
          </a:prstGeom>
          <a:noFill/>
        </p:spPr>
        <p:txBody>
          <a:bodyPr wrap="square" rtlCol="0">
            <a:spAutoFit/>
          </a:bodyPr>
          <a:lstStyle/>
          <a:p>
            <a:pPr algn="ctr">
              <a:lnSpc>
                <a:spcPct val="90000"/>
              </a:lnSpc>
            </a:pPr>
            <a:r>
              <a:rPr lang="es-ES" sz="700" b="1" dirty="0">
                <a:solidFill>
                  <a:srgbClr val="002060"/>
                </a:solidFill>
                <a:latin typeface="Arial" panose="020B0604020202020204" pitchFamily="34" charset="0"/>
                <a:cs typeface="Arial" panose="020B0604020202020204" pitchFamily="34" charset="0"/>
              </a:rPr>
              <a:t>N=497 (</a:t>
            </a:r>
            <a:r>
              <a:rPr lang="es-ES" sz="700" b="1" dirty="0" err="1">
                <a:solidFill>
                  <a:srgbClr val="002060"/>
                </a:solidFill>
                <a:latin typeface="Arial" panose="020B0604020202020204" pitchFamily="34" charset="0"/>
                <a:cs typeface="Arial" panose="020B0604020202020204" pitchFamily="34" charset="0"/>
              </a:rPr>
              <a:t>riv</a:t>
            </a:r>
            <a:r>
              <a:rPr lang="es-ES" sz="700" b="1" dirty="0">
                <a:solidFill>
                  <a:srgbClr val="002060"/>
                </a:solidFill>
                <a:latin typeface="Arial" panose="020B0604020202020204" pitchFamily="34" charset="0"/>
                <a:cs typeface="Arial" panose="020B0604020202020204" pitchFamily="34" charset="0"/>
              </a:rPr>
              <a:t>.), 749 (NT) </a:t>
            </a:r>
            <a:endParaRPr lang="es-ES" sz="700" b="1" dirty="0">
              <a:solidFill>
                <a:srgbClr val="002060"/>
              </a:solidFill>
            </a:endParaRPr>
          </a:p>
        </p:txBody>
      </p:sp>
      <p:sp>
        <p:nvSpPr>
          <p:cNvPr id="13" name="CuadroTexto 12">
            <a:extLst>
              <a:ext uri="{FF2B5EF4-FFF2-40B4-BE49-F238E27FC236}">
                <a16:creationId xmlns:a16="http://schemas.microsoft.com/office/drawing/2014/main" id="{CDDFB6F3-B098-520B-DFF7-C34A613B3305}"/>
              </a:ext>
            </a:extLst>
          </p:cNvPr>
          <p:cNvSpPr txBox="1"/>
          <p:nvPr/>
        </p:nvSpPr>
        <p:spPr>
          <a:xfrm>
            <a:off x="763987" y="1545388"/>
            <a:ext cx="2465951" cy="465127"/>
          </a:xfrm>
          <a:prstGeom prst="rect">
            <a:avLst/>
          </a:prstGeom>
          <a:noFill/>
        </p:spPr>
        <p:txBody>
          <a:bodyPr wrap="square">
            <a:spAutoFit/>
          </a:bodyPr>
          <a:lstStyle/>
          <a:p>
            <a:pPr algn="ctr">
              <a:lnSpc>
                <a:spcPct val="115000"/>
              </a:lnSpc>
              <a:spcAft>
                <a:spcPts val="533"/>
              </a:spcAft>
              <a:buClr>
                <a:srgbClr val="008E78"/>
              </a:buClr>
            </a:pPr>
            <a:r>
              <a:rPr lang="es-ES" sz="1050" dirty="0">
                <a:solidFill>
                  <a:schemeClr val="bg1"/>
                </a:solidFill>
                <a:latin typeface="Arial" panose="020B0604020202020204" pitchFamily="34" charset="0"/>
                <a:ea typeface="Yu Gothic" panose="020B0400000000000000" pitchFamily="34" charset="-128"/>
                <a:cs typeface="Arial" panose="020B0604020202020204" pitchFamily="34" charset="0"/>
              </a:rPr>
              <a:t>Probabilidad acumulada de </a:t>
            </a:r>
            <a:r>
              <a:rPr lang="es-ES" sz="1050" b="1" dirty="0">
                <a:latin typeface="Arial" panose="020B0604020202020204" pitchFamily="34" charset="0"/>
                <a:ea typeface="Yu Gothic" panose="020B0400000000000000" pitchFamily="34" charset="-128"/>
                <a:cs typeface="Arial" panose="020B0604020202020204" pitchFamily="34" charset="0"/>
              </a:rPr>
              <a:t>iniciación a terapia antipsicótica</a:t>
            </a:r>
            <a:r>
              <a:rPr lang="es-ES" sz="1050" b="1" baseline="30000" dirty="0">
                <a:latin typeface="Arial" panose="020B0604020202020204" pitchFamily="34" charset="0"/>
                <a:ea typeface="Yu Gothic" panose="020B0400000000000000" pitchFamily="34" charset="-128"/>
                <a:cs typeface="Arial" panose="020B0604020202020204" pitchFamily="34" charset="0"/>
              </a:rPr>
              <a:t>1</a:t>
            </a:r>
            <a:endParaRPr lang="es-ES" sz="1050" b="1" dirty="0">
              <a:latin typeface="Arial" panose="020B0604020202020204" pitchFamily="34" charset="0"/>
              <a:ea typeface="Yu Gothic" panose="020B0400000000000000" pitchFamily="34" charset="-128"/>
              <a:cs typeface="Arial" panose="020B0604020202020204" pitchFamily="34" charset="0"/>
            </a:endParaRPr>
          </a:p>
        </p:txBody>
      </p:sp>
      <p:pic>
        <p:nvPicPr>
          <p:cNvPr id="14" name="Imagen 13">
            <a:extLst>
              <a:ext uri="{FF2B5EF4-FFF2-40B4-BE49-F238E27FC236}">
                <a16:creationId xmlns:a16="http://schemas.microsoft.com/office/drawing/2014/main" id="{15653E98-FD4D-739F-3B93-17AE9A223A45}"/>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201250" y="2171408"/>
            <a:ext cx="4151721" cy="1980241"/>
          </a:xfrm>
          <a:prstGeom prst="rect">
            <a:avLst/>
          </a:prstGeom>
        </p:spPr>
      </p:pic>
      <p:sp>
        <p:nvSpPr>
          <p:cNvPr id="15" name="CuadroTexto 14">
            <a:extLst>
              <a:ext uri="{FF2B5EF4-FFF2-40B4-BE49-F238E27FC236}">
                <a16:creationId xmlns:a16="http://schemas.microsoft.com/office/drawing/2014/main" id="{662DD4C3-C64C-D099-5B29-81FBBCD9C2E4}"/>
              </a:ext>
            </a:extLst>
          </p:cNvPr>
          <p:cNvSpPr txBox="1"/>
          <p:nvPr/>
        </p:nvSpPr>
        <p:spPr>
          <a:xfrm>
            <a:off x="5068696" y="4132119"/>
            <a:ext cx="2388437" cy="189283"/>
          </a:xfrm>
          <a:prstGeom prst="rect">
            <a:avLst/>
          </a:prstGeom>
          <a:noFill/>
        </p:spPr>
        <p:txBody>
          <a:bodyPr wrap="square" rtlCol="0">
            <a:spAutoFit/>
          </a:bodyPr>
          <a:lstStyle>
            <a:defPPr>
              <a:defRPr lang="es-ES_tradnl"/>
            </a:defPPr>
            <a:lvl1pPr algn="ctr">
              <a:lnSpc>
                <a:spcPct val="90000"/>
              </a:lnSpc>
              <a:defRPr sz="700">
                <a:solidFill>
                  <a:srgbClr val="002060"/>
                </a:solidFill>
                <a:latin typeface="Arial" panose="020B0604020202020204" pitchFamily="34" charset="0"/>
                <a:cs typeface="Arial" panose="020B0604020202020204" pitchFamily="34" charset="0"/>
              </a:defRPr>
            </a:lvl1pPr>
          </a:lstStyle>
          <a:p>
            <a:r>
              <a:rPr lang="es-ES" b="1" dirty="0"/>
              <a:t>Estudio prospectivo, N=657</a:t>
            </a:r>
          </a:p>
        </p:txBody>
      </p:sp>
      <p:sp>
        <p:nvSpPr>
          <p:cNvPr id="16" name="CuadroTexto 15">
            <a:extLst>
              <a:ext uri="{FF2B5EF4-FFF2-40B4-BE49-F238E27FC236}">
                <a16:creationId xmlns:a16="http://schemas.microsoft.com/office/drawing/2014/main" id="{ACCC3C97-F209-4B4D-7793-3F8A2EDD2D3A}"/>
              </a:ext>
            </a:extLst>
          </p:cNvPr>
          <p:cNvSpPr txBox="1"/>
          <p:nvPr/>
        </p:nvSpPr>
        <p:spPr>
          <a:xfrm>
            <a:off x="3782080" y="1549934"/>
            <a:ext cx="4961669" cy="528606"/>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1200"/>
              </a:spcAft>
              <a:buClrTx/>
              <a:buSzTx/>
              <a:tabLst/>
              <a:defRPr/>
            </a:pPr>
            <a:r>
              <a:rPr kumimoji="0" lang="es-ES" sz="105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Porcentaje de </a:t>
            </a:r>
            <a:r>
              <a:rPr kumimoji="0" lang="es-ES" sz="1050" b="1" i="0" u="none" strike="noStrike" kern="1200" cap="none" spc="0" normalizeH="0" baseline="0" noProof="0" dirty="0">
                <a:ln>
                  <a:noFill/>
                </a:ln>
                <a:effectLst/>
                <a:uLnTx/>
                <a:uFillTx/>
                <a:latin typeface="Arial" panose="020B0604020202020204" pitchFamily="34" charset="0"/>
                <a:cs typeface="Arial" panose="020B0604020202020204" pitchFamily="34" charset="0"/>
              </a:rPr>
              <a:t>pacientes que habían discontinuado </a:t>
            </a:r>
            <a:r>
              <a:rPr kumimoji="0" lang="es-E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o </a:t>
            </a:r>
            <a:r>
              <a:rPr kumimoji="0" lang="es-ES" sz="1050" b="1" i="0" u="none" strike="noStrike" kern="1200" cap="none" spc="0" normalizeH="0" baseline="0" noProof="0" dirty="0">
                <a:ln>
                  <a:noFill/>
                </a:ln>
                <a:effectLst/>
                <a:uLnTx/>
                <a:uFillTx/>
                <a:latin typeface="Arial" panose="020B0604020202020204" pitchFamily="34" charset="0"/>
                <a:cs typeface="Arial" panose="020B0604020202020204" pitchFamily="34" charset="0"/>
              </a:rPr>
              <a:t>reducido la dosis</a:t>
            </a:r>
            <a:r>
              <a:rPr kumimoji="0" lang="es-E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s-ES" sz="105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 los agentes </a:t>
            </a:r>
            <a:r>
              <a:rPr kumimoji="0" lang="es-ES" sz="1050" b="1" i="0" u="none" strike="noStrike" kern="1200" cap="none" spc="0" normalizeH="0" baseline="0" noProof="0" dirty="0">
                <a:ln>
                  <a:noFill/>
                </a:ln>
                <a:effectLst/>
                <a:uLnTx/>
                <a:uFillTx/>
                <a:latin typeface="Arial" panose="020B0604020202020204" pitchFamily="34" charset="0"/>
                <a:cs typeface="Arial" panose="020B0604020202020204" pitchFamily="34" charset="0"/>
              </a:rPr>
              <a:t>antipsicóticos</a:t>
            </a:r>
            <a:r>
              <a:rPr kumimoji="0" lang="es-ES" sz="105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s-ES" sz="1050" b="1" i="0" u="none" strike="noStrike" kern="1200" cap="none" spc="0" normalizeH="0" baseline="0" noProof="0" dirty="0">
                <a:ln>
                  <a:noFill/>
                </a:ln>
                <a:effectLst/>
                <a:uLnTx/>
                <a:uFillTx/>
                <a:latin typeface="Arial" panose="020B0604020202020204" pitchFamily="34" charset="0"/>
                <a:cs typeface="Arial" panose="020B0604020202020204" pitchFamily="34" charset="0"/>
              </a:rPr>
              <a:t>ansiolíticos</a:t>
            </a:r>
            <a:r>
              <a:rPr kumimoji="0" lang="es-ES" sz="105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s-ES" sz="1050" b="1" i="0" u="none" strike="noStrike" kern="1200" cap="none" spc="0" normalizeH="0" baseline="0" noProof="0" dirty="0">
                <a:ln>
                  <a:noFill/>
                </a:ln>
                <a:effectLst/>
                <a:uLnTx/>
                <a:uFillTx/>
                <a:latin typeface="Arial" panose="020B0604020202020204" pitchFamily="34" charset="0"/>
                <a:cs typeface="Arial" panose="020B0604020202020204" pitchFamily="34" charset="0"/>
              </a:rPr>
              <a:t>antidepresivos</a:t>
            </a:r>
            <a:r>
              <a:rPr kumimoji="0" lang="es-ES" sz="105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 </a:t>
            </a:r>
            <a:r>
              <a:rPr kumimoji="0" lang="es-ES" sz="1050" b="1" i="0" u="none" strike="noStrike" kern="1200" cap="none" spc="0" normalizeH="0" baseline="0" noProof="0" dirty="0">
                <a:ln>
                  <a:noFill/>
                </a:ln>
                <a:effectLst/>
                <a:uLnTx/>
                <a:uFillTx/>
                <a:latin typeface="Arial" panose="020B0604020202020204" pitchFamily="34" charset="0"/>
                <a:cs typeface="Arial" panose="020B0604020202020204" pitchFamily="34" charset="0"/>
              </a:rPr>
              <a:t>hipnóticos</a:t>
            </a:r>
            <a:r>
              <a:rPr kumimoji="0" lang="es-ES" sz="105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durante el seguimiento (el período medio de seguimiento fue de  4,7 meses)</a:t>
            </a:r>
            <a:r>
              <a:rPr lang="es-ES" sz="1050" baseline="30000" dirty="0">
                <a:solidFill>
                  <a:schemeClr val="bg1"/>
                </a:solidFill>
                <a:latin typeface="Arial" panose="020B0604020202020204" pitchFamily="34" charset="0"/>
                <a:cs typeface="Arial" panose="020B0604020202020204" pitchFamily="34" charset="0"/>
              </a:rPr>
              <a:t>2</a:t>
            </a:r>
            <a:endParaRPr kumimoji="0" lang="es-ES" sz="1050" i="0"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84657A54-FE35-FA37-0EE5-BC4E432B2CA7}"/>
              </a:ext>
            </a:extLst>
          </p:cNvPr>
          <p:cNvSpPr txBox="1"/>
          <p:nvPr/>
        </p:nvSpPr>
        <p:spPr>
          <a:xfrm>
            <a:off x="503239" y="4408488"/>
            <a:ext cx="6746648" cy="415498"/>
          </a:xfrm>
          <a:prstGeom prst="rect">
            <a:avLst/>
          </a:prstGeom>
          <a:noFill/>
        </p:spPr>
        <p:txBody>
          <a:bodyPr wrap="square">
            <a:spAutoFit/>
          </a:bodyPr>
          <a:lstStyle/>
          <a:p>
            <a:r>
              <a:rPr lang="en-US" sz="700" dirty="0">
                <a:solidFill>
                  <a:srgbClr val="002855"/>
                </a:solidFill>
                <a:latin typeface="Arial" panose="020B0604020202020204" pitchFamily="34" charset="0"/>
                <a:cs typeface="Arial" panose="020B0604020202020204" pitchFamily="34" charset="0"/>
              </a:rPr>
              <a:t>1. Suh DC, Arcona S, Thomas SK, Powers C, Rabinowicz AL, Shin H, Mirski D. Risk of antipsychotic drug use in patients with Alzheimer's disease treated with rivastigmine. Drugs Aging. 2004;21(6):395-403 2. Grossberg GT. Impact of rivastigmine on caregiver burden associated with Alzheimer's disease in both informal care and nursing home settings. Drugs Aging. 2008;25(7):573-84. </a:t>
            </a:r>
            <a:endParaRPr lang="es-ES" sz="700" dirty="0">
              <a:solidFill>
                <a:srgbClr val="002855"/>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24CF260D-FDC2-2699-112E-8B46199F6574}"/>
              </a:ext>
            </a:extLst>
          </p:cNvPr>
          <p:cNvSpPr txBox="1">
            <a:spLocks/>
          </p:cNvSpPr>
          <p:nvPr/>
        </p:nvSpPr>
        <p:spPr>
          <a:xfrm>
            <a:off x="424069" y="423379"/>
            <a:ext cx="7447722" cy="590550"/>
          </a:xfr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2400" b="1">
                <a:latin typeface="Arial" panose="020B0604020202020204" pitchFamily="34" charset="0"/>
                <a:cs typeface="Arial" panose="020B0604020202020204" pitchFamily="34" charset="0"/>
              </a:rPr>
              <a:t>Caso clínico</a:t>
            </a:r>
            <a:endParaRPr lang="pt-B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876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B6419-C31E-88D8-C04C-CC6B69C4911A}"/>
            </a:ext>
          </a:extLst>
        </p:cNvPr>
        <p:cNvGrpSpPr/>
        <p:nvPr/>
      </p:nvGrpSpPr>
      <p:grpSpPr>
        <a:xfrm>
          <a:off x="0" y="0"/>
          <a:ext cx="0" cy="0"/>
          <a:chOff x="0" y="0"/>
          <a:chExt cx="0" cy="0"/>
        </a:xfrm>
      </p:grpSpPr>
      <p:sp>
        <p:nvSpPr>
          <p:cNvPr id="8" name="Marcador de fecha 3">
            <a:extLst>
              <a:ext uri="{FF2B5EF4-FFF2-40B4-BE49-F238E27FC236}">
                <a16:creationId xmlns:a16="http://schemas.microsoft.com/office/drawing/2014/main" id="{D966D9FF-5D9F-5E50-835E-18FD26E2243A}"/>
              </a:ext>
            </a:extLst>
          </p:cNvPr>
          <p:cNvSpPr txBox="1">
            <a:spLocks/>
          </p:cNvSpPr>
          <p:nvPr/>
        </p:nvSpPr>
        <p:spPr>
          <a:xfrm>
            <a:off x="437080" y="1207661"/>
            <a:ext cx="1543050" cy="205383"/>
          </a:xfrm>
          <a:prstGeom prst="rect">
            <a:avLst/>
          </a:prstGeom>
        </p:spPr>
        <p:txBody>
          <a:bodyPr vert="horz" lIns="0" tIns="0" rIns="0" bIns="0" rtlCol="0" anchor="ctr"/>
          <a:lstStyle>
            <a:defPPr>
              <a:defRPr lang="es-ES_tradnl"/>
            </a:defPPr>
            <a:lvl1pPr marL="0" algn="l" defTabSz="914400" rtl="0" eaLnBrk="1" latinLnBrk="0" hangingPunct="1">
              <a:defRPr sz="11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002855"/>
                </a:solidFill>
                <a:latin typeface="Arial"/>
                <a:cs typeface="Arial"/>
              </a:rPr>
              <a:t>17 de Mayo 2025</a:t>
            </a:r>
          </a:p>
          <a:p>
            <a:r>
              <a:rPr lang="en-US" sz="1000" dirty="0">
                <a:solidFill>
                  <a:srgbClr val="002855"/>
                </a:solidFill>
                <a:latin typeface="Arial"/>
                <a:cs typeface="Arial"/>
              </a:rPr>
              <a:t>Palma de Mallorca</a:t>
            </a:r>
          </a:p>
        </p:txBody>
      </p:sp>
      <p:sp>
        <p:nvSpPr>
          <p:cNvPr id="3" name="CuadroTexto 2">
            <a:extLst>
              <a:ext uri="{FF2B5EF4-FFF2-40B4-BE49-F238E27FC236}">
                <a16:creationId xmlns:a16="http://schemas.microsoft.com/office/drawing/2014/main" id="{365E0C4B-ADE7-3613-18A5-2455D1AE30B6}"/>
              </a:ext>
            </a:extLst>
          </p:cNvPr>
          <p:cNvSpPr txBox="1"/>
          <p:nvPr/>
        </p:nvSpPr>
        <p:spPr>
          <a:xfrm>
            <a:off x="7727675" y="4779646"/>
            <a:ext cx="1263926" cy="230832"/>
          </a:xfrm>
          <a:prstGeom prst="rect">
            <a:avLst/>
          </a:prstGeom>
          <a:noFill/>
        </p:spPr>
        <p:txBody>
          <a:bodyPr wrap="square">
            <a:spAutoFit/>
          </a:bodyPr>
          <a:lstStyle/>
          <a:p>
            <a:r>
              <a:rPr lang="es-ES" sz="900" b="1" dirty="0">
                <a:solidFill>
                  <a:schemeClr val="bg1"/>
                </a:solidFill>
                <a:latin typeface="Arial" panose="020B0604020202020204" pitchFamily="34" charset="0"/>
              </a:rPr>
              <a:t>ES-PRO-2400043</a:t>
            </a:r>
            <a:endParaRPr lang="es-ES" sz="900" b="1" dirty="0">
              <a:solidFill>
                <a:schemeClr val="bg1"/>
              </a:solidFill>
            </a:endParaRPr>
          </a:p>
        </p:txBody>
      </p:sp>
      <p:sp>
        <p:nvSpPr>
          <p:cNvPr id="4" name="CuadroTexto 3">
            <a:extLst>
              <a:ext uri="{FF2B5EF4-FFF2-40B4-BE49-F238E27FC236}">
                <a16:creationId xmlns:a16="http://schemas.microsoft.com/office/drawing/2014/main" id="{F9A3E398-1DBF-386D-538D-5E3BA4CD8483}"/>
              </a:ext>
            </a:extLst>
          </p:cNvPr>
          <p:cNvSpPr txBox="1"/>
          <p:nvPr/>
        </p:nvSpPr>
        <p:spPr>
          <a:xfrm>
            <a:off x="1934204" y="2447285"/>
            <a:ext cx="5023275" cy="338554"/>
          </a:xfrm>
          <a:prstGeom prst="rect">
            <a:avLst/>
          </a:prstGeom>
          <a:noFill/>
        </p:spPr>
        <p:txBody>
          <a:bodyPr wrap="square" lIns="91440" tIns="45720" rIns="91440" bIns="45720" rtlCol="0" anchor="t">
            <a:spAutoFit/>
          </a:bodyPr>
          <a:lstStyle/>
          <a:p>
            <a:pPr algn="ctr"/>
            <a:r>
              <a:rPr lang="es-ES_tradnl" sz="1600" b="1" dirty="0">
                <a:solidFill>
                  <a:schemeClr val="bg1"/>
                </a:solidFill>
                <a:latin typeface="Arial" panose="020B0604020202020204" pitchFamily="34" charset="0"/>
                <a:cs typeface="Arial" panose="020B0604020202020204" pitchFamily="34" charset="0"/>
              </a:rPr>
              <a:t>Dr. Pablo Dávila González </a:t>
            </a:r>
            <a:r>
              <a:rPr lang="es-ES_tradnl" sz="1600" dirty="0">
                <a:solidFill>
                  <a:schemeClr val="bg1"/>
                </a:solidFill>
                <a:latin typeface="Arial" panose="020B0604020202020204" pitchFamily="34" charset="0"/>
                <a:cs typeface="Arial" panose="020B0604020202020204" pitchFamily="34" charset="0"/>
              </a:rPr>
              <a:t>| Hospital Manacor</a:t>
            </a:r>
          </a:p>
        </p:txBody>
      </p:sp>
      <p:sp>
        <p:nvSpPr>
          <p:cNvPr id="5" name="CuadroTexto 4">
            <a:extLst>
              <a:ext uri="{FF2B5EF4-FFF2-40B4-BE49-F238E27FC236}">
                <a16:creationId xmlns:a16="http://schemas.microsoft.com/office/drawing/2014/main" id="{DCBE29E9-038C-7BD3-6780-16574F7BB401}"/>
              </a:ext>
            </a:extLst>
          </p:cNvPr>
          <p:cNvSpPr txBox="1"/>
          <p:nvPr/>
        </p:nvSpPr>
        <p:spPr>
          <a:xfrm>
            <a:off x="755568" y="1197942"/>
            <a:ext cx="7380547" cy="1323439"/>
          </a:xfrm>
          <a:prstGeom prst="rect">
            <a:avLst/>
          </a:prstGeom>
          <a:noFill/>
          <a:effectLst/>
        </p:spPr>
        <p:txBody>
          <a:bodyPr wrap="none" rtlCol="0">
            <a:spAutoFit/>
          </a:bodyPr>
          <a:lstStyle/>
          <a:p>
            <a:r>
              <a:rPr lang="es-ES_tradnl" sz="8000" spc="-300" dirty="0">
                <a:ln w="0"/>
                <a:solidFill>
                  <a:srgbClr val="00F1BE"/>
                </a:solidFill>
                <a:latin typeface="Arial" panose="020B0604020202020204" pitchFamily="34" charset="0"/>
                <a:cs typeface="Arial" panose="020B0604020202020204" pitchFamily="34" charset="0"/>
              </a:rPr>
              <a:t>¡Muchas gracias!</a:t>
            </a:r>
            <a:endParaRPr lang="es-ES" sz="8000" spc="-300" dirty="0">
              <a:ln w="0"/>
              <a:solidFill>
                <a:srgbClr val="00F1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08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29B15-0736-5DAA-EA46-BE0B3B319382}"/>
              </a:ext>
            </a:extLst>
          </p:cNvPr>
          <p:cNvSpPr>
            <a:spLocks noGrp="1"/>
          </p:cNvSpPr>
          <p:nvPr>
            <p:ph type="title" idx="4294967295"/>
          </p:nvPr>
        </p:nvSpPr>
        <p:spPr>
          <a:xfrm>
            <a:off x="414338" y="430212"/>
            <a:ext cx="8559800" cy="592138"/>
          </a:xfrm>
        </p:spPr>
        <p:txBody>
          <a:bodyPr/>
          <a:lstStyle/>
          <a:p>
            <a:r>
              <a:rPr lang="es-ES_tradnl" sz="2400" b="1" dirty="0">
                <a:solidFill>
                  <a:srgbClr val="00F1BE"/>
                </a:solidFill>
                <a:latin typeface="Arial" panose="020B0604020202020204" pitchFamily="34" charset="0"/>
                <a:ea typeface="Yu Gothic UI" panose="020B0500000000000000" pitchFamily="34" charset="-128"/>
                <a:cs typeface="Arial" panose="020B0604020202020204" pitchFamily="34" charset="0"/>
              </a:rPr>
              <a:t>P</a:t>
            </a:r>
            <a:r>
              <a:rPr lang="es-ES" sz="2400" b="1" dirty="0" err="1">
                <a:solidFill>
                  <a:srgbClr val="00F1BE"/>
                </a:solidFill>
                <a:latin typeface="Arial" panose="020B0604020202020204" pitchFamily="34" charset="0"/>
                <a:ea typeface="Yu Gothic UI" panose="020B0500000000000000" pitchFamily="34" charset="-128"/>
                <a:cs typeface="Arial" panose="020B0604020202020204" pitchFamily="34" charset="0"/>
              </a:rPr>
              <a:t>revalencia</a:t>
            </a:r>
            <a:r>
              <a:rPr lang="es-ES" sz="2400" b="1" dirty="0">
                <a:solidFill>
                  <a:srgbClr val="00F1BE"/>
                </a:solidFill>
                <a:latin typeface="Arial" panose="020B0604020202020204" pitchFamily="34" charset="0"/>
                <a:ea typeface="Yu Gothic UI" panose="020B0500000000000000" pitchFamily="34" charset="-128"/>
                <a:cs typeface="Arial" panose="020B0604020202020204" pitchFamily="34" charset="0"/>
              </a:rPr>
              <a:t> de la Enfermedad de Alzheimer (EA) </a:t>
            </a:r>
          </a:p>
        </p:txBody>
      </p:sp>
      <p:sp>
        <p:nvSpPr>
          <p:cNvPr id="5" name="Rectángulo: una sola esquina redondeada 4">
            <a:extLst>
              <a:ext uri="{FF2B5EF4-FFF2-40B4-BE49-F238E27FC236}">
                <a16:creationId xmlns:a16="http://schemas.microsoft.com/office/drawing/2014/main" id="{B2FBAD6C-9C8A-7589-CD00-062A61DF03C3}"/>
              </a:ext>
            </a:extLst>
          </p:cNvPr>
          <p:cNvSpPr/>
          <p:nvPr/>
        </p:nvSpPr>
        <p:spPr>
          <a:xfrm flipV="1">
            <a:off x="523673" y="872305"/>
            <a:ext cx="4573361" cy="3389393"/>
          </a:xfrm>
          <a:prstGeom prst="round1Rect">
            <a:avLst>
              <a:gd name="adj" fmla="val 8195"/>
            </a:avLst>
          </a:prstGeom>
          <a:solidFill>
            <a:schemeClr val="bg1"/>
          </a:solidFill>
          <a:ln w="15875">
            <a:solidFill>
              <a:srgbClr val="00275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sz="1350" dirty="0">
              <a:solidFill>
                <a:srgbClr val="002855"/>
              </a:solidFill>
              <a:latin typeface="Arial"/>
            </a:endParaRPr>
          </a:p>
        </p:txBody>
      </p:sp>
      <p:grpSp>
        <p:nvGrpSpPr>
          <p:cNvPr id="6" name="Grupo 5">
            <a:extLst>
              <a:ext uri="{FF2B5EF4-FFF2-40B4-BE49-F238E27FC236}">
                <a16:creationId xmlns:a16="http://schemas.microsoft.com/office/drawing/2014/main" id="{AF686E59-AA01-6538-C89F-B08914E0EC92}"/>
              </a:ext>
            </a:extLst>
          </p:cNvPr>
          <p:cNvGrpSpPr/>
          <p:nvPr/>
        </p:nvGrpSpPr>
        <p:grpSpPr>
          <a:xfrm>
            <a:off x="4871928" y="993819"/>
            <a:ext cx="3926424" cy="884379"/>
            <a:chOff x="4410433" y="2127195"/>
            <a:chExt cx="5235233" cy="1179171"/>
          </a:xfrm>
        </p:grpSpPr>
        <p:sp>
          <p:nvSpPr>
            <p:cNvPr id="7" name="CuadroTexto 6">
              <a:extLst>
                <a:ext uri="{FF2B5EF4-FFF2-40B4-BE49-F238E27FC236}">
                  <a16:creationId xmlns:a16="http://schemas.microsoft.com/office/drawing/2014/main" id="{F028A8F3-86F7-8371-CC99-ABDF045797BD}"/>
                </a:ext>
              </a:extLst>
            </p:cNvPr>
            <p:cNvSpPr txBox="1"/>
            <p:nvPr/>
          </p:nvSpPr>
          <p:spPr>
            <a:xfrm>
              <a:off x="5061493" y="2142287"/>
              <a:ext cx="4584173" cy="1164079"/>
            </a:xfrm>
            <a:prstGeom prst="rect">
              <a:avLst/>
            </a:prstGeom>
            <a:noFill/>
          </p:spPr>
          <p:txBody>
            <a:bodyPr wrap="square" rtlCol="0">
              <a:spAutoFit/>
            </a:bodyPr>
            <a:lstStyle/>
            <a:p>
              <a:pPr defTabSz="685800">
                <a:spcAft>
                  <a:spcPts val="675"/>
                </a:spcAft>
                <a:defRPr/>
              </a:pPr>
              <a:r>
                <a:rPr lang="es-ES" sz="1050" dirty="0">
                  <a:solidFill>
                    <a:srgbClr val="0C0C0C"/>
                  </a:solidFill>
                  <a:latin typeface="Arial"/>
                </a:rPr>
                <a:t>La </a:t>
              </a:r>
              <a:r>
                <a:rPr lang="es-ES" sz="1050" b="1" dirty="0">
                  <a:solidFill>
                    <a:srgbClr val="002060"/>
                  </a:solidFill>
                  <a:latin typeface="Arial"/>
                </a:rPr>
                <a:t>incidencia de la demencia crece exponencialmente con la edad</a:t>
              </a:r>
            </a:p>
            <a:p>
              <a:pPr marL="265510" indent="-80963" defTabSz="685800">
                <a:lnSpc>
                  <a:spcPct val="90000"/>
                </a:lnSpc>
                <a:spcBef>
                  <a:spcPts val="225"/>
                </a:spcBef>
                <a:spcAft>
                  <a:spcPts val="225"/>
                </a:spcAft>
                <a:buFont typeface="Arial" panose="020B0604020202020204" pitchFamily="34" charset="0"/>
                <a:buChar char="•"/>
                <a:defRPr/>
              </a:pPr>
              <a:r>
                <a:rPr lang="es-ES" sz="1050" dirty="0">
                  <a:solidFill>
                    <a:srgbClr val="0C0C0C"/>
                  </a:solidFill>
                  <a:latin typeface="Arial"/>
                </a:rPr>
                <a:t>Se esperan </a:t>
              </a:r>
              <a:r>
                <a:rPr lang="es-ES" sz="1050" b="1" dirty="0">
                  <a:solidFill>
                    <a:srgbClr val="002060"/>
                  </a:solidFill>
                  <a:latin typeface="Arial"/>
                </a:rPr>
                <a:t>150M</a:t>
              </a:r>
              <a:r>
                <a:rPr lang="es-ES" sz="1050" dirty="0">
                  <a:solidFill>
                    <a:srgbClr val="0C0C0C"/>
                  </a:solidFill>
                  <a:latin typeface="Arial"/>
                </a:rPr>
                <a:t> de casos en 2050</a:t>
              </a:r>
            </a:p>
            <a:p>
              <a:pPr marL="265510" indent="-80963" defTabSz="685800">
                <a:lnSpc>
                  <a:spcPct val="90000"/>
                </a:lnSpc>
                <a:spcBef>
                  <a:spcPts val="225"/>
                </a:spcBef>
                <a:spcAft>
                  <a:spcPts val="225"/>
                </a:spcAft>
                <a:buFont typeface="Arial" panose="020B0604020202020204" pitchFamily="34" charset="0"/>
                <a:buChar char="•"/>
                <a:defRPr/>
              </a:pPr>
              <a:r>
                <a:rPr lang="es-ES" sz="1050" b="1" dirty="0">
                  <a:solidFill>
                    <a:srgbClr val="002060"/>
                  </a:solidFill>
                  <a:latin typeface="Arial"/>
                </a:rPr>
                <a:t>2/3 </a:t>
              </a:r>
              <a:r>
                <a:rPr lang="es-ES" sz="1050" dirty="0">
                  <a:solidFill>
                    <a:srgbClr val="0C0C0C"/>
                  </a:solidFill>
                  <a:latin typeface="Arial"/>
                </a:rPr>
                <a:t>serán debidos a la enfermedad de Alzheimer</a:t>
              </a:r>
            </a:p>
          </p:txBody>
        </p:sp>
        <p:sp>
          <p:nvSpPr>
            <p:cNvPr id="8" name="Rectángulo: una sola esquina redondeada 7">
              <a:extLst>
                <a:ext uri="{FF2B5EF4-FFF2-40B4-BE49-F238E27FC236}">
                  <a16:creationId xmlns:a16="http://schemas.microsoft.com/office/drawing/2014/main" id="{FF15B339-CCCE-0256-4D87-8B66FA176A86}"/>
                </a:ext>
              </a:extLst>
            </p:cNvPr>
            <p:cNvSpPr/>
            <p:nvPr/>
          </p:nvSpPr>
          <p:spPr>
            <a:xfrm flipV="1">
              <a:off x="4410433" y="2127195"/>
              <a:ext cx="602525" cy="603039"/>
            </a:xfrm>
            <a:prstGeom prst="round1Rect">
              <a:avLst>
                <a:gd name="adj" fmla="val 25964"/>
              </a:avLst>
            </a:prstGeom>
            <a:solidFill>
              <a:srgbClr val="0028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dirty="0">
                <a:solidFill>
                  <a:srgbClr val="0C0C0C"/>
                </a:solidFill>
                <a:latin typeface="Arial"/>
              </a:endParaRPr>
            </a:p>
          </p:txBody>
        </p:sp>
      </p:grpSp>
      <p:grpSp>
        <p:nvGrpSpPr>
          <p:cNvPr id="10" name="Grupo 9">
            <a:extLst>
              <a:ext uri="{FF2B5EF4-FFF2-40B4-BE49-F238E27FC236}">
                <a16:creationId xmlns:a16="http://schemas.microsoft.com/office/drawing/2014/main" id="{CB048D84-2618-79C6-8CEA-3F539664ED6C}"/>
              </a:ext>
            </a:extLst>
          </p:cNvPr>
          <p:cNvGrpSpPr/>
          <p:nvPr/>
        </p:nvGrpSpPr>
        <p:grpSpPr>
          <a:xfrm>
            <a:off x="4873366" y="2000632"/>
            <a:ext cx="3924986" cy="789447"/>
            <a:chOff x="4382439" y="2123625"/>
            <a:chExt cx="5117649" cy="1052595"/>
          </a:xfrm>
        </p:grpSpPr>
        <p:sp>
          <p:nvSpPr>
            <p:cNvPr id="11" name="CuadroTexto 10">
              <a:extLst>
                <a:ext uri="{FF2B5EF4-FFF2-40B4-BE49-F238E27FC236}">
                  <a16:creationId xmlns:a16="http://schemas.microsoft.com/office/drawing/2014/main" id="{63D1F468-5C50-E0CB-26BC-660A76C3A86E}"/>
                </a:ext>
              </a:extLst>
            </p:cNvPr>
            <p:cNvSpPr txBox="1"/>
            <p:nvPr/>
          </p:nvSpPr>
          <p:spPr>
            <a:xfrm>
              <a:off x="5033503" y="2123625"/>
              <a:ext cx="4466585" cy="1052595"/>
            </a:xfrm>
            <a:prstGeom prst="rect">
              <a:avLst/>
            </a:prstGeom>
            <a:noFill/>
          </p:spPr>
          <p:txBody>
            <a:bodyPr wrap="square" rtlCol="0">
              <a:spAutoFit/>
            </a:bodyPr>
            <a:lstStyle/>
            <a:p>
              <a:pPr defTabSz="685800">
                <a:lnSpc>
                  <a:spcPct val="90000"/>
                </a:lnSpc>
                <a:spcAft>
                  <a:spcPts val="675"/>
                </a:spcAft>
                <a:defRPr/>
              </a:pPr>
              <a:r>
                <a:rPr lang="es-ES" sz="1050" dirty="0">
                  <a:solidFill>
                    <a:srgbClr val="0C0C0C"/>
                  </a:solidFill>
                  <a:latin typeface="Arial"/>
                </a:rPr>
                <a:t>La </a:t>
              </a:r>
              <a:r>
                <a:rPr lang="es-ES" sz="1050" b="1" dirty="0">
                  <a:solidFill>
                    <a:srgbClr val="002060"/>
                  </a:solidFill>
                  <a:latin typeface="Arial"/>
                </a:rPr>
                <a:t>demencia</a:t>
              </a:r>
              <a:r>
                <a:rPr lang="es-ES" sz="1050" dirty="0">
                  <a:solidFill>
                    <a:srgbClr val="0C0C0C"/>
                  </a:solidFill>
                  <a:latin typeface="Arial"/>
                </a:rPr>
                <a:t> se sitúa ya </a:t>
              </a:r>
              <a:r>
                <a:rPr lang="es-ES" sz="1050" b="1" dirty="0">
                  <a:solidFill>
                    <a:srgbClr val="002060"/>
                  </a:solidFill>
                  <a:latin typeface="Arial"/>
                </a:rPr>
                <a:t>entre las tres primeras causas de mortalidad</a:t>
              </a:r>
              <a:r>
                <a:rPr lang="es-ES" sz="1050" dirty="0">
                  <a:solidFill>
                    <a:srgbClr val="0C0C0C"/>
                  </a:solidFill>
                  <a:latin typeface="Arial"/>
                </a:rPr>
                <a:t> y entre las </a:t>
              </a:r>
              <a:r>
                <a:rPr lang="es-ES" sz="1050" b="1" dirty="0">
                  <a:solidFill>
                    <a:srgbClr val="002060"/>
                  </a:solidFill>
                  <a:latin typeface="Arial"/>
                </a:rPr>
                <a:t>cinco primeras de dependencia</a:t>
              </a:r>
              <a:r>
                <a:rPr lang="es-ES" sz="1050" dirty="0">
                  <a:solidFill>
                    <a:srgbClr val="0C0C0C"/>
                  </a:solidFill>
                  <a:latin typeface="Arial"/>
                </a:rPr>
                <a:t> y </a:t>
              </a:r>
              <a:r>
                <a:rPr lang="es-ES" sz="1050" b="1" dirty="0">
                  <a:solidFill>
                    <a:srgbClr val="002060"/>
                  </a:solidFill>
                  <a:latin typeface="Arial"/>
                </a:rPr>
                <a:t>coste social</a:t>
              </a:r>
            </a:p>
            <a:p>
              <a:pPr marL="265510" indent="-80963" defTabSz="685800">
                <a:lnSpc>
                  <a:spcPct val="90000"/>
                </a:lnSpc>
                <a:spcBef>
                  <a:spcPts val="225"/>
                </a:spcBef>
                <a:spcAft>
                  <a:spcPts val="450"/>
                </a:spcAft>
                <a:buFont typeface="Arial" panose="020B0604020202020204" pitchFamily="34" charset="0"/>
                <a:buChar char="•"/>
                <a:defRPr/>
              </a:pPr>
              <a:r>
                <a:rPr lang="es-ES" sz="1050" b="1" dirty="0">
                  <a:solidFill>
                    <a:srgbClr val="002060"/>
                  </a:solidFill>
                  <a:latin typeface="Arial"/>
                </a:rPr>
                <a:t>1-2%</a:t>
              </a:r>
              <a:r>
                <a:rPr lang="es-ES" sz="1050" dirty="0">
                  <a:solidFill>
                    <a:srgbClr val="0C0C0C"/>
                  </a:solidFill>
                  <a:latin typeface="Arial"/>
                </a:rPr>
                <a:t> PIB</a:t>
              </a:r>
              <a:endParaRPr lang="es-ES" dirty="0">
                <a:solidFill>
                  <a:srgbClr val="0C0C0C"/>
                </a:solidFill>
                <a:latin typeface="Arial"/>
              </a:endParaRPr>
            </a:p>
          </p:txBody>
        </p:sp>
        <p:sp>
          <p:nvSpPr>
            <p:cNvPr id="12" name="Rectángulo: una sola esquina redondeada 11">
              <a:extLst>
                <a:ext uri="{FF2B5EF4-FFF2-40B4-BE49-F238E27FC236}">
                  <a16:creationId xmlns:a16="http://schemas.microsoft.com/office/drawing/2014/main" id="{9C462067-4787-EC87-5F65-1BF373F60103}"/>
                </a:ext>
              </a:extLst>
            </p:cNvPr>
            <p:cNvSpPr/>
            <p:nvPr/>
          </p:nvSpPr>
          <p:spPr>
            <a:xfrm flipV="1">
              <a:off x="4382439" y="2127196"/>
              <a:ext cx="602527" cy="603039"/>
            </a:xfrm>
            <a:prstGeom prst="round1Rect">
              <a:avLst>
                <a:gd name="adj" fmla="val 25964"/>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dirty="0">
                <a:solidFill>
                  <a:srgbClr val="0C0C0C"/>
                </a:solidFill>
                <a:latin typeface="Arial"/>
              </a:endParaRPr>
            </a:p>
          </p:txBody>
        </p:sp>
      </p:grpSp>
      <p:grpSp>
        <p:nvGrpSpPr>
          <p:cNvPr id="14" name="Grupo 13">
            <a:extLst>
              <a:ext uri="{FF2B5EF4-FFF2-40B4-BE49-F238E27FC236}">
                <a16:creationId xmlns:a16="http://schemas.microsoft.com/office/drawing/2014/main" id="{79E453C3-0A94-9861-1AFE-5C9C25175B09}"/>
              </a:ext>
            </a:extLst>
          </p:cNvPr>
          <p:cNvGrpSpPr/>
          <p:nvPr/>
        </p:nvGrpSpPr>
        <p:grpSpPr>
          <a:xfrm>
            <a:off x="4871928" y="2980762"/>
            <a:ext cx="3839675" cy="1187209"/>
            <a:chOff x="4410432" y="2127195"/>
            <a:chExt cx="5119567" cy="1582945"/>
          </a:xfrm>
        </p:grpSpPr>
        <p:sp>
          <p:nvSpPr>
            <p:cNvPr id="15" name="CuadroTexto 14">
              <a:extLst>
                <a:ext uri="{FF2B5EF4-FFF2-40B4-BE49-F238E27FC236}">
                  <a16:creationId xmlns:a16="http://schemas.microsoft.com/office/drawing/2014/main" id="{8FBDF335-7CA0-6DB8-F7C5-CCE59E008551}"/>
                </a:ext>
              </a:extLst>
            </p:cNvPr>
            <p:cNvSpPr txBox="1"/>
            <p:nvPr/>
          </p:nvSpPr>
          <p:spPr>
            <a:xfrm>
              <a:off x="5061495" y="2132956"/>
              <a:ext cx="4468504" cy="1577184"/>
            </a:xfrm>
            <a:prstGeom prst="rect">
              <a:avLst/>
            </a:prstGeom>
            <a:noFill/>
          </p:spPr>
          <p:txBody>
            <a:bodyPr wrap="square" lIns="91440" tIns="45720" rIns="91440" bIns="45720" rtlCol="0" anchor="t">
              <a:spAutoFit/>
            </a:bodyPr>
            <a:lstStyle/>
            <a:p>
              <a:pPr defTabSz="685800">
                <a:lnSpc>
                  <a:spcPct val="90000"/>
                </a:lnSpc>
                <a:spcAft>
                  <a:spcPts val="675"/>
                </a:spcAft>
                <a:defRPr/>
              </a:pPr>
              <a:r>
                <a:rPr lang="es-ES" sz="1050" dirty="0">
                  <a:solidFill>
                    <a:srgbClr val="0C0C0C"/>
                  </a:solidFill>
                  <a:latin typeface="Arial"/>
                </a:rPr>
                <a:t>Son necesarios tratamie</a:t>
              </a:r>
              <a:r>
                <a:rPr lang="es-ES" sz="1050" b="1" dirty="0">
                  <a:solidFill>
                    <a:srgbClr val="002060"/>
                  </a:solidFill>
                  <a:latin typeface="Arial"/>
                </a:rPr>
                <a:t>ntos que estabilicen la enfermedad</a:t>
              </a:r>
              <a:r>
                <a:rPr lang="es-ES" sz="1050" dirty="0">
                  <a:solidFill>
                    <a:srgbClr val="0C0C0C"/>
                  </a:solidFill>
                  <a:latin typeface="Arial"/>
                </a:rPr>
                <a:t> o </a:t>
              </a:r>
              <a:r>
                <a:rPr lang="es-ES" sz="1050" b="1" dirty="0">
                  <a:solidFill>
                    <a:srgbClr val="002060"/>
                  </a:solidFill>
                  <a:latin typeface="Arial"/>
                </a:rPr>
                <a:t>retrasen las fases de mayor dependencia/gravedad</a:t>
              </a:r>
            </a:p>
            <a:p>
              <a:pPr marL="265430" indent="-80645" defTabSz="685800">
                <a:lnSpc>
                  <a:spcPct val="90000"/>
                </a:lnSpc>
                <a:spcBef>
                  <a:spcPts val="225"/>
                </a:spcBef>
                <a:spcAft>
                  <a:spcPts val="225"/>
                </a:spcAft>
                <a:buClr>
                  <a:srgbClr val="002855"/>
                </a:buClr>
                <a:buFont typeface="Arial" panose="020B0604020202020204" pitchFamily="34" charset="0"/>
                <a:buChar char="•"/>
                <a:defRPr/>
              </a:pPr>
              <a:r>
                <a:rPr lang="es-ES" sz="1050" dirty="0">
                  <a:solidFill>
                    <a:srgbClr val="0C0C0C"/>
                  </a:solidFill>
                  <a:latin typeface="Arial"/>
                </a:rPr>
                <a:t>Pacientes muy mayores o con comorbilidad</a:t>
              </a:r>
              <a:endParaRPr lang="es-ES" sz="1050" dirty="0">
                <a:solidFill>
                  <a:srgbClr val="0C0C0C"/>
                </a:solidFill>
                <a:latin typeface="Arial"/>
                <a:cs typeface="Arial"/>
              </a:endParaRPr>
            </a:p>
            <a:p>
              <a:pPr marL="265430" indent="-80645" defTabSz="685800">
                <a:lnSpc>
                  <a:spcPct val="90000"/>
                </a:lnSpc>
                <a:spcBef>
                  <a:spcPts val="225"/>
                </a:spcBef>
                <a:spcAft>
                  <a:spcPts val="225"/>
                </a:spcAft>
                <a:buClr>
                  <a:srgbClr val="002855"/>
                </a:buClr>
                <a:buFont typeface="Arial" panose="020B0604020202020204" pitchFamily="34" charset="0"/>
                <a:buChar char="•"/>
                <a:defRPr/>
              </a:pPr>
              <a:r>
                <a:rPr lang="es-ES" sz="1050" dirty="0">
                  <a:solidFill>
                    <a:srgbClr val="0C0C0C"/>
                  </a:solidFill>
                  <a:latin typeface="Arial"/>
                </a:rPr>
                <a:t>En todas las fases de la enfermedad</a:t>
              </a:r>
              <a:endParaRPr lang="es-ES" sz="1050" dirty="0">
                <a:solidFill>
                  <a:srgbClr val="0C0C0C"/>
                </a:solidFill>
                <a:latin typeface="Arial"/>
                <a:cs typeface="Arial"/>
              </a:endParaRPr>
            </a:p>
            <a:p>
              <a:pPr marL="184785" defTabSz="685800">
                <a:lnSpc>
                  <a:spcPct val="90000"/>
                </a:lnSpc>
                <a:spcBef>
                  <a:spcPts val="225"/>
                </a:spcBef>
                <a:spcAft>
                  <a:spcPts val="225"/>
                </a:spcAft>
                <a:buClr>
                  <a:srgbClr val="002855"/>
                </a:buClr>
                <a:defRPr/>
              </a:pPr>
              <a:endParaRPr lang="es-ES" sz="1050" dirty="0">
                <a:solidFill>
                  <a:srgbClr val="0C0C0C"/>
                </a:solidFill>
                <a:latin typeface="Arial"/>
                <a:cs typeface="Arial"/>
              </a:endParaRPr>
            </a:p>
          </p:txBody>
        </p:sp>
        <p:sp>
          <p:nvSpPr>
            <p:cNvPr id="16" name="Rectángulo: una sola esquina redondeada 15">
              <a:extLst>
                <a:ext uri="{FF2B5EF4-FFF2-40B4-BE49-F238E27FC236}">
                  <a16:creationId xmlns:a16="http://schemas.microsoft.com/office/drawing/2014/main" id="{FBBF179C-70F2-73BE-BA08-D737CC4058AD}"/>
                </a:ext>
              </a:extLst>
            </p:cNvPr>
            <p:cNvSpPr/>
            <p:nvPr/>
          </p:nvSpPr>
          <p:spPr>
            <a:xfrm flipV="1">
              <a:off x="4410432" y="2127195"/>
              <a:ext cx="602526" cy="603039"/>
            </a:xfrm>
            <a:prstGeom prst="round1Rect">
              <a:avLst>
                <a:gd name="adj" fmla="val 25964"/>
              </a:avLst>
            </a:prstGeom>
            <a:solidFill>
              <a:srgbClr val="002755"/>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s-ES" dirty="0">
                <a:solidFill>
                  <a:srgbClr val="0C0C0C"/>
                </a:solidFill>
                <a:latin typeface="Arial"/>
              </a:endParaRPr>
            </a:p>
          </p:txBody>
        </p:sp>
      </p:grpSp>
      <p:pic>
        <p:nvPicPr>
          <p:cNvPr id="27" name="Imagen 26">
            <a:extLst>
              <a:ext uri="{FF2B5EF4-FFF2-40B4-BE49-F238E27FC236}">
                <a16:creationId xmlns:a16="http://schemas.microsoft.com/office/drawing/2014/main" id="{90602BE5-46A3-3DD6-5320-A616E3623C71}"/>
              </a:ext>
            </a:extLst>
          </p:cNvPr>
          <p:cNvPicPr>
            <a:picLocks noChangeAspect="1"/>
          </p:cNvPicPr>
          <p:nvPr/>
        </p:nvPicPr>
        <p:blipFill rotWithShape="1">
          <a:blip r:embed="rId3"/>
          <a:srcRect l="2097" t="7800" r="1888" b="21129"/>
          <a:stretch/>
        </p:blipFill>
        <p:spPr>
          <a:xfrm>
            <a:off x="702268" y="907835"/>
            <a:ext cx="3984172" cy="3232727"/>
          </a:xfrm>
          <a:prstGeom prst="rect">
            <a:avLst/>
          </a:prstGeom>
          <a:ln>
            <a:solidFill>
              <a:schemeClr val="bg1"/>
            </a:solidFill>
          </a:ln>
        </p:spPr>
      </p:pic>
      <p:pic>
        <p:nvPicPr>
          <p:cNvPr id="30" name="Gráfico 29">
            <a:extLst>
              <a:ext uri="{FF2B5EF4-FFF2-40B4-BE49-F238E27FC236}">
                <a16:creationId xmlns:a16="http://schemas.microsoft.com/office/drawing/2014/main" id="{23B5E8F0-3C80-1CC7-40EA-CF9AA2D687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9099" y="2054549"/>
            <a:ext cx="328429" cy="328429"/>
          </a:xfrm>
          <a:prstGeom prst="rect">
            <a:avLst/>
          </a:prstGeom>
        </p:spPr>
      </p:pic>
      <p:pic>
        <p:nvPicPr>
          <p:cNvPr id="32" name="Gráfico 31">
            <a:extLst>
              <a:ext uri="{FF2B5EF4-FFF2-40B4-BE49-F238E27FC236}">
                <a16:creationId xmlns:a16="http://schemas.microsoft.com/office/drawing/2014/main" id="{61C651CB-C8E4-F62E-50B4-065B57564F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13655" y="1041525"/>
            <a:ext cx="328429" cy="328429"/>
          </a:xfrm>
          <a:prstGeom prst="rect">
            <a:avLst/>
          </a:prstGeom>
        </p:spPr>
      </p:pic>
      <p:pic>
        <p:nvPicPr>
          <p:cNvPr id="34" name="Gráfico 33">
            <a:extLst>
              <a:ext uri="{FF2B5EF4-FFF2-40B4-BE49-F238E27FC236}">
                <a16:creationId xmlns:a16="http://schemas.microsoft.com/office/drawing/2014/main" id="{842210E3-0AB8-49C4-5981-E365DFFB21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4625" y="3047419"/>
            <a:ext cx="328429" cy="328429"/>
          </a:xfrm>
          <a:prstGeom prst="rect">
            <a:avLst/>
          </a:prstGeom>
        </p:spPr>
      </p:pic>
      <p:sp>
        <p:nvSpPr>
          <p:cNvPr id="13" name="Marcador de texto 5">
            <a:extLst>
              <a:ext uri="{FF2B5EF4-FFF2-40B4-BE49-F238E27FC236}">
                <a16:creationId xmlns:a16="http://schemas.microsoft.com/office/drawing/2014/main" id="{5A018A98-EEC6-372A-CE1C-4F5F09852869}"/>
              </a:ext>
            </a:extLst>
          </p:cNvPr>
          <p:cNvSpPr txBox="1">
            <a:spLocks/>
          </p:cNvSpPr>
          <p:nvPr/>
        </p:nvSpPr>
        <p:spPr>
          <a:xfrm>
            <a:off x="503238" y="4433861"/>
            <a:ext cx="6760314" cy="399904"/>
          </a:xfrm>
          <a:prstGeom prst="rect">
            <a:avLst/>
          </a:prstGeom>
        </p:spPr>
        <p:txBody>
          <a:bodyPr vert="horz" wrap="square" lIns="54000" tIns="54000" rIns="54000" bIns="5400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bg2">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2755"/>
                </a:solidFill>
              </a:rPr>
              <a:t>1. Lobo A, Lopez-Anton R, </a:t>
            </a:r>
            <a:r>
              <a:rPr lang="fr-FR" dirty="0" err="1">
                <a:solidFill>
                  <a:srgbClr val="002755"/>
                </a:solidFill>
              </a:rPr>
              <a:t>Santabárbara</a:t>
            </a:r>
            <a:r>
              <a:rPr lang="fr-FR" dirty="0">
                <a:solidFill>
                  <a:srgbClr val="002755"/>
                </a:solidFill>
              </a:rPr>
              <a:t> J, de-la-</a:t>
            </a:r>
            <a:r>
              <a:rPr lang="fr-FR" dirty="0" err="1">
                <a:solidFill>
                  <a:srgbClr val="002755"/>
                </a:solidFill>
              </a:rPr>
              <a:t>Cámara</a:t>
            </a:r>
            <a:r>
              <a:rPr lang="fr-FR" dirty="0">
                <a:solidFill>
                  <a:srgbClr val="002755"/>
                </a:solidFill>
              </a:rPr>
              <a:t> C, Ventura T, Quintanilla MA, Roy JF, </a:t>
            </a:r>
            <a:r>
              <a:rPr lang="fr-FR" dirty="0" err="1">
                <a:solidFill>
                  <a:srgbClr val="002755"/>
                </a:solidFill>
              </a:rPr>
              <a:t>Campayo</a:t>
            </a:r>
            <a:r>
              <a:rPr lang="fr-FR" dirty="0">
                <a:solidFill>
                  <a:srgbClr val="002755"/>
                </a:solidFill>
              </a:rPr>
              <a:t> AJ, Lobo E, </a:t>
            </a:r>
            <a:r>
              <a:rPr lang="fr-FR" dirty="0" err="1">
                <a:solidFill>
                  <a:srgbClr val="002755"/>
                </a:solidFill>
              </a:rPr>
              <a:t>Palomo</a:t>
            </a:r>
            <a:r>
              <a:rPr lang="fr-FR" dirty="0">
                <a:solidFill>
                  <a:srgbClr val="002755"/>
                </a:solidFill>
              </a:rPr>
              <a:t> T, Rodriguez-Jimenez R, </a:t>
            </a:r>
            <a:r>
              <a:rPr lang="fr-FR" dirty="0" err="1">
                <a:solidFill>
                  <a:srgbClr val="002755"/>
                </a:solidFill>
              </a:rPr>
              <a:t>Saz</a:t>
            </a:r>
            <a:r>
              <a:rPr lang="fr-FR" dirty="0">
                <a:solidFill>
                  <a:srgbClr val="002755"/>
                </a:solidFill>
              </a:rPr>
              <a:t> P, Marcos G. Incidence and </a:t>
            </a:r>
            <a:r>
              <a:rPr lang="fr-FR" dirty="0" err="1">
                <a:solidFill>
                  <a:srgbClr val="002755"/>
                </a:solidFill>
              </a:rPr>
              <a:t>lifetime</a:t>
            </a:r>
            <a:r>
              <a:rPr lang="fr-FR" dirty="0">
                <a:solidFill>
                  <a:srgbClr val="002755"/>
                </a:solidFill>
              </a:rPr>
              <a:t> </a:t>
            </a:r>
            <a:r>
              <a:rPr lang="fr-FR" dirty="0" err="1">
                <a:solidFill>
                  <a:srgbClr val="002755"/>
                </a:solidFill>
              </a:rPr>
              <a:t>risk</a:t>
            </a:r>
            <a:r>
              <a:rPr lang="fr-FR" dirty="0">
                <a:solidFill>
                  <a:srgbClr val="002755"/>
                </a:solidFill>
              </a:rPr>
              <a:t> of </a:t>
            </a:r>
            <a:r>
              <a:rPr lang="fr-FR" dirty="0" err="1">
                <a:solidFill>
                  <a:srgbClr val="002755"/>
                </a:solidFill>
              </a:rPr>
              <a:t>dementia</a:t>
            </a:r>
            <a:r>
              <a:rPr lang="fr-FR" dirty="0">
                <a:solidFill>
                  <a:srgbClr val="002755"/>
                </a:solidFill>
              </a:rPr>
              <a:t> and </a:t>
            </a:r>
            <a:r>
              <a:rPr lang="fr-FR" dirty="0" err="1">
                <a:solidFill>
                  <a:srgbClr val="002755"/>
                </a:solidFill>
              </a:rPr>
              <a:t>Alzheimer's</a:t>
            </a:r>
            <a:r>
              <a:rPr lang="fr-FR" dirty="0">
                <a:solidFill>
                  <a:srgbClr val="002755"/>
                </a:solidFill>
              </a:rPr>
              <a:t> </a:t>
            </a:r>
            <a:r>
              <a:rPr lang="fr-FR" dirty="0" err="1">
                <a:solidFill>
                  <a:srgbClr val="002755"/>
                </a:solidFill>
              </a:rPr>
              <a:t>disease</a:t>
            </a:r>
            <a:r>
              <a:rPr lang="fr-FR" dirty="0">
                <a:solidFill>
                  <a:srgbClr val="002755"/>
                </a:solidFill>
              </a:rPr>
              <a:t> in a </a:t>
            </a:r>
            <a:r>
              <a:rPr lang="fr-FR" dirty="0" err="1">
                <a:solidFill>
                  <a:srgbClr val="002755"/>
                </a:solidFill>
              </a:rPr>
              <a:t>Southern</a:t>
            </a:r>
            <a:r>
              <a:rPr lang="fr-FR" dirty="0">
                <a:solidFill>
                  <a:srgbClr val="002755"/>
                </a:solidFill>
              </a:rPr>
              <a:t> </a:t>
            </a:r>
            <a:r>
              <a:rPr lang="fr-FR" dirty="0" err="1">
                <a:solidFill>
                  <a:srgbClr val="002755"/>
                </a:solidFill>
              </a:rPr>
              <a:t>European</a:t>
            </a:r>
            <a:r>
              <a:rPr lang="fr-FR" dirty="0">
                <a:solidFill>
                  <a:srgbClr val="002755"/>
                </a:solidFill>
              </a:rPr>
              <a:t> population. Acta </a:t>
            </a:r>
            <a:r>
              <a:rPr lang="fr-FR" dirty="0" err="1">
                <a:solidFill>
                  <a:srgbClr val="002755"/>
                </a:solidFill>
              </a:rPr>
              <a:t>Psychiatr</a:t>
            </a:r>
            <a:r>
              <a:rPr lang="fr-FR" dirty="0">
                <a:solidFill>
                  <a:srgbClr val="002755"/>
                </a:solidFill>
              </a:rPr>
              <a:t> </a:t>
            </a:r>
            <a:r>
              <a:rPr lang="fr-FR" dirty="0" err="1">
                <a:solidFill>
                  <a:srgbClr val="002755"/>
                </a:solidFill>
              </a:rPr>
              <a:t>Scand</a:t>
            </a:r>
            <a:r>
              <a:rPr lang="fr-FR" dirty="0">
                <a:solidFill>
                  <a:srgbClr val="002755"/>
                </a:solidFill>
              </a:rPr>
              <a:t>. 2011 Nov;124(5):372-83. 2. Becker JT, </a:t>
            </a:r>
            <a:r>
              <a:rPr lang="fr-FR" dirty="0" err="1">
                <a:solidFill>
                  <a:srgbClr val="002755"/>
                </a:solidFill>
              </a:rPr>
              <a:t>Tárraga</a:t>
            </a:r>
            <a:r>
              <a:rPr lang="fr-FR" dirty="0">
                <a:solidFill>
                  <a:srgbClr val="002755"/>
                </a:solidFill>
              </a:rPr>
              <a:t> Mestre L, </a:t>
            </a:r>
            <a:r>
              <a:rPr lang="fr-FR" dirty="0" err="1">
                <a:solidFill>
                  <a:srgbClr val="002755"/>
                </a:solidFill>
              </a:rPr>
              <a:t>Ziolko</a:t>
            </a:r>
            <a:r>
              <a:rPr lang="fr-FR" dirty="0">
                <a:solidFill>
                  <a:srgbClr val="002755"/>
                </a:solidFill>
              </a:rPr>
              <a:t> S, Lopez OL. Gene-</a:t>
            </a:r>
            <a:r>
              <a:rPr lang="fr-FR" dirty="0" err="1">
                <a:solidFill>
                  <a:srgbClr val="002755"/>
                </a:solidFill>
              </a:rPr>
              <a:t>environment</a:t>
            </a:r>
            <a:r>
              <a:rPr lang="fr-FR" dirty="0">
                <a:solidFill>
                  <a:srgbClr val="002755"/>
                </a:solidFill>
              </a:rPr>
              <a:t> interactions </a:t>
            </a:r>
            <a:r>
              <a:rPr lang="fr-FR" dirty="0" err="1">
                <a:solidFill>
                  <a:srgbClr val="002755"/>
                </a:solidFill>
              </a:rPr>
              <a:t>with</a:t>
            </a:r>
            <a:r>
              <a:rPr lang="fr-FR" dirty="0">
                <a:solidFill>
                  <a:srgbClr val="002755"/>
                </a:solidFill>
              </a:rPr>
              <a:t> cognition in </a:t>
            </a:r>
            <a:r>
              <a:rPr lang="fr-FR" dirty="0" err="1">
                <a:solidFill>
                  <a:srgbClr val="002755"/>
                </a:solidFill>
              </a:rPr>
              <a:t>late</a:t>
            </a:r>
            <a:r>
              <a:rPr lang="fr-FR" dirty="0">
                <a:solidFill>
                  <a:srgbClr val="002755"/>
                </a:solidFill>
              </a:rPr>
              <a:t> life and compression of </a:t>
            </a:r>
            <a:r>
              <a:rPr lang="fr-FR" dirty="0" err="1">
                <a:solidFill>
                  <a:srgbClr val="002755"/>
                </a:solidFill>
              </a:rPr>
              <a:t>morbidity</a:t>
            </a:r>
            <a:r>
              <a:rPr lang="fr-FR" dirty="0">
                <a:solidFill>
                  <a:srgbClr val="002755"/>
                </a:solidFill>
              </a:rPr>
              <a:t>. Am J </a:t>
            </a:r>
            <a:r>
              <a:rPr lang="fr-FR" dirty="0" err="1">
                <a:solidFill>
                  <a:srgbClr val="002755"/>
                </a:solidFill>
              </a:rPr>
              <a:t>Psychiatry</a:t>
            </a:r>
            <a:r>
              <a:rPr lang="fr-FR" dirty="0">
                <a:solidFill>
                  <a:srgbClr val="002755"/>
                </a:solidFill>
              </a:rPr>
              <a:t>. 2007 Jun;164(6):849-52.</a:t>
            </a:r>
            <a:endParaRPr lang="es-ES" dirty="0">
              <a:solidFill>
                <a:srgbClr val="002755"/>
              </a:solidFill>
            </a:endParaRPr>
          </a:p>
        </p:txBody>
      </p:sp>
    </p:spTree>
    <p:extLst>
      <p:ext uri="{BB962C8B-B14F-4D97-AF65-F5344CB8AC3E}">
        <p14:creationId xmlns:p14="http://schemas.microsoft.com/office/powerpoint/2010/main" val="313532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B34D1B9-D9C5-67E2-2BC3-242F1682353B}"/>
              </a:ext>
            </a:extLst>
          </p:cNvPr>
          <p:cNvSpPr txBox="1"/>
          <p:nvPr/>
        </p:nvSpPr>
        <p:spPr>
          <a:xfrm>
            <a:off x="470801" y="327834"/>
            <a:ext cx="7275007" cy="461665"/>
          </a:xfrm>
          <a:prstGeom prst="rect">
            <a:avLst/>
          </a:prstGeom>
          <a:noFill/>
        </p:spPr>
        <p:txBody>
          <a:bodyPr wrap="square" rtlCol="0">
            <a:spAutoFit/>
          </a:bodyPr>
          <a:lstStyle/>
          <a:p>
            <a:endParaRPr lang="es-ES" sz="2400" b="1" dirty="0">
              <a:solidFill>
                <a:srgbClr val="00F1BE"/>
              </a:solidFill>
              <a:latin typeface="Aptos" panose="020B0004020202020204" pitchFamily="34" charset="0"/>
              <a:ea typeface="Yu Gothic UI" panose="020B0500000000000000" pitchFamily="34" charset="-128"/>
            </a:endParaRPr>
          </a:p>
        </p:txBody>
      </p:sp>
      <p:pic>
        <p:nvPicPr>
          <p:cNvPr id="7" name="Imagen 6" descr="Diagrama&#10;&#10;Descripción generada automáticamente">
            <a:extLst>
              <a:ext uri="{FF2B5EF4-FFF2-40B4-BE49-F238E27FC236}">
                <a16:creationId xmlns:a16="http://schemas.microsoft.com/office/drawing/2014/main" id="{8E01CFB3-221C-F9A5-0BA4-66245C6A4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45" y="828623"/>
            <a:ext cx="5823253" cy="3647108"/>
          </a:xfrm>
          <a:prstGeom prst="rect">
            <a:avLst/>
          </a:prstGeom>
        </p:spPr>
      </p:pic>
      <p:grpSp>
        <p:nvGrpSpPr>
          <p:cNvPr id="6" name="Grupo 5">
            <a:extLst>
              <a:ext uri="{FF2B5EF4-FFF2-40B4-BE49-F238E27FC236}">
                <a16:creationId xmlns:a16="http://schemas.microsoft.com/office/drawing/2014/main" id="{B0EDDA77-F9F5-A463-C4B1-F8235DF699DB}"/>
              </a:ext>
            </a:extLst>
          </p:cNvPr>
          <p:cNvGrpSpPr/>
          <p:nvPr/>
        </p:nvGrpSpPr>
        <p:grpSpPr>
          <a:xfrm>
            <a:off x="6545179" y="2261937"/>
            <a:ext cx="1828800" cy="827772"/>
            <a:chOff x="6545179" y="2589196"/>
            <a:chExt cx="1828800" cy="827772"/>
          </a:xfrm>
        </p:grpSpPr>
        <p:sp>
          <p:nvSpPr>
            <p:cNvPr id="9" name="Rectángulo 8">
              <a:extLst>
                <a:ext uri="{FF2B5EF4-FFF2-40B4-BE49-F238E27FC236}">
                  <a16:creationId xmlns:a16="http://schemas.microsoft.com/office/drawing/2014/main" id="{CE7A64EF-801D-C1DD-8A0A-DD51C459B19F}"/>
                </a:ext>
              </a:extLst>
            </p:cNvPr>
            <p:cNvSpPr/>
            <p:nvPr/>
          </p:nvSpPr>
          <p:spPr>
            <a:xfrm>
              <a:off x="6545179" y="2589196"/>
              <a:ext cx="1828800" cy="827772"/>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dirty="0">
                <a:solidFill>
                  <a:srgbClr val="000000"/>
                </a:solidFill>
              </a:endParaRPr>
            </a:p>
          </p:txBody>
        </p:sp>
        <p:sp>
          <p:nvSpPr>
            <p:cNvPr id="10" name="Rectángulo 9">
              <a:extLst>
                <a:ext uri="{FF2B5EF4-FFF2-40B4-BE49-F238E27FC236}">
                  <a16:creationId xmlns:a16="http://schemas.microsoft.com/office/drawing/2014/main" id="{1BE5860B-90F7-D6E5-B36D-C0FC3B77750D}"/>
                </a:ext>
              </a:extLst>
            </p:cNvPr>
            <p:cNvSpPr/>
            <p:nvPr/>
          </p:nvSpPr>
          <p:spPr>
            <a:xfrm>
              <a:off x="6689558" y="2736008"/>
              <a:ext cx="260684" cy="239075"/>
            </a:xfrm>
            <a:prstGeom prst="rect">
              <a:avLst/>
            </a:prstGeom>
            <a:solidFill>
              <a:srgbClr val="B38FCC"/>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00" dirty="0">
                <a:solidFill>
                  <a:srgbClr val="000000"/>
                </a:solidFill>
              </a:endParaRPr>
            </a:p>
          </p:txBody>
        </p:sp>
        <p:sp>
          <p:nvSpPr>
            <p:cNvPr id="11" name="Rectángulo 10">
              <a:extLst>
                <a:ext uri="{FF2B5EF4-FFF2-40B4-BE49-F238E27FC236}">
                  <a16:creationId xmlns:a16="http://schemas.microsoft.com/office/drawing/2014/main" id="{0651B2ED-95CA-F0A5-12AC-46452E909A2E}"/>
                </a:ext>
              </a:extLst>
            </p:cNvPr>
            <p:cNvSpPr/>
            <p:nvPr/>
          </p:nvSpPr>
          <p:spPr>
            <a:xfrm>
              <a:off x="6689558" y="3028447"/>
              <a:ext cx="260684" cy="239075"/>
            </a:xfrm>
            <a:prstGeom prst="rect">
              <a:avLst/>
            </a:prstGeom>
            <a:solidFill>
              <a:srgbClr val="FEC112"/>
            </a:solidFill>
            <a:ln w="6350">
              <a:solidFill>
                <a:srgbClr val="FEC1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00" dirty="0">
                <a:solidFill>
                  <a:srgbClr val="000000"/>
                </a:solidFill>
              </a:endParaRPr>
            </a:p>
          </p:txBody>
        </p:sp>
        <p:sp>
          <p:nvSpPr>
            <p:cNvPr id="12" name="CuadroTexto 11">
              <a:extLst>
                <a:ext uri="{FF2B5EF4-FFF2-40B4-BE49-F238E27FC236}">
                  <a16:creationId xmlns:a16="http://schemas.microsoft.com/office/drawing/2014/main" id="{893670EF-3118-474C-7C92-1FA9D3C9FA8A}"/>
                </a:ext>
              </a:extLst>
            </p:cNvPr>
            <p:cNvSpPr txBox="1"/>
            <p:nvPr/>
          </p:nvSpPr>
          <p:spPr>
            <a:xfrm>
              <a:off x="6983056" y="2729393"/>
              <a:ext cx="1283537" cy="230832"/>
            </a:xfrm>
            <a:prstGeom prst="rect">
              <a:avLst/>
            </a:prstGeom>
            <a:noFill/>
            <a:ln>
              <a:noFill/>
            </a:ln>
          </p:spPr>
          <p:txBody>
            <a:bodyPr wrap="square" rtlCol="0">
              <a:spAutoFit/>
            </a:bodyPr>
            <a:lstStyle/>
            <a:p>
              <a:r>
                <a:rPr lang="es-ES" sz="900" dirty="0">
                  <a:solidFill>
                    <a:srgbClr val="002755"/>
                  </a:solidFill>
                  <a:latin typeface="Arial" panose="020B0604020202020204" pitchFamily="34" charset="0"/>
                  <a:cs typeface="Arial" panose="020B0604020202020204" pitchFamily="34" charset="0"/>
                </a:rPr>
                <a:t>Factores de riesgo</a:t>
              </a:r>
            </a:p>
          </p:txBody>
        </p:sp>
        <p:sp>
          <p:nvSpPr>
            <p:cNvPr id="13" name="CuadroTexto 12">
              <a:extLst>
                <a:ext uri="{FF2B5EF4-FFF2-40B4-BE49-F238E27FC236}">
                  <a16:creationId xmlns:a16="http://schemas.microsoft.com/office/drawing/2014/main" id="{16E5349B-9D99-AE13-3DFD-90816C74277B}"/>
                </a:ext>
              </a:extLst>
            </p:cNvPr>
            <p:cNvSpPr txBox="1"/>
            <p:nvPr/>
          </p:nvSpPr>
          <p:spPr>
            <a:xfrm>
              <a:off x="6983056" y="3024700"/>
              <a:ext cx="1296158" cy="230832"/>
            </a:xfrm>
            <a:prstGeom prst="rect">
              <a:avLst/>
            </a:prstGeom>
            <a:noFill/>
            <a:ln>
              <a:noFill/>
            </a:ln>
          </p:spPr>
          <p:txBody>
            <a:bodyPr wrap="square" rtlCol="0">
              <a:spAutoFit/>
            </a:bodyPr>
            <a:lstStyle/>
            <a:p>
              <a:r>
                <a:rPr lang="es-ES" sz="900" dirty="0">
                  <a:solidFill>
                    <a:srgbClr val="002755"/>
                  </a:solidFill>
                  <a:latin typeface="Arial" panose="020B0604020202020204" pitchFamily="34" charset="0"/>
                  <a:cs typeface="Arial" panose="020B0604020202020204" pitchFamily="34" charset="0"/>
                </a:rPr>
                <a:t>Factores protectores</a:t>
              </a:r>
            </a:p>
          </p:txBody>
        </p:sp>
      </p:grpSp>
      <p:sp>
        <p:nvSpPr>
          <p:cNvPr id="14" name="CuadroTexto 13">
            <a:extLst>
              <a:ext uri="{FF2B5EF4-FFF2-40B4-BE49-F238E27FC236}">
                <a16:creationId xmlns:a16="http://schemas.microsoft.com/office/drawing/2014/main" id="{4D959CFD-2E79-8B70-D7C4-CD31254010FC}"/>
              </a:ext>
            </a:extLst>
          </p:cNvPr>
          <p:cNvSpPr txBox="1"/>
          <p:nvPr/>
        </p:nvSpPr>
        <p:spPr>
          <a:xfrm>
            <a:off x="503238" y="4625399"/>
            <a:ext cx="7716220" cy="200055"/>
          </a:xfrm>
          <a:prstGeom prst="rect">
            <a:avLst/>
          </a:prstGeom>
          <a:noFill/>
        </p:spPr>
        <p:txBody>
          <a:bodyPr wrap="square">
            <a:spAutoFit/>
          </a:bodyPr>
          <a:lstStyle/>
          <a:p>
            <a:r>
              <a:rPr lang="es-ES" sz="700" dirty="0">
                <a:solidFill>
                  <a:srgbClr val="002755"/>
                </a:solidFill>
                <a:latin typeface="Arial" panose="020B0604020202020204" pitchFamily="34" charset="0"/>
                <a:cs typeface="Arial" panose="020B0604020202020204" pitchFamily="34" charset="0"/>
              </a:rPr>
              <a:t>Guías diagnósticas y terapéuticas de la Sociedad Española de Neurología 2018. Guía oficial de práctica clínica en demencias. </a:t>
            </a:r>
            <a:r>
              <a:rPr lang="en-GB" sz="700" dirty="0">
                <a:solidFill>
                  <a:srgbClr val="002755"/>
                </a:solidFill>
                <a:latin typeface="Arial" panose="020B0604020202020204" pitchFamily="34" charset="0"/>
                <a:cs typeface="Arial" panose="020B0604020202020204" pitchFamily="34" charset="0"/>
              </a:rPr>
              <a:t> .</a:t>
            </a:r>
            <a:endParaRPr lang="es-ES" sz="700" dirty="0">
              <a:solidFill>
                <a:srgbClr val="002755"/>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01E3F3F9-45DA-9D51-CEEF-8A856F3F3855}"/>
              </a:ext>
            </a:extLst>
          </p:cNvPr>
          <p:cNvSpPr txBox="1">
            <a:spLocks/>
          </p:cNvSpPr>
          <p:nvPr/>
        </p:nvSpPr>
        <p:spPr>
          <a:xfrm>
            <a:off x="414338" y="430212"/>
            <a:ext cx="8559800" cy="592138"/>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sz="2400" b="1" dirty="0">
                <a:solidFill>
                  <a:srgbClr val="00F1BE"/>
                </a:solidFill>
                <a:latin typeface="Aptos" panose="020B0004020202020204" pitchFamily="34" charset="0"/>
                <a:ea typeface="Yu Gothic UI" panose="020B0500000000000000" pitchFamily="34" charset="-128"/>
              </a:rPr>
              <a:t>Factores de riesgo y factores protectores</a:t>
            </a:r>
          </a:p>
        </p:txBody>
      </p:sp>
    </p:spTree>
    <p:extLst>
      <p:ext uri="{BB962C8B-B14F-4D97-AF65-F5344CB8AC3E}">
        <p14:creationId xmlns:p14="http://schemas.microsoft.com/office/powerpoint/2010/main" val="418261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7">
            <a:extLst>
              <a:ext uri="{FF2B5EF4-FFF2-40B4-BE49-F238E27FC236}">
                <a16:creationId xmlns:a16="http://schemas.microsoft.com/office/drawing/2014/main" id="{3C6A9F19-6D38-B478-3B23-D3780AA7B7F0}"/>
              </a:ext>
            </a:extLst>
          </p:cNvPr>
          <p:cNvSpPr txBox="1">
            <a:spLocks/>
          </p:cNvSpPr>
          <p:nvPr/>
        </p:nvSpPr>
        <p:spPr>
          <a:xfrm>
            <a:off x="1338607" y="1651687"/>
            <a:ext cx="6400799" cy="836989"/>
          </a:xfrm>
          <a:prstGeom prst="rect">
            <a:avLst/>
          </a:prstGeom>
        </p:spPr>
        <p:txBody>
          <a:bodyPr wrap="none"/>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_tradnl" sz="4400" b="1" dirty="0">
                <a:solidFill>
                  <a:srgbClr val="00F1BE"/>
                </a:solidFill>
                <a:latin typeface="Arial" panose="020B0604020202020204" pitchFamily="34" charset="0"/>
                <a:cs typeface="Arial" panose="020B0604020202020204" pitchFamily="34" charset="0"/>
              </a:rPr>
              <a:t>Sintomatología de la EA</a:t>
            </a:r>
            <a:endParaRPr lang="es-ES" sz="4400" b="1" dirty="0">
              <a:solidFill>
                <a:srgbClr val="00F1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819616"/>
      </p:ext>
    </p:extLst>
  </p:cSld>
  <p:clrMapOvr>
    <a:masterClrMapping/>
  </p:clrMapOvr>
</p:sld>
</file>

<file path=ppt/theme/theme1.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tradill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ondo">
  <a:themeElements>
    <a:clrScheme name="Personalizados 13">
      <a:dk1>
        <a:srgbClr val="00F0BD"/>
      </a:dk1>
      <a:lt1>
        <a:srgbClr val="FFFFFF"/>
      </a:lt1>
      <a:dk2>
        <a:srgbClr val="00235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f7a92c5-f891-48be-92b1-40f67a03cf11">
      <Value>586</Value>
    </TaxCatchAll>
    <gb44fbaf9a384232815f2ccef44a0280 xmlns="8de50b12-64fe-47ba-8bfc-71f69255c6f0">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e0035439-d486-4fd0-ac69-6e24e9cce773</TermId>
        </TermInfo>
      </Terms>
    </gb44fbaf9a384232815f2ccef44a0280>
    <About xmlns="8de50b12-64fe-47ba-8bfc-71f69255c6f0" xsi:nil="true"/>
    <_dlc_DocId xmlns="bd9cde13-aef8-4c56-8b1a-e3f7050225d0">AXISDOC-1633465980-217</_dlc_DocId>
    <_dlc_DocIdUrl xmlns="bd9cde13-aef8-4c56-8b1a-e3f7050225d0">
      <Url>https://almirall365.sharepoint.com/publish/_layouts/15/DocIdRedir.aspx?ID=AXISDOC-1633465980-217</Url>
      <Description>AXISDOC-1633465980-217</Description>
    </_dlc_DocIdUrl>
    <lcf76f155ced4ddcb4097134ff3c332f xmlns="8de50b12-64fe-47ba-8bfc-71f69255c6f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8B73B98888AC4CB3A064945BE129A3" ma:contentTypeVersion="334" ma:contentTypeDescription="Create a new document." ma:contentTypeScope="" ma:versionID="ad3d038e422ea05da67f756b888d6dd2">
  <xsd:schema xmlns:xsd="http://www.w3.org/2001/XMLSchema" xmlns:xs="http://www.w3.org/2001/XMLSchema" xmlns:p="http://schemas.microsoft.com/office/2006/metadata/properties" xmlns:ns2="8de50b12-64fe-47ba-8bfc-71f69255c6f0" xmlns:ns3="bd9cde13-aef8-4c56-8b1a-e3f7050225d0" xmlns:ns4="8f7a92c5-f891-48be-92b1-40f67a03cf11" targetNamespace="http://schemas.microsoft.com/office/2006/metadata/properties" ma:root="true" ma:fieldsID="af3d52ab3bd3cf113276454ae2ef778d" ns2:_="" ns3:_="" ns4:_="">
    <xsd:import namespace="8de50b12-64fe-47ba-8bfc-71f69255c6f0"/>
    <xsd:import namespace="bd9cde13-aef8-4c56-8b1a-e3f7050225d0"/>
    <xsd:import namespace="8f7a92c5-f891-48be-92b1-40f67a03cf11"/>
    <xsd:element name="properties">
      <xsd:complexType>
        <xsd:sequence>
          <xsd:element name="documentManagement">
            <xsd:complexType>
              <xsd:all>
                <xsd:element ref="ns2:gb44fbaf9a384232815f2ccef44a0280" minOccurs="0"/>
                <xsd:element ref="ns2:About" minOccurs="0"/>
                <xsd:element ref="ns3:_dlc_DocId" minOccurs="0"/>
                <xsd:element ref="ns3:_dlc_DocIdUrl" minOccurs="0"/>
                <xsd:element ref="ns3:_dlc_DocIdPersistId" minOccurs="0"/>
                <xsd:element ref="ns4:TaxCatchAll" minOccurs="0"/>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50b12-64fe-47ba-8bfc-71f69255c6f0" elementFormDefault="qualified">
    <xsd:import namespace="http://schemas.microsoft.com/office/2006/documentManagement/types"/>
    <xsd:import namespace="http://schemas.microsoft.com/office/infopath/2007/PartnerControls"/>
    <xsd:element name="gb44fbaf9a384232815f2ccef44a0280" ma:index="5" nillable="true" ma:taxonomy="true" ma:internalName="gb44fbaf9a384232815f2ccef44a0280" ma:taxonomyFieldName="Lang" ma:displayName="Lang" ma:readOnly="false" ma:default="-1;#English|e0035439-d486-4fd0-ac69-6e24e9cce773" ma:fieldId="{0b44fbaf-9a38-4232-815f-2ccef44a0280}" ma:sspId="6948dffe-9731-4086-88fa-356309359ce5" ma:termSetId="9acec36a-6e65-4d1d-be19-10d0aea0db12" ma:anchorId="00000000-0000-0000-0000-000000000000" ma:open="false" ma:isKeyword="false">
      <xsd:complexType>
        <xsd:sequence>
          <xsd:element ref="pc:Terms" minOccurs="0" maxOccurs="1"/>
        </xsd:sequence>
      </xsd:complexType>
    </xsd:element>
    <xsd:element name="About" ma:index="6" nillable="true" ma:displayName="About" ma:internalName="About" ma:readOnly="false">
      <xsd:simpleType>
        <xsd:restriction base="dms:Note">
          <xsd:maxLength value="255"/>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9cde13-aef8-4c56-8b1a-e3f7050225d0" elementFormDefault="qualified">
    <xsd:import namespace="http://schemas.microsoft.com/office/2006/documentManagement/types"/>
    <xsd:import namespace="http://schemas.microsoft.com/office/infopath/2007/PartnerControls"/>
    <xsd:element name="_dlc_DocId" ma:index="11" nillable="true" ma:displayName="Valor de Id. de documento" ma:description="El valor del identificador de documento asignado a este elemento." ma:indexed="true" ma:internalName="_dlc_DocId" ma:readOnly="true">
      <xsd:simpleType>
        <xsd:restriction base="dms:Text"/>
      </xsd:simpleType>
    </xsd:element>
    <xsd:element name="_dlc_DocIdUrl" ma:index="12"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SharedWithUsers" ma:index="2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7a92c5-f891-48be-92b1-40f67a03cf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649d9d6-f957-4b83-8e50-512d175a1ff8}" ma:internalName="TaxCatchAll" ma:showField="CatchAllData" ma:web="bd9cde13-aef8-4c56-8b1a-e3f7050225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Tipo de contenido"/>
        <xsd:element ref="dc:title" minOccurs="0" maxOccurs="1" ma:index="3" ma:displayName="Project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3789D2D-BA77-4C20-93BD-B4E40F13762A}">
  <ds:schemaRef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www.w3.org/XML/1998/namespace"/>
    <ds:schemaRef ds:uri="http://purl.org/dc/terms/"/>
    <ds:schemaRef ds:uri="http://schemas.microsoft.com/office/infopath/2007/PartnerControls"/>
    <ds:schemaRef ds:uri="dcabf0c7-431c-45d6-934e-3f77aacaf0b8"/>
    <ds:schemaRef ds:uri="b9b7549d-8142-45d7-8411-ae8a3d101092"/>
    <ds:schemaRef ds:uri="8f7a92c5-f891-48be-92b1-40f67a03cf11"/>
    <ds:schemaRef ds:uri="8de50b12-64fe-47ba-8bfc-71f69255c6f0"/>
    <ds:schemaRef ds:uri="bd9cde13-aef8-4c56-8b1a-e3f7050225d0"/>
  </ds:schemaRefs>
</ds:datastoreItem>
</file>

<file path=customXml/itemProps2.xml><?xml version="1.0" encoding="utf-8"?>
<ds:datastoreItem xmlns:ds="http://schemas.openxmlformats.org/officeDocument/2006/customXml" ds:itemID="{5B6C0C3A-02E2-4FE6-BABB-B1E7491C0412}">
  <ds:schemaRefs>
    <ds:schemaRef ds:uri="http://schemas.microsoft.com/sharepoint/v3/contenttype/forms"/>
  </ds:schemaRefs>
</ds:datastoreItem>
</file>

<file path=customXml/itemProps3.xml><?xml version="1.0" encoding="utf-8"?>
<ds:datastoreItem xmlns:ds="http://schemas.openxmlformats.org/officeDocument/2006/customXml" ds:itemID="{9A7932CB-2A77-4FF6-A764-5DF261D39C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e50b12-64fe-47ba-8bfc-71f69255c6f0"/>
    <ds:schemaRef ds:uri="bd9cde13-aef8-4c56-8b1a-e3f7050225d0"/>
    <ds:schemaRef ds:uri="8f7a92c5-f891-48be-92b1-40f67a03c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A5C139-552D-4F5B-9808-DE131BC2C96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8217</Words>
  <Application>Microsoft Office PowerPoint</Application>
  <PresentationFormat>Presentación en pantalla (16:9)</PresentationFormat>
  <Paragraphs>697</Paragraphs>
  <Slides>68</Slides>
  <Notes>20</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68</vt:i4>
      </vt:variant>
    </vt:vector>
  </HeadingPairs>
  <TitlesOfParts>
    <vt:vector size="77" baseType="lpstr">
      <vt:lpstr>Yu Gothic</vt:lpstr>
      <vt:lpstr>Aptos</vt:lpstr>
      <vt:lpstr>Arial</vt:lpstr>
      <vt:lpstr>Calibri</vt:lpstr>
      <vt:lpstr>Symbol</vt:lpstr>
      <vt:lpstr>Wingdings</vt:lpstr>
      <vt:lpstr>Portada</vt:lpstr>
      <vt:lpstr>Entradillas</vt:lpstr>
      <vt:lpstr>1_Fondo</vt:lpstr>
      <vt:lpstr>Presentación de PowerPoint</vt:lpstr>
      <vt:lpstr>Presentación de PowerPoint</vt:lpstr>
      <vt:lpstr>Presentación de PowerPoint</vt:lpstr>
      <vt:lpstr>Presentación de PowerPoint</vt:lpstr>
      <vt:lpstr>Índice</vt:lpstr>
      <vt:lpstr>Introducción a la EA</vt:lpstr>
      <vt:lpstr>Prevalencia de la Enfermedad de Alzheimer (EA)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 la EA</vt:lpstr>
      <vt:lpstr>Instrumentos de diagnóstico; estado actual</vt:lpstr>
      <vt:lpstr>Instrumentos de diagnóstico; estado actual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¿Cuándo derivar a neurología? </vt:lpstr>
      <vt:lpstr>¿Cuándo retornar a atención primaria? </vt:lpstr>
      <vt:lpstr>Tratamientos de la EA</vt:lpstr>
      <vt:lpstr>Tratamientos actuales</vt:lpstr>
      <vt:lpstr>Tratamientos actuales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Nuevos tratamientos: Ac monoclonales</vt:lpstr>
      <vt:lpstr>Tratamiento síntomas neuropsiquiátricos</vt:lpstr>
      <vt:lpstr>Tratamiento síntomas neuropsiquiátricos</vt:lpstr>
      <vt:lpstr>Tratamiento síntomas neuropsiquiátricos</vt:lpstr>
      <vt:lpstr>Tratamiento no farmacológico síntomas neuropsiquiátricos</vt:lpstr>
      <vt:lpstr>Tratamiento síntomas neuropsiquiátricos</vt:lpstr>
      <vt:lpstr>Caso clínico</vt:lpstr>
      <vt:lpstr>Caso clínico</vt:lpstr>
      <vt:lpstr>Presentación de PowerPoint</vt:lpstr>
      <vt:lpstr>Presentación de PowerPoint</vt:lpstr>
      <vt:lpstr>Presentación de PowerPoint</vt:lpstr>
      <vt:lpstr>Presentación de PowerPoint</vt:lpstr>
      <vt:lpstr>Presentación de PowerPoint</vt:lpstr>
      <vt:lpstr>Caso clínico: PET FDG</vt:lpstr>
      <vt:lpstr>Caso clínico: Pet Amiloide</vt:lpstr>
      <vt:lpstr>Presentación de PowerPoint</vt:lpstr>
      <vt:lpstr>Presentación de PowerPoint</vt:lpstr>
      <vt:lpstr>Presentación de PowerPoint</vt:lpstr>
      <vt:lpstr>¿Características de la tecnología matricial de Prometax?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Template_ 16x9</dc:title>
  <dc:subject/>
  <dc:creator>Laura Casas</dc:creator>
  <cp:keywords/>
  <dc:description/>
  <cp:lastModifiedBy>Marta Marimon Castelltort</cp:lastModifiedBy>
  <cp:revision>1072</cp:revision>
  <cp:lastPrinted>2017-10-24T08:31:32Z</cp:lastPrinted>
  <dcterms:created xsi:type="dcterms:W3CDTF">2017-05-16T09:30:38Z</dcterms:created>
  <dcterms:modified xsi:type="dcterms:W3CDTF">2025-05-09T09:52:36Z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0x010100C58B73B98888AC4CB3A064945BE129A3</vt:lpwstr>
  </property>
  <property fmtid="{D5CDD505-2E9C-101B-9397-08002B2CF9AE}" pid="3" name="Lang">
    <vt:lpwstr>586;#English|e0035439-d486-4fd0-ac69-6e24e9cce773</vt:lpwstr>
  </property>
  <property fmtid="{D5CDD505-2E9C-101B-9397-08002B2CF9AE}" pid="4" name="Order">
    <vt:r8>21700</vt:r8>
  </property>
  <property fmtid="{D5CDD505-2E9C-101B-9397-08002B2CF9AE}" pid="5" name="_dlc_DocIdItemGuid">
    <vt:lpwstr>5003ab44-56cc-4e22-8911-8c1da48fbbb8</vt:lpwstr>
  </property>
  <property fmtid="{D5CDD505-2E9C-101B-9397-08002B2CF9AE}" pid="6" name="ClassificationContentMarkingHeaderLocations">
    <vt:lpwstr>Office Theme:3</vt:lpwstr>
  </property>
  <property fmtid="{D5CDD505-2E9C-101B-9397-08002B2CF9AE}" pid="7" name="ClassificationContentMarkingHeaderText">
    <vt:lpwstr>INTERNAL USE</vt:lpwstr>
  </property>
  <property fmtid="{D5CDD505-2E9C-101B-9397-08002B2CF9AE}" pid="8" name="MediaServiceImageTags">
    <vt:lpwstr/>
  </property>
  <property fmtid="{D5CDD505-2E9C-101B-9397-08002B2CF9AE}" pid="9" name="MSIP_Label_6b6e20c6-cf94-42a2-9862-6e25337ae690_Enabled">
    <vt:lpwstr>true</vt:lpwstr>
  </property>
  <property fmtid="{D5CDD505-2E9C-101B-9397-08002B2CF9AE}" pid="10" name="MSIP_Label_6b6e20c6-cf94-42a2-9862-6e25337ae690_SetDate">
    <vt:lpwstr>2024-02-01T10:50:35Z</vt:lpwstr>
  </property>
  <property fmtid="{D5CDD505-2E9C-101B-9397-08002B2CF9AE}" pid="11" name="MSIP_Label_6b6e20c6-cf94-42a2-9862-6e25337ae690_Method">
    <vt:lpwstr>Privileged</vt:lpwstr>
  </property>
  <property fmtid="{D5CDD505-2E9C-101B-9397-08002B2CF9AE}" pid="12" name="MSIP_Label_6b6e20c6-cf94-42a2-9862-6e25337ae690_Name">
    <vt:lpwstr>Public</vt:lpwstr>
  </property>
  <property fmtid="{D5CDD505-2E9C-101B-9397-08002B2CF9AE}" pid="13" name="MSIP_Label_6b6e20c6-cf94-42a2-9862-6e25337ae690_SiteId">
    <vt:lpwstr>342ace0e-1054-45ce-9b30-900fc0440b9d</vt:lpwstr>
  </property>
  <property fmtid="{D5CDD505-2E9C-101B-9397-08002B2CF9AE}" pid="14" name="MSIP_Label_6b6e20c6-cf94-42a2-9862-6e25337ae690_ActionId">
    <vt:lpwstr>0d6747d4-0578-4bf9-acbe-3c866caf829e</vt:lpwstr>
  </property>
  <property fmtid="{D5CDD505-2E9C-101B-9397-08002B2CF9AE}" pid="15" name="MSIP_Label_6b6e20c6-cf94-42a2-9862-6e25337ae690_ContentBits">
    <vt:lpwstr>0</vt:lpwstr>
  </property>
</Properties>
</file>