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Lst>
  <p:notesMasterIdLst>
    <p:notesMasterId r:id="rId102"/>
  </p:notesMasterIdLst>
  <p:sldIdLst>
    <p:sldId id="256" r:id="rId4"/>
    <p:sldId id="263" r:id="rId5"/>
    <p:sldId id="260" r:id="rId6"/>
    <p:sldId id="261" r:id="rId7"/>
    <p:sldId id="407" r:id="rId8"/>
    <p:sldId id="408" r:id="rId9"/>
    <p:sldId id="422" r:id="rId10"/>
    <p:sldId id="406" r:id="rId11"/>
    <p:sldId id="523" r:id="rId12"/>
    <p:sldId id="410" r:id="rId13"/>
    <p:sldId id="525" r:id="rId14"/>
    <p:sldId id="526" r:id="rId15"/>
    <p:sldId id="532" r:id="rId16"/>
    <p:sldId id="533" r:id="rId17"/>
    <p:sldId id="547" r:id="rId18"/>
    <p:sldId id="527" r:id="rId19"/>
    <p:sldId id="561" r:id="rId20"/>
    <p:sldId id="537" r:id="rId21"/>
    <p:sldId id="548" r:id="rId22"/>
    <p:sldId id="563" r:id="rId23"/>
    <p:sldId id="560" r:id="rId24"/>
    <p:sldId id="528" r:id="rId25"/>
    <p:sldId id="529" r:id="rId26"/>
    <p:sldId id="546" r:id="rId27"/>
    <p:sldId id="557" r:id="rId28"/>
    <p:sldId id="536" r:id="rId29"/>
    <p:sldId id="558" r:id="rId30"/>
    <p:sldId id="551" r:id="rId31"/>
    <p:sldId id="267" r:id="rId32"/>
    <p:sldId id="534" r:id="rId33"/>
    <p:sldId id="524" r:id="rId34"/>
    <p:sldId id="556" r:id="rId35"/>
    <p:sldId id="412" r:id="rId36"/>
    <p:sldId id="413" r:id="rId37"/>
    <p:sldId id="415" r:id="rId38"/>
    <p:sldId id="538" r:id="rId39"/>
    <p:sldId id="417" r:id="rId40"/>
    <p:sldId id="539" r:id="rId41"/>
    <p:sldId id="418" r:id="rId42"/>
    <p:sldId id="540" r:id="rId43"/>
    <p:sldId id="541" r:id="rId44"/>
    <p:sldId id="545" r:id="rId45"/>
    <p:sldId id="543" r:id="rId46"/>
    <p:sldId id="544" r:id="rId47"/>
    <p:sldId id="542" r:id="rId48"/>
    <p:sldId id="441" r:id="rId49"/>
    <p:sldId id="442" r:id="rId50"/>
    <p:sldId id="453" r:id="rId51"/>
    <p:sldId id="443" r:id="rId52"/>
    <p:sldId id="456" r:id="rId53"/>
    <p:sldId id="461" r:id="rId54"/>
    <p:sldId id="463" r:id="rId55"/>
    <p:sldId id="462" r:id="rId56"/>
    <p:sldId id="457" r:id="rId57"/>
    <p:sldId id="464" r:id="rId58"/>
    <p:sldId id="459" r:id="rId59"/>
    <p:sldId id="458" r:id="rId60"/>
    <p:sldId id="465" r:id="rId61"/>
    <p:sldId id="549" r:id="rId62"/>
    <p:sldId id="460" r:id="rId63"/>
    <p:sldId id="444" r:id="rId64"/>
    <p:sldId id="445" r:id="rId65"/>
    <p:sldId id="446" r:id="rId66"/>
    <p:sldId id="447" r:id="rId67"/>
    <p:sldId id="466" r:id="rId68"/>
    <p:sldId id="449" r:id="rId69"/>
    <p:sldId id="450" r:id="rId70"/>
    <p:sldId id="469" r:id="rId71"/>
    <p:sldId id="470" r:id="rId72"/>
    <p:sldId id="468" r:id="rId73"/>
    <p:sldId id="471" r:id="rId74"/>
    <p:sldId id="452" r:id="rId75"/>
    <p:sldId id="498" r:id="rId76"/>
    <p:sldId id="499" r:id="rId77"/>
    <p:sldId id="500" r:id="rId78"/>
    <p:sldId id="501" r:id="rId79"/>
    <p:sldId id="516" r:id="rId80"/>
    <p:sldId id="502" r:id="rId81"/>
    <p:sldId id="503" r:id="rId82"/>
    <p:sldId id="518" r:id="rId83"/>
    <p:sldId id="517" r:id="rId84"/>
    <p:sldId id="504" r:id="rId85"/>
    <p:sldId id="521" r:id="rId86"/>
    <p:sldId id="522" r:id="rId87"/>
    <p:sldId id="519" r:id="rId88"/>
    <p:sldId id="506" r:id="rId89"/>
    <p:sldId id="507" r:id="rId90"/>
    <p:sldId id="508" r:id="rId91"/>
    <p:sldId id="550" r:id="rId92"/>
    <p:sldId id="509" r:id="rId93"/>
    <p:sldId id="510" r:id="rId94"/>
    <p:sldId id="552" r:id="rId95"/>
    <p:sldId id="553" r:id="rId96"/>
    <p:sldId id="513" r:id="rId97"/>
    <p:sldId id="514" r:id="rId98"/>
    <p:sldId id="555" r:id="rId99"/>
    <p:sldId id="554" r:id="rId100"/>
    <p:sldId id="562" r:id="rId10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3E5800-E63B-CBF1-F462-AD2CBD210553}" name="Marta Marimon Castelltort" initials="MM" userId="S::mmarimon@almirall.com::f9528ab3-1dec-4e82-9f48-a829fe829b3b" providerId="AD"/>
  <p188:author id="{4D58BD27-544C-8163-B753-F7E49190AAC2}" name="almelaamparo" initials="al" userId="S::almelaamparo_gmail.com#ext#@almirall365.onmicrosoft.com::9752758e-5617-48b4-aabd-ec0b22c0d5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0BE"/>
    <a:srgbClr val="002855"/>
    <a:srgbClr val="43B18E"/>
    <a:srgbClr val="6F6F6F"/>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1E188D-F3EF-0BE1-14C7-7DC8A590E52F}" v="3" dt="2025-05-12T08:15:10.095"/>
    <p1510:client id="{89DFA4C7-E606-C5F5-A123-EC0C5B67396E}" v="594" dt="2025-05-12T09:36:42.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microsoft.com/office/2015/10/relationships/revisionInfo" Target="revisionInfo.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B9813-2294-4B9F-A241-5553BCB75629}" type="datetimeFigureOut">
              <a:rPr lang="es-ES" smtClean="0"/>
              <a:t>12/05/2025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391A4-A947-4831-AD38-DF9EB778AF1C}" type="slidenum">
              <a:rPr lang="es-ES" smtClean="0"/>
              <a:t>‹Nº›</a:t>
            </a:fld>
            <a:endParaRPr lang="es-ES"/>
          </a:p>
        </p:txBody>
      </p:sp>
    </p:spTree>
    <p:extLst>
      <p:ext uri="{BB962C8B-B14F-4D97-AF65-F5344CB8AC3E}">
        <p14:creationId xmlns:p14="http://schemas.microsoft.com/office/powerpoint/2010/main" val="1142253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Marcador de imagen de diapositiva 1">
            <a:extLst>
              <a:ext uri="{FF2B5EF4-FFF2-40B4-BE49-F238E27FC236}">
                <a16:creationId xmlns:a16="http://schemas.microsoft.com/office/drawing/2014/main" id="{76BA3049-9375-9FB5-964B-2B2E579CE0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Marcador de notas 2">
            <a:extLst>
              <a:ext uri="{FF2B5EF4-FFF2-40B4-BE49-F238E27FC236}">
                <a16:creationId xmlns:a16="http://schemas.microsoft.com/office/drawing/2014/main" id="{93962C41-AD45-2C3F-B811-5BDC46387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p>
        </p:txBody>
      </p:sp>
      <p:sp>
        <p:nvSpPr>
          <p:cNvPr id="10243" name="Marcador de número de diapositiva 3">
            <a:extLst>
              <a:ext uri="{FF2B5EF4-FFF2-40B4-BE49-F238E27FC236}">
                <a16:creationId xmlns:a16="http://schemas.microsoft.com/office/drawing/2014/main" id="{29C9BF31-64D1-88DB-34D9-DBB01FF715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F7A5A50-E738-4AF8-931E-065555AA45CC}" type="slidenum">
              <a:rPr lang="es-ES" altLang="es-ES" sz="1200"/>
              <a:pPr eaLnBrk="1" hangingPunct="1"/>
              <a:t>5</a:t>
            </a:fld>
            <a:endParaRPr lang="es-ES" altLang="es-E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INFARTO INFERO POSTERIOR</a:t>
            </a:r>
          </a:p>
          <a:p>
            <a:endParaRPr lang="es-ES"/>
          </a:p>
        </p:txBody>
      </p:sp>
      <p:sp>
        <p:nvSpPr>
          <p:cNvPr id="4" name="Marcador de número de diapositiva 3"/>
          <p:cNvSpPr>
            <a:spLocks noGrp="1"/>
          </p:cNvSpPr>
          <p:nvPr>
            <p:ph type="sldNum" sz="quarter" idx="5"/>
          </p:nvPr>
        </p:nvSpPr>
        <p:spPr/>
        <p:txBody>
          <a:bodyPr/>
          <a:lstStyle/>
          <a:p>
            <a:fld id="{57E391A4-A947-4831-AD38-DF9EB778AF1C}" type="slidenum">
              <a:rPr lang="es-ES" smtClean="0"/>
              <a:t>17</a:t>
            </a:fld>
            <a:endParaRPr lang="es-ES"/>
          </a:p>
        </p:txBody>
      </p:sp>
    </p:spTree>
    <p:extLst>
      <p:ext uri="{BB962C8B-B14F-4D97-AF65-F5344CB8AC3E}">
        <p14:creationId xmlns:p14="http://schemas.microsoft.com/office/powerpoint/2010/main" val="4196752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IAM ANTERIOR EXTENSO CON BCRDHH</a:t>
            </a:r>
          </a:p>
          <a:p>
            <a:endParaRPr lang="es-ES"/>
          </a:p>
          <a:p>
            <a:endParaRPr lang="es-ES"/>
          </a:p>
        </p:txBody>
      </p:sp>
      <p:sp>
        <p:nvSpPr>
          <p:cNvPr id="4" name="Marcador de número de diapositiva 3"/>
          <p:cNvSpPr>
            <a:spLocks noGrp="1"/>
          </p:cNvSpPr>
          <p:nvPr>
            <p:ph type="sldNum" sz="quarter" idx="5"/>
          </p:nvPr>
        </p:nvSpPr>
        <p:spPr/>
        <p:txBody>
          <a:bodyPr/>
          <a:lstStyle/>
          <a:p>
            <a:fld id="{57E391A4-A947-4831-AD38-DF9EB778AF1C}" type="slidenum">
              <a:rPr lang="es-ES" smtClean="0"/>
              <a:t>19</a:t>
            </a:fld>
            <a:endParaRPr lang="es-ES"/>
          </a:p>
        </p:txBody>
      </p:sp>
    </p:spTree>
    <p:extLst>
      <p:ext uri="{BB962C8B-B14F-4D97-AF65-F5344CB8AC3E}">
        <p14:creationId xmlns:p14="http://schemas.microsoft.com/office/powerpoint/2010/main" val="3251358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16C2-E319-D9C5-09D2-6AF81A9C51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5638F5-7EE1-B910-171D-D57F2468B5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485BC8-B0E7-9129-7171-8B3DF30D07A2}"/>
              </a:ext>
            </a:extLst>
          </p:cNvPr>
          <p:cNvSpPr>
            <a:spLocks noGrp="1"/>
          </p:cNvSpPr>
          <p:nvPr>
            <p:ph type="body" idx="1"/>
          </p:nvPr>
        </p:nvSpPr>
        <p:spPr/>
        <p:txBody>
          <a:bodyPr/>
          <a:lstStyle/>
          <a:p>
            <a:endParaRPr lang="es-ES"/>
          </a:p>
          <a:p>
            <a:endParaRPr lang="es-ES"/>
          </a:p>
        </p:txBody>
      </p:sp>
      <p:sp>
        <p:nvSpPr>
          <p:cNvPr id="4" name="Marcador de número de diapositiva 3">
            <a:extLst>
              <a:ext uri="{FF2B5EF4-FFF2-40B4-BE49-F238E27FC236}">
                <a16:creationId xmlns:a16="http://schemas.microsoft.com/office/drawing/2014/main" id="{8CA7ACE6-72D1-96D6-0A4E-A14B8C39DB9E}"/>
              </a:ext>
            </a:extLst>
          </p:cNvPr>
          <p:cNvSpPr>
            <a:spLocks noGrp="1"/>
          </p:cNvSpPr>
          <p:nvPr>
            <p:ph type="sldNum" sz="quarter" idx="5"/>
          </p:nvPr>
        </p:nvSpPr>
        <p:spPr/>
        <p:txBody>
          <a:bodyPr/>
          <a:lstStyle/>
          <a:p>
            <a:fld id="{57E391A4-A947-4831-AD38-DF9EB778AF1C}" type="slidenum">
              <a:rPr lang="es-ES" smtClean="0"/>
              <a:t>21</a:t>
            </a:fld>
            <a:endParaRPr lang="es-ES"/>
          </a:p>
        </p:txBody>
      </p:sp>
    </p:spTree>
    <p:extLst>
      <p:ext uri="{BB962C8B-B14F-4D97-AF65-F5344CB8AC3E}">
        <p14:creationId xmlns:p14="http://schemas.microsoft.com/office/powerpoint/2010/main" val="2816836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LESION SUBENDOCARDICA.</a:t>
            </a:r>
          </a:p>
          <a:p>
            <a:endParaRPr lang="es-ES"/>
          </a:p>
          <a:p>
            <a:endParaRPr lang="es-ES"/>
          </a:p>
        </p:txBody>
      </p:sp>
      <p:sp>
        <p:nvSpPr>
          <p:cNvPr id="4" name="Marcador de número de diapositiva 3"/>
          <p:cNvSpPr>
            <a:spLocks noGrp="1"/>
          </p:cNvSpPr>
          <p:nvPr>
            <p:ph type="sldNum" sz="quarter" idx="5"/>
          </p:nvPr>
        </p:nvSpPr>
        <p:spPr/>
        <p:txBody>
          <a:bodyPr/>
          <a:lstStyle/>
          <a:p>
            <a:fld id="{57E391A4-A947-4831-AD38-DF9EB778AF1C}" type="slidenum">
              <a:rPr lang="es-ES" smtClean="0"/>
              <a:t>22</a:t>
            </a:fld>
            <a:endParaRPr lang="es-ES"/>
          </a:p>
        </p:txBody>
      </p:sp>
    </p:spTree>
    <p:extLst>
      <p:ext uri="{BB962C8B-B14F-4D97-AF65-F5344CB8AC3E}">
        <p14:creationId xmlns:p14="http://schemas.microsoft.com/office/powerpoint/2010/main" val="298222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ENFERMEDAD DEL TRONCO Isquemia subendocárdica en cara anterior y extenso. FA con RVR en este contexto. </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23</a:t>
            </a:fld>
            <a:endParaRPr lang="es-ES"/>
          </a:p>
        </p:txBody>
      </p:sp>
    </p:spTree>
    <p:extLst>
      <p:ext uri="{BB962C8B-B14F-4D97-AF65-F5344CB8AC3E}">
        <p14:creationId xmlns:p14="http://schemas.microsoft.com/office/powerpoint/2010/main" val="72418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ENFERMEDAD DEL TRONCO</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24</a:t>
            </a:fld>
            <a:endParaRPr lang="es-ES"/>
          </a:p>
        </p:txBody>
      </p:sp>
    </p:spTree>
    <p:extLst>
      <p:ext uri="{BB962C8B-B14F-4D97-AF65-F5344CB8AC3E}">
        <p14:creationId xmlns:p14="http://schemas.microsoft.com/office/powerpoint/2010/main" val="3141880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Sindrome</a:t>
            </a:r>
            <a:r>
              <a:rPr lang="es-ES"/>
              <a:t> de </a:t>
            </a:r>
            <a:r>
              <a:rPr lang="es-ES" err="1"/>
              <a:t>Winters</a:t>
            </a:r>
            <a:r>
              <a:rPr lang="es-ES"/>
              <a:t>.</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25</a:t>
            </a:fld>
            <a:endParaRPr lang="es-ES"/>
          </a:p>
        </p:txBody>
      </p:sp>
    </p:spTree>
    <p:extLst>
      <p:ext uri="{BB962C8B-B14F-4D97-AF65-F5344CB8AC3E}">
        <p14:creationId xmlns:p14="http://schemas.microsoft.com/office/powerpoint/2010/main" val="49730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Sindrome</a:t>
            </a:r>
            <a:r>
              <a:rPr lang="es-ES"/>
              <a:t> de Wellens</a:t>
            </a:r>
          </a:p>
          <a:p>
            <a:endParaRPr lang="es-ES"/>
          </a:p>
        </p:txBody>
      </p:sp>
      <p:sp>
        <p:nvSpPr>
          <p:cNvPr id="4" name="Marcador de número de diapositiva 3"/>
          <p:cNvSpPr>
            <a:spLocks noGrp="1"/>
          </p:cNvSpPr>
          <p:nvPr>
            <p:ph type="sldNum" sz="quarter" idx="5"/>
          </p:nvPr>
        </p:nvSpPr>
        <p:spPr/>
        <p:txBody>
          <a:bodyPr/>
          <a:lstStyle/>
          <a:p>
            <a:fld id="{57E391A4-A947-4831-AD38-DF9EB778AF1C}" type="slidenum">
              <a:rPr lang="es-ES" smtClean="0"/>
              <a:t>27</a:t>
            </a:fld>
            <a:endParaRPr lang="es-ES"/>
          </a:p>
        </p:txBody>
      </p:sp>
    </p:spTree>
    <p:extLst>
      <p:ext uri="{BB962C8B-B14F-4D97-AF65-F5344CB8AC3E}">
        <p14:creationId xmlns:p14="http://schemas.microsoft.com/office/powerpoint/2010/main" val="1099973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Patron</a:t>
            </a:r>
            <a:r>
              <a:rPr lang="es-ES"/>
              <a:t> de Welles?????</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28</a:t>
            </a:fld>
            <a:endParaRPr lang="es-ES"/>
          </a:p>
        </p:txBody>
      </p:sp>
    </p:spTree>
    <p:extLst>
      <p:ext uri="{BB962C8B-B14F-4D97-AF65-F5344CB8AC3E}">
        <p14:creationId xmlns:p14="http://schemas.microsoft.com/office/powerpoint/2010/main" val="3310996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HVI con descenso del ST no sugestivo de lesión subendocárdica. </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29</a:t>
            </a:fld>
            <a:endParaRPr lang="es-ES"/>
          </a:p>
        </p:txBody>
      </p:sp>
    </p:spTree>
    <p:extLst>
      <p:ext uri="{BB962C8B-B14F-4D97-AF65-F5344CB8AC3E}">
        <p14:creationId xmlns:p14="http://schemas.microsoft.com/office/powerpoint/2010/main" val="387873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Marcador de imagen de diapositiva 1">
            <a:extLst>
              <a:ext uri="{FF2B5EF4-FFF2-40B4-BE49-F238E27FC236}">
                <a16:creationId xmlns:a16="http://schemas.microsoft.com/office/drawing/2014/main" id="{84E88E6E-2C9E-4459-BA08-077A1A1F33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0" name="Marcador de notas 2">
            <a:extLst>
              <a:ext uri="{FF2B5EF4-FFF2-40B4-BE49-F238E27FC236}">
                <a16:creationId xmlns:a16="http://schemas.microsoft.com/office/drawing/2014/main" id="{FCF3B6CF-28E9-5FD1-1776-8659154BE0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s-ES" altLang="es-ES" sz="1100"/>
              <a:t>Poner el grafico de la guía </a:t>
            </a:r>
            <a:r>
              <a:rPr lang="es-ES" altLang="es-ES" sz="1100" err="1"/>
              <a:t>esc</a:t>
            </a:r>
            <a:r>
              <a:rPr lang="es-ES" altLang="es-ES" sz="1100"/>
              <a:t> del SCA pagina 10</a:t>
            </a:r>
          </a:p>
        </p:txBody>
      </p:sp>
      <p:sp>
        <p:nvSpPr>
          <p:cNvPr id="12291" name="Marcador de número de diapositiva 3">
            <a:extLst>
              <a:ext uri="{FF2B5EF4-FFF2-40B4-BE49-F238E27FC236}">
                <a16:creationId xmlns:a16="http://schemas.microsoft.com/office/drawing/2014/main" id="{9ADF4023-0601-E768-569A-9E5FA692AA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4DA4DF4-E902-44BE-83D0-495E95659811}" type="slidenum">
              <a:rPr lang="es-ES" altLang="es-ES" sz="1200"/>
              <a:pPr eaLnBrk="1" hangingPunct="1"/>
              <a:t>6</a:t>
            </a:fld>
            <a:endParaRPr lang="es-ES" altLang="es-E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Disfuncion</a:t>
            </a:r>
            <a:r>
              <a:rPr lang="es-ES"/>
              <a:t> del marcapasos. </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31</a:t>
            </a:fld>
            <a:endParaRPr lang="es-ES"/>
          </a:p>
        </p:txBody>
      </p:sp>
    </p:spTree>
    <p:extLst>
      <p:ext uri="{BB962C8B-B14F-4D97-AF65-F5344CB8AC3E}">
        <p14:creationId xmlns:p14="http://schemas.microsoft.com/office/powerpoint/2010/main" val="1784342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1 Marcador de imagen de diapositiva">
            <a:extLst>
              <a:ext uri="{FF2B5EF4-FFF2-40B4-BE49-F238E27FC236}">
                <a16:creationId xmlns:a16="http://schemas.microsoft.com/office/drawing/2014/main" id="{C4548BC6-4A5C-3F45-47CB-FC8044D666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2 Marcador de notas">
            <a:extLst>
              <a:ext uri="{FF2B5EF4-FFF2-40B4-BE49-F238E27FC236}">
                <a16:creationId xmlns:a16="http://schemas.microsoft.com/office/drawing/2014/main" id="{527E1DCE-DA9F-4379-BD52-46421D7581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20483" name="3 Marcador de número de diapositiva">
            <a:extLst>
              <a:ext uri="{FF2B5EF4-FFF2-40B4-BE49-F238E27FC236}">
                <a16:creationId xmlns:a16="http://schemas.microsoft.com/office/drawing/2014/main" id="{38DF2327-42A7-D07D-013B-8636291B72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493433C-A4A0-4F84-B432-E2F9E55224BA}" type="slidenum">
              <a:rPr lang="es-ES" altLang="es-ES" sz="1200"/>
              <a:pPr eaLnBrk="1" hangingPunct="1"/>
              <a:t>33</a:t>
            </a:fld>
            <a:endParaRPr lang="es-ES" altLang="es-E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arcador de imagen de diapositiva">
            <a:extLst>
              <a:ext uri="{FF2B5EF4-FFF2-40B4-BE49-F238E27FC236}">
                <a16:creationId xmlns:a16="http://schemas.microsoft.com/office/drawing/2014/main" id="{1558D7A9-D866-7FE8-EAB9-E3E99D06E3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2 Marcador de notas">
            <a:extLst>
              <a:ext uri="{FF2B5EF4-FFF2-40B4-BE49-F238E27FC236}">
                <a16:creationId xmlns:a16="http://schemas.microsoft.com/office/drawing/2014/main" id="{F62C9CBE-56B7-9CA3-1778-11942E9FA6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22531" name="3 Marcador de número de diapositiva">
            <a:extLst>
              <a:ext uri="{FF2B5EF4-FFF2-40B4-BE49-F238E27FC236}">
                <a16:creationId xmlns:a16="http://schemas.microsoft.com/office/drawing/2014/main" id="{95AC4E8A-CEB4-2B23-88AD-88055CF66B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43CCFCC-CD8C-45F3-8506-C68613C7D205}" type="slidenum">
              <a:rPr lang="es-ES" altLang="es-ES" sz="1200"/>
              <a:pPr eaLnBrk="1" hangingPunct="1"/>
              <a:t>34</a:t>
            </a:fld>
            <a:endParaRPr lang="es-ES" altLang="es-E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Marcador de imagen de diapositiva">
            <a:extLst>
              <a:ext uri="{FF2B5EF4-FFF2-40B4-BE49-F238E27FC236}">
                <a16:creationId xmlns:a16="http://schemas.microsoft.com/office/drawing/2014/main" id="{AAC068A8-8293-C939-3F55-3AE08935BD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2 Marcador de notas">
            <a:extLst>
              <a:ext uri="{FF2B5EF4-FFF2-40B4-BE49-F238E27FC236}">
                <a16:creationId xmlns:a16="http://schemas.microsoft.com/office/drawing/2014/main" id="{0DB23232-A0FD-8833-6082-402FAAEC7B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26627" name="3 Marcador de número de diapositiva">
            <a:extLst>
              <a:ext uri="{FF2B5EF4-FFF2-40B4-BE49-F238E27FC236}">
                <a16:creationId xmlns:a16="http://schemas.microsoft.com/office/drawing/2014/main" id="{6558AD40-E962-F81D-9B8F-D740D239F9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55DB825-7641-4B61-806E-8F3C3EB0BFC5}" type="slidenum">
              <a:rPr lang="es-ES" altLang="es-ES" sz="1200"/>
              <a:pPr eaLnBrk="1" hangingPunct="1"/>
              <a:t>35</a:t>
            </a:fld>
            <a:endParaRPr lang="es-ES" altLang="es-E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96460-3C45-2BFB-703B-125CDC445579}"/>
            </a:ext>
          </a:extLst>
        </p:cNvPr>
        <p:cNvGrpSpPr/>
        <p:nvPr/>
      </p:nvGrpSpPr>
      <p:grpSpPr>
        <a:xfrm>
          <a:off x="0" y="0"/>
          <a:ext cx="0" cy="0"/>
          <a:chOff x="0" y="0"/>
          <a:chExt cx="0" cy="0"/>
        </a:xfrm>
      </p:grpSpPr>
      <p:sp>
        <p:nvSpPr>
          <p:cNvPr id="28673" name="1 Marcador de imagen de diapositiva">
            <a:extLst>
              <a:ext uri="{FF2B5EF4-FFF2-40B4-BE49-F238E27FC236}">
                <a16:creationId xmlns:a16="http://schemas.microsoft.com/office/drawing/2014/main" id="{9106B3CF-9AE0-2B76-8DBA-50BF4CFCEB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2 Marcador de notas">
            <a:extLst>
              <a:ext uri="{FF2B5EF4-FFF2-40B4-BE49-F238E27FC236}">
                <a16:creationId xmlns:a16="http://schemas.microsoft.com/office/drawing/2014/main" id="{2F123A05-251E-EDCB-6E6F-88E480426C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28675" name="3 Marcador de número de diapositiva">
            <a:extLst>
              <a:ext uri="{FF2B5EF4-FFF2-40B4-BE49-F238E27FC236}">
                <a16:creationId xmlns:a16="http://schemas.microsoft.com/office/drawing/2014/main" id="{5B91AF79-F8BC-328F-E3A5-9DE625291D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801C875-D852-45D3-B121-10CE1014049B}" type="slidenum">
              <a:rPr lang="es-ES" altLang="es-ES" sz="1200"/>
              <a:pPr eaLnBrk="1" hangingPunct="1"/>
              <a:t>36</a:t>
            </a:fld>
            <a:endParaRPr lang="es-ES" altLang="es-ES" sz="1200"/>
          </a:p>
        </p:txBody>
      </p:sp>
    </p:spTree>
    <p:extLst>
      <p:ext uri="{BB962C8B-B14F-4D97-AF65-F5344CB8AC3E}">
        <p14:creationId xmlns:p14="http://schemas.microsoft.com/office/powerpoint/2010/main" val="552502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Marcador de imagen de diapositiva">
            <a:extLst>
              <a:ext uri="{FF2B5EF4-FFF2-40B4-BE49-F238E27FC236}">
                <a16:creationId xmlns:a16="http://schemas.microsoft.com/office/drawing/2014/main" id="{17EAEBEE-EECB-D698-3254-70BD0ED06C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2 Marcador de notas">
            <a:extLst>
              <a:ext uri="{FF2B5EF4-FFF2-40B4-BE49-F238E27FC236}">
                <a16:creationId xmlns:a16="http://schemas.microsoft.com/office/drawing/2014/main" id="{2AF50E83-216A-3AB9-77FA-3D828E7384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30723" name="3 Marcador de número de diapositiva">
            <a:extLst>
              <a:ext uri="{FF2B5EF4-FFF2-40B4-BE49-F238E27FC236}">
                <a16:creationId xmlns:a16="http://schemas.microsoft.com/office/drawing/2014/main" id="{4EEB3B62-2A00-7D9F-92E7-A033FE4C0E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ACDA18-2CE1-4E95-A450-2CA5D55F16F8}" type="slidenum">
              <a:rPr lang="es-ES" altLang="es-ES" sz="1200"/>
              <a:pPr eaLnBrk="1" hangingPunct="1"/>
              <a:t>37</a:t>
            </a:fld>
            <a:endParaRPr lang="es-ES" altLang="es-E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48A75-60DB-6EF0-5369-58B07017B617}"/>
            </a:ext>
          </a:extLst>
        </p:cNvPr>
        <p:cNvGrpSpPr/>
        <p:nvPr/>
      </p:nvGrpSpPr>
      <p:grpSpPr>
        <a:xfrm>
          <a:off x="0" y="0"/>
          <a:ext cx="0" cy="0"/>
          <a:chOff x="0" y="0"/>
          <a:chExt cx="0" cy="0"/>
        </a:xfrm>
      </p:grpSpPr>
      <p:sp>
        <p:nvSpPr>
          <p:cNvPr id="30721" name="1 Marcador de imagen de diapositiva">
            <a:extLst>
              <a:ext uri="{FF2B5EF4-FFF2-40B4-BE49-F238E27FC236}">
                <a16:creationId xmlns:a16="http://schemas.microsoft.com/office/drawing/2014/main" id="{763127D1-1079-D57A-D19D-210B0F9A4E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2 Marcador de notas">
            <a:extLst>
              <a:ext uri="{FF2B5EF4-FFF2-40B4-BE49-F238E27FC236}">
                <a16:creationId xmlns:a16="http://schemas.microsoft.com/office/drawing/2014/main" id="{FE42067B-0DD3-FC0D-A67A-09C47BB58C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30723" name="3 Marcador de número de diapositiva">
            <a:extLst>
              <a:ext uri="{FF2B5EF4-FFF2-40B4-BE49-F238E27FC236}">
                <a16:creationId xmlns:a16="http://schemas.microsoft.com/office/drawing/2014/main" id="{0A32A06B-73D4-260F-2781-8049FE0DDF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ACDA18-2CE1-4E95-A450-2CA5D55F16F8}" type="slidenum">
              <a:rPr lang="es-ES" altLang="es-ES" sz="1200"/>
              <a:pPr eaLnBrk="1" hangingPunct="1"/>
              <a:t>38</a:t>
            </a:fld>
            <a:endParaRPr lang="es-ES" altLang="es-ES" sz="1200"/>
          </a:p>
        </p:txBody>
      </p:sp>
    </p:spTree>
    <p:extLst>
      <p:ext uri="{BB962C8B-B14F-4D97-AF65-F5344CB8AC3E}">
        <p14:creationId xmlns:p14="http://schemas.microsoft.com/office/powerpoint/2010/main" val="3006879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Marcador de imagen de diapositiva">
            <a:extLst>
              <a:ext uri="{FF2B5EF4-FFF2-40B4-BE49-F238E27FC236}">
                <a16:creationId xmlns:a16="http://schemas.microsoft.com/office/drawing/2014/main" id="{00E95046-6B55-DF28-04EF-7AB2B24A68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2 Marcador de notas">
            <a:extLst>
              <a:ext uri="{FF2B5EF4-FFF2-40B4-BE49-F238E27FC236}">
                <a16:creationId xmlns:a16="http://schemas.microsoft.com/office/drawing/2014/main" id="{7D72DFE4-3F0A-E174-26C4-21792A9529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32771" name="3 Marcador de número de diapositiva">
            <a:extLst>
              <a:ext uri="{FF2B5EF4-FFF2-40B4-BE49-F238E27FC236}">
                <a16:creationId xmlns:a16="http://schemas.microsoft.com/office/drawing/2014/main" id="{42A5EDF4-B11A-1E82-3EC1-3D5CF6A6A8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7A98AB4-C387-4773-B230-14BCE2D6EAD0}" type="slidenum">
              <a:rPr lang="es-ES" altLang="es-ES" sz="1200"/>
              <a:pPr eaLnBrk="1" hangingPunct="1"/>
              <a:t>39</a:t>
            </a:fld>
            <a:endParaRPr lang="es-ES" altLang="es-E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583B-17A9-B5B1-73B3-015AE53DAB6E}"/>
            </a:ext>
          </a:extLst>
        </p:cNvPr>
        <p:cNvGrpSpPr/>
        <p:nvPr/>
      </p:nvGrpSpPr>
      <p:grpSpPr>
        <a:xfrm>
          <a:off x="0" y="0"/>
          <a:ext cx="0" cy="0"/>
          <a:chOff x="0" y="0"/>
          <a:chExt cx="0" cy="0"/>
        </a:xfrm>
      </p:grpSpPr>
      <p:sp>
        <p:nvSpPr>
          <p:cNvPr id="28673" name="1 Marcador de imagen de diapositiva">
            <a:extLst>
              <a:ext uri="{FF2B5EF4-FFF2-40B4-BE49-F238E27FC236}">
                <a16:creationId xmlns:a16="http://schemas.microsoft.com/office/drawing/2014/main" id="{F93F712A-03F5-EE61-176B-E688168AA2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2 Marcador de notas">
            <a:extLst>
              <a:ext uri="{FF2B5EF4-FFF2-40B4-BE49-F238E27FC236}">
                <a16:creationId xmlns:a16="http://schemas.microsoft.com/office/drawing/2014/main" id="{94DD8694-749A-104E-1C05-392E261760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28675" name="3 Marcador de número de diapositiva">
            <a:extLst>
              <a:ext uri="{FF2B5EF4-FFF2-40B4-BE49-F238E27FC236}">
                <a16:creationId xmlns:a16="http://schemas.microsoft.com/office/drawing/2014/main" id="{3A97DEB2-2BE7-9A58-54F9-DBF5A7F0AE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801C875-D852-45D3-B121-10CE1014049B}" type="slidenum">
              <a:rPr lang="es-ES" altLang="es-ES" sz="1200"/>
              <a:pPr eaLnBrk="1" hangingPunct="1"/>
              <a:t>40</a:t>
            </a:fld>
            <a:endParaRPr lang="es-ES" altLang="es-ES" sz="1200"/>
          </a:p>
        </p:txBody>
      </p:sp>
    </p:spTree>
    <p:extLst>
      <p:ext uri="{BB962C8B-B14F-4D97-AF65-F5344CB8AC3E}">
        <p14:creationId xmlns:p14="http://schemas.microsoft.com/office/powerpoint/2010/main" val="2871980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DD06-3F05-A8CB-4BFB-28FDC9E8E7B9}"/>
            </a:ext>
          </a:extLst>
        </p:cNvPr>
        <p:cNvGrpSpPr/>
        <p:nvPr/>
      </p:nvGrpSpPr>
      <p:grpSpPr>
        <a:xfrm>
          <a:off x="0" y="0"/>
          <a:ext cx="0" cy="0"/>
          <a:chOff x="0" y="0"/>
          <a:chExt cx="0" cy="0"/>
        </a:xfrm>
      </p:grpSpPr>
      <p:sp>
        <p:nvSpPr>
          <p:cNvPr id="30721" name="1 Marcador de imagen de diapositiva">
            <a:extLst>
              <a:ext uri="{FF2B5EF4-FFF2-40B4-BE49-F238E27FC236}">
                <a16:creationId xmlns:a16="http://schemas.microsoft.com/office/drawing/2014/main" id="{31CC1D3C-5D0B-60D1-47E5-96E0A886D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2 Marcador de notas">
            <a:extLst>
              <a:ext uri="{FF2B5EF4-FFF2-40B4-BE49-F238E27FC236}">
                <a16:creationId xmlns:a16="http://schemas.microsoft.com/office/drawing/2014/main" id="{B85AFD72-1035-60E2-7739-12CE1FFD19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30723" name="3 Marcador de número de diapositiva">
            <a:extLst>
              <a:ext uri="{FF2B5EF4-FFF2-40B4-BE49-F238E27FC236}">
                <a16:creationId xmlns:a16="http://schemas.microsoft.com/office/drawing/2014/main" id="{6EFC94CE-D26C-616E-BC5E-EFE3F1B69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ACDA18-2CE1-4E95-A450-2CA5D55F16F8}" type="slidenum">
              <a:rPr lang="es-ES" altLang="es-ES" sz="1200"/>
              <a:pPr eaLnBrk="1" hangingPunct="1"/>
              <a:t>43</a:t>
            </a:fld>
            <a:endParaRPr lang="es-ES" altLang="es-ES" sz="1200"/>
          </a:p>
        </p:txBody>
      </p:sp>
    </p:spTree>
    <p:extLst>
      <p:ext uri="{BB962C8B-B14F-4D97-AF65-F5344CB8AC3E}">
        <p14:creationId xmlns:p14="http://schemas.microsoft.com/office/powerpoint/2010/main" val="58763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Poner el MINOCA  PAG 282 CAPITULO 25.</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7</a:t>
            </a:fld>
            <a:endParaRPr lang="es-ES"/>
          </a:p>
        </p:txBody>
      </p:sp>
    </p:spTree>
    <p:extLst>
      <p:ext uri="{BB962C8B-B14F-4D97-AF65-F5344CB8AC3E}">
        <p14:creationId xmlns:p14="http://schemas.microsoft.com/office/powerpoint/2010/main" val="1158862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6F19C-D103-2913-CB6A-8317C6AB79A4}"/>
            </a:ext>
          </a:extLst>
        </p:cNvPr>
        <p:cNvGrpSpPr/>
        <p:nvPr/>
      </p:nvGrpSpPr>
      <p:grpSpPr>
        <a:xfrm>
          <a:off x="0" y="0"/>
          <a:ext cx="0" cy="0"/>
          <a:chOff x="0" y="0"/>
          <a:chExt cx="0" cy="0"/>
        </a:xfrm>
      </p:grpSpPr>
      <p:sp>
        <p:nvSpPr>
          <p:cNvPr id="30721" name="1 Marcador de imagen de diapositiva">
            <a:extLst>
              <a:ext uri="{FF2B5EF4-FFF2-40B4-BE49-F238E27FC236}">
                <a16:creationId xmlns:a16="http://schemas.microsoft.com/office/drawing/2014/main" id="{21529027-FA15-4CD6-F229-BE0AE78258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2 Marcador de notas">
            <a:extLst>
              <a:ext uri="{FF2B5EF4-FFF2-40B4-BE49-F238E27FC236}">
                <a16:creationId xmlns:a16="http://schemas.microsoft.com/office/drawing/2014/main" id="{46CC4530-3685-4A97-CF4B-C02D57A73C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30723" name="3 Marcador de número de diapositiva">
            <a:extLst>
              <a:ext uri="{FF2B5EF4-FFF2-40B4-BE49-F238E27FC236}">
                <a16:creationId xmlns:a16="http://schemas.microsoft.com/office/drawing/2014/main" id="{A882D0BF-14BF-0456-6488-76A6B2C32A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ACDA18-2CE1-4E95-A450-2CA5D55F16F8}" type="slidenum">
              <a:rPr lang="es-ES" altLang="es-ES" sz="1200"/>
              <a:pPr eaLnBrk="1" hangingPunct="1"/>
              <a:t>44</a:t>
            </a:fld>
            <a:endParaRPr lang="es-ES" altLang="es-ES" sz="1200"/>
          </a:p>
        </p:txBody>
      </p:sp>
    </p:spTree>
    <p:extLst>
      <p:ext uri="{BB962C8B-B14F-4D97-AF65-F5344CB8AC3E}">
        <p14:creationId xmlns:p14="http://schemas.microsoft.com/office/powerpoint/2010/main" val="1522133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9EB56-6B99-0C0D-2207-4A82C32447C9}"/>
            </a:ext>
          </a:extLst>
        </p:cNvPr>
        <p:cNvGrpSpPr/>
        <p:nvPr/>
      </p:nvGrpSpPr>
      <p:grpSpPr>
        <a:xfrm>
          <a:off x="0" y="0"/>
          <a:ext cx="0" cy="0"/>
          <a:chOff x="0" y="0"/>
          <a:chExt cx="0" cy="0"/>
        </a:xfrm>
      </p:grpSpPr>
      <p:sp>
        <p:nvSpPr>
          <p:cNvPr id="32769" name="1 Marcador de imagen de diapositiva">
            <a:extLst>
              <a:ext uri="{FF2B5EF4-FFF2-40B4-BE49-F238E27FC236}">
                <a16:creationId xmlns:a16="http://schemas.microsoft.com/office/drawing/2014/main" id="{E45C6428-31BB-7C6C-9C05-193F11FDF2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2 Marcador de notas">
            <a:extLst>
              <a:ext uri="{FF2B5EF4-FFF2-40B4-BE49-F238E27FC236}">
                <a16:creationId xmlns:a16="http://schemas.microsoft.com/office/drawing/2014/main" id="{0D6672A7-CC0F-416B-A597-52B19C6D88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32771" name="3 Marcador de número de diapositiva">
            <a:extLst>
              <a:ext uri="{FF2B5EF4-FFF2-40B4-BE49-F238E27FC236}">
                <a16:creationId xmlns:a16="http://schemas.microsoft.com/office/drawing/2014/main" id="{86209C55-B752-9453-99CA-61E286AAC1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7A98AB4-C387-4773-B230-14BCE2D6EAD0}" type="slidenum">
              <a:rPr lang="es-ES" altLang="es-ES" sz="1200"/>
              <a:pPr eaLnBrk="1" hangingPunct="1"/>
              <a:t>45</a:t>
            </a:fld>
            <a:endParaRPr lang="es-ES" altLang="es-ES" sz="1200"/>
          </a:p>
        </p:txBody>
      </p:sp>
    </p:spTree>
    <p:extLst>
      <p:ext uri="{BB962C8B-B14F-4D97-AF65-F5344CB8AC3E}">
        <p14:creationId xmlns:p14="http://schemas.microsoft.com/office/powerpoint/2010/main" val="3309474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Marcador de imagen de diapositiva 1">
            <a:extLst>
              <a:ext uri="{FF2B5EF4-FFF2-40B4-BE49-F238E27FC236}">
                <a16:creationId xmlns:a16="http://schemas.microsoft.com/office/drawing/2014/main" id="{D9D719DC-0D9A-2063-2287-8E82B22085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Marcador de notas 2">
            <a:extLst>
              <a:ext uri="{FF2B5EF4-FFF2-40B4-BE49-F238E27FC236}">
                <a16:creationId xmlns:a16="http://schemas.microsoft.com/office/drawing/2014/main" id="{523EC233-0B82-E8BA-408A-B2B029BD8C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cs typeface="Geneva" panose="020B0503030404040204" pitchFamily="34" charset="0"/>
            </a:endParaRPr>
          </a:p>
        </p:txBody>
      </p:sp>
      <p:sp>
        <p:nvSpPr>
          <p:cNvPr id="76804" name="Marcador de número de diapositiva 3">
            <a:extLst>
              <a:ext uri="{FF2B5EF4-FFF2-40B4-BE49-F238E27FC236}">
                <a16:creationId xmlns:a16="http://schemas.microsoft.com/office/drawing/2014/main" id="{0AF84269-3C11-03FF-07B4-2CE3BDAC14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C1F1BC8C-3FE6-FD4A-99A2-317E48D95659}" type="slidenum">
              <a:rPr lang="es-ES" altLang="es-ES"/>
              <a:pPr>
                <a:spcBef>
                  <a:spcPct val="0"/>
                </a:spcBef>
              </a:pPr>
              <a:t>46</a:t>
            </a:fld>
            <a:endParaRPr lang="es-ES" alt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Marcador de imagen de diapositiva 1">
            <a:extLst>
              <a:ext uri="{FF2B5EF4-FFF2-40B4-BE49-F238E27FC236}">
                <a16:creationId xmlns:a16="http://schemas.microsoft.com/office/drawing/2014/main" id="{C98E246E-9373-A776-FC2D-D03B6B15C1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Marcador de notas 2">
            <a:extLst>
              <a:ext uri="{FF2B5EF4-FFF2-40B4-BE49-F238E27FC236}">
                <a16:creationId xmlns:a16="http://schemas.microsoft.com/office/drawing/2014/main" id="{3F756BD1-AFAA-5C44-A639-CB3EF143B3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endParaRPr lang="es-ES" altLang="es-ES" sz="1100">
              <a:cs typeface="Geneva" panose="020B0503030404040204" pitchFamily="34" charset="0"/>
            </a:endParaRPr>
          </a:p>
        </p:txBody>
      </p:sp>
      <p:sp>
        <p:nvSpPr>
          <p:cNvPr id="78852" name="Marcador de número de diapositiva 3">
            <a:extLst>
              <a:ext uri="{FF2B5EF4-FFF2-40B4-BE49-F238E27FC236}">
                <a16:creationId xmlns:a16="http://schemas.microsoft.com/office/drawing/2014/main" id="{92959821-14CC-22E6-C1B3-270DD44650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642F0FDE-F8DD-0A4A-9A1E-6EF6A3388891}" type="slidenum">
              <a:rPr lang="es-ES" altLang="es-ES"/>
              <a:pPr>
                <a:spcBef>
                  <a:spcPct val="0"/>
                </a:spcBef>
              </a:pPr>
              <a:t>47</a:t>
            </a:fld>
            <a:endParaRPr lang="es-ES" alt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a:extLst>
              <a:ext uri="{FF2B5EF4-FFF2-40B4-BE49-F238E27FC236}">
                <a16:creationId xmlns:a16="http://schemas.microsoft.com/office/drawing/2014/main" id="{5FDD1126-9136-E12C-ED6A-F1DDCD341C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2 Marcador de notas">
            <a:extLst>
              <a:ext uri="{FF2B5EF4-FFF2-40B4-BE49-F238E27FC236}">
                <a16:creationId xmlns:a16="http://schemas.microsoft.com/office/drawing/2014/main" id="{8C6B0EAF-6DA2-1B4F-16D2-2DCD7B6AA4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80900" name="3 Marcador de número de diapositiva">
            <a:extLst>
              <a:ext uri="{FF2B5EF4-FFF2-40B4-BE49-F238E27FC236}">
                <a16:creationId xmlns:a16="http://schemas.microsoft.com/office/drawing/2014/main" id="{5A6BD7C3-FCE4-EAC9-19C1-88461CD425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D73B138B-C7AC-8E4B-9F88-5736DB936607}" type="slidenum">
              <a:rPr lang="es-ES" altLang="es-ES"/>
              <a:pPr>
                <a:spcBef>
                  <a:spcPct val="0"/>
                </a:spcBef>
              </a:pPr>
              <a:t>49</a:t>
            </a:fld>
            <a:endParaRPr lang="es-ES" alt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ECG de pausa sinusal</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54</a:t>
            </a:fld>
            <a:endParaRPr lang="es-ES"/>
          </a:p>
        </p:txBody>
      </p:sp>
    </p:spTree>
    <p:extLst>
      <p:ext uri="{BB962C8B-B14F-4D97-AF65-F5344CB8AC3E}">
        <p14:creationId xmlns:p14="http://schemas.microsoft.com/office/powerpoint/2010/main" val="3289494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BAV de 1º grado</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55</a:t>
            </a:fld>
            <a:endParaRPr lang="es-ES"/>
          </a:p>
        </p:txBody>
      </p:sp>
    </p:spTree>
    <p:extLst>
      <p:ext uri="{BB962C8B-B14F-4D97-AF65-F5344CB8AC3E}">
        <p14:creationId xmlns:p14="http://schemas.microsoft.com/office/powerpoint/2010/main" val="585669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Bloqueo AV 2º </a:t>
            </a:r>
            <a:r>
              <a:rPr lang="es-ES" err="1"/>
              <a:t>Mobitz</a:t>
            </a:r>
            <a:r>
              <a:rPr lang="es-ES"/>
              <a:t> 1</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56</a:t>
            </a:fld>
            <a:endParaRPr lang="es-ES"/>
          </a:p>
        </p:txBody>
      </p:sp>
    </p:spTree>
    <p:extLst>
      <p:ext uri="{BB962C8B-B14F-4D97-AF65-F5344CB8AC3E}">
        <p14:creationId xmlns:p14="http://schemas.microsoft.com/office/powerpoint/2010/main" val="3868985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ECG de BAV 2º grado </a:t>
            </a:r>
            <a:r>
              <a:rPr lang="es-ES" err="1"/>
              <a:t>Mobitz</a:t>
            </a:r>
            <a:r>
              <a:rPr lang="es-ES"/>
              <a:t> I</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57</a:t>
            </a:fld>
            <a:endParaRPr lang="es-ES"/>
          </a:p>
        </p:txBody>
      </p:sp>
    </p:spTree>
    <p:extLst>
      <p:ext uri="{BB962C8B-B14F-4D97-AF65-F5344CB8AC3E}">
        <p14:creationId xmlns:p14="http://schemas.microsoft.com/office/powerpoint/2010/main" val="1030299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BAV 2ª grado </a:t>
            </a:r>
            <a:r>
              <a:rPr lang="es-ES" err="1"/>
              <a:t>Mobitz</a:t>
            </a:r>
            <a:r>
              <a:rPr lang="es-ES"/>
              <a:t> 2 </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58</a:t>
            </a:fld>
            <a:endParaRPr lang="es-ES"/>
          </a:p>
        </p:txBody>
      </p:sp>
    </p:spTree>
    <p:extLst>
      <p:ext uri="{BB962C8B-B14F-4D97-AF65-F5344CB8AC3E}">
        <p14:creationId xmlns:p14="http://schemas.microsoft.com/office/powerpoint/2010/main" val="174254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1 Marcador de imagen de diapositiva">
            <a:extLst>
              <a:ext uri="{FF2B5EF4-FFF2-40B4-BE49-F238E27FC236}">
                <a16:creationId xmlns:a16="http://schemas.microsoft.com/office/drawing/2014/main" id="{4A55583C-BC88-58DA-040C-4AE5D848E7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8" name="2 Marcador de notas">
            <a:extLst>
              <a:ext uri="{FF2B5EF4-FFF2-40B4-BE49-F238E27FC236}">
                <a16:creationId xmlns:a16="http://schemas.microsoft.com/office/drawing/2014/main" id="{7C2B2188-2A30-B145-CB29-0FEF3C48F3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a:t>Poner el diagnostico diferencial del dolor torácico del manual de Toledo en la pagina 276/277</a:t>
            </a:r>
          </a:p>
        </p:txBody>
      </p:sp>
      <p:sp>
        <p:nvSpPr>
          <p:cNvPr id="14339" name="3 Marcador de número de diapositiva">
            <a:extLst>
              <a:ext uri="{FF2B5EF4-FFF2-40B4-BE49-F238E27FC236}">
                <a16:creationId xmlns:a16="http://schemas.microsoft.com/office/drawing/2014/main" id="{B7FAD9BB-40BD-80C7-2B11-6EB9A3CD18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C47C40A-18F6-4CB4-8771-C9BFAC3EE49B}" type="slidenum">
              <a:rPr lang="es-ES" altLang="es-ES" sz="1200"/>
              <a:pPr eaLnBrk="1" hangingPunct="1"/>
              <a:t>8</a:t>
            </a:fld>
            <a:endParaRPr lang="es-ES" altLang="es-E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Bloqueo AV 3. ENFERMEDAD PANCONDUCIONAL.</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60</a:t>
            </a:fld>
            <a:endParaRPr lang="es-ES"/>
          </a:p>
        </p:txBody>
      </p:sp>
    </p:spTree>
    <p:extLst>
      <p:ext uri="{BB962C8B-B14F-4D97-AF65-F5344CB8AC3E}">
        <p14:creationId xmlns:p14="http://schemas.microsoft.com/office/powerpoint/2010/main" val="2333620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a:extLst>
              <a:ext uri="{FF2B5EF4-FFF2-40B4-BE49-F238E27FC236}">
                <a16:creationId xmlns:a16="http://schemas.microsoft.com/office/drawing/2014/main" id="{D2335CFA-5EC5-B5C5-EA19-3D1CEC2873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Marcador de notas">
            <a:extLst>
              <a:ext uri="{FF2B5EF4-FFF2-40B4-BE49-F238E27FC236}">
                <a16:creationId xmlns:a16="http://schemas.microsoft.com/office/drawing/2014/main" id="{D822E386-72D6-AC1B-DCB5-EF6389B478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a:cs typeface="Geneva" panose="020B0503030404040204" pitchFamily="34" charset="0"/>
            </a:endParaRPr>
          </a:p>
        </p:txBody>
      </p:sp>
      <p:sp>
        <p:nvSpPr>
          <p:cNvPr id="82948" name="3 Marcador de número de diapositiva">
            <a:extLst>
              <a:ext uri="{FF2B5EF4-FFF2-40B4-BE49-F238E27FC236}">
                <a16:creationId xmlns:a16="http://schemas.microsoft.com/office/drawing/2014/main" id="{5804AC6F-02EB-213C-14E3-7032C3E9F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C6979EA0-29F7-564B-BFE5-9BE7C724873F}" type="slidenum">
              <a:rPr lang="es-ES" altLang="es-ES"/>
              <a:pPr>
                <a:spcBef>
                  <a:spcPct val="0"/>
                </a:spcBef>
              </a:pPr>
              <a:t>61</a:t>
            </a:fld>
            <a:endParaRPr lang="es-ES" alt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a:extLst>
              <a:ext uri="{FF2B5EF4-FFF2-40B4-BE49-F238E27FC236}">
                <a16:creationId xmlns:a16="http://schemas.microsoft.com/office/drawing/2014/main" id="{6EA223E7-EFC6-0ACA-39AA-9E9B8D8399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a:extLst>
              <a:ext uri="{FF2B5EF4-FFF2-40B4-BE49-F238E27FC236}">
                <a16:creationId xmlns:a16="http://schemas.microsoft.com/office/drawing/2014/main" id="{56867E64-7BC7-45A6-E896-5EB0B38E61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84996" name="3 Marcador de número de diapositiva">
            <a:extLst>
              <a:ext uri="{FF2B5EF4-FFF2-40B4-BE49-F238E27FC236}">
                <a16:creationId xmlns:a16="http://schemas.microsoft.com/office/drawing/2014/main" id="{D8D2F463-8809-53F3-A017-FE89812312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3D7E301B-9031-F24E-9FD5-47D06E028510}" type="slidenum">
              <a:rPr lang="es-ES" altLang="es-ES"/>
              <a:pPr>
                <a:spcBef>
                  <a:spcPct val="0"/>
                </a:spcBef>
              </a:pPr>
              <a:t>62</a:t>
            </a:fld>
            <a:endParaRPr lang="es-ES" alt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a:extLst>
              <a:ext uri="{FF2B5EF4-FFF2-40B4-BE49-F238E27FC236}">
                <a16:creationId xmlns:a16="http://schemas.microsoft.com/office/drawing/2014/main" id="{CBF2E8E0-D179-26D1-AA02-0874B1D4DE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a:extLst>
              <a:ext uri="{FF2B5EF4-FFF2-40B4-BE49-F238E27FC236}">
                <a16:creationId xmlns:a16="http://schemas.microsoft.com/office/drawing/2014/main" id="{77ED79FC-03CC-0C19-EDA0-F9CF9FCD82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87044" name="3 Marcador de número de diapositiva">
            <a:extLst>
              <a:ext uri="{FF2B5EF4-FFF2-40B4-BE49-F238E27FC236}">
                <a16:creationId xmlns:a16="http://schemas.microsoft.com/office/drawing/2014/main" id="{C3F0C253-F5C7-7769-FA63-5DA6475DAF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8C9481B2-F309-A74F-8384-7FF0CFB4872E}" type="slidenum">
              <a:rPr lang="es-ES" altLang="es-ES"/>
              <a:pPr>
                <a:spcBef>
                  <a:spcPct val="0"/>
                </a:spcBef>
              </a:pPr>
              <a:t>63</a:t>
            </a:fld>
            <a:endParaRPr lang="es-ES" alt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a:extLst>
              <a:ext uri="{FF2B5EF4-FFF2-40B4-BE49-F238E27FC236}">
                <a16:creationId xmlns:a16="http://schemas.microsoft.com/office/drawing/2014/main" id="{14EADCED-4713-7D5B-3C20-D3A8D91EEC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a:extLst>
              <a:ext uri="{FF2B5EF4-FFF2-40B4-BE49-F238E27FC236}">
                <a16:creationId xmlns:a16="http://schemas.microsoft.com/office/drawing/2014/main" id="{4EB39782-96C0-A091-298E-ED302837C4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89092" name="3 Marcador de número de diapositiva">
            <a:extLst>
              <a:ext uri="{FF2B5EF4-FFF2-40B4-BE49-F238E27FC236}">
                <a16:creationId xmlns:a16="http://schemas.microsoft.com/office/drawing/2014/main" id="{B57D5D14-3186-FC52-095E-BA0AB232E3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FAB562D1-AF27-334C-873B-A4367CDA16DC}" type="slidenum">
              <a:rPr lang="es-ES" altLang="es-ES"/>
              <a:pPr>
                <a:spcBef>
                  <a:spcPct val="0"/>
                </a:spcBef>
              </a:pPr>
              <a:t>64</a:t>
            </a:fld>
            <a:endParaRPr lang="es-ES" alt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8DBB2-B4F3-6977-37DA-EF21C5A62DE8}"/>
            </a:ext>
          </a:extLst>
        </p:cNvPr>
        <p:cNvGrpSpPr/>
        <p:nvPr/>
      </p:nvGrpSpPr>
      <p:grpSpPr>
        <a:xfrm>
          <a:off x="0" y="0"/>
          <a:ext cx="0" cy="0"/>
          <a:chOff x="0" y="0"/>
          <a:chExt cx="0" cy="0"/>
        </a:xfrm>
      </p:grpSpPr>
      <p:sp>
        <p:nvSpPr>
          <p:cNvPr id="89090" name="1 Marcador de imagen de diapositiva">
            <a:extLst>
              <a:ext uri="{FF2B5EF4-FFF2-40B4-BE49-F238E27FC236}">
                <a16:creationId xmlns:a16="http://schemas.microsoft.com/office/drawing/2014/main" id="{7149BFD6-EA5F-7126-5F02-3C4A01AE2E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a:extLst>
              <a:ext uri="{FF2B5EF4-FFF2-40B4-BE49-F238E27FC236}">
                <a16:creationId xmlns:a16="http://schemas.microsoft.com/office/drawing/2014/main" id="{0BA2DEBF-090F-9E7F-4DAC-D92CCBDF3C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89092" name="3 Marcador de número de diapositiva">
            <a:extLst>
              <a:ext uri="{FF2B5EF4-FFF2-40B4-BE49-F238E27FC236}">
                <a16:creationId xmlns:a16="http://schemas.microsoft.com/office/drawing/2014/main" id="{2BB23384-33BA-7F77-C653-BC9EABD8ED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FAB562D1-AF27-334C-873B-A4367CDA16DC}" type="slidenum">
              <a:rPr lang="es-ES" altLang="es-ES"/>
              <a:pPr>
                <a:spcBef>
                  <a:spcPct val="0"/>
                </a:spcBef>
              </a:pPr>
              <a:t>65</a:t>
            </a:fld>
            <a:endParaRPr lang="es-ES" altLang="es-ES"/>
          </a:p>
        </p:txBody>
      </p:sp>
    </p:spTree>
    <p:extLst>
      <p:ext uri="{BB962C8B-B14F-4D97-AF65-F5344CB8AC3E}">
        <p14:creationId xmlns:p14="http://schemas.microsoft.com/office/powerpoint/2010/main" val="35562037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a:extLst>
              <a:ext uri="{FF2B5EF4-FFF2-40B4-BE49-F238E27FC236}">
                <a16:creationId xmlns:a16="http://schemas.microsoft.com/office/drawing/2014/main" id="{D489B6B9-20E3-97C9-72B0-208DA4EBD6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2 Marcador de notas">
            <a:extLst>
              <a:ext uri="{FF2B5EF4-FFF2-40B4-BE49-F238E27FC236}">
                <a16:creationId xmlns:a16="http://schemas.microsoft.com/office/drawing/2014/main" id="{2403EF17-F250-B1F9-8152-39CC5CA9AB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93188" name="3 Marcador de número de diapositiva">
            <a:extLst>
              <a:ext uri="{FF2B5EF4-FFF2-40B4-BE49-F238E27FC236}">
                <a16:creationId xmlns:a16="http://schemas.microsoft.com/office/drawing/2014/main" id="{7073515C-18F3-09F0-102D-37FC89B172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37B7FAC2-DCA8-F246-8C23-44B60DF42018}" type="slidenum">
              <a:rPr lang="es-ES" altLang="es-ES"/>
              <a:pPr>
                <a:spcBef>
                  <a:spcPct val="0"/>
                </a:spcBef>
              </a:pPr>
              <a:t>66</a:t>
            </a:fld>
            <a:endParaRPr lang="es-ES" alt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a:extLst>
              <a:ext uri="{FF2B5EF4-FFF2-40B4-BE49-F238E27FC236}">
                <a16:creationId xmlns:a16="http://schemas.microsoft.com/office/drawing/2014/main" id="{F61F5EB9-B2A8-1663-3E8C-5BC1B59E5A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a:extLst>
              <a:ext uri="{FF2B5EF4-FFF2-40B4-BE49-F238E27FC236}">
                <a16:creationId xmlns:a16="http://schemas.microsoft.com/office/drawing/2014/main" id="{DF17734D-9CAD-0952-B159-77B4BE36FC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95236" name="3 Marcador de número de diapositiva">
            <a:extLst>
              <a:ext uri="{FF2B5EF4-FFF2-40B4-BE49-F238E27FC236}">
                <a16:creationId xmlns:a16="http://schemas.microsoft.com/office/drawing/2014/main" id="{973DB074-FFF2-0764-8173-7634F42BA3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04D57497-A4A8-9946-BF43-F13F666E75C0}" type="slidenum">
              <a:rPr lang="es-ES" altLang="es-ES"/>
              <a:pPr>
                <a:spcBef>
                  <a:spcPct val="0"/>
                </a:spcBef>
              </a:pPr>
              <a:t>67</a:t>
            </a:fld>
            <a:endParaRPr lang="es-ES" alt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0193-DAA0-94F0-F99F-23CC2BBB9D79}"/>
            </a:ext>
          </a:extLst>
        </p:cNvPr>
        <p:cNvGrpSpPr/>
        <p:nvPr/>
      </p:nvGrpSpPr>
      <p:grpSpPr>
        <a:xfrm>
          <a:off x="0" y="0"/>
          <a:ext cx="0" cy="0"/>
          <a:chOff x="0" y="0"/>
          <a:chExt cx="0" cy="0"/>
        </a:xfrm>
      </p:grpSpPr>
      <p:sp>
        <p:nvSpPr>
          <p:cNvPr id="95234" name="1 Marcador de imagen de diapositiva">
            <a:extLst>
              <a:ext uri="{FF2B5EF4-FFF2-40B4-BE49-F238E27FC236}">
                <a16:creationId xmlns:a16="http://schemas.microsoft.com/office/drawing/2014/main" id="{115853EB-95F3-3F8C-15DF-93E2392782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a:extLst>
              <a:ext uri="{FF2B5EF4-FFF2-40B4-BE49-F238E27FC236}">
                <a16:creationId xmlns:a16="http://schemas.microsoft.com/office/drawing/2014/main" id="{141FB953-DB5E-1F35-89F3-3FCB3EC8F5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95236" name="3 Marcador de número de diapositiva">
            <a:extLst>
              <a:ext uri="{FF2B5EF4-FFF2-40B4-BE49-F238E27FC236}">
                <a16:creationId xmlns:a16="http://schemas.microsoft.com/office/drawing/2014/main" id="{F58B77D7-E914-9C20-ACF6-127FCDF8DB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04D57497-A4A8-9946-BF43-F13F666E75C0}" type="slidenum">
              <a:rPr lang="es-ES" altLang="es-ES"/>
              <a:pPr>
                <a:spcBef>
                  <a:spcPct val="0"/>
                </a:spcBef>
              </a:pPr>
              <a:t>68</a:t>
            </a:fld>
            <a:endParaRPr lang="es-ES" altLang="es-ES"/>
          </a:p>
        </p:txBody>
      </p:sp>
    </p:spTree>
    <p:extLst>
      <p:ext uri="{BB962C8B-B14F-4D97-AF65-F5344CB8AC3E}">
        <p14:creationId xmlns:p14="http://schemas.microsoft.com/office/powerpoint/2010/main" val="1300067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3F2C-6CDC-563E-397B-B7A7E53D61DF}"/>
            </a:ext>
          </a:extLst>
        </p:cNvPr>
        <p:cNvGrpSpPr/>
        <p:nvPr/>
      </p:nvGrpSpPr>
      <p:grpSpPr>
        <a:xfrm>
          <a:off x="0" y="0"/>
          <a:ext cx="0" cy="0"/>
          <a:chOff x="0" y="0"/>
          <a:chExt cx="0" cy="0"/>
        </a:xfrm>
      </p:grpSpPr>
      <p:sp>
        <p:nvSpPr>
          <p:cNvPr id="99330" name="1 Marcador de imagen de diapositiva">
            <a:extLst>
              <a:ext uri="{FF2B5EF4-FFF2-40B4-BE49-F238E27FC236}">
                <a16:creationId xmlns:a16="http://schemas.microsoft.com/office/drawing/2014/main" id="{E7B85106-3404-5549-EAA5-1EFABE7105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2 Marcador de notas">
            <a:extLst>
              <a:ext uri="{FF2B5EF4-FFF2-40B4-BE49-F238E27FC236}">
                <a16:creationId xmlns:a16="http://schemas.microsoft.com/office/drawing/2014/main" id="{1E6320D5-D0E1-D690-0F0B-C15C2AC7D4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99332" name="3 Marcador de número de diapositiva">
            <a:extLst>
              <a:ext uri="{FF2B5EF4-FFF2-40B4-BE49-F238E27FC236}">
                <a16:creationId xmlns:a16="http://schemas.microsoft.com/office/drawing/2014/main" id="{FB58B1D7-F9F5-906C-3482-878757575C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6CD896E9-D867-E143-9D22-77443F7C6065}" type="slidenum">
              <a:rPr lang="es-ES" altLang="es-ES"/>
              <a:pPr>
                <a:spcBef>
                  <a:spcPct val="0"/>
                </a:spcBef>
              </a:pPr>
              <a:t>69</a:t>
            </a:fld>
            <a:endParaRPr lang="es-ES" altLang="es-ES"/>
          </a:p>
        </p:txBody>
      </p:sp>
    </p:spTree>
    <p:extLst>
      <p:ext uri="{BB962C8B-B14F-4D97-AF65-F5344CB8AC3E}">
        <p14:creationId xmlns:p14="http://schemas.microsoft.com/office/powerpoint/2010/main" val="194456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04C24-25E9-B321-7697-CAB73751B1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643049F-D701-6A2D-65F7-BFDF28E6A61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B3EAD82-F331-54AC-DDD7-C1D5082DF7FE}"/>
              </a:ext>
            </a:extLst>
          </p:cNvPr>
          <p:cNvSpPr>
            <a:spLocks noGrp="1"/>
          </p:cNvSpPr>
          <p:nvPr>
            <p:ph type="body" idx="1"/>
          </p:nvPr>
        </p:nvSpPr>
        <p:spPr/>
        <p:txBody>
          <a:bodyPr/>
          <a:lstStyle/>
          <a:p>
            <a:r>
              <a:rPr lang="es-ES"/>
              <a:t>Poner el MINOCA  PAG 282 CAPITULO 25.</a:t>
            </a:r>
          </a:p>
        </p:txBody>
      </p:sp>
      <p:sp>
        <p:nvSpPr>
          <p:cNvPr id="4" name="Marcador de número de diapositiva 3">
            <a:extLst>
              <a:ext uri="{FF2B5EF4-FFF2-40B4-BE49-F238E27FC236}">
                <a16:creationId xmlns:a16="http://schemas.microsoft.com/office/drawing/2014/main" id="{3289B1B5-55FD-8CFC-B0AA-0324DC2B2E19}"/>
              </a:ext>
            </a:extLst>
          </p:cNvPr>
          <p:cNvSpPr>
            <a:spLocks noGrp="1"/>
          </p:cNvSpPr>
          <p:nvPr>
            <p:ph type="sldNum" sz="quarter" idx="5"/>
          </p:nvPr>
        </p:nvSpPr>
        <p:spPr/>
        <p:txBody>
          <a:bodyPr/>
          <a:lstStyle/>
          <a:p>
            <a:fld id="{57E391A4-A947-4831-AD38-DF9EB778AF1C}" type="slidenum">
              <a:rPr lang="es-ES" smtClean="0"/>
              <a:t>9</a:t>
            </a:fld>
            <a:endParaRPr lang="es-ES"/>
          </a:p>
        </p:txBody>
      </p:sp>
    </p:spTree>
    <p:extLst>
      <p:ext uri="{BB962C8B-B14F-4D97-AF65-F5344CB8AC3E}">
        <p14:creationId xmlns:p14="http://schemas.microsoft.com/office/powerpoint/2010/main" val="182246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DACE5-6C30-0FE2-7005-F570FCB399BC}"/>
            </a:ext>
          </a:extLst>
        </p:cNvPr>
        <p:cNvGrpSpPr/>
        <p:nvPr/>
      </p:nvGrpSpPr>
      <p:grpSpPr>
        <a:xfrm>
          <a:off x="0" y="0"/>
          <a:ext cx="0" cy="0"/>
          <a:chOff x="0" y="0"/>
          <a:chExt cx="0" cy="0"/>
        </a:xfrm>
      </p:grpSpPr>
      <p:sp>
        <p:nvSpPr>
          <p:cNvPr id="95234" name="1 Marcador de imagen de diapositiva">
            <a:extLst>
              <a:ext uri="{FF2B5EF4-FFF2-40B4-BE49-F238E27FC236}">
                <a16:creationId xmlns:a16="http://schemas.microsoft.com/office/drawing/2014/main" id="{9B333196-0829-9251-00BC-1CCC067F09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a:extLst>
              <a:ext uri="{FF2B5EF4-FFF2-40B4-BE49-F238E27FC236}">
                <a16:creationId xmlns:a16="http://schemas.microsoft.com/office/drawing/2014/main" id="{520FD487-C3C6-D5EB-1126-E164506ABA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95236" name="3 Marcador de número de diapositiva">
            <a:extLst>
              <a:ext uri="{FF2B5EF4-FFF2-40B4-BE49-F238E27FC236}">
                <a16:creationId xmlns:a16="http://schemas.microsoft.com/office/drawing/2014/main" id="{A27A6387-445D-9B21-D0B3-946108BF1C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04D57497-A4A8-9946-BF43-F13F666E75C0}" type="slidenum">
              <a:rPr lang="es-ES" altLang="es-ES"/>
              <a:pPr>
                <a:spcBef>
                  <a:spcPct val="0"/>
                </a:spcBef>
              </a:pPr>
              <a:t>70</a:t>
            </a:fld>
            <a:endParaRPr lang="es-ES" altLang="es-ES"/>
          </a:p>
        </p:txBody>
      </p:sp>
    </p:spTree>
    <p:extLst>
      <p:ext uri="{BB962C8B-B14F-4D97-AF65-F5344CB8AC3E}">
        <p14:creationId xmlns:p14="http://schemas.microsoft.com/office/powerpoint/2010/main" val="4050677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9000A-5F2C-FB3F-0AB4-AEF0EE195517}"/>
            </a:ext>
          </a:extLst>
        </p:cNvPr>
        <p:cNvGrpSpPr/>
        <p:nvPr/>
      </p:nvGrpSpPr>
      <p:grpSpPr>
        <a:xfrm>
          <a:off x="0" y="0"/>
          <a:ext cx="0" cy="0"/>
          <a:chOff x="0" y="0"/>
          <a:chExt cx="0" cy="0"/>
        </a:xfrm>
      </p:grpSpPr>
      <p:sp>
        <p:nvSpPr>
          <p:cNvPr id="95234" name="1 Marcador de imagen de diapositiva">
            <a:extLst>
              <a:ext uri="{FF2B5EF4-FFF2-40B4-BE49-F238E27FC236}">
                <a16:creationId xmlns:a16="http://schemas.microsoft.com/office/drawing/2014/main" id="{026A4965-9AE0-9BC4-BB39-C5317D1AB7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a:extLst>
              <a:ext uri="{FF2B5EF4-FFF2-40B4-BE49-F238E27FC236}">
                <a16:creationId xmlns:a16="http://schemas.microsoft.com/office/drawing/2014/main" id="{17E735BC-2AD6-331E-EC1B-5ADA2A6B68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95236" name="3 Marcador de número de diapositiva">
            <a:extLst>
              <a:ext uri="{FF2B5EF4-FFF2-40B4-BE49-F238E27FC236}">
                <a16:creationId xmlns:a16="http://schemas.microsoft.com/office/drawing/2014/main" id="{17578AB5-5846-9391-8F48-372381C894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04D57497-A4A8-9946-BF43-F13F666E75C0}" type="slidenum">
              <a:rPr lang="es-ES" altLang="es-ES"/>
              <a:pPr>
                <a:spcBef>
                  <a:spcPct val="0"/>
                </a:spcBef>
              </a:pPr>
              <a:t>71</a:t>
            </a:fld>
            <a:endParaRPr lang="es-ES" altLang="es-ES"/>
          </a:p>
        </p:txBody>
      </p:sp>
    </p:spTree>
    <p:extLst>
      <p:ext uri="{BB962C8B-B14F-4D97-AF65-F5344CB8AC3E}">
        <p14:creationId xmlns:p14="http://schemas.microsoft.com/office/powerpoint/2010/main" val="762225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Marcador de imagen de diapositiva">
            <a:extLst>
              <a:ext uri="{FF2B5EF4-FFF2-40B4-BE49-F238E27FC236}">
                <a16:creationId xmlns:a16="http://schemas.microsoft.com/office/drawing/2014/main" id="{261325A8-7416-4E3C-4B3E-E28371DFE2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2 Marcador de notas">
            <a:extLst>
              <a:ext uri="{FF2B5EF4-FFF2-40B4-BE49-F238E27FC236}">
                <a16:creationId xmlns:a16="http://schemas.microsoft.com/office/drawing/2014/main" id="{E1961BBF-0CF0-4B13-90BB-0A1BE8F3B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99332" name="3 Marcador de número de diapositiva">
            <a:extLst>
              <a:ext uri="{FF2B5EF4-FFF2-40B4-BE49-F238E27FC236}">
                <a16:creationId xmlns:a16="http://schemas.microsoft.com/office/drawing/2014/main" id="{DD94615F-0990-8762-6895-3D95FC531A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6CD896E9-D867-E143-9D22-77443F7C6065}" type="slidenum">
              <a:rPr lang="es-ES" altLang="es-ES"/>
              <a:pPr>
                <a:spcBef>
                  <a:spcPct val="0"/>
                </a:spcBef>
              </a:pPr>
              <a:t>72</a:t>
            </a:fld>
            <a:endParaRPr lang="es-ES" alt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Marcador de imagen de diapositiva 1">
            <a:extLst>
              <a:ext uri="{FF2B5EF4-FFF2-40B4-BE49-F238E27FC236}">
                <a16:creationId xmlns:a16="http://schemas.microsoft.com/office/drawing/2014/main" id="{F903FAD8-0302-7624-71DB-E4A7A4417B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Marcador de notas 2">
            <a:extLst>
              <a:ext uri="{FF2B5EF4-FFF2-40B4-BE49-F238E27FC236}">
                <a16:creationId xmlns:a16="http://schemas.microsoft.com/office/drawing/2014/main" id="{F2601B3A-F7B0-3AA5-9FA0-B0E74D4D3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a-ES" altLang="es-ES">
              <a:cs typeface="Geneva" panose="020B0503030404040204" pitchFamily="34" charset="0"/>
            </a:endParaRPr>
          </a:p>
        </p:txBody>
      </p:sp>
      <p:sp>
        <p:nvSpPr>
          <p:cNvPr id="101380" name="Marcador de número de diapositiva 3">
            <a:extLst>
              <a:ext uri="{FF2B5EF4-FFF2-40B4-BE49-F238E27FC236}">
                <a16:creationId xmlns:a16="http://schemas.microsoft.com/office/drawing/2014/main" id="{6776A551-0EB4-4716-BDBC-5C7E292F6E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BCFEBC08-BE38-5847-A43B-69B4D880299A}" type="slidenum">
              <a:rPr lang="es-ES" altLang="es-ES"/>
              <a:pPr>
                <a:spcBef>
                  <a:spcPct val="0"/>
                </a:spcBef>
              </a:pPr>
              <a:t>73</a:t>
            </a:fld>
            <a:endParaRPr lang="es-ES" alt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Marcador de imagen de diapositiva 1">
            <a:extLst>
              <a:ext uri="{FF2B5EF4-FFF2-40B4-BE49-F238E27FC236}">
                <a16:creationId xmlns:a16="http://schemas.microsoft.com/office/drawing/2014/main" id="{00FBAE8F-E998-2E9B-4571-7E8B15E430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Marcador de notas 2">
            <a:extLst>
              <a:ext uri="{FF2B5EF4-FFF2-40B4-BE49-F238E27FC236}">
                <a16:creationId xmlns:a16="http://schemas.microsoft.com/office/drawing/2014/main" id="{9EA22377-0323-DB23-1A5A-F040258C18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_tradnl" altLang="es-ES" sz="1100">
                <a:cs typeface="Geneva" panose="020B0503030404040204" pitchFamily="34" charset="0"/>
              </a:rPr>
              <a:t>Las arritmias tienen un origen muy diverso. Existen </a:t>
            </a:r>
            <a:r>
              <a:rPr lang="es-ES_tradnl" altLang="es-ES" sz="1100" b="1" i="1">
                <a:cs typeface="Geneva" panose="020B0503030404040204" pitchFamily="34" charset="0"/>
              </a:rPr>
              <a:t>3 conceptos electrofisiológicos</a:t>
            </a:r>
            <a:r>
              <a:rPr lang="es-ES_tradnl" altLang="es-ES" sz="1100">
                <a:cs typeface="Geneva" panose="020B0503030404040204" pitchFamily="34" charset="0"/>
              </a:rPr>
              <a:t> fundamentales que permiten clasificar las arritmias, con los datos del ECG de 12 derivaciones, de un modo sencillo y con implicaciones  para su manejo: </a:t>
            </a:r>
            <a:r>
              <a:rPr lang="es-ES_tradnl" altLang="es-ES" sz="1100" b="1">
                <a:cs typeface="Geneva" panose="020B0503030404040204" pitchFamily="34" charset="0"/>
              </a:rPr>
              <a:t>Frecuencia cardiaca </a:t>
            </a:r>
            <a:r>
              <a:rPr lang="es-ES_tradnl" altLang="es-ES" sz="1100">
                <a:cs typeface="Geneva" panose="020B0503030404040204" pitchFamily="34" charset="0"/>
              </a:rPr>
              <a:t>(&lt;60 </a:t>
            </a:r>
            <a:r>
              <a:rPr lang="es-ES_tradnl" altLang="es-ES" sz="1100" err="1">
                <a:cs typeface="Geneva" panose="020B0503030404040204" pitchFamily="34" charset="0"/>
              </a:rPr>
              <a:t>lpm</a:t>
            </a:r>
            <a:r>
              <a:rPr lang="es-ES_tradnl" altLang="es-ES" sz="1100">
                <a:cs typeface="Geneva" panose="020B0503030404040204" pitchFamily="34" charset="0"/>
              </a:rPr>
              <a:t>, bradiarritmias; &gt;100 </a:t>
            </a:r>
            <a:r>
              <a:rPr lang="es-ES_tradnl" altLang="es-ES" sz="1100" err="1">
                <a:cs typeface="Geneva" panose="020B0503030404040204" pitchFamily="34" charset="0"/>
              </a:rPr>
              <a:t>lpm</a:t>
            </a:r>
            <a:r>
              <a:rPr lang="es-ES_tradnl" altLang="es-ES" sz="1100">
                <a:cs typeface="Geneva" panose="020B0503030404040204" pitchFamily="34" charset="0"/>
              </a:rPr>
              <a:t>, taquiarritmias), </a:t>
            </a:r>
            <a:r>
              <a:rPr lang="es-ES_tradnl" altLang="es-ES" sz="1100" b="1">
                <a:cs typeface="Geneva" panose="020B0503030404040204" pitchFamily="34" charset="0"/>
              </a:rPr>
              <a:t>duración (anchura) del complejo QRS </a:t>
            </a:r>
            <a:r>
              <a:rPr lang="es-ES_tradnl" altLang="es-ES" sz="1100">
                <a:cs typeface="Geneva" panose="020B0503030404040204" pitchFamily="34" charset="0"/>
              </a:rPr>
              <a:t>(estrecho o normal duración &lt;120 ms; arritmia de QRS ancho &gt;120 ms) y</a:t>
            </a:r>
            <a:r>
              <a:rPr lang="es-ES_tradnl" altLang="es-ES" sz="1100" b="1">
                <a:cs typeface="Geneva" panose="020B0503030404040204" pitchFamily="34" charset="0"/>
              </a:rPr>
              <a:t> </a:t>
            </a:r>
            <a:r>
              <a:rPr lang="es-ES_tradnl" altLang="es-ES" sz="1100">
                <a:cs typeface="Geneva" panose="020B0503030404040204" pitchFamily="34" charset="0"/>
              </a:rPr>
              <a:t>la</a:t>
            </a:r>
            <a:r>
              <a:rPr lang="es-ES_tradnl" altLang="es-ES" sz="1100" b="1">
                <a:cs typeface="Geneva" panose="020B0503030404040204" pitchFamily="34" charset="0"/>
              </a:rPr>
              <a:t> regularidad </a:t>
            </a:r>
            <a:r>
              <a:rPr lang="es-ES_tradnl" altLang="es-ES" sz="1100">
                <a:cs typeface="Geneva" panose="020B0503030404040204" pitchFamily="34" charset="0"/>
              </a:rPr>
              <a:t>del intervalo entre los complejos.</a:t>
            </a:r>
          </a:p>
          <a:p>
            <a:pPr eaLnBrk="1" hangingPunct="1">
              <a:spcBef>
                <a:spcPct val="0"/>
              </a:spcBef>
            </a:pPr>
            <a:endParaRPr lang="es-ES_tradnl" altLang="es-ES" sz="1100">
              <a:cs typeface="Geneva" panose="020B0503030404040204" pitchFamily="34" charset="0"/>
            </a:endParaRPr>
          </a:p>
          <a:p>
            <a:pPr eaLnBrk="1" hangingPunct="1">
              <a:spcBef>
                <a:spcPct val="0"/>
              </a:spcBef>
            </a:pPr>
            <a:r>
              <a:rPr lang="es-ES_tradnl" altLang="es-ES" sz="1100">
                <a:cs typeface="Geneva" panose="020B0503030404040204" pitchFamily="34" charset="0"/>
              </a:rPr>
              <a:t>La evaluación clínica se dirigirá a establecer la presencia o no de inestabilidad hemodinámica, que será la que guíe la prioridad en el manejo. Por último, en todas las arritmias cardiacas, la  existencia o no de cardiopatía estructural constituye el condicionante fundamental del manejo y de las técnicas a utilizar en el mismo.</a:t>
            </a:r>
          </a:p>
        </p:txBody>
      </p:sp>
      <p:sp>
        <p:nvSpPr>
          <p:cNvPr id="103428" name="Marcador de número de diapositiva 3">
            <a:extLst>
              <a:ext uri="{FF2B5EF4-FFF2-40B4-BE49-F238E27FC236}">
                <a16:creationId xmlns:a16="http://schemas.microsoft.com/office/drawing/2014/main" id="{6EA1F278-9D73-E8D8-92F9-D4607DF5C0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51A3F495-B7AD-5F47-817D-2AAF16DD19A9}" type="slidenum">
              <a:rPr lang="es-ES" altLang="es-ES"/>
              <a:pPr>
                <a:spcBef>
                  <a:spcPct val="0"/>
                </a:spcBef>
              </a:pPr>
              <a:t>74</a:t>
            </a:fld>
            <a:endParaRPr lang="es-ES" alt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Marcador de imagen de diapositiva 1">
            <a:extLst>
              <a:ext uri="{FF2B5EF4-FFF2-40B4-BE49-F238E27FC236}">
                <a16:creationId xmlns:a16="http://schemas.microsoft.com/office/drawing/2014/main" id="{5424B521-321B-AAF5-6B4B-56078C81B3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Marcador de notas 2">
            <a:extLst>
              <a:ext uri="{FF2B5EF4-FFF2-40B4-BE49-F238E27FC236}">
                <a16:creationId xmlns:a16="http://schemas.microsoft.com/office/drawing/2014/main" id="{8F6657BA-70E8-79FC-95EB-7B5EED913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_tradnl" altLang="es-ES">
                <a:cs typeface="Geneva" panose="020B0503030404040204" pitchFamily="34" charset="0"/>
              </a:rPr>
              <a:t>Ante una </a:t>
            </a:r>
            <a:r>
              <a:rPr lang="es-ES_tradnl" altLang="es-ES" b="1">
                <a:cs typeface="Geneva" panose="020B0503030404040204" pitchFamily="34" charset="0"/>
              </a:rPr>
              <a:t>taquicardia regular de QRS estrecho</a:t>
            </a:r>
            <a:r>
              <a:rPr lang="es-ES_tradnl" altLang="es-ES">
                <a:cs typeface="Geneva" panose="020B0503030404040204" pitchFamily="34" charset="0"/>
              </a:rPr>
              <a:t> debe realizarse </a:t>
            </a:r>
            <a:r>
              <a:rPr lang="es-ES_tradnl" altLang="es-ES" b="1" i="1">
                <a:cs typeface="Geneva" panose="020B0503030404040204" pitchFamily="34" charset="0"/>
              </a:rPr>
              <a:t>bloqueo transitorio del nodo AV y analizar el ECG durante el mismo: </a:t>
            </a:r>
            <a:r>
              <a:rPr lang="es-ES_tradnl" altLang="es-ES">
                <a:cs typeface="Geneva" panose="020B0503030404040204" pitchFamily="34" charset="0"/>
              </a:rPr>
              <a:t>1) Trazado isoeléctrico y reversión: taquicardias por reentrada intranodal o por vía accesoria (ortodrómica); 2) Ondas F (</a:t>
            </a:r>
            <a:r>
              <a:rPr lang="es-ES_tradnl" altLang="es-ES" i="1">
                <a:cs typeface="Geneva" panose="020B0503030404040204" pitchFamily="34" charset="0"/>
              </a:rPr>
              <a:t>Flutter</a:t>
            </a:r>
            <a:r>
              <a:rPr lang="es-ES_tradnl" altLang="es-ES">
                <a:cs typeface="Geneva" panose="020B0503030404040204" pitchFamily="34" charset="0"/>
              </a:rPr>
              <a:t>) u ondas p no sinusales (taquicardia auricular, habitualmente unifocal) y tras finalizar el efecto se reinicia la taquicardia sin cambios. Todos estos pacientes serán subsidiarios de evaluación en una unidad de arritmias y plantear el tratamiento definitivo mediante la ablación con radiofrecuencia. Por último, recordar que el </a:t>
            </a:r>
            <a:r>
              <a:rPr lang="es-ES_tradnl" altLang="es-ES" i="1">
                <a:cs typeface="Geneva" panose="020B0503030404040204" pitchFamily="34" charset="0"/>
              </a:rPr>
              <a:t>flutter</a:t>
            </a:r>
            <a:r>
              <a:rPr lang="es-ES_tradnl" altLang="es-ES">
                <a:cs typeface="Geneva" panose="020B0503030404040204" pitchFamily="34" charset="0"/>
              </a:rPr>
              <a:t> auricular asocia riesgo embólico, por lo que las recomendaciones de anticoagulación son las mismas que en la fibrilación auricular.</a:t>
            </a:r>
            <a:endParaRPr lang="es-ES" altLang="es-ES">
              <a:cs typeface="Geneva" panose="020B0503030404040204" pitchFamily="34" charset="0"/>
            </a:endParaRPr>
          </a:p>
        </p:txBody>
      </p:sp>
      <p:sp>
        <p:nvSpPr>
          <p:cNvPr id="105476" name="Marcador de número de diapositiva 3">
            <a:extLst>
              <a:ext uri="{FF2B5EF4-FFF2-40B4-BE49-F238E27FC236}">
                <a16:creationId xmlns:a16="http://schemas.microsoft.com/office/drawing/2014/main" id="{BD30777D-6AEF-ECEE-60E8-FE270871D1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99857F54-7A52-594A-A718-C5DACBE83146}" type="slidenum">
              <a:rPr lang="es-ES" altLang="es-ES"/>
              <a:pPr>
                <a:spcBef>
                  <a:spcPct val="0"/>
                </a:spcBef>
              </a:pPr>
              <a:t>75</a:t>
            </a:fld>
            <a:endParaRPr lang="es-ES" alt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Marcador de imagen de diapositiva 1">
            <a:extLst>
              <a:ext uri="{FF2B5EF4-FFF2-40B4-BE49-F238E27FC236}">
                <a16:creationId xmlns:a16="http://schemas.microsoft.com/office/drawing/2014/main" id="{DDF75D15-43D6-C1DF-15DF-70BE928BBA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Marcador de notas 2">
            <a:extLst>
              <a:ext uri="{FF2B5EF4-FFF2-40B4-BE49-F238E27FC236}">
                <a16:creationId xmlns:a16="http://schemas.microsoft.com/office/drawing/2014/main" id="{57DC2994-A9FE-F1B2-1FD2-E9E9E318B3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cs typeface="Geneva" panose="020B0503030404040204" pitchFamily="34" charset="0"/>
              </a:rPr>
              <a:t>La taquicardia irregular de QRS estrecho más frecuente en la práctica clínica de todos los ámbitos asistenciales es la </a:t>
            </a:r>
            <a:r>
              <a:rPr lang="es-ES" altLang="es-ES" b="1">
                <a:cs typeface="Geneva" panose="020B0503030404040204" pitchFamily="34" charset="0"/>
              </a:rPr>
              <a:t>fibrilación auricular</a:t>
            </a:r>
            <a:r>
              <a:rPr lang="es-ES" altLang="es-ES">
                <a:cs typeface="Geneva" panose="020B0503030404040204" pitchFamily="34" charset="0"/>
              </a:rPr>
              <a:t> (FA): en el ECG no se observa </a:t>
            </a:r>
            <a:r>
              <a:rPr lang="es-ES_tradnl" altLang="es-ES">
                <a:cs typeface="Geneva" panose="020B0503030404040204" pitchFamily="34" charset="0"/>
              </a:rPr>
              <a:t>una actividad eléctrica auricular organizada  y la respuesta ventricular es variable y no guarda una relación clara con la frecuencia auricular. Existen  3 estrategias de manejo de la FA: </a:t>
            </a:r>
          </a:p>
          <a:p>
            <a:pPr eaLnBrk="1" hangingPunct="1">
              <a:spcBef>
                <a:spcPct val="0"/>
              </a:spcBef>
            </a:pPr>
            <a:endParaRPr lang="es-ES_tradnl" altLang="es-ES">
              <a:cs typeface="Geneva" panose="020B0503030404040204" pitchFamily="34" charset="0"/>
            </a:endParaRPr>
          </a:p>
          <a:p>
            <a:pPr eaLnBrk="1" hangingPunct="1">
              <a:spcBef>
                <a:spcPct val="0"/>
              </a:spcBef>
            </a:pPr>
            <a:r>
              <a:rPr lang="es-ES_tradnl" altLang="es-ES" b="1">
                <a:cs typeface="Geneva" panose="020B0503030404040204" pitchFamily="34" charset="0"/>
              </a:rPr>
              <a:t>1)</a:t>
            </a:r>
            <a:r>
              <a:rPr lang="es-ES" altLang="es-ES" b="1">
                <a:cs typeface="Geneva" panose="020B0503030404040204" pitchFamily="34" charset="0"/>
              </a:rPr>
              <a:t>La profilaxis del embolismo arterial</a:t>
            </a:r>
            <a:r>
              <a:rPr lang="es-ES" altLang="es-ES">
                <a:cs typeface="Geneva" panose="020B0503030404040204" pitchFamily="34" charset="0"/>
              </a:rPr>
              <a:t>  constituye la base del manejo de ésta arritmia ya que reduce la mortalidad y morbilidad asociadas. Por ello debe plantearse sistemáticamente en la evaluación de estos pacientes en todos los ámbitos asistenciales. La FA asocia riesgo embólico, </a:t>
            </a:r>
            <a:r>
              <a:rPr lang="es-ES" altLang="es-ES" i="1">
                <a:cs typeface="Geneva" panose="020B0503030404040204" pitchFamily="34" charset="0"/>
              </a:rPr>
              <a:t>independientemente del tipo de la misma </a:t>
            </a:r>
            <a:r>
              <a:rPr lang="es-ES" altLang="es-ES">
                <a:cs typeface="Geneva" panose="020B0503030404040204" pitchFamily="34" charset="0"/>
              </a:rPr>
              <a:t>(paroxística, persistente o permanente), por lo que no deben hacerse diferencias. Es preciso estratificar el riesgo embólico según los factores de riesgo de embolia y hemorragia y prescribir anticoagulación oral indefinida si el paciente es de alto riesgo (puntuación ≥2); en pacientes de riesgo intermedio (puntuación =1) se recomienda también la anticoagulación salvo que sea debida en exclusiva al género femenino.</a:t>
            </a:r>
          </a:p>
          <a:p>
            <a:pPr eaLnBrk="1" hangingPunct="1">
              <a:spcBef>
                <a:spcPct val="0"/>
              </a:spcBef>
            </a:pPr>
            <a:r>
              <a:rPr lang="es-ES" altLang="es-ES">
                <a:cs typeface="Geneva" panose="020B0503030404040204" pitchFamily="34" charset="0"/>
              </a:rPr>
              <a:t>Los beneficios de la ACO son tan grandes que un riesgo hemorrágico elevado no la contraindica, sino que exige una vigilancia y control del tratamiento más estrictos.</a:t>
            </a:r>
          </a:p>
          <a:p>
            <a:endParaRPr lang="es-ES" altLang="es-ES">
              <a:cs typeface="Geneva" panose="020B0503030404040204" pitchFamily="34" charset="0"/>
            </a:endParaRPr>
          </a:p>
        </p:txBody>
      </p:sp>
      <p:sp>
        <p:nvSpPr>
          <p:cNvPr id="107524" name="Marcador de número de diapositiva 3">
            <a:extLst>
              <a:ext uri="{FF2B5EF4-FFF2-40B4-BE49-F238E27FC236}">
                <a16:creationId xmlns:a16="http://schemas.microsoft.com/office/drawing/2014/main" id="{883915C3-B257-9847-82A3-64DEAB059F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4906DA75-2EB5-5945-8C97-3D45143A1D20}" type="slidenum">
              <a:rPr lang="es-ES" altLang="es-ES"/>
              <a:pPr>
                <a:spcBef>
                  <a:spcPct val="0"/>
                </a:spcBef>
              </a:pPr>
              <a:t>76</a:t>
            </a:fld>
            <a:endParaRPr lang="es-ES" alt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Marcador de imagen de diapositiva 1">
            <a:extLst>
              <a:ext uri="{FF2B5EF4-FFF2-40B4-BE49-F238E27FC236}">
                <a16:creationId xmlns:a16="http://schemas.microsoft.com/office/drawing/2014/main" id="{6629D309-1447-CC08-2662-9487906885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Marcador de notas 2">
            <a:extLst>
              <a:ext uri="{FF2B5EF4-FFF2-40B4-BE49-F238E27FC236}">
                <a16:creationId xmlns:a16="http://schemas.microsoft.com/office/drawing/2014/main" id="{A3832289-16B3-58B7-B2C7-6752B4BEDF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cs typeface="Geneva" panose="020B0503030404040204" pitchFamily="34" charset="0"/>
              </a:rPr>
              <a:t>La taquicardia irregular de QRS estrecho más frecuente en la práctica clínica de todos los ámbitos asistenciales es la </a:t>
            </a:r>
            <a:r>
              <a:rPr lang="es-ES" altLang="es-ES" b="1">
                <a:cs typeface="Geneva" panose="020B0503030404040204" pitchFamily="34" charset="0"/>
              </a:rPr>
              <a:t>fibrilación auricular</a:t>
            </a:r>
            <a:r>
              <a:rPr lang="es-ES" altLang="es-ES">
                <a:cs typeface="Geneva" panose="020B0503030404040204" pitchFamily="34" charset="0"/>
              </a:rPr>
              <a:t> (FA): en el ECG no se observa </a:t>
            </a:r>
            <a:r>
              <a:rPr lang="es-ES_tradnl" altLang="es-ES">
                <a:cs typeface="Geneva" panose="020B0503030404040204" pitchFamily="34" charset="0"/>
              </a:rPr>
              <a:t>una actividad eléctrica auricular organizada  y la respuesta ventricular es variable y no guarda una relación clara con la frecuencia auricular. Existen  3 estrategias de manejo de la FA: </a:t>
            </a:r>
          </a:p>
          <a:p>
            <a:pPr eaLnBrk="1" hangingPunct="1">
              <a:spcBef>
                <a:spcPct val="0"/>
              </a:spcBef>
            </a:pPr>
            <a:endParaRPr lang="es-ES_tradnl" altLang="es-ES">
              <a:cs typeface="Geneva" panose="020B0503030404040204" pitchFamily="34" charset="0"/>
            </a:endParaRPr>
          </a:p>
          <a:p>
            <a:pPr eaLnBrk="1" hangingPunct="1">
              <a:spcBef>
                <a:spcPct val="0"/>
              </a:spcBef>
            </a:pPr>
            <a:r>
              <a:rPr lang="es-ES_tradnl" altLang="es-ES" b="1">
                <a:cs typeface="Geneva" panose="020B0503030404040204" pitchFamily="34" charset="0"/>
              </a:rPr>
              <a:t>1)</a:t>
            </a:r>
            <a:r>
              <a:rPr lang="es-ES" altLang="es-ES" b="1">
                <a:cs typeface="Geneva" panose="020B0503030404040204" pitchFamily="34" charset="0"/>
              </a:rPr>
              <a:t>La profilaxis del embolismo arterial</a:t>
            </a:r>
            <a:r>
              <a:rPr lang="es-ES" altLang="es-ES">
                <a:cs typeface="Geneva" panose="020B0503030404040204" pitchFamily="34" charset="0"/>
              </a:rPr>
              <a:t>  constituye la base del manejo de ésta arritmia ya que reduce la mortalidad y morbilidad asociadas. Por ello debe plantearse sistemáticamente en la evaluación de estos pacientes en todos los ámbitos asistenciales. La FA asocia riesgo embólico, </a:t>
            </a:r>
            <a:r>
              <a:rPr lang="es-ES" altLang="es-ES" i="1">
                <a:cs typeface="Geneva" panose="020B0503030404040204" pitchFamily="34" charset="0"/>
              </a:rPr>
              <a:t>independientemente del tipo de la misma </a:t>
            </a:r>
            <a:r>
              <a:rPr lang="es-ES" altLang="es-ES">
                <a:cs typeface="Geneva" panose="020B0503030404040204" pitchFamily="34" charset="0"/>
              </a:rPr>
              <a:t>(paroxística, persistente o permanente), por lo que no deben hacerse diferencias. Es preciso estratificar el riesgo embólico según los factores de riesgo de embolia y hemorragia y prescribir anticoagulación oral indefinida si el paciente es de alto riesgo (puntuación ≥2); en pacientes de riesgo intermedio (puntuación =1) se recomienda también la anticoagulación salvo que sea debida en exclusiva al género femenino.</a:t>
            </a:r>
          </a:p>
          <a:p>
            <a:pPr eaLnBrk="1" hangingPunct="1">
              <a:spcBef>
                <a:spcPct val="0"/>
              </a:spcBef>
            </a:pPr>
            <a:r>
              <a:rPr lang="es-ES" altLang="es-ES">
                <a:cs typeface="Geneva" panose="020B0503030404040204" pitchFamily="34" charset="0"/>
              </a:rPr>
              <a:t>Los beneficios de la ACO son tan grandes que un riesgo hemorrágico elevado no la contraindica, sino que exige una vigilancia y control del tratamiento más estrictos.</a:t>
            </a:r>
          </a:p>
          <a:p>
            <a:endParaRPr lang="es-ES" altLang="es-ES">
              <a:cs typeface="Geneva" panose="020B0503030404040204" pitchFamily="34" charset="0"/>
            </a:endParaRPr>
          </a:p>
          <a:p>
            <a:endParaRPr lang="es-ES" altLang="es-ES">
              <a:cs typeface="Geneva" panose="020B0503030404040204" pitchFamily="34" charset="0"/>
            </a:endParaRPr>
          </a:p>
        </p:txBody>
      </p:sp>
      <p:sp>
        <p:nvSpPr>
          <p:cNvPr id="109572" name="Marcador de número de diapositiva 3">
            <a:extLst>
              <a:ext uri="{FF2B5EF4-FFF2-40B4-BE49-F238E27FC236}">
                <a16:creationId xmlns:a16="http://schemas.microsoft.com/office/drawing/2014/main" id="{42853DBF-7291-F9B6-D574-5E42244387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5BE5A305-47B2-D34D-A655-AF8A96E08EC6}" type="slidenum">
              <a:rPr lang="es-ES" altLang="es-ES"/>
              <a:pPr>
                <a:spcBef>
                  <a:spcPct val="0"/>
                </a:spcBef>
              </a:pPr>
              <a:t>78</a:t>
            </a:fld>
            <a:endParaRPr lang="es-ES" alt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Marcador de imagen de diapositiva 1">
            <a:extLst>
              <a:ext uri="{FF2B5EF4-FFF2-40B4-BE49-F238E27FC236}">
                <a16:creationId xmlns:a16="http://schemas.microsoft.com/office/drawing/2014/main" id="{84A0520A-75B8-8AEF-3E73-504C4CE1A2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Marcador de notas 2">
            <a:extLst>
              <a:ext uri="{FF2B5EF4-FFF2-40B4-BE49-F238E27FC236}">
                <a16:creationId xmlns:a16="http://schemas.microsoft.com/office/drawing/2014/main" id="{E2523638-224C-9517-5D24-54598A4F58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cs typeface="Geneva" panose="020B0503030404040204" pitchFamily="34" charset="0"/>
              </a:rPr>
              <a:t>La taquicardia irregular de QRS estrecho más frecuente en la práctica clínica de todos los ámbitos asistenciales es la </a:t>
            </a:r>
            <a:r>
              <a:rPr lang="es-ES" altLang="es-ES" b="1">
                <a:cs typeface="Geneva" panose="020B0503030404040204" pitchFamily="34" charset="0"/>
              </a:rPr>
              <a:t>fibrilación auricular</a:t>
            </a:r>
            <a:r>
              <a:rPr lang="es-ES" altLang="es-ES">
                <a:cs typeface="Geneva" panose="020B0503030404040204" pitchFamily="34" charset="0"/>
              </a:rPr>
              <a:t> (FA): en el ECG no se observa </a:t>
            </a:r>
            <a:r>
              <a:rPr lang="es-ES_tradnl" altLang="es-ES">
                <a:cs typeface="Geneva" panose="020B0503030404040204" pitchFamily="34" charset="0"/>
              </a:rPr>
              <a:t>una actividad eléctrica auricular organizada  y la respuesta ventricular es variable y no guarda una relación clara con la frecuencia auricular. Existen  3 estrategias de manejo de la FA: </a:t>
            </a:r>
          </a:p>
          <a:p>
            <a:pPr eaLnBrk="1" hangingPunct="1">
              <a:spcBef>
                <a:spcPct val="0"/>
              </a:spcBef>
            </a:pPr>
            <a:endParaRPr lang="es-ES_tradnl" altLang="es-ES">
              <a:cs typeface="Geneva" panose="020B0503030404040204" pitchFamily="34" charset="0"/>
            </a:endParaRPr>
          </a:p>
          <a:p>
            <a:pPr eaLnBrk="1" hangingPunct="1">
              <a:spcBef>
                <a:spcPct val="0"/>
              </a:spcBef>
            </a:pPr>
            <a:r>
              <a:rPr lang="es-ES_tradnl" altLang="es-ES" b="1">
                <a:cs typeface="Geneva" panose="020B0503030404040204" pitchFamily="34" charset="0"/>
              </a:rPr>
              <a:t>1)</a:t>
            </a:r>
            <a:r>
              <a:rPr lang="es-ES" altLang="es-ES" b="1">
                <a:cs typeface="Geneva" panose="020B0503030404040204" pitchFamily="34" charset="0"/>
              </a:rPr>
              <a:t>La profilaxis del embolismo arterial</a:t>
            </a:r>
            <a:r>
              <a:rPr lang="es-ES" altLang="es-ES">
                <a:cs typeface="Geneva" panose="020B0503030404040204" pitchFamily="34" charset="0"/>
              </a:rPr>
              <a:t>  constituye la base del manejo de ésta arritmia ya que reduce la mortalidad y morbilidad asociadas. Por ello debe plantearse sistemáticamente en la evaluación de estos pacientes en todos los ámbitos asistenciales. La FA asocia riesgo embólico, </a:t>
            </a:r>
            <a:r>
              <a:rPr lang="es-ES" altLang="es-ES" i="1">
                <a:cs typeface="Geneva" panose="020B0503030404040204" pitchFamily="34" charset="0"/>
              </a:rPr>
              <a:t>independientemente del tipo de la misma </a:t>
            </a:r>
            <a:r>
              <a:rPr lang="es-ES" altLang="es-ES">
                <a:cs typeface="Geneva" panose="020B0503030404040204" pitchFamily="34" charset="0"/>
              </a:rPr>
              <a:t>(paroxística, persistente o permanente), por lo que no deben hacerse diferencias. Es preciso estratificar el riesgo embólico según los factores de riesgo de embolia y hemorragia y prescribir anticoagulación oral indefinida si el paciente es de alto riesgo (puntuación ≥2); en pacientes de riesgo intermedio (puntuación =1) se recomienda también la anticoagulación salvo que sea debida en exclusiva al género femenino.</a:t>
            </a:r>
          </a:p>
          <a:p>
            <a:pPr eaLnBrk="1" hangingPunct="1">
              <a:spcBef>
                <a:spcPct val="0"/>
              </a:spcBef>
            </a:pPr>
            <a:r>
              <a:rPr lang="es-ES" altLang="es-ES">
                <a:cs typeface="Geneva" panose="020B0503030404040204" pitchFamily="34" charset="0"/>
              </a:rPr>
              <a:t>Los beneficios de la ACO son tan grandes que un riesgo hemorrágico elevado no la contraindica, sino que exige una vigilancia y control del tratamiento más estrictos.</a:t>
            </a:r>
          </a:p>
          <a:p>
            <a:endParaRPr lang="es-ES" altLang="es-ES">
              <a:cs typeface="Geneva" panose="020B0503030404040204" pitchFamily="34" charset="0"/>
            </a:endParaRPr>
          </a:p>
          <a:p>
            <a:endParaRPr lang="es-ES" altLang="es-ES">
              <a:cs typeface="Geneva" panose="020B0503030404040204" pitchFamily="34" charset="0"/>
            </a:endParaRPr>
          </a:p>
        </p:txBody>
      </p:sp>
      <p:sp>
        <p:nvSpPr>
          <p:cNvPr id="111620" name="Marcador de número de diapositiva 3">
            <a:extLst>
              <a:ext uri="{FF2B5EF4-FFF2-40B4-BE49-F238E27FC236}">
                <a16:creationId xmlns:a16="http://schemas.microsoft.com/office/drawing/2014/main" id="{FE0F6CD7-2108-19E6-7C91-A16F7EA0C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DB5AB4E7-6FD1-A14B-8B1E-01F9F0C4020C}" type="slidenum">
              <a:rPr lang="es-ES" altLang="es-ES"/>
              <a:pPr>
                <a:spcBef>
                  <a:spcPct val="0"/>
                </a:spcBef>
              </a:pPr>
              <a:t>79</a:t>
            </a:fld>
            <a:endParaRPr lang="es-ES" alt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Marcador de imagen de diapositiva 1">
            <a:extLst>
              <a:ext uri="{FF2B5EF4-FFF2-40B4-BE49-F238E27FC236}">
                <a16:creationId xmlns:a16="http://schemas.microsoft.com/office/drawing/2014/main" id="{5796421C-2B5E-71D5-28C5-C8E1961387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Marcador de notas 2">
            <a:extLst>
              <a:ext uri="{FF2B5EF4-FFF2-40B4-BE49-F238E27FC236}">
                <a16:creationId xmlns:a16="http://schemas.microsoft.com/office/drawing/2014/main" id="{A4424F30-E155-B828-153B-E2729EE0FA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b="1">
                <a:cs typeface="Geneva" panose="020B0503030404040204" pitchFamily="34" charset="0"/>
              </a:rPr>
              <a:t>2) El control de la frecuencia cardiaca</a:t>
            </a:r>
            <a:r>
              <a:rPr lang="es-ES" altLang="es-ES">
                <a:cs typeface="Geneva" panose="020B0503030404040204" pitchFamily="34" charset="0"/>
              </a:rPr>
              <a:t> es siempre un objetivo terapéutico en la FA. El principal determinante es la existencia de insuficiencia cardiaca aguda: si es así, se debe proceder al tratamiento de la misma y posteriormente a la digitalización del paciente. En todos los demás casos es recomendable utilizar β-bloqueantes (o los calcioantagonistas diltiazem, verapamilo, si hay contraindicación) ya que son los fármacos más rápidos y efectivos, y permiten el control de la frecuencia al esfuerzo (y por tanto mejor calidad de vida). </a:t>
            </a:r>
          </a:p>
          <a:p>
            <a:endParaRPr lang="es-ES" altLang="es-ES">
              <a:cs typeface="Geneva" panose="020B0503030404040204" pitchFamily="34" charset="0"/>
            </a:endParaRPr>
          </a:p>
        </p:txBody>
      </p:sp>
      <p:sp>
        <p:nvSpPr>
          <p:cNvPr id="113668" name="Marcador de número de diapositiva 3">
            <a:extLst>
              <a:ext uri="{FF2B5EF4-FFF2-40B4-BE49-F238E27FC236}">
                <a16:creationId xmlns:a16="http://schemas.microsoft.com/office/drawing/2014/main" id="{2FF56D5F-EBA3-3A4B-F8D2-053CF7BE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C3AC6B46-34C9-014A-8FDD-8C41E6A521CD}" type="slidenum">
              <a:rPr lang="es-ES" altLang="es-ES"/>
              <a:pPr>
                <a:spcBef>
                  <a:spcPct val="0"/>
                </a:spcBef>
              </a:pPr>
              <a:t>82</a:t>
            </a:fld>
            <a:endParaRPr lang="es-ES"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Marcador de imagen de diapositiva">
            <a:extLst>
              <a:ext uri="{FF2B5EF4-FFF2-40B4-BE49-F238E27FC236}">
                <a16:creationId xmlns:a16="http://schemas.microsoft.com/office/drawing/2014/main" id="{EA398A05-72D0-9871-4DFB-FC6BA0B38B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2 Marcador de notas">
            <a:extLst>
              <a:ext uri="{FF2B5EF4-FFF2-40B4-BE49-F238E27FC236}">
                <a16:creationId xmlns:a16="http://schemas.microsoft.com/office/drawing/2014/main" id="{FCFDDA57-3DED-A5EB-277B-E9D825C49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16387" name="3 Marcador de número de diapositiva">
            <a:extLst>
              <a:ext uri="{FF2B5EF4-FFF2-40B4-BE49-F238E27FC236}">
                <a16:creationId xmlns:a16="http://schemas.microsoft.com/office/drawing/2014/main" id="{0E57AC4D-8A67-740F-8560-175CCBCBF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C79636B-6741-47A7-8BEC-A160A6F59E32}" type="slidenum">
              <a:rPr lang="es-ES" altLang="es-ES" sz="1200"/>
              <a:pPr eaLnBrk="1" hangingPunct="1"/>
              <a:t>10</a:t>
            </a:fld>
            <a:endParaRPr lang="es-ES" altLang="es-E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Marcador de imagen de diapositiva 1">
            <a:extLst>
              <a:ext uri="{FF2B5EF4-FFF2-40B4-BE49-F238E27FC236}">
                <a16:creationId xmlns:a16="http://schemas.microsoft.com/office/drawing/2014/main" id="{F189724B-F3E0-D308-5F59-ACCDE888D1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Marcador de notas 2">
            <a:extLst>
              <a:ext uri="{FF2B5EF4-FFF2-40B4-BE49-F238E27FC236}">
                <a16:creationId xmlns:a16="http://schemas.microsoft.com/office/drawing/2014/main" id="{675DFA95-EB7D-B5B6-B983-AFFD6FF6A4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cs typeface="Geneva" panose="020B0503030404040204" pitchFamily="34" charset="0"/>
              </a:rPr>
              <a:t>Como en las de QRS estrecho, pueden ser regulares e irregulares. Según su duración en el tiempo se clasifican en </a:t>
            </a:r>
            <a:r>
              <a:rPr lang="es-ES" altLang="es-ES" u="sng">
                <a:cs typeface="Geneva" panose="020B0503030404040204" pitchFamily="34" charset="0"/>
              </a:rPr>
              <a:t>sostenidas</a:t>
            </a:r>
            <a:r>
              <a:rPr lang="es-ES" altLang="es-ES">
                <a:cs typeface="Geneva" panose="020B0503030404040204" pitchFamily="34" charset="0"/>
              </a:rPr>
              <a:t> (mayor de 30 segundos o si precisan cardioversión eléctrica antes por la repercusión hemodinámica que producen) y </a:t>
            </a:r>
            <a:r>
              <a:rPr lang="es-ES" altLang="es-ES" u="sng">
                <a:cs typeface="Geneva" panose="020B0503030404040204" pitchFamily="34" charset="0"/>
              </a:rPr>
              <a:t>no sostenidas </a:t>
            </a:r>
            <a:r>
              <a:rPr lang="es-ES" altLang="es-ES">
                <a:cs typeface="Geneva" panose="020B0503030404040204" pitchFamily="34" charset="0"/>
              </a:rPr>
              <a:t>(&lt;30 s). A su vez, se las puede dividir según la morfología del QRS en </a:t>
            </a:r>
            <a:r>
              <a:rPr lang="es-ES" altLang="es-ES" u="sng">
                <a:cs typeface="Geneva" panose="020B0503030404040204" pitchFamily="34" charset="0"/>
              </a:rPr>
              <a:t>monomórficas</a:t>
            </a:r>
            <a:r>
              <a:rPr lang="es-ES" altLang="es-ES">
                <a:cs typeface="Geneva" panose="020B0503030404040204" pitchFamily="34" charset="0"/>
              </a:rPr>
              <a:t> (idéntica en todos los latidos de una misma derivación) y </a:t>
            </a:r>
            <a:r>
              <a:rPr lang="es-ES" altLang="es-ES" u="sng">
                <a:cs typeface="Geneva" panose="020B0503030404040204" pitchFamily="34" charset="0"/>
              </a:rPr>
              <a:t>polimórficas</a:t>
            </a:r>
            <a:r>
              <a:rPr lang="es-ES" altLang="es-ES">
                <a:cs typeface="Geneva" panose="020B0503030404040204" pitchFamily="34" charset="0"/>
              </a:rPr>
              <a:t> (variaciones en la morfología latido a latido en una misma derivación).</a:t>
            </a:r>
          </a:p>
          <a:p>
            <a:pPr eaLnBrk="1" hangingPunct="1">
              <a:spcBef>
                <a:spcPct val="0"/>
              </a:spcBef>
            </a:pPr>
            <a:endParaRPr lang="es-ES" altLang="es-ES">
              <a:cs typeface="Geneva" panose="020B0503030404040204" pitchFamily="34" charset="0"/>
            </a:endParaRPr>
          </a:p>
          <a:p>
            <a:pPr eaLnBrk="1" hangingPunct="1">
              <a:spcBef>
                <a:spcPct val="0"/>
              </a:spcBef>
            </a:pPr>
            <a:r>
              <a:rPr lang="es-ES" altLang="es-ES" b="1">
                <a:cs typeface="Geneva" panose="020B0503030404040204" pitchFamily="34" charset="0"/>
              </a:rPr>
              <a:t>Taquicardias irregulares de QRS ancho</a:t>
            </a:r>
            <a:r>
              <a:rPr lang="es-ES" altLang="es-ES">
                <a:cs typeface="Geneva" panose="020B0503030404040204" pitchFamily="34" charset="0"/>
              </a:rPr>
              <a:t>: las monomórficas suelen corresponder a FA con conducción aberrante (bloqueo de rama), mientras que las polimórficas corresponden a una TV muy inestable, la Torsade de pointes, en relación muchas veces con un intervalo QT prolongado  y que degenera rápidamente en fibrilación ventricular.</a:t>
            </a:r>
            <a:r>
              <a:rPr lang="es-ES" altLang="es-ES" b="1">
                <a:cs typeface="Geneva" panose="020B0503030404040204" pitchFamily="34" charset="0"/>
              </a:rPr>
              <a:t> </a:t>
            </a:r>
            <a:r>
              <a:rPr lang="es-ES" altLang="es-ES">
                <a:cs typeface="Geneva" panose="020B0503030404040204" pitchFamily="34" charset="0"/>
              </a:rPr>
              <a:t>Precisan cardioversión eléctrica sincronizada inmediata</a:t>
            </a:r>
            <a:r>
              <a:rPr lang="es-ES" altLang="es-ES" b="1">
                <a:cs typeface="Geneva" panose="020B0503030404040204" pitchFamily="34" charset="0"/>
              </a:rPr>
              <a:t>. </a:t>
            </a:r>
          </a:p>
          <a:p>
            <a:pPr eaLnBrk="1" hangingPunct="1">
              <a:spcBef>
                <a:spcPct val="0"/>
              </a:spcBef>
            </a:pPr>
            <a:endParaRPr lang="es-ES" altLang="es-ES">
              <a:cs typeface="Geneva" panose="020B0503030404040204" pitchFamily="34" charset="0"/>
            </a:endParaRPr>
          </a:p>
        </p:txBody>
      </p:sp>
      <p:sp>
        <p:nvSpPr>
          <p:cNvPr id="117764" name="Marcador de número de diapositiva 3">
            <a:extLst>
              <a:ext uri="{FF2B5EF4-FFF2-40B4-BE49-F238E27FC236}">
                <a16:creationId xmlns:a16="http://schemas.microsoft.com/office/drawing/2014/main" id="{763B4CED-A8BF-9E3B-41DD-36F5227E35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8F5040B7-9238-CF49-AEAD-5289A04CF2C1}" type="slidenum">
              <a:rPr lang="es-ES" altLang="es-ES"/>
              <a:pPr>
                <a:spcBef>
                  <a:spcPct val="0"/>
                </a:spcBef>
              </a:pPr>
              <a:t>86</a:t>
            </a:fld>
            <a:endParaRPr lang="es-ES" alt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Marcador de imagen de diapositiva 1">
            <a:extLst>
              <a:ext uri="{FF2B5EF4-FFF2-40B4-BE49-F238E27FC236}">
                <a16:creationId xmlns:a16="http://schemas.microsoft.com/office/drawing/2014/main" id="{38B6ABAD-261D-27C9-B08D-9578B4E59A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Marcador de notas 2">
            <a:extLst>
              <a:ext uri="{FF2B5EF4-FFF2-40B4-BE49-F238E27FC236}">
                <a16:creationId xmlns:a16="http://schemas.microsoft.com/office/drawing/2014/main" id="{DFAD41B7-5CB2-93A7-D153-C806A61B09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b="1">
                <a:cs typeface="Geneva" panose="020B0503030404040204" pitchFamily="34" charset="0"/>
              </a:rPr>
              <a:t>Taquicardias regulares de QRS ancho</a:t>
            </a:r>
            <a:r>
              <a:rPr lang="es-ES" altLang="es-ES">
                <a:cs typeface="Geneva" panose="020B0503030404040204" pitchFamily="34" charset="0"/>
              </a:rPr>
              <a:t>: son las más frecuentes en la práctica  clínica y en la inmensa mayoría  de las ocasiones corresponden</a:t>
            </a:r>
            <a:r>
              <a:rPr lang="es-ES" altLang="es-ES" b="1">
                <a:cs typeface="Geneva" panose="020B0503030404040204" pitchFamily="34" charset="0"/>
              </a:rPr>
              <a:t> </a:t>
            </a:r>
            <a:r>
              <a:rPr lang="es-ES" altLang="es-ES">
                <a:cs typeface="Geneva" panose="020B0503030404040204" pitchFamily="34" charset="0"/>
              </a:rPr>
              <a:t>a</a:t>
            </a:r>
            <a:r>
              <a:rPr lang="es-ES" altLang="es-ES" b="1">
                <a:cs typeface="Geneva" panose="020B0503030404040204" pitchFamily="34" charset="0"/>
              </a:rPr>
              <a:t> taquicardias ventroculares.</a:t>
            </a:r>
          </a:p>
          <a:p>
            <a:pPr eaLnBrk="1" hangingPunct="1">
              <a:spcBef>
                <a:spcPct val="0"/>
              </a:spcBef>
            </a:pPr>
            <a:endParaRPr lang="es-ES" altLang="es-ES" b="1">
              <a:cs typeface="Geneva" panose="020B0503030404040204" pitchFamily="34" charset="0"/>
            </a:endParaRPr>
          </a:p>
          <a:p>
            <a:pPr eaLnBrk="1" hangingPunct="1">
              <a:spcBef>
                <a:spcPct val="0"/>
              </a:spcBef>
            </a:pPr>
            <a:r>
              <a:rPr lang="es-ES" altLang="es-ES" b="1">
                <a:cs typeface="Geneva" panose="020B0503030404040204" pitchFamily="34" charset="0"/>
              </a:rPr>
              <a:t>Taquicardias ventriculares monomórficas sostenidas (TVMS).</a:t>
            </a:r>
            <a:r>
              <a:rPr lang="es-ES" altLang="es-ES">
                <a:cs typeface="Geneva" panose="020B0503030404040204" pitchFamily="34" charset="0"/>
              </a:rPr>
              <a:t> En pacientes con cardiopatía  estructural (especialmente si existe un infarto de miocardio previo), el diagnóstico de TVMS puede realizarse con un valor predictivo superior al 95% y sensibilidad 98%. En el escaso número de pacientes restantes se debe analizar el ECG en busca de datos de TVMS; para ello existen algoritmos, como el de Brugada et al (1995) que simplifican el proceso.</a:t>
            </a:r>
            <a:endParaRPr lang="es-ES" altLang="es-ES" i="1">
              <a:cs typeface="Geneva" panose="020B0503030404040204" pitchFamily="34" charset="0"/>
            </a:endParaRPr>
          </a:p>
        </p:txBody>
      </p:sp>
      <p:sp>
        <p:nvSpPr>
          <p:cNvPr id="119812" name="Marcador de número de diapositiva 3">
            <a:extLst>
              <a:ext uri="{FF2B5EF4-FFF2-40B4-BE49-F238E27FC236}">
                <a16:creationId xmlns:a16="http://schemas.microsoft.com/office/drawing/2014/main" id="{DF663BEB-F68E-9B5D-ABF5-5200DC3080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B6A62438-7D7A-F54B-A3C3-FD46C8464BA7}" type="slidenum">
              <a:rPr lang="es-ES" altLang="es-ES"/>
              <a:pPr>
                <a:spcBef>
                  <a:spcPct val="0"/>
                </a:spcBef>
              </a:pPr>
              <a:t>87</a:t>
            </a:fld>
            <a:endParaRPr lang="es-ES" alt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Marcador de imagen de diapositiva 1">
            <a:extLst>
              <a:ext uri="{FF2B5EF4-FFF2-40B4-BE49-F238E27FC236}">
                <a16:creationId xmlns:a16="http://schemas.microsoft.com/office/drawing/2014/main" id="{22234DAA-38BA-E39E-E4DC-A03FF86B21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Marcador de notas 2">
            <a:extLst>
              <a:ext uri="{FF2B5EF4-FFF2-40B4-BE49-F238E27FC236}">
                <a16:creationId xmlns:a16="http://schemas.microsoft.com/office/drawing/2014/main" id="{835D00FC-CA5E-1DA3-4B86-C0A4709EDE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cs typeface="Geneva" panose="020B0503030404040204" pitchFamily="34" charset="0"/>
              </a:rPr>
              <a:t>El primer paso es el diagnóstico: la existencia de cardiopatía estructural y los datos del ECG son muy útiles para ello. En pacientes sin cardiopatía y sin datos ECG claros, la administración de adenosina puede ser útil, ya que la falta de respuesta apoya el diagnóstico de TVMS. </a:t>
            </a:r>
          </a:p>
          <a:p>
            <a:pPr eaLnBrk="1" hangingPunct="1">
              <a:spcBef>
                <a:spcPct val="0"/>
              </a:spcBef>
            </a:pPr>
            <a:endParaRPr lang="es-ES" altLang="es-ES" i="1">
              <a:cs typeface="Geneva" panose="020B0503030404040204" pitchFamily="34" charset="0"/>
            </a:endParaRPr>
          </a:p>
          <a:p>
            <a:pPr eaLnBrk="1" hangingPunct="1">
              <a:spcBef>
                <a:spcPct val="0"/>
              </a:spcBef>
            </a:pPr>
            <a:r>
              <a:rPr lang="es-ES" altLang="es-ES" b="1" i="1">
                <a:cs typeface="Geneva" panose="020B0503030404040204" pitchFamily="34" charset="0"/>
              </a:rPr>
              <a:t>Tratamiento de las taquicardias ventriculares monomórficas: </a:t>
            </a:r>
            <a:r>
              <a:rPr lang="es-ES_tradnl" altLang="es-ES">
                <a:cs typeface="Geneva" panose="020B0503030404040204" pitchFamily="34" charset="0"/>
              </a:rPr>
              <a:t>Ante todo paciente con una taquicardia de QRS ancho, debe procederse inmediatamente a la </a:t>
            </a:r>
            <a:r>
              <a:rPr lang="es-ES_tradnl" altLang="es-ES" u="sng">
                <a:cs typeface="Geneva" panose="020B0503030404040204" pitchFamily="34" charset="0"/>
              </a:rPr>
              <a:t>monitorización ECG,</a:t>
            </a:r>
            <a:r>
              <a:rPr lang="es-ES_tradnl" altLang="es-ES">
                <a:cs typeface="Geneva" panose="020B0503030404040204" pitchFamily="34" charset="0"/>
              </a:rPr>
              <a:t> preparar el desfibrilador y solicitar transporte medicalizado urgente a un centro hospitalario. Si existe inestabilidad hemodinámica o insuficiencia cardiaca, se realizará inmediatamente </a:t>
            </a:r>
            <a:r>
              <a:rPr lang="es-ES_tradnl" altLang="es-ES" u="sng">
                <a:cs typeface="Geneva" panose="020B0503030404040204" pitchFamily="34" charset="0"/>
              </a:rPr>
              <a:t>cardioversión eléctrica sincronizada</a:t>
            </a:r>
            <a:r>
              <a:rPr lang="es-ES_tradnl" altLang="es-ES">
                <a:cs typeface="Geneva" panose="020B0503030404040204" pitchFamily="34" charset="0"/>
              </a:rPr>
              <a:t>. En los pacientes estables, se puede proceder al tratamiento con fármacos antiarrítmicos (FAA); el más útil y contrastado es la </a:t>
            </a:r>
            <a:r>
              <a:rPr lang="es-ES_tradnl" altLang="es-ES" u="sng">
                <a:cs typeface="Geneva" panose="020B0503030404040204" pitchFamily="34" charset="0"/>
              </a:rPr>
              <a:t>procainamida</a:t>
            </a:r>
            <a:r>
              <a:rPr lang="es-ES_tradnl" altLang="es-ES">
                <a:cs typeface="Geneva" panose="020B0503030404040204" pitchFamily="34" charset="0"/>
              </a:rPr>
              <a:t>, considerado por la mayoría de autores como de primera elección.</a:t>
            </a:r>
          </a:p>
          <a:p>
            <a:pPr eaLnBrk="1" hangingPunct="1">
              <a:spcBef>
                <a:spcPct val="0"/>
              </a:spcBef>
            </a:pPr>
            <a:r>
              <a:rPr lang="es-ES_tradnl" altLang="es-ES">
                <a:cs typeface="Geneva" panose="020B0503030404040204" pitchFamily="34" charset="0"/>
              </a:rPr>
              <a:t>Es fundamental recordar que la tolerancia hemodinámica a la arritmia no es un dato localizador del origen de la misma (ventricular o supraventricular), sino que depende de múltiples factores (cardiopatía estructural, duración, frecuencia ventricular, uso de fármacos, etc.). No se debe utilizar nunca verapamilo si no existe un diagnóstico fundado de taquicardia supraventricular conducida con aberrancia. </a:t>
            </a:r>
          </a:p>
          <a:p>
            <a:pPr eaLnBrk="1" hangingPunct="1">
              <a:spcBef>
                <a:spcPct val="0"/>
              </a:spcBef>
            </a:pPr>
            <a:r>
              <a:rPr lang="es-ES_tradnl" altLang="es-ES">
                <a:cs typeface="Geneva" panose="020B0503030404040204" pitchFamily="34" charset="0"/>
              </a:rPr>
              <a:t>Todas las taquicardias regulares de QRS ancho son ventriculares (mientras no se demuestre lo contrario) y deben manejarse como tales (no ocurre nada si son supraventriculares, pero manejar una TV con verapamilo puede tener consecuencias gravísimas para el paciente).</a:t>
            </a:r>
            <a:endParaRPr lang="es-ES" altLang="es-ES">
              <a:cs typeface="Geneva" panose="020B0503030404040204" pitchFamily="34" charset="0"/>
            </a:endParaRPr>
          </a:p>
          <a:p>
            <a:endParaRPr lang="es-ES" altLang="es-ES">
              <a:cs typeface="Geneva" panose="020B0503030404040204" pitchFamily="34" charset="0"/>
            </a:endParaRPr>
          </a:p>
        </p:txBody>
      </p:sp>
      <p:sp>
        <p:nvSpPr>
          <p:cNvPr id="121860" name="Marcador de número de diapositiva 3">
            <a:extLst>
              <a:ext uri="{FF2B5EF4-FFF2-40B4-BE49-F238E27FC236}">
                <a16:creationId xmlns:a16="http://schemas.microsoft.com/office/drawing/2014/main" id="{097DF431-3944-D06B-41CB-DEAE1D9567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9073D898-CB4F-AE4C-857D-6523FD1AAEC0}" type="slidenum">
              <a:rPr lang="es-ES" altLang="es-ES"/>
              <a:pPr>
                <a:spcBef>
                  <a:spcPct val="0"/>
                </a:spcBef>
              </a:pPr>
              <a:t>88</a:t>
            </a:fld>
            <a:endParaRPr lang="es-ES" alt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a:extLst>
              <a:ext uri="{FF2B5EF4-FFF2-40B4-BE49-F238E27FC236}">
                <a16:creationId xmlns:a16="http://schemas.microsoft.com/office/drawing/2014/main" id="{E0E6FFF4-71A3-318D-38F7-AFC89BEF61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2 Marcador de notas">
            <a:extLst>
              <a:ext uri="{FF2B5EF4-FFF2-40B4-BE49-F238E27FC236}">
                <a16:creationId xmlns:a16="http://schemas.microsoft.com/office/drawing/2014/main" id="{6E1A9C09-7CC8-597B-5CCD-6934640DBE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123908" name="3 Marcador de número de diapositiva">
            <a:extLst>
              <a:ext uri="{FF2B5EF4-FFF2-40B4-BE49-F238E27FC236}">
                <a16:creationId xmlns:a16="http://schemas.microsoft.com/office/drawing/2014/main" id="{36AAC084-D1C6-0B02-FF66-E31EAA513F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A9C3D30A-6BA8-C648-ACBB-EC72D310CFEA}" type="slidenum">
              <a:rPr lang="es-ES" altLang="es-ES"/>
              <a:pPr>
                <a:spcBef>
                  <a:spcPct val="0"/>
                </a:spcBef>
              </a:pPr>
              <a:t>90</a:t>
            </a:fld>
            <a:endParaRPr lang="es-ES" alt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a:extLst>
              <a:ext uri="{FF2B5EF4-FFF2-40B4-BE49-F238E27FC236}">
                <a16:creationId xmlns:a16="http://schemas.microsoft.com/office/drawing/2014/main" id="{FD164803-2E5D-E743-7D2F-8C05041E23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2 Marcador de notas">
            <a:extLst>
              <a:ext uri="{FF2B5EF4-FFF2-40B4-BE49-F238E27FC236}">
                <a16:creationId xmlns:a16="http://schemas.microsoft.com/office/drawing/2014/main" id="{86BE770E-11ED-F661-613F-75DDA4455F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125956" name="3 Marcador de número de diapositiva">
            <a:extLst>
              <a:ext uri="{FF2B5EF4-FFF2-40B4-BE49-F238E27FC236}">
                <a16:creationId xmlns:a16="http://schemas.microsoft.com/office/drawing/2014/main" id="{DC4E22B0-13FB-357C-1B85-56B0DF190F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0970B165-7821-0345-966E-0A3CAC0C08DF}" type="slidenum">
              <a:rPr lang="es-ES" altLang="es-ES"/>
              <a:pPr>
                <a:spcBef>
                  <a:spcPct val="0"/>
                </a:spcBef>
              </a:pPr>
              <a:t>91</a:t>
            </a:fld>
            <a:endParaRPr lang="es-ES" altLang="es-E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9F424-DE59-B238-913E-F82476110920}"/>
            </a:ext>
          </a:extLst>
        </p:cNvPr>
        <p:cNvGrpSpPr/>
        <p:nvPr/>
      </p:nvGrpSpPr>
      <p:grpSpPr>
        <a:xfrm>
          <a:off x="0" y="0"/>
          <a:ext cx="0" cy="0"/>
          <a:chOff x="0" y="0"/>
          <a:chExt cx="0" cy="0"/>
        </a:xfrm>
      </p:grpSpPr>
      <p:sp>
        <p:nvSpPr>
          <p:cNvPr id="125954" name="1 Marcador de imagen de diapositiva">
            <a:extLst>
              <a:ext uri="{FF2B5EF4-FFF2-40B4-BE49-F238E27FC236}">
                <a16:creationId xmlns:a16="http://schemas.microsoft.com/office/drawing/2014/main" id="{F751A557-A921-52F6-1A63-EFAC835B2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2 Marcador de notas">
            <a:extLst>
              <a:ext uri="{FF2B5EF4-FFF2-40B4-BE49-F238E27FC236}">
                <a16:creationId xmlns:a16="http://schemas.microsoft.com/office/drawing/2014/main" id="{B6E2228B-1608-08F4-C417-3EB303646D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cs typeface="Geneva" panose="020B0503030404040204" pitchFamily="34" charset="0"/>
              </a:rPr>
              <a:t>Es discutible la urgencia en controlar la frecuencia cardiaca en espera de la cardioversión, ya que la paciente lo tolera correctamente. Sin embargo, se trata de una cardiopatía isquémica, y resulta recomendable evitar la taquicardia y el consiguiente incremento en el consumo de oxígeno por el miocardio. Además, es conveniente administrar un frenador del nodo AV antes de la cardioversión (si ésta va a ser farmacológica).</a:t>
            </a:r>
          </a:p>
          <a:p>
            <a:pPr eaLnBrk="1" hangingPunct="1">
              <a:spcBef>
                <a:spcPct val="0"/>
              </a:spcBef>
            </a:pPr>
            <a:endParaRPr lang="es-ES" altLang="es-ES">
              <a:cs typeface="Geneva" panose="020B0503030404040204" pitchFamily="34" charset="0"/>
            </a:endParaRPr>
          </a:p>
          <a:p>
            <a:pPr eaLnBrk="1" hangingPunct="1">
              <a:spcBef>
                <a:spcPct val="0"/>
              </a:spcBef>
            </a:pPr>
            <a:r>
              <a:rPr lang="es-ES" altLang="es-ES">
                <a:cs typeface="Geneva" panose="020B0503030404040204" pitchFamily="34" charset="0"/>
              </a:rPr>
              <a:t>La decisión de restaurar el ritmo sinusal es compleja y debe incluir otros factores que los disponibles en la paciente. Como es un primer episodio de FA, y la duración es &lt;48 h, es una buena candidata y debe remitirse al hospital para evaluar el intento (CV eléctrica o </a:t>
            </a:r>
            <a:r>
              <a:rPr lang="es-ES" altLang="es-ES" err="1">
                <a:cs typeface="Geneva" panose="020B0503030404040204" pitchFamily="34" charset="0"/>
              </a:rPr>
              <a:t>vernakalant</a:t>
            </a:r>
            <a:r>
              <a:rPr lang="es-ES" altLang="es-ES">
                <a:cs typeface="Geneva" panose="020B0503030404040204" pitchFamily="34" charset="0"/>
              </a:rPr>
              <a:t>, la amiodarona posee una muy escasa efectividad en la conversión aguda de la FA y no estaría  indicada en la paciente).</a:t>
            </a:r>
          </a:p>
          <a:p>
            <a:pPr eaLnBrk="1" hangingPunct="1">
              <a:spcBef>
                <a:spcPct val="0"/>
              </a:spcBef>
            </a:pPr>
            <a:endParaRPr lang="es-ES" altLang="es-ES">
              <a:cs typeface="Geneva" panose="020B0503030404040204" pitchFamily="34" charset="0"/>
            </a:endParaRPr>
          </a:p>
          <a:p>
            <a:pPr eaLnBrk="1" hangingPunct="1">
              <a:spcBef>
                <a:spcPct val="0"/>
              </a:spcBef>
            </a:pPr>
            <a:endParaRPr lang="es-ES" altLang="es-ES">
              <a:cs typeface="Geneva" panose="020B0503030404040204" pitchFamily="34" charset="0"/>
            </a:endParaRPr>
          </a:p>
          <a:p>
            <a:pPr eaLnBrk="1" hangingPunct="1">
              <a:spcBef>
                <a:spcPct val="0"/>
              </a:spcBef>
            </a:pPr>
            <a:r>
              <a:rPr lang="es-ES" altLang="es-ES">
                <a:cs typeface="Geneva" panose="020B0503030404040204" pitchFamily="34" charset="0"/>
              </a:rPr>
              <a:t>Es discutible la urgencia en controlar la frecuencia cardiaca en espera de la cardioversión, ya que la paciente lo tolera correctamente. Sin embargo, se trata de una cardiopatía isquémica, y resulta recomendable evitar la taquicardia y el consiguiente incremento en el consumo de oxígeno por el miocardio. Además, es conveniente administrar un frenador del nodo AV antes de la cardioversión (si ésta va a ser farmacológica).</a:t>
            </a:r>
          </a:p>
          <a:p>
            <a:pPr eaLnBrk="1" hangingPunct="1">
              <a:spcBef>
                <a:spcPct val="0"/>
              </a:spcBef>
            </a:pPr>
            <a:endParaRPr lang="es-ES" altLang="es-ES">
              <a:cs typeface="Geneva" panose="020B0503030404040204" pitchFamily="34" charset="0"/>
            </a:endParaRPr>
          </a:p>
          <a:p>
            <a:pPr eaLnBrk="1" hangingPunct="1">
              <a:spcBef>
                <a:spcPct val="0"/>
              </a:spcBef>
            </a:pPr>
            <a:r>
              <a:rPr lang="es-ES" altLang="es-ES">
                <a:cs typeface="Geneva" panose="020B0503030404040204" pitchFamily="34" charset="0"/>
              </a:rPr>
              <a:t>La decisión de restaurar el ritmo sinusal es compleja y debe incluir otros factores que los disponibles en la paciente. Como es un primer episodio de FA, y la duración es &lt;48 h, es una buena candidata y debe remitirse al hospital para evaluar el intento (CV eléctrica o </a:t>
            </a:r>
            <a:r>
              <a:rPr lang="es-ES" altLang="es-ES" err="1">
                <a:cs typeface="Geneva" panose="020B0503030404040204" pitchFamily="34" charset="0"/>
              </a:rPr>
              <a:t>vernakalant</a:t>
            </a:r>
            <a:r>
              <a:rPr lang="es-ES" altLang="es-ES">
                <a:cs typeface="Geneva" panose="020B0503030404040204" pitchFamily="34" charset="0"/>
              </a:rPr>
              <a:t>, la amiodarona posee una muy escasa efectividad en la conversión aguda de la FA y no estaría  indicada en la paciente).</a:t>
            </a:r>
          </a:p>
          <a:p>
            <a:pPr eaLnBrk="1" hangingPunct="1">
              <a:spcBef>
                <a:spcPct val="0"/>
              </a:spcBef>
            </a:pPr>
            <a:endParaRPr lang="es-ES" altLang="es-ES">
              <a:cs typeface="Geneva" panose="020B0503030404040204" pitchFamily="34" charset="0"/>
            </a:endParaRPr>
          </a:p>
          <a:p>
            <a:pPr eaLnBrk="1" hangingPunct="1">
              <a:spcBef>
                <a:spcPct val="0"/>
              </a:spcBef>
            </a:pPr>
            <a:endParaRPr lang="es-ES" altLang="es-ES">
              <a:cs typeface="Geneva" panose="020B0503030404040204" pitchFamily="34" charset="0"/>
            </a:endParaRPr>
          </a:p>
          <a:p>
            <a:endParaRPr lang="es-ES" altLang="es-ES">
              <a:cs typeface="Geneva" panose="020B0503030404040204" pitchFamily="34" charset="0"/>
            </a:endParaRPr>
          </a:p>
        </p:txBody>
      </p:sp>
      <p:sp>
        <p:nvSpPr>
          <p:cNvPr id="125956" name="3 Marcador de número de diapositiva">
            <a:extLst>
              <a:ext uri="{FF2B5EF4-FFF2-40B4-BE49-F238E27FC236}">
                <a16:creationId xmlns:a16="http://schemas.microsoft.com/office/drawing/2014/main" id="{A20B18A7-CF19-4D21-5021-F2582AF984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0970B165-7821-0345-966E-0A3CAC0C08DF}" type="slidenum">
              <a:rPr lang="es-ES" altLang="es-ES"/>
              <a:pPr>
                <a:spcBef>
                  <a:spcPct val="0"/>
                </a:spcBef>
              </a:pPr>
              <a:t>92</a:t>
            </a:fld>
            <a:endParaRPr lang="es-ES" altLang="es-ES"/>
          </a:p>
        </p:txBody>
      </p:sp>
    </p:spTree>
    <p:extLst>
      <p:ext uri="{BB962C8B-B14F-4D97-AF65-F5344CB8AC3E}">
        <p14:creationId xmlns:p14="http://schemas.microsoft.com/office/powerpoint/2010/main" val="2023866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r>
              <a:rPr lang="es-ES" altLang="es-ES">
                <a:cs typeface="Geneva" panose="020B0503030404040204" pitchFamily="34" charset="0"/>
              </a:rPr>
              <a:t>Es discutible la urgencia en controlar la frecuencia cardiaca en espera de la cardioversión, ya que la paciente lo tolera correctamente. Sin embargo, se trata de una cardiopatía isquémica, y resulta recomendable evitar la taquicardia y el consiguiente incremento en el consumo de oxígeno por el miocardio. Además, es conveniente administrar un frenador del nodo AV antes de la cardioversión (si ésta va a ser farmacológica).</a:t>
            </a:r>
          </a:p>
          <a:p>
            <a:pPr eaLnBrk="1" hangingPunct="1">
              <a:spcBef>
                <a:spcPct val="0"/>
              </a:spcBef>
            </a:pPr>
            <a:endParaRPr lang="es-ES" altLang="es-ES">
              <a:cs typeface="Geneva" panose="020B0503030404040204" pitchFamily="34" charset="0"/>
            </a:endParaRPr>
          </a:p>
          <a:p>
            <a:pPr eaLnBrk="1" hangingPunct="1">
              <a:spcBef>
                <a:spcPct val="0"/>
              </a:spcBef>
            </a:pPr>
            <a:r>
              <a:rPr lang="es-ES" altLang="es-ES">
                <a:cs typeface="Geneva" panose="020B0503030404040204" pitchFamily="34" charset="0"/>
              </a:rPr>
              <a:t>La decisión de restaurar el ritmo sinusal es compleja y debe incluir otros factores que los disponibles en la paciente. Como es un primer episodio de FA, y la duración es &lt;48 h, es una buena candidata y debe remitirse al hospital para evaluar el intento (CV eléctrica o </a:t>
            </a:r>
            <a:r>
              <a:rPr lang="es-ES" altLang="es-ES" err="1">
                <a:cs typeface="Geneva" panose="020B0503030404040204" pitchFamily="34" charset="0"/>
              </a:rPr>
              <a:t>vernakalant</a:t>
            </a:r>
            <a:r>
              <a:rPr lang="es-ES" altLang="es-ES">
                <a:cs typeface="Geneva" panose="020B0503030404040204" pitchFamily="34" charset="0"/>
              </a:rPr>
              <a:t>, la amiodarona posee una muy escasa efectividad en la conversión aguda de la FA y no estaría  indicada en la paciente).</a:t>
            </a:r>
          </a:p>
          <a:p>
            <a:pPr eaLnBrk="1" hangingPunct="1">
              <a:spcBef>
                <a:spcPct val="0"/>
              </a:spcBef>
            </a:pPr>
            <a:endParaRPr lang="es-ES" altLang="es-ES">
              <a:cs typeface="Geneva" panose="020B0503030404040204" pitchFamily="34" charset="0"/>
            </a:endParaRPr>
          </a:p>
          <a:p>
            <a:pPr eaLnBrk="1" hangingPunct="1">
              <a:spcBef>
                <a:spcPct val="0"/>
              </a:spcBef>
            </a:pPr>
            <a:endParaRPr lang="es-ES" altLang="es-ES">
              <a:cs typeface="Geneva" panose="020B0503030404040204" pitchFamily="34" charset="0"/>
            </a:endParaRPr>
          </a:p>
          <a:p>
            <a:r>
              <a:rPr lang="es-ES"/>
              <a:t>Es discutible la urgencia en controlar la frecuencia cardiaca en espera de la cardioversión, ya que la paciente lo tolera correctamente. Sin embargo, se trata de una cardiopatía isquémica, y resulta recomendable evitar la taquicardia y el consiguiente incremento en el consumo de oxígeno por el miocardio. Además, es conveniente administrar un frenador del nodo AV antes de la cardioversión (si ésta va a ser farmacológica).</a:t>
            </a:r>
          </a:p>
          <a:p>
            <a:endParaRPr lang="es-ES"/>
          </a:p>
          <a:p>
            <a:endParaRPr lang="es-ES"/>
          </a:p>
          <a:p>
            <a:endParaRPr lang="es-ES"/>
          </a:p>
          <a:p>
            <a:r>
              <a:rPr lang="es-ES"/>
              <a:t>La decisión de restaurar el ritmo sinusal es compleja y debe incluir otros factores que los disponibles en la paciente. Como es un primer episodio de FA, y la duración es &lt;48 h, es una buena candidata y debe remitirse al hospital para evaluar el intento (CV eléctrica o </a:t>
            </a:r>
            <a:r>
              <a:rPr lang="es-ES" err="1"/>
              <a:t>vernakalant</a:t>
            </a:r>
            <a:r>
              <a:rPr lang="es-ES"/>
              <a:t>, la amiodarona posee una muy escasa efectividad en la conversión aguda de la FA y no estaría  indicada en la paciente).</a:t>
            </a:r>
          </a:p>
          <a:p>
            <a:endParaRPr lang="es-ES"/>
          </a:p>
          <a:p>
            <a:endParaRPr lang="es-ES"/>
          </a:p>
          <a:p>
            <a:endParaRPr lang="es-ES"/>
          </a:p>
          <a:p>
            <a:endParaRPr lang="es-ES"/>
          </a:p>
          <a:p>
            <a:endParaRPr lang="es-ES"/>
          </a:p>
          <a:p>
            <a:endParaRPr lang="es-ES"/>
          </a:p>
        </p:txBody>
      </p:sp>
      <p:sp>
        <p:nvSpPr>
          <p:cNvPr id="4" name="Marcador de número de diapositiva 3"/>
          <p:cNvSpPr>
            <a:spLocks noGrp="1"/>
          </p:cNvSpPr>
          <p:nvPr>
            <p:ph type="sldNum" sz="quarter" idx="5"/>
          </p:nvPr>
        </p:nvSpPr>
        <p:spPr/>
        <p:txBody>
          <a:bodyPr/>
          <a:lstStyle/>
          <a:p>
            <a:fld id="{57E391A4-A947-4831-AD38-DF9EB778AF1C}" type="slidenum">
              <a:rPr lang="es-ES" smtClean="0"/>
              <a:t>93</a:t>
            </a:fld>
            <a:endParaRPr lang="es-ES"/>
          </a:p>
        </p:txBody>
      </p:sp>
    </p:spTree>
    <p:extLst>
      <p:ext uri="{BB962C8B-B14F-4D97-AF65-F5344CB8AC3E}">
        <p14:creationId xmlns:p14="http://schemas.microsoft.com/office/powerpoint/2010/main" val="2562775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a:extLst>
              <a:ext uri="{FF2B5EF4-FFF2-40B4-BE49-F238E27FC236}">
                <a16:creationId xmlns:a16="http://schemas.microsoft.com/office/drawing/2014/main" id="{6D19391C-87DA-C299-2195-2B6D51ACD9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2 Marcador de notas">
            <a:extLst>
              <a:ext uri="{FF2B5EF4-FFF2-40B4-BE49-F238E27FC236}">
                <a16:creationId xmlns:a16="http://schemas.microsoft.com/office/drawing/2014/main" id="{032374EB-5529-92FE-8EA4-36118667A6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134148" name="3 Marcador de número de diapositiva">
            <a:extLst>
              <a:ext uri="{FF2B5EF4-FFF2-40B4-BE49-F238E27FC236}">
                <a16:creationId xmlns:a16="http://schemas.microsoft.com/office/drawing/2014/main" id="{00B55AA4-6FA6-C373-F108-222C77B5F7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207F2C83-A452-E14D-8B01-5417FCB4FF76}" type="slidenum">
              <a:rPr lang="es-ES" altLang="es-ES"/>
              <a:pPr>
                <a:spcBef>
                  <a:spcPct val="0"/>
                </a:spcBef>
              </a:pPr>
              <a:t>94</a:t>
            </a:fld>
            <a:endParaRPr lang="es-ES" altLang="es-E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Marcador de imagen de diapositiva">
            <a:extLst>
              <a:ext uri="{FF2B5EF4-FFF2-40B4-BE49-F238E27FC236}">
                <a16:creationId xmlns:a16="http://schemas.microsoft.com/office/drawing/2014/main" id="{81B08396-29CC-E874-0E9C-FC2CBF06ED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2 Marcador de notas">
            <a:extLst>
              <a:ext uri="{FF2B5EF4-FFF2-40B4-BE49-F238E27FC236}">
                <a16:creationId xmlns:a16="http://schemas.microsoft.com/office/drawing/2014/main" id="{DDEB880F-F187-6280-21DC-E137C6721C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136196" name="3 Marcador de número de diapositiva">
            <a:extLst>
              <a:ext uri="{FF2B5EF4-FFF2-40B4-BE49-F238E27FC236}">
                <a16:creationId xmlns:a16="http://schemas.microsoft.com/office/drawing/2014/main" id="{912B95D5-E6A8-7FC3-3167-566214D461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7A2CB752-9B9A-A243-9707-88CB017604CD}" type="slidenum">
              <a:rPr lang="es-ES" altLang="es-ES"/>
              <a:pPr>
                <a:spcBef>
                  <a:spcPct val="0"/>
                </a:spcBef>
              </a:pPr>
              <a:t>95</a:t>
            </a:fld>
            <a:endParaRPr lang="es-ES" alt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1C006-9534-8246-5F82-B206CEF38B98}"/>
            </a:ext>
          </a:extLst>
        </p:cNvPr>
        <p:cNvGrpSpPr/>
        <p:nvPr/>
      </p:nvGrpSpPr>
      <p:grpSpPr>
        <a:xfrm>
          <a:off x="0" y="0"/>
          <a:ext cx="0" cy="0"/>
          <a:chOff x="0" y="0"/>
          <a:chExt cx="0" cy="0"/>
        </a:xfrm>
      </p:grpSpPr>
      <p:sp>
        <p:nvSpPr>
          <p:cNvPr id="136194" name="1 Marcador de imagen de diapositiva">
            <a:extLst>
              <a:ext uri="{FF2B5EF4-FFF2-40B4-BE49-F238E27FC236}">
                <a16:creationId xmlns:a16="http://schemas.microsoft.com/office/drawing/2014/main" id="{E7A9DB26-43D2-E453-AF8B-DE5F550CD8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2 Marcador de notas">
            <a:extLst>
              <a:ext uri="{FF2B5EF4-FFF2-40B4-BE49-F238E27FC236}">
                <a16:creationId xmlns:a16="http://schemas.microsoft.com/office/drawing/2014/main" id="{827B9410-7465-DC21-56E3-07FB12A3C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cs typeface="Geneva" panose="020B0503030404040204" pitchFamily="34" charset="0"/>
            </a:endParaRPr>
          </a:p>
        </p:txBody>
      </p:sp>
      <p:sp>
        <p:nvSpPr>
          <p:cNvPr id="136196" name="3 Marcador de número de diapositiva">
            <a:extLst>
              <a:ext uri="{FF2B5EF4-FFF2-40B4-BE49-F238E27FC236}">
                <a16:creationId xmlns:a16="http://schemas.microsoft.com/office/drawing/2014/main" id="{F3BEFCEB-D587-276D-2F09-7C9213856E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7A2CB752-9B9A-A243-9707-88CB017604CD}" type="slidenum">
              <a:rPr lang="es-ES" altLang="es-ES"/>
              <a:pPr>
                <a:spcBef>
                  <a:spcPct val="0"/>
                </a:spcBef>
              </a:pPr>
              <a:t>96</a:t>
            </a:fld>
            <a:endParaRPr lang="es-ES" altLang="es-ES"/>
          </a:p>
        </p:txBody>
      </p:sp>
    </p:spTree>
    <p:extLst>
      <p:ext uri="{BB962C8B-B14F-4D97-AF65-F5344CB8AC3E}">
        <p14:creationId xmlns:p14="http://schemas.microsoft.com/office/powerpoint/2010/main" val="340143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0CDC1-C8AD-883A-77F8-E1A254CFF8DC}"/>
            </a:ext>
          </a:extLst>
        </p:cNvPr>
        <p:cNvGrpSpPr/>
        <p:nvPr/>
      </p:nvGrpSpPr>
      <p:grpSpPr>
        <a:xfrm>
          <a:off x="0" y="0"/>
          <a:ext cx="0" cy="0"/>
          <a:chOff x="0" y="0"/>
          <a:chExt cx="0" cy="0"/>
        </a:xfrm>
      </p:grpSpPr>
      <p:sp>
        <p:nvSpPr>
          <p:cNvPr id="16385" name="1 Marcador de imagen de diapositiva">
            <a:extLst>
              <a:ext uri="{FF2B5EF4-FFF2-40B4-BE49-F238E27FC236}">
                <a16:creationId xmlns:a16="http://schemas.microsoft.com/office/drawing/2014/main" id="{723AF749-4DA9-358D-803C-79DA9CBD11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2 Marcador de notas">
            <a:extLst>
              <a:ext uri="{FF2B5EF4-FFF2-40B4-BE49-F238E27FC236}">
                <a16:creationId xmlns:a16="http://schemas.microsoft.com/office/drawing/2014/main" id="{7011A06C-FE9D-BBA5-66AF-7C2F7F6890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a:p>
        </p:txBody>
      </p:sp>
      <p:sp>
        <p:nvSpPr>
          <p:cNvPr id="16387" name="3 Marcador de número de diapositiva">
            <a:extLst>
              <a:ext uri="{FF2B5EF4-FFF2-40B4-BE49-F238E27FC236}">
                <a16:creationId xmlns:a16="http://schemas.microsoft.com/office/drawing/2014/main" id="{3DA998E1-6589-9D5A-EF62-1B17C950FC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C79636B-6741-47A7-8BEC-A160A6F59E32}" type="slidenum">
              <a:rPr lang="es-ES" altLang="es-ES" sz="1200"/>
              <a:pPr eaLnBrk="1" hangingPunct="1"/>
              <a:t>11</a:t>
            </a:fld>
            <a:endParaRPr lang="es-ES" altLang="es-ES" sz="1200"/>
          </a:p>
        </p:txBody>
      </p:sp>
    </p:spTree>
    <p:extLst>
      <p:ext uri="{BB962C8B-B14F-4D97-AF65-F5344CB8AC3E}">
        <p14:creationId xmlns:p14="http://schemas.microsoft.com/office/powerpoint/2010/main" val="6356883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D0CD-E3FA-60BA-BBFB-83A28D3678FD}"/>
            </a:ext>
          </a:extLst>
        </p:cNvPr>
        <p:cNvGrpSpPr/>
        <p:nvPr/>
      </p:nvGrpSpPr>
      <p:grpSpPr>
        <a:xfrm>
          <a:off x="0" y="0"/>
          <a:ext cx="0" cy="0"/>
          <a:chOff x="0" y="0"/>
          <a:chExt cx="0" cy="0"/>
        </a:xfrm>
      </p:grpSpPr>
      <p:sp>
        <p:nvSpPr>
          <p:cNvPr id="121858" name="Marcador de imagen de diapositiva 1">
            <a:extLst>
              <a:ext uri="{FF2B5EF4-FFF2-40B4-BE49-F238E27FC236}">
                <a16:creationId xmlns:a16="http://schemas.microsoft.com/office/drawing/2014/main" id="{4CB8AA5B-0AD3-1193-3BD6-BE976EDD38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Marcador de notas 2">
            <a:extLst>
              <a:ext uri="{FF2B5EF4-FFF2-40B4-BE49-F238E27FC236}">
                <a16:creationId xmlns:a16="http://schemas.microsoft.com/office/drawing/2014/main" id="{8FAB10FF-7816-3936-5960-68B3A20E91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
                <a:cs typeface="Geneva" panose="020B0503030404040204" pitchFamily="34" charset="0"/>
              </a:rPr>
              <a:t>A pesar de una buena tolerancia clínica y hemodinámica, el paciente presenta una TV. Es importante recalcar que la tolerancia a la arritmia no tiene valor diagnóstico del origen de la misma. Aunque no se encuentren criterios diagnósticos en el ECG, una taquicardia regular de QRS ancho en un paciente con un IAM previo es siempre de origen ventricular. Este sencillo dato es suficiente para guiar el manejo posterior. </a:t>
            </a:r>
          </a:p>
          <a:p>
            <a:pPr eaLnBrk="1" hangingPunct="1">
              <a:spcBef>
                <a:spcPct val="0"/>
              </a:spcBef>
            </a:pPr>
            <a:r>
              <a:rPr lang="es-ES" altLang="es-ES">
                <a:cs typeface="Geneva" panose="020B0503030404040204" pitchFamily="34" charset="0"/>
              </a:rPr>
              <a:t>En ausencia de medios para soporte vital, es preferible demorar la cardioversión y trasladar al paciente en ambulancia medicalizada al servicio de urgencias más próximo.</a:t>
            </a:r>
          </a:p>
          <a:p>
            <a:endParaRPr lang="es-ES" altLang="es-ES">
              <a:cs typeface="Geneva" panose="020B0503030404040204" pitchFamily="34" charset="0"/>
            </a:endParaRPr>
          </a:p>
        </p:txBody>
      </p:sp>
      <p:sp>
        <p:nvSpPr>
          <p:cNvPr id="121860" name="Marcador de número de diapositiva 3">
            <a:extLst>
              <a:ext uri="{FF2B5EF4-FFF2-40B4-BE49-F238E27FC236}">
                <a16:creationId xmlns:a16="http://schemas.microsoft.com/office/drawing/2014/main" id="{491E1D9C-5D02-29DC-3027-4819BEAF8A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Geneva" panose="020B0503030404040204" pitchFamily="34" charset="0"/>
              </a:defRPr>
            </a:lvl1pPr>
            <a:lvl2pPr marL="742950" indent="-28575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2pPr>
            <a:lvl3pPr marL="11430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3pPr>
            <a:lvl4pPr marL="16002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4pPr>
            <a:lvl5pPr marL="2057400" indent="-228600">
              <a:spcBef>
                <a:spcPct val="30000"/>
              </a:spcBef>
              <a:defRPr sz="1200">
                <a:solidFill>
                  <a:schemeClr val="tx1"/>
                </a:solidFill>
                <a:latin typeface="Calibri" panose="020F0502020204030204" pitchFamily="34" charset="0"/>
                <a:ea typeface="Geneva" panose="020B0503030404040204" pitchFamily="34" charset="0"/>
                <a:cs typeface="Geneva" panose="020B050303040404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Geneva" panose="020B0503030404040204" pitchFamily="34" charset="0"/>
                <a:cs typeface="Geneva" panose="020B0503030404040204" pitchFamily="34" charset="0"/>
              </a:defRPr>
            </a:lvl9pPr>
          </a:lstStyle>
          <a:p>
            <a:pPr>
              <a:spcBef>
                <a:spcPct val="0"/>
              </a:spcBef>
            </a:pPr>
            <a:fld id="{9073D898-CB4F-AE4C-857D-6523FD1AAEC0}" type="slidenum">
              <a:rPr lang="es-ES" altLang="es-ES"/>
              <a:pPr>
                <a:spcBef>
                  <a:spcPct val="0"/>
                </a:spcBef>
              </a:pPr>
              <a:t>97</a:t>
            </a:fld>
            <a:endParaRPr lang="es-ES" altLang="es-ES"/>
          </a:p>
        </p:txBody>
      </p:sp>
    </p:spTree>
    <p:extLst>
      <p:ext uri="{BB962C8B-B14F-4D97-AF65-F5344CB8AC3E}">
        <p14:creationId xmlns:p14="http://schemas.microsoft.com/office/powerpoint/2010/main" val="4057353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En pacientes con angina inestable por afectación proximal de la arteria descendente anterior. </a:t>
            </a:r>
            <a:r>
              <a:rPr lang="es-ES" err="1"/>
              <a:t>Clinica</a:t>
            </a:r>
            <a:r>
              <a:rPr lang="es-ES"/>
              <a:t> compatible con angina inestable. </a:t>
            </a:r>
            <a:r>
              <a:rPr lang="es-ES" err="1"/>
              <a:t>Ssegmento</a:t>
            </a:r>
            <a:r>
              <a:rPr lang="es-ES"/>
              <a:t> ST en precordiales, especialmente V2-V3 isoeléctrico o </a:t>
            </a:r>
            <a:r>
              <a:rPr lang="es-ES" err="1"/>
              <a:t>minimamente</a:t>
            </a:r>
            <a:r>
              <a:rPr lang="es-ES"/>
              <a:t> elevado (1mm) con forma </a:t>
            </a:r>
            <a:r>
              <a:rPr lang="es-ES" err="1"/>
              <a:t>concava</a:t>
            </a:r>
            <a:r>
              <a:rPr lang="es-ES"/>
              <a:t> o recta, Inversión de la onda T progresiva y simétrica. Estos signos </a:t>
            </a:r>
            <a:r>
              <a:rPr lang="es-ES" err="1"/>
              <a:t>aprecen</a:t>
            </a:r>
            <a:r>
              <a:rPr lang="es-ES"/>
              <a:t> durante el intervalo libre de dolor y desaparecen durante el periodo de dolor.</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14</a:t>
            </a:fld>
            <a:endParaRPr lang="es-ES"/>
          </a:p>
        </p:txBody>
      </p:sp>
    </p:spTree>
    <p:extLst>
      <p:ext uri="{BB962C8B-B14F-4D97-AF65-F5344CB8AC3E}">
        <p14:creationId xmlns:p14="http://schemas.microsoft.com/office/powerpoint/2010/main" val="170923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Ascenso del ST en la cara inferior y lateral baja, con descenso de V1 a V3 y en AVR. Infarto </a:t>
            </a:r>
            <a:r>
              <a:rPr lang="es-ES" err="1"/>
              <a:t>infero</a:t>
            </a:r>
            <a:r>
              <a:rPr lang="es-ES"/>
              <a:t> posterior y además en el contexto de una FA con RVR.</a:t>
            </a:r>
          </a:p>
        </p:txBody>
      </p:sp>
      <p:sp>
        <p:nvSpPr>
          <p:cNvPr id="4" name="Marcador de número de diapositiva 3"/>
          <p:cNvSpPr>
            <a:spLocks noGrp="1"/>
          </p:cNvSpPr>
          <p:nvPr>
            <p:ph type="sldNum" sz="quarter" idx="5"/>
          </p:nvPr>
        </p:nvSpPr>
        <p:spPr/>
        <p:txBody>
          <a:bodyPr/>
          <a:lstStyle/>
          <a:p>
            <a:fld id="{57E391A4-A947-4831-AD38-DF9EB778AF1C}" type="slidenum">
              <a:rPr lang="es-ES" smtClean="0"/>
              <a:t>16</a:t>
            </a:fld>
            <a:endParaRPr lang="es-ES"/>
          </a:p>
        </p:txBody>
      </p:sp>
    </p:spTree>
    <p:extLst>
      <p:ext uri="{BB962C8B-B14F-4D97-AF65-F5344CB8AC3E}">
        <p14:creationId xmlns:p14="http://schemas.microsoft.com/office/powerpoint/2010/main" val="3336831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2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radill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96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60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4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5F763E-27F5-DC09-8489-B550228D44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0E4E84-84E7-B8C7-6B55-8E814B92A244}"/>
              </a:ext>
            </a:extLst>
          </p:cNvPr>
          <p:cNvSpPr>
            <a:spLocks noGrp="1"/>
          </p:cNvSpPr>
          <p:nvPr>
            <p:ph sz="half" idx="1"/>
          </p:nvPr>
        </p:nvSpPr>
        <p:spPr>
          <a:xfrm>
            <a:off x="609600" y="1600201"/>
            <a:ext cx="5384800" cy="45307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3551876-5778-827A-3109-1F779154F3C0}"/>
              </a:ext>
            </a:extLst>
          </p:cNvPr>
          <p:cNvSpPr>
            <a:spLocks noGrp="1"/>
          </p:cNvSpPr>
          <p:nvPr>
            <p:ph sz="half" idx="2"/>
          </p:nvPr>
        </p:nvSpPr>
        <p:spPr>
          <a:xfrm>
            <a:off x="6197600" y="1600201"/>
            <a:ext cx="5384800" cy="45307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EE7EF6F-04B1-2D4E-10E9-89ADCE96D683}"/>
              </a:ext>
            </a:extLst>
          </p:cNvPr>
          <p:cNvSpPr>
            <a:spLocks noGrp="1"/>
          </p:cNvSpPr>
          <p:nvPr>
            <p:ph type="dt" sz="half"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1C17FEFE-8B52-59EC-CB0F-CA43ABA6D802}"/>
              </a:ext>
            </a:extLst>
          </p:cNvPr>
          <p:cNvSpPr>
            <a:spLocks noGrp="1"/>
          </p:cNvSpPr>
          <p:nvPr>
            <p:ph type="ftr" sz="quarter" idx="11"/>
          </p:nvPr>
        </p:nvSpPr>
        <p:spPr/>
        <p:txBody>
          <a:bodyPr/>
          <a:lstStyle>
            <a:lvl1pPr>
              <a:defRPr/>
            </a:lvl1pPr>
          </a:lstStyle>
          <a:p>
            <a:endParaRPr lang="es-ES" altLang="es-ES"/>
          </a:p>
        </p:txBody>
      </p:sp>
      <p:sp>
        <p:nvSpPr>
          <p:cNvPr id="7" name="Marcador de número de diapositiva 6">
            <a:extLst>
              <a:ext uri="{FF2B5EF4-FFF2-40B4-BE49-F238E27FC236}">
                <a16:creationId xmlns:a16="http://schemas.microsoft.com/office/drawing/2014/main" id="{B5F16F8B-4514-E0AC-39AF-901C1FFA0FF9}"/>
              </a:ext>
            </a:extLst>
          </p:cNvPr>
          <p:cNvSpPr>
            <a:spLocks noGrp="1"/>
          </p:cNvSpPr>
          <p:nvPr>
            <p:ph type="sldNum" sz="quarter" idx="12"/>
          </p:nvPr>
        </p:nvSpPr>
        <p:spPr/>
        <p:txBody>
          <a:bodyPr/>
          <a:lstStyle>
            <a:lvl1pPr>
              <a:defRPr/>
            </a:lvl1pPr>
          </a:lstStyle>
          <a:p>
            <a:fld id="{3C1BDEB6-3E55-3F4A-8580-5613218A0C10}" type="slidenum">
              <a:rPr lang="es-ES" altLang="es-ES"/>
              <a:pPr/>
              <a:t>‹Nº›</a:t>
            </a:fld>
            <a:endParaRPr lang="es-ES" altLang="es-ES"/>
          </a:p>
        </p:txBody>
      </p:sp>
    </p:spTree>
    <p:extLst>
      <p:ext uri="{BB962C8B-B14F-4D97-AF65-F5344CB8AC3E}">
        <p14:creationId xmlns:p14="http://schemas.microsoft.com/office/powerpoint/2010/main" val="9531634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28156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587886"/>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807952"/>
      </p:ext>
    </p:extLst>
  </p:cSld>
  <p:clrMap bg1="lt1" tx1="dk1" bg2="lt2" tx2="dk2" accent1="accent1" accent2="accent2" accent3="accent3" accent4="accent4" accent5="accent5" accent6="accent6" hlink="hlink" folHlink="folHlink"/>
  <p:sldLayoutIdLst>
    <p:sldLayoutId id="2147483653" r:id="rId1"/>
    <p:sldLayoutId id="2147483655" r:id="rId2"/>
    <p:sldLayoutId id="214748365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vespcardiol.org/es-oclusion-aguda-de-la-arteria-descendente-articulo-S0300893215001633" TargetMode="External"/><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8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uadroTexto 4">
            <a:extLst>
              <a:ext uri="{FF2B5EF4-FFF2-40B4-BE49-F238E27FC236}">
                <a16:creationId xmlns:a16="http://schemas.microsoft.com/office/drawing/2014/main" id="{7D46D4D1-835A-E068-65F9-7CACE17F3AA7}"/>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SÍNDROME CORONARIO AGUDO</a:t>
            </a:r>
          </a:p>
        </p:txBody>
      </p:sp>
      <p:sp>
        <p:nvSpPr>
          <p:cNvPr id="15362" name="Rectángulo 4">
            <a:extLst>
              <a:ext uri="{FF2B5EF4-FFF2-40B4-BE49-F238E27FC236}">
                <a16:creationId xmlns:a16="http://schemas.microsoft.com/office/drawing/2014/main" id="{9C62E51C-FBC1-9E0D-754C-F217F2F61DE1}"/>
              </a:ext>
            </a:extLst>
          </p:cNvPr>
          <p:cNvSpPr>
            <a:spLocks noChangeArrowheads="1"/>
          </p:cNvSpPr>
          <p:nvPr/>
        </p:nvSpPr>
        <p:spPr bwMode="auto">
          <a:xfrm>
            <a:off x="541867" y="1061157"/>
            <a:ext cx="6441369"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Calibri" panose="020F0502020204030204" pitchFamily="34" charset="0"/>
                <a:ea typeface="MS PGothic" panose="020B0600070205080204" pitchFamily="34" charset="-128"/>
              </a:defRPr>
            </a:lvl1pPr>
            <a:lvl2pPr marL="742950" indent="-285750" eaLnBrk="0" hangingPunct="0">
              <a:tabLst>
                <a:tab pos="457200"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4pPr>
            <a:lvl5pPr marL="20574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9pPr>
          </a:lstStyle>
          <a:p>
            <a:pPr algn="just">
              <a:buClr>
                <a:schemeClr val="accent2"/>
              </a:buClr>
            </a:pPr>
            <a:r>
              <a:rPr lang="es-ES_tradnl" altLang="es-ES" sz="1800" b="1">
                <a:solidFill>
                  <a:srgbClr val="403B65"/>
                </a:solidFill>
              </a:rPr>
              <a:t>Electrocardiograma</a:t>
            </a:r>
          </a:p>
          <a:p>
            <a:pPr algn="just">
              <a:buClr>
                <a:schemeClr val="accent2"/>
              </a:buClr>
            </a:pPr>
            <a:endParaRPr lang="es-ES_tradnl" altLang="es-ES" sz="1600" b="1">
              <a:solidFill>
                <a:srgbClr val="403B65"/>
              </a:solidFill>
            </a:endParaRPr>
          </a:p>
          <a:p>
            <a:pPr algn="just">
              <a:buClr>
                <a:schemeClr val="accent2"/>
              </a:buClr>
            </a:pPr>
            <a:r>
              <a:rPr lang="es-ES_tradnl" altLang="es-ES" sz="1400">
                <a:solidFill>
                  <a:srgbClr val="403B65"/>
                </a:solidFill>
              </a:rPr>
              <a:t>Solo el 60% de los pacientes con un SCA presentan cambios en el primer ECG.</a:t>
            </a:r>
          </a:p>
          <a:p>
            <a:pPr algn="just">
              <a:buClr>
                <a:schemeClr val="accent2"/>
              </a:buClr>
            </a:pPr>
            <a:r>
              <a:rPr lang="es-ES_tradnl" altLang="es-ES" sz="1400">
                <a:solidFill>
                  <a:srgbClr val="403B65"/>
                </a:solidFill>
              </a:rPr>
              <a:t>Sigue teniendo un gran valor.</a:t>
            </a:r>
          </a:p>
          <a:p>
            <a:pPr algn="just">
              <a:lnSpc>
                <a:spcPct val="150000"/>
              </a:lnSpc>
              <a:spcAft>
                <a:spcPts val="600"/>
              </a:spcAft>
              <a:buClr>
                <a:schemeClr val="accent2"/>
              </a:buClr>
              <a:buFont typeface="Arial" panose="020B0604020202020204" pitchFamily="34" charset="0"/>
              <a:buChar char="•"/>
            </a:pPr>
            <a:r>
              <a:rPr lang="es-ES_tradnl" altLang="es-ES" sz="1400" b="1">
                <a:solidFill>
                  <a:srgbClr val="403B65"/>
                </a:solidFill>
              </a:rPr>
              <a:t>Normal:</a:t>
            </a:r>
            <a:r>
              <a:rPr lang="es-ES_tradnl" altLang="es-ES" sz="1400">
                <a:solidFill>
                  <a:srgbClr val="403B65"/>
                </a:solidFill>
              </a:rPr>
              <a:t> el 1%-5% de los pacientes con IAM y el 4%-23% de AI.</a:t>
            </a:r>
          </a:p>
          <a:p>
            <a:pPr algn="just">
              <a:spcAft>
                <a:spcPts val="600"/>
              </a:spcAft>
              <a:buClr>
                <a:schemeClr val="accent2"/>
              </a:buClr>
              <a:buFont typeface="Arial" panose="020B0604020202020204" pitchFamily="34" charset="0"/>
              <a:buChar char="•"/>
            </a:pPr>
            <a:r>
              <a:rPr lang="es-ES_tradnl" altLang="es-ES" sz="1400" b="1">
                <a:solidFill>
                  <a:srgbClr val="403B65"/>
                </a:solidFill>
              </a:rPr>
              <a:t>No específico:</a:t>
            </a:r>
            <a:r>
              <a:rPr lang="es-ES_tradnl" altLang="es-ES" sz="1400">
                <a:solidFill>
                  <a:srgbClr val="403B65"/>
                </a:solidFill>
              </a:rPr>
              <a:t> rectificación del ST, ondas T aplanadas o bifásicas.</a:t>
            </a:r>
          </a:p>
          <a:p>
            <a:pPr algn="just">
              <a:spcAft>
                <a:spcPts val="600"/>
              </a:spcAft>
              <a:buClr>
                <a:schemeClr val="accent2"/>
              </a:buClr>
              <a:buFont typeface="Arial" panose="020B0604020202020204" pitchFamily="34" charset="0"/>
              <a:buChar char="•"/>
            </a:pPr>
            <a:r>
              <a:rPr lang="es-ES_tradnl" altLang="es-ES" sz="1400" b="1">
                <a:solidFill>
                  <a:srgbClr val="403B65"/>
                </a:solidFill>
              </a:rPr>
              <a:t>Anormal, pero no diagnóstico: </a:t>
            </a:r>
            <a:r>
              <a:rPr lang="es-ES_tradnl" altLang="es-ES" sz="1400">
                <a:solidFill>
                  <a:srgbClr val="403B65"/>
                </a:solidFill>
              </a:rPr>
              <a:t>descenso del ST menor de 1 mm, ondas T invertidas.</a:t>
            </a:r>
          </a:p>
          <a:p>
            <a:pPr algn="just">
              <a:spcAft>
                <a:spcPts val="600"/>
              </a:spcAft>
              <a:buClr>
                <a:schemeClr val="accent2"/>
              </a:buClr>
              <a:buFont typeface="Arial" panose="020B0604020202020204" pitchFamily="34" charset="0"/>
              <a:buChar char="•"/>
            </a:pPr>
            <a:r>
              <a:rPr lang="es-ES_tradnl" altLang="es-ES" sz="1400" b="1">
                <a:solidFill>
                  <a:srgbClr val="403B65"/>
                </a:solidFill>
              </a:rPr>
              <a:t>Isquemia o infarto antiguo, ya conocido:</a:t>
            </a:r>
            <a:r>
              <a:rPr lang="es-ES_tradnl" altLang="es-ES" sz="1400">
                <a:solidFill>
                  <a:srgbClr val="403B65"/>
                </a:solidFill>
              </a:rPr>
              <a:t> ondas Q, depresión horizontal del segmento ST superior a 1 mm e inversiones en la onda T presentes en ECG previos.</a:t>
            </a:r>
          </a:p>
          <a:p>
            <a:pPr algn="just">
              <a:spcAft>
                <a:spcPts val="600"/>
              </a:spcAft>
              <a:buClr>
                <a:schemeClr val="accent2"/>
              </a:buClr>
              <a:buFont typeface="Arial" panose="020B0604020202020204" pitchFamily="34" charset="0"/>
              <a:buChar char="•"/>
            </a:pPr>
            <a:r>
              <a:rPr lang="es-ES_tradnl" altLang="es-ES" sz="1400" b="1">
                <a:solidFill>
                  <a:srgbClr val="403B65"/>
                </a:solidFill>
              </a:rPr>
              <a:t>Isquemia o infarto antiguo, no conocido (isquemia silente):</a:t>
            </a:r>
            <a:r>
              <a:rPr lang="es-ES_tradnl" altLang="es-ES" sz="1400">
                <a:solidFill>
                  <a:srgbClr val="403B65"/>
                </a:solidFill>
              </a:rPr>
              <a:t> ondas Q, depresión horizontal del segmento ST superior a 1 mm e inversiones en la onda T no presentes en ECG previos.</a:t>
            </a:r>
          </a:p>
          <a:p>
            <a:pPr algn="just">
              <a:spcAft>
                <a:spcPts val="600"/>
              </a:spcAft>
              <a:buClr>
                <a:schemeClr val="accent2"/>
              </a:buClr>
              <a:buFont typeface="Arial" panose="020B0604020202020204" pitchFamily="34" charset="0"/>
              <a:buChar char="•"/>
            </a:pPr>
            <a:endParaRPr lang="es-ES_tradnl" altLang="es-ES" sz="1400">
              <a:solidFill>
                <a:srgbClr val="403B65"/>
              </a:solidFill>
            </a:endParaRPr>
          </a:p>
          <a:p>
            <a:pPr algn="just">
              <a:spcAft>
                <a:spcPts val="600"/>
              </a:spcAft>
              <a:buClr>
                <a:schemeClr val="accent2"/>
              </a:buClr>
              <a:buFont typeface="Arial" panose="020B0604020202020204" pitchFamily="34" charset="0"/>
              <a:buChar char="•"/>
            </a:pPr>
            <a:endParaRPr lang="es-ES_tradnl" altLang="es-ES" sz="1400">
              <a:solidFill>
                <a:srgbClr val="403B65"/>
              </a:solidFill>
            </a:endParaRPr>
          </a:p>
          <a:p>
            <a:pPr algn="just">
              <a:spcAft>
                <a:spcPts val="600"/>
              </a:spcAft>
              <a:buClr>
                <a:schemeClr val="accent2"/>
              </a:buClr>
              <a:buFont typeface="Arial" panose="020B0604020202020204" pitchFamily="34" charset="0"/>
              <a:buChar char="•"/>
            </a:pPr>
            <a:endParaRPr lang="es-ES" altLang="es-ES" sz="1400" b="1">
              <a:solidFill>
                <a:srgbClr val="403B65"/>
              </a:solidFill>
            </a:endParaRPr>
          </a:p>
        </p:txBody>
      </p:sp>
      <p:pic>
        <p:nvPicPr>
          <p:cNvPr id="3" name="Picture 2">
            <a:extLst>
              <a:ext uri="{FF2B5EF4-FFF2-40B4-BE49-F238E27FC236}">
                <a16:creationId xmlns:a16="http://schemas.microsoft.com/office/drawing/2014/main" id="{D96793C1-F54D-FE21-890B-5606C8939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034" y="1702676"/>
            <a:ext cx="4503099" cy="358211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01E7A22F-A8A6-9B7E-F531-30E2D361575A}"/>
              </a:ext>
            </a:extLst>
          </p:cNvPr>
          <p:cNvSpPr txBox="1"/>
          <p:nvPr/>
        </p:nvSpPr>
        <p:spPr>
          <a:xfrm>
            <a:off x="737809" y="5918879"/>
            <a:ext cx="41732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a:ea typeface="Calibri"/>
                <a:cs typeface="Calibri"/>
              </a:rPr>
              <a:t>Abordaje de las Urgencias Cardiovasculares. Dr. Miquel </a:t>
            </a:r>
            <a:r>
              <a:rPr lang="es-ES" sz="1000" dirty="0" err="1">
                <a:ea typeface="Calibri"/>
                <a:cs typeface="Calibri"/>
              </a:rPr>
              <a:t>Sanchez</a:t>
            </a:r>
            <a:r>
              <a:rPr lang="es-ES" sz="1000" dirty="0">
                <a:ea typeface="Calibri"/>
                <a:cs typeface="Calibri"/>
              </a:rPr>
              <a:t>. Modificado.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B4FA8-51C9-D0F9-D42B-D455A7CC7DEA}"/>
            </a:ext>
          </a:extLst>
        </p:cNvPr>
        <p:cNvGrpSpPr/>
        <p:nvPr/>
      </p:nvGrpSpPr>
      <p:grpSpPr>
        <a:xfrm>
          <a:off x="0" y="0"/>
          <a:ext cx="0" cy="0"/>
          <a:chOff x="0" y="0"/>
          <a:chExt cx="0" cy="0"/>
        </a:xfrm>
      </p:grpSpPr>
      <p:sp>
        <p:nvSpPr>
          <p:cNvPr id="15361" name="CuadroTexto 4">
            <a:extLst>
              <a:ext uri="{FF2B5EF4-FFF2-40B4-BE49-F238E27FC236}">
                <a16:creationId xmlns:a16="http://schemas.microsoft.com/office/drawing/2014/main" id="{8A66D1D2-013F-D777-B887-00E32FF637CA}"/>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SÍNDROME CORONARIO AGUDO</a:t>
            </a:r>
          </a:p>
        </p:txBody>
      </p:sp>
      <p:sp>
        <p:nvSpPr>
          <p:cNvPr id="15362" name="Rectángulo 4">
            <a:extLst>
              <a:ext uri="{FF2B5EF4-FFF2-40B4-BE49-F238E27FC236}">
                <a16:creationId xmlns:a16="http://schemas.microsoft.com/office/drawing/2014/main" id="{7270696C-D9C5-F384-D7A9-863AA760C183}"/>
              </a:ext>
            </a:extLst>
          </p:cNvPr>
          <p:cNvSpPr>
            <a:spLocks noChangeArrowheads="1"/>
          </p:cNvSpPr>
          <p:nvPr/>
        </p:nvSpPr>
        <p:spPr bwMode="auto">
          <a:xfrm>
            <a:off x="532015" y="946151"/>
            <a:ext cx="10740043"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Calibri" panose="020F0502020204030204" pitchFamily="34" charset="0"/>
                <a:ea typeface="MS PGothic" panose="020B0600070205080204" pitchFamily="34" charset="-128"/>
              </a:defRPr>
            </a:lvl1pPr>
            <a:lvl2pPr marL="742950" indent="-285750" eaLnBrk="0" hangingPunct="0">
              <a:tabLst>
                <a:tab pos="457200"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4pPr>
            <a:lvl5pPr marL="20574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9pPr>
          </a:lstStyle>
          <a:p>
            <a:pPr algn="just">
              <a:buClr>
                <a:schemeClr val="accent2"/>
              </a:buClr>
            </a:pPr>
            <a:r>
              <a:rPr lang="es-ES_tradnl" altLang="es-ES" sz="1800" b="1">
                <a:solidFill>
                  <a:srgbClr val="403B65"/>
                </a:solidFill>
              </a:rPr>
              <a:t>Electrocardiograma</a:t>
            </a:r>
          </a:p>
          <a:p>
            <a:pPr algn="just">
              <a:buClr>
                <a:schemeClr val="accent2"/>
              </a:buClr>
            </a:pPr>
            <a:endParaRPr lang="es-ES_tradnl" altLang="es-ES" sz="1600" b="1">
              <a:solidFill>
                <a:srgbClr val="403B65"/>
              </a:solidFill>
            </a:endParaRPr>
          </a:p>
          <a:p>
            <a:pPr algn="just">
              <a:spcAft>
                <a:spcPts val="600"/>
              </a:spcAft>
              <a:buClr>
                <a:schemeClr val="accent2"/>
              </a:buClr>
              <a:buFont typeface="Arial" panose="020B0604020202020204" pitchFamily="34" charset="0"/>
              <a:buChar char="•"/>
            </a:pPr>
            <a:r>
              <a:rPr lang="es-ES_tradnl" altLang="es-ES" sz="1400" b="1">
                <a:solidFill>
                  <a:srgbClr val="403B65"/>
                </a:solidFill>
              </a:rPr>
              <a:t>Probable SCACEST:</a:t>
            </a:r>
            <a:endParaRPr lang="es-ES_tradnl" altLang="es-ES" sz="1400">
              <a:solidFill>
                <a:srgbClr val="403B65"/>
              </a:solidFill>
            </a:endParaRPr>
          </a:p>
          <a:p>
            <a:pPr algn="l"/>
            <a:r>
              <a:rPr lang="es-ES" sz="1400" err="1">
                <a:latin typeface="FrutigerLTStd-Light"/>
              </a:rPr>
              <a:t>S</a:t>
            </a:r>
            <a:r>
              <a:rPr lang="es-ES" sz="1400" b="0" i="0" u="none" strike="noStrike" baseline="0" err="1">
                <a:latin typeface="FrutigerLTStd-Light"/>
              </a:rPr>
              <a:t>upradesnivelacion</a:t>
            </a:r>
            <a:r>
              <a:rPr lang="es-ES" sz="1400" b="0" i="0" u="none" strike="noStrike" baseline="0">
                <a:latin typeface="FrutigerLTStd-Light"/>
              </a:rPr>
              <a:t> del segmento ST de nueva aparición en dos derivaciones contiguas de ≥ 1 mm en cualquier </a:t>
            </a:r>
            <a:r>
              <a:rPr lang="es-ES" sz="1400" b="0" i="0" u="none" strike="noStrike" baseline="0" err="1">
                <a:latin typeface="FrutigerLTStd-Light"/>
              </a:rPr>
              <a:t>derivaciòn</a:t>
            </a:r>
            <a:r>
              <a:rPr lang="es-ES" sz="1400" b="0" i="0" u="none" strike="noStrike" baseline="0">
                <a:latin typeface="FrutigerLTStd-Light"/>
              </a:rPr>
              <a:t>, excepto en las derivaciones V2-V3 que requieren:</a:t>
            </a:r>
          </a:p>
          <a:p>
            <a:pPr algn="l"/>
            <a:r>
              <a:rPr lang="es-ES" sz="1400" b="0" i="0" u="none" strike="noStrike" baseline="0">
                <a:latin typeface="FrutigerLTStd-Light"/>
              </a:rPr>
              <a:t>• ≥ 2,5 mm para varones menores de 40 anos.</a:t>
            </a:r>
          </a:p>
          <a:p>
            <a:pPr algn="l"/>
            <a:r>
              <a:rPr lang="es-ES" sz="1400" b="0" i="0" u="none" strike="noStrike" baseline="0">
                <a:latin typeface="FrutigerLTStd-Light"/>
              </a:rPr>
              <a:t>• ≥ 2 mm para varones mayores de 45 anos.</a:t>
            </a:r>
          </a:p>
          <a:p>
            <a:pPr algn="l"/>
            <a:r>
              <a:rPr lang="es-ES" sz="1400" b="0" i="0" u="none" strike="noStrike" baseline="0">
                <a:latin typeface="FrutigerLTStd-Light"/>
              </a:rPr>
              <a:t>• ≥ 1,5 mm para mujeres (independientemente de la edad).</a:t>
            </a:r>
          </a:p>
          <a:p>
            <a:pPr algn="l"/>
            <a:r>
              <a:rPr lang="es-ES" sz="1400" b="0" i="0" u="none" strike="noStrike" baseline="0">
                <a:latin typeface="FrutigerLTStd-Light"/>
              </a:rPr>
              <a:t>En IAM inferiores (</a:t>
            </a:r>
            <a:r>
              <a:rPr lang="es-ES" sz="1400" b="0" i="0" u="none" strike="noStrike" baseline="0" err="1">
                <a:latin typeface="FrutigerLTStd-Light"/>
              </a:rPr>
              <a:t>elevacion</a:t>
            </a:r>
            <a:r>
              <a:rPr lang="es-ES" sz="1400" b="0" i="0" u="none" strike="noStrike" baseline="0">
                <a:latin typeface="FrutigerLTStd-Light"/>
              </a:rPr>
              <a:t> en II, III y </a:t>
            </a:r>
            <a:r>
              <a:rPr lang="es-ES" sz="1400" b="0" i="0" u="none" strike="noStrike" baseline="0" err="1">
                <a:latin typeface="FrutigerLTStd-Light"/>
              </a:rPr>
              <a:t>aVF</a:t>
            </a:r>
            <a:r>
              <a:rPr lang="es-ES" sz="1400" b="0" i="0" u="none" strike="noStrike" baseline="0">
                <a:latin typeface="FrutigerLTStd-Light"/>
              </a:rPr>
              <a:t>), se recomienda la </a:t>
            </a:r>
            <a:r>
              <a:rPr lang="es-ES" sz="1400" b="0" i="0" u="none" strike="noStrike" baseline="0" err="1">
                <a:latin typeface="FrutigerLTStd-Light"/>
              </a:rPr>
              <a:t>realizacion</a:t>
            </a:r>
            <a:r>
              <a:rPr lang="es-ES" sz="1400" b="0" i="0" u="none" strike="noStrike" baseline="0">
                <a:latin typeface="FrutigerLTStd-Light"/>
              </a:rPr>
              <a:t> de derivaciones derechas (V3R y V4R) para identificar </a:t>
            </a:r>
            <a:r>
              <a:rPr lang="es-ES" sz="1400" b="0" i="0" u="none" strike="noStrike" baseline="0" err="1">
                <a:latin typeface="FrutigerLTStd-Light"/>
              </a:rPr>
              <a:t>afectacion</a:t>
            </a:r>
            <a:r>
              <a:rPr lang="es-ES" sz="1400" b="0" i="0" u="none" strike="noStrike" baseline="0">
                <a:latin typeface="FrutigerLTStd-Light"/>
              </a:rPr>
              <a:t> de </a:t>
            </a:r>
            <a:r>
              <a:rPr lang="es-ES" sz="1400" b="0" i="0" u="none" strike="noStrike" baseline="0" err="1">
                <a:latin typeface="FrutigerLTStd-Light"/>
              </a:rPr>
              <a:t>ventriculo</a:t>
            </a:r>
            <a:r>
              <a:rPr lang="es-ES" sz="1400" b="0" i="0" u="none" strike="noStrike" baseline="0">
                <a:latin typeface="FrutigerLTStd-Light"/>
              </a:rPr>
              <a:t> derecho.</a:t>
            </a:r>
          </a:p>
          <a:p>
            <a:pPr algn="l"/>
            <a:endParaRPr lang="es-ES_tradnl" altLang="es-ES" sz="1400">
              <a:solidFill>
                <a:srgbClr val="403B65"/>
              </a:solidFill>
            </a:endParaRPr>
          </a:p>
          <a:p>
            <a:pPr algn="just">
              <a:spcAft>
                <a:spcPts val="600"/>
              </a:spcAft>
              <a:buClr>
                <a:schemeClr val="accent2"/>
              </a:buClr>
              <a:buFont typeface="Arial" panose="020B0604020202020204" pitchFamily="34" charset="0"/>
              <a:buChar char="•"/>
            </a:pPr>
            <a:r>
              <a:rPr lang="es-ES_tradnl" altLang="es-ES" sz="1400" b="1">
                <a:solidFill>
                  <a:srgbClr val="403B65"/>
                </a:solidFill>
              </a:rPr>
              <a:t>No diagnóstico: </a:t>
            </a:r>
            <a:r>
              <a:rPr lang="es-ES_tradnl" altLang="es-ES" sz="1400">
                <a:solidFill>
                  <a:srgbClr val="403B65"/>
                </a:solidFill>
              </a:rPr>
              <a:t>bloqueo de rama izquierda (BRI) o ritmo de marcapaso (MCP). </a:t>
            </a:r>
          </a:p>
        </p:txBody>
      </p:sp>
      <p:pic>
        <p:nvPicPr>
          <p:cNvPr id="4" name="Imagen 3">
            <a:extLst>
              <a:ext uri="{FF2B5EF4-FFF2-40B4-BE49-F238E27FC236}">
                <a16:creationId xmlns:a16="http://schemas.microsoft.com/office/drawing/2014/main" id="{3DA2E89C-C77B-F25A-9B8E-959A18495FDF}"/>
              </a:ext>
            </a:extLst>
          </p:cNvPr>
          <p:cNvPicPr>
            <a:picLocks noChangeAspect="1"/>
          </p:cNvPicPr>
          <p:nvPr/>
        </p:nvPicPr>
        <p:blipFill>
          <a:blip r:embed="rId3"/>
          <a:stretch>
            <a:fillRect/>
          </a:stretch>
        </p:blipFill>
        <p:spPr>
          <a:xfrm>
            <a:off x="424622" y="4046482"/>
            <a:ext cx="7556500" cy="2327330"/>
          </a:xfrm>
          <a:prstGeom prst="rect">
            <a:avLst/>
          </a:prstGeom>
        </p:spPr>
      </p:pic>
      <p:sp>
        <p:nvSpPr>
          <p:cNvPr id="2" name="CuadroTexto 1">
            <a:extLst>
              <a:ext uri="{FF2B5EF4-FFF2-40B4-BE49-F238E27FC236}">
                <a16:creationId xmlns:a16="http://schemas.microsoft.com/office/drawing/2014/main" id="{828C45AF-A94D-C699-AAC8-5C059B09E236}"/>
              </a:ext>
            </a:extLst>
          </p:cNvPr>
          <p:cNvSpPr txBox="1"/>
          <p:nvPr/>
        </p:nvSpPr>
        <p:spPr>
          <a:xfrm>
            <a:off x="8218583" y="4046482"/>
            <a:ext cx="7763943" cy="1384995"/>
          </a:xfrm>
          <a:prstGeom prst="rect">
            <a:avLst/>
          </a:prstGeom>
          <a:noFill/>
        </p:spPr>
        <p:txBody>
          <a:bodyPr wrap="square" rtlCol="0">
            <a:spAutoFit/>
          </a:bodyPr>
          <a:lstStyle/>
          <a:p>
            <a:pPr algn="just"/>
            <a:r>
              <a:rPr lang="es-ES_tradnl" altLang="es-ES" sz="1400">
                <a:solidFill>
                  <a:srgbClr val="403B65"/>
                </a:solidFill>
              </a:rPr>
              <a:t>El número de derivaciones con la depresión del ST, </a:t>
            </a:r>
          </a:p>
          <a:p>
            <a:pPr algn="just"/>
            <a:r>
              <a:rPr lang="es-ES_tradnl" altLang="es-ES" sz="1400">
                <a:solidFill>
                  <a:srgbClr val="403B65"/>
                </a:solidFill>
              </a:rPr>
              <a:t>la magnitud de la misma indica </a:t>
            </a:r>
          </a:p>
          <a:p>
            <a:pPr algn="just"/>
            <a:endParaRPr lang="es-ES_tradnl" altLang="es-ES" sz="1400">
              <a:solidFill>
                <a:srgbClr val="403B65"/>
              </a:solidFill>
            </a:endParaRPr>
          </a:p>
          <a:p>
            <a:pPr algn="just"/>
            <a:r>
              <a:rPr lang="es-ES_tradnl" altLang="es-ES" sz="1400">
                <a:solidFill>
                  <a:srgbClr val="403B65"/>
                </a:solidFill>
              </a:rPr>
              <a:t>el alcance y la gravedad  de la isquemia </a:t>
            </a:r>
          </a:p>
          <a:p>
            <a:pPr algn="just"/>
            <a:r>
              <a:rPr lang="es-ES_tradnl" altLang="es-ES" sz="1400">
                <a:solidFill>
                  <a:srgbClr val="403B65"/>
                </a:solidFill>
              </a:rPr>
              <a:t>y se correlaciona con el pronóstico.</a:t>
            </a:r>
          </a:p>
          <a:p>
            <a:endParaRPr lang="es-ES" sz="1400"/>
          </a:p>
        </p:txBody>
      </p:sp>
    </p:spTree>
    <p:extLst>
      <p:ext uri="{BB962C8B-B14F-4D97-AF65-F5344CB8AC3E}">
        <p14:creationId xmlns:p14="http://schemas.microsoft.com/office/powerpoint/2010/main" val="1134833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49FABB83-AE23-F009-CB0C-6B35A5733AC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6" y="188914"/>
            <a:ext cx="6842125" cy="3887787"/>
          </a:xfrm>
        </p:spPr>
      </p:pic>
      <p:pic>
        <p:nvPicPr>
          <p:cNvPr id="28679" name="Picture 7">
            <a:extLst>
              <a:ext uri="{FF2B5EF4-FFF2-40B4-BE49-F238E27FC236}">
                <a16:creationId xmlns:a16="http://schemas.microsoft.com/office/drawing/2014/main" id="{A358389C-C47B-BACC-BC92-F127B797182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10388" y="2636839"/>
            <a:ext cx="3319462" cy="3925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n 2">
            <a:extLst>
              <a:ext uri="{FF2B5EF4-FFF2-40B4-BE49-F238E27FC236}">
                <a16:creationId xmlns:a16="http://schemas.microsoft.com/office/drawing/2014/main" id="{50D6275E-1C34-7857-8D17-A117C630F22A}"/>
              </a:ext>
            </a:extLst>
          </p:cNvPr>
          <p:cNvPicPr>
            <a:picLocks noChangeAspect="1"/>
          </p:cNvPicPr>
          <p:nvPr/>
        </p:nvPicPr>
        <p:blipFill>
          <a:blip r:embed="rId4"/>
          <a:stretch>
            <a:fillRect/>
          </a:stretch>
        </p:blipFill>
        <p:spPr>
          <a:xfrm>
            <a:off x="718784" y="760422"/>
            <a:ext cx="5377216" cy="3039528"/>
          </a:xfrm>
          <a:prstGeom prst="rect">
            <a:avLst/>
          </a:prstGeom>
        </p:spPr>
      </p:pic>
      <p:pic>
        <p:nvPicPr>
          <p:cNvPr id="5" name="Imagen 4">
            <a:extLst>
              <a:ext uri="{FF2B5EF4-FFF2-40B4-BE49-F238E27FC236}">
                <a16:creationId xmlns:a16="http://schemas.microsoft.com/office/drawing/2014/main" id="{D5B42D68-5E73-E900-9F91-AB5C64F2A49D}"/>
              </a:ext>
            </a:extLst>
          </p:cNvPr>
          <p:cNvPicPr>
            <a:picLocks noChangeAspect="1"/>
          </p:cNvPicPr>
          <p:nvPr/>
        </p:nvPicPr>
        <p:blipFill>
          <a:blip r:embed="rId5"/>
          <a:stretch>
            <a:fillRect/>
          </a:stretch>
        </p:blipFill>
        <p:spPr>
          <a:xfrm>
            <a:off x="718784" y="3624549"/>
            <a:ext cx="5597879" cy="2652889"/>
          </a:xfrm>
          <a:prstGeom prst="rect">
            <a:avLst/>
          </a:prstGeom>
        </p:spPr>
      </p:pic>
      <p:pic>
        <p:nvPicPr>
          <p:cNvPr id="6" name="Picture 8">
            <a:extLst>
              <a:ext uri="{FF2B5EF4-FFF2-40B4-BE49-F238E27FC236}">
                <a16:creationId xmlns:a16="http://schemas.microsoft.com/office/drawing/2014/main" id="{F9532F32-A455-ECCA-263E-D85323BD3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109928" y="1913047"/>
            <a:ext cx="3465513" cy="34230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uadroTexto 1">
            <a:extLst>
              <a:ext uri="{FF2B5EF4-FFF2-40B4-BE49-F238E27FC236}">
                <a16:creationId xmlns:a16="http://schemas.microsoft.com/office/drawing/2014/main" id="{2352BCA3-BAEA-6399-2E55-F95B0B7D79E4}"/>
              </a:ext>
            </a:extLst>
          </p:cNvPr>
          <p:cNvSpPr txBox="1"/>
          <p:nvPr/>
        </p:nvSpPr>
        <p:spPr>
          <a:xfrm>
            <a:off x="5387247" y="436103"/>
            <a:ext cx="4285745" cy="830997"/>
          </a:xfrm>
          <a:prstGeom prst="rect">
            <a:avLst/>
          </a:prstGeom>
          <a:noFill/>
        </p:spPr>
        <p:txBody>
          <a:bodyPr wrap="square" rtlCol="0">
            <a:spAutoFit/>
          </a:bodyPr>
          <a:lstStyle/>
          <a:p>
            <a:r>
              <a:rPr lang="es-ES_tradnl" altLang="es-ES" sz="2400" b="1">
                <a:solidFill>
                  <a:srgbClr val="AC0F1F"/>
                </a:solidFill>
              </a:rPr>
              <a:t>SÍNDROME CORONARIO AGUDO</a:t>
            </a:r>
          </a:p>
          <a:p>
            <a:endParaRPr lang="es-ES" sz="2400">
              <a:solidFill>
                <a:srgbClr val="C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0152A2F-67FC-4719-F805-89B6196C3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85231" y="811822"/>
            <a:ext cx="7651530" cy="53292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22DF2521-DF02-AF8C-B882-9079E624C8E0}"/>
              </a:ext>
            </a:extLst>
          </p:cNvPr>
          <p:cNvSpPr txBox="1"/>
          <p:nvPr/>
        </p:nvSpPr>
        <p:spPr>
          <a:xfrm>
            <a:off x="2820318" y="440675"/>
            <a:ext cx="4324389" cy="738664"/>
          </a:xfrm>
          <a:prstGeom prst="rect">
            <a:avLst/>
          </a:prstGeom>
          <a:noFill/>
        </p:spPr>
        <p:txBody>
          <a:bodyPr wrap="none" rtlCol="0">
            <a:spAutoFit/>
          </a:bodyPr>
          <a:lstStyle/>
          <a:p>
            <a:r>
              <a:rPr lang="es-ES_tradnl" altLang="es-ES" sz="2400" b="1">
                <a:solidFill>
                  <a:srgbClr val="AC0F1F"/>
                </a:solidFill>
              </a:rPr>
              <a:t>SÍNDROME CORONARIO AGUDO</a:t>
            </a:r>
          </a:p>
          <a:p>
            <a:endParaRPr lang="es-ES"/>
          </a:p>
        </p:txBody>
      </p:sp>
      <p:sp>
        <p:nvSpPr>
          <p:cNvPr id="6" name="CuadroTexto 5">
            <a:extLst>
              <a:ext uri="{FF2B5EF4-FFF2-40B4-BE49-F238E27FC236}">
                <a16:creationId xmlns:a16="http://schemas.microsoft.com/office/drawing/2014/main" id="{57D4BE59-2073-54F1-9D38-3A8B9AEAF67E}"/>
              </a:ext>
            </a:extLst>
          </p:cNvPr>
          <p:cNvSpPr txBox="1"/>
          <p:nvPr/>
        </p:nvSpPr>
        <p:spPr>
          <a:xfrm>
            <a:off x="4838095" y="6423732"/>
            <a:ext cx="408974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a:ea typeface="Calibri"/>
                <a:cs typeface="Calibri"/>
              </a:rPr>
              <a:t>La </a:t>
            </a:r>
            <a:r>
              <a:rPr lang="es-ES" sz="1000" dirty="0" err="1">
                <a:ea typeface="Calibri"/>
                <a:cs typeface="Calibri"/>
              </a:rPr>
              <a:t>electrocardiografia</a:t>
            </a:r>
            <a:r>
              <a:rPr lang="es-ES" sz="1000" dirty="0">
                <a:ea typeface="Calibri"/>
                <a:cs typeface="Calibri"/>
              </a:rPr>
              <a:t> en la toma de decisiones en Urgencias. H. </a:t>
            </a:r>
            <a:r>
              <a:rPr lang="es-ES" sz="1000" dirty="0" err="1">
                <a:ea typeface="Calibri"/>
                <a:cs typeface="Calibri"/>
              </a:rPr>
              <a:t>Wellens</a:t>
            </a:r>
            <a:r>
              <a:rPr lang="es-ES" sz="1000" dirty="0">
                <a:ea typeface="Calibri"/>
                <a:cs typeface="Calibri"/>
              </a:rPr>
              <a:t>.</a:t>
            </a:r>
          </a:p>
        </p:txBody>
      </p:sp>
    </p:spTree>
    <p:extLst>
      <p:ext uri="{BB962C8B-B14F-4D97-AF65-F5344CB8AC3E}">
        <p14:creationId xmlns:p14="http://schemas.microsoft.com/office/powerpoint/2010/main" val="243713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49DA7AF0-68C8-C30F-6EAE-2B050950D12F}"/>
              </a:ext>
            </a:extLst>
          </p:cNvPr>
          <p:cNvSpPr>
            <a:spLocks noGrp="1"/>
          </p:cNvSpPr>
          <p:nvPr>
            <p:ph type="title"/>
          </p:nvPr>
        </p:nvSpPr>
        <p:spPr/>
        <p:txBody>
          <a:bodyPr/>
          <a:lstStyle/>
          <a:p>
            <a:endParaRPr lang="es-ES"/>
          </a:p>
        </p:txBody>
      </p:sp>
      <p:sp>
        <p:nvSpPr>
          <p:cNvPr id="4" name="Marcador de contenido 3">
            <a:extLst>
              <a:ext uri="{FF2B5EF4-FFF2-40B4-BE49-F238E27FC236}">
                <a16:creationId xmlns:a16="http://schemas.microsoft.com/office/drawing/2014/main" id="{68AEBEDC-FC0C-9E31-6CDB-BF564510F7B9}"/>
              </a:ext>
            </a:extLst>
          </p:cNvPr>
          <p:cNvSpPr>
            <a:spLocks noGrp="1"/>
          </p:cNvSpPr>
          <p:nvPr>
            <p:ph sz="half" idx="1"/>
          </p:nvPr>
        </p:nvSpPr>
        <p:spPr>
          <a:xfrm>
            <a:off x="746234" y="2112579"/>
            <a:ext cx="5248166" cy="4018347"/>
          </a:xfrm>
        </p:spPr>
        <p:txBody>
          <a:bodyPr/>
          <a:lstStyle/>
          <a:p>
            <a:pPr algn="just"/>
            <a:r>
              <a:rPr lang="es-ES" sz="1600"/>
              <a:t>Un infarto transmural típico consta de tres zonas:</a:t>
            </a:r>
          </a:p>
          <a:p>
            <a:pPr algn="just"/>
            <a:r>
              <a:rPr lang="es-ES" sz="1600" b="1"/>
              <a:t>zona de necrosis</a:t>
            </a:r>
            <a:r>
              <a:rPr lang="es-ES" sz="1600"/>
              <a:t>: es la responsable de los cambios en la dirección de los primeros 40 </a:t>
            </a:r>
            <a:r>
              <a:rPr lang="es-ES" sz="1600" err="1"/>
              <a:t>mseg</a:t>
            </a:r>
            <a:r>
              <a:rPr lang="es-ES" sz="1600"/>
              <a:t>. Las derivaciones que están situadas sobre el infarto mostraran ondas Q. </a:t>
            </a:r>
          </a:p>
          <a:p>
            <a:pPr algn="just"/>
            <a:r>
              <a:rPr lang="es-ES" sz="1600" b="1"/>
              <a:t>Zona de lesión</a:t>
            </a:r>
            <a:r>
              <a:rPr lang="es-ES" sz="1600"/>
              <a:t>: rodea a la zona muerta y es la responsable del nivel del segmento ST.</a:t>
            </a:r>
          </a:p>
          <a:p>
            <a:pPr algn="just"/>
            <a:r>
              <a:rPr lang="es-ES" sz="1600" b="1"/>
              <a:t>Zona de isquemia: </a:t>
            </a:r>
            <a:r>
              <a:rPr lang="es-ES" sz="1600"/>
              <a:t>que rodea a la zona de la lesión, que es la responsable de las anomalías de la onda T. La onda T apunta en dirección opuesta a su dirección usual, se hace negativa en la región isquémica.</a:t>
            </a:r>
          </a:p>
          <a:p>
            <a:pPr marL="0" indent="0">
              <a:buNone/>
            </a:pPr>
            <a:endParaRPr lang="es-ES"/>
          </a:p>
        </p:txBody>
      </p:sp>
      <p:sp>
        <p:nvSpPr>
          <p:cNvPr id="12" name="Marcador de contenido 11">
            <a:extLst>
              <a:ext uri="{FF2B5EF4-FFF2-40B4-BE49-F238E27FC236}">
                <a16:creationId xmlns:a16="http://schemas.microsoft.com/office/drawing/2014/main" id="{C4E6546E-9643-6E6A-7CAF-4BEB852670EA}"/>
              </a:ext>
            </a:extLst>
          </p:cNvPr>
          <p:cNvSpPr>
            <a:spLocks noGrp="1"/>
          </p:cNvSpPr>
          <p:nvPr>
            <p:ph sz="half" idx="2"/>
          </p:nvPr>
        </p:nvSpPr>
        <p:spPr/>
        <p:txBody>
          <a:bodyPr/>
          <a:lstStyle/>
          <a:p>
            <a:endParaRPr lang="es-ES"/>
          </a:p>
        </p:txBody>
      </p:sp>
      <p:pic>
        <p:nvPicPr>
          <p:cNvPr id="14" name="Imagen 13">
            <a:extLst>
              <a:ext uri="{FF2B5EF4-FFF2-40B4-BE49-F238E27FC236}">
                <a16:creationId xmlns:a16="http://schemas.microsoft.com/office/drawing/2014/main" id="{4A66F9AC-CA64-EFD4-3E61-C943709E322B}"/>
              </a:ext>
            </a:extLst>
          </p:cNvPr>
          <p:cNvPicPr>
            <a:picLocks noChangeAspect="1"/>
          </p:cNvPicPr>
          <p:nvPr/>
        </p:nvPicPr>
        <p:blipFill>
          <a:blip r:embed="rId3"/>
          <a:stretch>
            <a:fillRect/>
          </a:stretch>
        </p:blipFill>
        <p:spPr>
          <a:xfrm>
            <a:off x="6477000" y="1089026"/>
            <a:ext cx="4216400" cy="5041900"/>
          </a:xfrm>
          <a:prstGeom prst="rect">
            <a:avLst/>
          </a:prstGeom>
        </p:spPr>
      </p:pic>
      <p:sp>
        <p:nvSpPr>
          <p:cNvPr id="15" name="CuadroTexto 14">
            <a:extLst>
              <a:ext uri="{FF2B5EF4-FFF2-40B4-BE49-F238E27FC236}">
                <a16:creationId xmlns:a16="http://schemas.microsoft.com/office/drawing/2014/main" id="{77222C96-E73F-D3D0-5320-F5C527946510}"/>
              </a:ext>
            </a:extLst>
          </p:cNvPr>
          <p:cNvSpPr txBox="1"/>
          <p:nvPr/>
        </p:nvSpPr>
        <p:spPr>
          <a:xfrm>
            <a:off x="893379" y="903890"/>
            <a:ext cx="5465380" cy="1077218"/>
          </a:xfrm>
          <a:prstGeom prst="rect">
            <a:avLst/>
          </a:prstGeom>
          <a:noFill/>
        </p:spPr>
        <p:txBody>
          <a:bodyPr wrap="square" rtlCol="0">
            <a:spAutoFit/>
          </a:bodyPr>
          <a:lstStyle/>
          <a:p>
            <a:r>
              <a:rPr lang="es-ES" sz="2400" b="1">
                <a:solidFill>
                  <a:srgbClr val="C00000"/>
                </a:solidFill>
              </a:rPr>
              <a:t>SINDROME CORONARIO AGUDO</a:t>
            </a:r>
          </a:p>
          <a:p>
            <a:endParaRPr lang="es-ES" sz="2400" b="1">
              <a:solidFill>
                <a:srgbClr val="C00000"/>
              </a:solidFill>
            </a:endParaRPr>
          </a:p>
          <a:p>
            <a:r>
              <a:rPr lang="es-ES" sz="1600">
                <a:solidFill>
                  <a:srgbClr val="C00000"/>
                </a:solidFill>
              </a:rPr>
              <a:t>CONSIDERACIONES A TENER EN CUENTA</a:t>
            </a:r>
          </a:p>
        </p:txBody>
      </p:sp>
      <p:sp>
        <p:nvSpPr>
          <p:cNvPr id="2" name="CuadroTexto 1">
            <a:extLst>
              <a:ext uri="{FF2B5EF4-FFF2-40B4-BE49-F238E27FC236}">
                <a16:creationId xmlns:a16="http://schemas.microsoft.com/office/drawing/2014/main" id="{3AAFD000-F7BC-8E34-E272-0C46A71CC8C2}"/>
              </a:ext>
            </a:extLst>
          </p:cNvPr>
          <p:cNvSpPr txBox="1"/>
          <p:nvPr/>
        </p:nvSpPr>
        <p:spPr>
          <a:xfrm>
            <a:off x="1064380" y="5841999"/>
            <a:ext cx="39890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a:ea typeface="Calibri"/>
                <a:cs typeface="Calibri"/>
              </a:rPr>
              <a:t>La </a:t>
            </a:r>
            <a:r>
              <a:rPr lang="es-ES" sz="1000" dirty="0" err="1">
                <a:ea typeface="Calibri"/>
                <a:cs typeface="Calibri"/>
              </a:rPr>
              <a:t>electrocardiografia</a:t>
            </a:r>
            <a:r>
              <a:rPr lang="es-ES" sz="1000" dirty="0">
                <a:ea typeface="Calibri"/>
                <a:cs typeface="Calibri"/>
              </a:rPr>
              <a:t> en la toma de decisiones en Urgencias. H. </a:t>
            </a:r>
            <a:r>
              <a:rPr lang="es-ES" sz="1000" dirty="0" err="1">
                <a:ea typeface="Calibri"/>
                <a:cs typeface="Calibri"/>
              </a:rPr>
              <a:t>Wellens</a:t>
            </a:r>
            <a:r>
              <a:rPr lang="es-ES" sz="1000" dirty="0">
                <a:ea typeface="Calibri"/>
                <a:cs typeface="Calibri"/>
              </a:rPr>
              <a:t>.</a:t>
            </a:r>
          </a:p>
        </p:txBody>
      </p:sp>
    </p:spTree>
    <p:extLst>
      <p:ext uri="{BB962C8B-B14F-4D97-AF65-F5344CB8AC3E}">
        <p14:creationId xmlns:p14="http://schemas.microsoft.com/office/powerpoint/2010/main" val="2617455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145F874-1D3E-154F-5433-CE9698C5AB45}"/>
              </a:ext>
            </a:extLst>
          </p:cNvPr>
          <p:cNvPicPr>
            <a:picLocks noChangeAspect="1"/>
          </p:cNvPicPr>
          <p:nvPr/>
        </p:nvPicPr>
        <p:blipFill>
          <a:blip r:embed="rId2"/>
          <a:stretch>
            <a:fillRect/>
          </a:stretch>
        </p:blipFill>
        <p:spPr>
          <a:xfrm>
            <a:off x="1810407" y="359242"/>
            <a:ext cx="7772400" cy="5782163"/>
          </a:xfrm>
          <a:prstGeom prst="rect">
            <a:avLst/>
          </a:prstGeom>
        </p:spPr>
      </p:pic>
    </p:spTree>
    <p:extLst>
      <p:ext uri="{BB962C8B-B14F-4D97-AF65-F5344CB8AC3E}">
        <p14:creationId xmlns:p14="http://schemas.microsoft.com/office/powerpoint/2010/main" val="2125290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A9E038E6-3A34-79AC-0908-EE15B9F70D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6" y="260351"/>
            <a:ext cx="6619875" cy="2568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8" name="Picture 8">
            <a:extLst>
              <a:ext uri="{FF2B5EF4-FFF2-40B4-BE49-F238E27FC236}">
                <a16:creationId xmlns:a16="http://schemas.microsoft.com/office/drawing/2014/main" id="{8A2DDADB-AAF3-210D-D58B-AC6076C599E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92926" y="2492376"/>
            <a:ext cx="3465513" cy="409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n 2">
            <a:extLst>
              <a:ext uri="{FF2B5EF4-FFF2-40B4-BE49-F238E27FC236}">
                <a16:creationId xmlns:a16="http://schemas.microsoft.com/office/drawing/2014/main" id="{B3A1B30E-8468-D2F6-7A2F-48C553856D54}"/>
              </a:ext>
            </a:extLst>
          </p:cNvPr>
          <p:cNvPicPr>
            <a:picLocks noChangeAspect="1"/>
          </p:cNvPicPr>
          <p:nvPr/>
        </p:nvPicPr>
        <p:blipFill>
          <a:blip r:embed="rId5"/>
          <a:stretch>
            <a:fillRect/>
          </a:stretch>
        </p:blipFill>
        <p:spPr>
          <a:xfrm>
            <a:off x="2406650" y="806450"/>
            <a:ext cx="7378700" cy="52451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D1F5CB5-3718-3ACF-F4DD-CD789026D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28543" y="1092200"/>
            <a:ext cx="8532813" cy="4673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007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2685E0C-2689-D82A-E98F-40F385590CCB}"/>
              </a:ext>
            </a:extLst>
          </p:cNvPr>
          <p:cNvSpPr txBox="1"/>
          <p:nvPr/>
        </p:nvSpPr>
        <p:spPr>
          <a:xfrm>
            <a:off x="966951" y="1707614"/>
            <a:ext cx="8523889" cy="4524315"/>
          </a:xfrm>
          <a:prstGeom prst="rect">
            <a:avLst/>
          </a:prstGeom>
          <a:noFill/>
        </p:spPr>
        <p:txBody>
          <a:bodyPr wrap="square">
            <a:spAutoFit/>
          </a:bodyPr>
          <a:lstStyle/>
          <a:p>
            <a:pPr algn="just"/>
            <a:r>
              <a:rPr lang="es-ES" sz="1600">
                <a:solidFill>
                  <a:srgbClr val="00000A"/>
                </a:solidFill>
                <a:effectLst/>
                <a:latin typeface="Helvetica" pitchFamily="2" charset="0"/>
              </a:rPr>
              <a:t>-En Presencia de </a:t>
            </a:r>
            <a:r>
              <a:rPr lang="es-ES" sz="1600" b="1">
                <a:solidFill>
                  <a:srgbClr val="00000A"/>
                </a:solidFill>
                <a:effectLst/>
                <a:latin typeface="Helvetica" pitchFamily="2" charset="0"/>
              </a:rPr>
              <a:t>Bloqueo de Rama Izquierda (Criterios de </a:t>
            </a:r>
            <a:r>
              <a:rPr lang="es-ES" sz="1600" b="1" err="1">
                <a:solidFill>
                  <a:srgbClr val="00000A"/>
                </a:solidFill>
                <a:effectLst/>
                <a:latin typeface="Helvetica" pitchFamily="2" charset="0"/>
              </a:rPr>
              <a:t>Sgarbossa</a:t>
            </a:r>
            <a:r>
              <a:rPr lang="es-ES" sz="1600" b="1">
                <a:solidFill>
                  <a:srgbClr val="00000A"/>
                </a:solidFill>
                <a:effectLst/>
                <a:latin typeface="Helvetica" pitchFamily="2" charset="0"/>
              </a:rPr>
              <a:t>):</a:t>
            </a:r>
          </a:p>
          <a:p>
            <a:pPr algn="just"/>
            <a:endParaRPr lang="es-ES" sz="1600" b="1">
              <a:solidFill>
                <a:srgbClr val="00000A"/>
              </a:solidFill>
              <a:effectLst/>
              <a:latin typeface="Helvetica" pitchFamily="2" charset="0"/>
            </a:endParaRPr>
          </a:p>
          <a:p>
            <a:pPr algn="just"/>
            <a:r>
              <a:rPr lang="es-ES" sz="1600">
                <a:solidFill>
                  <a:srgbClr val="00000A"/>
                </a:solidFill>
                <a:effectLst/>
                <a:latin typeface="Wingdings" pitchFamily="2" charset="2"/>
              </a:rPr>
              <a:t></a:t>
            </a:r>
            <a:r>
              <a:rPr lang="es-ES" sz="1600">
                <a:solidFill>
                  <a:srgbClr val="00000A"/>
                </a:solidFill>
                <a:effectLst/>
                <a:latin typeface="Arial" panose="020B0604020202020204" pitchFamily="34" charset="0"/>
              </a:rPr>
              <a:t> </a:t>
            </a:r>
            <a:r>
              <a:rPr lang="es-ES" sz="1600">
                <a:solidFill>
                  <a:srgbClr val="00000A"/>
                </a:solidFill>
                <a:effectLst/>
                <a:latin typeface="Helvetica" pitchFamily="2" charset="0"/>
              </a:rPr>
              <a:t>Elevación Concordantes del segmento ST≥1mm en derivaciones con complejo</a:t>
            </a:r>
          </a:p>
          <a:p>
            <a:pPr algn="just"/>
            <a:r>
              <a:rPr lang="es-ES" sz="1600">
                <a:solidFill>
                  <a:srgbClr val="00000A"/>
                </a:solidFill>
                <a:effectLst/>
                <a:latin typeface="Helvetica" pitchFamily="2" charset="0"/>
              </a:rPr>
              <a:t>QRS positivo(V6)</a:t>
            </a:r>
          </a:p>
          <a:p>
            <a:pPr algn="just"/>
            <a:r>
              <a:rPr lang="es-ES" sz="1600">
                <a:solidFill>
                  <a:srgbClr val="00000A"/>
                </a:solidFill>
                <a:effectLst/>
                <a:latin typeface="Wingdings" pitchFamily="2" charset="2"/>
              </a:rPr>
              <a:t></a:t>
            </a:r>
            <a:r>
              <a:rPr lang="es-ES" sz="1600">
                <a:solidFill>
                  <a:srgbClr val="00000A"/>
                </a:solidFill>
                <a:effectLst/>
                <a:latin typeface="Arial" panose="020B0604020202020204" pitchFamily="34" charset="0"/>
              </a:rPr>
              <a:t> </a:t>
            </a:r>
            <a:r>
              <a:rPr lang="es-ES" sz="1600">
                <a:solidFill>
                  <a:srgbClr val="00000A"/>
                </a:solidFill>
                <a:effectLst/>
                <a:latin typeface="Helvetica" pitchFamily="2" charset="0"/>
              </a:rPr>
              <a:t>Depresión concordante del segmento ST≥ 1mm en V1-V3.</a:t>
            </a:r>
          </a:p>
          <a:p>
            <a:pPr algn="just"/>
            <a:r>
              <a:rPr lang="es-ES" sz="1600">
                <a:solidFill>
                  <a:srgbClr val="00000A"/>
                </a:solidFill>
                <a:effectLst/>
                <a:latin typeface="Wingdings" pitchFamily="2" charset="2"/>
              </a:rPr>
              <a:t></a:t>
            </a:r>
            <a:r>
              <a:rPr lang="es-ES" sz="1600">
                <a:solidFill>
                  <a:srgbClr val="00000A"/>
                </a:solidFill>
                <a:effectLst/>
                <a:latin typeface="Arial" panose="020B0604020202020204" pitchFamily="34" charset="0"/>
              </a:rPr>
              <a:t> </a:t>
            </a:r>
            <a:r>
              <a:rPr lang="es-ES" sz="1600">
                <a:solidFill>
                  <a:srgbClr val="00000A"/>
                </a:solidFill>
                <a:effectLst/>
                <a:latin typeface="Helvetica" pitchFamily="2" charset="0"/>
              </a:rPr>
              <a:t>Elevación discordante del segmento ST ≥5mm en derivaciones con complejo</a:t>
            </a:r>
          </a:p>
          <a:p>
            <a:pPr algn="just"/>
            <a:r>
              <a:rPr lang="es-ES" sz="1600">
                <a:solidFill>
                  <a:srgbClr val="00000A"/>
                </a:solidFill>
                <a:effectLst/>
                <a:latin typeface="Helvetica" pitchFamily="2" charset="0"/>
              </a:rPr>
              <a:t>QRS negativo(V4,V5,III;AVF)</a:t>
            </a:r>
          </a:p>
          <a:p>
            <a:pPr algn="just"/>
            <a:endParaRPr lang="es-ES" sz="1600">
              <a:solidFill>
                <a:srgbClr val="00000A"/>
              </a:solidFill>
              <a:effectLst/>
              <a:latin typeface="Helvetica" pitchFamily="2" charset="0"/>
            </a:endParaRPr>
          </a:p>
          <a:p>
            <a:pPr algn="just"/>
            <a:r>
              <a:rPr lang="es-ES" sz="1600">
                <a:solidFill>
                  <a:srgbClr val="00000A"/>
                </a:solidFill>
                <a:effectLst/>
                <a:latin typeface="Helvetica" pitchFamily="2" charset="0"/>
              </a:rPr>
              <a:t>- La presencia de </a:t>
            </a:r>
            <a:r>
              <a:rPr lang="es-ES" sz="1600" b="1">
                <a:solidFill>
                  <a:srgbClr val="00000A"/>
                </a:solidFill>
                <a:effectLst/>
                <a:latin typeface="Helvetica" pitchFamily="2" charset="0"/>
              </a:rPr>
              <a:t>Bloqueo de Rama derecha </a:t>
            </a:r>
            <a:r>
              <a:rPr lang="es-ES" sz="1600">
                <a:solidFill>
                  <a:srgbClr val="00000A"/>
                </a:solidFill>
                <a:effectLst/>
                <a:latin typeface="Helvetica" pitchFamily="2" charset="0"/>
              </a:rPr>
              <a:t>puede confundir el diagnóstico.</a:t>
            </a:r>
          </a:p>
          <a:p>
            <a:pPr marL="285750" indent="-285750" algn="just">
              <a:buFontTx/>
              <a:buChar char="-"/>
            </a:pPr>
            <a:endParaRPr lang="es-ES" sz="1600">
              <a:solidFill>
                <a:srgbClr val="00000A"/>
              </a:solidFill>
              <a:effectLst/>
              <a:latin typeface="Helvetica" pitchFamily="2" charset="0"/>
            </a:endParaRPr>
          </a:p>
          <a:p>
            <a:pPr algn="just"/>
            <a:r>
              <a:rPr lang="es-ES" sz="1600">
                <a:solidFill>
                  <a:srgbClr val="00000A"/>
                </a:solidFill>
                <a:effectLst/>
                <a:latin typeface="Helvetica" pitchFamily="2" charset="0"/>
              </a:rPr>
              <a:t>- Ritmo Ventricular con </a:t>
            </a:r>
            <a:r>
              <a:rPr lang="es-ES" sz="1600" b="1">
                <a:solidFill>
                  <a:srgbClr val="00000A"/>
                </a:solidFill>
                <a:effectLst/>
                <a:latin typeface="Helvetica" pitchFamily="2" charset="0"/>
              </a:rPr>
              <a:t>marcapasos</a:t>
            </a:r>
            <a:r>
              <a:rPr lang="es-ES" sz="1600">
                <a:solidFill>
                  <a:srgbClr val="00000A"/>
                </a:solidFill>
                <a:effectLst/>
                <a:latin typeface="Helvetica" pitchFamily="2" charset="0"/>
              </a:rPr>
              <a:t> durante la estimulación el ECG muestra bloqueo de</a:t>
            </a:r>
          </a:p>
          <a:p>
            <a:pPr algn="just"/>
            <a:r>
              <a:rPr lang="es-ES" sz="1600">
                <a:solidFill>
                  <a:srgbClr val="00000A"/>
                </a:solidFill>
                <a:effectLst/>
                <a:latin typeface="Helvetica" pitchFamily="2" charset="0"/>
              </a:rPr>
              <a:t>rama izquierda.</a:t>
            </a:r>
          </a:p>
          <a:p>
            <a:pPr algn="just"/>
            <a:endParaRPr lang="es-ES" sz="1600">
              <a:solidFill>
                <a:srgbClr val="00000A"/>
              </a:solidFill>
              <a:effectLst/>
              <a:latin typeface="Helvetica" pitchFamily="2" charset="0"/>
            </a:endParaRPr>
          </a:p>
          <a:p>
            <a:pPr algn="just"/>
            <a:r>
              <a:rPr lang="es-ES" sz="1600">
                <a:solidFill>
                  <a:srgbClr val="00000A"/>
                </a:solidFill>
                <a:effectLst/>
                <a:latin typeface="Helvetica" pitchFamily="2" charset="0"/>
              </a:rPr>
              <a:t>-Isquemia Circunfleja :Infarto posterior: Descenso ST de V</a:t>
            </a:r>
            <a:r>
              <a:rPr lang="es-ES" sz="1600">
                <a:solidFill>
                  <a:srgbClr val="000000"/>
                </a:solidFill>
                <a:effectLst/>
                <a:latin typeface="Helvetica" pitchFamily="2" charset="0"/>
              </a:rPr>
              <a:t>1 a V3 y elevación ST </a:t>
            </a:r>
            <a:r>
              <a:rPr lang="es-ES" sz="1600">
                <a:solidFill>
                  <a:srgbClr val="00000A"/>
                </a:solidFill>
                <a:effectLst/>
                <a:latin typeface="Helvetica" pitchFamily="2" charset="0"/>
              </a:rPr>
              <a:t>≥ 0,5mm</a:t>
            </a:r>
          </a:p>
          <a:p>
            <a:pPr algn="just"/>
            <a:r>
              <a:rPr lang="es-ES" sz="1600">
                <a:solidFill>
                  <a:srgbClr val="00000A"/>
                </a:solidFill>
                <a:effectLst/>
                <a:latin typeface="Helvetica" pitchFamily="2" charset="0"/>
              </a:rPr>
              <a:t>en las derivaciones posteriores</a:t>
            </a:r>
          </a:p>
          <a:p>
            <a:pPr algn="just"/>
            <a:endParaRPr lang="es-ES" sz="1600">
              <a:solidFill>
                <a:srgbClr val="00000A"/>
              </a:solidFill>
              <a:effectLst/>
              <a:latin typeface="Helvetica" pitchFamily="2" charset="0"/>
            </a:endParaRPr>
          </a:p>
          <a:p>
            <a:pPr algn="just"/>
            <a:r>
              <a:rPr lang="es-ES" sz="1600">
                <a:solidFill>
                  <a:srgbClr val="00000A"/>
                </a:solidFill>
                <a:effectLst/>
                <a:latin typeface="Helvetica" pitchFamily="2" charset="0"/>
              </a:rPr>
              <a:t>- Isquemia por </a:t>
            </a:r>
            <a:r>
              <a:rPr lang="es-ES" sz="1600" b="1">
                <a:solidFill>
                  <a:srgbClr val="00000A"/>
                </a:solidFill>
                <a:effectLst/>
                <a:latin typeface="Helvetica" pitchFamily="2" charset="0"/>
              </a:rPr>
              <a:t>oclusión del tronco común</a:t>
            </a:r>
            <a:r>
              <a:rPr lang="es-ES" sz="1600">
                <a:solidFill>
                  <a:srgbClr val="00000A"/>
                </a:solidFill>
                <a:effectLst/>
                <a:latin typeface="Helvetica" pitchFamily="2" charset="0"/>
              </a:rPr>
              <a:t>: Depresión del segmento ST≥ 1mm en 8 o más</a:t>
            </a:r>
          </a:p>
          <a:p>
            <a:pPr algn="just"/>
            <a:r>
              <a:rPr lang="es-ES" sz="1600">
                <a:solidFill>
                  <a:srgbClr val="00000A"/>
                </a:solidFill>
                <a:effectLst/>
                <a:latin typeface="Helvetica" pitchFamily="2" charset="0"/>
              </a:rPr>
              <a:t>derivaciones, unida a la elevación ST en </a:t>
            </a:r>
            <a:r>
              <a:rPr lang="es-ES" sz="1600" err="1">
                <a:solidFill>
                  <a:srgbClr val="00000A"/>
                </a:solidFill>
                <a:effectLst/>
                <a:latin typeface="Helvetica" pitchFamily="2" charset="0"/>
              </a:rPr>
              <a:t>aVR</a:t>
            </a:r>
            <a:r>
              <a:rPr lang="es-ES" sz="1600">
                <a:solidFill>
                  <a:srgbClr val="00000A"/>
                </a:solidFill>
                <a:effectLst/>
                <a:latin typeface="Helvetica" pitchFamily="2" charset="0"/>
              </a:rPr>
              <a:t> </a:t>
            </a:r>
            <a:r>
              <a:rPr lang="es-ES" sz="1600" err="1">
                <a:solidFill>
                  <a:srgbClr val="00000A"/>
                </a:solidFill>
                <a:effectLst/>
                <a:latin typeface="Helvetica" pitchFamily="2" charset="0"/>
              </a:rPr>
              <a:t>ó</a:t>
            </a:r>
            <a:r>
              <a:rPr lang="es-ES" sz="1600">
                <a:solidFill>
                  <a:srgbClr val="00000A"/>
                </a:solidFill>
                <a:effectLst/>
                <a:latin typeface="Helvetica" pitchFamily="2" charset="0"/>
              </a:rPr>
              <a:t> V1.</a:t>
            </a:r>
          </a:p>
        </p:txBody>
      </p:sp>
      <p:sp>
        <p:nvSpPr>
          <p:cNvPr id="7" name="CuadroTexto 6">
            <a:extLst>
              <a:ext uri="{FF2B5EF4-FFF2-40B4-BE49-F238E27FC236}">
                <a16:creationId xmlns:a16="http://schemas.microsoft.com/office/drawing/2014/main" id="{E0708835-9972-C324-5889-1030D61167FE}"/>
              </a:ext>
            </a:extLst>
          </p:cNvPr>
          <p:cNvSpPr txBox="1"/>
          <p:nvPr/>
        </p:nvSpPr>
        <p:spPr>
          <a:xfrm>
            <a:off x="966952" y="493986"/>
            <a:ext cx="5990895" cy="1077218"/>
          </a:xfrm>
          <a:prstGeom prst="rect">
            <a:avLst/>
          </a:prstGeom>
          <a:noFill/>
        </p:spPr>
        <p:txBody>
          <a:bodyPr wrap="square" rtlCol="0">
            <a:spAutoFit/>
          </a:bodyPr>
          <a:lstStyle/>
          <a:p>
            <a:r>
              <a:rPr lang="es-ES" sz="2400" b="1">
                <a:solidFill>
                  <a:srgbClr val="C00000"/>
                </a:solidFill>
              </a:rPr>
              <a:t>SINDROME CORONARIO AGUDO</a:t>
            </a:r>
          </a:p>
          <a:p>
            <a:endParaRPr lang="es-ES" sz="2400" b="1">
              <a:solidFill>
                <a:srgbClr val="C00000"/>
              </a:solidFill>
            </a:endParaRPr>
          </a:p>
          <a:p>
            <a:r>
              <a:rPr lang="es-ES" sz="1600">
                <a:solidFill>
                  <a:srgbClr val="C00000"/>
                </a:solidFill>
              </a:rPr>
              <a:t>PATRONES ELECTROCARDIOGRÁFICOS ATÍPICOS</a:t>
            </a:r>
          </a:p>
        </p:txBody>
      </p:sp>
    </p:spTree>
    <p:extLst>
      <p:ext uri="{BB962C8B-B14F-4D97-AF65-F5344CB8AC3E}">
        <p14:creationId xmlns:p14="http://schemas.microsoft.com/office/powerpoint/2010/main" val="4005838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2DFB7C6-19E1-7D67-8A91-EAD283DD0DAA}"/>
              </a:ext>
            </a:extLst>
          </p:cNvPr>
          <p:cNvPicPr>
            <a:picLocks noChangeAspect="1"/>
          </p:cNvPicPr>
          <p:nvPr/>
        </p:nvPicPr>
        <p:blipFill>
          <a:blip r:embed="rId3"/>
          <a:stretch>
            <a:fillRect/>
          </a:stretch>
        </p:blipFill>
        <p:spPr>
          <a:xfrm>
            <a:off x="1481959" y="1261241"/>
            <a:ext cx="8500241" cy="3888828"/>
          </a:xfrm>
          <a:prstGeom prst="rect">
            <a:avLst/>
          </a:prstGeom>
        </p:spPr>
      </p:pic>
    </p:spTree>
    <p:extLst>
      <p:ext uri="{BB962C8B-B14F-4D97-AF65-F5344CB8AC3E}">
        <p14:creationId xmlns:p14="http://schemas.microsoft.com/office/powerpoint/2010/main" val="112136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BE633-837F-E28D-CD47-D108CA89576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9EC1737-E915-F26D-E801-C4A077CF1423}"/>
              </a:ext>
            </a:extLst>
          </p:cNvPr>
          <p:cNvSpPr txBox="1"/>
          <p:nvPr/>
        </p:nvSpPr>
        <p:spPr>
          <a:xfrm>
            <a:off x="2015204" y="1614378"/>
            <a:ext cx="8161591" cy="1200329"/>
          </a:xfrm>
          <a:prstGeom prst="rect">
            <a:avLst/>
          </a:prstGeom>
          <a:noFill/>
        </p:spPr>
        <p:txBody>
          <a:bodyPr wrap="square" rtlCol="0">
            <a:spAutoFit/>
          </a:bodyPr>
          <a:lstStyle/>
          <a:p>
            <a:pPr algn="ctr"/>
            <a:r>
              <a:rPr lang="es-ES" sz="3600" b="1" i="0">
                <a:solidFill>
                  <a:srgbClr val="00F0BE"/>
                </a:solidFill>
                <a:effectLst/>
                <a:latin typeface="Arial" panose="020B0604020202020204" pitchFamily="34" charset="0"/>
                <a:cs typeface="Arial" panose="020B0604020202020204" pitchFamily="34" charset="0"/>
              </a:rPr>
              <a:t>Minuto y resultado en urgencias cardiológicas</a:t>
            </a:r>
            <a:endParaRPr lang="es-ES" b="1">
              <a:solidFill>
                <a:srgbClr val="00F0BE"/>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7E7640E7-3112-7DD0-F0A2-58ACC24B6748}"/>
              </a:ext>
            </a:extLst>
          </p:cNvPr>
          <p:cNvSpPr txBox="1"/>
          <p:nvPr/>
        </p:nvSpPr>
        <p:spPr>
          <a:xfrm>
            <a:off x="1807534" y="3325619"/>
            <a:ext cx="9218428" cy="1200329"/>
          </a:xfrm>
          <a:prstGeom prst="rect">
            <a:avLst/>
          </a:prstGeom>
          <a:noFill/>
        </p:spPr>
        <p:txBody>
          <a:bodyPr wrap="square">
            <a:spAutoFit/>
          </a:bodyPr>
          <a:lstStyle/>
          <a:p>
            <a:pPr algn="ctr">
              <a:buNone/>
            </a:pPr>
            <a:r>
              <a:rPr lang="es-ES" b="1" i="0">
                <a:solidFill>
                  <a:schemeClr val="bg1"/>
                </a:solidFill>
                <a:effectLst/>
                <a:latin typeface="Aptos Narrow" panose="020B0004020202020204" pitchFamily="34" charset="0"/>
              </a:rPr>
              <a:t>Dra. Amparo Fernández de Simón Almela</a:t>
            </a:r>
          </a:p>
          <a:p>
            <a:pPr algn="l">
              <a:buNone/>
            </a:pPr>
            <a:r>
              <a:rPr lang="es-ES" b="0" i="0">
                <a:solidFill>
                  <a:schemeClr val="bg1"/>
                </a:solidFill>
                <a:effectLst/>
                <a:latin typeface="Aptos Narrow" panose="020B0004020202020204" pitchFamily="34" charset="0"/>
              </a:rPr>
              <a:t>Médico de Urgencias. Jefa de Sección de la Unidad de Calidad, Formación e Investigación de la Unidad de Gestión Clínica (URG) de Urgencias del Adulto, Hospital Virgen del Rocío de Sevilla</a:t>
            </a:r>
          </a:p>
          <a:p>
            <a:pPr algn="l"/>
            <a:r>
              <a:rPr lang="es-ES" b="0" i="0">
                <a:solidFill>
                  <a:schemeClr val="bg1"/>
                </a:solidFill>
                <a:effectLst/>
                <a:latin typeface="Aptos Narrow" panose="020B0004020202020204" pitchFamily="34" charset="0"/>
              </a:rPr>
              <a:t>Presidenta SEMES-Andalucía (Sociedad Española de Medicina de Urgencias y Emergencias)</a:t>
            </a:r>
          </a:p>
        </p:txBody>
      </p:sp>
    </p:spTree>
    <p:extLst>
      <p:ext uri="{BB962C8B-B14F-4D97-AF65-F5344CB8AC3E}">
        <p14:creationId xmlns:p14="http://schemas.microsoft.com/office/powerpoint/2010/main" val="36083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abla&#10;&#10;El contenido generado por IA puede ser incorrecto.">
            <a:extLst>
              <a:ext uri="{FF2B5EF4-FFF2-40B4-BE49-F238E27FC236}">
                <a16:creationId xmlns:a16="http://schemas.microsoft.com/office/drawing/2014/main" id="{E1FA5605-2643-EE10-F56E-1DA9AE628A5A}"/>
              </a:ext>
            </a:extLst>
          </p:cNvPr>
          <p:cNvPicPr>
            <a:picLocks noChangeAspect="1"/>
          </p:cNvPicPr>
          <p:nvPr/>
        </p:nvPicPr>
        <p:blipFill>
          <a:blip r:embed="rId2"/>
          <a:stretch>
            <a:fillRect/>
          </a:stretch>
        </p:blipFill>
        <p:spPr>
          <a:xfrm>
            <a:off x="1583816" y="93945"/>
            <a:ext cx="8700780" cy="5970740"/>
          </a:xfrm>
          <a:prstGeom prst="rect">
            <a:avLst/>
          </a:prstGeom>
        </p:spPr>
      </p:pic>
    </p:spTree>
    <p:extLst>
      <p:ext uri="{BB962C8B-B14F-4D97-AF65-F5344CB8AC3E}">
        <p14:creationId xmlns:p14="http://schemas.microsoft.com/office/powerpoint/2010/main" val="133395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9D019-99E5-B2C9-758D-3FDC08B38606}"/>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BD8C95AB-9D87-F896-BA96-868194A8092B}"/>
              </a:ext>
            </a:extLst>
          </p:cNvPr>
          <p:cNvSpPr>
            <a:spLocks noGrp="1"/>
          </p:cNvSpPr>
          <p:nvPr>
            <p:ph type="title"/>
          </p:nvPr>
        </p:nvSpPr>
        <p:spPr/>
        <p:txBody>
          <a:bodyPr/>
          <a:lstStyle/>
          <a:p>
            <a:endParaRPr lang="es-ES"/>
          </a:p>
        </p:txBody>
      </p:sp>
      <p:pic>
        <p:nvPicPr>
          <p:cNvPr id="28677" name="Picture 5">
            <a:extLst>
              <a:ext uri="{FF2B5EF4-FFF2-40B4-BE49-F238E27FC236}">
                <a16:creationId xmlns:a16="http://schemas.microsoft.com/office/drawing/2014/main" id="{C4D665F8-524D-82BE-4459-FE170FF1267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2335918"/>
            <a:ext cx="5384800" cy="3059288"/>
          </a:xfrm>
        </p:spPr>
      </p:pic>
      <p:pic>
        <p:nvPicPr>
          <p:cNvPr id="28679" name="Picture 7">
            <a:extLst>
              <a:ext uri="{FF2B5EF4-FFF2-40B4-BE49-F238E27FC236}">
                <a16:creationId xmlns:a16="http://schemas.microsoft.com/office/drawing/2014/main" id="{35635022-697E-01E7-B2EF-A6F7DA351D2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6974860" y="1600200"/>
            <a:ext cx="3830280"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uadroTexto 5">
            <a:extLst>
              <a:ext uri="{FF2B5EF4-FFF2-40B4-BE49-F238E27FC236}">
                <a16:creationId xmlns:a16="http://schemas.microsoft.com/office/drawing/2014/main" id="{0B7767D4-498A-1F27-A900-06A1EC4B62C1}"/>
              </a:ext>
            </a:extLst>
          </p:cNvPr>
          <p:cNvSpPr txBox="1"/>
          <p:nvPr/>
        </p:nvSpPr>
        <p:spPr>
          <a:xfrm>
            <a:off x="6208832" y="1600200"/>
            <a:ext cx="5486402" cy="2800767"/>
          </a:xfrm>
          <a:prstGeom prst="rect">
            <a:avLst/>
          </a:prstGeom>
          <a:noFill/>
        </p:spPr>
        <p:txBody>
          <a:bodyPr wrap="square">
            <a:spAutoFit/>
          </a:bodyPr>
          <a:lstStyle/>
          <a:p>
            <a:r>
              <a:rPr lang="es-ES" sz="2400" b="1" err="1">
                <a:effectLst/>
              </a:rPr>
              <a:t>Síndrome</a:t>
            </a:r>
            <a:r>
              <a:rPr lang="es-ES" sz="2400" b="1">
                <a:effectLst/>
              </a:rPr>
              <a:t> coronario agudo sin </a:t>
            </a:r>
            <a:r>
              <a:rPr lang="es-ES" sz="2400" b="1" err="1">
                <a:effectLst/>
              </a:rPr>
              <a:t>elevación</a:t>
            </a:r>
            <a:r>
              <a:rPr lang="es-ES" sz="2400" b="1">
                <a:effectLst/>
              </a:rPr>
              <a:t> del segmento ST</a:t>
            </a:r>
            <a:r>
              <a:rPr lang="es-ES" sz="2400" b="0">
                <a:effectLst/>
              </a:rPr>
              <a:t>: </a:t>
            </a:r>
          </a:p>
          <a:p>
            <a:endParaRPr lang="es-ES" sz="1600">
              <a:effectLst/>
            </a:endParaRPr>
          </a:p>
          <a:p>
            <a:pPr marL="742950" lvl="1" indent="-285750">
              <a:buFont typeface="Arial" panose="020B0604020202020204" pitchFamily="34" charset="0"/>
              <a:buChar char="•"/>
            </a:pPr>
            <a:r>
              <a:rPr lang="es-ES" sz="1600" b="0" err="1">
                <a:effectLst/>
              </a:rPr>
              <a:t>Infradesnivelación</a:t>
            </a:r>
            <a:r>
              <a:rPr lang="es-ES" sz="1600" b="0">
                <a:effectLst/>
              </a:rPr>
              <a:t> del segmento ST ≥ 1 mm en dos o </a:t>
            </a:r>
            <a:r>
              <a:rPr lang="es-ES" sz="1600" b="0" err="1">
                <a:effectLst/>
              </a:rPr>
              <a:t>más</a:t>
            </a:r>
            <a:r>
              <a:rPr lang="es-ES" sz="1600" b="0">
                <a:effectLst/>
              </a:rPr>
              <a:t> derivaciones contiguas.</a:t>
            </a:r>
          </a:p>
          <a:p>
            <a:pPr lvl="1"/>
            <a:r>
              <a:rPr lang="es-ES" sz="1600" b="0">
                <a:effectLst/>
              </a:rPr>
              <a:t> </a:t>
            </a:r>
          </a:p>
          <a:p>
            <a:pPr marL="742950" lvl="1" indent="-285750">
              <a:buFont typeface="Arial" panose="020B0604020202020204" pitchFamily="34" charset="0"/>
              <a:buChar char="•"/>
            </a:pPr>
            <a:r>
              <a:rPr lang="es-ES" sz="1600" b="0" err="1">
                <a:effectLst/>
              </a:rPr>
              <a:t>Inversión</a:t>
            </a:r>
            <a:r>
              <a:rPr lang="es-ES" sz="1600" b="0">
                <a:effectLst/>
              </a:rPr>
              <a:t> de la onda T (</a:t>
            </a:r>
            <a:r>
              <a:rPr lang="es-ES" sz="1600" b="0" err="1">
                <a:effectLst/>
              </a:rPr>
              <a:t>simétricas</a:t>
            </a:r>
            <a:r>
              <a:rPr lang="es-ES" sz="1600" b="0">
                <a:effectLst/>
              </a:rPr>
              <a:t>, en derivaciones con onda R predominante). </a:t>
            </a:r>
          </a:p>
          <a:p>
            <a:pPr lvl="1"/>
            <a:endParaRPr lang="es-ES" sz="1600" b="0">
              <a:effectLst/>
            </a:endParaRPr>
          </a:p>
          <a:p>
            <a:pPr marL="742950" lvl="1" indent="-285750">
              <a:buFont typeface="Arial" panose="020B0604020202020204" pitchFamily="34" charset="0"/>
              <a:buChar char="•"/>
            </a:pPr>
            <a:r>
              <a:rPr lang="es-ES" sz="1600" b="0">
                <a:effectLst/>
              </a:rPr>
              <a:t>Ausencia de alteraciones </a:t>
            </a:r>
            <a:r>
              <a:rPr lang="es-ES" sz="1600" b="0" err="1">
                <a:effectLst/>
              </a:rPr>
              <a:t>electrocardiográficas</a:t>
            </a:r>
            <a:r>
              <a:rPr lang="es-ES" sz="1600" b="0">
                <a:effectLst/>
              </a:rPr>
              <a:t>. </a:t>
            </a:r>
          </a:p>
        </p:txBody>
      </p:sp>
      <p:pic>
        <p:nvPicPr>
          <p:cNvPr id="7" name="Imagen 6">
            <a:extLst>
              <a:ext uri="{FF2B5EF4-FFF2-40B4-BE49-F238E27FC236}">
                <a16:creationId xmlns:a16="http://schemas.microsoft.com/office/drawing/2014/main" id="{EA1FA069-116A-2770-7A6F-6EC23057BAF2}"/>
              </a:ext>
            </a:extLst>
          </p:cNvPr>
          <p:cNvPicPr>
            <a:picLocks noChangeAspect="1"/>
          </p:cNvPicPr>
          <p:nvPr/>
        </p:nvPicPr>
        <p:blipFill>
          <a:blip r:embed="rId5"/>
          <a:stretch>
            <a:fillRect/>
          </a:stretch>
        </p:blipFill>
        <p:spPr>
          <a:xfrm>
            <a:off x="496766" y="1136650"/>
            <a:ext cx="5599234" cy="4584700"/>
          </a:xfrm>
          <a:prstGeom prst="rect">
            <a:avLst/>
          </a:prstGeom>
        </p:spPr>
      </p:pic>
    </p:spTree>
    <p:extLst>
      <p:ext uri="{BB962C8B-B14F-4D97-AF65-F5344CB8AC3E}">
        <p14:creationId xmlns:p14="http://schemas.microsoft.com/office/powerpoint/2010/main" val="1715296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49FABB83-AE23-F009-CB0C-6B35A5733AC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6" y="188914"/>
            <a:ext cx="6842125" cy="3887787"/>
          </a:xfrm>
        </p:spPr>
      </p:pic>
      <p:pic>
        <p:nvPicPr>
          <p:cNvPr id="28679" name="Picture 7">
            <a:extLst>
              <a:ext uri="{FF2B5EF4-FFF2-40B4-BE49-F238E27FC236}">
                <a16:creationId xmlns:a16="http://schemas.microsoft.com/office/drawing/2014/main" id="{A358389C-C47B-BACC-BC92-F127B797182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910388" y="2636839"/>
            <a:ext cx="3319462" cy="3925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n 2">
            <a:extLst>
              <a:ext uri="{FF2B5EF4-FFF2-40B4-BE49-F238E27FC236}">
                <a16:creationId xmlns:a16="http://schemas.microsoft.com/office/drawing/2014/main" id="{25D90E51-4836-5CD4-7F19-87A59BE2E459}"/>
              </a:ext>
            </a:extLst>
          </p:cNvPr>
          <p:cNvPicPr>
            <a:picLocks noChangeAspect="1"/>
          </p:cNvPicPr>
          <p:nvPr/>
        </p:nvPicPr>
        <p:blipFill>
          <a:blip r:embed="rId5"/>
          <a:stretch>
            <a:fillRect/>
          </a:stretch>
        </p:blipFill>
        <p:spPr>
          <a:xfrm>
            <a:off x="2349500" y="1136650"/>
            <a:ext cx="7493000" cy="45847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A9E038E6-3A34-79AC-0908-EE15B9F70D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6" y="260351"/>
            <a:ext cx="6619875" cy="2568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8" name="Picture 8">
            <a:extLst>
              <a:ext uri="{FF2B5EF4-FFF2-40B4-BE49-F238E27FC236}">
                <a16:creationId xmlns:a16="http://schemas.microsoft.com/office/drawing/2014/main" id="{8A2DDADB-AAF3-210D-D58B-AC6076C599E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92926" y="2492376"/>
            <a:ext cx="3465513" cy="409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n 2">
            <a:extLst>
              <a:ext uri="{FF2B5EF4-FFF2-40B4-BE49-F238E27FC236}">
                <a16:creationId xmlns:a16="http://schemas.microsoft.com/office/drawing/2014/main" id="{53FA8DE0-605F-1ED1-C71B-68EC70009F0E}"/>
              </a:ext>
            </a:extLst>
          </p:cNvPr>
          <p:cNvPicPr>
            <a:picLocks noChangeAspect="1"/>
          </p:cNvPicPr>
          <p:nvPr/>
        </p:nvPicPr>
        <p:blipFill>
          <a:blip r:embed="rId5"/>
          <a:stretch>
            <a:fillRect/>
          </a:stretch>
        </p:blipFill>
        <p:spPr>
          <a:xfrm>
            <a:off x="2209800" y="951479"/>
            <a:ext cx="7772400" cy="495504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57F23BE-E7D7-1DBA-8B0D-5F4319B0116F}"/>
              </a:ext>
            </a:extLst>
          </p:cNvPr>
          <p:cNvPicPr>
            <a:picLocks noChangeAspect="1"/>
          </p:cNvPicPr>
          <p:nvPr/>
        </p:nvPicPr>
        <p:blipFill>
          <a:blip r:embed="rId3"/>
          <a:stretch>
            <a:fillRect/>
          </a:stretch>
        </p:blipFill>
        <p:spPr>
          <a:xfrm>
            <a:off x="2209800" y="1364854"/>
            <a:ext cx="7772400" cy="4128291"/>
          </a:xfrm>
          <a:prstGeom prst="rect">
            <a:avLst/>
          </a:prstGeom>
        </p:spPr>
      </p:pic>
    </p:spTree>
    <p:extLst>
      <p:ext uri="{BB962C8B-B14F-4D97-AF65-F5344CB8AC3E}">
        <p14:creationId xmlns:p14="http://schemas.microsoft.com/office/powerpoint/2010/main" val="276954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arta&#10;&#10;Descripción generada automáticamente con confianza media">
            <a:extLst>
              <a:ext uri="{FF2B5EF4-FFF2-40B4-BE49-F238E27FC236}">
                <a16:creationId xmlns:a16="http://schemas.microsoft.com/office/drawing/2014/main" id="{1E50255C-8AE2-71FA-6CBB-56BE8981858F}"/>
              </a:ext>
            </a:extLst>
          </p:cNvPr>
          <p:cNvPicPr>
            <a:picLocks noChangeAspect="1"/>
          </p:cNvPicPr>
          <p:nvPr/>
        </p:nvPicPr>
        <p:blipFill>
          <a:blip r:embed="rId3"/>
          <a:stretch>
            <a:fillRect/>
          </a:stretch>
        </p:blipFill>
        <p:spPr>
          <a:xfrm>
            <a:off x="272178" y="1542360"/>
            <a:ext cx="5709982" cy="4549968"/>
          </a:xfrm>
          <a:prstGeom prst="rect">
            <a:avLst/>
          </a:prstGeom>
        </p:spPr>
      </p:pic>
      <p:sp>
        <p:nvSpPr>
          <p:cNvPr id="7" name="CuadroTexto 6">
            <a:extLst>
              <a:ext uri="{FF2B5EF4-FFF2-40B4-BE49-F238E27FC236}">
                <a16:creationId xmlns:a16="http://schemas.microsoft.com/office/drawing/2014/main" id="{42CDB47A-B470-D0A2-4ECA-77B79044FB60}"/>
              </a:ext>
            </a:extLst>
          </p:cNvPr>
          <p:cNvSpPr txBox="1"/>
          <p:nvPr/>
        </p:nvSpPr>
        <p:spPr>
          <a:xfrm>
            <a:off x="2490952" y="6211614"/>
            <a:ext cx="4533613" cy="246221"/>
          </a:xfrm>
          <a:prstGeom prst="rect">
            <a:avLst/>
          </a:prstGeom>
          <a:noFill/>
        </p:spPr>
        <p:txBody>
          <a:bodyPr wrap="none" rtlCol="0">
            <a:spAutoFit/>
          </a:bodyPr>
          <a:lstStyle/>
          <a:p>
            <a:r>
              <a:rPr lang="es-ES" sz="1000" err="1"/>
              <a:t>Patron</a:t>
            </a:r>
            <a:r>
              <a:rPr lang="es-ES" sz="1000"/>
              <a:t> ST-T de </a:t>
            </a:r>
            <a:r>
              <a:rPr lang="es-ES" sz="1000" err="1"/>
              <a:t>Winter:un</a:t>
            </a:r>
            <a:r>
              <a:rPr lang="es-ES" sz="1000"/>
              <a:t> equivalente SCACEST. Medicina Intensiva 2016. </a:t>
            </a:r>
            <a:r>
              <a:rPr lang="es-ES" sz="1000" err="1"/>
              <a:t>Vol</a:t>
            </a:r>
            <a:r>
              <a:rPr lang="es-ES" sz="1000"/>
              <a:t> 40 N2</a:t>
            </a:r>
          </a:p>
        </p:txBody>
      </p:sp>
      <p:sp>
        <p:nvSpPr>
          <p:cNvPr id="2" name="CuadroTexto 1">
            <a:extLst>
              <a:ext uri="{FF2B5EF4-FFF2-40B4-BE49-F238E27FC236}">
                <a16:creationId xmlns:a16="http://schemas.microsoft.com/office/drawing/2014/main" id="{23462B38-BA23-F782-9521-BCB5844B501F}"/>
              </a:ext>
            </a:extLst>
          </p:cNvPr>
          <p:cNvSpPr txBox="1"/>
          <p:nvPr/>
        </p:nvSpPr>
        <p:spPr>
          <a:xfrm>
            <a:off x="1520328" y="638978"/>
            <a:ext cx="4323620" cy="830997"/>
          </a:xfrm>
          <a:prstGeom prst="rect">
            <a:avLst/>
          </a:prstGeom>
          <a:noFill/>
        </p:spPr>
        <p:txBody>
          <a:bodyPr wrap="none" rtlCol="0">
            <a:spAutoFit/>
          </a:bodyPr>
          <a:lstStyle/>
          <a:p>
            <a:r>
              <a:rPr lang="es-ES_tradnl" altLang="es-ES" sz="2400" b="1">
                <a:solidFill>
                  <a:srgbClr val="AC0F1F"/>
                </a:solidFill>
              </a:rPr>
              <a:t>SÍNDROME CORONARIO AGUDO</a:t>
            </a:r>
          </a:p>
          <a:p>
            <a:endParaRPr lang="es-ES" sz="2400"/>
          </a:p>
        </p:txBody>
      </p:sp>
      <p:sp>
        <p:nvSpPr>
          <p:cNvPr id="4" name="CuadroTexto 3">
            <a:extLst>
              <a:ext uri="{FF2B5EF4-FFF2-40B4-BE49-F238E27FC236}">
                <a16:creationId xmlns:a16="http://schemas.microsoft.com/office/drawing/2014/main" id="{9D4947B7-45D7-2124-41C9-87C39AA4CB3C}"/>
              </a:ext>
            </a:extLst>
          </p:cNvPr>
          <p:cNvSpPr txBox="1"/>
          <p:nvPr/>
        </p:nvSpPr>
        <p:spPr>
          <a:xfrm>
            <a:off x="6209841" y="1469976"/>
            <a:ext cx="5709981" cy="3508653"/>
          </a:xfrm>
          <a:prstGeom prst="rect">
            <a:avLst/>
          </a:prstGeom>
          <a:noFill/>
        </p:spPr>
        <p:txBody>
          <a:bodyPr wrap="square">
            <a:spAutoFit/>
          </a:bodyPr>
          <a:lstStyle/>
          <a:p>
            <a:pPr algn="just"/>
            <a:r>
              <a:rPr lang="es-ES" sz="2400" b="0" i="1" err="1">
                <a:solidFill>
                  <a:srgbClr val="C00000"/>
                </a:solidFill>
                <a:effectLst/>
              </a:rPr>
              <a:t>Patrón</a:t>
            </a:r>
            <a:r>
              <a:rPr lang="es-ES" sz="2400" b="0" i="1">
                <a:solidFill>
                  <a:srgbClr val="C00000"/>
                </a:solidFill>
                <a:effectLst/>
              </a:rPr>
              <a:t> de Winter</a:t>
            </a:r>
            <a:r>
              <a:rPr lang="es-ES" sz="2400" b="0">
                <a:solidFill>
                  <a:srgbClr val="C00000"/>
                </a:solidFill>
                <a:effectLst/>
              </a:rPr>
              <a:t>: </a:t>
            </a:r>
          </a:p>
          <a:p>
            <a:pPr algn="just"/>
            <a:endParaRPr lang="es-ES" sz="1800"/>
          </a:p>
          <a:p>
            <a:pPr algn="just"/>
            <a:r>
              <a:rPr lang="es-ES" sz="1800" b="0">
                <a:effectLst/>
              </a:rPr>
              <a:t>presenta </a:t>
            </a:r>
            <a:r>
              <a:rPr lang="es-ES" sz="1800" b="0" err="1">
                <a:effectLst/>
              </a:rPr>
              <a:t>infradesnivelación</a:t>
            </a:r>
            <a:r>
              <a:rPr lang="es-ES" sz="1800" b="0">
                <a:effectLst/>
              </a:rPr>
              <a:t> del punto J y del segmento ST.</a:t>
            </a:r>
          </a:p>
          <a:p>
            <a:pPr algn="just"/>
            <a:r>
              <a:rPr lang="es-ES" sz="1800" b="0">
                <a:effectLst/>
              </a:rPr>
              <a:t>seguido por ondas T altas y picudas en derivaciones precordiales. </a:t>
            </a:r>
          </a:p>
          <a:p>
            <a:pPr algn="just"/>
            <a:endParaRPr lang="es-ES" sz="1800" b="0">
              <a:effectLst/>
            </a:endParaRPr>
          </a:p>
          <a:p>
            <a:pPr algn="just"/>
            <a:r>
              <a:rPr lang="es-ES" sz="1800" b="0">
                <a:effectLst/>
              </a:rPr>
              <a:t>A veces, puede </a:t>
            </a:r>
            <a:r>
              <a:rPr lang="es-ES" sz="1800" b="0" err="1">
                <a:effectLst/>
              </a:rPr>
              <a:t>acompañarse</a:t>
            </a:r>
            <a:r>
              <a:rPr lang="es-ES" sz="1800" b="0">
                <a:effectLst/>
              </a:rPr>
              <a:t> de una discreta </a:t>
            </a:r>
            <a:r>
              <a:rPr lang="es-ES" sz="1800" b="0" err="1">
                <a:effectLst/>
              </a:rPr>
              <a:t>supradesnivelación</a:t>
            </a:r>
            <a:r>
              <a:rPr lang="es-ES" sz="1800" b="0">
                <a:effectLst/>
              </a:rPr>
              <a:t> en </a:t>
            </a:r>
            <a:r>
              <a:rPr lang="es-ES" sz="1800" b="0" err="1">
                <a:effectLst/>
              </a:rPr>
              <a:t>aVR</a:t>
            </a:r>
            <a:r>
              <a:rPr lang="es-ES" sz="1800" b="0">
                <a:effectLst/>
              </a:rPr>
              <a:t>. </a:t>
            </a:r>
          </a:p>
          <a:p>
            <a:pPr algn="just"/>
            <a:endParaRPr lang="es-ES" sz="1800" b="0">
              <a:effectLst/>
            </a:endParaRPr>
          </a:p>
          <a:p>
            <a:pPr algn="just"/>
            <a:r>
              <a:rPr lang="es-ES" sz="1800" b="0">
                <a:effectLst/>
              </a:rPr>
              <a:t>Su incidencia es del 2 % dentro de los IAM anteriores. Se ha relacionado con la </a:t>
            </a:r>
            <a:r>
              <a:rPr lang="es-ES" sz="1800" b="0" err="1">
                <a:effectLst/>
              </a:rPr>
              <a:t>oclusión</a:t>
            </a:r>
            <a:r>
              <a:rPr lang="es-ES" sz="1800" b="0">
                <a:effectLst/>
              </a:rPr>
              <a:t> de la arteria descendente anterior y, por tanto, corresponde un ECG de alto riesgo. </a:t>
            </a:r>
          </a:p>
        </p:txBody>
      </p:sp>
    </p:spTree>
    <p:extLst>
      <p:ext uri="{BB962C8B-B14F-4D97-AF65-F5344CB8AC3E}">
        <p14:creationId xmlns:p14="http://schemas.microsoft.com/office/powerpoint/2010/main" val="3977812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8C28D3-9472-99DD-2205-1A943A51BCE2}"/>
              </a:ext>
            </a:extLst>
          </p:cNvPr>
          <p:cNvSpPr>
            <a:spLocks noGrp="1"/>
          </p:cNvSpPr>
          <p:nvPr>
            <p:ph type="title"/>
          </p:nvPr>
        </p:nvSpPr>
        <p:spPr/>
        <p:txBody>
          <a:bodyPr/>
          <a:lstStyle/>
          <a:p>
            <a:endParaRPr lang="es-ES"/>
          </a:p>
        </p:txBody>
      </p:sp>
      <p:sp>
        <p:nvSpPr>
          <p:cNvPr id="4" name="Marcador de contenido 3">
            <a:extLst>
              <a:ext uri="{FF2B5EF4-FFF2-40B4-BE49-F238E27FC236}">
                <a16:creationId xmlns:a16="http://schemas.microsoft.com/office/drawing/2014/main" id="{D579FC56-00E0-C45D-E876-2679CF73555E}"/>
              </a:ext>
            </a:extLst>
          </p:cNvPr>
          <p:cNvSpPr>
            <a:spLocks noGrp="1"/>
          </p:cNvSpPr>
          <p:nvPr>
            <p:ph sz="half" idx="2"/>
          </p:nvPr>
        </p:nvSpPr>
        <p:spPr/>
        <p:txBody>
          <a:bodyPr/>
          <a:lstStyle/>
          <a:p>
            <a:pPr algn="just"/>
            <a:r>
              <a:rPr lang="es-ES" sz="2400" b="0" i="1" err="1">
                <a:solidFill>
                  <a:srgbClr val="C00000"/>
                </a:solidFill>
                <a:effectLst/>
              </a:rPr>
              <a:t>Patrón</a:t>
            </a:r>
            <a:r>
              <a:rPr lang="es-ES" sz="2400" b="0" i="1">
                <a:solidFill>
                  <a:srgbClr val="C00000"/>
                </a:solidFill>
                <a:effectLst/>
              </a:rPr>
              <a:t> de Winter</a:t>
            </a:r>
            <a:r>
              <a:rPr lang="es-ES" sz="2400" b="0">
                <a:solidFill>
                  <a:srgbClr val="C00000"/>
                </a:solidFill>
                <a:effectLst/>
              </a:rPr>
              <a:t>: </a:t>
            </a:r>
          </a:p>
          <a:p>
            <a:pPr algn="just"/>
            <a:endParaRPr lang="es-ES" sz="1800"/>
          </a:p>
          <a:p>
            <a:pPr algn="just"/>
            <a:r>
              <a:rPr lang="es-ES" sz="1800" b="0">
                <a:effectLst/>
              </a:rPr>
              <a:t>presenta </a:t>
            </a:r>
            <a:r>
              <a:rPr lang="es-ES" sz="1800" b="0" err="1">
                <a:effectLst/>
              </a:rPr>
              <a:t>infradesnivelación</a:t>
            </a:r>
            <a:r>
              <a:rPr lang="es-ES" sz="1800" b="0">
                <a:effectLst/>
              </a:rPr>
              <a:t> del punto J y del segmento ST.</a:t>
            </a:r>
          </a:p>
          <a:p>
            <a:pPr algn="just"/>
            <a:r>
              <a:rPr lang="es-ES" sz="1800" b="0">
                <a:effectLst/>
              </a:rPr>
              <a:t>seguido por ondas T altas y picudas en derivaciones precordiales. </a:t>
            </a:r>
          </a:p>
          <a:p>
            <a:pPr algn="just"/>
            <a:r>
              <a:rPr lang="es-ES" sz="1800" b="0">
                <a:effectLst/>
              </a:rPr>
              <a:t>A veces, puede </a:t>
            </a:r>
            <a:r>
              <a:rPr lang="es-ES" sz="1800" b="0" err="1">
                <a:effectLst/>
              </a:rPr>
              <a:t>acompañarse</a:t>
            </a:r>
            <a:r>
              <a:rPr lang="es-ES" sz="1800" b="0">
                <a:effectLst/>
              </a:rPr>
              <a:t> de una discreta </a:t>
            </a:r>
            <a:r>
              <a:rPr lang="es-ES" sz="1800" b="0" err="1">
                <a:effectLst/>
              </a:rPr>
              <a:t>supradesnivelación</a:t>
            </a:r>
            <a:r>
              <a:rPr lang="es-ES" sz="1800" b="0">
                <a:effectLst/>
              </a:rPr>
              <a:t> en </a:t>
            </a:r>
            <a:r>
              <a:rPr lang="es-ES" sz="1800" b="0" err="1">
                <a:effectLst/>
              </a:rPr>
              <a:t>aVR</a:t>
            </a:r>
            <a:r>
              <a:rPr lang="es-ES" sz="1800" b="0">
                <a:effectLst/>
              </a:rPr>
              <a:t>. </a:t>
            </a:r>
          </a:p>
          <a:p>
            <a:pPr algn="just"/>
            <a:r>
              <a:rPr lang="es-ES" sz="1800" b="0">
                <a:effectLst/>
              </a:rPr>
              <a:t>Su incidencia es del 2 % dentro de los IAM anteriores. Se ha relacionado con la </a:t>
            </a:r>
            <a:r>
              <a:rPr lang="es-ES" sz="1800" b="0" err="1">
                <a:effectLst/>
              </a:rPr>
              <a:t>oclusión</a:t>
            </a:r>
            <a:r>
              <a:rPr lang="es-ES" sz="1800" b="0">
                <a:effectLst/>
              </a:rPr>
              <a:t> de la arteria descendente anterior y, por tanto, corresponde un ECG de alto riesgo. </a:t>
            </a:r>
          </a:p>
          <a:p>
            <a:endParaRPr lang="es-ES"/>
          </a:p>
        </p:txBody>
      </p:sp>
      <p:pic>
        <p:nvPicPr>
          <p:cNvPr id="8" name="Marcador de contenido 7">
            <a:extLst>
              <a:ext uri="{FF2B5EF4-FFF2-40B4-BE49-F238E27FC236}">
                <a16:creationId xmlns:a16="http://schemas.microsoft.com/office/drawing/2014/main" id="{FFDBAEBB-FFE8-5FBC-0E3E-DC32BE811FBC}"/>
              </a:ext>
            </a:extLst>
          </p:cNvPr>
          <p:cNvPicPr>
            <a:picLocks noGrp="1" noChangeAspect="1"/>
          </p:cNvPicPr>
          <p:nvPr>
            <p:ph sz="half" idx="1"/>
          </p:nvPr>
        </p:nvPicPr>
        <p:blipFill>
          <a:blip r:embed="rId2"/>
          <a:stretch>
            <a:fillRect/>
          </a:stretch>
        </p:blipFill>
        <p:spPr>
          <a:xfrm>
            <a:off x="609600" y="1911786"/>
            <a:ext cx="5384800" cy="3907553"/>
          </a:xfrm>
          <a:prstGeom prst="rect">
            <a:avLst/>
          </a:prstGeom>
        </p:spPr>
      </p:pic>
      <p:sp>
        <p:nvSpPr>
          <p:cNvPr id="9" name="CuadroTexto 8">
            <a:extLst>
              <a:ext uri="{FF2B5EF4-FFF2-40B4-BE49-F238E27FC236}">
                <a16:creationId xmlns:a16="http://schemas.microsoft.com/office/drawing/2014/main" id="{08E68451-1F5C-A39A-0852-6120AC497BE8}"/>
              </a:ext>
            </a:extLst>
          </p:cNvPr>
          <p:cNvSpPr txBox="1"/>
          <p:nvPr/>
        </p:nvSpPr>
        <p:spPr>
          <a:xfrm>
            <a:off x="1156138" y="5819339"/>
            <a:ext cx="7735614" cy="677108"/>
          </a:xfrm>
          <a:prstGeom prst="rect">
            <a:avLst/>
          </a:prstGeom>
          <a:noFill/>
        </p:spPr>
        <p:txBody>
          <a:bodyPr wrap="square" rtlCol="0">
            <a:spAutoFit/>
          </a:bodyPr>
          <a:lstStyle/>
          <a:p>
            <a:pPr algn="l"/>
            <a:r>
              <a:rPr lang="es-ES" sz="1000" b="0" i="0" u="none" strike="noStrike">
                <a:effectLst/>
                <a:latin typeface="NexusSans"/>
                <a:hlinkClick r:id="rId3"/>
              </a:rPr>
              <a:t>Oclusión aguda de la arteria descendente anterior proximal con patrón electrocardiográfico inusual: no todo es ascenso del ST</a:t>
            </a:r>
            <a:r>
              <a:rPr lang="es-ES" sz="1000">
                <a:latin typeface="NexusSans"/>
              </a:rPr>
              <a:t> </a:t>
            </a:r>
            <a:r>
              <a:rPr lang="es-ES" sz="1000" b="0" i="0" u="none" strike="noStrike" err="1">
                <a:solidFill>
                  <a:srgbClr val="53565A"/>
                </a:solidFill>
                <a:effectLst/>
                <a:latin typeface="NexusSans"/>
              </a:rPr>
              <a:t>Rev</a:t>
            </a:r>
            <a:r>
              <a:rPr lang="es-ES" sz="1000" b="0" i="0" u="none" strike="noStrike">
                <a:solidFill>
                  <a:srgbClr val="53565A"/>
                </a:solidFill>
                <a:effectLst/>
                <a:latin typeface="NexusSans"/>
              </a:rPr>
              <a:t> </a:t>
            </a:r>
            <a:r>
              <a:rPr lang="es-ES" sz="1000" b="0" i="0" u="none" strike="noStrike" err="1">
                <a:solidFill>
                  <a:srgbClr val="53565A"/>
                </a:solidFill>
                <a:effectLst/>
                <a:latin typeface="NexusSans"/>
              </a:rPr>
              <a:t>Esp</a:t>
            </a:r>
            <a:r>
              <a:rPr lang="es-ES" sz="1000" b="0" i="0" u="none" strike="noStrike">
                <a:solidFill>
                  <a:srgbClr val="53565A"/>
                </a:solidFill>
                <a:effectLst/>
                <a:latin typeface="NexusSans"/>
              </a:rPr>
              <a:t> </a:t>
            </a:r>
            <a:r>
              <a:rPr lang="es-ES" sz="1000" b="0" i="0" u="none" strike="noStrike" err="1">
                <a:solidFill>
                  <a:srgbClr val="53565A"/>
                </a:solidFill>
                <a:effectLst/>
                <a:latin typeface="NexusSans"/>
              </a:rPr>
              <a:t>Cardiol</a:t>
            </a:r>
            <a:r>
              <a:rPr lang="es-ES" sz="1000" b="0" i="0" u="none" strike="noStrike">
                <a:solidFill>
                  <a:srgbClr val="53565A"/>
                </a:solidFill>
                <a:effectLst/>
                <a:latin typeface="NexusSans"/>
              </a:rPr>
              <a:t>. 2015;68:541-310.1016</a:t>
            </a:r>
          </a:p>
          <a:p>
            <a:endParaRPr lang="es-ES"/>
          </a:p>
        </p:txBody>
      </p:sp>
      <p:sp>
        <p:nvSpPr>
          <p:cNvPr id="5" name="CuadroTexto 4">
            <a:extLst>
              <a:ext uri="{FF2B5EF4-FFF2-40B4-BE49-F238E27FC236}">
                <a16:creationId xmlns:a16="http://schemas.microsoft.com/office/drawing/2014/main" id="{67084686-8B1B-0BE3-C198-7CC0F614FB00}"/>
              </a:ext>
            </a:extLst>
          </p:cNvPr>
          <p:cNvSpPr txBox="1"/>
          <p:nvPr/>
        </p:nvSpPr>
        <p:spPr>
          <a:xfrm>
            <a:off x="1410159" y="793214"/>
            <a:ext cx="4323620" cy="830997"/>
          </a:xfrm>
          <a:prstGeom prst="rect">
            <a:avLst/>
          </a:prstGeom>
          <a:noFill/>
        </p:spPr>
        <p:txBody>
          <a:bodyPr wrap="none" rtlCol="0">
            <a:spAutoFit/>
          </a:bodyPr>
          <a:lstStyle/>
          <a:p>
            <a:r>
              <a:rPr lang="es-ES_tradnl" altLang="es-ES" sz="2400" b="1">
                <a:solidFill>
                  <a:srgbClr val="AC0F1F"/>
                </a:solidFill>
              </a:rPr>
              <a:t>SÍNDROME CORONARIO AGUDO</a:t>
            </a:r>
          </a:p>
          <a:p>
            <a:endParaRPr lang="es-ES" sz="2400"/>
          </a:p>
        </p:txBody>
      </p:sp>
    </p:spTree>
    <p:extLst>
      <p:ext uri="{BB962C8B-B14F-4D97-AF65-F5344CB8AC3E}">
        <p14:creationId xmlns:p14="http://schemas.microsoft.com/office/powerpoint/2010/main" val="1648794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3C3227-85D6-E56C-3F29-48C24F7DE643}"/>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BDC57B73-060B-EBD1-CCB6-1DE8A2612E45}"/>
              </a:ext>
            </a:extLst>
          </p:cNvPr>
          <p:cNvPicPr>
            <a:picLocks noGrp="1" noChangeAspect="1"/>
          </p:cNvPicPr>
          <p:nvPr>
            <p:ph sz="half" idx="1"/>
          </p:nvPr>
        </p:nvPicPr>
        <p:blipFill>
          <a:blip r:embed="rId3"/>
          <a:stretch>
            <a:fillRect/>
          </a:stretch>
        </p:blipFill>
        <p:spPr>
          <a:xfrm>
            <a:off x="175258" y="3178808"/>
            <a:ext cx="5661487" cy="2885531"/>
          </a:xfrm>
          <a:prstGeom prst="rect">
            <a:avLst/>
          </a:prstGeom>
        </p:spPr>
      </p:pic>
      <p:pic>
        <p:nvPicPr>
          <p:cNvPr id="6" name="Marcador de contenido 5">
            <a:extLst>
              <a:ext uri="{FF2B5EF4-FFF2-40B4-BE49-F238E27FC236}">
                <a16:creationId xmlns:a16="http://schemas.microsoft.com/office/drawing/2014/main" id="{5AC7A1E0-CC36-5F06-9562-71CB29524105}"/>
              </a:ext>
            </a:extLst>
          </p:cNvPr>
          <p:cNvPicPr>
            <a:picLocks noGrp="1" noChangeAspect="1"/>
          </p:cNvPicPr>
          <p:nvPr>
            <p:ph sz="half" idx="2"/>
          </p:nvPr>
        </p:nvPicPr>
        <p:blipFill>
          <a:blip r:embed="rId4"/>
          <a:stretch>
            <a:fillRect/>
          </a:stretch>
        </p:blipFill>
        <p:spPr>
          <a:xfrm>
            <a:off x="5891299" y="3196481"/>
            <a:ext cx="5589501" cy="2885531"/>
          </a:xfrm>
          <a:prstGeom prst="rect">
            <a:avLst/>
          </a:prstGeom>
        </p:spPr>
      </p:pic>
      <p:sp>
        <p:nvSpPr>
          <p:cNvPr id="7" name="CuadroTexto 6">
            <a:extLst>
              <a:ext uri="{FF2B5EF4-FFF2-40B4-BE49-F238E27FC236}">
                <a16:creationId xmlns:a16="http://schemas.microsoft.com/office/drawing/2014/main" id="{31A5C01D-5F43-40AC-C610-0C8A8972FE83}"/>
              </a:ext>
            </a:extLst>
          </p:cNvPr>
          <p:cNvSpPr txBox="1"/>
          <p:nvPr/>
        </p:nvSpPr>
        <p:spPr>
          <a:xfrm>
            <a:off x="1576552" y="1061545"/>
            <a:ext cx="184731" cy="369332"/>
          </a:xfrm>
          <a:prstGeom prst="rect">
            <a:avLst/>
          </a:prstGeom>
          <a:noFill/>
        </p:spPr>
        <p:txBody>
          <a:bodyPr wrap="none" rtlCol="0">
            <a:spAutoFit/>
          </a:bodyPr>
          <a:lstStyle/>
          <a:p>
            <a:endParaRPr lang="es-ES"/>
          </a:p>
        </p:txBody>
      </p:sp>
      <p:sp>
        <p:nvSpPr>
          <p:cNvPr id="10" name="CuadroTexto 9">
            <a:extLst>
              <a:ext uri="{FF2B5EF4-FFF2-40B4-BE49-F238E27FC236}">
                <a16:creationId xmlns:a16="http://schemas.microsoft.com/office/drawing/2014/main" id="{25AC87FF-E779-6E97-0373-175E6B6CEE1B}"/>
              </a:ext>
            </a:extLst>
          </p:cNvPr>
          <p:cNvSpPr txBox="1"/>
          <p:nvPr/>
        </p:nvSpPr>
        <p:spPr>
          <a:xfrm>
            <a:off x="627961" y="1430877"/>
            <a:ext cx="8537059" cy="1077218"/>
          </a:xfrm>
          <a:prstGeom prst="rect">
            <a:avLst/>
          </a:prstGeom>
          <a:noFill/>
        </p:spPr>
        <p:txBody>
          <a:bodyPr wrap="square" rtlCol="0">
            <a:spAutoFit/>
          </a:bodyPr>
          <a:lstStyle/>
          <a:p>
            <a:r>
              <a:rPr lang="es-ES" sz="1600" b="1">
                <a:solidFill>
                  <a:srgbClr val="C00000"/>
                </a:solidFill>
              </a:rPr>
              <a:t>PATRÓN DE WELLENS </a:t>
            </a:r>
          </a:p>
          <a:p>
            <a:endParaRPr lang="es-ES" sz="1600" b="1">
              <a:solidFill>
                <a:srgbClr val="C00000"/>
              </a:solidFill>
            </a:endParaRPr>
          </a:p>
          <a:p>
            <a:r>
              <a:rPr lang="es-ES" sz="1600"/>
              <a:t>Tipo 1: 24% de los casos. Ondas T bifásicas en V2-V3 con una elevación mínima o ninguna del ST</a:t>
            </a:r>
          </a:p>
          <a:p>
            <a:r>
              <a:rPr lang="es-ES" sz="1600"/>
              <a:t>Tipo 2 : ondas T invertidas, profundas y simétricas en precordiales derechas o en </a:t>
            </a:r>
            <a:r>
              <a:rPr lang="es-ES" sz="1600" err="1"/>
              <a:t>tb</a:t>
            </a:r>
            <a:r>
              <a:rPr lang="es-ES" sz="1600"/>
              <a:t> de V1 a V5</a:t>
            </a:r>
          </a:p>
        </p:txBody>
      </p:sp>
      <p:sp>
        <p:nvSpPr>
          <p:cNvPr id="3" name="CuadroTexto 2">
            <a:extLst>
              <a:ext uri="{FF2B5EF4-FFF2-40B4-BE49-F238E27FC236}">
                <a16:creationId xmlns:a16="http://schemas.microsoft.com/office/drawing/2014/main" id="{2B5A96D5-04D0-0DC2-C6F1-375A5871C487}"/>
              </a:ext>
            </a:extLst>
          </p:cNvPr>
          <p:cNvSpPr txBox="1"/>
          <p:nvPr/>
        </p:nvSpPr>
        <p:spPr>
          <a:xfrm>
            <a:off x="1156771" y="760164"/>
            <a:ext cx="4803354" cy="830997"/>
          </a:xfrm>
          <a:prstGeom prst="rect">
            <a:avLst/>
          </a:prstGeom>
          <a:noFill/>
        </p:spPr>
        <p:txBody>
          <a:bodyPr wrap="square" rtlCol="0">
            <a:spAutoFit/>
          </a:bodyPr>
          <a:lstStyle/>
          <a:p>
            <a:r>
              <a:rPr lang="es-ES_tradnl" altLang="es-ES" sz="2400" b="1">
                <a:solidFill>
                  <a:srgbClr val="AC0F1F"/>
                </a:solidFill>
              </a:rPr>
              <a:t>SÍNDROME CORONARIO AGUDO</a:t>
            </a:r>
          </a:p>
          <a:p>
            <a:endParaRPr lang="es-ES" sz="2400"/>
          </a:p>
        </p:txBody>
      </p:sp>
    </p:spTree>
    <p:extLst>
      <p:ext uri="{BB962C8B-B14F-4D97-AF65-F5344CB8AC3E}">
        <p14:creationId xmlns:p14="http://schemas.microsoft.com/office/powerpoint/2010/main" val="228478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722D39-8F07-FE6E-144F-5D5CDA30E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98267" y="753406"/>
            <a:ext cx="8172450" cy="47323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2624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49FABB83-AE23-F009-CB0C-6B35A5733AC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6" y="188914"/>
            <a:ext cx="6842125" cy="3887787"/>
          </a:xfrm>
        </p:spPr>
      </p:pic>
      <p:pic>
        <p:nvPicPr>
          <p:cNvPr id="28679" name="Picture 7">
            <a:extLst>
              <a:ext uri="{FF2B5EF4-FFF2-40B4-BE49-F238E27FC236}">
                <a16:creationId xmlns:a16="http://schemas.microsoft.com/office/drawing/2014/main" id="{A358389C-C47B-BACC-BC92-F127B797182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910388" y="2636839"/>
            <a:ext cx="3319462" cy="3925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4">
            <a:extLst>
              <a:ext uri="{FF2B5EF4-FFF2-40B4-BE49-F238E27FC236}">
                <a16:creationId xmlns:a16="http://schemas.microsoft.com/office/drawing/2014/main" id="{2605C457-19E8-3840-BE9C-A82FC40E5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46150" y="1600200"/>
            <a:ext cx="7250113"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n 4">
            <a:extLst>
              <a:ext uri="{FF2B5EF4-FFF2-40B4-BE49-F238E27FC236}">
                <a16:creationId xmlns:a16="http://schemas.microsoft.com/office/drawing/2014/main" id="{32B8F345-2EB7-3030-B618-CBBC4CDB4B9B}"/>
              </a:ext>
            </a:extLst>
          </p:cNvPr>
          <p:cNvPicPr>
            <a:picLocks noChangeAspect="1"/>
          </p:cNvPicPr>
          <p:nvPr/>
        </p:nvPicPr>
        <p:blipFill>
          <a:blip r:embed="rId6"/>
          <a:stretch>
            <a:fillRect/>
          </a:stretch>
        </p:blipFill>
        <p:spPr>
          <a:xfrm>
            <a:off x="2463800" y="1162050"/>
            <a:ext cx="7264400" cy="4533900"/>
          </a:xfrm>
          <a:prstGeom prst="rect">
            <a:avLst/>
          </a:prstGeom>
        </p:spPr>
      </p:pic>
      <p:sp>
        <p:nvSpPr>
          <p:cNvPr id="3" name="CuadroTexto 2">
            <a:extLst>
              <a:ext uri="{FF2B5EF4-FFF2-40B4-BE49-F238E27FC236}">
                <a16:creationId xmlns:a16="http://schemas.microsoft.com/office/drawing/2014/main" id="{3B78DB20-54E5-D414-FE60-B764F99F3640}"/>
              </a:ext>
            </a:extLst>
          </p:cNvPr>
          <p:cNvSpPr txBox="1"/>
          <p:nvPr/>
        </p:nvSpPr>
        <p:spPr>
          <a:xfrm>
            <a:off x="1949986" y="462708"/>
            <a:ext cx="3291286" cy="646331"/>
          </a:xfrm>
          <a:prstGeom prst="rect">
            <a:avLst/>
          </a:prstGeom>
          <a:noFill/>
        </p:spPr>
        <p:txBody>
          <a:bodyPr wrap="none" rtlCol="0">
            <a:spAutoFit/>
          </a:bodyPr>
          <a:lstStyle/>
          <a:p>
            <a:r>
              <a:rPr lang="es-ES_tradnl" altLang="es-ES" sz="1800" b="1">
                <a:solidFill>
                  <a:srgbClr val="AC0F1F"/>
                </a:solidFill>
              </a:rPr>
              <a:t>SÍNDROME CORONARIO AGUDO</a:t>
            </a:r>
          </a:p>
          <a:p>
            <a:endParaRPr lang="es-E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0AF8-BC0A-3139-4F45-D1F83EF38127}"/>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0D74DC4C-A941-1238-8E7E-2AA6763D71AF}"/>
              </a:ext>
            </a:extLst>
          </p:cNvPr>
          <p:cNvSpPr txBox="1"/>
          <p:nvPr/>
        </p:nvSpPr>
        <p:spPr>
          <a:xfrm>
            <a:off x="742007" y="1029188"/>
            <a:ext cx="10386610" cy="523220"/>
          </a:xfrm>
          <a:prstGeom prst="rect">
            <a:avLst/>
          </a:prstGeom>
          <a:noFill/>
        </p:spPr>
        <p:txBody>
          <a:bodyPr wrap="square" rtlCol="0">
            <a:spAutoFit/>
          </a:bodyPr>
          <a:lstStyle/>
          <a:p>
            <a:r>
              <a:rPr lang="es-ES" sz="2800" b="1">
                <a:solidFill>
                  <a:srgbClr val="00F0BE"/>
                </a:solidFill>
                <a:latin typeface="Arial" panose="020B0604020202020204" pitchFamily="34" charset="0"/>
                <a:cs typeface="Arial" panose="020B0604020202020204" pitchFamily="34" charset="0"/>
              </a:rPr>
              <a:t>Exoneración de responsabilidad y uso de la presentación </a:t>
            </a:r>
          </a:p>
        </p:txBody>
      </p:sp>
      <p:sp>
        <p:nvSpPr>
          <p:cNvPr id="3" name="CuadroTexto 2">
            <a:extLst>
              <a:ext uri="{FF2B5EF4-FFF2-40B4-BE49-F238E27FC236}">
                <a16:creationId xmlns:a16="http://schemas.microsoft.com/office/drawing/2014/main" id="{6FB910C9-9C5D-7B25-D19D-F8CC915F77C7}"/>
              </a:ext>
            </a:extLst>
          </p:cNvPr>
          <p:cNvSpPr txBox="1"/>
          <p:nvPr/>
        </p:nvSpPr>
        <p:spPr>
          <a:xfrm>
            <a:off x="742007" y="1552408"/>
            <a:ext cx="10493222" cy="3600986"/>
          </a:xfrm>
          <a:prstGeom prst="rect">
            <a:avLst/>
          </a:prstGeom>
          <a:noFill/>
        </p:spPr>
        <p:txBody>
          <a:bodyPr wrap="square">
            <a:spAutoFit/>
          </a:bodyPr>
          <a:lstStyle/>
          <a:p>
            <a:pPr marL="0" marR="0" lvl="0" indent="0" algn="just" rtl="0">
              <a:lnSpc>
                <a:spcPct val="100000"/>
              </a:lnSpc>
              <a:spcBef>
                <a:spcPts val="0"/>
              </a:spcBef>
              <a:spcAft>
                <a:spcPts val="0"/>
              </a:spcAft>
              <a:buNone/>
            </a:pPr>
            <a:r>
              <a:rPr lang="es-ES" sz="1200" b="0" i="0" u="none" strike="noStrike" cap="none">
                <a:solidFill>
                  <a:srgbClr val="002654"/>
                </a:solidFill>
                <a:latin typeface="Arial"/>
                <a:ea typeface="Arial"/>
                <a:cs typeface="Arial"/>
                <a:sym typeface="Aria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endParaRPr lang="es-ES" sz="1200">
              <a:solidFill>
                <a:srgbClr val="002654"/>
              </a:solidFill>
            </a:endParaRPr>
          </a:p>
          <a:p>
            <a:pPr marL="0" marR="0" lvl="0" indent="0" algn="just" rtl="0">
              <a:lnSpc>
                <a:spcPct val="100000"/>
              </a:lnSpc>
              <a:spcBef>
                <a:spcPts val="0"/>
              </a:spcBef>
              <a:spcAft>
                <a:spcPts val="0"/>
              </a:spcAft>
              <a:buNone/>
            </a:pPr>
            <a:endParaRPr lang="es-ES" sz="1200" b="0" i="0" u="none" strike="noStrike" cap="none">
              <a:solidFill>
                <a:srgbClr val="002654"/>
              </a:solidFill>
              <a:latin typeface="Arial"/>
              <a:ea typeface="Arial"/>
              <a:cs typeface="Arial"/>
              <a:sym typeface="Arial"/>
            </a:endParaRPr>
          </a:p>
          <a:p>
            <a:pPr marL="0" marR="0" lvl="0" indent="0" algn="just" rtl="0">
              <a:lnSpc>
                <a:spcPct val="100000"/>
              </a:lnSpc>
              <a:spcBef>
                <a:spcPts val="0"/>
              </a:spcBef>
              <a:spcAft>
                <a:spcPts val="0"/>
              </a:spcAft>
              <a:buNone/>
            </a:pPr>
            <a:r>
              <a:rPr lang="es-ES" sz="1200" b="0" i="0" u="none" strike="noStrike" cap="none">
                <a:solidFill>
                  <a:srgbClr val="002654"/>
                </a:solidFill>
                <a:latin typeface="Arial"/>
                <a:ea typeface="Arial"/>
                <a:cs typeface="Arial"/>
                <a:sym typeface="Arial"/>
              </a:rPr>
              <a:t>Almirall no otorga, ni implícita ni explícitamente, ninguna garantía de imparcialidad, precisión, integridad o exactitud de la información, opinión y declaraciones expresadas en dicha Presentación o en discusiones que puedan tener lugar durante su utilización.</a:t>
            </a:r>
            <a:endParaRPr lang="es-ES" sz="1200">
              <a:solidFill>
                <a:srgbClr val="002654"/>
              </a:solidFill>
            </a:endParaRPr>
          </a:p>
          <a:p>
            <a:pPr marL="0" marR="0" lvl="0" indent="0" algn="just" rtl="0">
              <a:lnSpc>
                <a:spcPct val="100000"/>
              </a:lnSpc>
              <a:spcBef>
                <a:spcPts val="0"/>
              </a:spcBef>
              <a:spcAft>
                <a:spcPts val="0"/>
              </a:spcAft>
              <a:buNone/>
            </a:pPr>
            <a:endParaRPr lang="es-ES" sz="1200" b="0" i="0" u="none" strike="noStrike" cap="none">
              <a:solidFill>
                <a:srgbClr val="002654"/>
              </a:solidFill>
              <a:latin typeface="Arial"/>
              <a:ea typeface="Arial"/>
              <a:cs typeface="Arial"/>
              <a:sym typeface="Arial"/>
            </a:endParaRPr>
          </a:p>
          <a:p>
            <a:pPr marL="0" marR="0" lvl="0" indent="0" algn="just" rtl="0">
              <a:lnSpc>
                <a:spcPct val="100000"/>
              </a:lnSpc>
              <a:spcBef>
                <a:spcPts val="0"/>
              </a:spcBef>
              <a:spcAft>
                <a:spcPts val="0"/>
              </a:spcAft>
              <a:buNone/>
            </a:pPr>
            <a:r>
              <a:rPr lang="es-ES" sz="1200" b="0" i="0" u="none" strike="noStrike" cap="none">
                <a:solidFill>
                  <a:srgbClr val="002654"/>
                </a:solidFill>
                <a:latin typeface="Arial"/>
                <a:ea typeface="Arial"/>
                <a:cs typeface="Arial"/>
                <a:sym typeface="Aria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 </a:t>
            </a:r>
            <a:endParaRPr lang="es-ES" sz="1200">
              <a:solidFill>
                <a:srgbClr val="002654"/>
              </a:solidFill>
            </a:endParaRPr>
          </a:p>
          <a:p>
            <a:pPr marL="0" marR="0" lvl="0" indent="0" algn="just" rtl="0">
              <a:lnSpc>
                <a:spcPct val="100000"/>
              </a:lnSpc>
              <a:spcBef>
                <a:spcPts val="0"/>
              </a:spcBef>
              <a:spcAft>
                <a:spcPts val="0"/>
              </a:spcAft>
              <a:buNone/>
            </a:pPr>
            <a:endParaRPr lang="es-ES" sz="1200" b="0" i="0" u="none" strike="noStrike" cap="none">
              <a:solidFill>
                <a:srgbClr val="002654"/>
              </a:solidFill>
              <a:latin typeface="Arial"/>
              <a:ea typeface="Arial"/>
              <a:cs typeface="Arial"/>
              <a:sym typeface="Arial"/>
            </a:endParaRPr>
          </a:p>
          <a:p>
            <a:pPr marL="0" marR="0" lvl="0" indent="0" algn="just" rtl="0">
              <a:lnSpc>
                <a:spcPct val="100000"/>
              </a:lnSpc>
              <a:spcBef>
                <a:spcPts val="0"/>
              </a:spcBef>
              <a:spcAft>
                <a:spcPts val="0"/>
              </a:spcAft>
              <a:buNone/>
            </a:pPr>
            <a:r>
              <a:rPr lang="es-ES" sz="1200" b="0" i="0" u="none" strike="noStrike" cap="none">
                <a:solidFill>
                  <a:srgbClr val="002654"/>
                </a:solidFill>
                <a:latin typeface="Arial"/>
                <a:ea typeface="Arial"/>
                <a:cs typeface="Arial"/>
                <a:sym typeface="Arial"/>
              </a:rPr>
              <a:t>Igualmente, todos los nombres comerciales, marcas o signos distintivos de cualquier clase contenidos en la Presentación están protegidos por la Ley.</a:t>
            </a:r>
            <a:endParaRPr lang="es-ES" sz="1200">
              <a:solidFill>
                <a:srgbClr val="002654"/>
              </a:solidFill>
            </a:endParaRPr>
          </a:p>
          <a:p>
            <a:pPr marL="0" marR="0" lvl="0" indent="0" algn="just" rtl="0">
              <a:lnSpc>
                <a:spcPct val="100000"/>
              </a:lnSpc>
              <a:spcBef>
                <a:spcPts val="0"/>
              </a:spcBef>
              <a:spcAft>
                <a:spcPts val="0"/>
              </a:spcAft>
              <a:buNone/>
            </a:pPr>
            <a:endParaRPr lang="es-ES" sz="1200" b="0" i="0" u="none" strike="noStrike" cap="none">
              <a:solidFill>
                <a:srgbClr val="002654"/>
              </a:solidFill>
              <a:latin typeface="Arial"/>
              <a:ea typeface="Arial"/>
              <a:cs typeface="Arial"/>
              <a:sym typeface="Arial"/>
            </a:endParaRPr>
          </a:p>
          <a:p>
            <a:pPr marL="0" marR="0" lvl="0" indent="0" algn="just" rtl="0">
              <a:lnSpc>
                <a:spcPct val="100000"/>
              </a:lnSpc>
              <a:spcBef>
                <a:spcPts val="0"/>
              </a:spcBef>
              <a:spcAft>
                <a:spcPts val="0"/>
              </a:spcAft>
              <a:buNone/>
            </a:pPr>
            <a:r>
              <a:rPr lang="es-ES" sz="1200" b="0" i="0" u="none" strike="noStrike" cap="none">
                <a:solidFill>
                  <a:srgbClr val="002654"/>
                </a:solidFill>
                <a:latin typeface="Arial"/>
                <a:ea typeface="Arial"/>
                <a:cs typeface="Arial"/>
                <a:sym typeface="Aria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a Almirall como fuente titular del contenido.</a:t>
            </a:r>
          </a:p>
        </p:txBody>
      </p:sp>
    </p:spTree>
    <p:extLst>
      <p:ext uri="{BB962C8B-B14F-4D97-AF65-F5344CB8AC3E}">
        <p14:creationId xmlns:p14="http://schemas.microsoft.com/office/powerpoint/2010/main" val="1706072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E8B860-D762-07CD-368B-A7C40F1AAD5D}"/>
              </a:ext>
            </a:extLst>
          </p:cNvPr>
          <p:cNvSpPr>
            <a:spLocks noGrp="1"/>
          </p:cNvSpPr>
          <p:nvPr>
            <p:ph type="title"/>
          </p:nvPr>
        </p:nvSpPr>
        <p:spPr/>
        <p:txBody>
          <a:bodyPr/>
          <a:lstStyle/>
          <a:p>
            <a:endParaRPr lang="es-ES"/>
          </a:p>
        </p:txBody>
      </p:sp>
      <p:pic>
        <p:nvPicPr>
          <p:cNvPr id="5" name="Content Placeholder 4">
            <a:extLst>
              <a:ext uri="{FF2B5EF4-FFF2-40B4-BE49-F238E27FC236}">
                <a16:creationId xmlns:a16="http://schemas.microsoft.com/office/drawing/2014/main" id="{CF431622-6604-9FF0-EC70-82D0D06CC36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302500" y="2627312"/>
            <a:ext cx="3175000" cy="2476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Marcador de contenido 5">
            <a:extLst>
              <a:ext uri="{FF2B5EF4-FFF2-40B4-BE49-F238E27FC236}">
                <a16:creationId xmlns:a16="http://schemas.microsoft.com/office/drawing/2014/main" id="{65D468AC-BD75-A381-330E-B9785287E995}"/>
              </a:ext>
            </a:extLst>
          </p:cNvPr>
          <p:cNvPicPr>
            <a:picLocks noGrp="1" noChangeAspect="1"/>
          </p:cNvPicPr>
          <p:nvPr>
            <p:ph sz="half" idx="1"/>
          </p:nvPr>
        </p:nvPicPr>
        <p:blipFill>
          <a:blip r:embed="rId3"/>
          <a:stretch>
            <a:fillRect/>
          </a:stretch>
        </p:blipFill>
        <p:spPr>
          <a:xfrm>
            <a:off x="609600" y="2185166"/>
            <a:ext cx="5384800" cy="3360793"/>
          </a:xfrm>
          <a:prstGeom prst="rect">
            <a:avLst/>
          </a:prstGeom>
        </p:spPr>
      </p:pic>
      <p:sp>
        <p:nvSpPr>
          <p:cNvPr id="3" name="CuadroTexto 2">
            <a:extLst>
              <a:ext uri="{FF2B5EF4-FFF2-40B4-BE49-F238E27FC236}">
                <a16:creationId xmlns:a16="http://schemas.microsoft.com/office/drawing/2014/main" id="{0ED99FD6-4ED2-AE9F-A67C-74B458F4AF1A}"/>
              </a:ext>
            </a:extLst>
          </p:cNvPr>
          <p:cNvSpPr txBox="1"/>
          <p:nvPr/>
        </p:nvSpPr>
        <p:spPr>
          <a:xfrm>
            <a:off x="1156771" y="859316"/>
            <a:ext cx="3291286" cy="646331"/>
          </a:xfrm>
          <a:prstGeom prst="rect">
            <a:avLst/>
          </a:prstGeom>
          <a:noFill/>
        </p:spPr>
        <p:txBody>
          <a:bodyPr wrap="none" rtlCol="0">
            <a:spAutoFit/>
          </a:bodyPr>
          <a:lstStyle/>
          <a:p>
            <a:r>
              <a:rPr lang="es-ES_tradnl" altLang="es-ES" sz="1800" b="1">
                <a:solidFill>
                  <a:srgbClr val="AC0F1F"/>
                </a:solidFill>
              </a:rPr>
              <a:t>SÍNDROME CORONARIO AGUDO</a:t>
            </a:r>
          </a:p>
          <a:p>
            <a:endParaRPr lang="es-ES"/>
          </a:p>
        </p:txBody>
      </p:sp>
    </p:spTree>
    <p:extLst>
      <p:ext uri="{BB962C8B-B14F-4D97-AF65-F5344CB8AC3E}">
        <p14:creationId xmlns:p14="http://schemas.microsoft.com/office/powerpoint/2010/main" val="4072079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B277E96-AF1C-A0D4-91C5-6E61F9E69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375314" y="1002535"/>
            <a:ext cx="6797675" cy="50897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uadroTexto 2">
            <a:extLst>
              <a:ext uri="{FF2B5EF4-FFF2-40B4-BE49-F238E27FC236}">
                <a16:creationId xmlns:a16="http://schemas.microsoft.com/office/drawing/2014/main" id="{D18CE857-4ED5-A510-44B8-7E001A5B7475}"/>
              </a:ext>
            </a:extLst>
          </p:cNvPr>
          <p:cNvSpPr txBox="1"/>
          <p:nvPr/>
        </p:nvSpPr>
        <p:spPr>
          <a:xfrm>
            <a:off x="2038120" y="385590"/>
            <a:ext cx="3291286" cy="646331"/>
          </a:xfrm>
          <a:prstGeom prst="rect">
            <a:avLst/>
          </a:prstGeom>
          <a:noFill/>
        </p:spPr>
        <p:txBody>
          <a:bodyPr wrap="none" rtlCol="0">
            <a:spAutoFit/>
          </a:bodyPr>
          <a:lstStyle/>
          <a:p>
            <a:r>
              <a:rPr lang="es-ES_tradnl" altLang="es-ES" sz="1800" b="1">
                <a:solidFill>
                  <a:srgbClr val="AC0F1F"/>
                </a:solidFill>
              </a:rPr>
              <a:t>SÍNDROME CORONARIO AGUDO</a:t>
            </a:r>
          </a:p>
          <a:p>
            <a:endParaRPr lang="es-ES"/>
          </a:p>
        </p:txBody>
      </p:sp>
    </p:spTree>
    <p:extLst>
      <p:ext uri="{BB962C8B-B14F-4D97-AF65-F5344CB8AC3E}">
        <p14:creationId xmlns:p14="http://schemas.microsoft.com/office/powerpoint/2010/main" val="807042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1CB265F-911A-759E-1BC1-D258973B1DBC}"/>
              </a:ext>
            </a:extLst>
          </p:cNvPr>
          <p:cNvSpPr txBox="1"/>
          <p:nvPr/>
        </p:nvSpPr>
        <p:spPr>
          <a:xfrm>
            <a:off x="815248" y="2192356"/>
            <a:ext cx="9117028" cy="3477875"/>
          </a:xfrm>
          <a:prstGeom prst="rect">
            <a:avLst/>
          </a:prstGeom>
          <a:noFill/>
        </p:spPr>
        <p:txBody>
          <a:bodyPr wrap="square">
            <a:spAutoFit/>
          </a:bodyPr>
          <a:lstStyle/>
          <a:p>
            <a:r>
              <a:rPr lang="es-ES" sz="2000">
                <a:solidFill>
                  <a:srgbClr val="00000A"/>
                </a:solidFill>
                <a:effectLst/>
              </a:rPr>
              <a:t>Diagnóstico precoz del SCA disminuyendo el tiempo desde la llegada del paciente al área de urgencias, la realización de un EKG y el primer contacto Médico</a:t>
            </a:r>
          </a:p>
          <a:p>
            <a:endParaRPr lang="es-ES" sz="2000">
              <a:solidFill>
                <a:srgbClr val="00000A"/>
              </a:solidFill>
              <a:effectLst/>
            </a:endParaRPr>
          </a:p>
          <a:p>
            <a:r>
              <a:rPr lang="es-ES" sz="2000">
                <a:solidFill>
                  <a:srgbClr val="00000A"/>
                </a:solidFill>
                <a:effectLst/>
              </a:rPr>
              <a:t>Tratamiento precoz del SCA con valoración y tratamiento soporte inicial disminuyendo el tiempo medio desde el diagnóstico hasta Coronariografía.</a:t>
            </a:r>
          </a:p>
          <a:p>
            <a:endParaRPr lang="es-ES" sz="2000">
              <a:solidFill>
                <a:srgbClr val="00000A"/>
              </a:solidFill>
              <a:effectLst/>
            </a:endParaRPr>
          </a:p>
          <a:p>
            <a:r>
              <a:rPr lang="es-ES" sz="2000">
                <a:solidFill>
                  <a:srgbClr val="00000A"/>
                </a:solidFill>
                <a:effectLst/>
              </a:rPr>
              <a:t>Ubicar al paciente desde su diagnóstico en lugar monitorizado con desfibrilador accesible.</a:t>
            </a:r>
          </a:p>
          <a:p>
            <a:endParaRPr lang="es-ES" sz="2000">
              <a:solidFill>
                <a:srgbClr val="00000A"/>
              </a:solidFill>
              <a:effectLst/>
            </a:endParaRPr>
          </a:p>
          <a:p>
            <a:r>
              <a:rPr lang="es-ES" sz="2000">
                <a:solidFill>
                  <a:srgbClr val="00000A"/>
                </a:solidFill>
                <a:effectLst/>
              </a:rPr>
              <a:t>Consensuar circuitos de tratamiento eficaz para realizar una atención de calidad en tiempo.</a:t>
            </a:r>
          </a:p>
        </p:txBody>
      </p:sp>
      <p:sp>
        <p:nvSpPr>
          <p:cNvPr id="4" name="CuadroTexto 3">
            <a:extLst>
              <a:ext uri="{FF2B5EF4-FFF2-40B4-BE49-F238E27FC236}">
                <a16:creationId xmlns:a16="http://schemas.microsoft.com/office/drawing/2014/main" id="{6FDC0BEB-6078-01E6-1D0B-C05821B8AE74}"/>
              </a:ext>
            </a:extLst>
          </p:cNvPr>
          <p:cNvSpPr txBox="1"/>
          <p:nvPr/>
        </p:nvSpPr>
        <p:spPr>
          <a:xfrm>
            <a:off x="1366345" y="830317"/>
            <a:ext cx="3399136" cy="646331"/>
          </a:xfrm>
          <a:prstGeom prst="rect">
            <a:avLst/>
          </a:prstGeom>
          <a:noFill/>
        </p:spPr>
        <p:txBody>
          <a:bodyPr wrap="none" rtlCol="0">
            <a:spAutoFit/>
          </a:bodyPr>
          <a:lstStyle/>
          <a:p>
            <a:r>
              <a:rPr lang="es-ES" b="1">
                <a:solidFill>
                  <a:srgbClr val="C00000"/>
                </a:solidFill>
              </a:rPr>
              <a:t>SINDROME CORONARIO AGUDO. </a:t>
            </a:r>
          </a:p>
          <a:p>
            <a:r>
              <a:rPr lang="es-ES" b="1">
                <a:solidFill>
                  <a:srgbClr val="C00000"/>
                </a:solidFill>
              </a:rPr>
              <a:t>OBJETIVOS DEL MANEJO</a:t>
            </a:r>
          </a:p>
        </p:txBody>
      </p:sp>
    </p:spTree>
    <p:extLst>
      <p:ext uri="{BB962C8B-B14F-4D97-AF65-F5344CB8AC3E}">
        <p14:creationId xmlns:p14="http://schemas.microsoft.com/office/powerpoint/2010/main" val="316450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ángulo 4">
            <a:extLst>
              <a:ext uri="{FF2B5EF4-FFF2-40B4-BE49-F238E27FC236}">
                <a16:creationId xmlns:a16="http://schemas.microsoft.com/office/drawing/2014/main" id="{8EA80FCF-33F9-F952-99C2-4C0C580E0934}"/>
              </a:ext>
            </a:extLst>
          </p:cNvPr>
          <p:cNvSpPr>
            <a:spLocks noChangeArrowheads="1"/>
          </p:cNvSpPr>
          <p:nvPr/>
        </p:nvSpPr>
        <p:spPr bwMode="auto">
          <a:xfrm>
            <a:off x="1187669" y="1114097"/>
            <a:ext cx="9722069"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Calibri" panose="020F0502020204030204" pitchFamily="34" charset="0"/>
                <a:ea typeface="MS PGothic" panose="020B0600070205080204" pitchFamily="34" charset="-128"/>
              </a:defRPr>
            </a:lvl1pPr>
            <a:lvl2pPr marL="742950" indent="-285750" eaLnBrk="0" hangingPunct="0">
              <a:tabLst>
                <a:tab pos="457200"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4pPr>
            <a:lvl5pPr marL="20574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9pPr>
          </a:lstStyle>
          <a:p>
            <a:pPr algn="just">
              <a:buClr>
                <a:schemeClr val="accent2"/>
              </a:buClr>
            </a:pPr>
            <a:r>
              <a:rPr lang="es-ES_tradnl" altLang="es-ES" sz="1800" b="1">
                <a:solidFill>
                  <a:srgbClr val="403B65"/>
                </a:solidFill>
              </a:rPr>
              <a:t>Conducta ante la sospecha de un SCA (motivo de consulta: dolor torácico)</a:t>
            </a:r>
          </a:p>
          <a:p>
            <a:pPr algn="just">
              <a:buClr>
                <a:schemeClr val="accent2"/>
              </a:buClr>
            </a:pPr>
            <a:endParaRPr lang="es-ES_tradnl" altLang="es-ES" sz="1800" b="1">
              <a:solidFill>
                <a:srgbClr val="403B65"/>
              </a:solidFill>
            </a:endParaRPr>
          </a:p>
          <a:p>
            <a:pPr>
              <a:lnSpc>
                <a:spcPct val="120000"/>
              </a:lnSpc>
            </a:pPr>
            <a:r>
              <a:rPr lang="es-ES_tradnl" altLang="es-ES" sz="1600" b="1" u="sng"/>
              <a:t>Medidas generales a todos los pacientes</a:t>
            </a:r>
          </a:p>
          <a:p>
            <a:pPr>
              <a:buClr>
                <a:schemeClr val="accent2"/>
              </a:buClr>
              <a:buFont typeface="Arial" panose="020B0604020202020204" pitchFamily="34" charset="0"/>
              <a:buChar char="•"/>
            </a:pPr>
            <a:r>
              <a:rPr lang="es-ES_tradnl" altLang="es-ES" sz="1600" b="1"/>
              <a:t>Toma de constantes</a:t>
            </a:r>
            <a:r>
              <a:rPr lang="es-ES_tradnl" altLang="es-ES" sz="1600"/>
              <a:t>: presión arterial, frecuencia cardíaca, saturación de oxígeno y temperatura.</a:t>
            </a:r>
          </a:p>
          <a:p>
            <a:pPr>
              <a:buClr>
                <a:schemeClr val="accent2"/>
              </a:buClr>
              <a:buFont typeface="Arial" panose="020B0604020202020204" pitchFamily="34" charset="0"/>
              <a:buChar char="•"/>
            </a:pPr>
            <a:r>
              <a:rPr lang="es-ES_tradnl" altLang="es-ES" sz="1600" b="1"/>
              <a:t>Historia clínica y exploración física.</a:t>
            </a:r>
          </a:p>
          <a:p>
            <a:pPr>
              <a:buClr>
                <a:schemeClr val="accent2"/>
              </a:buClr>
              <a:buFont typeface="Arial" panose="020B0604020202020204" pitchFamily="34" charset="0"/>
              <a:buChar char="•"/>
            </a:pPr>
            <a:r>
              <a:rPr lang="es-ES_tradnl" altLang="es-ES" sz="1600" b="1"/>
              <a:t>Obtención de un electrocardiograma (ECG) de 12 derivaciones</a:t>
            </a:r>
            <a:r>
              <a:rPr lang="es-ES_tradnl" altLang="es-ES" sz="1600"/>
              <a:t> en los </a:t>
            </a:r>
            <a:r>
              <a:rPr lang="es-ES_tradnl" altLang="es-ES" sz="1600" b="1"/>
              <a:t>primeros 10 minutos</a:t>
            </a:r>
            <a:r>
              <a:rPr lang="es-ES_tradnl" altLang="es-ES" sz="1600"/>
              <a:t>.  El ECG se repetirá:</a:t>
            </a:r>
          </a:p>
          <a:p>
            <a:pPr lvl="1">
              <a:lnSpc>
                <a:spcPct val="120000"/>
              </a:lnSpc>
              <a:buFont typeface="Wingdings" panose="05000000000000000000" pitchFamily="2" charset="2"/>
              <a:buChar char="ü"/>
            </a:pPr>
            <a:r>
              <a:rPr lang="es-ES_tradnl" altLang="es-ES" sz="1600"/>
              <a:t>A los 20 minutos.</a:t>
            </a:r>
          </a:p>
          <a:p>
            <a:pPr lvl="1">
              <a:buFont typeface="Wingdings" panose="05000000000000000000" pitchFamily="2" charset="2"/>
              <a:buChar char="ü"/>
            </a:pPr>
            <a:r>
              <a:rPr lang="es-ES_tradnl" altLang="es-ES" sz="1600"/>
              <a:t>Cuando el paciente ya se encuentre asintomático.</a:t>
            </a:r>
          </a:p>
          <a:p>
            <a:pPr lvl="1">
              <a:buFont typeface="Wingdings" panose="05000000000000000000" pitchFamily="2" charset="2"/>
              <a:buChar char="ü"/>
            </a:pPr>
            <a:r>
              <a:rPr lang="es-ES_tradnl" altLang="es-ES" sz="1600"/>
              <a:t>Siempre que existan cambios en las características o intensidad del dolor.</a:t>
            </a:r>
          </a:p>
          <a:p>
            <a:endParaRPr lang="es-ES_tradnl" altLang="es-ES" sz="1600" b="1" u="sng"/>
          </a:p>
          <a:p>
            <a:pPr>
              <a:lnSpc>
                <a:spcPct val="80000"/>
              </a:lnSpc>
            </a:pPr>
            <a:r>
              <a:rPr lang="es-ES_tradnl" altLang="es-ES" sz="1800" b="1" u="sng"/>
              <a:t>Clasificación inicial</a:t>
            </a:r>
          </a:p>
          <a:p>
            <a:r>
              <a:rPr lang="es-ES_tradnl" altLang="es-ES" sz="1600"/>
              <a:t>De acuerdo con los datos anteriores </a:t>
            </a:r>
            <a:r>
              <a:rPr lang="es-ES_tradnl" altLang="es-ES" sz="1600" b="1"/>
              <a:t>(clínica + ECG)</a:t>
            </a:r>
            <a:r>
              <a:rPr lang="es-ES_tradnl" altLang="es-ES" sz="1600"/>
              <a:t>,</a:t>
            </a:r>
            <a:r>
              <a:rPr lang="es-ES_tradnl" altLang="es-ES" sz="1600" b="1"/>
              <a:t> </a:t>
            </a:r>
            <a:r>
              <a:rPr lang="es-ES_tradnl" altLang="es-ES" sz="1600"/>
              <a:t>el paciente debe clasificarse, </a:t>
            </a:r>
            <a:r>
              <a:rPr lang="es-ES_tradnl" altLang="es-ES" sz="1600" b="1"/>
              <a:t>en los 10 primeros minutos del momento de consulta</a:t>
            </a:r>
            <a:r>
              <a:rPr lang="es-ES_tradnl" altLang="es-ES" sz="1600"/>
              <a:t>, en uno de los </a:t>
            </a:r>
            <a:r>
              <a:rPr lang="es-ES_tradnl" altLang="es-ES" sz="1600" b="1"/>
              <a:t>siguientes cuatro grupos </a:t>
            </a:r>
            <a:r>
              <a:rPr lang="es-ES_tradnl" altLang="es-ES" sz="1600"/>
              <a:t>(si el ECG es </a:t>
            </a:r>
            <a:r>
              <a:rPr lang="es-ES_tradnl" altLang="ja-JP" sz="1600"/>
              <a:t>“no diagnóstico”, la clasificación se efectúa según la clínica exclusivamente):</a:t>
            </a:r>
          </a:p>
          <a:p>
            <a:pPr lvl="1">
              <a:lnSpc>
                <a:spcPct val="120000"/>
              </a:lnSpc>
              <a:buClr>
                <a:schemeClr val="accent2"/>
              </a:buClr>
            </a:pPr>
            <a:r>
              <a:rPr lang="es-ES_tradnl" altLang="es-ES" sz="1600">
                <a:solidFill>
                  <a:srgbClr val="C00000"/>
                </a:solidFill>
              </a:rPr>
              <a:t>Síndrome coronario agudo con elevación del segmento ST (SCACEST).</a:t>
            </a:r>
          </a:p>
          <a:p>
            <a:pPr lvl="1">
              <a:buClr>
                <a:schemeClr val="accent2"/>
              </a:buClr>
            </a:pPr>
            <a:r>
              <a:rPr lang="es-ES_tradnl" altLang="es-ES" sz="1600">
                <a:solidFill>
                  <a:srgbClr val="C00000"/>
                </a:solidFill>
              </a:rPr>
              <a:t>Síndrome coronario agudo sin elevación del segmento ST (SCASEST).</a:t>
            </a:r>
          </a:p>
          <a:p>
            <a:pPr lvl="1">
              <a:buClr>
                <a:schemeClr val="accent2"/>
              </a:buClr>
            </a:pPr>
            <a:r>
              <a:rPr lang="es-ES_tradnl" altLang="es-ES" sz="1600">
                <a:solidFill>
                  <a:srgbClr val="C00000"/>
                </a:solidFill>
              </a:rPr>
              <a:t>Dolor probablemente coronario.</a:t>
            </a:r>
          </a:p>
          <a:p>
            <a:pPr lvl="1">
              <a:buClr>
                <a:schemeClr val="accent2"/>
              </a:buClr>
            </a:pPr>
            <a:r>
              <a:rPr lang="es-ES_tradnl" altLang="es-ES" sz="1600">
                <a:solidFill>
                  <a:srgbClr val="C00000"/>
                </a:solidFill>
              </a:rPr>
              <a:t>Dolor no coronario (no objetivo del presente apartado).</a:t>
            </a:r>
          </a:p>
        </p:txBody>
      </p:sp>
      <p:sp>
        <p:nvSpPr>
          <p:cNvPr id="19458" name="CuadroTexto 4">
            <a:extLst>
              <a:ext uri="{FF2B5EF4-FFF2-40B4-BE49-F238E27FC236}">
                <a16:creationId xmlns:a16="http://schemas.microsoft.com/office/drawing/2014/main" id="{B2C156EE-7456-EA9C-175B-011EBBDC9192}"/>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SÍNDROME CORONARIO AGUDO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012FD6B2-C73A-756C-0BC6-1229D0540D26}"/>
              </a:ext>
            </a:extLst>
          </p:cNvPr>
          <p:cNvSpPr>
            <a:spLocks noChangeArrowheads="1"/>
          </p:cNvSpPr>
          <p:nvPr/>
        </p:nvSpPr>
        <p:spPr bwMode="auto">
          <a:xfrm>
            <a:off x="861848" y="722018"/>
            <a:ext cx="9711559" cy="549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200150" indent="-28575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t>SCA con o sin elevación persistente del segmento ST</a:t>
            </a:r>
          </a:p>
          <a:p>
            <a:pPr eaLnBrk="1" hangingPunct="1"/>
            <a:endParaRPr lang="es-ES_tradnl" altLang="es-ES" sz="1600" b="1" u="sng"/>
          </a:p>
          <a:p>
            <a:pPr eaLnBrk="1" hangingPunct="1">
              <a:buClr>
                <a:schemeClr val="accent2"/>
              </a:buClr>
              <a:buFont typeface="Arial" panose="020B0604020202020204" pitchFamily="34" charset="0"/>
              <a:buChar char="•"/>
            </a:pPr>
            <a:r>
              <a:rPr lang="es-ES_tradnl" altLang="es-ES" sz="1600" b="1"/>
              <a:t>Monitorización continua con desfibrilador</a:t>
            </a:r>
            <a:r>
              <a:rPr lang="es-ES_tradnl" altLang="es-ES" sz="1600"/>
              <a:t> y equipo de reanimación disponible. </a:t>
            </a:r>
          </a:p>
          <a:p>
            <a:pPr eaLnBrk="1" hangingPunct="1">
              <a:lnSpc>
                <a:spcPct val="120000"/>
              </a:lnSpc>
              <a:buClr>
                <a:schemeClr val="accent2"/>
              </a:buClr>
              <a:buFont typeface="Arial" panose="020B0604020202020204" pitchFamily="34" charset="0"/>
              <a:buChar char="•"/>
            </a:pPr>
            <a:r>
              <a:rPr lang="es-ES_tradnl" altLang="es-ES" sz="1600"/>
              <a:t>Canalización de </a:t>
            </a:r>
            <a:r>
              <a:rPr lang="es-ES_tradnl" altLang="es-ES" sz="1600" b="1"/>
              <a:t>una vía venosa periférica</a:t>
            </a:r>
            <a:r>
              <a:rPr lang="es-ES_tradnl" altLang="es-ES" sz="1600"/>
              <a:t>.</a:t>
            </a:r>
          </a:p>
          <a:p>
            <a:pPr eaLnBrk="1" hangingPunct="1">
              <a:lnSpc>
                <a:spcPct val="120000"/>
              </a:lnSpc>
              <a:buClr>
                <a:schemeClr val="accent2"/>
              </a:buClr>
              <a:buFont typeface="Arial" panose="020B0604020202020204" pitchFamily="34" charset="0"/>
              <a:buChar char="•"/>
            </a:pPr>
            <a:r>
              <a:rPr lang="es-ES_tradnl" altLang="es-ES" sz="1600" b="1"/>
              <a:t>Llamada al 112 </a:t>
            </a:r>
            <a:r>
              <a:rPr lang="es-ES_tradnl" altLang="es-ES" sz="1600"/>
              <a:t>para traslado </a:t>
            </a:r>
            <a:r>
              <a:rPr lang="es-ES_tradnl" altLang="es-ES" sz="1600" b="1"/>
              <a:t>inmediato</a:t>
            </a:r>
            <a:r>
              <a:rPr lang="es-ES_tradnl" altLang="es-ES" sz="1600"/>
              <a:t> medicalizado a centro hospitalario</a:t>
            </a:r>
            <a:r>
              <a:rPr lang="es-ES_tradnl" altLang="es-ES" sz="1600" b="1"/>
              <a:t>:</a:t>
            </a:r>
          </a:p>
          <a:p>
            <a:pPr lvl="1" eaLnBrk="1" hangingPunct="1">
              <a:buClr>
                <a:schemeClr val="accent1"/>
              </a:buClr>
              <a:buFont typeface="Arial" panose="020B0604020202020204" pitchFamily="34" charset="0"/>
              <a:buChar char="•"/>
            </a:pPr>
            <a:r>
              <a:rPr lang="es-ES_tradnl" altLang="es-ES" sz="1600" b="1"/>
              <a:t>SCA con elevación persistente del ST, según protocolo de CÓDIGO INFARTO.</a:t>
            </a:r>
          </a:p>
          <a:p>
            <a:pPr lvl="1" eaLnBrk="1" hangingPunct="1">
              <a:buClr>
                <a:schemeClr val="accent1"/>
              </a:buClr>
              <a:buFont typeface="Arial" panose="020B0604020202020204" pitchFamily="34" charset="0"/>
              <a:buChar char="•"/>
            </a:pPr>
            <a:r>
              <a:rPr lang="es-ES_tradnl" altLang="es-ES" sz="1600" b="1"/>
              <a:t>SCASEST</a:t>
            </a:r>
            <a:r>
              <a:rPr lang="es-ES_tradnl" altLang="es-ES" sz="1600"/>
              <a:t>, según protocolo de traslado establecido</a:t>
            </a:r>
            <a:r>
              <a:rPr lang="es-ES_tradnl" altLang="es-ES" sz="1600" b="1"/>
              <a:t>.</a:t>
            </a:r>
            <a:endParaRPr lang="es-ES_tradnl" altLang="es-ES" sz="1600"/>
          </a:p>
          <a:p>
            <a:pPr eaLnBrk="1" hangingPunct="1">
              <a:lnSpc>
                <a:spcPct val="120000"/>
              </a:lnSpc>
              <a:buClr>
                <a:schemeClr val="accent2"/>
              </a:buClr>
              <a:buFont typeface="Arial" panose="020B0604020202020204" pitchFamily="34" charset="0"/>
              <a:buChar char="•"/>
            </a:pPr>
            <a:r>
              <a:rPr lang="es-ES_tradnl" altLang="es-ES" sz="1600"/>
              <a:t>Inicio del tratamiento </a:t>
            </a:r>
            <a:r>
              <a:rPr lang="es-ES_tradnl" altLang="es-ES" sz="1600" b="1"/>
              <a:t>antiagregante:</a:t>
            </a:r>
          </a:p>
          <a:p>
            <a:pPr lvl="1" eaLnBrk="1" hangingPunct="1">
              <a:buClr>
                <a:schemeClr val="accent1"/>
              </a:buClr>
              <a:buFont typeface="Arial" panose="020B0604020202020204" pitchFamily="34" charset="0"/>
              <a:buChar char="•"/>
            </a:pPr>
            <a:r>
              <a:rPr lang="es-ES_tradnl" altLang="es-ES" sz="1600"/>
              <a:t>AAS, 150-325 mg </a:t>
            </a:r>
            <a:r>
              <a:rPr lang="es-ES_tradnl" altLang="es-ES" sz="1600" err="1"/>
              <a:t>v.o.</a:t>
            </a:r>
            <a:r>
              <a:rPr lang="es-ES_tradnl" altLang="es-ES" sz="1600"/>
              <a:t> (excepto alergia).</a:t>
            </a:r>
          </a:p>
          <a:p>
            <a:pPr lvl="1" eaLnBrk="1" hangingPunct="1">
              <a:buClr>
                <a:schemeClr val="accent1"/>
              </a:buClr>
              <a:buFont typeface="Arial" panose="020B0604020202020204" pitchFamily="34" charset="0"/>
              <a:buChar char="•"/>
            </a:pPr>
            <a:r>
              <a:rPr lang="es-ES_tradnl" altLang="es-ES" sz="1600"/>
              <a:t>La administración de un segundo antiagregante (</a:t>
            </a:r>
            <a:r>
              <a:rPr lang="es-ES_tradnl" altLang="es-ES" sz="1600" err="1"/>
              <a:t>clopidogrel</a:t>
            </a:r>
            <a:r>
              <a:rPr lang="es-ES_tradnl" altLang="es-ES" sz="1600"/>
              <a:t>, </a:t>
            </a:r>
            <a:r>
              <a:rPr lang="es-ES_tradnl" altLang="es-ES" sz="1600" err="1"/>
              <a:t>prasugrel</a:t>
            </a:r>
            <a:r>
              <a:rPr lang="es-ES_tradnl" altLang="es-ES" sz="1600"/>
              <a:t> o ticagrelor) es  </a:t>
            </a:r>
            <a:br>
              <a:rPr lang="es-ES_tradnl" altLang="es-ES" sz="1600"/>
            </a:br>
            <a:r>
              <a:rPr lang="es-ES_tradnl" altLang="es-ES" sz="1600"/>
              <a:t>obligada, aunque su elección dependerá del riesgo de sangrado de cada paciente y del </a:t>
            </a:r>
            <a:br>
              <a:rPr lang="es-ES_tradnl" altLang="es-ES" sz="1600"/>
            </a:br>
            <a:r>
              <a:rPr lang="es-ES_tradnl" altLang="es-ES" sz="1600"/>
              <a:t>protocolo vigente en cada comunidad autónoma.</a:t>
            </a:r>
          </a:p>
          <a:p>
            <a:pPr eaLnBrk="1" hangingPunct="1">
              <a:lnSpc>
                <a:spcPct val="120000"/>
              </a:lnSpc>
              <a:buClr>
                <a:schemeClr val="accent2"/>
              </a:buClr>
              <a:buFont typeface="Arial" panose="020B0604020202020204" pitchFamily="34" charset="0"/>
              <a:buChar char="•"/>
            </a:pPr>
            <a:r>
              <a:rPr lang="es-ES_tradnl" altLang="es-ES" sz="1600" b="1"/>
              <a:t>Alivio del dolor:</a:t>
            </a:r>
          </a:p>
          <a:p>
            <a:pPr lvl="1" eaLnBrk="1" hangingPunct="1">
              <a:buClr>
                <a:schemeClr val="accent2"/>
              </a:buClr>
              <a:buFont typeface="Arial" panose="020B0604020202020204" pitchFamily="34" charset="0"/>
              <a:buChar char="•"/>
            </a:pPr>
            <a:r>
              <a:rPr lang="es-ES_tradnl" altLang="es-ES" sz="1600" b="1"/>
              <a:t>Nitroglicerina sublingual.</a:t>
            </a:r>
            <a:r>
              <a:rPr lang="es-ES_tradnl" altLang="es-ES" sz="1600"/>
              <a:t> </a:t>
            </a:r>
          </a:p>
          <a:p>
            <a:pPr lvl="1" eaLnBrk="1" hangingPunct="1">
              <a:buClr>
                <a:schemeClr val="accent2"/>
              </a:buClr>
              <a:buFont typeface="Arial" panose="020B0604020202020204" pitchFamily="34" charset="0"/>
              <a:buChar char="•"/>
            </a:pPr>
            <a:r>
              <a:rPr lang="es-ES_tradnl" altLang="es-ES" sz="1600" b="1"/>
              <a:t>Opiáceos endovenosos:</a:t>
            </a:r>
            <a:r>
              <a:rPr lang="es-ES_tradnl" altLang="es-ES" sz="1600"/>
              <a:t> </a:t>
            </a:r>
          </a:p>
          <a:p>
            <a:pPr lvl="2" eaLnBrk="1" hangingPunct="1">
              <a:buClr>
                <a:schemeClr val="accent1"/>
              </a:buClr>
              <a:buFont typeface="Lucida Grande" charset="0"/>
              <a:buChar char="­"/>
            </a:pPr>
            <a:r>
              <a:rPr lang="es-ES_tradnl" altLang="es-ES" sz="1600"/>
              <a:t>3-5 mg de </a:t>
            </a:r>
            <a:r>
              <a:rPr lang="es-ES_tradnl" altLang="es-ES" sz="1600" b="1"/>
              <a:t>morfina</a:t>
            </a:r>
            <a:r>
              <a:rPr lang="es-ES_tradnl" altLang="es-ES" sz="1600"/>
              <a:t>, y 2 mg </a:t>
            </a:r>
            <a:r>
              <a:rPr lang="es-ES_tradnl" altLang="es-ES" sz="1600" err="1"/>
              <a:t>i.v</a:t>
            </a:r>
            <a:r>
              <a:rPr lang="es-ES_tradnl" altLang="es-ES" sz="1600"/>
              <a:t>. cada 5-15 minutos hasta el control del dolor </a:t>
            </a:r>
            <a:br>
              <a:rPr lang="es-ES_tradnl" altLang="es-ES" sz="1600"/>
            </a:br>
            <a:r>
              <a:rPr lang="es-ES_tradnl" altLang="es-ES" sz="1600"/>
              <a:t>(1 </a:t>
            </a:r>
            <a:r>
              <a:rPr lang="es-ES_tradnl" altLang="es-ES" sz="1600" err="1"/>
              <a:t>amp</a:t>
            </a:r>
            <a:r>
              <a:rPr lang="es-ES_tradnl" altLang="es-ES" sz="1600"/>
              <a:t>. de 1 ml / 10 mg en 9 ml de suero fisiológico). </a:t>
            </a:r>
          </a:p>
          <a:p>
            <a:pPr lvl="2" eaLnBrk="1" hangingPunct="1">
              <a:buClr>
                <a:schemeClr val="accent1"/>
              </a:buClr>
              <a:buFont typeface="Lucida Grande" charset="0"/>
              <a:buChar char="­"/>
            </a:pPr>
            <a:r>
              <a:rPr lang="es-ES_tradnl" altLang="es-ES" sz="1600"/>
              <a:t>Efectos secundarios: náuseas, vómitos (antieméticos), hipotensión con bradicardia</a:t>
            </a:r>
            <a:br>
              <a:rPr lang="es-ES_tradnl" altLang="es-ES" sz="1600"/>
            </a:br>
            <a:r>
              <a:rPr lang="es-ES_tradnl" altLang="es-ES" sz="1600"/>
              <a:t> (atropina y volumen), depresión respiratoria (oxigenoterapia +/- naloxona).</a:t>
            </a:r>
          </a:p>
          <a:p>
            <a:pPr lvl="1" eaLnBrk="1" hangingPunct="1">
              <a:buClr>
                <a:schemeClr val="accent2"/>
              </a:buClr>
              <a:buFont typeface="Arial" panose="020B0604020202020204" pitchFamily="34" charset="0"/>
              <a:buChar char="•"/>
            </a:pPr>
            <a:r>
              <a:rPr lang="es-ES_tradnl" altLang="es-ES" sz="1600" b="1"/>
              <a:t>Ansiolíticos:</a:t>
            </a:r>
            <a:r>
              <a:rPr lang="es-ES_tradnl" altLang="es-ES" sz="1600"/>
              <a:t> </a:t>
            </a:r>
            <a:r>
              <a:rPr lang="es-ES_tradnl" altLang="es-ES" sz="1600" b="1"/>
              <a:t>diazepam</a:t>
            </a:r>
            <a:r>
              <a:rPr lang="es-ES_tradnl" altLang="es-ES" sz="1600"/>
              <a:t> 5-10 mg s.l. en pacientes ansiosos.</a:t>
            </a:r>
          </a:p>
          <a:p>
            <a:pPr lvl="1" eaLnBrk="1" hangingPunct="1">
              <a:buClr>
                <a:schemeClr val="accent2"/>
              </a:buClr>
              <a:buFont typeface="Arial" panose="020B0604020202020204" pitchFamily="34" charset="0"/>
              <a:buChar char="•"/>
            </a:pPr>
            <a:r>
              <a:rPr lang="es-ES_tradnl" altLang="es-ES" sz="1600" b="1"/>
              <a:t>Evitar:</a:t>
            </a:r>
            <a:r>
              <a:rPr lang="es-ES_tradnl" altLang="es-ES" sz="1600"/>
              <a:t> antiinflamatorios no esteroideos por su posible efecto protrombótico.</a:t>
            </a:r>
          </a:p>
        </p:txBody>
      </p:sp>
      <p:sp>
        <p:nvSpPr>
          <p:cNvPr id="21506" name="CuadroTexto 4">
            <a:extLst>
              <a:ext uri="{FF2B5EF4-FFF2-40B4-BE49-F238E27FC236}">
                <a16:creationId xmlns:a16="http://schemas.microsoft.com/office/drawing/2014/main" id="{E6CE151B-A70C-2EEB-CCF5-D673B1DB0FF1}"/>
              </a:ext>
            </a:extLst>
          </p:cNvPr>
          <p:cNvSpPr txBox="1">
            <a:spLocks noChangeArrowheads="1"/>
          </p:cNvSpPr>
          <p:nvPr/>
        </p:nvSpPr>
        <p:spPr bwMode="auto">
          <a:xfrm>
            <a:off x="2217683" y="304801"/>
            <a:ext cx="7788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SÍNDROME CORONARIO AGUDO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F4B39DC-38CE-77FF-9BE1-FADF3025B080}"/>
              </a:ext>
            </a:extLst>
          </p:cNvPr>
          <p:cNvSpPr txBox="1">
            <a:spLocks noChangeArrowheads="1"/>
          </p:cNvSpPr>
          <p:nvPr/>
        </p:nvSpPr>
        <p:spPr bwMode="auto">
          <a:xfrm>
            <a:off x="3300414" y="2297113"/>
            <a:ext cx="73675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s-ES_tradnl" altLang="es-ES" sz="3600">
                <a:solidFill>
                  <a:srgbClr val="302C4C"/>
                </a:solidFill>
              </a:rPr>
              <a:t>CASOS CLÍNICOS</a:t>
            </a:r>
          </a:p>
        </p:txBody>
      </p:sp>
      <p:cxnSp>
        <p:nvCxnSpPr>
          <p:cNvPr id="5" name="Conector recto 4">
            <a:extLst>
              <a:ext uri="{FF2B5EF4-FFF2-40B4-BE49-F238E27FC236}">
                <a16:creationId xmlns:a16="http://schemas.microsoft.com/office/drawing/2014/main" id="{8FBB11A4-4CF2-6EED-D60B-766C49DE369B}"/>
              </a:ext>
            </a:extLst>
          </p:cNvPr>
          <p:cNvCxnSpPr/>
          <p:nvPr/>
        </p:nvCxnSpPr>
        <p:spPr>
          <a:xfrm>
            <a:off x="3438525" y="3063875"/>
            <a:ext cx="7297738" cy="0"/>
          </a:xfrm>
          <a:prstGeom prst="line">
            <a:avLst/>
          </a:prstGeom>
          <a:ln w="38100">
            <a:solidFill>
              <a:srgbClr val="AC0F1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BFA36-BFF3-CB60-0380-3880194D3DBB}"/>
            </a:ext>
          </a:extLst>
        </p:cNvPr>
        <p:cNvGrpSpPr/>
        <p:nvPr/>
      </p:nvGrpSpPr>
      <p:grpSpPr>
        <a:xfrm>
          <a:off x="0" y="0"/>
          <a:ext cx="0" cy="0"/>
          <a:chOff x="0" y="0"/>
          <a:chExt cx="0" cy="0"/>
        </a:xfrm>
      </p:grpSpPr>
      <p:sp>
        <p:nvSpPr>
          <p:cNvPr id="27649" name="Rectángulo 4">
            <a:extLst>
              <a:ext uri="{FF2B5EF4-FFF2-40B4-BE49-F238E27FC236}">
                <a16:creationId xmlns:a16="http://schemas.microsoft.com/office/drawing/2014/main" id="{3036A851-5D32-ADCF-1FD4-5FA66D542DEF}"/>
              </a:ext>
            </a:extLst>
          </p:cNvPr>
          <p:cNvSpPr>
            <a:spLocks noChangeArrowheads="1"/>
          </p:cNvSpPr>
          <p:nvPr/>
        </p:nvSpPr>
        <p:spPr bwMode="auto">
          <a:xfrm>
            <a:off x="525517" y="946152"/>
            <a:ext cx="109097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a:solidFill>
                  <a:srgbClr val="403B65"/>
                </a:solidFill>
              </a:rPr>
              <a:t>Paciente varón de 58 años, hipertenso con malos controles en el ultimo mes, no fumador, no dislipemia y no consumidor de drogas. Acude a su centro porque desde hace 1 semana presenta cuando se tumba episodios de dolor </a:t>
            </a:r>
            <a:r>
              <a:rPr lang="es-ES_tradnl" altLang="es-ES" sz="1600" err="1">
                <a:solidFill>
                  <a:srgbClr val="403B65"/>
                </a:solidFill>
              </a:rPr>
              <a:t>centrotoracico</a:t>
            </a:r>
            <a:r>
              <a:rPr lang="es-ES_tradnl" altLang="es-ES" sz="1600">
                <a:solidFill>
                  <a:srgbClr val="403B65"/>
                </a:solidFill>
              </a:rPr>
              <a:t> que el relaciona con ansiedad, ha estado de baja durante dos meses por una lesión en el pie. Los dolores se autolimitan, </a:t>
            </a:r>
            <a:r>
              <a:rPr lang="es-ES_tradnl" altLang="es-ES" sz="1600" err="1">
                <a:solidFill>
                  <a:srgbClr val="403B65"/>
                </a:solidFill>
              </a:rPr>
              <a:t>Exploracion</a:t>
            </a:r>
            <a:r>
              <a:rPr lang="es-ES_tradnl" altLang="es-ES" sz="1600">
                <a:solidFill>
                  <a:srgbClr val="403B65"/>
                </a:solidFill>
              </a:rPr>
              <a:t> general normal. Realizan un ECG en consulta que </a:t>
            </a:r>
            <a:r>
              <a:rPr lang="es-ES_tradnl" altLang="es-ES" sz="1600" err="1">
                <a:solidFill>
                  <a:srgbClr val="403B65"/>
                </a:solidFill>
              </a:rPr>
              <a:t>desccriben</a:t>
            </a:r>
            <a:r>
              <a:rPr lang="es-ES_tradnl" altLang="es-ES" sz="1600">
                <a:solidFill>
                  <a:srgbClr val="403B65"/>
                </a:solidFill>
              </a:rPr>
              <a:t> como normal. Vuelve a consultar por un nuevo episodio donde en la segunda consulta se describe como  dolores </a:t>
            </a:r>
            <a:r>
              <a:rPr lang="es-ES_tradnl" altLang="es-ES" sz="1600" err="1">
                <a:solidFill>
                  <a:srgbClr val="403B65"/>
                </a:solidFill>
              </a:rPr>
              <a:t>centrotoracicos</a:t>
            </a:r>
            <a:r>
              <a:rPr lang="es-ES_tradnl" altLang="es-ES" sz="1600">
                <a:solidFill>
                  <a:srgbClr val="403B65"/>
                </a:solidFill>
              </a:rPr>
              <a:t> irradiados a ambos brazos que suceden durante la noche, no relaciones con el esfuerzo y en ocasiones le despiertan, sigue asociándolos a ansiedad, pero le preocupan. Exploración rigurosamente normal. Se realiza el ECG siguiente.  </a:t>
            </a:r>
          </a:p>
        </p:txBody>
      </p:sp>
      <p:sp>
        <p:nvSpPr>
          <p:cNvPr id="27650" name="CuadroTexto 5">
            <a:extLst>
              <a:ext uri="{FF2B5EF4-FFF2-40B4-BE49-F238E27FC236}">
                <a16:creationId xmlns:a16="http://schemas.microsoft.com/office/drawing/2014/main" id="{B6ED5008-1BE4-D5C7-C83D-014CEA6F6D29}"/>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a:t>
            </a:r>
          </a:p>
        </p:txBody>
      </p:sp>
      <p:pic>
        <p:nvPicPr>
          <p:cNvPr id="2" name="Imagen 1">
            <a:extLst>
              <a:ext uri="{FF2B5EF4-FFF2-40B4-BE49-F238E27FC236}">
                <a16:creationId xmlns:a16="http://schemas.microsoft.com/office/drawing/2014/main" id="{67B26849-F169-F0EC-C5B3-86DFB7AF36EC}"/>
              </a:ext>
            </a:extLst>
          </p:cNvPr>
          <p:cNvPicPr>
            <a:picLocks noChangeAspect="1"/>
          </p:cNvPicPr>
          <p:nvPr/>
        </p:nvPicPr>
        <p:blipFill>
          <a:blip r:embed="rId3"/>
          <a:stretch>
            <a:fillRect/>
          </a:stretch>
        </p:blipFill>
        <p:spPr>
          <a:xfrm>
            <a:off x="1106214" y="2846625"/>
            <a:ext cx="7772400" cy="3413963"/>
          </a:xfrm>
          <a:prstGeom prst="rect">
            <a:avLst/>
          </a:prstGeom>
        </p:spPr>
      </p:pic>
    </p:spTree>
    <p:extLst>
      <p:ext uri="{BB962C8B-B14F-4D97-AF65-F5344CB8AC3E}">
        <p14:creationId xmlns:p14="http://schemas.microsoft.com/office/powerpoint/2010/main" val="722659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uadroTexto 5">
            <a:extLst>
              <a:ext uri="{FF2B5EF4-FFF2-40B4-BE49-F238E27FC236}">
                <a16:creationId xmlns:a16="http://schemas.microsoft.com/office/drawing/2014/main" id="{A8A8FCB7-FFB5-DA46-2071-429FB1D0B783}"/>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a:t>
            </a:r>
          </a:p>
        </p:txBody>
      </p:sp>
      <p:sp>
        <p:nvSpPr>
          <p:cNvPr id="29698" name="Rectángulo 4">
            <a:extLst>
              <a:ext uri="{FF2B5EF4-FFF2-40B4-BE49-F238E27FC236}">
                <a16:creationId xmlns:a16="http://schemas.microsoft.com/office/drawing/2014/main" id="{4EE9686C-756D-9BB5-5912-5CF251EC2757}"/>
              </a:ext>
            </a:extLst>
          </p:cNvPr>
          <p:cNvSpPr>
            <a:spLocks noChangeArrowheads="1"/>
          </p:cNvSpPr>
          <p:nvPr/>
        </p:nvSpPr>
        <p:spPr bwMode="auto">
          <a:xfrm>
            <a:off x="2212975" y="1168400"/>
            <a:ext cx="7854950" cy="179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403B65"/>
                </a:solidFill>
              </a:rPr>
              <a:t>¿Qué se debe hacer en este caso?</a:t>
            </a:r>
          </a:p>
          <a:p>
            <a:pPr eaLnBrk="1" hangingPunct="1"/>
            <a:endParaRPr lang="es-ES_tradnl" altLang="es-ES" sz="1600" b="1">
              <a:solidFill>
                <a:srgbClr val="403B65"/>
              </a:solidFill>
            </a:endParaRPr>
          </a:p>
          <a:p>
            <a:pPr eaLnBrk="1" hangingPunct="1">
              <a:lnSpc>
                <a:spcPct val="80000"/>
              </a:lnSpc>
              <a:buClr>
                <a:schemeClr val="accent2"/>
              </a:buClr>
              <a:buFont typeface="Calibri" panose="020F0502020204030204" pitchFamily="34" charset="0"/>
              <a:buAutoNum type="arabicPeriod"/>
            </a:pPr>
            <a:r>
              <a:rPr lang="es-ES_tradnl" altLang="es-ES" sz="1600">
                <a:solidFill>
                  <a:srgbClr val="403B65"/>
                </a:solidFill>
              </a:rPr>
              <a:t> Administrar nitroglicerina sublingual</a:t>
            </a:r>
          </a:p>
          <a:p>
            <a:pPr eaLnBrk="1" hangingPunct="1">
              <a:buClr>
                <a:schemeClr val="accent2"/>
              </a:buClr>
              <a:buFont typeface="Calibri" panose="020F0502020204030204" pitchFamily="34" charset="0"/>
              <a:buAutoNum type="arabicPeriod"/>
            </a:pPr>
            <a:r>
              <a:rPr lang="es-ES_tradnl" altLang="es-ES" sz="1600">
                <a:solidFill>
                  <a:srgbClr val="403B65"/>
                </a:solidFill>
              </a:rPr>
              <a:t> Trasladarlo al hospital en una ambulancia convencional. </a:t>
            </a:r>
          </a:p>
          <a:p>
            <a:pPr eaLnBrk="1" hangingPunct="1">
              <a:buClr>
                <a:schemeClr val="accent2"/>
              </a:buClr>
              <a:buFont typeface="Calibri" panose="020F0502020204030204" pitchFamily="34" charset="0"/>
              <a:buAutoNum type="arabicPeriod"/>
            </a:pPr>
            <a:r>
              <a:rPr lang="es-ES_tradnl" altLang="es-ES" sz="1600">
                <a:solidFill>
                  <a:srgbClr val="403B65"/>
                </a:solidFill>
              </a:rPr>
              <a:t> Monitorizar al paciente con un desfibrilador y avisar a emergencias.</a:t>
            </a:r>
          </a:p>
          <a:p>
            <a:pPr eaLnBrk="1" hangingPunct="1">
              <a:buClr>
                <a:schemeClr val="accent2"/>
              </a:buClr>
              <a:buFont typeface="Calibri" panose="020F0502020204030204" pitchFamily="34" charset="0"/>
              <a:buAutoNum type="arabicPeriod"/>
            </a:pPr>
            <a:r>
              <a:rPr lang="es-ES_tradnl" altLang="es-ES" sz="1600">
                <a:solidFill>
                  <a:srgbClr val="403B65"/>
                </a:solidFill>
              </a:rPr>
              <a:t> Prescribir un ansiolítico y realizar un ECG en consulta posteriormente..</a:t>
            </a:r>
          </a:p>
          <a:p>
            <a:pPr eaLnBrk="1" hangingPunct="1">
              <a:buClr>
                <a:schemeClr val="accent2"/>
              </a:buClr>
              <a:buFont typeface="Calibri" panose="020F0502020204030204" pitchFamily="34" charset="0"/>
              <a:buAutoNum type="arabicPeriod"/>
            </a:pPr>
            <a:r>
              <a:rPr lang="es-ES_tradnl" altLang="es-ES" sz="1600">
                <a:solidFill>
                  <a:srgbClr val="403B65"/>
                </a:solidFill>
              </a:rPr>
              <a:t> Remitir a su </a:t>
            </a:r>
            <a:r>
              <a:rPr lang="es-ES_tradnl" altLang="es-ES" sz="1600" err="1">
                <a:solidFill>
                  <a:srgbClr val="403B65"/>
                </a:solidFill>
              </a:rPr>
              <a:t>cardiologo</a:t>
            </a:r>
            <a:r>
              <a:rPr lang="es-ES_tradnl" altLang="es-ES" sz="1600">
                <a:solidFill>
                  <a:srgbClr val="403B65"/>
                </a:solidFill>
              </a:rPr>
              <a:t> de zona.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779D2-BFBC-D689-2AD5-6F428EC05031}"/>
            </a:ext>
          </a:extLst>
        </p:cNvPr>
        <p:cNvGrpSpPr/>
        <p:nvPr/>
      </p:nvGrpSpPr>
      <p:grpSpPr>
        <a:xfrm>
          <a:off x="0" y="0"/>
          <a:ext cx="0" cy="0"/>
          <a:chOff x="0" y="0"/>
          <a:chExt cx="0" cy="0"/>
        </a:xfrm>
      </p:grpSpPr>
      <p:sp>
        <p:nvSpPr>
          <p:cNvPr id="29697" name="CuadroTexto 5">
            <a:extLst>
              <a:ext uri="{FF2B5EF4-FFF2-40B4-BE49-F238E27FC236}">
                <a16:creationId xmlns:a16="http://schemas.microsoft.com/office/drawing/2014/main" id="{F3681ABF-E455-3C30-BB35-61AC5C72C429}"/>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a:t>
            </a:r>
          </a:p>
        </p:txBody>
      </p:sp>
      <p:sp>
        <p:nvSpPr>
          <p:cNvPr id="29698" name="Rectángulo 4">
            <a:extLst>
              <a:ext uri="{FF2B5EF4-FFF2-40B4-BE49-F238E27FC236}">
                <a16:creationId xmlns:a16="http://schemas.microsoft.com/office/drawing/2014/main" id="{32DBA50B-26E7-E706-90EA-E31D770B8F12}"/>
              </a:ext>
            </a:extLst>
          </p:cNvPr>
          <p:cNvSpPr>
            <a:spLocks noChangeArrowheads="1"/>
          </p:cNvSpPr>
          <p:nvPr/>
        </p:nvSpPr>
        <p:spPr bwMode="auto">
          <a:xfrm>
            <a:off x="2212975" y="1168400"/>
            <a:ext cx="7854950" cy="179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403B65"/>
                </a:solidFill>
              </a:rPr>
              <a:t>¿Qué se debe hacer en este caso?</a:t>
            </a:r>
          </a:p>
          <a:p>
            <a:pPr eaLnBrk="1" hangingPunct="1"/>
            <a:endParaRPr lang="es-ES_tradnl" altLang="es-ES" sz="1600" b="1">
              <a:solidFill>
                <a:srgbClr val="403B65"/>
              </a:solidFill>
            </a:endParaRPr>
          </a:p>
          <a:p>
            <a:pPr eaLnBrk="1" hangingPunct="1">
              <a:lnSpc>
                <a:spcPct val="80000"/>
              </a:lnSpc>
              <a:buClr>
                <a:schemeClr val="accent2"/>
              </a:buClr>
              <a:buFont typeface="Calibri" panose="020F0502020204030204" pitchFamily="34" charset="0"/>
              <a:buAutoNum type="arabicPeriod"/>
            </a:pPr>
            <a:r>
              <a:rPr lang="es-ES_tradnl" altLang="es-ES" sz="1600">
                <a:solidFill>
                  <a:srgbClr val="403B65"/>
                </a:solidFill>
              </a:rPr>
              <a:t> Administrar nitroglicerina sublingual</a:t>
            </a:r>
          </a:p>
          <a:p>
            <a:pPr eaLnBrk="1" hangingPunct="1">
              <a:buClr>
                <a:schemeClr val="accent2"/>
              </a:buClr>
              <a:buFont typeface="Calibri" panose="020F0502020204030204" pitchFamily="34" charset="0"/>
              <a:buAutoNum type="arabicPeriod"/>
            </a:pPr>
            <a:r>
              <a:rPr lang="es-ES_tradnl" altLang="es-ES" sz="1600">
                <a:solidFill>
                  <a:srgbClr val="403B65"/>
                </a:solidFill>
              </a:rPr>
              <a:t> Trasladarlo al hospital en una ambulancia convencional. </a:t>
            </a:r>
          </a:p>
          <a:p>
            <a:pPr eaLnBrk="1" hangingPunct="1">
              <a:buClr>
                <a:schemeClr val="accent2"/>
              </a:buClr>
              <a:buFont typeface="Calibri" panose="020F0502020204030204" pitchFamily="34" charset="0"/>
              <a:buAutoNum type="arabicPeriod"/>
            </a:pPr>
            <a:r>
              <a:rPr lang="es-ES_tradnl" altLang="es-ES" sz="1600">
                <a:solidFill>
                  <a:srgbClr val="403B65"/>
                </a:solidFill>
              </a:rPr>
              <a:t> </a:t>
            </a:r>
            <a:r>
              <a:rPr lang="es-ES_tradnl" altLang="es-ES" sz="1600">
                <a:solidFill>
                  <a:srgbClr val="FF0000"/>
                </a:solidFill>
              </a:rPr>
              <a:t>Monitorizar al paciente con un desfibrilador y avisar a emergencias.</a:t>
            </a:r>
          </a:p>
          <a:p>
            <a:pPr eaLnBrk="1" hangingPunct="1">
              <a:buClr>
                <a:schemeClr val="accent2"/>
              </a:buClr>
              <a:buFont typeface="Calibri" panose="020F0502020204030204" pitchFamily="34" charset="0"/>
              <a:buAutoNum type="arabicPeriod"/>
            </a:pPr>
            <a:r>
              <a:rPr lang="es-ES_tradnl" altLang="es-ES" sz="1600">
                <a:solidFill>
                  <a:srgbClr val="403B65"/>
                </a:solidFill>
              </a:rPr>
              <a:t> Prescribir un ansiolítico y realizar un ECG en consulta posteriormente..</a:t>
            </a:r>
          </a:p>
          <a:p>
            <a:pPr eaLnBrk="1" hangingPunct="1">
              <a:buClr>
                <a:schemeClr val="accent2"/>
              </a:buClr>
              <a:buFont typeface="Calibri" panose="020F0502020204030204" pitchFamily="34" charset="0"/>
              <a:buAutoNum type="arabicPeriod"/>
            </a:pPr>
            <a:r>
              <a:rPr lang="es-ES_tradnl" altLang="es-ES" sz="1600">
                <a:solidFill>
                  <a:srgbClr val="403B65"/>
                </a:solidFill>
              </a:rPr>
              <a:t> Remitir a su </a:t>
            </a:r>
            <a:r>
              <a:rPr lang="es-ES_tradnl" altLang="es-ES" sz="1600" err="1">
                <a:solidFill>
                  <a:srgbClr val="403B65"/>
                </a:solidFill>
              </a:rPr>
              <a:t>cardiologo</a:t>
            </a:r>
            <a:r>
              <a:rPr lang="es-ES_tradnl" altLang="es-ES" sz="1600">
                <a:solidFill>
                  <a:srgbClr val="403B65"/>
                </a:solidFill>
              </a:rPr>
              <a:t> de zona.</a:t>
            </a:r>
          </a:p>
        </p:txBody>
      </p:sp>
    </p:spTree>
    <p:extLst>
      <p:ext uri="{BB962C8B-B14F-4D97-AF65-F5344CB8AC3E}">
        <p14:creationId xmlns:p14="http://schemas.microsoft.com/office/powerpoint/2010/main" val="213671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uadroTexto 3">
            <a:extLst>
              <a:ext uri="{FF2B5EF4-FFF2-40B4-BE49-F238E27FC236}">
                <a16:creationId xmlns:a16="http://schemas.microsoft.com/office/drawing/2014/main" id="{40E45DCD-DCC9-D60D-A19F-7C22201F5189}"/>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 EXPLICACIÓN.</a:t>
            </a:r>
            <a:endParaRPr lang="es-ES_tradnl" altLang="es-ES">
              <a:solidFill>
                <a:srgbClr val="AC0F1F"/>
              </a:solidFill>
            </a:endParaRPr>
          </a:p>
        </p:txBody>
      </p:sp>
      <p:sp>
        <p:nvSpPr>
          <p:cNvPr id="31746" name="1 CuadroTexto">
            <a:extLst>
              <a:ext uri="{FF2B5EF4-FFF2-40B4-BE49-F238E27FC236}">
                <a16:creationId xmlns:a16="http://schemas.microsoft.com/office/drawing/2014/main" id="{5FB1B7E8-CC36-48EE-99F1-B6D24727D858}"/>
              </a:ext>
            </a:extLst>
          </p:cNvPr>
          <p:cNvSpPr txBox="1">
            <a:spLocks noChangeArrowheads="1"/>
          </p:cNvSpPr>
          <p:nvPr/>
        </p:nvSpPr>
        <p:spPr bwMode="auto">
          <a:xfrm>
            <a:off x="578069" y="946150"/>
            <a:ext cx="107771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_tradnl" altLang="es-ES" sz="1600">
                <a:solidFill>
                  <a:srgbClr val="403B65"/>
                </a:solidFill>
              </a:rPr>
              <a:t>Todo paciente que acude por dolor torácico debe tener realizada la historia clínica y un ECG interpretado antes de 10 minutos de su llegada. </a:t>
            </a:r>
          </a:p>
          <a:p>
            <a:pPr algn="just" eaLnBrk="1" hangingPunct="1"/>
            <a:endParaRPr lang="es-ES_tradnl" altLang="es-ES" sz="1600">
              <a:solidFill>
                <a:srgbClr val="403B65"/>
              </a:solidFill>
            </a:endParaRPr>
          </a:p>
          <a:p>
            <a:pPr algn="just" eaLnBrk="1" hangingPunct="1"/>
            <a:r>
              <a:rPr lang="es-ES_tradnl" altLang="es-ES" sz="1600">
                <a:solidFill>
                  <a:srgbClr val="403B65"/>
                </a:solidFill>
              </a:rPr>
              <a:t>La historia clínica debe estar bien realizada e interpretar correctamente lo que nos dice el paciente. </a:t>
            </a:r>
          </a:p>
          <a:p>
            <a:pPr algn="just" eaLnBrk="1" hangingPunct="1"/>
            <a:endParaRPr lang="es-ES_tradnl" altLang="es-ES" sz="1600">
              <a:solidFill>
                <a:srgbClr val="403B65"/>
              </a:solidFill>
            </a:endParaRPr>
          </a:p>
          <a:p>
            <a:pPr algn="just" eaLnBrk="1" hangingPunct="1"/>
            <a:r>
              <a:rPr lang="es-ES_tradnl" altLang="es-ES" sz="1600">
                <a:solidFill>
                  <a:srgbClr val="403B65"/>
                </a:solidFill>
              </a:rPr>
              <a:t>Una exploración normal en un paciente con cardiopatía isquémica puede ser frecuente, pero ante la sospecha no se debe trasladar en medios convencionales, sino realizar una </a:t>
            </a:r>
            <a:r>
              <a:rPr lang="es-ES_tradnl" altLang="es-ES" sz="1600" err="1">
                <a:solidFill>
                  <a:srgbClr val="403B65"/>
                </a:solidFill>
              </a:rPr>
              <a:t>monitarizacion</a:t>
            </a:r>
            <a:r>
              <a:rPr lang="es-ES_tradnl" altLang="es-ES" sz="1600">
                <a:solidFill>
                  <a:srgbClr val="403B65"/>
                </a:solidFill>
              </a:rPr>
              <a:t> con desfibrilador desde el primer momento de la sospecha. </a:t>
            </a:r>
          </a:p>
          <a:p>
            <a:pPr algn="just" eaLnBrk="1" hangingPunct="1"/>
            <a:endParaRPr lang="es-ES_tradnl" altLang="es-ES" sz="1600">
              <a:solidFill>
                <a:srgbClr val="403B65"/>
              </a:solidFill>
            </a:endParaRPr>
          </a:p>
          <a:p>
            <a:pPr algn="just" eaLnBrk="1" hangingPunct="1"/>
            <a:r>
              <a:rPr lang="es-ES_tradnl" altLang="es-ES" sz="1600">
                <a:solidFill>
                  <a:srgbClr val="403B65"/>
                </a:solidFill>
              </a:rPr>
              <a:t>El ECG presenta T negativas simétricas en V2-V4 y en derivaciones con R prominente. Generalmente se da en pacientes que sufrieron una angina y están asintomáticos. Presenta un </a:t>
            </a:r>
            <a:r>
              <a:rPr lang="es-ES_tradnl" altLang="es-ES" sz="1600" err="1">
                <a:solidFill>
                  <a:srgbClr val="403B65"/>
                </a:solidFill>
              </a:rPr>
              <a:t>Sd</a:t>
            </a:r>
            <a:r>
              <a:rPr lang="es-ES_tradnl" altLang="es-ES" sz="1600">
                <a:solidFill>
                  <a:srgbClr val="403B65"/>
                </a:solidFill>
              </a:rPr>
              <a:t> de </a:t>
            </a:r>
            <a:r>
              <a:rPr lang="es-ES_tradnl" altLang="es-ES" sz="1600" err="1">
                <a:solidFill>
                  <a:srgbClr val="403B65"/>
                </a:solidFill>
              </a:rPr>
              <a:t>Wellens</a:t>
            </a:r>
            <a:r>
              <a:rPr lang="es-ES_tradnl" altLang="es-ES" sz="1600">
                <a:solidFill>
                  <a:srgbClr val="403B65"/>
                </a:solidFill>
              </a:rPr>
              <a:t>.</a:t>
            </a:r>
          </a:p>
          <a:p>
            <a:pPr algn="just" eaLnBrk="1" hangingPunct="1"/>
            <a:endParaRPr lang="es-ES_tradnl" altLang="es-ES" sz="1600">
              <a:solidFill>
                <a:srgbClr val="403B65"/>
              </a:solidFill>
            </a:endParaRPr>
          </a:p>
          <a:p>
            <a:pPr algn="just" eaLnBrk="1" hangingPunct="1"/>
            <a:r>
              <a:rPr lang="es-ES_tradnl" altLang="es-ES" sz="1600">
                <a:solidFill>
                  <a:srgbClr val="403B65"/>
                </a:solidFill>
              </a:rPr>
              <a:t>Presenta una lesión critica en la arteria descendente anterior que estuvo cerrada en el momento de la angina y ahora se ha abierto, aunque no sabemos durante cuanto tiempo estará abierta. </a:t>
            </a:r>
          </a:p>
          <a:p>
            <a:pPr algn="just" eaLnBrk="1" hangingPunct="1"/>
            <a:endParaRPr lang="es-ES_tradnl" altLang="es-ES" sz="1600">
              <a:solidFill>
                <a:srgbClr val="403B65"/>
              </a:solidFill>
            </a:endParaRPr>
          </a:p>
          <a:p>
            <a:pPr algn="just" eaLnBrk="1" hangingPunct="1"/>
            <a:r>
              <a:rPr lang="es-ES_tradnl" altLang="es-ES" sz="1600">
                <a:solidFill>
                  <a:srgbClr val="403B65"/>
                </a:solidFill>
              </a:rPr>
              <a:t>Es una urgencia y debe estar monitorizado y trasladado con ambulancia medicalizada al hospital.</a:t>
            </a:r>
          </a:p>
          <a:p>
            <a:pPr algn="just" eaLnBrk="1" hangingPunct="1"/>
            <a:r>
              <a:rPr lang="es-ES_tradnl" altLang="es-ES" sz="1600">
                <a:solidFill>
                  <a:srgbClr val="403B65"/>
                </a:solidFill>
              </a:rPr>
              <a:t>ES UNA URGENCIA.</a:t>
            </a:r>
          </a:p>
          <a:p>
            <a:pPr algn="just" eaLnBrk="1" hangingPunct="1"/>
            <a:endParaRPr lang="es-ES_tradnl" altLang="es-ES" sz="1600">
              <a:solidFill>
                <a:srgbClr val="403B65"/>
              </a:solidFill>
            </a:endParaRPr>
          </a:p>
          <a:p>
            <a:pPr algn="just" eaLnBrk="1" hangingPunct="1"/>
            <a:endParaRPr lang="es-ES_tradnl" altLang="es-ES" sz="1600">
              <a:solidFill>
                <a:srgbClr val="403B65"/>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5B21-6B20-4E60-2847-FE8D5FE06CC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B85A419D-0CE9-692D-A617-6D6BECCA086E}"/>
              </a:ext>
            </a:extLst>
          </p:cNvPr>
          <p:cNvSpPr txBox="1"/>
          <p:nvPr/>
        </p:nvSpPr>
        <p:spPr>
          <a:xfrm>
            <a:off x="742007" y="1029188"/>
            <a:ext cx="10386610" cy="523220"/>
          </a:xfrm>
          <a:prstGeom prst="rect">
            <a:avLst/>
          </a:prstGeom>
          <a:noFill/>
        </p:spPr>
        <p:txBody>
          <a:bodyPr wrap="square" rtlCol="0">
            <a:spAutoFit/>
          </a:bodyPr>
          <a:lstStyle/>
          <a:p>
            <a:r>
              <a:rPr lang="es-ES" sz="2800" b="1">
                <a:solidFill>
                  <a:srgbClr val="00F0BE"/>
                </a:solidFill>
                <a:latin typeface="Arial" panose="020B0604020202020204" pitchFamily="34" charset="0"/>
                <a:cs typeface="Arial" panose="020B0604020202020204" pitchFamily="34" charset="0"/>
              </a:rPr>
              <a:t>Conflictos de interés</a:t>
            </a:r>
          </a:p>
        </p:txBody>
      </p:sp>
      <p:sp>
        <p:nvSpPr>
          <p:cNvPr id="2" name="Google Shape;56;p38">
            <a:extLst>
              <a:ext uri="{FF2B5EF4-FFF2-40B4-BE49-F238E27FC236}">
                <a16:creationId xmlns:a16="http://schemas.microsoft.com/office/drawing/2014/main" id="{8CED8C7A-89C0-A6A7-19F3-DCA7BB0B588A}"/>
              </a:ext>
            </a:extLst>
          </p:cNvPr>
          <p:cNvSpPr/>
          <p:nvPr/>
        </p:nvSpPr>
        <p:spPr>
          <a:xfrm>
            <a:off x="771479" y="3149010"/>
            <a:ext cx="7303076" cy="584735"/>
          </a:xfrm>
          <a:prstGeom prst="rect">
            <a:avLst/>
          </a:prstGeom>
          <a:noFill/>
          <a:ln>
            <a:noFill/>
          </a:ln>
        </p:spPr>
        <p:txBody>
          <a:bodyPr spcFirstLastPara="1" wrap="square" lIns="91425" tIns="45700" rIns="91425" bIns="45700" anchor="t" anchorCtr="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s-ES" sz="1600" b="1" i="0" u="none" strike="noStrike" cap="none" dirty="0">
                <a:solidFill>
                  <a:srgbClr val="002654"/>
                </a:solidFill>
                <a:latin typeface="Arial"/>
                <a:ea typeface="Arial"/>
                <a:cs typeface="Arial"/>
                <a:sym typeface="Arial"/>
              </a:rPr>
              <a:t>Recibe honorarios por esta presentación.</a:t>
            </a:r>
          </a:p>
          <a:p>
            <a:r>
              <a:rPr lang="es-ES" sz="1600" b="1" dirty="0">
                <a:solidFill>
                  <a:srgbClr val="002654"/>
                </a:solidFill>
                <a:latin typeface="Arial"/>
                <a:cs typeface="Arial"/>
              </a:rPr>
              <a:t>No tengo otros conflictos de </a:t>
            </a:r>
            <a:r>
              <a:rPr lang="es-ES" sz="1600" b="1" dirty="0" err="1">
                <a:solidFill>
                  <a:srgbClr val="002654"/>
                </a:solidFill>
                <a:latin typeface="Arial"/>
                <a:cs typeface="Arial"/>
              </a:rPr>
              <a:t>interes</a:t>
            </a:r>
            <a:r>
              <a:rPr lang="es-ES" sz="1600" b="1" dirty="0">
                <a:solidFill>
                  <a:srgbClr val="002654"/>
                </a:solidFill>
                <a:latin typeface="Arial"/>
                <a:cs typeface="Arial"/>
              </a:rPr>
              <a:t>. </a:t>
            </a:r>
          </a:p>
        </p:txBody>
      </p:sp>
    </p:spTree>
    <p:extLst>
      <p:ext uri="{BB962C8B-B14F-4D97-AF65-F5344CB8AC3E}">
        <p14:creationId xmlns:p14="http://schemas.microsoft.com/office/powerpoint/2010/main" val="2871921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759BF-730B-3441-9627-1549C5EEFF9F}"/>
            </a:ext>
          </a:extLst>
        </p:cNvPr>
        <p:cNvGrpSpPr/>
        <p:nvPr/>
      </p:nvGrpSpPr>
      <p:grpSpPr>
        <a:xfrm>
          <a:off x="0" y="0"/>
          <a:ext cx="0" cy="0"/>
          <a:chOff x="0" y="0"/>
          <a:chExt cx="0" cy="0"/>
        </a:xfrm>
      </p:grpSpPr>
      <p:sp>
        <p:nvSpPr>
          <p:cNvPr id="27649" name="Rectángulo 4">
            <a:extLst>
              <a:ext uri="{FF2B5EF4-FFF2-40B4-BE49-F238E27FC236}">
                <a16:creationId xmlns:a16="http://schemas.microsoft.com/office/drawing/2014/main" id="{4EC125CE-0981-F41B-FC70-4E968C25F271}"/>
              </a:ext>
            </a:extLst>
          </p:cNvPr>
          <p:cNvSpPr>
            <a:spLocks noChangeArrowheads="1"/>
          </p:cNvSpPr>
          <p:nvPr/>
        </p:nvSpPr>
        <p:spPr bwMode="auto">
          <a:xfrm>
            <a:off x="1053417" y="1424617"/>
            <a:ext cx="1008516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_tradnl" altLang="es-ES" sz="1800">
                <a:solidFill>
                  <a:srgbClr val="403B65"/>
                </a:solidFill>
              </a:rPr>
              <a:t>Paciente varón de 72 años, antecedentes de riesgo cardiovascular elevado con dislipemia mixta e HTA de larga</a:t>
            </a:r>
          </a:p>
          <a:p>
            <a:pPr algn="just" eaLnBrk="1" hangingPunct="1"/>
            <a:r>
              <a:rPr lang="es-ES_tradnl" altLang="es-ES" sz="1800">
                <a:solidFill>
                  <a:srgbClr val="403B65"/>
                </a:solidFill>
              </a:rPr>
              <a:t> evolución, fumador activo. No diabetes. Antecedentes de cardiopatía isquémica previa (no informes actuales) </a:t>
            </a:r>
          </a:p>
          <a:p>
            <a:pPr algn="just" eaLnBrk="1" hangingPunct="1"/>
            <a:r>
              <a:rPr lang="es-ES_tradnl" altLang="es-ES" sz="1800">
                <a:solidFill>
                  <a:srgbClr val="403B65"/>
                </a:solidFill>
              </a:rPr>
              <a:t>colecistopatía. </a:t>
            </a:r>
          </a:p>
          <a:p>
            <a:pPr algn="just" eaLnBrk="1" hangingPunct="1"/>
            <a:r>
              <a:rPr lang="es-ES_tradnl" altLang="es-ES" sz="1800">
                <a:solidFill>
                  <a:srgbClr val="403B65"/>
                </a:solidFill>
              </a:rPr>
              <a:t>Medicación actual con IECA y betabloqueantes.</a:t>
            </a:r>
          </a:p>
          <a:p>
            <a:pPr algn="just" eaLnBrk="1" hangingPunct="1"/>
            <a:endParaRPr lang="es-ES_tradnl" altLang="es-ES" sz="1800">
              <a:solidFill>
                <a:srgbClr val="403B65"/>
              </a:solidFill>
            </a:endParaRPr>
          </a:p>
          <a:p>
            <a:pPr algn="just" eaLnBrk="1" hangingPunct="1"/>
            <a:r>
              <a:rPr lang="es-ES_tradnl" altLang="es-ES" sz="1800">
                <a:solidFill>
                  <a:srgbClr val="403B65"/>
                </a:solidFill>
              </a:rPr>
              <a:t>Acude porque ha presentado varios días episodios de dolor epigástrico que no ha consultado. </a:t>
            </a:r>
          </a:p>
          <a:p>
            <a:pPr algn="just" eaLnBrk="1" hangingPunct="1"/>
            <a:endParaRPr lang="es-ES_tradnl" altLang="es-ES" sz="1800">
              <a:solidFill>
                <a:srgbClr val="403B65"/>
              </a:solidFill>
            </a:endParaRPr>
          </a:p>
          <a:p>
            <a:pPr algn="just" eaLnBrk="1" hangingPunct="1"/>
            <a:r>
              <a:rPr lang="es-ES_tradnl" altLang="es-ES" sz="1800">
                <a:solidFill>
                  <a:srgbClr val="403B65"/>
                </a:solidFill>
              </a:rPr>
              <a:t>Hoy presenta por dolor intenso hace una media hora y sudoración profusa y cuadro </a:t>
            </a:r>
            <a:r>
              <a:rPr lang="es-ES_tradnl" altLang="es-ES" sz="1800" err="1">
                <a:solidFill>
                  <a:srgbClr val="403B65"/>
                </a:solidFill>
              </a:rPr>
              <a:t>presincopal</a:t>
            </a:r>
            <a:r>
              <a:rPr lang="es-ES_tradnl" altLang="es-ES" sz="1800">
                <a:solidFill>
                  <a:srgbClr val="403B65"/>
                </a:solidFill>
              </a:rPr>
              <a:t> asociado </a:t>
            </a:r>
          </a:p>
          <a:p>
            <a:pPr algn="just" eaLnBrk="1" hangingPunct="1"/>
            <a:r>
              <a:rPr lang="es-ES_tradnl" altLang="es-ES" sz="1800">
                <a:solidFill>
                  <a:srgbClr val="403B65"/>
                </a:solidFill>
              </a:rPr>
              <a:t>a malestar general intenso. Persiste cuadro de mareo por lo que consulta. </a:t>
            </a:r>
          </a:p>
          <a:p>
            <a:pPr algn="just" eaLnBrk="1" hangingPunct="1"/>
            <a:r>
              <a:rPr lang="es-ES_tradnl" altLang="es-ES" sz="1800">
                <a:solidFill>
                  <a:srgbClr val="403B65"/>
                </a:solidFill>
              </a:rPr>
              <a:t>Exploración con AEG. TA de 90/50. FC de 40 </a:t>
            </a:r>
            <a:r>
              <a:rPr lang="es-ES_tradnl" altLang="es-ES" sz="1800" err="1">
                <a:solidFill>
                  <a:srgbClr val="403B65"/>
                </a:solidFill>
              </a:rPr>
              <a:t>lpm.Saturacion</a:t>
            </a:r>
            <a:r>
              <a:rPr lang="es-ES_tradnl" altLang="es-ES" sz="1800">
                <a:solidFill>
                  <a:srgbClr val="403B65"/>
                </a:solidFill>
              </a:rPr>
              <a:t> del 94% con aire ambiente. Palidez. Bien perfundido aunque algo sudoroso. ACP y exploración abdominal normal. Extremidades sin hallazgos</a:t>
            </a:r>
          </a:p>
          <a:p>
            <a:pPr algn="just" eaLnBrk="1" hangingPunct="1"/>
            <a:endParaRPr lang="es-ES_tradnl" altLang="es-ES" sz="1800">
              <a:solidFill>
                <a:srgbClr val="403B65"/>
              </a:solidFill>
            </a:endParaRPr>
          </a:p>
          <a:p>
            <a:pPr algn="just" eaLnBrk="1" hangingPunct="1"/>
            <a:r>
              <a:rPr lang="es-ES_tradnl" altLang="es-ES" sz="1800">
                <a:solidFill>
                  <a:srgbClr val="403B65"/>
                </a:solidFill>
              </a:rPr>
              <a:t>Se realiza ECG antes de los 10 minutos.</a:t>
            </a:r>
          </a:p>
        </p:txBody>
      </p:sp>
      <p:sp>
        <p:nvSpPr>
          <p:cNvPr id="27650" name="CuadroTexto 5">
            <a:extLst>
              <a:ext uri="{FF2B5EF4-FFF2-40B4-BE49-F238E27FC236}">
                <a16:creationId xmlns:a16="http://schemas.microsoft.com/office/drawing/2014/main" id="{FB46D3AA-7B46-F4FE-AC15-34BEB00CD9F6}"/>
              </a:ext>
            </a:extLst>
          </p:cNvPr>
          <p:cNvSpPr txBox="1">
            <a:spLocks noChangeArrowheads="1"/>
          </p:cNvSpPr>
          <p:nvPr/>
        </p:nvSpPr>
        <p:spPr bwMode="auto">
          <a:xfrm>
            <a:off x="2139156" y="654309"/>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a:t>
            </a:r>
          </a:p>
        </p:txBody>
      </p:sp>
    </p:spTree>
    <p:extLst>
      <p:ext uri="{BB962C8B-B14F-4D97-AF65-F5344CB8AC3E}">
        <p14:creationId xmlns:p14="http://schemas.microsoft.com/office/powerpoint/2010/main" val="3520563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33BB85-490A-01B8-7030-2C14AA2E3C84}"/>
              </a:ext>
            </a:extLst>
          </p:cNvPr>
          <p:cNvPicPr>
            <a:picLocks noChangeAspect="1"/>
          </p:cNvPicPr>
          <p:nvPr/>
        </p:nvPicPr>
        <p:blipFill>
          <a:blip r:embed="rId2"/>
          <a:stretch>
            <a:fillRect/>
          </a:stretch>
        </p:blipFill>
        <p:spPr>
          <a:xfrm>
            <a:off x="1978573" y="3036749"/>
            <a:ext cx="7772400" cy="3033717"/>
          </a:xfrm>
          <a:prstGeom prst="rect">
            <a:avLst/>
          </a:prstGeom>
        </p:spPr>
      </p:pic>
      <p:pic>
        <p:nvPicPr>
          <p:cNvPr id="3" name="Imagen 2">
            <a:extLst>
              <a:ext uri="{FF2B5EF4-FFF2-40B4-BE49-F238E27FC236}">
                <a16:creationId xmlns:a16="http://schemas.microsoft.com/office/drawing/2014/main" id="{54FE6928-5944-624F-C196-6B5665952307}"/>
              </a:ext>
            </a:extLst>
          </p:cNvPr>
          <p:cNvPicPr>
            <a:picLocks noChangeAspect="1"/>
          </p:cNvPicPr>
          <p:nvPr/>
        </p:nvPicPr>
        <p:blipFill>
          <a:blip r:embed="rId3"/>
          <a:stretch>
            <a:fillRect/>
          </a:stretch>
        </p:blipFill>
        <p:spPr>
          <a:xfrm>
            <a:off x="1978573" y="0"/>
            <a:ext cx="7772400" cy="2948151"/>
          </a:xfrm>
          <a:prstGeom prst="rect">
            <a:avLst/>
          </a:prstGeom>
        </p:spPr>
      </p:pic>
    </p:spTree>
    <p:extLst>
      <p:ext uri="{BB962C8B-B14F-4D97-AF65-F5344CB8AC3E}">
        <p14:creationId xmlns:p14="http://schemas.microsoft.com/office/powerpoint/2010/main" val="3458984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9BFD7CC-75FE-4CBB-C008-983F006B0BE1}"/>
              </a:ext>
            </a:extLst>
          </p:cNvPr>
          <p:cNvPicPr>
            <a:picLocks noChangeAspect="1"/>
          </p:cNvPicPr>
          <p:nvPr/>
        </p:nvPicPr>
        <p:blipFill>
          <a:blip r:embed="rId2"/>
          <a:stretch>
            <a:fillRect/>
          </a:stretch>
        </p:blipFill>
        <p:spPr>
          <a:xfrm>
            <a:off x="2209800" y="679269"/>
            <a:ext cx="7772400" cy="5499462"/>
          </a:xfrm>
          <a:prstGeom prst="rect">
            <a:avLst/>
          </a:prstGeom>
        </p:spPr>
      </p:pic>
    </p:spTree>
    <p:extLst>
      <p:ext uri="{BB962C8B-B14F-4D97-AF65-F5344CB8AC3E}">
        <p14:creationId xmlns:p14="http://schemas.microsoft.com/office/powerpoint/2010/main" val="2574248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E4E6B-B7D2-D0CE-AA1F-8065DCBAE5BC}"/>
            </a:ext>
          </a:extLst>
        </p:cNvPr>
        <p:cNvGrpSpPr/>
        <p:nvPr/>
      </p:nvGrpSpPr>
      <p:grpSpPr>
        <a:xfrm>
          <a:off x="0" y="0"/>
          <a:ext cx="0" cy="0"/>
          <a:chOff x="0" y="0"/>
          <a:chExt cx="0" cy="0"/>
        </a:xfrm>
      </p:grpSpPr>
      <p:sp>
        <p:nvSpPr>
          <p:cNvPr id="29697" name="CuadroTexto 5">
            <a:extLst>
              <a:ext uri="{FF2B5EF4-FFF2-40B4-BE49-F238E27FC236}">
                <a16:creationId xmlns:a16="http://schemas.microsoft.com/office/drawing/2014/main" id="{E02CEC80-3C7C-6FE0-971C-BEE6A8074697}"/>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a:t>
            </a:r>
          </a:p>
        </p:txBody>
      </p:sp>
      <p:sp>
        <p:nvSpPr>
          <p:cNvPr id="3" name="CuadroTexto 2">
            <a:extLst>
              <a:ext uri="{FF2B5EF4-FFF2-40B4-BE49-F238E27FC236}">
                <a16:creationId xmlns:a16="http://schemas.microsoft.com/office/drawing/2014/main" id="{1E32FE66-F3B8-89E9-8252-8CB07C33375C}"/>
              </a:ext>
            </a:extLst>
          </p:cNvPr>
          <p:cNvSpPr txBox="1"/>
          <p:nvPr/>
        </p:nvSpPr>
        <p:spPr>
          <a:xfrm>
            <a:off x="966952" y="1355834"/>
            <a:ext cx="9335997" cy="3077766"/>
          </a:xfrm>
          <a:prstGeom prst="rect">
            <a:avLst/>
          </a:prstGeom>
          <a:noFill/>
        </p:spPr>
        <p:txBody>
          <a:bodyPr wrap="square">
            <a:spAutoFit/>
          </a:bodyPr>
          <a:lstStyle/>
          <a:p>
            <a:pPr eaLnBrk="1" hangingPunct="1"/>
            <a:endParaRPr lang="es-ES_tradnl" altLang="es-ES" sz="1800">
              <a:solidFill>
                <a:srgbClr val="403B65"/>
              </a:solidFill>
            </a:endParaRPr>
          </a:p>
          <a:p>
            <a:pPr eaLnBrk="1" hangingPunct="1"/>
            <a:r>
              <a:rPr lang="es-ES_tradnl" altLang="es-ES" sz="1800">
                <a:solidFill>
                  <a:srgbClr val="403B65"/>
                </a:solidFill>
              </a:rPr>
              <a:t>¿</a:t>
            </a:r>
            <a:r>
              <a:rPr lang="es-ES_tradnl" altLang="es-ES" sz="1800" b="1">
                <a:solidFill>
                  <a:srgbClr val="403B65"/>
                </a:solidFill>
              </a:rPr>
              <a:t>Qué debemos hacer?</a:t>
            </a:r>
          </a:p>
          <a:p>
            <a:pPr eaLnBrk="1" hangingPunct="1"/>
            <a:endParaRPr lang="es-ES_tradnl" altLang="es-ES" sz="1800" b="1">
              <a:solidFill>
                <a:srgbClr val="403B65"/>
              </a:solidFill>
            </a:endParaRPr>
          </a:p>
          <a:p>
            <a:pPr eaLnBrk="1" hangingPunct="1">
              <a:spcBef>
                <a:spcPts val="1200"/>
              </a:spcBef>
            </a:pPr>
            <a:r>
              <a:rPr lang="es-ES_tradnl" altLang="es-ES" sz="1800" b="1">
                <a:solidFill>
                  <a:srgbClr val="403B65"/>
                </a:solidFill>
              </a:rPr>
              <a:t>1.- Suspender el betabloqueante.</a:t>
            </a:r>
          </a:p>
          <a:p>
            <a:pPr eaLnBrk="1" hangingPunct="1">
              <a:spcBef>
                <a:spcPts val="1200"/>
              </a:spcBef>
            </a:pPr>
            <a:r>
              <a:rPr lang="es-ES_tradnl" altLang="es-ES" sz="1800" b="1">
                <a:solidFill>
                  <a:srgbClr val="403B65"/>
                </a:solidFill>
              </a:rPr>
              <a:t>2.-Derivar a Urgencias hospitalarias para monitorización.</a:t>
            </a:r>
          </a:p>
          <a:p>
            <a:pPr eaLnBrk="1" hangingPunct="1">
              <a:spcBef>
                <a:spcPts val="1200"/>
              </a:spcBef>
            </a:pPr>
            <a:r>
              <a:rPr lang="es-ES_tradnl" altLang="es-ES" sz="1800" b="1">
                <a:solidFill>
                  <a:srgbClr val="403B65"/>
                </a:solidFill>
              </a:rPr>
              <a:t>3.-Administrar 300 </a:t>
            </a:r>
            <a:r>
              <a:rPr lang="es-ES_tradnl" altLang="es-ES" sz="1800" b="1" err="1">
                <a:solidFill>
                  <a:srgbClr val="403B65"/>
                </a:solidFill>
              </a:rPr>
              <a:t>mgr</a:t>
            </a:r>
            <a:r>
              <a:rPr lang="es-ES_tradnl" altLang="es-ES" sz="1800" b="1">
                <a:solidFill>
                  <a:srgbClr val="403B65"/>
                </a:solidFill>
              </a:rPr>
              <a:t> de aspirina y canalizar una </a:t>
            </a:r>
            <a:r>
              <a:rPr lang="es-ES_tradnl" altLang="es-ES" sz="1800" b="1" err="1">
                <a:solidFill>
                  <a:srgbClr val="403B65"/>
                </a:solidFill>
              </a:rPr>
              <a:t>via</a:t>
            </a:r>
            <a:r>
              <a:rPr lang="es-ES_tradnl" altLang="es-ES" sz="1800" b="1">
                <a:solidFill>
                  <a:srgbClr val="403B65"/>
                </a:solidFill>
              </a:rPr>
              <a:t> periférica. Realizar ECG a los 20 minutos.</a:t>
            </a:r>
          </a:p>
          <a:p>
            <a:pPr eaLnBrk="1" hangingPunct="1">
              <a:spcBef>
                <a:spcPts val="1200"/>
              </a:spcBef>
            </a:pPr>
            <a:r>
              <a:rPr lang="es-ES_tradnl" altLang="es-ES" sz="1800" b="1">
                <a:solidFill>
                  <a:srgbClr val="403B65"/>
                </a:solidFill>
              </a:rPr>
              <a:t>4.-Activar </a:t>
            </a:r>
            <a:r>
              <a:rPr lang="es-ES_tradnl" altLang="es-ES" sz="1800" b="1" err="1">
                <a:solidFill>
                  <a:srgbClr val="403B65"/>
                </a:solidFill>
              </a:rPr>
              <a:t>Codigo</a:t>
            </a:r>
            <a:r>
              <a:rPr lang="es-ES_tradnl" altLang="es-ES" sz="1800" b="1">
                <a:solidFill>
                  <a:srgbClr val="403B65"/>
                </a:solidFill>
              </a:rPr>
              <a:t> Infarto.</a:t>
            </a:r>
          </a:p>
          <a:p>
            <a:pPr eaLnBrk="1" hangingPunct="1">
              <a:spcBef>
                <a:spcPts val="1200"/>
              </a:spcBef>
            </a:pPr>
            <a:r>
              <a:rPr lang="es-ES_tradnl" altLang="es-ES" sz="1800" b="1">
                <a:solidFill>
                  <a:srgbClr val="403B65"/>
                </a:solidFill>
              </a:rPr>
              <a:t>5.-Colocar un marcapasos </a:t>
            </a:r>
            <a:r>
              <a:rPr lang="es-ES_tradnl" altLang="es-ES" sz="1800" b="1" err="1">
                <a:solidFill>
                  <a:srgbClr val="403B65"/>
                </a:solidFill>
              </a:rPr>
              <a:t>transcutaneo</a:t>
            </a:r>
            <a:r>
              <a:rPr lang="es-ES_tradnl" altLang="es-ES" sz="1800" b="1">
                <a:solidFill>
                  <a:srgbClr val="403B65"/>
                </a:solidFill>
              </a:rPr>
              <a:t>. </a:t>
            </a:r>
            <a:endParaRPr lang="es-ES_tradnl" altLang="es-ES" sz="1800">
              <a:solidFill>
                <a:srgbClr val="403B65"/>
              </a:solidFill>
            </a:endParaRPr>
          </a:p>
        </p:txBody>
      </p:sp>
    </p:spTree>
    <p:extLst>
      <p:ext uri="{BB962C8B-B14F-4D97-AF65-F5344CB8AC3E}">
        <p14:creationId xmlns:p14="http://schemas.microsoft.com/office/powerpoint/2010/main" val="2176160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64EE5-980D-ED4B-BD80-396355689B72}"/>
            </a:ext>
          </a:extLst>
        </p:cNvPr>
        <p:cNvGrpSpPr/>
        <p:nvPr/>
      </p:nvGrpSpPr>
      <p:grpSpPr>
        <a:xfrm>
          <a:off x="0" y="0"/>
          <a:ext cx="0" cy="0"/>
          <a:chOff x="0" y="0"/>
          <a:chExt cx="0" cy="0"/>
        </a:xfrm>
      </p:grpSpPr>
      <p:sp>
        <p:nvSpPr>
          <p:cNvPr id="29697" name="CuadroTexto 5">
            <a:extLst>
              <a:ext uri="{FF2B5EF4-FFF2-40B4-BE49-F238E27FC236}">
                <a16:creationId xmlns:a16="http://schemas.microsoft.com/office/drawing/2014/main" id="{B5C2B5F2-457E-CF62-065C-4693DE539E2B}"/>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a:t>
            </a:r>
          </a:p>
        </p:txBody>
      </p:sp>
      <p:sp>
        <p:nvSpPr>
          <p:cNvPr id="3" name="CuadroTexto 2">
            <a:extLst>
              <a:ext uri="{FF2B5EF4-FFF2-40B4-BE49-F238E27FC236}">
                <a16:creationId xmlns:a16="http://schemas.microsoft.com/office/drawing/2014/main" id="{60AF0590-ED7C-4DEC-EE14-58C543626445}"/>
              </a:ext>
            </a:extLst>
          </p:cNvPr>
          <p:cNvSpPr txBox="1"/>
          <p:nvPr/>
        </p:nvSpPr>
        <p:spPr>
          <a:xfrm>
            <a:off x="966952" y="1355834"/>
            <a:ext cx="9282834" cy="3077766"/>
          </a:xfrm>
          <a:prstGeom prst="rect">
            <a:avLst/>
          </a:prstGeom>
          <a:noFill/>
        </p:spPr>
        <p:txBody>
          <a:bodyPr wrap="square">
            <a:spAutoFit/>
          </a:bodyPr>
          <a:lstStyle/>
          <a:p>
            <a:pPr eaLnBrk="1" hangingPunct="1"/>
            <a:endParaRPr lang="es-ES_tradnl" altLang="es-ES" sz="1800">
              <a:solidFill>
                <a:srgbClr val="403B65"/>
              </a:solidFill>
            </a:endParaRPr>
          </a:p>
          <a:p>
            <a:pPr eaLnBrk="1" hangingPunct="1"/>
            <a:r>
              <a:rPr lang="es-ES_tradnl" altLang="es-ES" sz="1800">
                <a:solidFill>
                  <a:srgbClr val="403B65"/>
                </a:solidFill>
              </a:rPr>
              <a:t>¿</a:t>
            </a:r>
            <a:r>
              <a:rPr lang="es-ES_tradnl" altLang="es-ES" sz="1800" b="1">
                <a:solidFill>
                  <a:srgbClr val="403B65"/>
                </a:solidFill>
              </a:rPr>
              <a:t>Qué debemos hacer?</a:t>
            </a:r>
          </a:p>
          <a:p>
            <a:pPr eaLnBrk="1" hangingPunct="1"/>
            <a:endParaRPr lang="es-ES_tradnl" altLang="es-ES" sz="1800" b="1">
              <a:solidFill>
                <a:srgbClr val="403B65"/>
              </a:solidFill>
            </a:endParaRPr>
          </a:p>
          <a:p>
            <a:pPr eaLnBrk="1" hangingPunct="1">
              <a:spcBef>
                <a:spcPts val="1200"/>
              </a:spcBef>
            </a:pPr>
            <a:r>
              <a:rPr lang="es-ES_tradnl" altLang="es-ES" sz="1800" b="1">
                <a:solidFill>
                  <a:srgbClr val="403B65"/>
                </a:solidFill>
              </a:rPr>
              <a:t>1.- Suspender el betabloqueante.</a:t>
            </a:r>
          </a:p>
          <a:p>
            <a:pPr eaLnBrk="1" hangingPunct="1">
              <a:spcBef>
                <a:spcPts val="1200"/>
              </a:spcBef>
            </a:pPr>
            <a:r>
              <a:rPr lang="es-ES_tradnl" altLang="es-ES" sz="1800" b="1">
                <a:solidFill>
                  <a:srgbClr val="403B65"/>
                </a:solidFill>
              </a:rPr>
              <a:t>2.-Derivar a Urgencias hospitalarias para monitorización.</a:t>
            </a:r>
          </a:p>
          <a:p>
            <a:pPr eaLnBrk="1" hangingPunct="1">
              <a:spcBef>
                <a:spcPts val="1200"/>
              </a:spcBef>
            </a:pPr>
            <a:r>
              <a:rPr lang="es-ES_tradnl" altLang="es-ES" sz="1800" b="1">
                <a:solidFill>
                  <a:srgbClr val="403B65"/>
                </a:solidFill>
              </a:rPr>
              <a:t>3.-Administrar 300 </a:t>
            </a:r>
            <a:r>
              <a:rPr lang="es-ES_tradnl" altLang="es-ES" sz="1800" b="1" err="1">
                <a:solidFill>
                  <a:srgbClr val="403B65"/>
                </a:solidFill>
              </a:rPr>
              <a:t>mgr</a:t>
            </a:r>
            <a:r>
              <a:rPr lang="es-ES_tradnl" altLang="es-ES" sz="1800" b="1">
                <a:solidFill>
                  <a:srgbClr val="403B65"/>
                </a:solidFill>
              </a:rPr>
              <a:t> de aspirina y canalizar una </a:t>
            </a:r>
            <a:r>
              <a:rPr lang="es-ES_tradnl" altLang="es-ES" sz="1800" b="1" err="1">
                <a:solidFill>
                  <a:srgbClr val="403B65"/>
                </a:solidFill>
              </a:rPr>
              <a:t>via</a:t>
            </a:r>
            <a:r>
              <a:rPr lang="es-ES_tradnl" altLang="es-ES" sz="1800" b="1">
                <a:solidFill>
                  <a:srgbClr val="403B65"/>
                </a:solidFill>
              </a:rPr>
              <a:t> periférica. Realizar ECG a los 20 minutos.</a:t>
            </a:r>
          </a:p>
          <a:p>
            <a:pPr eaLnBrk="1" hangingPunct="1">
              <a:spcBef>
                <a:spcPts val="1200"/>
              </a:spcBef>
            </a:pPr>
            <a:r>
              <a:rPr lang="es-ES_tradnl" altLang="es-ES" sz="1800" b="1">
                <a:solidFill>
                  <a:srgbClr val="403B65"/>
                </a:solidFill>
              </a:rPr>
              <a:t>4.-</a:t>
            </a:r>
            <a:r>
              <a:rPr lang="es-ES_tradnl" altLang="es-ES" sz="1800" b="1">
                <a:solidFill>
                  <a:srgbClr val="FF0000"/>
                </a:solidFill>
              </a:rPr>
              <a:t>Activar </a:t>
            </a:r>
            <a:r>
              <a:rPr lang="es-ES_tradnl" altLang="es-ES" sz="1800" b="1" err="1">
                <a:solidFill>
                  <a:srgbClr val="FF0000"/>
                </a:solidFill>
              </a:rPr>
              <a:t>Codigo</a:t>
            </a:r>
            <a:r>
              <a:rPr lang="es-ES_tradnl" altLang="es-ES" sz="1800" b="1">
                <a:solidFill>
                  <a:srgbClr val="FF0000"/>
                </a:solidFill>
              </a:rPr>
              <a:t> Infarto</a:t>
            </a:r>
            <a:r>
              <a:rPr lang="es-ES_tradnl" altLang="es-ES" sz="1800" b="1">
                <a:solidFill>
                  <a:srgbClr val="403B65"/>
                </a:solidFill>
              </a:rPr>
              <a:t>.</a:t>
            </a:r>
          </a:p>
          <a:p>
            <a:pPr eaLnBrk="1" hangingPunct="1">
              <a:spcBef>
                <a:spcPts val="1200"/>
              </a:spcBef>
            </a:pPr>
            <a:r>
              <a:rPr lang="es-ES_tradnl" altLang="es-ES" sz="1800" b="1">
                <a:solidFill>
                  <a:srgbClr val="403B65"/>
                </a:solidFill>
              </a:rPr>
              <a:t>5.-Colocar un marcapasos </a:t>
            </a:r>
            <a:r>
              <a:rPr lang="es-ES_tradnl" altLang="es-ES" sz="1800" b="1" err="1">
                <a:solidFill>
                  <a:srgbClr val="403B65"/>
                </a:solidFill>
              </a:rPr>
              <a:t>transcutaneo</a:t>
            </a:r>
            <a:r>
              <a:rPr lang="es-ES_tradnl" altLang="es-ES" sz="1800" b="1">
                <a:solidFill>
                  <a:srgbClr val="403B65"/>
                </a:solidFill>
              </a:rPr>
              <a:t>. </a:t>
            </a:r>
            <a:endParaRPr lang="es-ES_tradnl" altLang="es-ES" sz="1800">
              <a:solidFill>
                <a:srgbClr val="403B65"/>
              </a:solidFill>
            </a:endParaRPr>
          </a:p>
        </p:txBody>
      </p:sp>
    </p:spTree>
    <p:extLst>
      <p:ext uri="{BB962C8B-B14F-4D97-AF65-F5344CB8AC3E}">
        <p14:creationId xmlns:p14="http://schemas.microsoft.com/office/powerpoint/2010/main" val="4035965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42416-8F66-CD72-561E-063BE9043356}"/>
            </a:ext>
          </a:extLst>
        </p:cNvPr>
        <p:cNvGrpSpPr/>
        <p:nvPr/>
      </p:nvGrpSpPr>
      <p:grpSpPr>
        <a:xfrm>
          <a:off x="0" y="0"/>
          <a:ext cx="0" cy="0"/>
          <a:chOff x="0" y="0"/>
          <a:chExt cx="0" cy="0"/>
        </a:xfrm>
      </p:grpSpPr>
      <p:sp>
        <p:nvSpPr>
          <p:cNvPr id="31745" name="CuadroTexto 3">
            <a:extLst>
              <a:ext uri="{FF2B5EF4-FFF2-40B4-BE49-F238E27FC236}">
                <a16:creationId xmlns:a16="http://schemas.microsoft.com/office/drawing/2014/main" id="{80E456D2-0346-067D-B430-58D789B043F7}"/>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CASO CLÍNICO : EXPLICACIÓN.</a:t>
            </a:r>
            <a:endParaRPr lang="es-ES_tradnl" altLang="es-ES">
              <a:solidFill>
                <a:srgbClr val="AC0F1F"/>
              </a:solidFill>
            </a:endParaRPr>
          </a:p>
        </p:txBody>
      </p:sp>
      <p:sp>
        <p:nvSpPr>
          <p:cNvPr id="31746" name="1 CuadroTexto">
            <a:extLst>
              <a:ext uri="{FF2B5EF4-FFF2-40B4-BE49-F238E27FC236}">
                <a16:creationId xmlns:a16="http://schemas.microsoft.com/office/drawing/2014/main" id="{AECB071B-2A7C-E136-FAFE-76F7991A1C4B}"/>
              </a:ext>
            </a:extLst>
          </p:cNvPr>
          <p:cNvSpPr txBox="1">
            <a:spLocks noChangeArrowheads="1"/>
          </p:cNvSpPr>
          <p:nvPr/>
        </p:nvSpPr>
        <p:spPr bwMode="auto">
          <a:xfrm>
            <a:off x="707442" y="1295499"/>
            <a:ext cx="107771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_tradnl" altLang="es-ES" sz="1800">
                <a:solidFill>
                  <a:srgbClr val="403B65"/>
                </a:solidFill>
              </a:rPr>
              <a:t>Todo paciente que acude por dolor epigástrico previo autolimitado mayor de 50 años debe realizarse ECG. Este paciente además presenta cuadro </a:t>
            </a:r>
            <a:r>
              <a:rPr lang="es-ES_tradnl" altLang="es-ES" sz="1800" err="1">
                <a:solidFill>
                  <a:srgbClr val="403B65"/>
                </a:solidFill>
              </a:rPr>
              <a:t>presincopal</a:t>
            </a:r>
            <a:r>
              <a:rPr lang="es-ES_tradnl" altLang="es-ES" sz="1800">
                <a:solidFill>
                  <a:srgbClr val="403B65"/>
                </a:solidFill>
              </a:rPr>
              <a:t> y signos de bajo gasto. </a:t>
            </a:r>
          </a:p>
          <a:p>
            <a:pPr algn="just" eaLnBrk="1" hangingPunct="1"/>
            <a:endParaRPr lang="es-ES_tradnl" altLang="es-ES" sz="1800">
              <a:solidFill>
                <a:srgbClr val="403B65"/>
              </a:solidFill>
            </a:endParaRPr>
          </a:p>
          <a:p>
            <a:pPr algn="just" eaLnBrk="1" hangingPunct="1"/>
            <a:r>
              <a:rPr lang="es-ES_tradnl" altLang="es-ES" sz="1800">
                <a:solidFill>
                  <a:srgbClr val="403B65"/>
                </a:solidFill>
              </a:rPr>
              <a:t>El ECG muestra un SCACEST con trastorno del ritmo asociado. BAV de alto grado sintomático. Probablemente se deba a una oclusión proximal de la arteria coronaria derecha. </a:t>
            </a:r>
          </a:p>
          <a:p>
            <a:pPr algn="just" eaLnBrk="1" hangingPunct="1"/>
            <a:r>
              <a:rPr lang="es-ES_tradnl" altLang="es-ES" sz="1800">
                <a:solidFill>
                  <a:srgbClr val="403B65"/>
                </a:solidFill>
              </a:rPr>
              <a:t>Se podrían hacer las derivaciones V3R y V4R. </a:t>
            </a:r>
          </a:p>
          <a:p>
            <a:pPr algn="just" eaLnBrk="1" hangingPunct="1"/>
            <a:endParaRPr lang="es-ES_tradnl" altLang="es-ES" sz="1800">
              <a:solidFill>
                <a:srgbClr val="403B65"/>
              </a:solidFill>
            </a:endParaRPr>
          </a:p>
          <a:p>
            <a:pPr algn="just" eaLnBrk="1" hangingPunct="1"/>
            <a:r>
              <a:rPr lang="es-ES_tradnl" altLang="es-ES" sz="1800">
                <a:solidFill>
                  <a:srgbClr val="403B65"/>
                </a:solidFill>
              </a:rPr>
              <a:t>Se debe colocar un desfibrilador con capacidad de marcapasos transcutáneo y  estar preparado para soporte vital. </a:t>
            </a:r>
          </a:p>
          <a:p>
            <a:pPr algn="just" eaLnBrk="1" hangingPunct="1"/>
            <a:endParaRPr lang="es-ES_tradnl" altLang="es-ES" sz="1800">
              <a:solidFill>
                <a:srgbClr val="403B65"/>
              </a:solidFill>
            </a:endParaRPr>
          </a:p>
          <a:p>
            <a:pPr algn="just" eaLnBrk="1" hangingPunct="1"/>
            <a:r>
              <a:rPr lang="es-ES_tradnl" altLang="es-ES" sz="1800">
                <a:solidFill>
                  <a:srgbClr val="403B65"/>
                </a:solidFill>
              </a:rPr>
              <a:t>Se debe administrar AAS y según el protocolo la segunda antiagregación. </a:t>
            </a:r>
          </a:p>
          <a:p>
            <a:pPr algn="just" eaLnBrk="1" hangingPunct="1"/>
            <a:endParaRPr lang="es-ES_tradnl" altLang="es-ES" sz="1800">
              <a:solidFill>
                <a:srgbClr val="403B65"/>
              </a:solidFill>
            </a:endParaRPr>
          </a:p>
          <a:p>
            <a:pPr algn="just" eaLnBrk="1" hangingPunct="1"/>
            <a:r>
              <a:rPr lang="es-ES_tradnl" altLang="es-ES" sz="1800">
                <a:solidFill>
                  <a:srgbClr val="403B65"/>
                </a:solidFill>
              </a:rPr>
              <a:t>Se debe activar código infarto para realizar un traslado medicalizado y realizar preaviso a cardiología para su traslado a sala de </a:t>
            </a:r>
            <a:r>
              <a:rPr lang="es-ES_tradnl" altLang="es-ES" sz="1800" err="1">
                <a:solidFill>
                  <a:srgbClr val="403B65"/>
                </a:solidFill>
              </a:rPr>
              <a:t>hemodinamica</a:t>
            </a:r>
            <a:r>
              <a:rPr lang="es-ES_tradnl" altLang="es-ES" sz="1800">
                <a:solidFill>
                  <a:srgbClr val="403B65"/>
                </a:solidFill>
              </a:rPr>
              <a:t>. </a:t>
            </a:r>
          </a:p>
          <a:p>
            <a:pPr algn="just" eaLnBrk="1" hangingPunct="1"/>
            <a:endParaRPr lang="es-ES_tradnl" altLang="es-ES" sz="1800">
              <a:solidFill>
                <a:srgbClr val="403B65"/>
              </a:solidFill>
            </a:endParaRPr>
          </a:p>
          <a:p>
            <a:pPr algn="just" eaLnBrk="1" hangingPunct="1"/>
            <a:endParaRPr lang="es-ES_tradnl" altLang="es-ES" sz="1800">
              <a:solidFill>
                <a:srgbClr val="403B65"/>
              </a:solidFill>
            </a:endParaRPr>
          </a:p>
          <a:p>
            <a:pPr algn="just" eaLnBrk="1" hangingPunct="1"/>
            <a:r>
              <a:rPr lang="es-ES_tradnl" altLang="es-ES" sz="1800">
                <a:solidFill>
                  <a:srgbClr val="403B65"/>
                </a:solidFill>
              </a:rPr>
              <a:t>ES UNA EMERGENCIA MEDICA.</a:t>
            </a:r>
          </a:p>
        </p:txBody>
      </p:sp>
    </p:spTree>
    <p:extLst>
      <p:ext uri="{BB962C8B-B14F-4D97-AF65-F5344CB8AC3E}">
        <p14:creationId xmlns:p14="http://schemas.microsoft.com/office/powerpoint/2010/main" val="2944288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065A6E0-2513-D2FA-6896-023F43022D36}"/>
              </a:ext>
            </a:extLst>
          </p:cNvPr>
          <p:cNvSpPr txBox="1">
            <a:spLocks noChangeArrowheads="1"/>
          </p:cNvSpPr>
          <p:nvPr/>
        </p:nvSpPr>
        <p:spPr bwMode="auto">
          <a:xfrm>
            <a:off x="3300414" y="2297113"/>
            <a:ext cx="73675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is-IS" altLang="es-ES" sz="3600">
                <a:solidFill>
                  <a:srgbClr val="302C4C"/>
                </a:solidFill>
              </a:rPr>
              <a:t>BRADIARRITMIAS Y TRASTORNOS  DE LA CONDUCCIÓN</a:t>
            </a:r>
          </a:p>
        </p:txBody>
      </p:sp>
      <p:cxnSp>
        <p:nvCxnSpPr>
          <p:cNvPr id="6" name="Conector recto 5">
            <a:extLst>
              <a:ext uri="{FF2B5EF4-FFF2-40B4-BE49-F238E27FC236}">
                <a16:creationId xmlns:a16="http://schemas.microsoft.com/office/drawing/2014/main" id="{E17FB28B-E754-8C43-D017-EC0F240BBC1B}"/>
              </a:ext>
            </a:extLst>
          </p:cNvPr>
          <p:cNvCxnSpPr/>
          <p:nvPr/>
        </p:nvCxnSpPr>
        <p:spPr>
          <a:xfrm>
            <a:off x="3438525" y="3619500"/>
            <a:ext cx="7297738" cy="0"/>
          </a:xfrm>
          <a:prstGeom prst="line">
            <a:avLst/>
          </a:prstGeom>
          <a:ln w="38100">
            <a:solidFill>
              <a:srgbClr val="AC0F1F"/>
            </a:solidFill>
          </a:ln>
          <a:effectLst/>
        </p:spPr>
        <p:style>
          <a:lnRef idx="2">
            <a:schemeClr val="accent1"/>
          </a:lnRef>
          <a:fillRef idx="0">
            <a:schemeClr val="accent1"/>
          </a:fillRef>
          <a:effectRef idx="1">
            <a:schemeClr val="accent1"/>
          </a:effectRef>
          <a:fontRef idx="minor">
            <a:schemeClr val="tx1"/>
          </a:fontRef>
        </p:style>
      </p:cxnSp>
      <p:sp>
        <p:nvSpPr>
          <p:cNvPr id="75781" name="CuadroTexto 4">
            <a:extLst>
              <a:ext uri="{FF2B5EF4-FFF2-40B4-BE49-F238E27FC236}">
                <a16:creationId xmlns:a16="http://schemas.microsoft.com/office/drawing/2014/main" id="{4CE79EA7-5F78-8AB0-63E2-1B87F0F0582E}"/>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ABORDAJE DE LAS URGENCIAS CARDIOVASCULARES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ángulo 4">
            <a:extLst>
              <a:ext uri="{FF2B5EF4-FFF2-40B4-BE49-F238E27FC236}">
                <a16:creationId xmlns:a16="http://schemas.microsoft.com/office/drawing/2014/main" id="{7393F788-83F3-9A06-0ECA-5C52FC0369B0}"/>
              </a:ext>
            </a:extLst>
          </p:cNvPr>
          <p:cNvSpPr>
            <a:spLocks noChangeArrowheads="1"/>
          </p:cNvSpPr>
          <p:nvPr/>
        </p:nvSpPr>
        <p:spPr bwMode="auto">
          <a:xfrm>
            <a:off x="2168526" y="1155701"/>
            <a:ext cx="82343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0">
              <a:defRPr sz="2400">
                <a:solidFill>
                  <a:schemeClr val="tx1"/>
                </a:solidFill>
                <a:latin typeface="Calibri" panose="020F0502020204030204" pitchFamily="34" charset="0"/>
                <a:ea typeface="MS PGothic" panose="020B0600070205080204" pitchFamily="34" charset="-128"/>
              </a:defRPr>
            </a:lvl1pPr>
            <a:lvl2pPr marL="742950" indent="-285750" defTabSz="0">
              <a:defRPr sz="2400">
                <a:solidFill>
                  <a:schemeClr val="tx1"/>
                </a:solidFill>
                <a:latin typeface="Calibri" panose="020F0502020204030204" pitchFamily="34" charset="0"/>
                <a:ea typeface="MS PGothic" panose="020B0600070205080204" pitchFamily="34" charset="-128"/>
              </a:defRPr>
            </a:lvl2pPr>
            <a:lvl3pPr marL="1143000" indent="-228600" defTabSz="0">
              <a:defRPr sz="2400">
                <a:solidFill>
                  <a:schemeClr val="tx1"/>
                </a:solidFill>
                <a:latin typeface="Calibri" panose="020F0502020204030204" pitchFamily="34" charset="0"/>
                <a:ea typeface="MS PGothic" panose="020B0600070205080204" pitchFamily="34" charset="-128"/>
              </a:defRPr>
            </a:lvl3pPr>
            <a:lvl4pPr marL="1600200" indent="-228600" defTabSz="0">
              <a:defRPr sz="2400">
                <a:solidFill>
                  <a:schemeClr val="tx1"/>
                </a:solidFill>
                <a:latin typeface="Calibri" panose="020F0502020204030204" pitchFamily="34" charset="0"/>
                <a:ea typeface="MS PGothic" panose="020B0600070205080204" pitchFamily="34" charset="-128"/>
              </a:defRPr>
            </a:lvl4pPr>
            <a:lvl5pPr marL="2057400" indent="-228600" defTabSz="0">
              <a:defRPr sz="2400">
                <a:solidFill>
                  <a:schemeClr val="tx1"/>
                </a:solidFill>
                <a:latin typeface="Calibri" panose="020F0502020204030204" pitchFamily="34" charset="0"/>
                <a:ea typeface="MS PGothic" panose="020B0600070205080204" pitchFamily="34" charset="-128"/>
              </a:defRPr>
            </a:lvl5pPr>
            <a:lvl6pPr marL="2514600" indent="-228600" defTabSz="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403B65"/>
                </a:solidFill>
              </a:rPr>
              <a:t>Etiología</a:t>
            </a:r>
          </a:p>
          <a:p>
            <a:pPr eaLnBrk="1" hangingPunct="1">
              <a:buClr>
                <a:schemeClr val="accent2"/>
              </a:buClr>
            </a:pPr>
            <a:endParaRPr lang="es-ES_tradnl" altLang="es-ES" sz="1800" b="1" u="sng">
              <a:solidFill>
                <a:srgbClr val="403B65"/>
              </a:solidFill>
            </a:endParaRPr>
          </a:p>
          <a:p>
            <a:pPr eaLnBrk="1" hangingPunct="1">
              <a:buClr>
                <a:schemeClr val="accent2"/>
              </a:buClr>
              <a:buFont typeface="Arial" panose="020B0604020202020204" pitchFamily="34" charset="0"/>
              <a:buChar char="•"/>
            </a:pPr>
            <a:r>
              <a:rPr lang="es-ES_tradnl" altLang="es-ES" sz="1600" b="1">
                <a:solidFill>
                  <a:srgbClr val="403B65"/>
                </a:solidFill>
              </a:rPr>
              <a:t>Causas extrínsecas: agentes farmacológicos </a:t>
            </a:r>
            <a:r>
              <a:rPr lang="es-ES_tradnl" altLang="es-ES" sz="1600">
                <a:solidFill>
                  <a:srgbClr val="403B65"/>
                </a:solidFill>
              </a:rPr>
              <a:t>(bloqueadores beta, antagonistas del calcio, glucósidos cardíacos, antiarrítmicos clase I y III, antihipertensivos, litio y fenitoína), alteraciones electrolíticas, hipotiroidismo, apnea del sueño, hipoxia, hipotermia, aumento del tono </a:t>
            </a:r>
            <a:r>
              <a:rPr lang="es-ES_tradnl" altLang="es-ES" sz="1600" err="1">
                <a:solidFill>
                  <a:srgbClr val="403B65"/>
                </a:solidFill>
              </a:rPr>
              <a:t>vagal</a:t>
            </a:r>
            <a:r>
              <a:rPr lang="es-ES_tradnl" altLang="es-ES" sz="1600">
                <a:solidFill>
                  <a:srgbClr val="403B65"/>
                </a:solidFill>
              </a:rPr>
              <a:t> (tos, vómitos), defecación, micción.</a:t>
            </a:r>
          </a:p>
          <a:p>
            <a:pPr eaLnBrk="1" hangingPunct="1">
              <a:buClr>
                <a:schemeClr val="accent2"/>
              </a:buClr>
              <a:buFont typeface="Arial" panose="020B0604020202020204" pitchFamily="34" charset="0"/>
              <a:buChar char="•"/>
            </a:pPr>
            <a:endParaRPr lang="es-ES_tradnl" altLang="es-ES" sz="1600" u="sng">
              <a:solidFill>
                <a:srgbClr val="403B65"/>
              </a:solidFill>
            </a:endParaRPr>
          </a:p>
          <a:p>
            <a:pPr eaLnBrk="1" hangingPunct="1">
              <a:buClr>
                <a:schemeClr val="accent2"/>
              </a:buClr>
              <a:buFont typeface="Arial" panose="020B0604020202020204" pitchFamily="34" charset="0"/>
              <a:buChar char="•"/>
            </a:pPr>
            <a:r>
              <a:rPr lang="es-ES_tradnl" altLang="es-ES" sz="1600" b="1">
                <a:solidFill>
                  <a:srgbClr val="403B65"/>
                </a:solidFill>
              </a:rPr>
              <a:t>Causas intrínsecas: fibrosis degenerativa idiopática</a:t>
            </a:r>
            <a:r>
              <a:rPr lang="es-ES_tradnl" altLang="es-ES" sz="1600">
                <a:solidFill>
                  <a:srgbClr val="403B65"/>
                </a:solidFill>
              </a:rPr>
              <a:t>, isquemia (incluido infarto), enfermedades infecciosas (enfermedad de Chagas, endocarditis, difteria), enfermedad inflamatoria (miocarditis), trastornos infiltrativos, enfermedades del colágeno, trastornos osteomusculares, cirugía cardíaca (sustitución valvular, cardiopatía congénita).</a:t>
            </a:r>
          </a:p>
          <a:p>
            <a:pPr eaLnBrk="1" hangingPunct="1">
              <a:buFont typeface="Wingdings" pitchFamily="2" charset="2"/>
              <a:buChar char="²"/>
            </a:pPr>
            <a:endParaRPr lang="es-ES_tradnl" altLang="es-ES" sz="1600">
              <a:solidFill>
                <a:srgbClr val="403B65"/>
              </a:solidFill>
            </a:endParaRPr>
          </a:p>
          <a:p>
            <a:pPr eaLnBrk="1" hangingPunct="1"/>
            <a:r>
              <a:rPr lang="es-ES_tradnl" altLang="es-ES" sz="1800" b="1">
                <a:solidFill>
                  <a:srgbClr val="403B65"/>
                </a:solidFill>
              </a:rPr>
              <a:t>Clínica</a:t>
            </a:r>
          </a:p>
          <a:p>
            <a:pPr eaLnBrk="1" hangingPunct="1"/>
            <a:endParaRPr lang="es-ES_tradnl" altLang="es-ES" sz="1600" u="sng">
              <a:solidFill>
                <a:srgbClr val="403B65"/>
              </a:solidFill>
            </a:endParaRPr>
          </a:p>
          <a:p>
            <a:pPr eaLnBrk="1" hangingPunct="1"/>
            <a:r>
              <a:rPr lang="es-ES_tradnl" altLang="es-ES" sz="1600" b="1">
                <a:solidFill>
                  <a:srgbClr val="403B65"/>
                </a:solidFill>
              </a:rPr>
              <a:t>Muy variable </a:t>
            </a:r>
            <a:r>
              <a:rPr lang="es-ES_tradnl" altLang="es-ES" sz="1600">
                <a:solidFill>
                  <a:srgbClr val="403B65"/>
                </a:solidFill>
              </a:rPr>
              <a:t>=&gt; asintomáticas, mareo / aturdimiento / vértigo, síncope / </a:t>
            </a:r>
            <a:r>
              <a:rPr lang="es-ES_tradnl" altLang="es-ES" sz="1600" err="1">
                <a:solidFill>
                  <a:srgbClr val="403B65"/>
                </a:solidFill>
              </a:rPr>
              <a:t>presíncope</a:t>
            </a:r>
            <a:r>
              <a:rPr lang="es-ES_tradnl" altLang="es-ES" sz="1600">
                <a:solidFill>
                  <a:srgbClr val="403B65"/>
                </a:solidFill>
              </a:rPr>
              <a:t> / crisis de Adams-</a:t>
            </a:r>
            <a:r>
              <a:rPr lang="es-ES_tradnl" altLang="es-ES" sz="1600" err="1">
                <a:solidFill>
                  <a:srgbClr val="403B65"/>
                </a:solidFill>
              </a:rPr>
              <a:t>Stoke</a:t>
            </a:r>
            <a:r>
              <a:rPr lang="es-ES_tradnl" altLang="es-ES" sz="1600">
                <a:solidFill>
                  <a:srgbClr val="403B65"/>
                </a:solidFill>
              </a:rPr>
              <a:t>, fatiga / letargia, angina / disnea, insuficiencia cardíaca congestiva, alteración mental.                                                                                                                                                                                            </a:t>
            </a:r>
          </a:p>
        </p:txBody>
      </p:sp>
      <p:sp>
        <p:nvSpPr>
          <p:cNvPr id="77827" name="CuadroTexto 4">
            <a:extLst>
              <a:ext uri="{FF2B5EF4-FFF2-40B4-BE49-F238E27FC236}">
                <a16:creationId xmlns:a16="http://schemas.microsoft.com/office/drawing/2014/main" id="{90F542F2-B16D-F471-4498-D7F911F181E0}"/>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BRADIARRITMIAS Y TRASTORNOS DE LA CONDUCCIÓN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FC8695-8663-6B68-BEB0-0711D156CEE7}"/>
              </a:ext>
            </a:extLst>
          </p:cNvPr>
          <p:cNvSpPr txBox="1"/>
          <p:nvPr/>
        </p:nvSpPr>
        <p:spPr>
          <a:xfrm>
            <a:off x="914399" y="445155"/>
            <a:ext cx="10363201" cy="2862322"/>
          </a:xfrm>
          <a:prstGeom prst="rect">
            <a:avLst/>
          </a:prstGeom>
          <a:noFill/>
        </p:spPr>
        <p:txBody>
          <a:bodyPr wrap="square">
            <a:spAutoFit/>
          </a:bodyPr>
          <a:lstStyle/>
          <a:p>
            <a:pPr algn="l" fontAlgn="base"/>
            <a:r>
              <a:rPr lang="es-ES" b="1" i="0" u="none" strike="noStrike">
                <a:solidFill>
                  <a:srgbClr val="C00000"/>
                </a:solidFill>
                <a:effectLst/>
                <a:latin typeface="Source Sans Pro" panose="020F0502020204030204" pitchFamily="34" charset="0"/>
              </a:rPr>
              <a:t>BRADIARRITMIAS</a:t>
            </a:r>
            <a:r>
              <a:rPr lang="es-ES" b="1" i="0" u="none" strike="noStrike">
                <a:effectLst/>
                <a:latin typeface="Source Sans Pro" panose="020F0502020204030204" pitchFamily="34" charset="0"/>
              </a:rPr>
              <a:t> </a:t>
            </a:r>
            <a:endParaRPr lang="es-ES" b="1">
              <a:latin typeface="Source Sans Pro" panose="020F0502020204030204" pitchFamily="34" charset="0"/>
            </a:endParaRPr>
          </a:p>
          <a:p>
            <a:pPr algn="l" fontAlgn="base"/>
            <a:endParaRPr lang="es-ES" b="1" i="0" u="none" strike="noStrike">
              <a:effectLst/>
              <a:latin typeface="Source Sans Pro" panose="020F0502020204030204" pitchFamily="34" charset="0"/>
            </a:endParaRPr>
          </a:p>
          <a:p>
            <a:pPr algn="just" fontAlgn="base"/>
            <a:r>
              <a:rPr lang="es-ES" b="0" i="0" u="none" strike="noStrike">
                <a:solidFill>
                  <a:srgbClr val="000000"/>
                </a:solidFill>
                <a:effectLst/>
              </a:rPr>
              <a:t>Definimos bradicardia como toda frecuencia cardiaca por debajo de 50 </a:t>
            </a:r>
            <a:r>
              <a:rPr lang="es-ES" b="0" i="0" u="none" strike="noStrike" err="1">
                <a:solidFill>
                  <a:srgbClr val="000000"/>
                </a:solidFill>
                <a:effectLst/>
              </a:rPr>
              <a:t>lpm</a:t>
            </a:r>
            <a:r>
              <a:rPr lang="es-ES" b="0" i="0" u="none" strike="noStrike">
                <a:solidFill>
                  <a:srgbClr val="000000"/>
                </a:solidFill>
                <a:effectLst/>
              </a:rPr>
              <a:t>, puede ser un hallazgo patológico o constituir una respuesta fisiológica normal: edad avanzada, reacción </a:t>
            </a:r>
            <a:r>
              <a:rPr lang="es-ES" b="0" i="0" u="none" strike="noStrike" err="1">
                <a:solidFill>
                  <a:srgbClr val="000000"/>
                </a:solidFill>
                <a:effectLst/>
              </a:rPr>
              <a:t>vagal</a:t>
            </a:r>
            <a:r>
              <a:rPr lang="es-ES" b="0" i="0" u="none" strike="noStrike">
                <a:solidFill>
                  <a:srgbClr val="000000"/>
                </a:solidFill>
                <a:effectLst/>
              </a:rPr>
              <a:t>, deportistas…</a:t>
            </a:r>
          </a:p>
          <a:p>
            <a:pPr algn="just" fontAlgn="base"/>
            <a:endParaRPr lang="es-ES" b="0" i="0" u="none" strike="noStrike">
              <a:solidFill>
                <a:srgbClr val="000000"/>
              </a:solidFill>
              <a:effectLst/>
            </a:endParaRPr>
          </a:p>
          <a:p>
            <a:pPr algn="just" fontAlgn="base"/>
            <a:r>
              <a:rPr lang="es-ES" b="0" i="0" u="none" strike="noStrike">
                <a:solidFill>
                  <a:srgbClr val="000000"/>
                </a:solidFill>
                <a:effectLst/>
              </a:rPr>
              <a:t>Entendemos bradiarritmias como una condición patológica que ocasiona bradicardia y que puede tener una causa extrínseca (fármacos, trastornos iónicos…) o intrínseca. </a:t>
            </a:r>
          </a:p>
          <a:p>
            <a:pPr algn="just" fontAlgn="base"/>
            <a:endParaRPr lang="es-ES">
              <a:solidFill>
                <a:srgbClr val="000000"/>
              </a:solidFill>
            </a:endParaRPr>
          </a:p>
          <a:p>
            <a:pPr algn="just" fontAlgn="base"/>
            <a:r>
              <a:rPr lang="es-ES" b="0" i="0" u="none" strike="noStrike">
                <a:solidFill>
                  <a:srgbClr val="000000"/>
                </a:solidFill>
                <a:effectLst/>
              </a:rPr>
              <a:t>La sintomatología puede variar ampliamente, desde pacientes asintomáticos hasta aquellos que presentan síncopes de repetición, disnea de esfuerzo, fatigabilidad o shock.</a:t>
            </a:r>
          </a:p>
        </p:txBody>
      </p:sp>
      <p:sp>
        <p:nvSpPr>
          <p:cNvPr id="7" name="CuadroTexto 6">
            <a:extLst>
              <a:ext uri="{FF2B5EF4-FFF2-40B4-BE49-F238E27FC236}">
                <a16:creationId xmlns:a16="http://schemas.microsoft.com/office/drawing/2014/main" id="{7F9959F0-1334-54A9-00AA-9484ECE1DB2C}"/>
              </a:ext>
            </a:extLst>
          </p:cNvPr>
          <p:cNvSpPr txBox="1"/>
          <p:nvPr/>
        </p:nvSpPr>
        <p:spPr>
          <a:xfrm>
            <a:off x="4962293" y="6166624"/>
            <a:ext cx="4705134" cy="246221"/>
          </a:xfrm>
          <a:prstGeom prst="rect">
            <a:avLst/>
          </a:prstGeom>
          <a:noFill/>
        </p:spPr>
        <p:txBody>
          <a:bodyPr wrap="none" rtlCol="0">
            <a:spAutoFit/>
          </a:bodyPr>
          <a:lstStyle/>
          <a:p>
            <a:r>
              <a:rPr lang="es-ES" sz="1000"/>
              <a:t>Manual Urgencias UGC de Urgencias del Adulto. Hospital Universitario Virgen del </a:t>
            </a:r>
            <a:r>
              <a:rPr lang="es-ES" sz="1000" err="1"/>
              <a:t>Rocio</a:t>
            </a:r>
            <a:r>
              <a:rPr lang="es-ES" sz="1000"/>
              <a:t>.</a:t>
            </a:r>
          </a:p>
        </p:txBody>
      </p:sp>
      <p:pic>
        <p:nvPicPr>
          <p:cNvPr id="8" name="Imagen 7">
            <a:extLst>
              <a:ext uri="{FF2B5EF4-FFF2-40B4-BE49-F238E27FC236}">
                <a16:creationId xmlns:a16="http://schemas.microsoft.com/office/drawing/2014/main" id="{F367EB35-CF47-05CF-3A6A-C3BED950224E}"/>
              </a:ext>
            </a:extLst>
          </p:cNvPr>
          <p:cNvPicPr>
            <a:picLocks noChangeAspect="1"/>
          </p:cNvPicPr>
          <p:nvPr/>
        </p:nvPicPr>
        <p:blipFill>
          <a:blip r:embed="rId2"/>
          <a:stretch>
            <a:fillRect/>
          </a:stretch>
        </p:blipFill>
        <p:spPr>
          <a:xfrm>
            <a:off x="658487" y="3343334"/>
            <a:ext cx="4254500" cy="2946400"/>
          </a:xfrm>
          <a:prstGeom prst="rect">
            <a:avLst/>
          </a:prstGeom>
        </p:spPr>
      </p:pic>
    </p:spTree>
    <p:extLst>
      <p:ext uri="{BB962C8B-B14F-4D97-AF65-F5344CB8AC3E}">
        <p14:creationId xmlns:p14="http://schemas.microsoft.com/office/powerpoint/2010/main" val="1753523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ángulo 4">
            <a:extLst>
              <a:ext uri="{FF2B5EF4-FFF2-40B4-BE49-F238E27FC236}">
                <a16:creationId xmlns:a16="http://schemas.microsoft.com/office/drawing/2014/main" id="{B1AC10A9-81C8-E6AA-89FC-681C3E7A0380}"/>
              </a:ext>
            </a:extLst>
          </p:cNvPr>
          <p:cNvSpPr>
            <a:spLocks noChangeArrowheads="1"/>
          </p:cNvSpPr>
          <p:nvPr/>
        </p:nvSpPr>
        <p:spPr bwMode="auto">
          <a:xfrm>
            <a:off x="958468" y="1277956"/>
            <a:ext cx="9214234"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a:defRPr sz="2400">
                <a:solidFill>
                  <a:schemeClr val="tx1"/>
                </a:solidFill>
                <a:latin typeface="Calibri" panose="020F0502020204030204" pitchFamily="34" charset="0"/>
                <a:ea typeface="MS PGothic" panose="020B0600070205080204" pitchFamily="34" charset="-128"/>
              </a:defRPr>
            </a:lvl2pPr>
            <a:lvl3pPr marL="685800" indent="-28575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l" fontAlgn="base"/>
            <a:r>
              <a:rPr lang="es-ES" sz="1600" b="1" i="0" u="none" strike="noStrike">
                <a:effectLst/>
                <a:latin typeface="+mn-lt"/>
              </a:rPr>
              <a:t>VALORACIÓN INICIAL</a:t>
            </a:r>
          </a:p>
          <a:p>
            <a:pPr algn="l" fontAlgn="base"/>
            <a:endParaRPr lang="es-ES" sz="1600" b="1" i="0" u="none" strike="noStrike">
              <a:effectLst/>
              <a:latin typeface="+mn-lt"/>
            </a:endParaRPr>
          </a:p>
          <a:p>
            <a:pPr algn="l" fontAlgn="base"/>
            <a:r>
              <a:rPr lang="es-ES" sz="1600" b="1" i="0" u="none" strike="noStrike">
                <a:solidFill>
                  <a:srgbClr val="000000"/>
                </a:solidFill>
                <a:effectLst/>
                <a:latin typeface="+mn-lt"/>
              </a:rPr>
              <a:t>Historia clínica</a:t>
            </a:r>
            <a:r>
              <a:rPr lang="es-ES" sz="1600" b="0" i="0" u="none" strike="noStrike">
                <a:solidFill>
                  <a:srgbClr val="000000"/>
                </a:solidFill>
                <a:effectLst/>
                <a:latin typeface="+mn-lt"/>
              </a:rPr>
              <a:t>: </a:t>
            </a:r>
          </a:p>
          <a:p>
            <a:pPr algn="l" fontAlgn="base"/>
            <a:r>
              <a:rPr lang="es-ES" sz="1600">
                <a:solidFill>
                  <a:srgbClr val="000000"/>
                </a:solidFill>
                <a:latin typeface="+mn-lt"/>
              </a:rPr>
              <a:t>S</a:t>
            </a:r>
            <a:r>
              <a:rPr lang="es-ES" sz="1600" b="0" i="0" u="none" strike="noStrike">
                <a:solidFill>
                  <a:srgbClr val="000000"/>
                </a:solidFill>
                <a:effectLst/>
                <a:latin typeface="+mn-lt"/>
              </a:rPr>
              <a:t>intomatología principal, características de síncopes si los hubiera, cronología de los mismos y frecuencia. </a:t>
            </a:r>
            <a:r>
              <a:rPr lang="es-ES" sz="1600">
                <a:solidFill>
                  <a:srgbClr val="000000"/>
                </a:solidFill>
                <a:latin typeface="+mn-lt"/>
              </a:rPr>
              <a:t>A</a:t>
            </a:r>
            <a:r>
              <a:rPr lang="es-ES" sz="1600" b="0" i="0" u="none" strike="noStrike">
                <a:solidFill>
                  <a:srgbClr val="000000"/>
                </a:solidFill>
                <a:effectLst/>
                <a:latin typeface="+mn-lt"/>
              </a:rPr>
              <a:t>ntecedentes personales (estudio previo por Cardiología, trazados ECG registrados, apnea del sueño…)  </a:t>
            </a:r>
          </a:p>
          <a:p>
            <a:pPr algn="l" fontAlgn="base"/>
            <a:r>
              <a:rPr lang="es-ES" sz="1600" b="0" i="0" u="none" strike="noStrike">
                <a:solidFill>
                  <a:srgbClr val="000000"/>
                </a:solidFill>
                <a:effectLst/>
                <a:latin typeface="+mn-lt"/>
              </a:rPr>
              <a:t>Mantener elevado grado de sospecha en pacientes con sustitución valvular </a:t>
            </a:r>
            <a:r>
              <a:rPr lang="es-ES" sz="1600">
                <a:solidFill>
                  <a:srgbClr val="000000"/>
                </a:solidFill>
                <a:latin typeface="+mn-lt"/>
              </a:rPr>
              <a:t>y portador de marcapasos, DAI</a:t>
            </a:r>
            <a:r>
              <a:rPr lang="es-ES" sz="1600" b="0" i="0" u="none" strike="noStrike">
                <a:solidFill>
                  <a:srgbClr val="000000"/>
                </a:solidFill>
                <a:effectLst/>
                <a:latin typeface="+mn-lt"/>
              </a:rPr>
              <a:t>.</a:t>
            </a:r>
          </a:p>
          <a:p>
            <a:pPr algn="l" fontAlgn="base"/>
            <a:endParaRPr lang="es-ES" sz="1600">
              <a:solidFill>
                <a:srgbClr val="000000"/>
              </a:solidFill>
              <a:latin typeface="+mn-lt"/>
            </a:endParaRPr>
          </a:p>
          <a:p>
            <a:pPr algn="l" fontAlgn="base"/>
            <a:r>
              <a:rPr lang="es-ES" sz="1600" b="0" i="0" u="none" strike="noStrike">
                <a:solidFill>
                  <a:srgbClr val="000000"/>
                </a:solidFill>
                <a:effectLst/>
                <a:latin typeface="+mn-lt"/>
              </a:rPr>
              <a:t>La causa más frecuente de bradicardia secundaria es la atribuida a fármacos con potencial </a:t>
            </a:r>
            <a:r>
              <a:rPr lang="es-ES" sz="1600" b="0" i="0" u="none" strike="noStrike" err="1">
                <a:solidFill>
                  <a:srgbClr val="000000"/>
                </a:solidFill>
                <a:effectLst/>
                <a:latin typeface="+mn-lt"/>
              </a:rPr>
              <a:t>cronotropo</a:t>
            </a:r>
            <a:r>
              <a:rPr lang="es-ES" sz="1600" b="0" i="0" u="none" strike="noStrike">
                <a:solidFill>
                  <a:srgbClr val="000000"/>
                </a:solidFill>
                <a:effectLst/>
                <a:latin typeface="+mn-lt"/>
              </a:rPr>
              <a:t> negativo: betabloqueantes (gotas oftálmicas), antiarrítmicos, antipsicóticos…</a:t>
            </a:r>
          </a:p>
          <a:p>
            <a:pPr algn="l" fontAlgn="base">
              <a:buFont typeface="Arial" panose="020B0604020202020204" pitchFamily="34" charset="0"/>
              <a:buChar char="•"/>
            </a:pPr>
            <a:endParaRPr lang="es-ES" sz="1600" b="0" i="0" u="none" strike="noStrike">
              <a:solidFill>
                <a:srgbClr val="000000"/>
              </a:solidFill>
              <a:effectLst/>
              <a:latin typeface="+mn-lt"/>
            </a:endParaRPr>
          </a:p>
          <a:p>
            <a:pPr eaLnBrk="1" hangingPunct="1"/>
            <a:r>
              <a:rPr lang="es-ES_tradnl" altLang="es-ES" sz="1600" b="1">
                <a:solidFill>
                  <a:srgbClr val="403B65"/>
                </a:solidFill>
                <a:latin typeface="+mn-lt"/>
              </a:rPr>
              <a:t>Clínica</a:t>
            </a:r>
          </a:p>
          <a:p>
            <a:pPr eaLnBrk="1" hangingPunct="1"/>
            <a:r>
              <a:rPr lang="es-ES_tradnl" altLang="es-ES" sz="1600" b="1">
                <a:solidFill>
                  <a:srgbClr val="403B65"/>
                </a:solidFill>
                <a:latin typeface="+mn-lt"/>
              </a:rPr>
              <a:t>Muy variable: </a:t>
            </a:r>
            <a:r>
              <a:rPr lang="es-ES_tradnl" altLang="es-ES" sz="1600">
                <a:solidFill>
                  <a:srgbClr val="403B65"/>
                </a:solidFill>
                <a:latin typeface="+mn-lt"/>
              </a:rPr>
              <a:t>asintomáticas, mareo / aturdimiento / vértigo, síncope / </a:t>
            </a:r>
            <a:r>
              <a:rPr lang="es-ES_tradnl" altLang="es-ES" sz="1600" err="1">
                <a:solidFill>
                  <a:srgbClr val="403B65"/>
                </a:solidFill>
                <a:latin typeface="+mn-lt"/>
              </a:rPr>
              <a:t>presíncope</a:t>
            </a:r>
            <a:r>
              <a:rPr lang="es-ES_tradnl" altLang="es-ES" sz="1600">
                <a:solidFill>
                  <a:srgbClr val="403B65"/>
                </a:solidFill>
                <a:latin typeface="+mn-lt"/>
              </a:rPr>
              <a:t> / crisis de Adams-</a:t>
            </a:r>
            <a:r>
              <a:rPr lang="es-ES_tradnl" altLang="es-ES" sz="1600" err="1">
                <a:solidFill>
                  <a:srgbClr val="403B65"/>
                </a:solidFill>
                <a:latin typeface="+mn-lt"/>
              </a:rPr>
              <a:t>Stoke</a:t>
            </a:r>
            <a:r>
              <a:rPr lang="es-ES_tradnl" altLang="es-ES" sz="1600">
                <a:solidFill>
                  <a:srgbClr val="403B65"/>
                </a:solidFill>
                <a:latin typeface="+mn-lt"/>
              </a:rPr>
              <a:t>, fatiga / letargia, angina / disnea, insuficiencia cardíaca congestiva, alteración mental.                                                                                                                                                                                            </a:t>
            </a:r>
          </a:p>
          <a:p>
            <a:pPr eaLnBrk="1" hangingPunct="1"/>
            <a:endParaRPr lang="es-ES_tradnl" altLang="es-ES" sz="1600" b="1">
              <a:solidFill>
                <a:srgbClr val="403B65"/>
              </a:solidFill>
              <a:latin typeface="+mn-lt"/>
            </a:endParaRPr>
          </a:p>
          <a:p>
            <a:pPr eaLnBrk="1" hangingPunct="1"/>
            <a:r>
              <a:rPr lang="es-ES_tradnl" altLang="es-ES" sz="1600" b="1">
                <a:solidFill>
                  <a:srgbClr val="403B65"/>
                </a:solidFill>
                <a:latin typeface="+mn-lt"/>
              </a:rPr>
              <a:t>Exploración física</a:t>
            </a:r>
          </a:p>
          <a:p>
            <a:pPr eaLnBrk="1" hangingPunct="1"/>
            <a:r>
              <a:rPr lang="es-ES_tradnl" altLang="es-ES" sz="1600">
                <a:solidFill>
                  <a:srgbClr val="403B65"/>
                </a:solidFill>
                <a:latin typeface="+mn-lt"/>
              </a:rPr>
              <a:t>Sintomatología vegetativa, hipotensión arterial, hipoperfusión periférica, signos de insuficiencia cardiaca, insuficiencia respiratoria, alteración del nivel de conciencia.</a:t>
            </a:r>
          </a:p>
          <a:p>
            <a:pPr eaLnBrk="1" hangingPunct="1"/>
            <a:endParaRPr lang="es-ES_tradnl" altLang="es-ES" sz="1600">
              <a:solidFill>
                <a:srgbClr val="403B65"/>
              </a:solidFill>
              <a:latin typeface="+mn-lt"/>
            </a:endParaRPr>
          </a:p>
          <a:p>
            <a:pPr eaLnBrk="1" hangingPunct="1"/>
            <a:r>
              <a:rPr lang="es-ES_tradnl" altLang="es-ES" sz="1600" b="1" err="1">
                <a:solidFill>
                  <a:srgbClr val="403B65"/>
                </a:solidFill>
                <a:latin typeface="+mn-lt"/>
              </a:rPr>
              <a:t>Realizacion</a:t>
            </a:r>
            <a:r>
              <a:rPr lang="es-ES_tradnl" altLang="es-ES" sz="1600" b="1">
                <a:solidFill>
                  <a:srgbClr val="403B65"/>
                </a:solidFill>
                <a:latin typeface="+mn-lt"/>
              </a:rPr>
              <a:t> de ECG de 12 derivaciones y tira de ritmo</a:t>
            </a:r>
          </a:p>
          <a:p>
            <a:pPr lvl="1" eaLnBrk="1" hangingPunct="1"/>
            <a:endParaRPr lang="es-ES_tradnl" altLang="es-ES" sz="1400">
              <a:solidFill>
                <a:srgbClr val="403B65"/>
              </a:solidFill>
              <a:latin typeface="+mn-lt"/>
            </a:endParaRPr>
          </a:p>
          <a:p>
            <a:pPr eaLnBrk="1" hangingPunct="1"/>
            <a:endParaRPr lang="es-ES_tradnl" altLang="es-ES" sz="1600">
              <a:solidFill>
                <a:srgbClr val="403B65"/>
              </a:solidFill>
            </a:endParaRPr>
          </a:p>
        </p:txBody>
      </p:sp>
      <p:sp>
        <p:nvSpPr>
          <p:cNvPr id="79875" name="CuadroTexto 4">
            <a:extLst>
              <a:ext uri="{FF2B5EF4-FFF2-40B4-BE49-F238E27FC236}">
                <a16:creationId xmlns:a16="http://schemas.microsoft.com/office/drawing/2014/main" id="{9F6FB03F-DE7C-9A5D-D5DC-DC725847A6A3}"/>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BRADIARRITMIAS Y TRASTORNOS DE LA CONDUCCIÓN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110F8BFF-BD9D-E77A-530B-7CAEFBDC5188}"/>
              </a:ext>
            </a:extLst>
          </p:cNvPr>
          <p:cNvSpPr txBox="1">
            <a:spLocks noChangeArrowheads="1"/>
          </p:cNvSpPr>
          <p:nvPr/>
        </p:nvSpPr>
        <p:spPr bwMode="auto">
          <a:xfrm>
            <a:off x="2061818" y="2251076"/>
            <a:ext cx="73675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s-ES_tradnl" altLang="es-ES" sz="3600">
                <a:solidFill>
                  <a:srgbClr val="302C4C"/>
                </a:solidFill>
              </a:rPr>
              <a:t>SÍNDROME CORONARIO AGUDO</a:t>
            </a:r>
          </a:p>
          <a:p>
            <a:endParaRPr lang="es-ES_tradnl" altLang="es-ES" sz="3600">
              <a:solidFill>
                <a:srgbClr val="302C4C"/>
              </a:solidFill>
            </a:endParaRPr>
          </a:p>
          <a:p>
            <a:endParaRPr lang="es-ES_tradnl" altLang="es-ES" sz="3600">
              <a:solidFill>
                <a:srgbClr val="302C4C"/>
              </a:solidFill>
            </a:endParaRPr>
          </a:p>
        </p:txBody>
      </p:sp>
      <p:cxnSp>
        <p:nvCxnSpPr>
          <p:cNvPr id="9" name="Conector recto 8">
            <a:extLst>
              <a:ext uri="{FF2B5EF4-FFF2-40B4-BE49-F238E27FC236}">
                <a16:creationId xmlns:a16="http://schemas.microsoft.com/office/drawing/2014/main" id="{7C22EE22-85BF-99C4-B8EB-F163EDD6C003}"/>
              </a:ext>
            </a:extLst>
          </p:cNvPr>
          <p:cNvCxnSpPr/>
          <p:nvPr/>
        </p:nvCxnSpPr>
        <p:spPr>
          <a:xfrm>
            <a:off x="3438525" y="3011488"/>
            <a:ext cx="7297738" cy="0"/>
          </a:xfrm>
          <a:prstGeom prst="line">
            <a:avLst/>
          </a:prstGeom>
          <a:ln w="38100">
            <a:solidFill>
              <a:srgbClr val="AC0F1F"/>
            </a:solidFill>
          </a:ln>
          <a:effectLst/>
        </p:spPr>
        <p:style>
          <a:lnRef idx="2">
            <a:schemeClr val="accent1"/>
          </a:lnRef>
          <a:fillRef idx="0">
            <a:schemeClr val="accent1"/>
          </a:fillRef>
          <a:effectRef idx="1">
            <a:schemeClr val="accent1"/>
          </a:effectRef>
          <a:fontRef idx="minor">
            <a:schemeClr val="tx1"/>
          </a:fontRef>
        </p:style>
      </p:cxnSp>
      <p:sp>
        <p:nvSpPr>
          <p:cNvPr id="9220" name="CuadroTexto 4">
            <a:extLst>
              <a:ext uri="{FF2B5EF4-FFF2-40B4-BE49-F238E27FC236}">
                <a16:creationId xmlns:a16="http://schemas.microsoft.com/office/drawing/2014/main" id="{6DF0A321-27A7-44D1-B79C-DB621200AA90}"/>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ABORDAJE DE LAS URGENCIAS CARDIOVASCULARES</a:t>
            </a:r>
          </a:p>
        </p:txBody>
      </p:sp>
      <p:pic>
        <p:nvPicPr>
          <p:cNvPr id="2" name="Imagen 1">
            <a:extLst>
              <a:ext uri="{FF2B5EF4-FFF2-40B4-BE49-F238E27FC236}">
                <a16:creationId xmlns:a16="http://schemas.microsoft.com/office/drawing/2014/main" id="{AF78EEE3-47E1-D60F-2008-BAB9DA56FF26}"/>
              </a:ext>
            </a:extLst>
          </p:cNvPr>
          <p:cNvPicPr>
            <a:picLocks noChangeAspect="1"/>
          </p:cNvPicPr>
          <p:nvPr/>
        </p:nvPicPr>
        <p:blipFill>
          <a:blip r:embed="rId3"/>
          <a:stretch>
            <a:fillRect/>
          </a:stretch>
        </p:blipFill>
        <p:spPr>
          <a:xfrm>
            <a:off x="3438525" y="3429000"/>
            <a:ext cx="3525482" cy="264760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D76302-7EC6-4649-F6F8-FFF6EE515A22}"/>
              </a:ext>
            </a:extLst>
          </p:cNvPr>
          <p:cNvSpPr txBox="1"/>
          <p:nvPr/>
        </p:nvSpPr>
        <p:spPr>
          <a:xfrm>
            <a:off x="1520107" y="1300469"/>
            <a:ext cx="9174364" cy="4632037"/>
          </a:xfrm>
          <a:prstGeom prst="rect">
            <a:avLst/>
          </a:prstGeom>
          <a:noFill/>
        </p:spPr>
        <p:txBody>
          <a:bodyPr wrap="square">
            <a:spAutoFit/>
          </a:bodyPr>
          <a:lstStyle/>
          <a:p>
            <a:pPr>
              <a:spcAft>
                <a:spcPts val="600"/>
              </a:spcAft>
              <a:buClr>
                <a:schemeClr val="accent2"/>
              </a:buClr>
              <a:buFont typeface="Arial" panose="020B0604020202020204" pitchFamily="34" charset="0"/>
              <a:buChar char="•"/>
            </a:pPr>
            <a:r>
              <a:rPr lang="es-ES_tradnl" altLang="es-ES" sz="1600" b="1">
                <a:solidFill>
                  <a:srgbClr val="403B65"/>
                </a:solidFill>
              </a:rPr>
              <a:t>CLASIFICACION </a:t>
            </a:r>
          </a:p>
          <a:p>
            <a:pPr>
              <a:spcAft>
                <a:spcPts val="600"/>
              </a:spcAft>
              <a:buClr>
                <a:schemeClr val="accent2"/>
              </a:buClr>
            </a:pPr>
            <a:endParaRPr lang="es-ES_tradnl" altLang="es-ES" sz="1600" b="1">
              <a:solidFill>
                <a:srgbClr val="403B65"/>
              </a:solidFill>
            </a:endParaRPr>
          </a:p>
          <a:p>
            <a:pPr>
              <a:spcAft>
                <a:spcPts val="600"/>
              </a:spcAft>
              <a:buClr>
                <a:schemeClr val="accent2"/>
              </a:buClr>
            </a:pPr>
            <a:r>
              <a:rPr lang="es-ES_tradnl" altLang="es-ES" sz="1600" b="1">
                <a:solidFill>
                  <a:srgbClr val="403B65"/>
                </a:solidFill>
              </a:rPr>
              <a:t>DISFUNCION SINUSAL:</a:t>
            </a:r>
            <a:r>
              <a:rPr lang="es-ES_tradnl" altLang="es-ES" sz="1600">
                <a:solidFill>
                  <a:srgbClr val="403B65"/>
                </a:solidFill>
              </a:rPr>
              <a:t> </a:t>
            </a:r>
          </a:p>
          <a:p>
            <a:pPr>
              <a:spcAft>
                <a:spcPts val="600"/>
              </a:spcAft>
              <a:buClr>
                <a:schemeClr val="accent2"/>
              </a:buClr>
            </a:pPr>
            <a:r>
              <a:rPr lang="es-ES_tradnl" altLang="es-ES" sz="1600">
                <a:solidFill>
                  <a:srgbClr val="403B65"/>
                </a:solidFill>
              </a:rPr>
              <a:t>Espectro de manifestaciones en el ECG muy variable, desde normal, </a:t>
            </a:r>
            <a:r>
              <a:rPr lang="es-ES_tradnl" altLang="es-ES" sz="1600" b="1">
                <a:solidFill>
                  <a:srgbClr val="403B65"/>
                </a:solidFill>
              </a:rPr>
              <a:t>bradicardia sinusal</a:t>
            </a:r>
            <a:r>
              <a:rPr lang="es-ES_tradnl" altLang="es-ES" sz="1600">
                <a:solidFill>
                  <a:srgbClr val="403B65"/>
                </a:solidFill>
              </a:rPr>
              <a:t>, </a:t>
            </a:r>
            <a:r>
              <a:rPr lang="es-ES_tradnl" altLang="es-ES" sz="1600" b="1">
                <a:solidFill>
                  <a:srgbClr val="403B65"/>
                </a:solidFill>
              </a:rPr>
              <a:t>bloqueo sinoauricular </a:t>
            </a:r>
            <a:r>
              <a:rPr lang="es-ES_tradnl" altLang="es-ES" sz="1600">
                <a:solidFill>
                  <a:srgbClr val="403B65"/>
                </a:solidFill>
              </a:rPr>
              <a:t>a </a:t>
            </a:r>
            <a:r>
              <a:rPr lang="es-ES_tradnl" altLang="es-ES" sz="1600" b="1">
                <a:solidFill>
                  <a:srgbClr val="403B65"/>
                </a:solidFill>
              </a:rPr>
              <a:t>pausas sinusales</a:t>
            </a:r>
            <a:r>
              <a:rPr lang="es-ES_tradnl" altLang="es-ES" sz="1600">
                <a:solidFill>
                  <a:srgbClr val="403B65"/>
                </a:solidFill>
              </a:rPr>
              <a:t>. Estas se caracterizan por un intervalo PP estable hasta que no aparece P y reaparece fuera de fase.</a:t>
            </a:r>
          </a:p>
          <a:p>
            <a:pPr>
              <a:spcAft>
                <a:spcPts val="600"/>
              </a:spcAft>
              <a:buClr>
                <a:schemeClr val="accent2"/>
              </a:buClr>
            </a:pPr>
            <a:r>
              <a:rPr lang="es-ES_tradnl" altLang="es-ES" sz="1600" b="1" err="1">
                <a:solidFill>
                  <a:srgbClr val="403B65"/>
                </a:solidFill>
              </a:rPr>
              <a:t>Sindrome</a:t>
            </a:r>
            <a:r>
              <a:rPr lang="es-ES_tradnl" altLang="es-ES" sz="1600" b="1">
                <a:solidFill>
                  <a:srgbClr val="403B65"/>
                </a:solidFill>
              </a:rPr>
              <a:t> de </a:t>
            </a:r>
            <a:r>
              <a:rPr lang="es-ES_tradnl" altLang="es-ES" sz="1600" b="1" err="1">
                <a:solidFill>
                  <a:srgbClr val="403B65"/>
                </a:solidFill>
              </a:rPr>
              <a:t>bradicardio</a:t>
            </a:r>
            <a:r>
              <a:rPr lang="es-ES_tradnl" altLang="es-ES" sz="1600" b="1">
                <a:solidFill>
                  <a:srgbClr val="403B65"/>
                </a:solidFill>
              </a:rPr>
              <a:t>-taquicardia:</a:t>
            </a:r>
            <a:r>
              <a:rPr lang="es-ES_tradnl" altLang="es-ES" sz="1600">
                <a:solidFill>
                  <a:srgbClr val="403B65"/>
                </a:solidFill>
              </a:rPr>
              <a:t> coexistencia de bradiarritmia y taquiarritmias (FA, </a:t>
            </a:r>
            <a:r>
              <a:rPr lang="es-ES_tradnl" altLang="es-ES" sz="1600" err="1">
                <a:solidFill>
                  <a:srgbClr val="403B65"/>
                </a:solidFill>
              </a:rPr>
              <a:t>Flutter</a:t>
            </a:r>
            <a:r>
              <a:rPr lang="es-ES_tradnl" altLang="es-ES" sz="1600">
                <a:solidFill>
                  <a:srgbClr val="403B65"/>
                </a:solidFill>
              </a:rPr>
              <a:t>)</a:t>
            </a:r>
            <a:endParaRPr lang="es-ES_tradnl" altLang="es-ES" sz="1600" b="1">
              <a:solidFill>
                <a:srgbClr val="403B65"/>
              </a:solidFill>
            </a:endParaRPr>
          </a:p>
          <a:p>
            <a:pPr>
              <a:spcAft>
                <a:spcPts val="600"/>
              </a:spcAft>
              <a:buClr>
                <a:schemeClr val="accent2"/>
              </a:buClr>
            </a:pPr>
            <a:endParaRPr lang="es-ES_tradnl" altLang="es-ES" sz="1600">
              <a:solidFill>
                <a:srgbClr val="403B65"/>
              </a:solidFill>
            </a:endParaRPr>
          </a:p>
          <a:p>
            <a:pPr>
              <a:spcAft>
                <a:spcPts val="600"/>
              </a:spcAft>
              <a:buClr>
                <a:schemeClr val="accent2"/>
              </a:buClr>
              <a:buFont typeface="Arial" panose="020B0604020202020204" pitchFamily="34" charset="0"/>
              <a:buChar char="•"/>
            </a:pPr>
            <a:r>
              <a:rPr lang="es-ES_tradnl" altLang="es-ES" sz="1600" b="1">
                <a:solidFill>
                  <a:srgbClr val="403B65"/>
                </a:solidFill>
              </a:rPr>
              <a:t>BLOQUEO AURICULO VENTRICULAR</a:t>
            </a:r>
          </a:p>
          <a:p>
            <a:pPr>
              <a:spcAft>
                <a:spcPts val="600"/>
              </a:spcAft>
              <a:buClr>
                <a:schemeClr val="accent2"/>
              </a:buClr>
              <a:buFont typeface="Arial" panose="020B0604020202020204" pitchFamily="34" charset="0"/>
              <a:buChar char="•"/>
            </a:pPr>
            <a:r>
              <a:rPr lang="es-ES_tradnl" altLang="es-ES" sz="1600" b="1">
                <a:solidFill>
                  <a:srgbClr val="403B65"/>
                </a:solidFill>
              </a:rPr>
              <a:t>Bloqueo AV de primer grado: </a:t>
            </a:r>
            <a:r>
              <a:rPr lang="es-ES_tradnl" altLang="es-ES" sz="1600">
                <a:solidFill>
                  <a:srgbClr val="403B65"/>
                </a:solidFill>
              </a:rPr>
              <a:t>PR prolongado; todas las P conducen.</a:t>
            </a:r>
          </a:p>
          <a:p>
            <a:pPr>
              <a:spcAft>
                <a:spcPts val="600"/>
              </a:spcAft>
              <a:buClr>
                <a:schemeClr val="accent2"/>
              </a:buClr>
              <a:buFont typeface="Arial" panose="020B0604020202020204" pitchFamily="34" charset="0"/>
              <a:buChar char="•"/>
            </a:pPr>
            <a:r>
              <a:rPr lang="es-ES_tradnl" altLang="es-ES" sz="1600" b="1">
                <a:solidFill>
                  <a:srgbClr val="403B65"/>
                </a:solidFill>
              </a:rPr>
              <a:t>Bloqueo AV de segundo grado: </a:t>
            </a:r>
            <a:r>
              <a:rPr lang="es-ES_tradnl" altLang="es-ES" sz="1600">
                <a:solidFill>
                  <a:srgbClr val="403B65"/>
                </a:solidFill>
              </a:rPr>
              <a:t>algunas P no conducen.</a:t>
            </a:r>
          </a:p>
          <a:p>
            <a:pPr lvl="2">
              <a:spcAft>
                <a:spcPts val="600"/>
              </a:spcAft>
              <a:buFont typeface="Lucida Grande" panose="020B0600040502020204" pitchFamily="34" charset="0"/>
              <a:buChar char="­"/>
            </a:pPr>
            <a:r>
              <a:rPr lang="es-ES_tradnl" altLang="es-ES" sz="1600" b="1">
                <a:solidFill>
                  <a:srgbClr val="403B65"/>
                </a:solidFill>
              </a:rPr>
              <a:t> </a:t>
            </a:r>
            <a:r>
              <a:rPr lang="es-ES_tradnl" altLang="es-ES" sz="1600" b="1" err="1">
                <a:solidFill>
                  <a:srgbClr val="403B65"/>
                </a:solidFill>
              </a:rPr>
              <a:t>Mobitz</a:t>
            </a:r>
            <a:r>
              <a:rPr lang="es-ES_tradnl" altLang="es-ES" sz="1600" b="1">
                <a:solidFill>
                  <a:srgbClr val="403B65"/>
                </a:solidFill>
              </a:rPr>
              <a:t> I: </a:t>
            </a:r>
            <a:r>
              <a:rPr lang="es-ES_tradnl" altLang="es-ES" sz="1600">
                <a:solidFill>
                  <a:srgbClr val="403B65"/>
                </a:solidFill>
              </a:rPr>
              <a:t>PR progresivo.</a:t>
            </a:r>
          </a:p>
          <a:p>
            <a:pPr lvl="2">
              <a:spcAft>
                <a:spcPts val="600"/>
              </a:spcAft>
              <a:buFont typeface="Lucida Grande" panose="020B0600040502020204" pitchFamily="34" charset="0"/>
              <a:buChar char="­"/>
            </a:pPr>
            <a:r>
              <a:rPr lang="es-ES_tradnl" altLang="es-ES" sz="1600" b="1">
                <a:solidFill>
                  <a:srgbClr val="403B65"/>
                </a:solidFill>
              </a:rPr>
              <a:t> </a:t>
            </a:r>
            <a:r>
              <a:rPr lang="es-ES_tradnl" altLang="es-ES" sz="1600" b="1" err="1">
                <a:solidFill>
                  <a:srgbClr val="403B65"/>
                </a:solidFill>
              </a:rPr>
              <a:t>Mobitz</a:t>
            </a:r>
            <a:r>
              <a:rPr lang="es-ES_tradnl" altLang="es-ES" sz="1600" b="1">
                <a:solidFill>
                  <a:srgbClr val="403B65"/>
                </a:solidFill>
              </a:rPr>
              <a:t> II: </a:t>
            </a:r>
            <a:r>
              <a:rPr lang="es-ES_tradnl" altLang="es-ES" sz="1600">
                <a:solidFill>
                  <a:srgbClr val="403B65"/>
                </a:solidFill>
              </a:rPr>
              <a:t>PR fijo.</a:t>
            </a:r>
          </a:p>
          <a:p>
            <a:pPr>
              <a:spcAft>
                <a:spcPts val="600"/>
              </a:spcAft>
              <a:buClr>
                <a:schemeClr val="accent2"/>
              </a:buClr>
              <a:buFont typeface="Arial" panose="020B0604020202020204" pitchFamily="34" charset="0"/>
              <a:buChar char="•"/>
            </a:pPr>
            <a:r>
              <a:rPr lang="es-ES_tradnl" altLang="es-ES" sz="1600" b="1">
                <a:solidFill>
                  <a:srgbClr val="403B65"/>
                </a:solidFill>
              </a:rPr>
              <a:t>Bloqueo AV de tercer grado o completo: </a:t>
            </a:r>
            <a:r>
              <a:rPr lang="es-ES_tradnl" altLang="es-ES" sz="1600">
                <a:solidFill>
                  <a:srgbClr val="403B65"/>
                </a:solidFill>
              </a:rPr>
              <a:t>ninguna P conduce; P a frecuencia auricular y QRS a frecuencia de escape.</a:t>
            </a:r>
          </a:p>
        </p:txBody>
      </p:sp>
      <p:sp>
        <p:nvSpPr>
          <p:cNvPr id="9" name="CuadroTexto 8">
            <a:extLst>
              <a:ext uri="{FF2B5EF4-FFF2-40B4-BE49-F238E27FC236}">
                <a16:creationId xmlns:a16="http://schemas.microsoft.com/office/drawing/2014/main" id="{659AB122-E1B0-C074-7F02-5328C53402AC}"/>
              </a:ext>
            </a:extLst>
          </p:cNvPr>
          <p:cNvSpPr txBox="1"/>
          <p:nvPr/>
        </p:nvSpPr>
        <p:spPr>
          <a:xfrm>
            <a:off x="3053645" y="3247156"/>
            <a:ext cx="6107288" cy="369332"/>
          </a:xfrm>
          <a:prstGeom prst="rect">
            <a:avLst/>
          </a:prstGeom>
          <a:noFill/>
        </p:spPr>
        <p:txBody>
          <a:bodyPr wrap="square">
            <a:spAutoFit/>
          </a:bodyPr>
          <a:lstStyle/>
          <a:p>
            <a:r>
              <a:rPr lang="es-ES" b="0" i="0" u="none" strike="noStrike">
                <a:solidFill>
                  <a:srgbClr val="000000"/>
                </a:solidFill>
                <a:effectLst/>
              </a:rPr>
              <a:t> </a:t>
            </a:r>
            <a:endParaRPr lang="es-ES"/>
          </a:p>
        </p:txBody>
      </p:sp>
      <p:sp>
        <p:nvSpPr>
          <p:cNvPr id="12" name="CuadroTexto 11">
            <a:extLst>
              <a:ext uri="{FF2B5EF4-FFF2-40B4-BE49-F238E27FC236}">
                <a16:creationId xmlns:a16="http://schemas.microsoft.com/office/drawing/2014/main" id="{C56C055D-FBB9-83C1-660A-5EC1D2FDAEE8}"/>
              </a:ext>
            </a:extLst>
          </p:cNvPr>
          <p:cNvSpPr txBox="1"/>
          <p:nvPr/>
        </p:nvSpPr>
        <p:spPr>
          <a:xfrm>
            <a:off x="1513490" y="578069"/>
            <a:ext cx="7062446" cy="461665"/>
          </a:xfrm>
          <a:prstGeom prst="rect">
            <a:avLst/>
          </a:prstGeom>
          <a:noFill/>
        </p:spPr>
        <p:txBody>
          <a:bodyPr wrap="none" rtlCol="0">
            <a:spAutoFit/>
          </a:bodyPr>
          <a:lstStyle/>
          <a:p>
            <a:r>
              <a:rPr lang="es-ES" sz="2400" b="1">
                <a:solidFill>
                  <a:srgbClr val="C00000"/>
                </a:solidFill>
              </a:rPr>
              <a:t>BRADIARRITMIAS. TRASTORNOS DE LA CONDUCCIÓN.</a:t>
            </a:r>
          </a:p>
        </p:txBody>
      </p:sp>
    </p:spTree>
    <p:extLst>
      <p:ext uri="{BB962C8B-B14F-4D97-AF65-F5344CB8AC3E}">
        <p14:creationId xmlns:p14="http://schemas.microsoft.com/office/powerpoint/2010/main" val="2736919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B30AA85-9F4D-0D4E-DD3A-5F10F5527551}"/>
              </a:ext>
            </a:extLst>
          </p:cNvPr>
          <p:cNvPicPr>
            <a:picLocks noChangeAspect="1"/>
          </p:cNvPicPr>
          <p:nvPr/>
        </p:nvPicPr>
        <p:blipFill>
          <a:blip r:embed="rId2"/>
          <a:stretch>
            <a:fillRect/>
          </a:stretch>
        </p:blipFill>
        <p:spPr>
          <a:xfrm>
            <a:off x="950704" y="672352"/>
            <a:ext cx="10129672" cy="5427079"/>
          </a:xfrm>
          <a:prstGeom prst="rect">
            <a:avLst/>
          </a:prstGeom>
        </p:spPr>
      </p:pic>
    </p:spTree>
    <p:extLst>
      <p:ext uri="{BB962C8B-B14F-4D97-AF65-F5344CB8AC3E}">
        <p14:creationId xmlns:p14="http://schemas.microsoft.com/office/powerpoint/2010/main" val="4174588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11AF44A-1F55-E4DB-44FB-07308F24644B}"/>
              </a:ext>
            </a:extLst>
          </p:cNvPr>
          <p:cNvPicPr>
            <a:picLocks noChangeAspect="1"/>
          </p:cNvPicPr>
          <p:nvPr/>
        </p:nvPicPr>
        <p:blipFill>
          <a:blip r:embed="rId2"/>
          <a:stretch>
            <a:fillRect/>
          </a:stretch>
        </p:blipFill>
        <p:spPr>
          <a:xfrm>
            <a:off x="887506" y="313329"/>
            <a:ext cx="9305365" cy="5735464"/>
          </a:xfrm>
          <a:prstGeom prst="rect">
            <a:avLst/>
          </a:prstGeom>
        </p:spPr>
      </p:pic>
    </p:spTree>
    <p:extLst>
      <p:ext uri="{BB962C8B-B14F-4D97-AF65-F5344CB8AC3E}">
        <p14:creationId xmlns:p14="http://schemas.microsoft.com/office/powerpoint/2010/main" val="17050133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B285160-0500-B9CB-F939-E0803CF6A82D}"/>
              </a:ext>
            </a:extLst>
          </p:cNvPr>
          <p:cNvPicPr>
            <a:picLocks noChangeAspect="1"/>
          </p:cNvPicPr>
          <p:nvPr/>
        </p:nvPicPr>
        <p:blipFill>
          <a:blip r:embed="rId2"/>
          <a:stretch>
            <a:fillRect/>
          </a:stretch>
        </p:blipFill>
        <p:spPr>
          <a:xfrm>
            <a:off x="243683" y="968188"/>
            <a:ext cx="11616623" cy="4884617"/>
          </a:xfrm>
          <a:prstGeom prst="rect">
            <a:avLst/>
          </a:prstGeom>
        </p:spPr>
      </p:pic>
    </p:spTree>
    <p:extLst>
      <p:ext uri="{BB962C8B-B14F-4D97-AF65-F5344CB8AC3E}">
        <p14:creationId xmlns:p14="http://schemas.microsoft.com/office/powerpoint/2010/main" val="2866945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1737570-81CC-7D01-FC2C-1C3FBFC07C7B}"/>
              </a:ext>
            </a:extLst>
          </p:cNvPr>
          <p:cNvPicPr>
            <a:picLocks noChangeAspect="1"/>
          </p:cNvPicPr>
          <p:nvPr/>
        </p:nvPicPr>
        <p:blipFill>
          <a:blip r:embed="rId3"/>
          <a:stretch>
            <a:fillRect/>
          </a:stretch>
        </p:blipFill>
        <p:spPr>
          <a:xfrm>
            <a:off x="2209800" y="328773"/>
            <a:ext cx="7772400" cy="6200453"/>
          </a:xfrm>
          <a:prstGeom prst="rect">
            <a:avLst/>
          </a:prstGeom>
        </p:spPr>
      </p:pic>
    </p:spTree>
    <p:extLst>
      <p:ext uri="{BB962C8B-B14F-4D97-AF65-F5344CB8AC3E}">
        <p14:creationId xmlns:p14="http://schemas.microsoft.com/office/powerpoint/2010/main" val="4019817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0B9DA2B-6AC8-5E2E-548D-36F284AAD125}"/>
              </a:ext>
            </a:extLst>
          </p:cNvPr>
          <p:cNvPicPr>
            <a:picLocks noChangeAspect="1"/>
          </p:cNvPicPr>
          <p:nvPr/>
        </p:nvPicPr>
        <p:blipFill>
          <a:blip r:embed="rId3"/>
          <a:stretch>
            <a:fillRect/>
          </a:stretch>
        </p:blipFill>
        <p:spPr>
          <a:xfrm>
            <a:off x="2743200" y="184150"/>
            <a:ext cx="6705600" cy="6489700"/>
          </a:xfrm>
          <a:prstGeom prst="rect">
            <a:avLst/>
          </a:prstGeom>
        </p:spPr>
      </p:pic>
    </p:spTree>
    <p:extLst>
      <p:ext uri="{BB962C8B-B14F-4D97-AF65-F5344CB8AC3E}">
        <p14:creationId xmlns:p14="http://schemas.microsoft.com/office/powerpoint/2010/main" val="952760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C3EE25-EF09-8328-928E-A89E9C54D601}"/>
              </a:ext>
            </a:extLst>
          </p:cNvPr>
          <p:cNvPicPr>
            <a:picLocks noChangeAspect="1"/>
          </p:cNvPicPr>
          <p:nvPr/>
        </p:nvPicPr>
        <p:blipFill>
          <a:blip r:embed="rId3"/>
          <a:stretch>
            <a:fillRect/>
          </a:stretch>
        </p:blipFill>
        <p:spPr>
          <a:xfrm>
            <a:off x="2209800" y="1852202"/>
            <a:ext cx="7772400" cy="3153595"/>
          </a:xfrm>
          <a:prstGeom prst="rect">
            <a:avLst/>
          </a:prstGeom>
        </p:spPr>
      </p:pic>
    </p:spTree>
    <p:extLst>
      <p:ext uri="{BB962C8B-B14F-4D97-AF65-F5344CB8AC3E}">
        <p14:creationId xmlns:p14="http://schemas.microsoft.com/office/powerpoint/2010/main" val="383302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A5459E-73EA-E112-C5BE-AE51FB53ACA1}"/>
              </a:ext>
            </a:extLst>
          </p:cNvPr>
          <p:cNvPicPr>
            <a:picLocks noChangeAspect="1"/>
          </p:cNvPicPr>
          <p:nvPr/>
        </p:nvPicPr>
        <p:blipFill>
          <a:blip r:embed="rId3"/>
          <a:stretch>
            <a:fillRect/>
          </a:stretch>
        </p:blipFill>
        <p:spPr>
          <a:xfrm>
            <a:off x="2819400" y="266700"/>
            <a:ext cx="6553200" cy="6324600"/>
          </a:xfrm>
          <a:prstGeom prst="rect">
            <a:avLst/>
          </a:prstGeom>
        </p:spPr>
      </p:pic>
    </p:spTree>
    <p:extLst>
      <p:ext uri="{BB962C8B-B14F-4D97-AF65-F5344CB8AC3E}">
        <p14:creationId xmlns:p14="http://schemas.microsoft.com/office/powerpoint/2010/main" val="22649122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53FEE3-81D0-8E94-786F-F69759C1EB4A}"/>
              </a:ext>
            </a:extLst>
          </p:cNvPr>
          <p:cNvPicPr>
            <a:picLocks noChangeAspect="1"/>
          </p:cNvPicPr>
          <p:nvPr/>
        </p:nvPicPr>
        <p:blipFill>
          <a:blip r:embed="rId3"/>
          <a:stretch>
            <a:fillRect/>
          </a:stretch>
        </p:blipFill>
        <p:spPr>
          <a:xfrm>
            <a:off x="587108" y="874058"/>
            <a:ext cx="11179068" cy="5184683"/>
          </a:xfrm>
          <a:prstGeom prst="rect">
            <a:avLst/>
          </a:prstGeom>
        </p:spPr>
      </p:pic>
    </p:spTree>
    <p:extLst>
      <p:ext uri="{BB962C8B-B14F-4D97-AF65-F5344CB8AC3E}">
        <p14:creationId xmlns:p14="http://schemas.microsoft.com/office/powerpoint/2010/main" val="2476363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0139458-622E-AD50-3A19-A8E625C7ACD5}"/>
              </a:ext>
            </a:extLst>
          </p:cNvPr>
          <p:cNvPicPr>
            <a:picLocks noChangeAspect="1"/>
          </p:cNvPicPr>
          <p:nvPr/>
        </p:nvPicPr>
        <p:blipFill>
          <a:blip r:embed="rId2"/>
          <a:stretch>
            <a:fillRect/>
          </a:stretch>
        </p:blipFill>
        <p:spPr>
          <a:xfrm>
            <a:off x="2209800" y="1471892"/>
            <a:ext cx="7772400" cy="3914215"/>
          </a:xfrm>
          <a:prstGeom prst="rect">
            <a:avLst/>
          </a:prstGeom>
        </p:spPr>
      </p:pic>
    </p:spTree>
    <p:extLst>
      <p:ext uri="{BB962C8B-B14F-4D97-AF65-F5344CB8AC3E}">
        <p14:creationId xmlns:p14="http://schemas.microsoft.com/office/powerpoint/2010/main" val="3759435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ángulo 4">
            <a:extLst>
              <a:ext uri="{FF2B5EF4-FFF2-40B4-BE49-F238E27FC236}">
                <a16:creationId xmlns:a16="http://schemas.microsoft.com/office/drawing/2014/main" id="{DA62EA2A-628B-765F-3F47-820E0966AEE4}"/>
              </a:ext>
            </a:extLst>
          </p:cNvPr>
          <p:cNvSpPr>
            <a:spLocks noChangeArrowheads="1"/>
          </p:cNvSpPr>
          <p:nvPr/>
        </p:nvSpPr>
        <p:spPr bwMode="auto">
          <a:xfrm>
            <a:off x="714895" y="1155701"/>
            <a:ext cx="3349105"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Calibri" panose="020F0502020204030204" pitchFamily="34" charset="0"/>
                <a:ea typeface="MS PGothic" panose="020B0600070205080204" pitchFamily="34" charset="-128"/>
              </a:defRPr>
            </a:lvl1pPr>
            <a:lvl2pPr marL="742950" indent="-285750" eaLnBrk="0" hangingPunct="0">
              <a:tabLst>
                <a:tab pos="457200"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4pPr>
            <a:lvl5pPr marL="20574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9pPr>
          </a:lstStyle>
          <a:p>
            <a:pPr algn="just" eaLnBrk="1" hangingPunct="1">
              <a:spcAft>
                <a:spcPts val="600"/>
              </a:spcAft>
            </a:pPr>
            <a:r>
              <a:rPr lang="es-ES_tradnl" altLang="es-ES" sz="1400" b="1">
                <a:solidFill>
                  <a:srgbClr val="403B65"/>
                </a:solidFill>
              </a:rPr>
              <a:t>Definición</a:t>
            </a:r>
          </a:p>
          <a:p>
            <a:pPr algn="just">
              <a:spcAft>
                <a:spcPts val="600"/>
              </a:spcAft>
            </a:pPr>
            <a:r>
              <a:rPr lang="es-ES_tradnl" altLang="es-ES" sz="1400">
                <a:solidFill>
                  <a:srgbClr val="403B65"/>
                </a:solidFill>
              </a:rPr>
              <a:t>El término síndrome coronario agudo (SCA) se emplea para describir a aquellos pacientes que se presentan clínicamente con dolor torácico agudo y, habitualmente, con signos electrocardiográficos sugestivos de isquemia miocárdica. </a:t>
            </a:r>
          </a:p>
          <a:p>
            <a:pPr algn="just">
              <a:spcAft>
                <a:spcPts val="600"/>
              </a:spcAft>
            </a:pPr>
            <a:r>
              <a:rPr lang="es-ES_tradnl" altLang="es-ES" sz="1400">
                <a:solidFill>
                  <a:srgbClr val="403B65"/>
                </a:solidFill>
              </a:rPr>
              <a:t>Comprende un grupo de entidades clínicas que forman parte de un espectro</a:t>
            </a:r>
          </a:p>
          <a:p>
            <a:pPr algn="just">
              <a:spcAft>
                <a:spcPts val="600"/>
              </a:spcAft>
            </a:pPr>
            <a:r>
              <a:rPr lang="es-ES_tradnl" altLang="es-ES" sz="1400">
                <a:solidFill>
                  <a:srgbClr val="403B65"/>
                </a:solidFill>
              </a:rPr>
              <a:t>-desde la angina estable hasta el infarto agudo de miocardio (IAM) con elevación del segmento ST (IAMCEST). </a:t>
            </a:r>
          </a:p>
          <a:p>
            <a:pPr algn="just">
              <a:spcAft>
                <a:spcPts val="600"/>
              </a:spcAft>
            </a:pPr>
            <a:r>
              <a:rPr lang="es-ES_tradnl" altLang="es-ES" sz="1400">
                <a:solidFill>
                  <a:srgbClr val="403B65"/>
                </a:solidFill>
              </a:rPr>
              <a:t>-Entre ambos se sitúa el SCA sin elevación del segmento ST (SCASEST)</a:t>
            </a:r>
          </a:p>
          <a:p>
            <a:pPr algn="just">
              <a:spcAft>
                <a:spcPts val="600"/>
              </a:spcAft>
            </a:pPr>
            <a:r>
              <a:rPr lang="es-ES_tradnl" altLang="es-ES" sz="1400">
                <a:solidFill>
                  <a:srgbClr val="403B65"/>
                </a:solidFill>
              </a:rPr>
              <a:t>	-angina inestable (AI) </a:t>
            </a:r>
          </a:p>
          <a:p>
            <a:pPr algn="just">
              <a:spcAft>
                <a:spcPts val="600"/>
              </a:spcAft>
            </a:pPr>
            <a:r>
              <a:rPr lang="es-ES_tradnl" altLang="es-ES" sz="1400">
                <a:solidFill>
                  <a:srgbClr val="403B65"/>
                </a:solidFill>
              </a:rPr>
              <a:t>	-IAM sin elevación del segmento ST 	(IAMSEST).</a:t>
            </a:r>
          </a:p>
          <a:p>
            <a:pPr algn="just">
              <a:spcAft>
                <a:spcPts val="600"/>
              </a:spcAft>
            </a:pPr>
            <a:endParaRPr lang="es-ES_tradnl" altLang="es-ES" sz="1400">
              <a:solidFill>
                <a:srgbClr val="403B65"/>
              </a:solidFill>
            </a:endParaRPr>
          </a:p>
        </p:txBody>
      </p:sp>
      <p:sp>
        <p:nvSpPr>
          <p:cNvPr id="11266" name="CuadroTexto 4">
            <a:extLst>
              <a:ext uri="{FF2B5EF4-FFF2-40B4-BE49-F238E27FC236}">
                <a16:creationId xmlns:a16="http://schemas.microsoft.com/office/drawing/2014/main" id="{9503D847-A0F1-56FA-80E3-C858C295FDB1}"/>
              </a:ext>
            </a:extLst>
          </p:cNvPr>
          <p:cNvSpPr txBox="1">
            <a:spLocks noChangeArrowheads="1"/>
          </p:cNvSpPr>
          <p:nvPr/>
        </p:nvSpPr>
        <p:spPr bwMode="auto">
          <a:xfrm>
            <a:off x="2154239" y="484188"/>
            <a:ext cx="7913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SÍNDROME CORONARIO AGUDO</a:t>
            </a:r>
          </a:p>
        </p:txBody>
      </p:sp>
      <p:pic>
        <p:nvPicPr>
          <p:cNvPr id="2" name="Imagen 1">
            <a:extLst>
              <a:ext uri="{FF2B5EF4-FFF2-40B4-BE49-F238E27FC236}">
                <a16:creationId xmlns:a16="http://schemas.microsoft.com/office/drawing/2014/main" id="{BAE2DD1C-FD2E-938C-7B8F-CD50F45B8021}"/>
              </a:ext>
            </a:extLst>
          </p:cNvPr>
          <p:cNvPicPr>
            <a:picLocks noChangeAspect="1"/>
          </p:cNvPicPr>
          <p:nvPr/>
        </p:nvPicPr>
        <p:blipFill>
          <a:blip r:embed="rId3"/>
          <a:stretch>
            <a:fillRect/>
          </a:stretch>
        </p:blipFill>
        <p:spPr>
          <a:xfrm>
            <a:off x="4420658" y="865364"/>
            <a:ext cx="6674556" cy="5127272"/>
          </a:xfrm>
          <a:prstGeom prst="rect">
            <a:avLst/>
          </a:prstGeom>
        </p:spPr>
      </p:pic>
      <p:sp>
        <p:nvSpPr>
          <p:cNvPr id="3" name="CuadroTexto 2">
            <a:extLst>
              <a:ext uri="{FF2B5EF4-FFF2-40B4-BE49-F238E27FC236}">
                <a16:creationId xmlns:a16="http://schemas.microsoft.com/office/drawing/2014/main" id="{F674690A-FAAB-9AE6-9E57-644229CB8F3F}"/>
              </a:ext>
            </a:extLst>
          </p:cNvPr>
          <p:cNvSpPr txBox="1"/>
          <p:nvPr/>
        </p:nvSpPr>
        <p:spPr>
          <a:xfrm>
            <a:off x="4420658" y="6138041"/>
            <a:ext cx="4838956" cy="246221"/>
          </a:xfrm>
          <a:prstGeom prst="rect">
            <a:avLst/>
          </a:prstGeom>
          <a:noFill/>
        </p:spPr>
        <p:txBody>
          <a:bodyPr wrap="square" rtlCol="0">
            <a:spAutoFit/>
          </a:bodyPr>
          <a:lstStyle/>
          <a:p>
            <a:r>
              <a:rPr lang="es-ES" sz="1000" err="1"/>
              <a:t>Guia</a:t>
            </a:r>
            <a:r>
              <a:rPr lang="es-ES" sz="1000"/>
              <a:t> ESC 2023 sobre el diagnóstico y el tratamiento de los síndromes coronarios agudos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E7D6C0-52C7-3FA5-8A6A-6A92078D2067}"/>
              </a:ext>
            </a:extLst>
          </p:cNvPr>
          <p:cNvPicPr>
            <a:picLocks noChangeAspect="1"/>
          </p:cNvPicPr>
          <p:nvPr/>
        </p:nvPicPr>
        <p:blipFill>
          <a:blip r:embed="rId3"/>
          <a:stretch>
            <a:fillRect/>
          </a:stretch>
        </p:blipFill>
        <p:spPr>
          <a:xfrm>
            <a:off x="339929" y="685800"/>
            <a:ext cx="11547271" cy="5503142"/>
          </a:xfrm>
          <a:prstGeom prst="rect">
            <a:avLst/>
          </a:prstGeom>
        </p:spPr>
      </p:pic>
    </p:spTree>
    <p:extLst>
      <p:ext uri="{BB962C8B-B14F-4D97-AF65-F5344CB8AC3E}">
        <p14:creationId xmlns:p14="http://schemas.microsoft.com/office/powerpoint/2010/main" val="1293043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5">
            <a:extLst>
              <a:ext uri="{FF2B5EF4-FFF2-40B4-BE49-F238E27FC236}">
                <a16:creationId xmlns:a16="http://schemas.microsoft.com/office/drawing/2014/main" id="{8D903FFA-FE23-2C29-2D03-BC224D4B16D4}"/>
              </a:ext>
            </a:extLst>
          </p:cNvPr>
          <p:cNvSpPr txBox="1">
            <a:spLocks noChangeArrowheads="1"/>
          </p:cNvSpPr>
          <p:nvPr/>
        </p:nvSpPr>
        <p:spPr bwMode="auto">
          <a:xfrm>
            <a:off x="2306639" y="1874839"/>
            <a:ext cx="3697287" cy="738187"/>
          </a:xfrm>
          <a:prstGeom prst="rect">
            <a:avLst/>
          </a:prstGeom>
          <a:solidFill>
            <a:schemeClr val="accent1">
              <a:lumMod val="20000"/>
              <a:lumOff val="80000"/>
            </a:schemeClr>
          </a:solidFill>
          <a:ln w="9525">
            <a:solidFill>
              <a:schemeClr val="accent1"/>
            </a:solidFill>
            <a:miter lim="800000"/>
            <a:headEnd/>
            <a:tailEnd/>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s-ES_tradnl" altLang="es-ES" sz="1400">
                <a:solidFill>
                  <a:srgbClr val="403B65"/>
                </a:solidFill>
              </a:rPr>
              <a:t>Tratar causas reversibles</a:t>
            </a:r>
          </a:p>
          <a:p>
            <a:pPr algn="ctr" eaLnBrk="1" hangingPunct="1">
              <a:defRPr/>
            </a:pPr>
            <a:r>
              <a:rPr lang="es-ES_tradnl" altLang="es-ES" sz="1400">
                <a:solidFill>
                  <a:srgbClr val="403B65"/>
                </a:solidFill>
              </a:rPr>
              <a:t>Descartar bradicardia sinusal fisiológica</a:t>
            </a:r>
          </a:p>
          <a:p>
            <a:pPr algn="ctr" eaLnBrk="1" hangingPunct="1">
              <a:defRPr/>
            </a:pPr>
            <a:r>
              <a:rPr lang="es-ES_tradnl" altLang="es-ES" sz="1400">
                <a:solidFill>
                  <a:srgbClr val="403B65"/>
                </a:solidFill>
              </a:rPr>
              <a:t>Monitorizar ECG, </a:t>
            </a:r>
            <a:r>
              <a:rPr lang="es-ES_tradnl" altLang="es-ES" sz="1400" err="1">
                <a:solidFill>
                  <a:srgbClr val="403B65"/>
                </a:solidFill>
              </a:rPr>
              <a:t>Sat</a:t>
            </a:r>
            <a:r>
              <a:rPr lang="es-ES_tradnl" altLang="es-ES" sz="1400">
                <a:solidFill>
                  <a:srgbClr val="403B65"/>
                </a:solidFill>
              </a:rPr>
              <a:t> O</a:t>
            </a:r>
            <a:r>
              <a:rPr lang="es-ES_tradnl" altLang="es-ES" sz="1400" baseline="-25000">
                <a:solidFill>
                  <a:srgbClr val="403B65"/>
                </a:solidFill>
              </a:rPr>
              <a:t>2 </a:t>
            </a:r>
            <a:r>
              <a:rPr lang="es-ES_tradnl" altLang="es-ES" sz="1400">
                <a:solidFill>
                  <a:srgbClr val="403B65"/>
                </a:solidFill>
              </a:rPr>
              <a:t>y TA</a:t>
            </a:r>
          </a:p>
        </p:txBody>
      </p:sp>
      <p:sp>
        <p:nvSpPr>
          <p:cNvPr id="4" name="CuadroTexto 6">
            <a:extLst>
              <a:ext uri="{FF2B5EF4-FFF2-40B4-BE49-F238E27FC236}">
                <a16:creationId xmlns:a16="http://schemas.microsoft.com/office/drawing/2014/main" id="{ACBEC89B-5CA7-2694-395F-E07D2821E1BF}"/>
              </a:ext>
            </a:extLst>
          </p:cNvPr>
          <p:cNvSpPr txBox="1">
            <a:spLocks noChangeArrowheads="1"/>
          </p:cNvSpPr>
          <p:nvPr/>
        </p:nvSpPr>
        <p:spPr bwMode="auto">
          <a:xfrm>
            <a:off x="6664326" y="1874838"/>
            <a:ext cx="3300413" cy="1384300"/>
          </a:xfrm>
          <a:prstGeom prst="rect">
            <a:avLst/>
          </a:prstGeom>
          <a:solidFill>
            <a:schemeClr val="accent1">
              <a:lumMod val="20000"/>
              <a:lumOff val="80000"/>
            </a:schemeClr>
          </a:solidFill>
          <a:ln w="9525">
            <a:solidFill>
              <a:schemeClr val="accent1"/>
            </a:solidFill>
            <a:miter lim="800000"/>
            <a:headEnd/>
            <a:tailEnd/>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s-ES_tradnl" altLang="es-ES" sz="1400">
                <a:solidFill>
                  <a:srgbClr val="403B65"/>
                </a:solidFill>
              </a:rPr>
              <a:t>Signos adversos</a:t>
            </a:r>
          </a:p>
          <a:p>
            <a:pPr eaLnBrk="1" hangingPunct="1">
              <a:buFont typeface="Arial" panose="020B0604020202020204" pitchFamily="34" charset="0"/>
              <a:buChar char="•"/>
              <a:defRPr/>
            </a:pPr>
            <a:r>
              <a:rPr lang="es-ES_tradnl" altLang="es-ES" sz="1400">
                <a:solidFill>
                  <a:srgbClr val="403B65"/>
                </a:solidFill>
              </a:rPr>
              <a:t> TAS &lt; 90 mm Hg</a:t>
            </a:r>
          </a:p>
          <a:p>
            <a:pPr eaLnBrk="1" hangingPunct="1">
              <a:buFont typeface="Arial" panose="020B0604020202020204" pitchFamily="34" charset="0"/>
              <a:buChar char="•"/>
              <a:defRPr/>
            </a:pPr>
            <a:r>
              <a:rPr lang="es-ES_tradnl" altLang="es-ES" sz="1400">
                <a:solidFill>
                  <a:srgbClr val="403B65"/>
                </a:solidFill>
              </a:rPr>
              <a:t> ICC</a:t>
            </a:r>
          </a:p>
          <a:p>
            <a:pPr eaLnBrk="1" hangingPunct="1">
              <a:buFont typeface="Arial" panose="020B0604020202020204" pitchFamily="34" charset="0"/>
              <a:buChar char="•"/>
              <a:defRPr/>
            </a:pPr>
            <a:r>
              <a:rPr lang="es-ES_tradnl" altLang="es-ES" sz="1400">
                <a:solidFill>
                  <a:srgbClr val="403B65"/>
                </a:solidFill>
              </a:rPr>
              <a:t> Bajo gasto</a:t>
            </a:r>
          </a:p>
          <a:p>
            <a:pPr eaLnBrk="1" hangingPunct="1">
              <a:buFont typeface="Arial" panose="020B0604020202020204" pitchFamily="34" charset="0"/>
              <a:buChar char="•"/>
              <a:defRPr/>
            </a:pPr>
            <a:r>
              <a:rPr lang="es-ES_tradnl" altLang="es-ES" sz="1400">
                <a:solidFill>
                  <a:srgbClr val="403B65"/>
                </a:solidFill>
              </a:rPr>
              <a:t> Arritmias ventriculares</a:t>
            </a:r>
          </a:p>
          <a:p>
            <a:pPr eaLnBrk="1" hangingPunct="1">
              <a:buFont typeface="Arial" panose="020B0604020202020204" pitchFamily="34" charset="0"/>
              <a:buChar char="•"/>
              <a:defRPr/>
            </a:pPr>
            <a:r>
              <a:rPr lang="es-ES_tradnl" altLang="es-ES" sz="1400">
                <a:solidFill>
                  <a:srgbClr val="403B65"/>
                </a:solidFill>
              </a:rPr>
              <a:t> FC &lt; 40 </a:t>
            </a:r>
            <a:r>
              <a:rPr lang="es-ES_tradnl" altLang="es-ES" sz="1400" err="1">
                <a:solidFill>
                  <a:srgbClr val="403B65"/>
                </a:solidFill>
              </a:rPr>
              <a:t>lpm</a:t>
            </a:r>
            <a:endParaRPr lang="es-ES_tradnl" altLang="es-ES" sz="1400">
              <a:solidFill>
                <a:srgbClr val="403B65"/>
              </a:solidFill>
            </a:endParaRPr>
          </a:p>
        </p:txBody>
      </p:sp>
      <p:cxnSp>
        <p:nvCxnSpPr>
          <p:cNvPr id="81925" name="Conector recto 5">
            <a:extLst>
              <a:ext uri="{FF2B5EF4-FFF2-40B4-BE49-F238E27FC236}">
                <a16:creationId xmlns:a16="http://schemas.microsoft.com/office/drawing/2014/main" id="{AA1585BB-CB34-0CD0-5AA6-0B5630D9B7A5}"/>
              </a:ext>
            </a:extLst>
          </p:cNvPr>
          <p:cNvCxnSpPr>
            <a:cxnSpLocks noChangeShapeType="1"/>
          </p:cNvCxnSpPr>
          <p:nvPr/>
        </p:nvCxnSpPr>
        <p:spPr bwMode="auto">
          <a:xfrm flipH="1">
            <a:off x="6003926" y="2350383"/>
            <a:ext cx="660400" cy="0"/>
          </a:xfrm>
          <a:prstGeom prst="line">
            <a:avLst/>
          </a:prstGeom>
          <a:noFill/>
          <a:ln w="25400">
            <a:solidFill>
              <a:schemeClr val="accent2"/>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CuadroTexto 12">
            <a:extLst>
              <a:ext uri="{FF2B5EF4-FFF2-40B4-BE49-F238E27FC236}">
                <a16:creationId xmlns:a16="http://schemas.microsoft.com/office/drawing/2014/main" id="{35F8A449-37A6-DA88-93B8-54CD10F1EBB2}"/>
              </a:ext>
            </a:extLst>
          </p:cNvPr>
          <p:cNvSpPr txBox="1">
            <a:spLocks noChangeArrowheads="1"/>
          </p:cNvSpPr>
          <p:nvPr/>
        </p:nvSpPr>
        <p:spPr bwMode="auto">
          <a:xfrm>
            <a:off x="824094" y="3002848"/>
            <a:ext cx="5108708" cy="2554545"/>
          </a:xfrm>
          <a:prstGeom prst="rect">
            <a:avLst/>
          </a:prstGeom>
          <a:solidFill>
            <a:schemeClr val="accent1">
              <a:lumMod val="20000"/>
              <a:lumOff val="80000"/>
            </a:schemeClr>
          </a:solidFill>
          <a:ln w="9525">
            <a:solidFill>
              <a:schemeClr val="accent1"/>
            </a:solidFill>
            <a:miter lim="800000"/>
            <a:headEnd/>
            <a:tailEnd/>
          </a:ln>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endParaRPr lang="es-ES_tradnl" altLang="es-ES" sz="1400" b="1">
              <a:solidFill>
                <a:srgbClr val="403B65"/>
              </a:solidFill>
            </a:endParaRPr>
          </a:p>
          <a:p>
            <a:pPr eaLnBrk="1" hangingPunct="1">
              <a:spcAft>
                <a:spcPts val="600"/>
              </a:spcAft>
              <a:buFont typeface="Arial" panose="020B0604020202020204" pitchFamily="34" charset="0"/>
              <a:buChar char="•"/>
              <a:defRPr/>
            </a:pPr>
            <a:r>
              <a:rPr lang="es-ES_tradnl" altLang="es-ES" sz="1400" b="1">
                <a:solidFill>
                  <a:srgbClr val="403B65"/>
                </a:solidFill>
              </a:rPr>
              <a:t>ATROPINA</a:t>
            </a:r>
            <a:r>
              <a:rPr lang="es-ES_tradnl" altLang="es-ES" sz="1400">
                <a:solidFill>
                  <a:srgbClr val="403B65"/>
                </a:solidFill>
              </a:rPr>
              <a:t>: 0,5 mg. Repetir cada 3-5 min hasta un     máximo de 3 mg. </a:t>
            </a:r>
          </a:p>
          <a:p>
            <a:pPr eaLnBrk="1" hangingPunct="1">
              <a:spcAft>
                <a:spcPts val="600"/>
              </a:spcAft>
              <a:buFont typeface="Arial" panose="020B0604020202020204" pitchFamily="34" charset="0"/>
              <a:buChar char="•"/>
              <a:defRPr/>
            </a:pPr>
            <a:r>
              <a:rPr lang="es-ES_tradnl" altLang="es-ES" sz="1400" b="1">
                <a:solidFill>
                  <a:srgbClr val="403B65"/>
                </a:solidFill>
              </a:rPr>
              <a:t>ADRENALINA</a:t>
            </a:r>
            <a:r>
              <a:rPr lang="es-ES_tradnl" altLang="es-ES" sz="1400">
                <a:solidFill>
                  <a:srgbClr val="403B65"/>
                </a:solidFill>
              </a:rPr>
              <a:t>: 2-10 </a:t>
            </a:r>
            <a:r>
              <a:rPr lang="es-ES_tradnl" altLang="es-ES" sz="1400" err="1">
                <a:solidFill>
                  <a:srgbClr val="403B65"/>
                </a:solidFill>
              </a:rPr>
              <a:t>mcg</a:t>
            </a:r>
            <a:r>
              <a:rPr lang="es-ES_tradnl" altLang="es-ES" sz="1400">
                <a:solidFill>
                  <a:srgbClr val="403B65"/>
                </a:solidFill>
              </a:rPr>
              <a:t>/min (diluir 1 ampolla de adrenalina de 1 mg en 100 ml de suero fisiológico, iniciando la perfusión a 12 ml/h o 5 ampollas en 250 </a:t>
            </a:r>
            <a:r>
              <a:rPr lang="es-ES_tradnl" altLang="es-ES" sz="1400" err="1">
                <a:solidFill>
                  <a:srgbClr val="403B65"/>
                </a:solidFill>
              </a:rPr>
              <a:t>cc</a:t>
            </a:r>
            <a:r>
              <a:rPr lang="es-ES_tradnl" altLang="es-ES" sz="1400">
                <a:solidFill>
                  <a:srgbClr val="403B65"/>
                </a:solidFill>
              </a:rPr>
              <a:t> de suero glucosado al 5% o fisiológico a 6-30 ml/h)</a:t>
            </a:r>
          </a:p>
          <a:p>
            <a:pPr eaLnBrk="1" hangingPunct="1">
              <a:spcAft>
                <a:spcPts val="600"/>
              </a:spcAft>
              <a:buFont typeface="Arial" panose="020B0604020202020204" pitchFamily="34" charset="0"/>
              <a:buChar char="•"/>
              <a:defRPr/>
            </a:pPr>
            <a:r>
              <a:rPr lang="es-ES_tradnl" altLang="es-ES" sz="1400" b="1">
                <a:solidFill>
                  <a:srgbClr val="403B65"/>
                </a:solidFill>
              </a:rPr>
              <a:t>ISOPRENALINA (</a:t>
            </a:r>
            <a:r>
              <a:rPr lang="es-ES_tradnl" altLang="es-ES" sz="1400" b="1" err="1">
                <a:solidFill>
                  <a:srgbClr val="403B65"/>
                </a:solidFill>
              </a:rPr>
              <a:t>Aleudrina</a:t>
            </a:r>
            <a:r>
              <a:rPr lang="es-ES_tradnl" altLang="es-ES" sz="1400" b="1">
                <a:solidFill>
                  <a:srgbClr val="403B65"/>
                </a:solidFill>
              </a:rPr>
              <a:t>) </a:t>
            </a:r>
            <a:r>
              <a:rPr lang="es-ES_tradnl" altLang="es-ES" sz="1400">
                <a:solidFill>
                  <a:srgbClr val="403B65"/>
                </a:solidFill>
              </a:rPr>
              <a:t>2-20 </a:t>
            </a:r>
            <a:r>
              <a:rPr lang="es-ES_tradnl" altLang="es-ES" sz="1400" err="1">
                <a:solidFill>
                  <a:srgbClr val="403B65"/>
                </a:solidFill>
              </a:rPr>
              <a:t>mcg</a:t>
            </a:r>
            <a:r>
              <a:rPr lang="es-ES_tradnl" altLang="es-ES" sz="1400">
                <a:solidFill>
                  <a:srgbClr val="403B65"/>
                </a:solidFill>
              </a:rPr>
              <a:t>/min</a:t>
            </a:r>
            <a:endParaRPr lang="es-ES_tradnl" altLang="es-ES" sz="1400" b="1">
              <a:solidFill>
                <a:srgbClr val="403B65"/>
              </a:solidFill>
            </a:endParaRPr>
          </a:p>
          <a:p>
            <a:pPr eaLnBrk="1" hangingPunct="1">
              <a:spcAft>
                <a:spcPts val="600"/>
              </a:spcAft>
              <a:buFont typeface="Arial" panose="020B0604020202020204" pitchFamily="34" charset="0"/>
              <a:buChar char="•"/>
              <a:defRPr/>
            </a:pPr>
            <a:r>
              <a:rPr lang="es-ES_tradnl" altLang="es-ES" sz="1400">
                <a:solidFill>
                  <a:srgbClr val="403B65"/>
                </a:solidFill>
              </a:rPr>
              <a:t>Drogas alternativas (</a:t>
            </a:r>
            <a:r>
              <a:rPr lang="es-ES_tradnl" altLang="es-ES" sz="1400" b="1">
                <a:solidFill>
                  <a:srgbClr val="403B65"/>
                </a:solidFill>
              </a:rPr>
              <a:t>DOPAMINA, GLUCAGÓN, AMINOFILIN</a:t>
            </a:r>
            <a:r>
              <a:rPr lang="es-ES_tradnl" altLang="es-ES" sz="1400" b="1" i="1">
                <a:solidFill>
                  <a:srgbClr val="403B65"/>
                </a:solidFill>
              </a:rPr>
              <a:t>A</a:t>
            </a:r>
            <a:r>
              <a:rPr lang="es-ES_tradnl" altLang="es-ES" sz="1400">
                <a:solidFill>
                  <a:srgbClr val="403B65"/>
                </a:solidFill>
              </a:rPr>
              <a:t>)</a:t>
            </a:r>
          </a:p>
          <a:p>
            <a:pPr eaLnBrk="1" hangingPunct="1">
              <a:spcAft>
                <a:spcPts val="600"/>
              </a:spcAft>
              <a:buFont typeface="Arial" panose="020B0604020202020204" pitchFamily="34" charset="0"/>
              <a:buChar char="•"/>
              <a:defRPr/>
            </a:pPr>
            <a:r>
              <a:rPr lang="es-ES_tradnl" altLang="es-ES" sz="1400" b="1">
                <a:solidFill>
                  <a:srgbClr val="403B65"/>
                </a:solidFill>
              </a:rPr>
              <a:t>MP TRANSCUTÁNEO</a:t>
            </a:r>
          </a:p>
        </p:txBody>
      </p:sp>
      <p:cxnSp>
        <p:nvCxnSpPr>
          <p:cNvPr id="81928" name="Conector recto 8">
            <a:extLst>
              <a:ext uri="{FF2B5EF4-FFF2-40B4-BE49-F238E27FC236}">
                <a16:creationId xmlns:a16="http://schemas.microsoft.com/office/drawing/2014/main" id="{834BF1B4-3EE2-2DCB-1D2F-17E6A6BE3C1D}"/>
              </a:ext>
            </a:extLst>
          </p:cNvPr>
          <p:cNvCxnSpPr>
            <a:cxnSpLocks noChangeShapeType="1"/>
          </p:cNvCxnSpPr>
          <p:nvPr/>
        </p:nvCxnSpPr>
        <p:spPr bwMode="auto">
          <a:xfrm>
            <a:off x="3465513" y="2613026"/>
            <a:ext cx="0" cy="389822"/>
          </a:xfrm>
          <a:prstGeom prst="line">
            <a:avLst/>
          </a:prstGeom>
          <a:noFill/>
          <a:ln w="2540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CuadroTexto 18">
            <a:extLst>
              <a:ext uri="{FF2B5EF4-FFF2-40B4-BE49-F238E27FC236}">
                <a16:creationId xmlns:a16="http://schemas.microsoft.com/office/drawing/2014/main" id="{B6524DBA-FA82-8598-26A0-8EE497C1EE83}"/>
              </a:ext>
            </a:extLst>
          </p:cNvPr>
          <p:cNvSpPr txBox="1">
            <a:spLocks noChangeArrowheads="1"/>
          </p:cNvSpPr>
          <p:nvPr/>
        </p:nvSpPr>
        <p:spPr bwMode="auto">
          <a:xfrm>
            <a:off x="6985000" y="3856039"/>
            <a:ext cx="2979738" cy="1169987"/>
          </a:xfrm>
          <a:prstGeom prst="rect">
            <a:avLst/>
          </a:prstGeom>
          <a:solidFill>
            <a:schemeClr val="accent1">
              <a:lumMod val="20000"/>
              <a:lumOff val="80000"/>
            </a:schemeClr>
          </a:solidFill>
          <a:ln w="9525">
            <a:solidFill>
              <a:schemeClr val="accent1"/>
            </a:solidFill>
            <a:miter lim="800000"/>
            <a:headEnd/>
            <a:tailEnd/>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s-ES_tradnl" altLang="es-ES" sz="1400">
                <a:solidFill>
                  <a:srgbClr val="403B65"/>
                </a:solidFill>
              </a:rPr>
              <a:t>Riesgo de asistolia</a:t>
            </a:r>
          </a:p>
          <a:p>
            <a:pPr eaLnBrk="1" hangingPunct="1">
              <a:buFont typeface="Arial" panose="020B0604020202020204" pitchFamily="34" charset="0"/>
              <a:buChar char="•"/>
              <a:defRPr/>
            </a:pPr>
            <a:r>
              <a:rPr lang="es-ES_tradnl" altLang="es-ES" sz="1400">
                <a:solidFill>
                  <a:srgbClr val="403B65"/>
                </a:solidFill>
              </a:rPr>
              <a:t> Asistolia reciente.</a:t>
            </a:r>
          </a:p>
          <a:p>
            <a:pPr eaLnBrk="1" hangingPunct="1">
              <a:buFont typeface="Arial" panose="020B0604020202020204" pitchFamily="34" charset="0"/>
              <a:buChar char="•"/>
              <a:defRPr/>
            </a:pPr>
            <a:r>
              <a:rPr lang="es-ES_tradnl" altLang="es-ES" sz="1400">
                <a:solidFill>
                  <a:srgbClr val="403B65"/>
                </a:solidFill>
              </a:rPr>
              <a:t> BAV tipo </a:t>
            </a:r>
            <a:r>
              <a:rPr lang="es-ES_tradnl" altLang="es-ES" sz="1400" err="1">
                <a:solidFill>
                  <a:srgbClr val="403B65"/>
                </a:solidFill>
              </a:rPr>
              <a:t>Mobitz</a:t>
            </a:r>
            <a:r>
              <a:rPr lang="es-ES_tradnl" altLang="es-ES" sz="1400">
                <a:solidFill>
                  <a:srgbClr val="403B65"/>
                </a:solidFill>
              </a:rPr>
              <a:t> II</a:t>
            </a:r>
          </a:p>
          <a:p>
            <a:pPr eaLnBrk="1" hangingPunct="1">
              <a:buFont typeface="Arial" panose="020B0604020202020204" pitchFamily="34" charset="0"/>
              <a:buChar char="•"/>
              <a:defRPr/>
            </a:pPr>
            <a:r>
              <a:rPr lang="es-ES_tradnl" altLang="es-ES" sz="1400">
                <a:solidFill>
                  <a:srgbClr val="403B65"/>
                </a:solidFill>
              </a:rPr>
              <a:t> BAV completo con QRS ancho</a:t>
            </a:r>
          </a:p>
          <a:p>
            <a:pPr eaLnBrk="1" hangingPunct="1">
              <a:buFont typeface="Arial" panose="020B0604020202020204" pitchFamily="34" charset="0"/>
              <a:buChar char="•"/>
              <a:defRPr/>
            </a:pPr>
            <a:r>
              <a:rPr lang="es-ES_tradnl" altLang="es-ES" sz="1400">
                <a:solidFill>
                  <a:srgbClr val="403B65"/>
                </a:solidFill>
              </a:rPr>
              <a:t> Pausa ventricular &gt; 3 </a:t>
            </a:r>
            <a:r>
              <a:rPr lang="es-ES_tradnl" altLang="es-ES" sz="1400" err="1">
                <a:solidFill>
                  <a:srgbClr val="403B65"/>
                </a:solidFill>
              </a:rPr>
              <a:t>seg</a:t>
            </a:r>
            <a:r>
              <a:rPr lang="es-ES_tradnl" altLang="es-ES" sz="1400">
                <a:solidFill>
                  <a:srgbClr val="403B65"/>
                </a:solidFill>
              </a:rPr>
              <a:t>.</a:t>
            </a:r>
          </a:p>
        </p:txBody>
      </p:sp>
      <p:cxnSp>
        <p:nvCxnSpPr>
          <p:cNvPr id="81930" name="Conector recto 11">
            <a:extLst>
              <a:ext uri="{FF2B5EF4-FFF2-40B4-BE49-F238E27FC236}">
                <a16:creationId xmlns:a16="http://schemas.microsoft.com/office/drawing/2014/main" id="{5C29DB22-499F-3D15-2DC2-5FE4E4B08231}"/>
              </a:ext>
            </a:extLst>
          </p:cNvPr>
          <p:cNvCxnSpPr>
            <a:cxnSpLocks noChangeShapeType="1"/>
            <a:stCxn id="4" idx="2"/>
          </p:cNvCxnSpPr>
          <p:nvPr/>
        </p:nvCxnSpPr>
        <p:spPr bwMode="auto">
          <a:xfrm>
            <a:off x="8315326" y="3259139"/>
            <a:ext cx="4763" cy="581025"/>
          </a:xfrm>
          <a:prstGeom prst="line">
            <a:avLst/>
          </a:prstGeom>
          <a:noFill/>
          <a:ln w="25400">
            <a:solidFill>
              <a:srgbClr val="403B65"/>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1931" name="CuadroTexto 25">
            <a:extLst>
              <a:ext uri="{FF2B5EF4-FFF2-40B4-BE49-F238E27FC236}">
                <a16:creationId xmlns:a16="http://schemas.microsoft.com/office/drawing/2014/main" id="{F8978F88-AAA2-2DED-0DDB-1B956FCC8B63}"/>
              </a:ext>
            </a:extLst>
          </p:cNvPr>
          <p:cNvSpPr txBox="1">
            <a:spLocks noChangeArrowheads="1"/>
          </p:cNvSpPr>
          <p:nvPr/>
        </p:nvSpPr>
        <p:spPr bwMode="auto">
          <a:xfrm>
            <a:off x="8307387" y="3408364"/>
            <a:ext cx="9672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1400" b="1">
                <a:solidFill>
                  <a:schemeClr val="accent1"/>
                </a:solidFill>
              </a:rPr>
              <a:t>VALORAR</a:t>
            </a:r>
          </a:p>
        </p:txBody>
      </p:sp>
      <p:sp>
        <p:nvSpPr>
          <p:cNvPr id="15" name="CuadroTexto 28">
            <a:extLst>
              <a:ext uri="{FF2B5EF4-FFF2-40B4-BE49-F238E27FC236}">
                <a16:creationId xmlns:a16="http://schemas.microsoft.com/office/drawing/2014/main" id="{80DEEDC5-AFF0-4D52-B5E6-2AF08D031236}"/>
              </a:ext>
            </a:extLst>
          </p:cNvPr>
          <p:cNvSpPr txBox="1">
            <a:spLocks noChangeArrowheads="1"/>
          </p:cNvSpPr>
          <p:nvPr/>
        </p:nvSpPr>
        <p:spPr bwMode="auto">
          <a:xfrm>
            <a:off x="6985000" y="5303839"/>
            <a:ext cx="1720840" cy="523220"/>
          </a:xfrm>
          <a:prstGeom prst="rect">
            <a:avLst/>
          </a:prstGeom>
          <a:solidFill>
            <a:schemeClr val="accent1">
              <a:lumMod val="20000"/>
              <a:lumOff val="80000"/>
            </a:schemeClr>
          </a:solidFill>
          <a:ln w="9525">
            <a:solidFill>
              <a:schemeClr val="accent1"/>
            </a:solidFill>
            <a:miter lim="800000"/>
            <a:headEnd/>
            <a:tailEnd/>
          </a:ln>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s-ES_tradnl" altLang="es-ES" sz="1400">
                <a:solidFill>
                  <a:srgbClr val="403B65"/>
                </a:solidFill>
              </a:rPr>
              <a:t>MP TRANSCUTÁNEO O TRANSVENOSO</a:t>
            </a:r>
          </a:p>
        </p:txBody>
      </p:sp>
      <p:sp>
        <p:nvSpPr>
          <p:cNvPr id="16" name="CuadroTexto 29">
            <a:extLst>
              <a:ext uri="{FF2B5EF4-FFF2-40B4-BE49-F238E27FC236}">
                <a16:creationId xmlns:a16="http://schemas.microsoft.com/office/drawing/2014/main" id="{3010DF6E-D789-0FA5-9F2D-66BECF7A357B}"/>
              </a:ext>
            </a:extLst>
          </p:cNvPr>
          <p:cNvSpPr txBox="1">
            <a:spLocks noChangeArrowheads="1"/>
          </p:cNvSpPr>
          <p:nvPr/>
        </p:nvSpPr>
        <p:spPr bwMode="auto">
          <a:xfrm>
            <a:off x="8839201" y="5303839"/>
            <a:ext cx="2664177" cy="523220"/>
          </a:xfrm>
          <a:prstGeom prst="rect">
            <a:avLst/>
          </a:prstGeom>
          <a:solidFill>
            <a:schemeClr val="accent1">
              <a:lumMod val="20000"/>
              <a:lumOff val="80000"/>
            </a:schemeClr>
          </a:solidFill>
          <a:ln w="9525">
            <a:solidFill>
              <a:schemeClr val="accent1"/>
            </a:solidFill>
            <a:miter lim="800000"/>
            <a:headEnd/>
            <a:tailEnd/>
          </a:ln>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s-ES_tradnl" altLang="es-ES" sz="1400">
                <a:solidFill>
                  <a:srgbClr val="403B65"/>
                </a:solidFill>
              </a:rPr>
              <a:t>OBSERVACIÓN CON MONITORIZACION ESTRECHA</a:t>
            </a:r>
          </a:p>
        </p:txBody>
      </p:sp>
      <p:cxnSp>
        <p:nvCxnSpPr>
          <p:cNvPr id="81935" name="Conector recto 16">
            <a:extLst>
              <a:ext uri="{FF2B5EF4-FFF2-40B4-BE49-F238E27FC236}">
                <a16:creationId xmlns:a16="http://schemas.microsoft.com/office/drawing/2014/main" id="{E774D1D7-033B-1580-3E41-27B3EF28786C}"/>
              </a:ext>
            </a:extLst>
          </p:cNvPr>
          <p:cNvCxnSpPr>
            <a:cxnSpLocks noChangeShapeType="1"/>
          </p:cNvCxnSpPr>
          <p:nvPr/>
        </p:nvCxnSpPr>
        <p:spPr bwMode="auto">
          <a:xfrm>
            <a:off x="7837488" y="5026026"/>
            <a:ext cx="0" cy="277813"/>
          </a:xfrm>
          <a:prstGeom prst="line">
            <a:avLst/>
          </a:prstGeom>
          <a:noFill/>
          <a:ln w="25400">
            <a:solidFill>
              <a:schemeClr val="accent2"/>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1936" name="Conector recto 4103">
            <a:extLst>
              <a:ext uri="{FF2B5EF4-FFF2-40B4-BE49-F238E27FC236}">
                <a16:creationId xmlns:a16="http://schemas.microsoft.com/office/drawing/2014/main" id="{547429BE-03BA-877F-23B4-C098A6D81DDD}"/>
              </a:ext>
            </a:extLst>
          </p:cNvPr>
          <p:cNvCxnSpPr>
            <a:cxnSpLocks noChangeShapeType="1"/>
            <a:endCxn id="16" idx="0"/>
          </p:cNvCxnSpPr>
          <p:nvPr/>
        </p:nvCxnSpPr>
        <p:spPr bwMode="auto">
          <a:xfrm>
            <a:off x="9496425" y="5026026"/>
            <a:ext cx="674865" cy="277813"/>
          </a:xfrm>
          <a:prstGeom prst="line">
            <a:avLst/>
          </a:prstGeom>
          <a:noFill/>
          <a:ln w="25400">
            <a:solidFill>
              <a:srgbClr val="403B65"/>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1937" name="CuadroTexto 4106">
            <a:extLst>
              <a:ext uri="{FF2B5EF4-FFF2-40B4-BE49-F238E27FC236}">
                <a16:creationId xmlns:a16="http://schemas.microsoft.com/office/drawing/2014/main" id="{7154E314-E6A0-8840-42C0-80C7474C550F}"/>
              </a:ext>
            </a:extLst>
          </p:cNvPr>
          <p:cNvSpPr txBox="1">
            <a:spLocks noChangeArrowheads="1"/>
          </p:cNvSpPr>
          <p:nvPr/>
        </p:nvSpPr>
        <p:spPr bwMode="auto">
          <a:xfrm>
            <a:off x="7386639" y="5026026"/>
            <a:ext cx="338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1400" b="1">
                <a:solidFill>
                  <a:srgbClr val="AF292E"/>
                </a:solidFill>
              </a:rPr>
              <a:t>SÍ</a:t>
            </a:r>
          </a:p>
        </p:txBody>
      </p:sp>
      <p:sp>
        <p:nvSpPr>
          <p:cNvPr id="81938" name="CuadroTexto 4107">
            <a:extLst>
              <a:ext uri="{FF2B5EF4-FFF2-40B4-BE49-F238E27FC236}">
                <a16:creationId xmlns:a16="http://schemas.microsoft.com/office/drawing/2014/main" id="{FB89062D-D00C-632A-7281-ADB8AD0201DA}"/>
              </a:ext>
            </a:extLst>
          </p:cNvPr>
          <p:cNvSpPr txBox="1">
            <a:spLocks noChangeArrowheads="1"/>
          </p:cNvSpPr>
          <p:nvPr/>
        </p:nvSpPr>
        <p:spPr bwMode="auto">
          <a:xfrm>
            <a:off x="8839201" y="5041901"/>
            <a:ext cx="674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1400" b="1">
                <a:solidFill>
                  <a:schemeClr val="accent1"/>
                </a:solidFill>
              </a:rPr>
              <a:t>NO</a:t>
            </a:r>
          </a:p>
        </p:txBody>
      </p:sp>
      <p:sp>
        <p:nvSpPr>
          <p:cNvPr id="81939" name="24 CuadroTexto">
            <a:extLst>
              <a:ext uri="{FF2B5EF4-FFF2-40B4-BE49-F238E27FC236}">
                <a16:creationId xmlns:a16="http://schemas.microsoft.com/office/drawing/2014/main" id="{B5DE4DFD-643B-C45B-A601-C95FDFCAD2A7}"/>
              </a:ext>
            </a:extLst>
          </p:cNvPr>
          <p:cNvSpPr txBox="1">
            <a:spLocks noChangeArrowheads="1"/>
          </p:cNvSpPr>
          <p:nvPr/>
        </p:nvSpPr>
        <p:spPr bwMode="auto">
          <a:xfrm>
            <a:off x="2162176" y="1196975"/>
            <a:ext cx="4549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403B65"/>
                </a:solidFill>
              </a:rPr>
              <a:t>Algoritmo de actuación</a:t>
            </a:r>
          </a:p>
        </p:txBody>
      </p:sp>
      <p:sp>
        <p:nvSpPr>
          <p:cNvPr id="81940" name="CuadroTexto 4">
            <a:extLst>
              <a:ext uri="{FF2B5EF4-FFF2-40B4-BE49-F238E27FC236}">
                <a16:creationId xmlns:a16="http://schemas.microsoft.com/office/drawing/2014/main" id="{3BECFEE3-0FAF-5F88-4FC6-1B358BF7FE3F}"/>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BRADIARRITMIAS Y TRASTORNOS DE LA CONDUCCIÓN</a:t>
            </a:r>
          </a:p>
        </p:txBody>
      </p:sp>
      <p:sp>
        <p:nvSpPr>
          <p:cNvPr id="5" name="CuadroTexto 4">
            <a:extLst>
              <a:ext uri="{FF2B5EF4-FFF2-40B4-BE49-F238E27FC236}">
                <a16:creationId xmlns:a16="http://schemas.microsoft.com/office/drawing/2014/main" id="{7428FB2E-AAA8-70C5-67F0-111DF00E7B38}"/>
              </a:ext>
            </a:extLst>
          </p:cNvPr>
          <p:cNvSpPr txBox="1"/>
          <p:nvPr/>
        </p:nvSpPr>
        <p:spPr>
          <a:xfrm>
            <a:off x="3171589" y="6242994"/>
            <a:ext cx="6103088" cy="230832"/>
          </a:xfrm>
          <a:prstGeom prst="rect">
            <a:avLst/>
          </a:prstGeom>
          <a:noFill/>
        </p:spPr>
        <p:txBody>
          <a:bodyPr wrap="square">
            <a:spAutoFit/>
          </a:bodyPr>
          <a:lstStyle/>
          <a:p>
            <a:r>
              <a:rPr lang="es-ES" sz="900" dirty="0">
                <a:effectLst/>
                <a:latin typeface="Segoe UI" panose="020B0502040204020203" pitchFamily="34" charset="0"/>
              </a:rPr>
              <a:t>Abordaje de las Urgencias Cardiovasculares. Dra. Coral Suero. Modificado Dra. </a:t>
            </a:r>
            <a:r>
              <a:rPr lang="es-ES" sz="900" dirty="0" err="1">
                <a:effectLst/>
                <a:latin typeface="Segoe UI" panose="020B0502040204020203" pitchFamily="34" charset="0"/>
              </a:rPr>
              <a:t>Fdez</a:t>
            </a:r>
            <a:r>
              <a:rPr lang="es-ES" sz="900" dirty="0">
                <a:effectLst/>
                <a:latin typeface="Segoe UI" panose="020B0502040204020203" pitchFamily="34" charset="0"/>
              </a:rPr>
              <a:t> de Simón.</a:t>
            </a:r>
            <a:endParaRPr lang="es-ES" sz="9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Marcador de contenido 2">
            <a:extLst>
              <a:ext uri="{FF2B5EF4-FFF2-40B4-BE49-F238E27FC236}">
                <a16:creationId xmlns:a16="http://schemas.microsoft.com/office/drawing/2014/main" id="{C50F1235-E7EC-17C7-400B-2D3D16B39D05}"/>
              </a:ext>
            </a:extLst>
          </p:cNvPr>
          <p:cNvSpPr txBox="1">
            <a:spLocks/>
          </p:cNvSpPr>
          <p:nvPr/>
        </p:nvSpPr>
        <p:spPr bwMode="auto">
          <a:xfrm>
            <a:off x="722489" y="1275643"/>
            <a:ext cx="4628444" cy="476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s-ES_tradnl" altLang="es-ES" sz="1800" b="1">
                <a:solidFill>
                  <a:srgbClr val="403B65"/>
                </a:solidFill>
              </a:rPr>
              <a:t>Criterios de derivación</a:t>
            </a:r>
          </a:p>
          <a:p>
            <a:pPr eaLnBrk="1" hangingPunct="1">
              <a:buFont typeface="Arial" panose="020B0604020202020204" pitchFamily="34" charset="0"/>
              <a:buNone/>
            </a:pPr>
            <a:endParaRPr lang="es-ES_tradnl" altLang="es-ES" sz="1800" b="1">
              <a:solidFill>
                <a:srgbClr val="403B65"/>
              </a:solidFill>
            </a:endParaRPr>
          </a:p>
          <a:p>
            <a:pPr eaLnBrk="1" hangingPunct="1">
              <a:buFont typeface="Arial" panose="020B0604020202020204" pitchFamily="34" charset="0"/>
              <a:buNone/>
            </a:pPr>
            <a:r>
              <a:rPr lang="es-ES_tradnl" altLang="es-ES" sz="1800" b="1">
                <a:solidFill>
                  <a:srgbClr val="403B65"/>
                </a:solidFill>
              </a:rPr>
              <a:t>CLINICA DEL PACIENTE </a:t>
            </a:r>
          </a:p>
          <a:p>
            <a:pPr eaLnBrk="1" hangingPunct="1">
              <a:buFont typeface="Arial" panose="020B0604020202020204" pitchFamily="34" charset="0"/>
              <a:buNone/>
            </a:pPr>
            <a:endParaRPr lang="es-ES_tradnl" altLang="es-ES" sz="1800" b="1">
              <a:solidFill>
                <a:srgbClr val="403B65"/>
              </a:solidFill>
            </a:endParaRPr>
          </a:p>
          <a:p>
            <a:pPr eaLnBrk="1" hangingPunct="1">
              <a:buFont typeface="Arial" panose="020B0604020202020204" pitchFamily="34" charset="0"/>
              <a:buNone/>
            </a:pPr>
            <a:r>
              <a:rPr lang="es-ES_tradnl" altLang="es-ES" sz="1600">
                <a:solidFill>
                  <a:srgbClr val="403B65"/>
                </a:solidFill>
              </a:rPr>
              <a:t> </a:t>
            </a:r>
          </a:p>
          <a:p>
            <a:pPr>
              <a:spcAft>
                <a:spcPts val="600"/>
              </a:spcAft>
              <a:buClr>
                <a:schemeClr val="accent2"/>
              </a:buClr>
              <a:buFont typeface="Arial" panose="020B0604020202020204" pitchFamily="34" charset="0"/>
              <a:buChar char="•"/>
            </a:pPr>
            <a:r>
              <a:rPr lang="es-ES_tradnl" altLang="es-ES" sz="1600" b="1">
                <a:solidFill>
                  <a:srgbClr val="403B65"/>
                </a:solidFill>
              </a:rPr>
              <a:t>BAV </a:t>
            </a:r>
            <a:r>
              <a:rPr lang="es-ES_tradnl" altLang="es-ES" sz="1600" b="1" err="1">
                <a:solidFill>
                  <a:srgbClr val="403B65"/>
                </a:solidFill>
              </a:rPr>
              <a:t>Mobitz</a:t>
            </a:r>
            <a:r>
              <a:rPr lang="es-ES_tradnl" altLang="es-ES" sz="1600" b="1">
                <a:solidFill>
                  <a:srgbClr val="403B65"/>
                </a:solidFill>
              </a:rPr>
              <a:t> I. </a:t>
            </a:r>
            <a:r>
              <a:rPr lang="es-ES_tradnl" altLang="es-ES" sz="1600">
                <a:solidFill>
                  <a:srgbClr val="403B65"/>
                </a:solidFill>
              </a:rPr>
              <a:t>Depende de la clínica. </a:t>
            </a:r>
          </a:p>
          <a:p>
            <a:pPr>
              <a:spcAft>
                <a:spcPts val="600"/>
              </a:spcAft>
              <a:buClr>
                <a:schemeClr val="accent2"/>
              </a:buClr>
              <a:buFont typeface="Arial" panose="020B0604020202020204" pitchFamily="34" charset="0"/>
              <a:buChar char="•"/>
            </a:pPr>
            <a:r>
              <a:rPr lang="es-ES_tradnl" altLang="es-ES" sz="1600" b="1">
                <a:solidFill>
                  <a:srgbClr val="403B65"/>
                </a:solidFill>
              </a:rPr>
              <a:t>BAV </a:t>
            </a:r>
            <a:r>
              <a:rPr lang="es-ES_tradnl" altLang="es-ES" sz="1600" b="1" err="1">
                <a:solidFill>
                  <a:srgbClr val="403B65"/>
                </a:solidFill>
              </a:rPr>
              <a:t>Mobitz</a:t>
            </a:r>
            <a:r>
              <a:rPr lang="es-ES_tradnl" altLang="es-ES" sz="1600" b="1">
                <a:solidFill>
                  <a:srgbClr val="403B65"/>
                </a:solidFill>
              </a:rPr>
              <a:t> II con complejo QRS ancho y BAV completo</a:t>
            </a:r>
            <a:r>
              <a:rPr lang="es-ES_tradnl" altLang="es-ES" sz="1600">
                <a:solidFill>
                  <a:srgbClr val="403B65"/>
                </a:solidFill>
              </a:rPr>
              <a:t> aunque el paciente esté asintomático (muy improbable) =&gt; </a:t>
            </a:r>
            <a:r>
              <a:rPr lang="es-ES_tradnl" altLang="es-ES" sz="1600" b="1">
                <a:solidFill>
                  <a:srgbClr val="403B65"/>
                </a:solidFill>
              </a:rPr>
              <a:t>derivación a urgencias</a:t>
            </a:r>
          </a:p>
          <a:p>
            <a:pPr>
              <a:spcAft>
                <a:spcPts val="600"/>
              </a:spcAft>
              <a:buClr>
                <a:schemeClr val="accent2"/>
              </a:buClr>
              <a:buFont typeface="Arial" panose="020B0604020202020204" pitchFamily="34" charset="0"/>
              <a:buChar char="•"/>
            </a:pPr>
            <a:r>
              <a:rPr lang="es-ES_tradnl" altLang="es-ES" sz="1600" b="1">
                <a:solidFill>
                  <a:srgbClr val="403B65"/>
                </a:solidFill>
              </a:rPr>
              <a:t>BAV de </a:t>
            </a:r>
            <a:r>
              <a:rPr lang="es-ES_tradnl" altLang="es-ES" sz="1600" b="1" err="1">
                <a:solidFill>
                  <a:srgbClr val="403B65"/>
                </a:solidFill>
              </a:rPr>
              <a:t>Mobitz</a:t>
            </a:r>
            <a:r>
              <a:rPr lang="es-ES_tradnl" altLang="es-ES" sz="1600" b="1">
                <a:solidFill>
                  <a:srgbClr val="403B65"/>
                </a:solidFill>
              </a:rPr>
              <a:t> II con complejo QRS estrecho</a:t>
            </a:r>
            <a:r>
              <a:rPr lang="es-ES_tradnl" altLang="es-ES" sz="1600">
                <a:solidFill>
                  <a:srgbClr val="403B65"/>
                </a:solidFill>
              </a:rPr>
              <a:t> asintomático =&gt; valorar indicación de implante de MP definitivo =&gt; </a:t>
            </a:r>
            <a:r>
              <a:rPr lang="es-ES_tradnl" altLang="es-ES" sz="1600" b="1">
                <a:solidFill>
                  <a:srgbClr val="403B65"/>
                </a:solidFill>
              </a:rPr>
              <a:t>derivación a atención especializada</a:t>
            </a:r>
          </a:p>
          <a:p>
            <a:pPr>
              <a:spcAft>
                <a:spcPts val="600"/>
              </a:spcAft>
              <a:buClr>
                <a:schemeClr val="accent2"/>
              </a:buClr>
              <a:buFont typeface="Arial" panose="020B0604020202020204" pitchFamily="34" charset="0"/>
              <a:buChar char="•"/>
            </a:pPr>
            <a:r>
              <a:rPr lang="es-ES_tradnl" altLang="es-ES" sz="1600" b="1">
                <a:solidFill>
                  <a:srgbClr val="403B65"/>
                </a:solidFill>
              </a:rPr>
              <a:t>BAV completo. </a:t>
            </a:r>
            <a:r>
              <a:rPr lang="es-ES_tradnl" altLang="es-ES" sz="1600" err="1">
                <a:solidFill>
                  <a:srgbClr val="403B65"/>
                </a:solidFill>
              </a:rPr>
              <a:t>Derivacion</a:t>
            </a:r>
            <a:r>
              <a:rPr lang="es-ES_tradnl" altLang="es-ES" sz="1600">
                <a:solidFill>
                  <a:srgbClr val="403B65"/>
                </a:solidFill>
              </a:rPr>
              <a:t> a Urgencias siempre.</a:t>
            </a:r>
            <a:endParaRPr lang="es-ES_tradnl" altLang="es-ES" sz="1600" b="1">
              <a:solidFill>
                <a:srgbClr val="403B65"/>
              </a:solidFill>
            </a:endParaRPr>
          </a:p>
          <a:p>
            <a:pPr lvl="1" eaLnBrk="1" hangingPunct="1">
              <a:buFont typeface="Arial" panose="020B0604020202020204" pitchFamily="34" charset="0"/>
              <a:buNone/>
            </a:pPr>
            <a:endParaRPr lang="es-ES_tradnl" altLang="es-ES" sz="1600">
              <a:solidFill>
                <a:srgbClr val="403B65"/>
              </a:solidFill>
            </a:endParaRPr>
          </a:p>
          <a:p>
            <a:pPr eaLnBrk="1" hangingPunct="1">
              <a:buFont typeface="Courier New" panose="02070309020205020404" pitchFamily="49" charset="0"/>
              <a:buChar char="o"/>
            </a:pPr>
            <a:endParaRPr lang="es-ES_tradnl" altLang="es-ES" sz="1800"/>
          </a:p>
          <a:p>
            <a:pPr eaLnBrk="1" hangingPunct="1">
              <a:buFont typeface="Arial" panose="020B0604020202020204" pitchFamily="34" charset="0"/>
              <a:buChar char="•"/>
            </a:pPr>
            <a:endParaRPr lang="es-ES_tradnl" altLang="es-ES" sz="1800"/>
          </a:p>
          <a:p>
            <a:pPr eaLnBrk="1" hangingPunct="1">
              <a:buFont typeface="Arial" panose="020B0604020202020204" pitchFamily="34" charset="0"/>
              <a:buChar char="•"/>
            </a:pPr>
            <a:endParaRPr lang="es-ES_tradnl" altLang="es-ES" sz="3200"/>
          </a:p>
        </p:txBody>
      </p:sp>
      <p:sp>
        <p:nvSpPr>
          <p:cNvPr id="83971" name="CuadroTexto 4">
            <a:extLst>
              <a:ext uri="{FF2B5EF4-FFF2-40B4-BE49-F238E27FC236}">
                <a16:creationId xmlns:a16="http://schemas.microsoft.com/office/drawing/2014/main" id="{EAE4A43C-D791-5F5F-D9B4-06C56921B9AF}"/>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BRADIARRITMIAS Y TRASTORNOS DE LA CONDUCCIÓN</a:t>
            </a:r>
          </a:p>
        </p:txBody>
      </p:sp>
      <p:pic>
        <p:nvPicPr>
          <p:cNvPr id="2" name="Imagen 1" descr="Diagrama&#10;&#10;Descripción generada automáticamente">
            <a:extLst>
              <a:ext uri="{FF2B5EF4-FFF2-40B4-BE49-F238E27FC236}">
                <a16:creationId xmlns:a16="http://schemas.microsoft.com/office/drawing/2014/main" id="{6F43FBCD-A4EB-BB2A-BA3F-229C59F68B2F}"/>
              </a:ext>
            </a:extLst>
          </p:cNvPr>
          <p:cNvPicPr>
            <a:picLocks noChangeAspect="1"/>
          </p:cNvPicPr>
          <p:nvPr/>
        </p:nvPicPr>
        <p:blipFill>
          <a:blip r:embed="rId3"/>
          <a:stretch>
            <a:fillRect/>
          </a:stretch>
        </p:blipFill>
        <p:spPr>
          <a:xfrm>
            <a:off x="5802488" y="1275643"/>
            <a:ext cx="5475929" cy="4768809"/>
          </a:xfrm>
          <a:prstGeom prst="rect">
            <a:avLst/>
          </a:prstGeom>
        </p:spPr>
      </p:pic>
      <p:sp>
        <p:nvSpPr>
          <p:cNvPr id="3" name="CuadroTexto 2">
            <a:extLst>
              <a:ext uri="{FF2B5EF4-FFF2-40B4-BE49-F238E27FC236}">
                <a16:creationId xmlns:a16="http://schemas.microsoft.com/office/drawing/2014/main" id="{98E20F07-F160-4047-3897-83A7722C7AE9}"/>
              </a:ext>
            </a:extLst>
          </p:cNvPr>
          <p:cNvSpPr txBox="1"/>
          <p:nvPr/>
        </p:nvSpPr>
        <p:spPr>
          <a:xfrm>
            <a:off x="5802489" y="6208889"/>
            <a:ext cx="3781778" cy="246221"/>
          </a:xfrm>
          <a:prstGeom prst="rect">
            <a:avLst/>
          </a:prstGeom>
          <a:noFill/>
        </p:spPr>
        <p:txBody>
          <a:bodyPr wrap="square" rtlCol="0">
            <a:spAutoFit/>
          </a:bodyPr>
          <a:lstStyle/>
          <a:p>
            <a:r>
              <a:rPr lang="es-ES" sz="1000"/>
              <a:t>Manual de Urgencias. HU Virgen del </a:t>
            </a:r>
            <a:r>
              <a:rPr lang="es-ES" sz="1000" err="1"/>
              <a:t>Rocio</a:t>
            </a:r>
            <a:endParaRPr lang="es-ES" sz="10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502E01D0-7638-BF21-2324-96050441D2D1}"/>
              </a:ext>
            </a:extLst>
          </p:cNvPr>
          <p:cNvSpPr txBox="1">
            <a:spLocks noChangeArrowheads="1"/>
          </p:cNvSpPr>
          <p:nvPr/>
        </p:nvSpPr>
        <p:spPr bwMode="auto">
          <a:xfrm>
            <a:off x="3300414" y="2297113"/>
            <a:ext cx="73675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is-IS" altLang="es-ES" sz="3600">
                <a:solidFill>
                  <a:srgbClr val="302C4C"/>
                </a:solidFill>
              </a:rPr>
              <a:t>CASOS CLÍNICOS</a:t>
            </a:r>
          </a:p>
        </p:txBody>
      </p:sp>
      <p:cxnSp>
        <p:nvCxnSpPr>
          <p:cNvPr id="3" name="Conector recto 2">
            <a:extLst>
              <a:ext uri="{FF2B5EF4-FFF2-40B4-BE49-F238E27FC236}">
                <a16:creationId xmlns:a16="http://schemas.microsoft.com/office/drawing/2014/main" id="{C309A798-0AC2-9DA2-7736-C4521603DFA3}"/>
              </a:ext>
            </a:extLst>
          </p:cNvPr>
          <p:cNvCxnSpPr/>
          <p:nvPr/>
        </p:nvCxnSpPr>
        <p:spPr>
          <a:xfrm>
            <a:off x="3438525" y="3063875"/>
            <a:ext cx="7297738" cy="0"/>
          </a:xfrm>
          <a:prstGeom prst="line">
            <a:avLst/>
          </a:prstGeom>
          <a:ln w="38100">
            <a:solidFill>
              <a:srgbClr val="AC0F1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ángulo 4">
            <a:extLst>
              <a:ext uri="{FF2B5EF4-FFF2-40B4-BE49-F238E27FC236}">
                <a16:creationId xmlns:a16="http://schemas.microsoft.com/office/drawing/2014/main" id="{48F1CC0A-6F77-3F42-5786-BAACEAF5E625}"/>
              </a:ext>
            </a:extLst>
          </p:cNvPr>
          <p:cNvSpPr>
            <a:spLocks noChangeArrowheads="1"/>
          </p:cNvSpPr>
          <p:nvPr/>
        </p:nvSpPr>
        <p:spPr bwMode="auto">
          <a:xfrm>
            <a:off x="892098" y="1168401"/>
            <a:ext cx="105490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a:solidFill>
                  <a:srgbClr val="403B65"/>
                </a:solidFill>
              </a:rPr>
              <a:t>Mujer de 79 años que consulta por un cuadro de mareos de tipo inespecífico la ultima semana, así como sensaciones de palpitaciones autolimitadas con antecedentes de caídas en su historial de urgencias y previo a la consulta, un episodio de síncope en su domicilio, presentando herida en región frontal. No presenta antecedentes cardiológicos y en tratamiento con IECA por HTA de larga evolución. Actualmente asintomática. Presenta  el siguiente ECG:</a:t>
            </a:r>
          </a:p>
        </p:txBody>
      </p:sp>
      <p:sp>
        <p:nvSpPr>
          <p:cNvPr id="88067" name="CuadroTexto 5">
            <a:extLst>
              <a:ext uri="{FF2B5EF4-FFF2-40B4-BE49-F238E27FC236}">
                <a16:creationId xmlns:a16="http://schemas.microsoft.com/office/drawing/2014/main" id="{0DCF88F2-CB65-2802-F1DB-2319337C282B}"/>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sp>
        <p:nvSpPr>
          <p:cNvPr id="3" name="CuadroTexto 2">
            <a:extLst>
              <a:ext uri="{FF2B5EF4-FFF2-40B4-BE49-F238E27FC236}">
                <a16:creationId xmlns:a16="http://schemas.microsoft.com/office/drawing/2014/main" id="{140172E2-7457-82C6-7AC1-103102FB6DA4}"/>
              </a:ext>
            </a:extLst>
          </p:cNvPr>
          <p:cNvSpPr txBox="1"/>
          <p:nvPr/>
        </p:nvSpPr>
        <p:spPr>
          <a:xfrm>
            <a:off x="6522754" y="2467870"/>
            <a:ext cx="5207495" cy="3570208"/>
          </a:xfrm>
          <a:prstGeom prst="rect">
            <a:avLst/>
          </a:prstGeom>
          <a:noFill/>
        </p:spPr>
        <p:txBody>
          <a:bodyPr wrap="square">
            <a:spAutoFit/>
          </a:bodyPr>
          <a:lstStyle/>
          <a:p>
            <a:pPr eaLnBrk="1" hangingPunct="1">
              <a:spcBef>
                <a:spcPts val="600"/>
              </a:spcBef>
            </a:pPr>
            <a:r>
              <a:rPr lang="es-ES_tradnl" altLang="es-ES" sz="1600" b="1">
                <a:solidFill>
                  <a:srgbClr val="403B65"/>
                </a:solidFill>
              </a:rPr>
              <a:t>¿Qué actitud debemos tomar ante esta paciente?</a:t>
            </a:r>
          </a:p>
          <a:p>
            <a:pPr eaLnBrk="1" hangingPunct="1">
              <a:spcBef>
                <a:spcPts val="600"/>
              </a:spcBef>
            </a:pPr>
            <a:endParaRPr lang="es-ES_tradnl" altLang="es-ES" sz="1600">
              <a:solidFill>
                <a:srgbClr val="403B65"/>
              </a:solidFill>
            </a:endParaRP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Administramos fármaco para control de FC y derivamos a atención especializada.</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Colocamos MP externo y derivamos a urgencias.</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Revisamos el tratamiento de la paciente y retiramos los fármacos frenadores de la FC.</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Historia clínica y monitorización ECG, con derivación a urgencias.</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Cura de herida y alta sin tratamiento, con revisión ECG en una semana por AP.</a:t>
            </a:r>
          </a:p>
        </p:txBody>
      </p:sp>
      <p:pic>
        <p:nvPicPr>
          <p:cNvPr id="3074" name="Picture 2">
            <a:extLst>
              <a:ext uri="{FF2B5EF4-FFF2-40B4-BE49-F238E27FC236}">
                <a16:creationId xmlns:a16="http://schemas.microsoft.com/office/drawing/2014/main" id="{42BBB47A-06F8-71E3-7DC2-83E57983A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67870"/>
            <a:ext cx="5570483" cy="32772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EE3AE-4B45-B60A-875D-86E37401C37A}"/>
            </a:ext>
          </a:extLst>
        </p:cNvPr>
        <p:cNvGrpSpPr/>
        <p:nvPr/>
      </p:nvGrpSpPr>
      <p:grpSpPr>
        <a:xfrm>
          <a:off x="0" y="0"/>
          <a:ext cx="0" cy="0"/>
          <a:chOff x="0" y="0"/>
          <a:chExt cx="0" cy="0"/>
        </a:xfrm>
      </p:grpSpPr>
      <p:sp>
        <p:nvSpPr>
          <p:cNvPr id="88066" name="Rectángulo 4">
            <a:extLst>
              <a:ext uri="{FF2B5EF4-FFF2-40B4-BE49-F238E27FC236}">
                <a16:creationId xmlns:a16="http://schemas.microsoft.com/office/drawing/2014/main" id="{E86B8F21-0D42-5258-D7EC-F4ED9EBD4B37}"/>
              </a:ext>
            </a:extLst>
          </p:cNvPr>
          <p:cNvSpPr>
            <a:spLocks noChangeArrowheads="1"/>
          </p:cNvSpPr>
          <p:nvPr/>
        </p:nvSpPr>
        <p:spPr bwMode="auto">
          <a:xfrm>
            <a:off x="892098" y="1168401"/>
            <a:ext cx="1054905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a:solidFill>
                  <a:srgbClr val="403B65"/>
                </a:solidFill>
              </a:rPr>
              <a:t>Mujer de 79 años que consulta por un cuadro de mareos de tipo inespecífico la ultima semana, antecedentes de caídas en su historial de urgencias y previo a la consulta, un episodio de síncope en su domicilio, presentando herida en región frontal. No presenta antecedentes cardiológicos y en tratamiento con IECA por HTA de larga evolución. Actualmente asintomática. Presenta  el siguiente ECG:</a:t>
            </a:r>
          </a:p>
        </p:txBody>
      </p:sp>
      <p:sp>
        <p:nvSpPr>
          <p:cNvPr id="88067" name="CuadroTexto 5">
            <a:extLst>
              <a:ext uri="{FF2B5EF4-FFF2-40B4-BE49-F238E27FC236}">
                <a16:creationId xmlns:a16="http://schemas.microsoft.com/office/drawing/2014/main" id="{78052B07-EA71-8C9F-63D9-04A0C5D53234}"/>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sp>
        <p:nvSpPr>
          <p:cNvPr id="3" name="CuadroTexto 2">
            <a:extLst>
              <a:ext uri="{FF2B5EF4-FFF2-40B4-BE49-F238E27FC236}">
                <a16:creationId xmlns:a16="http://schemas.microsoft.com/office/drawing/2014/main" id="{C88ABC13-BDE0-783F-7267-71438741B632}"/>
              </a:ext>
            </a:extLst>
          </p:cNvPr>
          <p:cNvSpPr txBox="1"/>
          <p:nvPr/>
        </p:nvSpPr>
        <p:spPr>
          <a:xfrm>
            <a:off x="6666483" y="2267487"/>
            <a:ext cx="5170092" cy="3570208"/>
          </a:xfrm>
          <a:prstGeom prst="rect">
            <a:avLst/>
          </a:prstGeom>
          <a:noFill/>
        </p:spPr>
        <p:txBody>
          <a:bodyPr wrap="square">
            <a:spAutoFit/>
          </a:bodyPr>
          <a:lstStyle/>
          <a:p>
            <a:pPr eaLnBrk="1" hangingPunct="1">
              <a:spcBef>
                <a:spcPts val="600"/>
              </a:spcBef>
            </a:pPr>
            <a:r>
              <a:rPr lang="es-ES_tradnl" altLang="es-ES" sz="1600" b="1">
                <a:solidFill>
                  <a:srgbClr val="403B65"/>
                </a:solidFill>
              </a:rPr>
              <a:t>¿Qué actitud debemos tomar ante esta paciente?</a:t>
            </a:r>
          </a:p>
          <a:p>
            <a:pPr eaLnBrk="1" hangingPunct="1">
              <a:spcBef>
                <a:spcPts val="600"/>
              </a:spcBef>
            </a:pPr>
            <a:endParaRPr lang="es-ES_tradnl" altLang="es-ES" sz="1600">
              <a:solidFill>
                <a:srgbClr val="403B65"/>
              </a:solidFill>
            </a:endParaRP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Administramos fármaco para control de FC y derivamos a atención especializada.</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Colocamos MP externo y derivamos a urgencias.</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Revisamos el tratamiento de la paciente y retiramos los fármacos frenadores de la FC.</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C00000"/>
                </a:solidFill>
              </a:rPr>
              <a:t>Historia clínica y monitorización ECG, con derivación a urgencias.</a:t>
            </a:r>
          </a:p>
          <a:p>
            <a:pPr>
              <a:spcBef>
                <a:spcPts val="600"/>
              </a:spcBef>
              <a:spcAft>
                <a:spcPts val="600"/>
              </a:spcAft>
              <a:buClr>
                <a:schemeClr val="accent2"/>
              </a:buClr>
              <a:buFont typeface="Calibri" panose="020F0502020204030204" pitchFamily="34" charset="0"/>
              <a:buAutoNum type="arabicPeriod"/>
            </a:pPr>
            <a:r>
              <a:rPr lang="es-ES_tradnl" altLang="es-ES" sz="1600">
                <a:solidFill>
                  <a:srgbClr val="403B65"/>
                </a:solidFill>
              </a:rPr>
              <a:t>Cura de herida y alta sin tratamiento, con revisión ECG en una semana por AP.</a:t>
            </a:r>
          </a:p>
        </p:txBody>
      </p:sp>
      <p:pic>
        <p:nvPicPr>
          <p:cNvPr id="2050" name="Picture 2">
            <a:extLst>
              <a:ext uri="{FF2B5EF4-FFF2-40B4-BE49-F238E27FC236}">
                <a16:creationId xmlns:a16="http://schemas.microsoft.com/office/drawing/2014/main" id="{9D049A32-28C7-B894-1D1E-9253145E5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52" y="2467870"/>
            <a:ext cx="5770179" cy="336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02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uadroTexto 3">
            <a:extLst>
              <a:ext uri="{FF2B5EF4-FFF2-40B4-BE49-F238E27FC236}">
                <a16:creationId xmlns:a16="http://schemas.microsoft.com/office/drawing/2014/main" id="{EEA65A5D-9388-1761-BF2C-E416F023B7BB}"/>
              </a:ext>
            </a:extLst>
          </p:cNvPr>
          <p:cNvSpPr txBox="1">
            <a:spLocks noChangeArrowheads="1"/>
          </p:cNvSpPr>
          <p:nvPr/>
        </p:nvSpPr>
        <p:spPr bwMode="auto">
          <a:xfrm>
            <a:off x="2139156" y="622411"/>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EXPLICACIÓN.</a:t>
            </a:r>
            <a:endParaRPr lang="es-ES" altLang="es-ES">
              <a:solidFill>
                <a:srgbClr val="AC0F1F"/>
              </a:solidFill>
            </a:endParaRPr>
          </a:p>
        </p:txBody>
      </p:sp>
      <p:sp>
        <p:nvSpPr>
          <p:cNvPr id="92163" name="1 CuadroTexto">
            <a:extLst>
              <a:ext uri="{FF2B5EF4-FFF2-40B4-BE49-F238E27FC236}">
                <a16:creationId xmlns:a16="http://schemas.microsoft.com/office/drawing/2014/main" id="{2920EF71-DD33-9E02-732B-B54D809261B1}"/>
              </a:ext>
            </a:extLst>
          </p:cNvPr>
          <p:cNvSpPr txBox="1">
            <a:spLocks noChangeArrowheads="1"/>
          </p:cNvSpPr>
          <p:nvPr/>
        </p:nvSpPr>
        <p:spPr bwMode="auto">
          <a:xfrm>
            <a:off x="1371601" y="1392719"/>
            <a:ext cx="9654363"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a:spcBef>
                <a:spcPts val="600"/>
              </a:spcBef>
              <a:spcAft>
                <a:spcPts val="600"/>
              </a:spcAft>
            </a:pPr>
            <a:endParaRPr lang="es-ES" altLang="es-ES" sz="1800">
              <a:solidFill>
                <a:srgbClr val="403B65"/>
              </a:solidFill>
              <a:cs typeface="Arial" panose="020B0604020202020204" pitchFamily="34" charset="0"/>
            </a:endParaRPr>
          </a:p>
          <a:p>
            <a:pPr algn="just">
              <a:spcBef>
                <a:spcPts val="6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En el ECG se observa </a:t>
            </a:r>
            <a:r>
              <a:rPr lang="es-ES_tradnl" altLang="es-ES" sz="1800" b="1">
                <a:solidFill>
                  <a:srgbClr val="403B65"/>
                </a:solidFill>
                <a:cs typeface="Arial" panose="020B0604020202020204" pitchFamily="34" charset="0"/>
              </a:rPr>
              <a:t>un síndrome de </a:t>
            </a:r>
            <a:r>
              <a:rPr lang="es-ES_tradnl" altLang="es-ES" sz="1800" b="1" err="1">
                <a:solidFill>
                  <a:srgbClr val="403B65"/>
                </a:solidFill>
                <a:cs typeface="Arial" panose="020B0604020202020204" pitchFamily="34" charset="0"/>
              </a:rPr>
              <a:t>braditaquicardia</a:t>
            </a:r>
            <a:r>
              <a:rPr lang="es-ES_tradnl" altLang="es-ES" sz="1800" b="1">
                <a:solidFill>
                  <a:srgbClr val="403B65"/>
                </a:solidFill>
                <a:cs typeface="Arial" panose="020B0604020202020204" pitchFamily="34" charset="0"/>
              </a:rPr>
              <a:t> </a:t>
            </a:r>
            <a:r>
              <a:rPr lang="es-ES_tradnl" altLang="es-ES" sz="1800">
                <a:solidFill>
                  <a:srgbClr val="403B65"/>
                </a:solidFill>
                <a:cs typeface="Arial" panose="020B0604020202020204" pitchFamily="34" charset="0"/>
              </a:rPr>
              <a:t>que se caracteriza por la alternancia entre bradicardia sinusal y taquiarritmias auriculares. </a:t>
            </a:r>
          </a:p>
          <a:p>
            <a:pPr algn="just">
              <a:spcBef>
                <a:spcPts val="6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Es una de las presentaciones de la </a:t>
            </a:r>
            <a:r>
              <a:rPr lang="es-ES_tradnl" altLang="es-ES" sz="1800" b="1">
                <a:solidFill>
                  <a:srgbClr val="403B65"/>
                </a:solidFill>
                <a:cs typeface="Arial" panose="020B0604020202020204" pitchFamily="34" charset="0"/>
              </a:rPr>
              <a:t>disfunción del nodo sinusal. </a:t>
            </a:r>
            <a:r>
              <a:rPr lang="es-ES_tradnl" altLang="es-ES" sz="1800">
                <a:solidFill>
                  <a:srgbClr val="403B65"/>
                </a:solidFill>
                <a:cs typeface="Arial" panose="020B0604020202020204" pitchFamily="34" charset="0"/>
              </a:rPr>
              <a:t>La fibrilación auricular y el </a:t>
            </a:r>
            <a:r>
              <a:rPr lang="es-ES_tradnl" altLang="es-ES" sz="1800" err="1">
                <a:solidFill>
                  <a:srgbClr val="403B65"/>
                </a:solidFill>
                <a:cs typeface="Arial" panose="020B0604020202020204" pitchFamily="34" charset="0"/>
              </a:rPr>
              <a:t>flutter</a:t>
            </a:r>
            <a:r>
              <a:rPr lang="es-ES_tradnl" altLang="es-ES" sz="1800">
                <a:solidFill>
                  <a:srgbClr val="403B65"/>
                </a:solidFill>
                <a:cs typeface="Arial" panose="020B0604020202020204" pitchFamily="34" charset="0"/>
              </a:rPr>
              <a:t> auricular son las taquiarritmias más frecuentes. Se alternan de forma intermitente en paroxismos.</a:t>
            </a:r>
          </a:p>
          <a:p>
            <a:pPr algn="just">
              <a:spcBef>
                <a:spcPts val="6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Los síntomas también serán intermitentes. El poder establecer la relación entre los síntomas, sobre todo si son específicos (por ejemplo, síncope y las </a:t>
            </a:r>
            <a:r>
              <a:rPr lang="es-ES_tradnl" altLang="es-ES" sz="1800" err="1">
                <a:solidFill>
                  <a:srgbClr val="403B65"/>
                </a:solidFill>
                <a:cs typeface="Arial" panose="020B0604020202020204" pitchFamily="34" charset="0"/>
              </a:rPr>
              <a:t>caidas</a:t>
            </a:r>
            <a:r>
              <a:rPr lang="es-ES_tradnl" altLang="es-ES" sz="1800">
                <a:solidFill>
                  <a:srgbClr val="403B65"/>
                </a:solidFill>
                <a:cs typeface="Arial" panose="020B0604020202020204" pitchFamily="34" charset="0"/>
              </a:rPr>
              <a:t>), y los cambios simultáneos del ritmo son la clave para el diagnóstico y el manejo del paciente.</a:t>
            </a:r>
          </a:p>
          <a:p>
            <a:pPr algn="just">
              <a:spcBef>
                <a:spcPts val="6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Para el tratamiento se hace necesario </a:t>
            </a:r>
            <a:r>
              <a:rPr lang="es-ES_tradnl" altLang="es-ES" sz="1800" b="1">
                <a:solidFill>
                  <a:srgbClr val="403B65"/>
                </a:solidFill>
                <a:cs typeface="Arial" panose="020B0604020202020204" pitchFamily="34" charset="0"/>
              </a:rPr>
              <a:t>el implante de un MP</a:t>
            </a:r>
            <a:r>
              <a:rPr lang="es-ES_tradnl" altLang="es-ES" sz="1800">
                <a:solidFill>
                  <a:srgbClr val="403B65"/>
                </a:solidFill>
                <a:cs typeface="Arial" panose="020B0604020202020204" pitchFamily="34" charset="0"/>
              </a:rPr>
              <a:t>. En el síndrome </a:t>
            </a:r>
            <a:r>
              <a:rPr lang="es-ES_tradnl" altLang="es-ES" sz="1800" err="1">
                <a:solidFill>
                  <a:srgbClr val="403B65"/>
                </a:solidFill>
                <a:cs typeface="Arial" panose="020B0604020202020204" pitchFamily="34" charset="0"/>
              </a:rPr>
              <a:t>braditaquicardia</a:t>
            </a:r>
            <a:r>
              <a:rPr lang="es-ES_tradnl" altLang="es-ES" sz="1800">
                <a:solidFill>
                  <a:srgbClr val="403B65"/>
                </a:solidFill>
                <a:cs typeface="Arial" panose="020B0604020202020204" pitchFamily="34" charset="0"/>
              </a:rPr>
              <a:t>, el marcapasos actúa en la fase de bradicardia y también ayuda a poder administrar </a:t>
            </a:r>
            <a:r>
              <a:rPr lang="es-ES_tradnl" altLang="es-ES" sz="1800" b="1">
                <a:solidFill>
                  <a:srgbClr val="403B65"/>
                </a:solidFill>
                <a:cs typeface="Arial" panose="020B0604020202020204" pitchFamily="34" charset="0"/>
              </a:rPr>
              <a:t>medicación frenadora </a:t>
            </a:r>
            <a:r>
              <a:rPr lang="es-ES_tradnl" altLang="es-ES" sz="1800">
                <a:solidFill>
                  <a:srgbClr val="403B65"/>
                </a:solidFill>
                <a:cs typeface="Arial" panose="020B0604020202020204" pitchFamily="34" charset="0"/>
              </a:rPr>
              <a:t>que permita controlar las fases de taquicardia.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ángulo 4">
            <a:extLst>
              <a:ext uri="{FF2B5EF4-FFF2-40B4-BE49-F238E27FC236}">
                <a16:creationId xmlns:a16="http://schemas.microsoft.com/office/drawing/2014/main" id="{704A7EA3-2F7C-FDE0-6778-96CE61BEC72D}"/>
              </a:ext>
            </a:extLst>
          </p:cNvPr>
          <p:cNvSpPr>
            <a:spLocks noChangeArrowheads="1"/>
          </p:cNvSpPr>
          <p:nvPr/>
        </p:nvSpPr>
        <p:spPr bwMode="auto">
          <a:xfrm>
            <a:off x="587022" y="946150"/>
            <a:ext cx="11153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_tradnl" altLang="es-ES" sz="1600">
                <a:solidFill>
                  <a:srgbClr val="403B65"/>
                </a:solidFill>
              </a:rPr>
              <a:t>Varón de 79 años con enfermedad de Alzheimer y ceguera que acude porque en varias ocasiones a lo largo del </a:t>
            </a:r>
            <a:r>
              <a:rPr lang="es-ES_tradnl" altLang="es-ES" sz="1600" err="1">
                <a:solidFill>
                  <a:srgbClr val="403B65"/>
                </a:solidFill>
              </a:rPr>
              <a:t>dia</a:t>
            </a:r>
            <a:r>
              <a:rPr lang="es-ES_tradnl" altLang="es-ES" sz="1600">
                <a:solidFill>
                  <a:srgbClr val="403B65"/>
                </a:solidFill>
              </a:rPr>
              <a:t>, lo han visto ponerse pálido con eversión ocular, sudoroso y posteriormente se recupera a su situación basal. Se le practica un primer ECG que solo presenta un alargamiento del PR de 240 </a:t>
            </a:r>
            <a:r>
              <a:rPr lang="es-ES_tradnl" altLang="es-ES" sz="1600" err="1">
                <a:solidFill>
                  <a:srgbClr val="403B65"/>
                </a:solidFill>
              </a:rPr>
              <a:t>mseg</a:t>
            </a:r>
            <a:r>
              <a:rPr lang="es-ES_tradnl" altLang="es-ES" sz="1600">
                <a:solidFill>
                  <a:srgbClr val="403B65"/>
                </a:solidFill>
              </a:rPr>
              <a:t>. La exploración en ese momento era normal. Durante su estancia en la consulta el paciente vuelve a presentar la sintomatología por lo que se decide solicitar un nuevo ECG que presenta el siguiente trazado. </a:t>
            </a:r>
            <a:r>
              <a:rPr lang="es-ES_tradnl" altLang="es-ES" sz="1600" err="1">
                <a:solidFill>
                  <a:srgbClr val="403B65"/>
                </a:solidFill>
              </a:rPr>
              <a:t>azado</a:t>
            </a:r>
            <a:r>
              <a:rPr lang="es-ES_tradnl" altLang="es-ES" sz="1600">
                <a:solidFill>
                  <a:srgbClr val="403B65"/>
                </a:solidFill>
              </a:rPr>
              <a:t>. </a:t>
            </a:r>
          </a:p>
          <a:p>
            <a:pPr eaLnBrk="1" hangingPunct="1"/>
            <a:endParaRPr lang="es-ES_tradnl" altLang="es-ES" sz="1600">
              <a:solidFill>
                <a:srgbClr val="403B65"/>
              </a:solidFill>
            </a:endParaRPr>
          </a:p>
        </p:txBody>
      </p:sp>
      <p:sp>
        <p:nvSpPr>
          <p:cNvPr id="94211" name="CuadroTexto 5">
            <a:extLst>
              <a:ext uri="{FF2B5EF4-FFF2-40B4-BE49-F238E27FC236}">
                <a16:creationId xmlns:a16="http://schemas.microsoft.com/office/drawing/2014/main" id="{FC54C4B0-DEA5-1DC0-9732-9485B6E32FDF}"/>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pic>
        <p:nvPicPr>
          <p:cNvPr id="2" name="Imagen 1">
            <a:extLst>
              <a:ext uri="{FF2B5EF4-FFF2-40B4-BE49-F238E27FC236}">
                <a16:creationId xmlns:a16="http://schemas.microsoft.com/office/drawing/2014/main" id="{6B7D24B0-5CC7-DFF3-0BF2-18BF96ABB159}"/>
              </a:ext>
            </a:extLst>
          </p:cNvPr>
          <p:cNvPicPr>
            <a:picLocks noChangeAspect="1"/>
          </p:cNvPicPr>
          <p:nvPr/>
        </p:nvPicPr>
        <p:blipFill>
          <a:blip r:embed="rId3"/>
          <a:stretch>
            <a:fillRect/>
          </a:stretch>
        </p:blipFill>
        <p:spPr>
          <a:xfrm>
            <a:off x="261056" y="2402921"/>
            <a:ext cx="5257800" cy="4151690"/>
          </a:xfrm>
          <a:prstGeom prst="rect">
            <a:avLst/>
          </a:prstGeom>
        </p:spPr>
      </p:pic>
      <p:sp>
        <p:nvSpPr>
          <p:cNvPr id="5" name="CuadroTexto 4">
            <a:extLst>
              <a:ext uri="{FF2B5EF4-FFF2-40B4-BE49-F238E27FC236}">
                <a16:creationId xmlns:a16="http://schemas.microsoft.com/office/drawing/2014/main" id="{99AA3763-4FC0-D687-CEE2-E382F67297BD}"/>
              </a:ext>
            </a:extLst>
          </p:cNvPr>
          <p:cNvSpPr txBox="1"/>
          <p:nvPr/>
        </p:nvSpPr>
        <p:spPr>
          <a:xfrm>
            <a:off x="6220177" y="2515809"/>
            <a:ext cx="5068712" cy="3093154"/>
          </a:xfrm>
          <a:prstGeom prst="rect">
            <a:avLst/>
          </a:prstGeom>
          <a:noFill/>
        </p:spPr>
        <p:txBody>
          <a:bodyPr wrap="square">
            <a:spAutoFit/>
          </a:bodyPr>
          <a:lstStyle/>
          <a:p>
            <a:pPr eaLnBrk="1" hangingPunct="1"/>
            <a:r>
              <a:rPr lang="es-ES_tradnl" altLang="es-ES" sz="1800" b="1">
                <a:solidFill>
                  <a:srgbClr val="403B65"/>
                </a:solidFill>
              </a:rPr>
              <a:t>¿Qué actitud debemos tomar ante esta paciente?</a:t>
            </a:r>
          </a:p>
          <a:p>
            <a:pPr eaLnBrk="1" hangingPunct="1"/>
            <a:endParaRPr lang="es-ES_tradnl" altLang="es-ES" sz="1800">
              <a:solidFill>
                <a:srgbClr val="403B65"/>
              </a:solidFill>
            </a:endParaRPr>
          </a:p>
          <a:p>
            <a:pPr>
              <a:spcAft>
                <a:spcPts val="600"/>
              </a:spcAft>
              <a:buClr>
                <a:schemeClr val="accent2"/>
              </a:buClr>
              <a:buFont typeface="Calibri" panose="020F0502020204030204" pitchFamily="34" charset="0"/>
              <a:buAutoNum type="arabicPeriod"/>
            </a:pPr>
            <a:r>
              <a:rPr lang="es-ES_tradnl" altLang="es-ES" sz="1800">
                <a:solidFill>
                  <a:srgbClr val="403B65"/>
                </a:solidFill>
              </a:rPr>
              <a:t>Administramos isoproterenol</a:t>
            </a:r>
            <a:r>
              <a:rPr lang="es-ES_tradnl" altLang="es-ES">
                <a:solidFill>
                  <a:srgbClr val="403B65"/>
                </a:solidFill>
              </a:rPr>
              <a:t> y esperamos resultado. </a:t>
            </a:r>
            <a:endParaRPr lang="es-ES_tradnl" altLang="es-ES" sz="1800">
              <a:solidFill>
                <a:srgbClr val="403B65"/>
              </a:solidFill>
            </a:endParaRPr>
          </a:p>
          <a:p>
            <a:pPr>
              <a:spcAft>
                <a:spcPts val="600"/>
              </a:spcAft>
              <a:buClr>
                <a:schemeClr val="accent2"/>
              </a:buClr>
              <a:buFont typeface="Calibri" panose="020F0502020204030204" pitchFamily="34" charset="0"/>
              <a:buAutoNum type="arabicPeriod"/>
            </a:pPr>
            <a:r>
              <a:rPr lang="es-ES_tradnl" altLang="es-ES" sz="1800">
                <a:solidFill>
                  <a:srgbClr val="403B65"/>
                </a:solidFill>
              </a:rPr>
              <a:t>Revisamos el tratamiento del paciente y retiramos los fármacos frenadores de la FC.</a:t>
            </a:r>
          </a:p>
          <a:p>
            <a:pPr>
              <a:spcAft>
                <a:spcPts val="600"/>
              </a:spcAft>
              <a:buClr>
                <a:schemeClr val="accent2"/>
              </a:buClr>
              <a:buFont typeface="Calibri" panose="020F0502020204030204" pitchFamily="34" charset="0"/>
              <a:buAutoNum type="arabicPeriod"/>
            </a:pPr>
            <a:r>
              <a:rPr lang="es-ES_tradnl" altLang="es-ES" sz="1800"/>
              <a:t>Colocamos MP externo y derivamos a Urgencias con una ambulancia medicalizada.</a:t>
            </a:r>
          </a:p>
          <a:p>
            <a:pPr>
              <a:spcAft>
                <a:spcPts val="600"/>
              </a:spcAft>
              <a:buClr>
                <a:schemeClr val="accent2"/>
              </a:buClr>
              <a:buFont typeface="Calibri" panose="020F0502020204030204" pitchFamily="34" charset="0"/>
              <a:buAutoNum type="arabicPeriod"/>
            </a:pPr>
            <a:r>
              <a:rPr lang="es-ES_tradnl" altLang="es-ES">
                <a:solidFill>
                  <a:srgbClr val="403B65"/>
                </a:solidFill>
              </a:rPr>
              <a:t>Dados los antecedentes del paciente administramos salbutamol</a:t>
            </a:r>
            <a:r>
              <a:rPr lang="es-ES_tradnl" altLang="es-ES" sz="1800">
                <a:solidFill>
                  <a:srgbClr val="403B65"/>
                </a:solidFill>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C92FF-CB73-77F1-26C5-4ED753E0C0F2}"/>
            </a:ext>
          </a:extLst>
        </p:cNvPr>
        <p:cNvGrpSpPr/>
        <p:nvPr/>
      </p:nvGrpSpPr>
      <p:grpSpPr>
        <a:xfrm>
          <a:off x="0" y="0"/>
          <a:ext cx="0" cy="0"/>
          <a:chOff x="0" y="0"/>
          <a:chExt cx="0" cy="0"/>
        </a:xfrm>
      </p:grpSpPr>
      <p:sp>
        <p:nvSpPr>
          <p:cNvPr id="94210" name="Rectángulo 4">
            <a:extLst>
              <a:ext uri="{FF2B5EF4-FFF2-40B4-BE49-F238E27FC236}">
                <a16:creationId xmlns:a16="http://schemas.microsoft.com/office/drawing/2014/main" id="{052AFE8A-4282-767C-0F2C-85D95D5ED7CB}"/>
              </a:ext>
            </a:extLst>
          </p:cNvPr>
          <p:cNvSpPr>
            <a:spLocks noChangeArrowheads="1"/>
          </p:cNvSpPr>
          <p:nvPr/>
        </p:nvSpPr>
        <p:spPr bwMode="auto">
          <a:xfrm>
            <a:off x="587022" y="946150"/>
            <a:ext cx="11153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_tradnl" altLang="es-ES" sz="1600">
                <a:solidFill>
                  <a:srgbClr val="403B65"/>
                </a:solidFill>
              </a:rPr>
              <a:t>Varón de 79 años con enfermedad de Alzheimer y ceguera que acude porque en varias ocasiones a lo largo del </a:t>
            </a:r>
            <a:r>
              <a:rPr lang="es-ES_tradnl" altLang="es-ES" sz="1600" err="1">
                <a:solidFill>
                  <a:srgbClr val="403B65"/>
                </a:solidFill>
              </a:rPr>
              <a:t>dia</a:t>
            </a:r>
            <a:r>
              <a:rPr lang="es-ES_tradnl" altLang="es-ES" sz="1600">
                <a:solidFill>
                  <a:srgbClr val="403B65"/>
                </a:solidFill>
              </a:rPr>
              <a:t>, lo han visto ponerse pálido con eversión ocular, sudoroso y posteriormente se recupera a su situación basal. Se le practica un primer ECG que solo presenta un alargamiento del PR de 240 </a:t>
            </a:r>
            <a:r>
              <a:rPr lang="es-ES_tradnl" altLang="es-ES" sz="1600" err="1">
                <a:solidFill>
                  <a:srgbClr val="403B65"/>
                </a:solidFill>
              </a:rPr>
              <a:t>mseg</a:t>
            </a:r>
            <a:r>
              <a:rPr lang="es-ES_tradnl" altLang="es-ES" sz="1600">
                <a:solidFill>
                  <a:srgbClr val="403B65"/>
                </a:solidFill>
              </a:rPr>
              <a:t>. La exploración en ese momento era normal. Durante su estancia en la consulta el paciente vuelve a presentar la sintomatología por lo que se decide solicitar un nuevo ECG que presenta el siguiente trazado. </a:t>
            </a:r>
            <a:r>
              <a:rPr lang="es-ES_tradnl" altLang="es-ES" sz="1600" err="1">
                <a:solidFill>
                  <a:srgbClr val="403B65"/>
                </a:solidFill>
              </a:rPr>
              <a:t>azado</a:t>
            </a:r>
            <a:r>
              <a:rPr lang="es-ES_tradnl" altLang="es-ES" sz="1600">
                <a:solidFill>
                  <a:srgbClr val="403B65"/>
                </a:solidFill>
              </a:rPr>
              <a:t>. </a:t>
            </a:r>
          </a:p>
          <a:p>
            <a:pPr eaLnBrk="1" hangingPunct="1"/>
            <a:endParaRPr lang="es-ES_tradnl" altLang="es-ES" sz="1600">
              <a:solidFill>
                <a:srgbClr val="403B65"/>
              </a:solidFill>
            </a:endParaRPr>
          </a:p>
        </p:txBody>
      </p:sp>
      <p:sp>
        <p:nvSpPr>
          <p:cNvPr id="94211" name="CuadroTexto 5">
            <a:extLst>
              <a:ext uri="{FF2B5EF4-FFF2-40B4-BE49-F238E27FC236}">
                <a16:creationId xmlns:a16="http://schemas.microsoft.com/office/drawing/2014/main" id="{698E1091-0C62-221B-68A7-D677D0BA5009}"/>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pic>
        <p:nvPicPr>
          <p:cNvPr id="2" name="Imagen 1">
            <a:extLst>
              <a:ext uri="{FF2B5EF4-FFF2-40B4-BE49-F238E27FC236}">
                <a16:creationId xmlns:a16="http://schemas.microsoft.com/office/drawing/2014/main" id="{8512F408-4AC3-84F9-D6E2-4E49688D75A6}"/>
              </a:ext>
            </a:extLst>
          </p:cNvPr>
          <p:cNvPicPr>
            <a:picLocks noChangeAspect="1"/>
          </p:cNvPicPr>
          <p:nvPr/>
        </p:nvPicPr>
        <p:blipFill>
          <a:blip r:embed="rId3"/>
          <a:stretch>
            <a:fillRect/>
          </a:stretch>
        </p:blipFill>
        <p:spPr>
          <a:xfrm>
            <a:off x="261056" y="2402921"/>
            <a:ext cx="5257800" cy="4151690"/>
          </a:xfrm>
          <a:prstGeom prst="rect">
            <a:avLst/>
          </a:prstGeom>
        </p:spPr>
      </p:pic>
      <p:sp>
        <p:nvSpPr>
          <p:cNvPr id="5" name="CuadroTexto 4">
            <a:extLst>
              <a:ext uri="{FF2B5EF4-FFF2-40B4-BE49-F238E27FC236}">
                <a16:creationId xmlns:a16="http://schemas.microsoft.com/office/drawing/2014/main" id="{DD4EE01E-8A03-3905-13BF-2286B0D93709}"/>
              </a:ext>
            </a:extLst>
          </p:cNvPr>
          <p:cNvSpPr txBox="1"/>
          <p:nvPr/>
        </p:nvSpPr>
        <p:spPr>
          <a:xfrm>
            <a:off x="6220177" y="2515809"/>
            <a:ext cx="5068712" cy="3093154"/>
          </a:xfrm>
          <a:prstGeom prst="rect">
            <a:avLst/>
          </a:prstGeom>
          <a:noFill/>
        </p:spPr>
        <p:txBody>
          <a:bodyPr wrap="square">
            <a:spAutoFit/>
          </a:bodyPr>
          <a:lstStyle/>
          <a:p>
            <a:pPr eaLnBrk="1" hangingPunct="1"/>
            <a:r>
              <a:rPr lang="es-ES_tradnl" altLang="es-ES" sz="1800" b="1">
                <a:solidFill>
                  <a:srgbClr val="403B65"/>
                </a:solidFill>
              </a:rPr>
              <a:t>¿Qué actitud debemos tomar ante esta paciente?</a:t>
            </a:r>
          </a:p>
          <a:p>
            <a:pPr eaLnBrk="1" hangingPunct="1"/>
            <a:endParaRPr lang="es-ES_tradnl" altLang="es-ES" sz="1800">
              <a:solidFill>
                <a:srgbClr val="403B65"/>
              </a:solidFill>
            </a:endParaRPr>
          </a:p>
          <a:p>
            <a:pPr>
              <a:spcAft>
                <a:spcPts val="600"/>
              </a:spcAft>
              <a:buClr>
                <a:schemeClr val="accent2"/>
              </a:buClr>
              <a:buFont typeface="Calibri" panose="020F0502020204030204" pitchFamily="34" charset="0"/>
              <a:buAutoNum type="arabicPeriod"/>
            </a:pPr>
            <a:r>
              <a:rPr lang="es-ES_tradnl" altLang="es-ES" sz="1800">
                <a:solidFill>
                  <a:srgbClr val="403B65"/>
                </a:solidFill>
              </a:rPr>
              <a:t>Administramos isoproterenol</a:t>
            </a:r>
            <a:r>
              <a:rPr lang="es-ES_tradnl" altLang="es-ES">
                <a:solidFill>
                  <a:srgbClr val="403B65"/>
                </a:solidFill>
              </a:rPr>
              <a:t> y esperamos resultado. </a:t>
            </a:r>
            <a:endParaRPr lang="es-ES_tradnl" altLang="es-ES" sz="1800">
              <a:solidFill>
                <a:srgbClr val="403B65"/>
              </a:solidFill>
            </a:endParaRPr>
          </a:p>
          <a:p>
            <a:pPr>
              <a:spcAft>
                <a:spcPts val="600"/>
              </a:spcAft>
              <a:buClr>
                <a:schemeClr val="accent2"/>
              </a:buClr>
              <a:buFont typeface="Calibri" panose="020F0502020204030204" pitchFamily="34" charset="0"/>
              <a:buAutoNum type="arabicPeriod"/>
            </a:pPr>
            <a:r>
              <a:rPr lang="es-ES_tradnl" altLang="es-ES" sz="1800">
                <a:solidFill>
                  <a:srgbClr val="403B65"/>
                </a:solidFill>
              </a:rPr>
              <a:t>Revisamos el tratamiento del paciente y retiramos los fármacos frenadores de la FC.</a:t>
            </a:r>
          </a:p>
          <a:p>
            <a:pPr>
              <a:spcAft>
                <a:spcPts val="600"/>
              </a:spcAft>
              <a:buClr>
                <a:schemeClr val="accent2"/>
              </a:buClr>
              <a:buFont typeface="Calibri" panose="020F0502020204030204" pitchFamily="34" charset="0"/>
              <a:buAutoNum type="arabicPeriod"/>
            </a:pPr>
            <a:r>
              <a:rPr lang="es-ES_tradnl" altLang="es-ES" sz="1800">
                <a:solidFill>
                  <a:srgbClr val="C00000"/>
                </a:solidFill>
              </a:rPr>
              <a:t>Colocamos MP externo y derivamos a Urgencias con una ambulancia medicalizada.</a:t>
            </a:r>
          </a:p>
          <a:p>
            <a:pPr>
              <a:spcAft>
                <a:spcPts val="600"/>
              </a:spcAft>
              <a:buClr>
                <a:schemeClr val="accent2"/>
              </a:buClr>
              <a:buFont typeface="Calibri" panose="020F0502020204030204" pitchFamily="34" charset="0"/>
              <a:buAutoNum type="arabicPeriod"/>
            </a:pPr>
            <a:r>
              <a:rPr lang="es-ES_tradnl" altLang="es-ES">
                <a:solidFill>
                  <a:srgbClr val="403B65"/>
                </a:solidFill>
              </a:rPr>
              <a:t>Dados los antecedentes del paciente administramos salbutamol</a:t>
            </a:r>
            <a:r>
              <a:rPr lang="es-ES_tradnl" altLang="es-ES" sz="1800">
                <a:solidFill>
                  <a:srgbClr val="403B65"/>
                </a:solidFill>
              </a:rPr>
              <a:t>.</a:t>
            </a:r>
          </a:p>
        </p:txBody>
      </p:sp>
    </p:spTree>
    <p:extLst>
      <p:ext uri="{BB962C8B-B14F-4D97-AF65-F5344CB8AC3E}">
        <p14:creationId xmlns:p14="http://schemas.microsoft.com/office/powerpoint/2010/main" val="3104200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FCA4B-97B2-5ED6-584C-BE3B111CD8EC}"/>
            </a:ext>
          </a:extLst>
        </p:cNvPr>
        <p:cNvGrpSpPr/>
        <p:nvPr/>
      </p:nvGrpSpPr>
      <p:grpSpPr>
        <a:xfrm>
          <a:off x="0" y="0"/>
          <a:ext cx="0" cy="0"/>
          <a:chOff x="0" y="0"/>
          <a:chExt cx="0" cy="0"/>
        </a:xfrm>
      </p:grpSpPr>
      <p:sp>
        <p:nvSpPr>
          <p:cNvPr id="98306" name="CuadroTexto 3">
            <a:extLst>
              <a:ext uri="{FF2B5EF4-FFF2-40B4-BE49-F238E27FC236}">
                <a16:creationId xmlns:a16="http://schemas.microsoft.com/office/drawing/2014/main" id="{A8F04F56-AC75-E65F-5E5C-3F994642936F}"/>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EXPLICACIÓN</a:t>
            </a:r>
            <a:endParaRPr lang="es-ES" altLang="es-ES">
              <a:solidFill>
                <a:srgbClr val="AC0F1F"/>
              </a:solidFill>
            </a:endParaRPr>
          </a:p>
        </p:txBody>
      </p:sp>
      <p:sp>
        <p:nvSpPr>
          <p:cNvPr id="98307" name="1 CuadroTexto">
            <a:extLst>
              <a:ext uri="{FF2B5EF4-FFF2-40B4-BE49-F238E27FC236}">
                <a16:creationId xmlns:a16="http://schemas.microsoft.com/office/drawing/2014/main" id="{96D54E41-A4D8-178F-5DC9-7E7C7F133F01}"/>
              </a:ext>
            </a:extLst>
          </p:cNvPr>
          <p:cNvSpPr txBox="1">
            <a:spLocks noChangeArrowheads="1"/>
          </p:cNvSpPr>
          <p:nvPr/>
        </p:nvSpPr>
        <p:spPr bwMode="auto">
          <a:xfrm>
            <a:off x="572032" y="946150"/>
            <a:ext cx="5151436"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s-ES" altLang="es-ES" sz="1600">
              <a:solidFill>
                <a:srgbClr val="403B65"/>
              </a:solidFill>
              <a:cs typeface="Arial" panose="020B0604020202020204" pitchFamily="34" charset="0"/>
            </a:endParaRPr>
          </a:p>
          <a:p>
            <a:pPr algn="just">
              <a:buFont typeface="Arial" panose="020B0604020202020204" pitchFamily="34" charset="0"/>
              <a:buNone/>
            </a:pPr>
            <a:r>
              <a:rPr lang="es-ES_tradnl" altLang="es-ES" sz="1600">
                <a:solidFill>
                  <a:srgbClr val="403B65"/>
                </a:solidFill>
                <a:cs typeface="Arial" panose="020B0604020202020204" pitchFamily="34" charset="0"/>
              </a:rPr>
              <a:t>El ECG muestra bloqueo AV completo de alto grado y el paciente presenta </a:t>
            </a:r>
            <a:r>
              <a:rPr lang="es-ES_tradnl" altLang="es-ES" sz="1600" b="1">
                <a:solidFill>
                  <a:srgbClr val="403B65"/>
                </a:solidFill>
                <a:cs typeface="Arial" panose="020B0604020202020204" pitchFamily="34" charset="0"/>
              </a:rPr>
              <a:t>crisis de </a:t>
            </a:r>
            <a:r>
              <a:rPr lang="es-ES_tradnl" altLang="es-ES" sz="1600" b="1" err="1">
                <a:solidFill>
                  <a:srgbClr val="403B65"/>
                </a:solidFill>
                <a:cs typeface="Arial" panose="020B0604020202020204" pitchFamily="34" charset="0"/>
              </a:rPr>
              <a:t>StoKe</a:t>
            </a:r>
            <a:r>
              <a:rPr lang="es-ES_tradnl" altLang="es-ES" sz="1600" b="1">
                <a:solidFill>
                  <a:srgbClr val="403B65"/>
                </a:solidFill>
                <a:cs typeface="Arial" panose="020B0604020202020204" pitchFamily="34" charset="0"/>
              </a:rPr>
              <a:t> Adams. </a:t>
            </a:r>
            <a:r>
              <a:rPr lang="es-ES_tradnl" altLang="es-ES" sz="1600">
                <a:solidFill>
                  <a:srgbClr val="403B65"/>
                </a:solidFill>
                <a:cs typeface="Arial" panose="020B0604020202020204" pitchFamily="34" charset="0"/>
              </a:rPr>
              <a:t>En este caso se puede iniciar de forma rápida el tratamiento con Atropina y con </a:t>
            </a:r>
            <a:r>
              <a:rPr lang="es-ES_tradnl" altLang="es-ES" sz="1600" err="1">
                <a:solidFill>
                  <a:srgbClr val="403B65"/>
                </a:solidFill>
                <a:cs typeface="Arial" panose="020B0604020202020204" pitchFamily="34" charset="0"/>
              </a:rPr>
              <a:t>Isoprenalina</a:t>
            </a:r>
            <a:r>
              <a:rPr lang="es-ES_tradnl" altLang="es-ES" sz="1600">
                <a:solidFill>
                  <a:srgbClr val="403B65"/>
                </a:solidFill>
                <a:cs typeface="Arial" panose="020B0604020202020204" pitchFamily="34" charset="0"/>
              </a:rPr>
              <a:t>, pero para realizar su traslado a un centro hospitalario será necesario plantearse el marcapasos transcutáneo y valorar posteriormente la colocación de un marcapasos transitorio endovenoso y dado que presenta una enfermedad </a:t>
            </a:r>
            <a:r>
              <a:rPr lang="es-ES_tradnl" altLang="es-ES" sz="1600" err="1">
                <a:solidFill>
                  <a:srgbClr val="403B65"/>
                </a:solidFill>
                <a:cs typeface="Arial" panose="020B0604020202020204" pitchFamily="34" charset="0"/>
              </a:rPr>
              <a:t>panconduccional</a:t>
            </a:r>
            <a:r>
              <a:rPr lang="es-ES_tradnl" altLang="es-ES" sz="1600">
                <a:solidFill>
                  <a:srgbClr val="403B65"/>
                </a:solidFill>
                <a:cs typeface="Arial" panose="020B0604020202020204" pitchFamily="34" charset="0"/>
              </a:rPr>
              <a:t> se deberá instaurar un marcapasos definitivo. </a:t>
            </a:r>
          </a:p>
          <a:p>
            <a:pPr algn="just">
              <a:buFont typeface="Arial" panose="020B0604020202020204" pitchFamily="34" charset="0"/>
              <a:buNone/>
            </a:pPr>
            <a:endParaRPr lang="es-ES_tradnl" altLang="es-ES" sz="1600">
              <a:solidFill>
                <a:srgbClr val="403B65"/>
              </a:solidFill>
              <a:cs typeface="Arial" panose="020B0604020202020204" pitchFamily="34" charset="0"/>
            </a:endParaRPr>
          </a:p>
          <a:p>
            <a:pPr algn="just">
              <a:buFont typeface="Arial" panose="020B0604020202020204" pitchFamily="34" charset="0"/>
              <a:buNone/>
            </a:pPr>
            <a:r>
              <a:rPr lang="es-ES_tradnl" altLang="es-ES" sz="1600">
                <a:solidFill>
                  <a:srgbClr val="403B65"/>
                </a:solidFill>
                <a:cs typeface="Arial" panose="020B0604020202020204" pitchFamily="34" charset="0"/>
              </a:rPr>
              <a:t>En esta ocasión dado que el paciente presentaba antecedentes de gran dependencia, se le planteó a la familia las posibilidades diagnósticas y la familia manifestó su decisión de tratamiento invasivo con colación de un marcapasos transcutáneo y posteriormente un marcapasos definitivo. </a:t>
            </a:r>
          </a:p>
          <a:p>
            <a:pPr algn="just">
              <a:buFont typeface="Arial" panose="020B0604020202020204" pitchFamily="34" charset="0"/>
              <a:buNone/>
            </a:pPr>
            <a:endParaRPr lang="es-ES_tradnl" altLang="es-ES" sz="1600">
              <a:solidFill>
                <a:srgbClr val="403B65"/>
              </a:solidFill>
              <a:cs typeface="Arial" panose="020B0604020202020204" pitchFamily="34" charset="0"/>
            </a:endParaRPr>
          </a:p>
          <a:p>
            <a:pPr algn="just">
              <a:buFont typeface="Arial" panose="020B0604020202020204" pitchFamily="34" charset="0"/>
              <a:buNone/>
            </a:pPr>
            <a:r>
              <a:rPr lang="es-ES_tradnl" altLang="es-ES" sz="1600">
                <a:solidFill>
                  <a:srgbClr val="403B65"/>
                </a:solidFill>
                <a:cs typeface="Arial" panose="020B0604020202020204" pitchFamily="34" charset="0"/>
              </a:rPr>
              <a:t>Esto plantea la necesidad de conocer como iniciar el tratamiento con un marcapasos transcutáneo que veremos posteriormente. </a:t>
            </a:r>
          </a:p>
          <a:p>
            <a:pPr>
              <a:buFont typeface="Arial" panose="020B0604020202020204" pitchFamily="34" charset="0"/>
              <a:buNone/>
            </a:pPr>
            <a:endParaRPr lang="es-ES_tradnl" altLang="es-ES" sz="1600">
              <a:solidFill>
                <a:srgbClr val="403B65"/>
              </a:solidFill>
              <a:cs typeface="Arial" panose="020B0604020202020204" pitchFamily="34" charset="0"/>
            </a:endParaRPr>
          </a:p>
          <a:p>
            <a:pPr>
              <a:spcAft>
                <a:spcPts val="600"/>
              </a:spcAft>
            </a:pPr>
            <a:r>
              <a:rPr lang="es-ES_tradnl" altLang="es-ES" sz="1600">
                <a:solidFill>
                  <a:srgbClr val="403B65"/>
                </a:solidFill>
                <a:cs typeface="Arial" panose="020B0604020202020204" pitchFamily="34" charset="0"/>
              </a:rPr>
              <a:t> </a:t>
            </a:r>
          </a:p>
        </p:txBody>
      </p:sp>
      <p:pic>
        <p:nvPicPr>
          <p:cNvPr id="2" name="Imagen 1">
            <a:extLst>
              <a:ext uri="{FF2B5EF4-FFF2-40B4-BE49-F238E27FC236}">
                <a16:creationId xmlns:a16="http://schemas.microsoft.com/office/drawing/2014/main" id="{46B4EEB8-756B-32D0-A470-CCB7F60378A5}"/>
              </a:ext>
            </a:extLst>
          </p:cNvPr>
          <p:cNvPicPr>
            <a:picLocks noChangeAspect="1"/>
          </p:cNvPicPr>
          <p:nvPr/>
        </p:nvPicPr>
        <p:blipFill>
          <a:blip r:embed="rId3"/>
          <a:stretch>
            <a:fillRect/>
          </a:stretch>
        </p:blipFill>
        <p:spPr>
          <a:xfrm>
            <a:off x="6886221" y="812800"/>
            <a:ext cx="4763911" cy="5069541"/>
          </a:xfrm>
          <a:prstGeom prst="rect">
            <a:avLst/>
          </a:prstGeom>
          <a:ln>
            <a:solidFill>
              <a:schemeClr val="tx1"/>
            </a:solidFill>
          </a:ln>
        </p:spPr>
      </p:pic>
      <p:sp>
        <p:nvSpPr>
          <p:cNvPr id="3" name="CuadroTexto 2">
            <a:extLst>
              <a:ext uri="{FF2B5EF4-FFF2-40B4-BE49-F238E27FC236}">
                <a16:creationId xmlns:a16="http://schemas.microsoft.com/office/drawing/2014/main" id="{F61D5850-FED0-5971-3995-9D5CDE0A5B8B}"/>
              </a:ext>
            </a:extLst>
          </p:cNvPr>
          <p:cNvSpPr txBox="1"/>
          <p:nvPr/>
        </p:nvSpPr>
        <p:spPr>
          <a:xfrm>
            <a:off x="6694311" y="6045202"/>
            <a:ext cx="2777067" cy="246221"/>
          </a:xfrm>
          <a:prstGeom prst="rect">
            <a:avLst/>
          </a:prstGeom>
          <a:noFill/>
        </p:spPr>
        <p:txBody>
          <a:bodyPr wrap="square" rtlCol="0">
            <a:spAutoFit/>
          </a:bodyPr>
          <a:lstStyle/>
          <a:p>
            <a:r>
              <a:rPr lang="es-ES" sz="1000"/>
              <a:t>MANUAL DE URGENCIAS. HU VIRGEN DEL ROCIO</a:t>
            </a:r>
          </a:p>
        </p:txBody>
      </p:sp>
    </p:spTree>
    <p:extLst>
      <p:ext uri="{BB962C8B-B14F-4D97-AF65-F5344CB8AC3E}">
        <p14:creationId xmlns:p14="http://schemas.microsoft.com/office/powerpoint/2010/main" val="6049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F5D427-1383-18F6-DE50-CCFC5C47E377}"/>
              </a:ext>
            </a:extLst>
          </p:cNvPr>
          <p:cNvSpPr txBox="1"/>
          <p:nvPr/>
        </p:nvSpPr>
        <p:spPr>
          <a:xfrm>
            <a:off x="632177" y="1286933"/>
            <a:ext cx="3826933" cy="4478149"/>
          </a:xfrm>
          <a:prstGeom prst="rect">
            <a:avLst/>
          </a:prstGeom>
          <a:noFill/>
        </p:spPr>
        <p:txBody>
          <a:bodyPr wrap="square">
            <a:spAutoFit/>
          </a:bodyPr>
          <a:lstStyle/>
          <a:p>
            <a:pPr algn="just">
              <a:spcAft>
                <a:spcPts val="600"/>
              </a:spcAft>
            </a:pPr>
            <a:r>
              <a:rPr lang="es-ES_tradnl" altLang="es-ES" sz="1800" b="1">
                <a:solidFill>
                  <a:srgbClr val="C00000"/>
                </a:solidFill>
              </a:rPr>
              <a:t>Recuerdo etiológico</a:t>
            </a:r>
          </a:p>
          <a:p>
            <a:pPr algn="just">
              <a:spcAft>
                <a:spcPts val="600"/>
              </a:spcAft>
            </a:pPr>
            <a:r>
              <a:rPr lang="es-ES_tradnl" altLang="es-ES" sz="1800">
                <a:solidFill>
                  <a:srgbClr val="403B65"/>
                </a:solidFill>
              </a:rPr>
              <a:t>Se desarrolla isquemia miocárdica cuando existe una alteración entre la oferta y la demanda miocárdica de oxígeno. </a:t>
            </a:r>
          </a:p>
          <a:p>
            <a:pPr algn="just">
              <a:spcAft>
                <a:spcPts val="600"/>
              </a:spcAft>
              <a:buClr>
                <a:schemeClr val="accent2"/>
              </a:buClr>
              <a:buFont typeface="Arial" panose="020B0604020202020204" pitchFamily="34" charset="0"/>
              <a:buChar char="•"/>
            </a:pPr>
            <a:r>
              <a:rPr lang="es-ES_tradnl" altLang="es-ES" sz="1800" b="1">
                <a:solidFill>
                  <a:srgbClr val="403B65"/>
                </a:solidFill>
              </a:rPr>
              <a:t> La causa más común o primaria</a:t>
            </a:r>
            <a:r>
              <a:rPr lang="es-ES_tradnl" altLang="es-ES" sz="1800">
                <a:solidFill>
                  <a:srgbClr val="403B65"/>
                </a:solidFill>
              </a:rPr>
              <a:t> (90%) es la estenosis de una arteria coronaria por un trombo, oclusivo o no, sobre una placa aterosclerótica rota.</a:t>
            </a:r>
          </a:p>
          <a:p>
            <a:pPr algn="just">
              <a:spcAft>
                <a:spcPts val="600"/>
              </a:spcAft>
              <a:buClr>
                <a:schemeClr val="accent2"/>
              </a:buClr>
              <a:buFont typeface="Arial" panose="020B0604020202020204" pitchFamily="34" charset="0"/>
              <a:buChar char="•"/>
            </a:pPr>
            <a:r>
              <a:rPr lang="es-ES_tradnl" altLang="es-ES" sz="1800" b="1">
                <a:solidFill>
                  <a:srgbClr val="403B65"/>
                </a:solidFill>
              </a:rPr>
              <a:t> Causas secundarias:</a:t>
            </a:r>
            <a:r>
              <a:rPr lang="es-ES_tradnl" altLang="es-ES" sz="1800">
                <a:solidFill>
                  <a:srgbClr val="403B65"/>
                </a:solidFill>
              </a:rPr>
              <a:t> trastornos hemodinámicos como anemia, arritmias, hipertensión arterial, hipertiroidismo y otras patologías como valvulopatías y miocardiopatías. </a:t>
            </a:r>
          </a:p>
        </p:txBody>
      </p:sp>
      <p:sp>
        <p:nvSpPr>
          <p:cNvPr id="4" name="CuadroTexto 3">
            <a:extLst>
              <a:ext uri="{FF2B5EF4-FFF2-40B4-BE49-F238E27FC236}">
                <a16:creationId xmlns:a16="http://schemas.microsoft.com/office/drawing/2014/main" id="{8C605EA3-49D5-5928-8A92-69EAC81C08D0}"/>
              </a:ext>
            </a:extLst>
          </p:cNvPr>
          <p:cNvSpPr txBox="1"/>
          <p:nvPr/>
        </p:nvSpPr>
        <p:spPr>
          <a:xfrm>
            <a:off x="2116667" y="328937"/>
            <a:ext cx="6107288" cy="461665"/>
          </a:xfrm>
          <a:prstGeom prst="rect">
            <a:avLst/>
          </a:prstGeom>
          <a:noFill/>
        </p:spPr>
        <p:txBody>
          <a:bodyPr wrap="square">
            <a:spAutoFit/>
          </a:bodyPr>
          <a:lstStyle/>
          <a:p>
            <a:pPr eaLnBrk="1" hangingPunct="1"/>
            <a:r>
              <a:rPr lang="es-ES_tradnl" altLang="es-ES" sz="2400" b="1">
                <a:solidFill>
                  <a:srgbClr val="AC0F1F"/>
                </a:solidFill>
              </a:rPr>
              <a:t>SÍNDROME CORONARIO AGUDO</a:t>
            </a:r>
          </a:p>
        </p:txBody>
      </p:sp>
      <p:pic>
        <p:nvPicPr>
          <p:cNvPr id="5" name="Imagen 4">
            <a:extLst>
              <a:ext uri="{FF2B5EF4-FFF2-40B4-BE49-F238E27FC236}">
                <a16:creationId xmlns:a16="http://schemas.microsoft.com/office/drawing/2014/main" id="{2702C7E4-8E47-34BF-98E7-687CCFAA178E}"/>
              </a:ext>
            </a:extLst>
          </p:cNvPr>
          <p:cNvPicPr>
            <a:picLocks noChangeAspect="1"/>
          </p:cNvPicPr>
          <p:nvPr/>
        </p:nvPicPr>
        <p:blipFill>
          <a:blip r:embed="rId3"/>
          <a:stretch>
            <a:fillRect/>
          </a:stretch>
        </p:blipFill>
        <p:spPr>
          <a:xfrm>
            <a:off x="4944533" y="2140655"/>
            <a:ext cx="6935610" cy="3479800"/>
          </a:xfrm>
          <a:prstGeom prst="rect">
            <a:avLst/>
          </a:prstGeom>
        </p:spPr>
      </p:pic>
      <p:sp>
        <p:nvSpPr>
          <p:cNvPr id="6" name="CuadroTexto 5">
            <a:extLst>
              <a:ext uri="{FF2B5EF4-FFF2-40B4-BE49-F238E27FC236}">
                <a16:creationId xmlns:a16="http://schemas.microsoft.com/office/drawing/2014/main" id="{ED349E3E-8632-ACF9-7FB4-7CDB72603935}"/>
              </a:ext>
            </a:extLst>
          </p:cNvPr>
          <p:cNvSpPr txBox="1"/>
          <p:nvPr/>
        </p:nvSpPr>
        <p:spPr>
          <a:xfrm>
            <a:off x="4944533" y="1388533"/>
            <a:ext cx="1907823" cy="369332"/>
          </a:xfrm>
          <a:prstGeom prst="rect">
            <a:avLst/>
          </a:prstGeom>
          <a:noFill/>
        </p:spPr>
        <p:txBody>
          <a:bodyPr wrap="square" rtlCol="0">
            <a:spAutoFit/>
          </a:bodyPr>
          <a:lstStyle/>
          <a:p>
            <a:r>
              <a:rPr lang="es-ES"/>
              <a:t>MINOCA. </a:t>
            </a:r>
          </a:p>
        </p:txBody>
      </p:sp>
      <p:sp>
        <p:nvSpPr>
          <p:cNvPr id="7" name="CuadroTexto 6">
            <a:extLst>
              <a:ext uri="{FF2B5EF4-FFF2-40B4-BE49-F238E27FC236}">
                <a16:creationId xmlns:a16="http://schemas.microsoft.com/office/drawing/2014/main" id="{A7528CD5-2AAE-FAA7-3145-14AFC2BE97F4}"/>
              </a:ext>
            </a:extLst>
          </p:cNvPr>
          <p:cNvSpPr txBox="1"/>
          <p:nvPr/>
        </p:nvSpPr>
        <p:spPr>
          <a:xfrm>
            <a:off x="4593021" y="6138041"/>
            <a:ext cx="2316660" cy="246221"/>
          </a:xfrm>
          <a:prstGeom prst="rect">
            <a:avLst/>
          </a:prstGeom>
          <a:noFill/>
        </p:spPr>
        <p:txBody>
          <a:bodyPr wrap="none" rtlCol="0">
            <a:spAutoFit/>
          </a:bodyPr>
          <a:lstStyle/>
          <a:p>
            <a:r>
              <a:rPr lang="es-ES" sz="1000"/>
              <a:t>Manual de Urgencias. Toledo. 5ª edición.</a:t>
            </a:r>
          </a:p>
        </p:txBody>
      </p:sp>
    </p:spTree>
    <p:extLst>
      <p:ext uri="{BB962C8B-B14F-4D97-AF65-F5344CB8AC3E}">
        <p14:creationId xmlns:p14="http://schemas.microsoft.com/office/powerpoint/2010/main" val="3445740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521D-68B4-AB94-5C94-33694AA09EB9}"/>
            </a:ext>
          </a:extLst>
        </p:cNvPr>
        <p:cNvGrpSpPr/>
        <p:nvPr/>
      </p:nvGrpSpPr>
      <p:grpSpPr>
        <a:xfrm>
          <a:off x="0" y="0"/>
          <a:ext cx="0" cy="0"/>
          <a:chOff x="0" y="0"/>
          <a:chExt cx="0" cy="0"/>
        </a:xfrm>
      </p:grpSpPr>
      <p:sp>
        <p:nvSpPr>
          <p:cNvPr id="94210" name="Rectángulo 4">
            <a:extLst>
              <a:ext uri="{FF2B5EF4-FFF2-40B4-BE49-F238E27FC236}">
                <a16:creationId xmlns:a16="http://schemas.microsoft.com/office/drawing/2014/main" id="{36B54766-A7FC-12C3-1597-ED1E14F03641}"/>
              </a:ext>
            </a:extLst>
          </p:cNvPr>
          <p:cNvSpPr>
            <a:spLocks noChangeArrowheads="1"/>
          </p:cNvSpPr>
          <p:nvPr/>
        </p:nvSpPr>
        <p:spPr bwMode="auto">
          <a:xfrm>
            <a:off x="451556" y="1027289"/>
            <a:ext cx="95465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a:solidFill>
                  <a:srgbClr val="403B65"/>
                </a:solidFill>
              </a:rPr>
              <a:t>Varón de 40 años con práctica deportiva habitual como corredor de maratón. En una revisión de empresa se le realiza el siguiente ECG y se le deriva a consulta.</a:t>
            </a:r>
          </a:p>
        </p:txBody>
      </p:sp>
      <p:sp>
        <p:nvSpPr>
          <p:cNvPr id="94211" name="CuadroTexto 5">
            <a:extLst>
              <a:ext uri="{FF2B5EF4-FFF2-40B4-BE49-F238E27FC236}">
                <a16:creationId xmlns:a16="http://schemas.microsoft.com/office/drawing/2014/main" id="{49B6D075-50A9-5A27-E0CD-C02AFA10E7B2}"/>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pic>
        <p:nvPicPr>
          <p:cNvPr id="94212" name="Marcador de contenido 7">
            <a:extLst>
              <a:ext uri="{FF2B5EF4-FFF2-40B4-BE49-F238E27FC236}">
                <a16:creationId xmlns:a16="http://schemas.microsoft.com/office/drawing/2014/main" id="{2EFBF0C2-CE73-861E-A30E-3B0492A84067}"/>
              </a:ext>
            </a:extLst>
          </p:cNvPr>
          <p:cNvPicPr>
            <a:picLocks noChangeAspect="1"/>
          </p:cNvPicPr>
          <p:nvPr/>
        </p:nvPicPr>
        <p:blipFill>
          <a:blip r:embed="rId3">
            <a:extLst>
              <a:ext uri="{28A0092B-C50C-407E-A947-70E740481C1C}">
                <a14:useLocalDpi xmlns:a14="http://schemas.microsoft.com/office/drawing/2010/main" val="0"/>
              </a:ext>
            </a:extLst>
          </a:blip>
          <a:srcRect l="636" t="3787" r="3104"/>
          <a:stretch>
            <a:fillRect/>
          </a:stretch>
        </p:blipFill>
        <p:spPr bwMode="auto">
          <a:xfrm>
            <a:off x="643466" y="2204156"/>
            <a:ext cx="6366933" cy="3992562"/>
          </a:xfrm>
          <a:prstGeom prst="rect">
            <a:avLst/>
          </a:prstGeom>
          <a:noFill/>
          <a:ln w="57150" cap="sq">
            <a:solidFill>
              <a:srgbClr val="403B65"/>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D7E8AFD6-D2B9-1FF3-1464-B1A8D8B766AF}"/>
              </a:ext>
            </a:extLst>
          </p:cNvPr>
          <p:cNvSpPr txBox="1"/>
          <p:nvPr/>
        </p:nvSpPr>
        <p:spPr>
          <a:xfrm>
            <a:off x="7213599" y="2111022"/>
            <a:ext cx="4459111" cy="3200876"/>
          </a:xfrm>
          <a:prstGeom prst="rect">
            <a:avLst/>
          </a:prstGeom>
          <a:noFill/>
        </p:spPr>
        <p:txBody>
          <a:bodyPr wrap="square">
            <a:spAutoFit/>
          </a:bodyPr>
          <a:lstStyle/>
          <a:p>
            <a:pPr eaLnBrk="1" hangingPunct="1"/>
            <a:r>
              <a:rPr lang="es-ES_tradnl" altLang="es-ES" sz="1400" b="1">
                <a:solidFill>
                  <a:srgbClr val="403B65"/>
                </a:solidFill>
              </a:rPr>
              <a:t>¿Cuál de las siguientes afirmaciones le parece correcta en este caso?</a:t>
            </a:r>
          </a:p>
          <a:p>
            <a:pPr eaLnBrk="1" hangingPunct="1">
              <a:buFontTx/>
              <a:buAutoNum type="arabicPeriod"/>
            </a:pPr>
            <a:endParaRPr lang="es-ES_tradnl" altLang="es-ES" sz="1400">
              <a:solidFill>
                <a:srgbClr val="403B65"/>
              </a:solidFill>
            </a:endParaRPr>
          </a:p>
          <a:p>
            <a:pPr>
              <a:spcAft>
                <a:spcPts val="600"/>
              </a:spcAft>
              <a:buClr>
                <a:schemeClr val="accent2"/>
              </a:buClr>
              <a:buFont typeface="Calibri" panose="020F0502020204030204" pitchFamily="34" charset="0"/>
              <a:buAutoNum type="arabicPeriod"/>
            </a:pPr>
            <a:r>
              <a:rPr lang="es-ES_tradnl" altLang="es-ES" sz="1400">
                <a:solidFill>
                  <a:srgbClr val="403B65"/>
                </a:solidFill>
              </a:rPr>
              <a:t>El paciente presenta un BAV completo que requiere implante de MP.</a:t>
            </a:r>
          </a:p>
          <a:p>
            <a:pPr>
              <a:spcAft>
                <a:spcPts val="600"/>
              </a:spcAft>
              <a:buClr>
                <a:schemeClr val="accent2"/>
              </a:buClr>
              <a:buFont typeface="Calibri" panose="020F0502020204030204" pitchFamily="34" charset="0"/>
              <a:buAutoNum type="arabicPeriod"/>
            </a:pPr>
            <a:r>
              <a:rPr lang="es-ES_tradnl" altLang="es-ES" sz="1400">
                <a:solidFill>
                  <a:srgbClr val="403B65"/>
                </a:solidFill>
              </a:rPr>
              <a:t>El ECG no nos orienta hacia el diagnóstico, hay que derivar a urgencias.</a:t>
            </a:r>
          </a:p>
          <a:p>
            <a:pPr>
              <a:spcAft>
                <a:spcPts val="600"/>
              </a:spcAft>
              <a:buClr>
                <a:schemeClr val="accent2"/>
              </a:buClr>
              <a:buFont typeface="Calibri" panose="020F0502020204030204" pitchFamily="34" charset="0"/>
              <a:buAutoNum type="arabicPeriod"/>
            </a:pPr>
            <a:r>
              <a:rPr lang="es-ES_tradnl" altLang="es-ES" sz="1400">
                <a:solidFill>
                  <a:srgbClr val="403B65"/>
                </a:solidFill>
              </a:rPr>
              <a:t>Se trata de un corazón sano en un deportista. No hay nada que estudiar.</a:t>
            </a:r>
          </a:p>
          <a:p>
            <a:pPr>
              <a:spcAft>
                <a:spcPts val="600"/>
              </a:spcAft>
              <a:buClr>
                <a:schemeClr val="accent2"/>
              </a:buClr>
              <a:buFont typeface="Calibri" panose="020F0502020204030204" pitchFamily="34" charset="0"/>
              <a:buAutoNum type="arabicPeriod"/>
            </a:pPr>
            <a:r>
              <a:rPr lang="es-ES_tradnl" altLang="es-ES" sz="1400">
                <a:solidFill>
                  <a:srgbClr val="403B65"/>
                </a:solidFill>
              </a:rPr>
              <a:t>El trazado ECG presenta criterios de riesgo para muerte súbita.</a:t>
            </a:r>
          </a:p>
          <a:p>
            <a:pPr>
              <a:spcAft>
                <a:spcPts val="600"/>
              </a:spcAft>
              <a:buClr>
                <a:schemeClr val="accent2"/>
              </a:buClr>
              <a:buFont typeface="Calibri" panose="020F0502020204030204" pitchFamily="34" charset="0"/>
              <a:buAutoNum type="arabicPeriod"/>
            </a:pPr>
            <a:r>
              <a:rPr lang="es-ES_tradnl" altLang="es-ES" sz="1400">
                <a:solidFill>
                  <a:srgbClr val="403B65"/>
                </a:solidFill>
              </a:rPr>
              <a:t>Se deriva a cardiología para realización de Holter y ecocardiograma.</a:t>
            </a:r>
          </a:p>
        </p:txBody>
      </p:sp>
    </p:spTree>
    <p:extLst>
      <p:ext uri="{BB962C8B-B14F-4D97-AF65-F5344CB8AC3E}">
        <p14:creationId xmlns:p14="http://schemas.microsoft.com/office/powerpoint/2010/main" val="2078256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9232B-B791-98C6-25CE-04BDCE219E2C}"/>
            </a:ext>
          </a:extLst>
        </p:cNvPr>
        <p:cNvGrpSpPr/>
        <p:nvPr/>
      </p:nvGrpSpPr>
      <p:grpSpPr>
        <a:xfrm>
          <a:off x="0" y="0"/>
          <a:ext cx="0" cy="0"/>
          <a:chOff x="0" y="0"/>
          <a:chExt cx="0" cy="0"/>
        </a:xfrm>
      </p:grpSpPr>
      <p:sp>
        <p:nvSpPr>
          <p:cNvPr id="94210" name="Rectángulo 4">
            <a:extLst>
              <a:ext uri="{FF2B5EF4-FFF2-40B4-BE49-F238E27FC236}">
                <a16:creationId xmlns:a16="http://schemas.microsoft.com/office/drawing/2014/main" id="{E0ECBC23-6DFB-85EA-28B7-0E0E99C48E9E}"/>
              </a:ext>
            </a:extLst>
          </p:cNvPr>
          <p:cNvSpPr>
            <a:spLocks noChangeArrowheads="1"/>
          </p:cNvSpPr>
          <p:nvPr/>
        </p:nvSpPr>
        <p:spPr bwMode="auto">
          <a:xfrm>
            <a:off x="451556" y="1027289"/>
            <a:ext cx="95465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400">
                <a:solidFill>
                  <a:srgbClr val="403B65"/>
                </a:solidFill>
              </a:rPr>
              <a:t>Varón de 40 años con práctica deportiva habitual como corredor de maratón. En una revisión de empresa se le realiza el siguiente ECG y se le deriva a consulta.</a:t>
            </a:r>
          </a:p>
        </p:txBody>
      </p:sp>
      <p:sp>
        <p:nvSpPr>
          <p:cNvPr id="94211" name="CuadroTexto 5">
            <a:extLst>
              <a:ext uri="{FF2B5EF4-FFF2-40B4-BE49-F238E27FC236}">
                <a16:creationId xmlns:a16="http://schemas.microsoft.com/office/drawing/2014/main" id="{18AC3E05-3D4C-E474-CF8B-40FADBD54099}"/>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pic>
        <p:nvPicPr>
          <p:cNvPr id="94212" name="Marcador de contenido 7">
            <a:extLst>
              <a:ext uri="{FF2B5EF4-FFF2-40B4-BE49-F238E27FC236}">
                <a16:creationId xmlns:a16="http://schemas.microsoft.com/office/drawing/2014/main" id="{F7C7BC65-3616-EAA6-8DBC-A272F1211E85}"/>
              </a:ext>
            </a:extLst>
          </p:cNvPr>
          <p:cNvPicPr>
            <a:picLocks noChangeAspect="1"/>
          </p:cNvPicPr>
          <p:nvPr/>
        </p:nvPicPr>
        <p:blipFill>
          <a:blip r:embed="rId3">
            <a:extLst>
              <a:ext uri="{28A0092B-C50C-407E-A947-70E740481C1C}">
                <a14:useLocalDpi xmlns:a14="http://schemas.microsoft.com/office/drawing/2010/main" val="0"/>
              </a:ext>
            </a:extLst>
          </a:blip>
          <a:srcRect l="636" t="3787" r="3104"/>
          <a:stretch>
            <a:fillRect/>
          </a:stretch>
        </p:blipFill>
        <p:spPr bwMode="auto">
          <a:xfrm>
            <a:off x="595137" y="1952978"/>
            <a:ext cx="6437842" cy="3812079"/>
          </a:xfrm>
          <a:prstGeom prst="rect">
            <a:avLst/>
          </a:prstGeom>
          <a:noFill/>
          <a:ln w="57150" cap="sq">
            <a:solidFill>
              <a:srgbClr val="403B65"/>
            </a:solidFill>
            <a:miter lim="800000"/>
            <a:headEnd/>
            <a:tailEnd/>
          </a:ln>
          <a:effectLst>
            <a:outerShdw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7D8ECEA-0D4A-0D32-3D53-250F012A559B}"/>
              </a:ext>
            </a:extLst>
          </p:cNvPr>
          <p:cNvSpPr txBox="1"/>
          <p:nvPr/>
        </p:nvSpPr>
        <p:spPr>
          <a:xfrm>
            <a:off x="7213599" y="2111022"/>
            <a:ext cx="4459111" cy="3200876"/>
          </a:xfrm>
          <a:prstGeom prst="rect">
            <a:avLst/>
          </a:prstGeom>
          <a:noFill/>
        </p:spPr>
        <p:txBody>
          <a:bodyPr wrap="square">
            <a:spAutoFit/>
          </a:bodyPr>
          <a:lstStyle/>
          <a:p>
            <a:pPr eaLnBrk="1" hangingPunct="1"/>
            <a:r>
              <a:rPr lang="es-ES_tradnl" altLang="es-ES" sz="1400" b="1">
                <a:solidFill>
                  <a:srgbClr val="403B65"/>
                </a:solidFill>
              </a:rPr>
              <a:t>¿Cuál de las siguientes afirmaciones le parece correcta en este caso?</a:t>
            </a:r>
          </a:p>
          <a:p>
            <a:pPr eaLnBrk="1" hangingPunct="1">
              <a:buFontTx/>
              <a:buAutoNum type="arabicPeriod"/>
            </a:pPr>
            <a:endParaRPr lang="es-ES_tradnl" altLang="es-ES" sz="1400">
              <a:solidFill>
                <a:srgbClr val="403B65"/>
              </a:solidFill>
            </a:endParaRPr>
          </a:p>
          <a:p>
            <a:pPr>
              <a:spcAft>
                <a:spcPts val="600"/>
              </a:spcAft>
              <a:buClr>
                <a:schemeClr val="accent2"/>
              </a:buClr>
              <a:buFont typeface="Calibri" panose="020F0502020204030204" pitchFamily="34" charset="0"/>
              <a:buAutoNum type="arabicPeriod"/>
            </a:pPr>
            <a:r>
              <a:rPr lang="es-ES_tradnl" altLang="es-ES" sz="1400">
                <a:solidFill>
                  <a:srgbClr val="403B65"/>
                </a:solidFill>
              </a:rPr>
              <a:t>El paciente presenta un BAV completo que requiere implante de MP.</a:t>
            </a:r>
          </a:p>
          <a:p>
            <a:pPr>
              <a:spcAft>
                <a:spcPts val="600"/>
              </a:spcAft>
              <a:buClr>
                <a:schemeClr val="accent2"/>
              </a:buClr>
              <a:buFont typeface="Calibri" panose="020F0502020204030204" pitchFamily="34" charset="0"/>
              <a:buAutoNum type="arabicPeriod"/>
            </a:pPr>
            <a:r>
              <a:rPr lang="es-ES_tradnl" altLang="es-ES" sz="1400">
                <a:solidFill>
                  <a:srgbClr val="403B65"/>
                </a:solidFill>
              </a:rPr>
              <a:t>El ECG no nos orienta hacia el diagnóstico, hay que derivar a urgencias.</a:t>
            </a:r>
          </a:p>
          <a:p>
            <a:pPr>
              <a:spcAft>
                <a:spcPts val="600"/>
              </a:spcAft>
              <a:buClr>
                <a:schemeClr val="accent2"/>
              </a:buClr>
              <a:buFont typeface="Calibri" panose="020F0502020204030204" pitchFamily="34" charset="0"/>
              <a:buAutoNum type="arabicPeriod"/>
            </a:pPr>
            <a:r>
              <a:rPr lang="es-ES_tradnl" altLang="es-ES" sz="1400">
                <a:solidFill>
                  <a:srgbClr val="403B65"/>
                </a:solidFill>
              </a:rPr>
              <a:t>Se trata de un corazón sano en un deportista. No hay nada que estudiar.</a:t>
            </a:r>
          </a:p>
          <a:p>
            <a:pPr>
              <a:spcAft>
                <a:spcPts val="600"/>
              </a:spcAft>
              <a:buClr>
                <a:schemeClr val="accent2"/>
              </a:buClr>
              <a:buFont typeface="Calibri" panose="020F0502020204030204" pitchFamily="34" charset="0"/>
              <a:buAutoNum type="arabicPeriod"/>
            </a:pPr>
            <a:r>
              <a:rPr lang="es-ES_tradnl" altLang="es-ES" sz="1400">
                <a:solidFill>
                  <a:srgbClr val="403B65"/>
                </a:solidFill>
              </a:rPr>
              <a:t>El trazado ECG presenta criterios de riesgo para muerte súbita.</a:t>
            </a:r>
          </a:p>
          <a:p>
            <a:pPr>
              <a:spcAft>
                <a:spcPts val="600"/>
              </a:spcAft>
              <a:buClr>
                <a:schemeClr val="accent2"/>
              </a:buClr>
              <a:buFont typeface="Calibri" panose="020F0502020204030204" pitchFamily="34" charset="0"/>
              <a:buAutoNum type="arabicPeriod"/>
            </a:pPr>
            <a:r>
              <a:rPr lang="es-ES_tradnl" altLang="es-ES" sz="1400">
                <a:solidFill>
                  <a:srgbClr val="C00000"/>
                </a:solidFill>
              </a:rPr>
              <a:t>Se deriva a cardiología para realización de Holter y ecocardiograma.</a:t>
            </a:r>
          </a:p>
        </p:txBody>
      </p:sp>
    </p:spTree>
    <p:extLst>
      <p:ext uri="{BB962C8B-B14F-4D97-AF65-F5344CB8AC3E}">
        <p14:creationId xmlns:p14="http://schemas.microsoft.com/office/powerpoint/2010/main" val="6348163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uadroTexto 3">
            <a:extLst>
              <a:ext uri="{FF2B5EF4-FFF2-40B4-BE49-F238E27FC236}">
                <a16:creationId xmlns:a16="http://schemas.microsoft.com/office/drawing/2014/main" id="{61039FAD-89B8-F548-2990-449D9A24329B}"/>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EXPLICACIÓN.</a:t>
            </a:r>
            <a:endParaRPr lang="es-ES" altLang="es-ES">
              <a:solidFill>
                <a:srgbClr val="AC0F1F"/>
              </a:solidFill>
            </a:endParaRPr>
          </a:p>
        </p:txBody>
      </p:sp>
      <p:sp>
        <p:nvSpPr>
          <p:cNvPr id="98307" name="1 CuadroTexto">
            <a:extLst>
              <a:ext uri="{FF2B5EF4-FFF2-40B4-BE49-F238E27FC236}">
                <a16:creationId xmlns:a16="http://schemas.microsoft.com/office/drawing/2014/main" id="{3D7895CA-B625-9CA0-FE06-9D4B91B16F6A}"/>
              </a:ext>
            </a:extLst>
          </p:cNvPr>
          <p:cNvSpPr txBox="1">
            <a:spLocks noChangeArrowheads="1"/>
          </p:cNvSpPr>
          <p:nvPr/>
        </p:nvSpPr>
        <p:spPr bwMode="auto">
          <a:xfrm>
            <a:off x="2211389" y="946151"/>
            <a:ext cx="772477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s-ES" altLang="es-ES" sz="1600">
              <a:solidFill>
                <a:srgbClr val="403B65"/>
              </a:solidFill>
              <a:cs typeface="Arial" panose="020B0604020202020204" pitchFamily="34" charset="0"/>
            </a:endParaRPr>
          </a:p>
          <a:p>
            <a:pPr>
              <a:buFont typeface="Arial" panose="020B0604020202020204" pitchFamily="34" charset="0"/>
              <a:buNone/>
            </a:pPr>
            <a:r>
              <a:rPr lang="es-ES_tradnl" altLang="es-ES" sz="1600">
                <a:solidFill>
                  <a:srgbClr val="403B65"/>
                </a:solidFill>
                <a:cs typeface="Arial" panose="020B0604020202020204" pitchFamily="34" charset="0"/>
              </a:rPr>
              <a:t>El ECG muestra bloqueo AV de segundo grado </a:t>
            </a:r>
            <a:r>
              <a:rPr lang="es-ES_tradnl" altLang="es-ES" sz="1600" err="1">
                <a:solidFill>
                  <a:srgbClr val="403B65"/>
                </a:solidFill>
                <a:cs typeface="Arial" panose="020B0604020202020204" pitchFamily="34" charset="0"/>
              </a:rPr>
              <a:t>Mobitz</a:t>
            </a:r>
            <a:r>
              <a:rPr lang="es-ES_tradnl" altLang="es-ES" sz="1600">
                <a:solidFill>
                  <a:srgbClr val="403B65"/>
                </a:solidFill>
                <a:cs typeface="Arial" panose="020B0604020202020204" pitchFamily="34" charset="0"/>
              </a:rPr>
              <a:t> I (</a:t>
            </a:r>
            <a:r>
              <a:rPr lang="es-ES_tradnl" altLang="es-ES" sz="1600" err="1">
                <a:solidFill>
                  <a:srgbClr val="403B65"/>
                </a:solidFill>
                <a:cs typeface="Arial" panose="020B0604020202020204" pitchFamily="34" charset="0"/>
              </a:rPr>
              <a:t>Wenckebach</a:t>
            </a:r>
            <a:r>
              <a:rPr lang="es-ES_tradnl" altLang="es-ES" sz="1600">
                <a:solidFill>
                  <a:srgbClr val="403B65"/>
                </a:solidFill>
                <a:cs typeface="Arial" panose="020B0604020202020204" pitchFamily="34" charset="0"/>
              </a:rPr>
              <a:t>): el intervalo PR se prolonga progresivamente hasta que aparece una onda P no conducida. Con el ejercicio, suele volver la conducción 1:1.</a:t>
            </a:r>
          </a:p>
          <a:p>
            <a:pPr>
              <a:buFont typeface="Arial" panose="020B0604020202020204" pitchFamily="34" charset="0"/>
              <a:buNone/>
            </a:pPr>
            <a:endParaRPr lang="es-ES_tradnl" altLang="es-ES" sz="1600">
              <a:solidFill>
                <a:srgbClr val="403B65"/>
              </a:solidFill>
              <a:cs typeface="Arial" panose="020B0604020202020204" pitchFamily="34" charset="0"/>
            </a:endParaRPr>
          </a:p>
          <a:p>
            <a:pPr>
              <a:buFont typeface="Arial" panose="020B0604020202020204" pitchFamily="34" charset="0"/>
              <a:buNone/>
            </a:pPr>
            <a:r>
              <a:rPr lang="es-ES_tradnl" altLang="es-ES" sz="1600">
                <a:solidFill>
                  <a:srgbClr val="403B65"/>
                </a:solidFill>
                <a:cs typeface="Arial" panose="020B0604020202020204" pitchFamily="34" charset="0"/>
              </a:rPr>
              <a:t>Las alternaciones electrocardiográficas son frecuentes en los deportistas. No suelen </a:t>
            </a:r>
            <a:r>
              <a:rPr lang="es-ES_tradnl" altLang="es-ES" sz="1600" err="1">
                <a:solidFill>
                  <a:srgbClr val="403B65"/>
                </a:solidFill>
                <a:cs typeface="Arial" panose="020B0604020202020204" pitchFamily="34" charset="0"/>
              </a:rPr>
              <a:t>requirir</a:t>
            </a:r>
            <a:r>
              <a:rPr lang="es-ES_tradnl" altLang="es-ES" sz="1600">
                <a:solidFill>
                  <a:srgbClr val="403B65"/>
                </a:solidFill>
                <a:cs typeface="Arial" panose="020B0604020202020204" pitchFamily="34" charset="0"/>
              </a:rPr>
              <a:t> un tratamiento urgente pero si realizar una derivación a </a:t>
            </a:r>
            <a:r>
              <a:rPr lang="es-ES_tradnl" altLang="es-ES" sz="1600" err="1">
                <a:solidFill>
                  <a:srgbClr val="403B65"/>
                </a:solidFill>
                <a:cs typeface="Arial" panose="020B0604020202020204" pitchFamily="34" charset="0"/>
              </a:rPr>
              <a:t>Cardiologia</a:t>
            </a:r>
            <a:r>
              <a:rPr lang="es-ES_tradnl" altLang="es-ES" sz="1600">
                <a:solidFill>
                  <a:srgbClr val="403B65"/>
                </a:solidFill>
                <a:cs typeface="Arial" panose="020B0604020202020204" pitchFamily="34" charset="0"/>
              </a:rPr>
              <a:t> para realizar prueba de esfuerzo y </a:t>
            </a:r>
            <a:r>
              <a:rPr lang="es-ES_tradnl" altLang="es-ES" sz="1600" err="1">
                <a:solidFill>
                  <a:srgbClr val="403B65"/>
                </a:solidFill>
                <a:cs typeface="Arial" panose="020B0604020202020204" pitchFamily="34" charset="0"/>
              </a:rPr>
              <a:t>ECOcardiograma</a:t>
            </a:r>
            <a:r>
              <a:rPr lang="es-ES_tradnl" altLang="es-ES" sz="1600">
                <a:solidFill>
                  <a:srgbClr val="403B65"/>
                </a:solidFill>
                <a:cs typeface="Arial" panose="020B0604020202020204" pitchFamily="34" charset="0"/>
              </a:rPr>
              <a:t>. </a:t>
            </a:r>
          </a:p>
          <a:p>
            <a:pPr>
              <a:buFont typeface="Arial" panose="020B0604020202020204" pitchFamily="34" charset="0"/>
              <a:buNone/>
            </a:pPr>
            <a:endParaRPr lang="es-ES_tradnl" altLang="es-ES" sz="1600">
              <a:solidFill>
                <a:srgbClr val="403B65"/>
              </a:solidFill>
              <a:cs typeface="Arial" panose="020B0604020202020204" pitchFamily="34" charset="0"/>
            </a:endParaRPr>
          </a:p>
          <a:p>
            <a:pPr>
              <a:spcAft>
                <a:spcPts val="600"/>
              </a:spcAft>
            </a:pPr>
            <a:r>
              <a:rPr lang="es-ES_tradnl" altLang="es-ES" sz="1600">
                <a:solidFill>
                  <a:srgbClr val="403B65"/>
                </a:solidFill>
                <a:cs typeface="Arial" panose="020B0604020202020204" pitchFamily="34" charset="0"/>
              </a:rPr>
              <a:t>Son alteraciones </a:t>
            </a:r>
            <a:r>
              <a:rPr lang="es-ES_tradnl" altLang="es-ES" sz="1600" b="1">
                <a:solidFill>
                  <a:srgbClr val="403B65"/>
                </a:solidFill>
                <a:cs typeface="Arial" panose="020B0604020202020204" pitchFamily="34" charset="0"/>
              </a:rPr>
              <a:t>normales</a:t>
            </a:r>
            <a:r>
              <a:rPr lang="es-ES_tradnl" altLang="es-ES" sz="1600">
                <a:solidFill>
                  <a:srgbClr val="403B65"/>
                </a:solidFill>
                <a:cs typeface="Arial" panose="020B0604020202020204" pitchFamily="34" charset="0"/>
              </a:rPr>
              <a:t> en los deportistas.</a:t>
            </a:r>
          </a:p>
          <a:p>
            <a:pPr>
              <a:spcAft>
                <a:spcPts val="600"/>
              </a:spcAft>
            </a:pPr>
            <a:r>
              <a:rPr lang="es-ES_tradnl" altLang="es-ES" sz="1600" b="1">
                <a:solidFill>
                  <a:srgbClr val="403B65"/>
                </a:solidFill>
                <a:cs typeface="Arial" panose="020B0604020202020204" pitchFamily="34" charset="0"/>
              </a:rPr>
              <a:t>Incremento del tono </a:t>
            </a:r>
            <a:r>
              <a:rPr lang="es-ES_tradnl" altLang="es-ES" sz="1600" b="1" err="1">
                <a:solidFill>
                  <a:srgbClr val="403B65"/>
                </a:solidFill>
                <a:cs typeface="Arial" panose="020B0604020202020204" pitchFamily="34" charset="0"/>
              </a:rPr>
              <a:t>vagal</a:t>
            </a:r>
            <a:r>
              <a:rPr lang="es-ES_tradnl" altLang="es-ES" sz="1600">
                <a:solidFill>
                  <a:srgbClr val="403B65"/>
                </a:solidFill>
                <a:cs typeface="Arial" panose="020B0604020202020204" pitchFamily="34" charset="0"/>
              </a:rPr>
              <a:t>: bradicardia sinusal (FC &lt; 60 </a:t>
            </a:r>
            <a:r>
              <a:rPr lang="es-ES_tradnl" altLang="es-ES" sz="1600" err="1">
                <a:solidFill>
                  <a:srgbClr val="403B65"/>
                </a:solidFill>
                <a:cs typeface="Arial" panose="020B0604020202020204" pitchFamily="34" charset="0"/>
              </a:rPr>
              <a:t>lpm</a:t>
            </a:r>
            <a:r>
              <a:rPr lang="es-ES_tradnl" altLang="es-ES" sz="1600">
                <a:solidFill>
                  <a:srgbClr val="403B65"/>
                </a:solidFill>
                <a:cs typeface="Arial" panose="020B0604020202020204" pitchFamily="34" charset="0"/>
              </a:rPr>
              <a:t>, pero ≥ 30 </a:t>
            </a:r>
            <a:r>
              <a:rPr lang="es-ES_tradnl" altLang="es-ES" sz="1600" err="1">
                <a:solidFill>
                  <a:srgbClr val="403B65"/>
                </a:solidFill>
                <a:cs typeface="Arial" panose="020B0604020202020204" pitchFamily="34" charset="0"/>
              </a:rPr>
              <a:t>lpm</a:t>
            </a:r>
            <a:r>
              <a:rPr lang="es-ES_tradnl" altLang="es-ES" sz="1600">
                <a:solidFill>
                  <a:srgbClr val="403B65"/>
                </a:solidFill>
                <a:cs typeface="Arial" panose="020B0604020202020204" pitchFamily="34" charset="0"/>
              </a:rPr>
              <a:t>), arritmia sinusal y repolarización precoz (elevación cóncava del segmento ST, principalmente en derivaciones precordiales). </a:t>
            </a:r>
          </a:p>
          <a:p>
            <a:pPr>
              <a:spcAft>
                <a:spcPts val="600"/>
              </a:spcAft>
            </a:pPr>
            <a:r>
              <a:rPr lang="es-ES_tradnl" altLang="es-ES" sz="1600">
                <a:solidFill>
                  <a:srgbClr val="403B65"/>
                </a:solidFill>
                <a:cs typeface="Arial" panose="020B0604020202020204" pitchFamily="34" charset="0"/>
              </a:rPr>
              <a:t>Menos frecuente, pero también reflejo del incremento del tono </a:t>
            </a:r>
            <a:r>
              <a:rPr lang="es-ES_tradnl" altLang="es-ES" sz="1600" err="1">
                <a:solidFill>
                  <a:srgbClr val="403B65"/>
                </a:solidFill>
                <a:cs typeface="Arial" panose="020B0604020202020204" pitchFamily="34" charset="0"/>
              </a:rPr>
              <a:t>vagal</a:t>
            </a:r>
            <a:r>
              <a:rPr lang="es-ES_tradnl" altLang="es-ES" sz="1600">
                <a:solidFill>
                  <a:srgbClr val="403B65"/>
                </a:solidFill>
                <a:cs typeface="Arial" panose="020B0604020202020204" pitchFamily="34" charset="0"/>
              </a:rPr>
              <a:t>, sería el bloqueo AV de primer grado y de segundo grado </a:t>
            </a:r>
            <a:r>
              <a:rPr lang="es-ES_tradnl" altLang="es-ES" sz="1600" err="1">
                <a:solidFill>
                  <a:srgbClr val="403B65"/>
                </a:solidFill>
                <a:cs typeface="Arial" panose="020B0604020202020204" pitchFamily="34" charset="0"/>
              </a:rPr>
              <a:t>Mobitz</a:t>
            </a:r>
            <a:r>
              <a:rPr lang="es-ES_tradnl" altLang="es-ES" sz="1600">
                <a:solidFill>
                  <a:srgbClr val="403B65"/>
                </a:solidFill>
                <a:cs typeface="Arial" panose="020B0604020202020204" pitchFamily="34" charset="0"/>
              </a:rPr>
              <a:t> I. </a:t>
            </a:r>
          </a:p>
          <a:p>
            <a:pPr>
              <a:spcAft>
                <a:spcPts val="600"/>
              </a:spcAft>
              <a:buClr>
                <a:schemeClr val="accent2"/>
              </a:buClr>
              <a:buFont typeface="Arial" panose="020B0604020202020204" pitchFamily="34" charset="0"/>
              <a:buChar char="•"/>
            </a:pPr>
            <a:r>
              <a:rPr lang="es-ES_tradnl" altLang="es-ES" sz="1600" b="1">
                <a:solidFill>
                  <a:srgbClr val="403B65"/>
                </a:solidFill>
                <a:cs typeface="Arial" panose="020B0604020202020204" pitchFamily="34" charset="0"/>
              </a:rPr>
              <a:t>Crecimiento de cavidades:</a:t>
            </a:r>
            <a:r>
              <a:rPr lang="es-ES_tradnl" altLang="es-ES" sz="1600">
                <a:solidFill>
                  <a:srgbClr val="403B65"/>
                </a:solidFill>
                <a:cs typeface="Arial" panose="020B0604020202020204" pitchFamily="34" charset="0"/>
              </a:rPr>
              <a:t>  los criterios de hipertrofia ventricular izquierda pueden estar presentes. </a:t>
            </a:r>
          </a:p>
          <a:p>
            <a:pPr>
              <a:buClr>
                <a:schemeClr val="accent2"/>
              </a:buClr>
              <a:buFont typeface="Arial" panose="020B0604020202020204" pitchFamily="34" charset="0"/>
              <a:buChar char="•"/>
            </a:pPr>
            <a:r>
              <a:rPr lang="es-ES_tradnl" altLang="es-ES" sz="1600" b="1">
                <a:solidFill>
                  <a:srgbClr val="403B65"/>
                </a:solidFill>
                <a:cs typeface="Arial" panose="020B0604020202020204" pitchFamily="34" charset="0"/>
              </a:rPr>
              <a:t>El bloqueo incompleto de rama derecha </a:t>
            </a:r>
            <a:r>
              <a:rPr lang="es-ES_tradnl" altLang="es-ES" sz="1600">
                <a:solidFill>
                  <a:srgbClr val="403B65"/>
                </a:solidFill>
                <a:cs typeface="Arial" panose="020B0604020202020204" pitchFamily="34" charset="0"/>
              </a:rPr>
              <a:t>(</a:t>
            </a:r>
            <a:r>
              <a:rPr lang="es-ES_tradnl" altLang="es-ES" sz="1600" err="1">
                <a:solidFill>
                  <a:srgbClr val="403B65"/>
                </a:solidFill>
                <a:cs typeface="Arial" panose="020B0604020202020204" pitchFamily="34" charset="0"/>
              </a:rPr>
              <a:t>rSR’en</a:t>
            </a:r>
            <a:r>
              <a:rPr lang="es-ES_tradnl" altLang="es-ES" sz="1600">
                <a:solidFill>
                  <a:srgbClr val="403B65"/>
                </a:solidFill>
                <a:cs typeface="Arial" panose="020B0604020202020204" pitchFamily="34" charset="0"/>
              </a:rPr>
              <a:t> V1 y QRS &lt; 120 ms) es también un hallazgo frecuente que puede estar en relación con el crecimiento del ventrículo derecho.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2675E91-8E7A-E679-FA54-841DCA116C23}"/>
              </a:ext>
            </a:extLst>
          </p:cNvPr>
          <p:cNvSpPr txBox="1">
            <a:spLocks noChangeArrowheads="1"/>
          </p:cNvSpPr>
          <p:nvPr/>
        </p:nvSpPr>
        <p:spPr bwMode="auto">
          <a:xfrm>
            <a:off x="3300414" y="2297113"/>
            <a:ext cx="73675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s-ES" altLang="es-ES" sz="3600">
                <a:solidFill>
                  <a:srgbClr val="302C4C"/>
                </a:solidFill>
              </a:rPr>
              <a:t>TAQUIARRITMIAS</a:t>
            </a:r>
          </a:p>
        </p:txBody>
      </p:sp>
      <p:cxnSp>
        <p:nvCxnSpPr>
          <p:cNvPr id="6" name="Conector recto 5">
            <a:extLst>
              <a:ext uri="{FF2B5EF4-FFF2-40B4-BE49-F238E27FC236}">
                <a16:creationId xmlns:a16="http://schemas.microsoft.com/office/drawing/2014/main" id="{A3E996B4-EDD2-7CFF-39FF-E79DE59CB5DC}"/>
              </a:ext>
            </a:extLst>
          </p:cNvPr>
          <p:cNvCxnSpPr/>
          <p:nvPr/>
        </p:nvCxnSpPr>
        <p:spPr>
          <a:xfrm>
            <a:off x="3438525" y="3163888"/>
            <a:ext cx="7297738" cy="0"/>
          </a:xfrm>
          <a:prstGeom prst="line">
            <a:avLst/>
          </a:prstGeom>
          <a:ln w="38100">
            <a:solidFill>
              <a:srgbClr val="AC0F1F"/>
            </a:solidFill>
          </a:ln>
          <a:effectLst/>
        </p:spPr>
        <p:style>
          <a:lnRef idx="2">
            <a:schemeClr val="accent1"/>
          </a:lnRef>
          <a:fillRef idx="0">
            <a:schemeClr val="accent1"/>
          </a:fillRef>
          <a:effectRef idx="1">
            <a:schemeClr val="accent1"/>
          </a:effectRef>
          <a:fontRef idx="minor">
            <a:schemeClr val="tx1"/>
          </a:fontRef>
        </p:style>
      </p:cxnSp>
      <p:sp>
        <p:nvSpPr>
          <p:cNvPr id="100357" name="CuadroTexto 4">
            <a:extLst>
              <a:ext uri="{FF2B5EF4-FFF2-40B4-BE49-F238E27FC236}">
                <a16:creationId xmlns:a16="http://schemas.microsoft.com/office/drawing/2014/main" id="{43C0C743-1355-1DF0-9A5D-535F8977B0A0}"/>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ABORDAJE DE LAS URGENCIAS CARDIOVASCULARES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ángulo 4">
            <a:extLst>
              <a:ext uri="{FF2B5EF4-FFF2-40B4-BE49-F238E27FC236}">
                <a16:creationId xmlns:a16="http://schemas.microsoft.com/office/drawing/2014/main" id="{1159E867-821D-DF2D-461C-7E224E52907E}"/>
              </a:ext>
            </a:extLst>
          </p:cNvPr>
          <p:cNvSpPr>
            <a:spLocks noChangeArrowheads="1"/>
          </p:cNvSpPr>
          <p:nvPr/>
        </p:nvSpPr>
        <p:spPr bwMode="auto">
          <a:xfrm>
            <a:off x="874182" y="835378"/>
            <a:ext cx="9737373"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dirty="0">
                <a:solidFill>
                  <a:srgbClr val="403B65"/>
                </a:solidFill>
              </a:rPr>
              <a:t>Definición</a:t>
            </a:r>
          </a:p>
          <a:p>
            <a:pPr eaLnBrk="1" hangingPunct="1"/>
            <a:r>
              <a:rPr lang="es-ES_tradnl" altLang="es-ES" sz="1600" dirty="0">
                <a:solidFill>
                  <a:srgbClr val="403B65"/>
                </a:solidFill>
              </a:rPr>
              <a:t>Conjunto heterogéneo de trastornos del ritmo cardíaco caracterizados por una FC &gt; 100 </a:t>
            </a:r>
            <a:r>
              <a:rPr lang="es-ES_tradnl" altLang="es-ES" sz="1600" dirty="0" err="1">
                <a:solidFill>
                  <a:srgbClr val="403B65"/>
                </a:solidFill>
              </a:rPr>
              <a:t>lpm</a:t>
            </a:r>
            <a:r>
              <a:rPr lang="es-ES_tradnl" altLang="es-ES" sz="1600" dirty="0">
                <a:solidFill>
                  <a:srgbClr val="403B65"/>
                </a:solidFill>
              </a:rPr>
              <a:t> de muy diferentes orígenes y pronóstico.</a:t>
            </a:r>
          </a:p>
          <a:p>
            <a:pPr eaLnBrk="1" hangingPunct="1"/>
            <a:r>
              <a:rPr lang="es-ES_tradnl" altLang="es-ES" sz="1600" dirty="0">
                <a:solidFill>
                  <a:srgbClr val="403B65"/>
                </a:solidFill>
              </a:rPr>
              <a:t>Hay que tener en cuenta dos hechos fundamentales para el manejo:</a:t>
            </a:r>
          </a:p>
          <a:p>
            <a:pPr lvl="1" eaLnBrk="1" hangingPunct="1">
              <a:buFontTx/>
              <a:buChar char="•"/>
            </a:pPr>
            <a:r>
              <a:rPr lang="es-ES_tradnl" altLang="es-ES" sz="1600" dirty="0">
                <a:solidFill>
                  <a:srgbClr val="403B65"/>
                </a:solidFill>
              </a:rPr>
              <a:t> Origen de la taquicardia</a:t>
            </a:r>
          </a:p>
          <a:p>
            <a:pPr lvl="1" eaLnBrk="1" hangingPunct="1">
              <a:buFontTx/>
              <a:buChar char="•"/>
            </a:pPr>
            <a:r>
              <a:rPr lang="es-ES_tradnl" altLang="es-ES" sz="1600" dirty="0">
                <a:solidFill>
                  <a:srgbClr val="403B65"/>
                </a:solidFill>
              </a:rPr>
              <a:t> Tolerancia hemodinámica</a:t>
            </a:r>
          </a:p>
          <a:p>
            <a:pPr eaLnBrk="1" hangingPunct="1"/>
            <a:endParaRPr lang="es-ES_tradnl" altLang="es-ES" sz="1600" dirty="0">
              <a:solidFill>
                <a:srgbClr val="403B65"/>
              </a:solidFill>
            </a:endParaRPr>
          </a:p>
          <a:p>
            <a:pPr eaLnBrk="1" hangingPunct="1"/>
            <a:r>
              <a:rPr lang="es-ES_tradnl" altLang="es-ES" sz="1800" b="1" dirty="0">
                <a:solidFill>
                  <a:srgbClr val="403B65"/>
                </a:solidFill>
              </a:rPr>
              <a:t>Evaluación clínica</a:t>
            </a:r>
          </a:p>
          <a:p>
            <a:pPr eaLnBrk="1" hangingPunct="1">
              <a:buClr>
                <a:schemeClr val="accent2"/>
              </a:buClr>
              <a:buFont typeface="Arial" panose="020B0604020202020204" pitchFamily="34" charset="0"/>
              <a:buChar char="•"/>
            </a:pPr>
            <a:r>
              <a:rPr lang="es-ES_tradnl" altLang="es-ES" sz="1600" dirty="0">
                <a:solidFill>
                  <a:srgbClr val="403B65"/>
                </a:solidFill>
              </a:rPr>
              <a:t> </a:t>
            </a:r>
            <a:r>
              <a:rPr lang="es-ES_tradnl" altLang="es-ES" sz="1600" b="1" dirty="0">
                <a:solidFill>
                  <a:srgbClr val="403B65"/>
                </a:solidFill>
              </a:rPr>
              <a:t>Síntomas:</a:t>
            </a:r>
            <a:r>
              <a:rPr lang="es-ES_tradnl" altLang="es-ES" sz="1600" dirty="0">
                <a:solidFill>
                  <a:srgbClr val="403B65"/>
                </a:solidFill>
              </a:rPr>
              <a:t> </a:t>
            </a:r>
            <a:r>
              <a:rPr lang="es-ES_tradnl" altLang="es-ES" sz="1600" dirty="0" err="1">
                <a:solidFill>
                  <a:srgbClr val="403B65"/>
                </a:solidFill>
              </a:rPr>
              <a:t>asintomatico</a:t>
            </a:r>
            <a:r>
              <a:rPr lang="es-ES_tradnl" altLang="es-ES" sz="1600" dirty="0">
                <a:solidFill>
                  <a:srgbClr val="403B65"/>
                </a:solidFill>
              </a:rPr>
              <a:t>, palpitaciones, disnea, dolor torácico, ICC, síncope.</a:t>
            </a:r>
          </a:p>
          <a:p>
            <a:pPr eaLnBrk="1" hangingPunct="1">
              <a:buClr>
                <a:schemeClr val="accent2"/>
              </a:buClr>
              <a:buFont typeface="Arial" panose="020B0604020202020204" pitchFamily="34" charset="0"/>
              <a:buChar char="•"/>
            </a:pPr>
            <a:r>
              <a:rPr lang="es-ES_tradnl" altLang="es-ES" sz="1600" dirty="0">
                <a:solidFill>
                  <a:srgbClr val="403B65"/>
                </a:solidFill>
              </a:rPr>
              <a:t>Valorar siempre estabilidad hemodinámica.</a:t>
            </a:r>
          </a:p>
          <a:p>
            <a:pPr eaLnBrk="1" hangingPunct="1">
              <a:buClr>
                <a:schemeClr val="accent2"/>
              </a:buClr>
              <a:buFont typeface="Arial" panose="020B0604020202020204" pitchFamily="34" charset="0"/>
              <a:buChar char="•"/>
            </a:pPr>
            <a:r>
              <a:rPr lang="es-ES_tradnl" altLang="es-ES" sz="1600" dirty="0">
                <a:solidFill>
                  <a:srgbClr val="403B65"/>
                </a:solidFill>
              </a:rPr>
              <a:t>Valorar antecedentes de cardiopatía estructural </a:t>
            </a:r>
          </a:p>
          <a:p>
            <a:pPr eaLnBrk="1" hangingPunct="1">
              <a:buClr>
                <a:schemeClr val="accent2"/>
              </a:buClr>
              <a:buFont typeface="Arial" panose="020B0604020202020204" pitchFamily="34" charset="0"/>
              <a:buChar char="•"/>
            </a:pPr>
            <a:r>
              <a:rPr lang="es-ES_tradnl" altLang="es-ES" sz="1600" dirty="0">
                <a:solidFill>
                  <a:srgbClr val="403B65"/>
                </a:solidFill>
              </a:rPr>
              <a:t> Efectuar ECG de 12 derivaciones inmediatamente y tras reversión.</a:t>
            </a:r>
          </a:p>
          <a:p>
            <a:pPr eaLnBrk="1" hangingPunct="1">
              <a:buClr>
                <a:schemeClr val="accent2"/>
              </a:buClr>
            </a:pPr>
            <a:endParaRPr lang="es-ES_tradnl" altLang="es-ES" sz="1600" dirty="0">
              <a:solidFill>
                <a:srgbClr val="403B65"/>
              </a:solidFill>
            </a:endParaRPr>
          </a:p>
          <a:p>
            <a:pPr eaLnBrk="1" hangingPunct="1"/>
            <a:r>
              <a:rPr lang="es-ES_tradnl" altLang="es-ES" sz="1600" b="1" dirty="0">
                <a:solidFill>
                  <a:srgbClr val="403B65"/>
                </a:solidFill>
              </a:rPr>
              <a:t>Clasificación</a:t>
            </a:r>
            <a:r>
              <a:rPr lang="es-ES_tradnl" altLang="es-ES" sz="1600" dirty="0">
                <a:solidFill>
                  <a:srgbClr val="403B65"/>
                </a:solidFill>
              </a:rPr>
              <a:t> basada en el ECG: útil para el manejo.</a:t>
            </a:r>
          </a:p>
          <a:p>
            <a:pPr eaLnBrk="1" hangingPunct="1"/>
            <a:r>
              <a:rPr lang="es-ES_tradnl" altLang="es-ES" sz="1600" dirty="0">
                <a:solidFill>
                  <a:srgbClr val="403B65"/>
                </a:solidFill>
              </a:rPr>
              <a:t>                                                    </a:t>
            </a:r>
          </a:p>
        </p:txBody>
      </p:sp>
      <p:sp>
        <p:nvSpPr>
          <p:cNvPr id="102403" name="CuadroTexto 4">
            <a:extLst>
              <a:ext uri="{FF2B5EF4-FFF2-40B4-BE49-F238E27FC236}">
                <a16:creationId xmlns:a16="http://schemas.microsoft.com/office/drawing/2014/main" id="{7C9CD9C5-4496-6D0C-B032-0275A7CD3984}"/>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b="1">
                <a:solidFill>
                  <a:srgbClr val="AC0F1F"/>
                </a:solidFill>
              </a:rPr>
              <a:t>TAQUIARRITMIAS</a:t>
            </a:r>
          </a:p>
        </p:txBody>
      </p:sp>
      <p:sp>
        <p:nvSpPr>
          <p:cNvPr id="2" name="CuadroTexto 1">
            <a:extLst>
              <a:ext uri="{FF2B5EF4-FFF2-40B4-BE49-F238E27FC236}">
                <a16:creationId xmlns:a16="http://schemas.microsoft.com/office/drawing/2014/main" id="{1CAC0331-8BC4-4791-E1F3-2C81A70317A8}"/>
              </a:ext>
            </a:extLst>
          </p:cNvPr>
          <p:cNvSpPr txBox="1"/>
          <p:nvPr/>
        </p:nvSpPr>
        <p:spPr>
          <a:xfrm>
            <a:off x="874182" y="4334933"/>
            <a:ext cx="8877831" cy="2062103"/>
          </a:xfrm>
          <a:prstGeom prst="rect">
            <a:avLst/>
          </a:prstGeom>
          <a:solidFill>
            <a:schemeClr val="accent1">
              <a:lumMod val="20000"/>
              <a:lumOff val="80000"/>
            </a:schemeClr>
          </a:solidFill>
          <a:ln>
            <a:solidFill>
              <a:srgbClr val="403B65"/>
            </a:solidFill>
          </a:ln>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s-ES" altLang="es-ES" sz="1600" b="1">
                <a:solidFill>
                  <a:srgbClr val="403B65"/>
                </a:solidFill>
              </a:rPr>
              <a:t>Datos del ECG:</a:t>
            </a:r>
          </a:p>
          <a:p>
            <a:pPr eaLnBrk="1" hangingPunct="1">
              <a:buClr>
                <a:srgbClr val="AC0F1F"/>
              </a:buClr>
              <a:buFont typeface="Arial" panose="020B0604020202020204" pitchFamily="34" charset="0"/>
              <a:buChar char="•"/>
              <a:defRPr/>
            </a:pPr>
            <a:r>
              <a:rPr lang="es-ES" altLang="es-ES" sz="1600">
                <a:solidFill>
                  <a:srgbClr val="403B65"/>
                </a:solidFill>
              </a:rPr>
              <a:t>Frecuencia cardíaca:</a:t>
            </a:r>
          </a:p>
          <a:p>
            <a:pPr lvl="1" eaLnBrk="1" hangingPunct="1">
              <a:buClr>
                <a:schemeClr val="accent1"/>
              </a:buClr>
              <a:buFont typeface="Arial" panose="020B0604020202020204" pitchFamily="34" charset="0"/>
              <a:buChar char="•"/>
              <a:defRPr/>
            </a:pPr>
            <a:r>
              <a:rPr lang="es-ES" altLang="es-ES" sz="1600">
                <a:solidFill>
                  <a:srgbClr val="403B65"/>
                </a:solidFill>
              </a:rPr>
              <a:t>Bradiarritmias: &lt; 60 </a:t>
            </a:r>
            <a:r>
              <a:rPr lang="es-ES" altLang="es-ES" sz="1600" err="1">
                <a:solidFill>
                  <a:srgbClr val="403B65"/>
                </a:solidFill>
              </a:rPr>
              <a:t>lpm</a:t>
            </a:r>
            <a:endParaRPr lang="es-ES" altLang="es-ES" sz="1600">
              <a:solidFill>
                <a:srgbClr val="403B65"/>
              </a:solidFill>
            </a:endParaRPr>
          </a:p>
          <a:p>
            <a:pPr lvl="1" eaLnBrk="1" hangingPunct="1">
              <a:buClr>
                <a:schemeClr val="accent1"/>
              </a:buClr>
              <a:buFont typeface="Arial" panose="020B0604020202020204" pitchFamily="34" charset="0"/>
              <a:buChar char="•"/>
              <a:defRPr/>
            </a:pPr>
            <a:r>
              <a:rPr lang="es-ES" altLang="es-ES" sz="1600">
                <a:solidFill>
                  <a:srgbClr val="403B65"/>
                </a:solidFill>
              </a:rPr>
              <a:t>Taquiarritmias: 100 </a:t>
            </a:r>
            <a:r>
              <a:rPr lang="es-ES" altLang="es-ES" sz="1600" err="1">
                <a:solidFill>
                  <a:srgbClr val="403B65"/>
                </a:solidFill>
              </a:rPr>
              <a:t>lpm</a:t>
            </a:r>
            <a:endParaRPr lang="es-ES" altLang="es-ES" sz="1600">
              <a:solidFill>
                <a:srgbClr val="403B65"/>
              </a:solidFill>
            </a:endParaRPr>
          </a:p>
          <a:p>
            <a:pPr eaLnBrk="1" hangingPunct="1">
              <a:buClr>
                <a:srgbClr val="AC0F1F"/>
              </a:buClr>
              <a:buFont typeface="Arial" panose="020B0604020202020204" pitchFamily="34" charset="0"/>
              <a:buChar char="•"/>
              <a:defRPr/>
            </a:pPr>
            <a:r>
              <a:rPr lang="es-ES" altLang="es-ES" sz="1600">
                <a:solidFill>
                  <a:srgbClr val="403B65"/>
                </a:solidFill>
              </a:rPr>
              <a:t>Duración (anchura) del complejo QRS:</a:t>
            </a:r>
          </a:p>
          <a:p>
            <a:pPr lvl="1" eaLnBrk="1" hangingPunct="1">
              <a:buClr>
                <a:schemeClr val="accent1"/>
              </a:buClr>
              <a:buFont typeface="Arial" panose="020B0604020202020204" pitchFamily="34" charset="0"/>
              <a:buChar char="•"/>
              <a:defRPr/>
            </a:pPr>
            <a:r>
              <a:rPr lang="es-ES" altLang="es-ES" sz="1600">
                <a:solidFill>
                  <a:srgbClr val="403B65"/>
                </a:solidFill>
              </a:rPr>
              <a:t>Estrecho o normal: &lt;120 ms</a:t>
            </a:r>
          </a:p>
          <a:p>
            <a:pPr lvl="1" eaLnBrk="1" hangingPunct="1">
              <a:buClr>
                <a:schemeClr val="accent1"/>
              </a:buClr>
              <a:buFont typeface="Arial" panose="020B0604020202020204" pitchFamily="34" charset="0"/>
              <a:buChar char="•"/>
              <a:defRPr/>
            </a:pPr>
            <a:r>
              <a:rPr lang="es-ES" altLang="es-ES" sz="1600">
                <a:solidFill>
                  <a:srgbClr val="403B65"/>
                </a:solidFill>
              </a:rPr>
              <a:t>Ancho &gt; 120 </a:t>
            </a:r>
            <a:r>
              <a:rPr lang="es-ES" altLang="es-ES" sz="1600" err="1">
                <a:solidFill>
                  <a:srgbClr val="403B65"/>
                </a:solidFill>
              </a:rPr>
              <a:t>mseg</a:t>
            </a:r>
            <a:r>
              <a:rPr lang="es-ES" altLang="es-ES" sz="1600">
                <a:solidFill>
                  <a:srgbClr val="403B65"/>
                </a:solidFill>
              </a:rPr>
              <a:t>.</a:t>
            </a:r>
          </a:p>
          <a:p>
            <a:pPr eaLnBrk="1" hangingPunct="1">
              <a:buClr>
                <a:srgbClr val="AC0F1F"/>
              </a:buClr>
              <a:buFont typeface="Arial" panose="020B0604020202020204" pitchFamily="34" charset="0"/>
              <a:buChar char="•"/>
              <a:defRPr/>
            </a:pPr>
            <a:r>
              <a:rPr lang="es-ES" altLang="es-ES" sz="1600">
                <a:solidFill>
                  <a:srgbClr val="403B65"/>
                </a:solidFill>
              </a:rPr>
              <a:t>Regularidad del intervalo entre los complejos.</a:t>
            </a:r>
          </a:p>
        </p:txBody>
      </p:sp>
      <p:sp>
        <p:nvSpPr>
          <p:cNvPr id="4" name="CuadroTexto 3">
            <a:extLst>
              <a:ext uri="{FF2B5EF4-FFF2-40B4-BE49-F238E27FC236}">
                <a16:creationId xmlns:a16="http://schemas.microsoft.com/office/drawing/2014/main" id="{AEDBAE93-8B38-44B2-C56D-0EDF41753AD3}"/>
              </a:ext>
            </a:extLst>
          </p:cNvPr>
          <p:cNvSpPr txBox="1"/>
          <p:nvPr/>
        </p:nvSpPr>
        <p:spPr>
          <a:xfrm>
            <a:off x="4274289" y="6476356"/>
            <a:ext cx="6103088" cy="246221"/>
          </a:xfrm>
          <a:prstGeom prst="rect">
            <a:avLst/>
          </a:prstGeom>
          <a:noFill/>
        </p:spPr>
        <p:txBody>
          <a:bodyPr wrap="square">
            <a:spAutoFit/>
          </a:bodyPr>
          <a:lstStyle/>
          <a:p>
            <a:r>
              <a:rPr lang="es-ES" sz="1000" dirty="0">
                <a:effectLst/>
                <a:latin typeface="Segoe UI" panose="020B0502040204020203" pitchFamily="34" charset="0"/>
              </a:rPr>
              <a:t>Abordaje de las Urgencias Cardiovasculares. Dra. Coral Suero. Modificado Dra. </a:t>
            </a:r>
            <a:r>
              <a:rPr lang="es-ES" sz="1000" dirty="0" err="1">
                <a:effectLst/>
                <a:latin typeface="Segoe UI" panose="020B0502040204020203" pitchFamily="34" charset="0"/>
              </a:rPr>
              <a:t>Fdez</a:t>
            </a:r>
            <a:r>
              <a:rPr lang="es-ES" sz="1000" dirty="0">
                <a:effectLst/>
                <a:latin typeface="Segoe UI" panose="020B0502040204020203" pitchFamily="34" charset="0"/>
              </a:rPr>
              <a:t> de Simón.</a:t>
            </a:r>
            <a:endParaRPr lang="es-ES" sz="10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ángulo 4">
            <a:extLst>
              <a:ext uri="{FF2B5EF4-FFF2-40B4-BE49-F238E27FC236}">
                <a16:creationId xmlns:a16="http://schemas.microsoft.com/office/drawing/2014/main" id="{56E71032-EE42-8F7B-5DF5-6539580637D1}"/>
              </a:ext>
            </a:extLst>
          </p:cNvPr>
          <p:cNvSpPr>
            <a:spLocks noChangeArrowheads="1"/>
          </p:cNvSpPr>
          <p:nvPr/>
        </p:nvSpPr>
        <p:spPr bwMode="auto">
          <a:xfrm>
            <a:off x="2133600" y="1203325"/>
            <a:ext cx="7437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403B65"/>
                </a:solidFill>
              </a:rPr>
              <a:t>Diagnóstico y manejo de taquiarritmias con QRS estrecho (normal)</a:t>
            </a:r>
            <a:endParaRPr lang="es-ES_tradnl" altLang="es-ES" sz="1800">
              <a:solidFill>
                <a:srgbClr val="403B65"/>
              </a:solidFill>
            </a:endParaRPr>
          </a:p>
        </p:txBody>
      </p:sp>
      <p:sp>
        <p:nvSpPr>
          <p:cNvPr id="2" name="CuadroTexto 1">
            <a:extLst>
              <a:ext uri="{FF2B5EF4-FFF2-40B4-BE49-F238E27FC236}">
                <a16:creationId xmlns:a16="http://schemas.microsoft.com/office/drawing/2014/main" id="{2A90499B-B05F-AF95-BB58-2FF28BD0B23E}"/>
              </a:ext>
            </a:extLst>
          </p:cNvPr>
          <p:cNvSpPr txBox="1"/>
          <p:nvPr/>
        </p:nvSpPr>
        <p:spPr>
          <a:xfrm>
            <a:off x="5094288" y="1781176"/>
            <a:ext cx="4718050" cy="461963"/>
          </a:xfrm>
          <a:prstGeom prst="rect">
            <a:avLst/>
          </a:prstGeom>
          <a:solidFill>
            <a:schemeClr val="accent1">
              <a:lumMod val="20000"/>
              <a:lumOff val="80000"/>
            </a:schemeClr>
          </a:solidFill>
          <a:ln>
            <a:solidFill>
              <a:schemeClr val="accent1"/>
            </a:solidFill>
          </a:ln>
        </p:spPr>
        <p:txBody>
          <a:bodyPr>
            <a:spAutoFit/>
          </a:bodyPr>
          <a:lstStyle/>
          <a:p>
            <a:pPr algn="ctr" eaLnBrk="1" hangingPunct="1">
              <a:defRPr/>
            </a:pPr>
            <a:r>
              <a:rPr lang="es-ES" sz="1200">
                <a:solidFill>
                  <a:schemeClr val="accent1"/>
                </a:solidFill>
                <a:latin typeface="Calibri" charset="0"/>
                <a:ea typeface="ＭＳ Ｐゴシック" charset="0"/>
                <a:cs typeface="ＭＳ Ｐゴシック" charset="0"/>
              </a:rPr>
              <a:t>Taquicardia QRS estrecho </a:t>
            </a:r>
            <a:br>
              <a:rPr lang="es-ES" sz="1200">
                <a:solidFill>
                  <a:schemeClr val="accent1"/>
                </a:solidFill>
                <a:latin typeface="Calibri" charset="0"/>
                <a:ea typeface="ＭＳ Ｐゴシック" charset="0"/>
                <a:cs typeface="ＭＳ Ｐゴシック" charset="0"/>
              </a:rPr>
            </a:br>
            <a:r>
              <a:rPr lang="es-ES" sz="1200">
                <a:solidFill>
                  <a:schemeClr val="accent1"/>
                </a:solidFill>
                <a:latin typeface="Calibri" charset="0"/>
                <a:ea typeface="ＭＳ Ｐゴシック" charset="0"/>
                <a:cs typeface="ＭＳ Ｐゴシック" charset="0"/>
              </a:rPr>
              <a:t>(&lt;120 </a:t>
            </a:r>
            <a:r>
              <a:rPr lang="es-ES" sz="1200" err="1">
                <a:solidFill>
                  <a:schemeClr val="accent1"/>
                </a:solidFill>
                <a:latin typeface="Calibri" charset="0"/>
                <a:ea typeface="ＭＳ Ｐゴシック" charset="0"/>
                <a:cs typeface="ＭＳ Ｐゴシック" charset="0"/>
              </a:rPr>
              <a:t>msec</a:t>
            </a:r>
            <a:r>
              <a:rPr lang="es-ES" sz="1200">
                <a:solidFill>
                  <a:schemeClr val="accent1"/>
                </a:solidFill>
                <a:latin typeface="Calibri" charset="0"/>
                <a:ea typeface="ＭＳ Ｐゴシック" charset="0"/>
                <a:cs typeface="ＭＳ Ｐゴシック" charset="0"/>
              </a:rPr>
              <a:t>)</a:t>
            </a:r>
          </a:p>
        </p:txBody>
      </p:sp>
      <p:sp>
        <p:nvSpPr>
          <p:cNvPr id="8" name="CuadroTexto 7">
            <a:extLst>
              <a:ext uri="{FF2B5EF4-FFF2-40B4-BE49-F238E27FC236}">
                <a16:creationId xmlns:a16="http://schemas.microsoft.com/office/drawing/2014/main" id="{C4D23CA2-6460-749C-32EA-D2E4F937D54B}"/>
              </a:ext>
            </a:extLst>
          </p:cNvPr>
          <p:cNvSpPr txBox="1"/>
          <p:nvPr/>
        </p:nvSpPr>
        <p:spPr>
          <a:xfrm>
            <a:off x="5073651" y="2532064"/>
            <a:ext cx="1763713" cy="276225"/>
          </a:xfrm>
          <a:prstGeom prst="rect">
            <a:avLst/>
          </a:prstGeom>
          <a:solidFill>
            <a:schemeClr val="accent1">
              <a:lumMod val="20000"/>
              <a:lumOff val="80000"/>
            </a:schemeClr>
          </a:solidFill>
          <a:ln>
            <a:solidFill>
              <a:schemeClr val="accent1"/>
            </a:solidFill>
          </a:ln>
        </p:spPr>
        <p:txBody>
          <a:bodyPr>
            <a:spAutoFit/>
          </a:bodyPr>
          <a:lstStyle/>
          <a:p>
            <a:pPr algn="ctr" eaLnBrk="1" hangingPunct="1">
              <a:defRPr/>
            </a:pPr>
            <a:r>
              <a:rPr lang="es-ES" sz="1200">
                <a:solidFill>
                  <a:schemeClr val="accent1"/>
                </a:solidFill>
                <a:latin typeface="Calibri" charset="0"/>
                <a:ea typeface="ＭＳ Ｐゴシック" charset="0"/>
                <a:cs typeface="ＭＳ Ｐゴシック" charset="0"/>
              </a:rPr>
              <a:t>Irregular</a:t>
            </a:r>
          </a:p>
        </p:txBody>
      </p:sp>
      <p:sp>
        <p:nvSpPr>
          <p:cNvPr id="9" name="CuadroTexto 8">
            <a:extLst>
              <a:ext uri="{FF2B5EF4-FFF2-40B4-BE49-F238E27FC236}">
                <a16:creationId xmlns:a16="http://schemas.microsoft.com/office/drawing/2014/main" id="{E847776F-5640-7614-6093-DB62A601420C}"/>
              </a:ext>
            </a:extLst>
          </p:cNvPr>
          <p:cNvSpPr txBox="1"/>
          <p:nvPr/>
        </p:nvSpPr>
        <p:spPr>
          <a:xfrm>
            <a:off x="7500939" y="2532063"/>
            <a:ext cx="2143125" cy="277812"/>
          </a:xfrm>
          <a:prstGeom prst="rect">
            <a:avLst/>
          </a:prstGeom>
          <a:solidFill>
            <a:schemeClr val="accent1">
              <a:lumMod val="20000"/>
              <a:lumOff val="80000"/>
            </a:schemeClr>
          </a:solidFill>
          <a:ln>
            <a:solidFill>
              <a:schemeClr val="accent1"/>
            </a:solidFill>
          </a:ln>
        </p:spPr>
        <p:txBody>
          <a:bodyPr>
            <a:spAutoFit/>
          </a:bodyPr>
          <a:lstStyle/>
          <a:p>
            <a:pPr algn="ctr" eaLnBrk="1" hangingPunct="1">
              <a:defRPr/>
            </a:pPr>
            <a:r>
              <a:rPr lang="es-ES" sz="1200">
                <a:solidFill>
                  <a:schemeClr val="accent1"/>
                </a:solidFill>
                <a:latin typeface="Calibri" charset="0"/>
                <a:ea typeface="ＭＳ Ｐゴシック" charset="0"/>
                <a:cs typeface="ＭＳ Ｐゴシック" charset="0"/>
              </a:rPr>
              <a:t>Regular(RR Constante)</a:t>
            </a:r>
          </a:p>
        </p:txBody>
      </p:sp>
      <p:sp>
        <p:nvSpPr>
          <p:cNvPr id="10" name="CuadroTexto 9">
            <a:extLst>
              <a:ext uri="{FF2B5EF4-FFF2-40B4-BE49-F238E27FC236}">
                <a16:creationId xmlns:a16="http://schemas.microsoft.com/office/drawing/2014/main" id="{396BBC18-41D7-FE62-899B-C42A92A95376}"/>
              </a:ext>
            </a:extLst>
          </p:cNvPr>
          <p:cNvSpPr txBox="1"/>
          <p:nvPr/>
        </p:nvSpPr>
        <p:spPr>
          <a:xfrm>
            <a:off x="7332664" y="3035301"/>
            <a:ext cx="2479675" cy="461963"/>
          </a:xfrm>
          <a:prstGeom prst="rect">
            <a:avLst/>
          </a:prstGeom>
          <a:solidFill>
            <a:schemeClr val="accent1">
              <a:lumMod val="20000"/>
              <a:lumOff val="80000"/>
            </a:schemeClr>
          </a:solidFill>
          <a:ln>
            <a:solidFill>
              <a:schemeClr val="accent1"/>
            </a:solidFill>
          </a:ln>
        </p:spPr>
        <p:txBody>
          <a:bodyPr>
            <a:spAutoFit/>
          </a:bodyPr>
          <a:lstStyle/>
          <a:p>
            <a:pPr algn="ctr" eaLnBrk="1" hangingPunct="1">
              <a:defRPr/>
            </a:pPr>
            <a:r>
              <a:rPr lang="es-ES" sz="1200">
                <a:solidFill>
                  <a:schemeClr val="accent1"/>
                </a:solidFill>
                <a:latin typeface="Calibri" charset="0"/>
                <a:ea typeface="ＭＳ Ｐゴシック" charset="0"/>
                <a:cs typeface="ＭＳ Ｐゴシック" charset="0"/>
              </a:rPr>
              <a:t>Bloqueo transitorio nodo AV</a:t>
            </a:r>
          </a:p>
          <a:p>
            <a:pPr algn="ctr" eaLnBrk="1" hangingPunct="1">
              <a:defRPr/>
            </a:pPr>
            <a:r>
              <a:rPr lang="es-ES" sz="1200">
                <a:solidFill>
                  <a:schemeClr val="accent1"/>
                </a:solidFill>
                <a:latin typeface="Calibri" charset="0"/>
                <a:ea typeface="ＭＳ Ｐゴシック" charset="0"/>
                <a:cs typeface="ＭＳ Ｐゴシック" charset="0"/>
              </a:rPr>
              <a:t>(maniobras </a:t>
            </a:r>
            <a:r>
              <a:rPr lang="es-ES" sz="1200" err="1">
                <a:solidFill>
                  <a:schemeClr val="accent1"/>
                </a:solidFill>
                <a:latin typeface="Calibri" charset="0"/>
                <a:ea typeface="ＭＳ Ｐゴシック" charset="0"/>
                <a:cs typeface="ＭＳ Ｐゴシック" charset="0"/>
              </a:rPr>
              <a:t>vagales</a:t>
            </a:r>
            <a:r>
              <a:rPr lang="es-ES" sz="1200">
                <a:solidFill>
                  <a:schemeClr val="accent1"/>
                </a:solidFill>
                <a:latin typeface="Calibri" charset="0"/>
                <a:ea typeface="ＭＳ Ｐゴシック" charset="0"/>
                <a:cs typeface="ＭＳ Ｐゴシック" charset="0"/>
              </a:rPr>
              <a:t>/adenosina)</a:t>
            </a:r>
          </a:p>
        </p:txBody>
      </p:sp>
      <p:sp>
        <p:nvSpPr>
          <p:cNvPr id="11" name="CuadroTexto 10">
            <a:extLst>
              <a:ext uri="{FF2B5EF4-FFF2-40B4-BE49-F238E27FC236}">
                <a16:creationId xmlns:a16="http://schemas.microsoft.com/office/drawing/2014/main" id="{2D8F4ACF-7BCD-7BFD-AD17-0CCFD558635C}"/>
              </a:ext>
            </a:extLst>
          </p:cNvPr>
          <p:cNvSpPr txBox="1"/>
          <p:nvPr/>
        </p:nvSpPr>
        <p:spPr>
          <a:xfrm>
            <a:off x="5072064" y="3036888"/>
            <a:ext cx="1976437" cy="646112"/>
          </a:xfrm>
          <a:prstGeom prst="rect">
            <a:avLst/>
          </a:prstGeom>
          <a:solidFill>
            <a:schemeClr val="accent1">
              <a:lumMod val="20000"/>
              <a:lumOff val="80000"/>
            </a:schemeClr>
          </a:solidFill>
          <a:ln>
            <a:solidFill>
              <a:schemeClr val="accent1"/>
            </a:solidFill>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s-ES" altLang="es-ES" sz="1200">
                <a:solidFill>
                  <a:schemeClr val="accent1"/>
                </a:solidFill>
              </a:rPr>
              <a:t>Fibrilación auricular</a:t>
            </a:r>
          </a:p>
          <a:p>
            <a:pPr algn="ctr" eaLnBrk="1" hangingPunct="1">
              <a:defRPr/>
            </a:pPr>
            <a:r>
              <a:rPr lang="es-ES" altLang="es-ES" sz="1200">
                <a:solidFill>
                  <a:schemeClr val="accent1"/>
                </a:solidFill>
              </a:rPr>
              <a:t>Taq auricular multifocal</a:t>
            </a:r>
          </a:p>
          <a:p>
            <a:pPr algn="ctr" eaLnBrk="1" hangingPunct="1">
              <a:defRPr/>
            </a:pPr>
            <a:r>
              <a:rPr lang="es-ES" altLang="es-ES" sz="1200" i="1">
                <a:solidFill>
                  <a:schemeClr val="accent1"/>
                </a:solidFill>
              </a:rPr>
              <a:t>Flutter</a:t>
            </a:r>
            <a:r>
              <a:rPr lang="es-ES" altLang="es-ES" sz="1200">
                <a:solidFill>
                  <a:schemeClr val="accent1"/>
                </a:solidFill>
              </a:rPr>
              <a:t> conducción variable </a:t>
            </a:r>
          </a:p>
        </p:txBody>
      </p:sp>
      <p:sp>
        <p:nvSpPr>
          <p:cNvPr id="12" name="CuadroTexto 11">
            <a:extLst>
              <a:ext uri="{FF2B5EF4-FFF2-40B4-BE49-F238E27FC236}">
                <a16:creationId xmlns:a16="http://schemas.microsoft.com/office/drawing/2014/main" id="{F40B6416-1E87-5079-7684-2038079B9FC3}"/>
              </a:ext>
            </a:extLst>
          </p:cNvPr>
          <p:cNvSpPr txBox="1"/>
          <p:nvPr/>
        </p:nvSpPr>
        <p:spPr>
          <a:xfrm>
            <a:off x="7181851" y="3702051"/>
            <a:ext cx="1579563" cy="461963"/>
          </a:xfrm>
          <a:prstGeom prst="rect">
            <a:avLst/>
          </a:prstGeom>
          <a:solidFill>
            <a:schemeClr val="accent1">
              <a:lumMod val="20000"/>
              <a:lumOff val="80000"/>
            </a:schemeClr>
          </a:solidFill>
          <a:ln>
            <a:solidFill>
              <a:schemeClr val="accent1"/>
            </a:solidFill>
          </a:ln>
        </p:spPr>
        <p:txBody>
          <a:bodyPr>
            <a:spAutoFit/>
          </a:bodyPr>
          <a:lstStyle/>
          <a:p>
            <a:pPr algn="ctr" eaLnBrk="1" hangingPunct="1">
              <a:defRPr/>
            </a:pPr>
            <a:r>
              <a:rPr lang="es-ES" sz="1200">
                <a:solidFill>
                  <a:schemeClr val="accent1"/>
                </a:solidFill>
                <a:latin typeface="Calibri" charset="0"/>
                <a:ea typeface="ＭＳ Ｐゴシック" charset="0"/>
                <a:cs typeface="ＭＳ Ｐゴシック" charset="0"/>
              </a:rPr>
              <a:t>Frenan taquicardia</a:t>
            </a:r>
          </a:p>
          <a:p>
            <a:pPr algn="ctr" eaLnBrk="1" hangingPunct="1">
              <a:defRPr/>
            </a:pPr>
            <a:r>
              <a:rPr lang="es-ES" sz="1200">
                <a:solidFill>
                  <a:schemeClr val="accent1"/>
                </a:solidFill>
                <a:latin typeface="Calibri" charset="0"/>
                <a:ea typeface="ＭＳ Ｐゴシック" charset="0"/>
                <a:cs typeface="ＭＳ Ｐゴシック" charset="0"/>
              </a:rPr>
              <a:t>(no la interrumpen)</a:t>
            </a:r>
          </a:p>
        </p:txBody>
      </p:sp>
      <p:sp>
        <p:nvSpPr>
          <p:cNvPr id="15" name="CuadroTexto 14">
            <a:extLst>
              <a:ext uri="{FF2B5EF4-FFF2-40B4-BE49-F238E27FC236}">
                <a16:creationId xmlns:a16="http://schemas.microsoft.com/office/drawing/2014/main" id="{5DA6F1C9-C7A2-E823-FBFF-DB780067F101}"/>
              </a:ext>
            </a:extLst>
          </p:cNvPr>
          <p:cNvSpPr txBox="1"/>
          <p:nvPr/>
        </p:nvSpPr>
        <p:spPr>
          <a:xfrm>
            <a:off x="8937625" y="4357688"/>
            <a:ext cx="1525588" cy="1015663"/>
          </a:xfrm>
          <a:prstGeom prst="rect">
            <a:avLst/>
          </a:prstGeom>
          <a:solidFill>
            <a:schemeClr val="accent1">
              <a:lumMod val="20000"/>
              <a:lumOff val="80000"/>
            </a:schemeClr>
          </a:solidFill>
          <a:ln>
            <a:solidFill>
              <a:schemeClr val="accent1"/>
            </a:solidFill>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s-ES" altLang="es-ES" sz="1200">
                <a:solidFill>
                  <a:schemeClr val="accent1"/>
                </a:solidFill>
              </a:rPr>
              <a:t>Taquicardia paroxística supraventricular </a:t>
            </a:r>
          </a:p>
          <a:p>
            <a:pPr algn="ctr" eaLnBrk="1" hangingPunct="1">
              <a:defRPr/>
            </a:pPr>
            <a:r>
              <a:rPr lang="es-ES" altLang="es-ES" sz="1200">
                <a:solidFill>
                  <a:schemeClr val="accent1"/>
                </a:solidFill>
              </a:rPr>
              <a:t>(</a:t>
            </a:r>
            <a:r>
              <a:rPr lang="es-ES" altLang="es-ES" sz="1200" err="1">
                <a:solidFill>
                  <a:schemeClr val="accent1"/>
                </a:solidFill>
              </a:rPr>
              <a:t>Intranodal</a:t>
            </a:r>
            <a:r>
              <a:rPr lang="es-ES" altLang="es-ES" sz="1200">
                <a:solidFill>
                  <a:schemeClr val="accent1"/>
                </a:solidFill>
              </a:rPr>
              <a:t> o por </a:t>
            </a:r>
            <a:r>
              <a:rPr lang="es-ES" altLang="es-ES" sz="1200" err="1">
                <a:solidFill>
                  <a:schemeClr val="accent1"/>
                </a:solidFill>
              </a:rPr>
              <a:t>via</a:t>
            </a:r>
            <a:r>
              <a:rPr lang="es-ES" altLang="es-ES" sz="1200">
                <a:solidFill>
                  <a:schemeClr val="accent1"/>
                </a:solidFill>
              </a:rPr>
              <a:t> accesoria)</a:t>
            </a:r>
          </a:p>
        </p:txBody>
      </p:sp>
      <p:sp>
        <p:nvSpPr>
          <p:cNvPr id="16" name="CuadroTexto 15">
            <a:extLst>
              <a:ext uri="{FF2B5EF4-FFF2-40B4-BE49-F238E27FC236}">
                <a16:creationId xmlns:a16="http://schemas.microsoft.com/office/drawing/2014/main" id="{081971DB-B3EB-A130-983E-F3B80FE3EF3E}"/>
              </a:ext>
            </a:extLst>
          </p:cNvPr>
          <p:cNvSpPr txBox="1"/>
          <p:nvPr/>
        </p:nvSpPr>
        <p:spPr>
          <a:xfrm>
            <a:off x="7070725" y="4360863"/>
            <a:ext cx="1695450" cy="830997"/>
          </a:xfrm>
          <a:prstGeom prst="rect">
            <a:avLst/>
          </a:prstGeom>
          <a:solidFill>
            <a:schemeClr val="accent1">
              <a:lumMod val="20000"/>
              <a:lumOff val="80000"/>
            </a:schemeClr>
          </a:solidFill>
          <a:ln>
            <a:solidFill>
              <a:schemeClr val="accent1"/>
            </a:solidFill>
          </a:ln>
        </p:spPr>
        <p:txBody>
          <a:bodyPr>
            <a:spAutoFit/>
          </a:bodyPr>
          <a:lstStyle/>
          <a:p>
            <a:pPr algn="ctr" eaLnBrk="1" hangingPunct="1">
              <a:defRPr/>
            </a:pPr>
            <a:r>
              <a:rPr lang="es-ES" sz="1200" i="1" err="1">
                <a:solidFill>
                  <a:schemeClr val="accent1"/>
                </a:solidFill>
                <a:latin typeface="Calibri" charset="0"/>
                <a:ea typeface="ＭＳ Ｐゴシック" charset="0"/>
                <a:cs typeface="ＭＳ Ｐゴシック" charset="0"/>
              </a:rPr>
              <a:t>Flutter</a:t>
            </a:r>
            <a:r>
              <a:rPr lang="es-ES" sz="1200">
                <a:solidFill>
                  <a:schemeClr val="accent1"/>
                </a:solidFill>
                <a:latin typeface="Calibri" charset="0"/>
                <a:ea typeface="ＭＳ Ｐゴシック" charset="0"/>
                <a:cs typeface="ＭＳ Ｐゴシック" charset="0"/>
              </a:rPr>
              <a:t> auricular</a:t>
            </a:r>
          </a:p>
          <a:p>
            <a:pPr algn="ctr" eaLnBrk="1" hangingPunct="1">
              <a:defRPr/>
            </a:pPr>
            <a:r>
              <a:rPr lang="es-ES" sz="1200">
                <a:solidFill>
                  <a:schemeClr val="accent1"/>
                </a:solidFill>
                <a:latin typeface="Calibri" charset="0"/>
                <a:ea typeface="ＭＳ Ｐゴシック" charset="0"/>
                <a:cs typeface="ＭＳ Ｐゴシック" charset="0"/>
              </a:rPr>
              <a:t>Taquicardia auricular </a:t>
            </a:r>
            <a:r>
              <a:rPr lang="es-ES" sz="1200" err="1">
                <a:solidFill>
                  <a:schemeClr val="accent1"/>
                </a:solidFill>
                <a:latin typeface="Calibri" charset="0"/>
                <a:ea typeface="ＭＳ Ｐゴシック" charset="0"/>
                <a:cs typeface="ＭＳ Ｐゴシック" charset="0"/>
              </a:rPr>
              <a:t>unifocal</a:t>
            </a:r>
            <a:endParaRPr lang="es-ES" sz="1200">
              <a:solidFill>
                <a:schemeClr val="accent1"/>
              </a:solidFill>
              <a:latin typeface="Calibri" charset="0"/>
              <a:ea typeface="ＭＳ Ｐゴシック" charset="0"/>
              <a:cs typeface="ＭＳ Ｐゴシック" charset="0"/>
            </a:endParaRPr>
          </a:p>
          <a:p>
            <a:pPr algn="ctr" eaLnBrk="1" hangingPunct="1">
              <a:defRPr/>
            </a:pPr>
            <a:endParaRPr lang="es-ES" sz="1200">
              <a:solidFill>
                <a:schemeClr val="accent1"/>
              </a:solidFill>
              <a:latin typeface="Calibri" charset="0"/>
              <a:ea typeface="ＭＳ Ｐゴシック" charset="0"/>
              <a:cs typeface="ＭＳ Ｐゴシック" charset="0"/>
            </a:endParaRPr>
          </a:p>
        </p:txBody>
      </p:sp>
      <p:cxnSp>
        <p:nvCxnSpPr>
          <p:cNvPr id="7" name="Conector recto 6">
            <a:extLst>
              <a:ext uri="{FF2B5EF4-FFF2-40B4-BE49-F238E27FC236}">
                <a16:creationId xmlns:a16="http://schemas.microsoft.com/office/drawing/2014/main" id="{6C5C82F1-7661-820B-254E-60AA3C1F349C}"/>
              </a:ext>
            </a:extLst>
          </p:cNvPr>
          <p:cNvCxnSpPr/>
          <p:nvPr/>
        </p:nvCxnSpPr>
        <p:spPr>
          <a:xfrm>
            <a:off x="7424738" y="2243139"/>
            <a:ext cx="0" cy="128587"/>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18" name="Conector recto 17">
            <a:extLst>
              <a:ext uri="{FF2B5EF4-FFF2-40B4-BE49-F238E27FC236}">
                <a16:creationId xmlns:a16="http://schemas.microsoft.com/office/drawing/2014/main" id="{FED8A530-40C6-96A1-79FC-2432B1899E40}"/>
              </a:ext>
            </a:extLst>
          </p:cNvPr>
          <p:cNvCxnSpPr/>
          <p:nvPr/>
        </p:nvCxnSpPr>
        <p:spPr>
          <a:xfrm flipH="1">
            <a:off x="6064250" y="2371726"/>
            <a:ext cx="2508250" cy="9525"/>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25" name="Conector recto 24">
            <a:extLst>
              <a:ext uri="{FF2B5EF4-FFF2-40B4-BE49-F238E27FC236}">
                <a16:creationId xmlns:a16="http://schemas.microsoft.com/office/drawing/2014/main" id="{9EDF1493-B9BC-807F-1855-51C57263CF97}"/>
              </a:ext>
            </a:extLst>
          </p:cNvPr>
          <p:cNvCxnSpPr/>
          <p:nvPr/>
        </p:nvCxnSpPr>
        <p:spPr>
          <a:xfrm>
            <a:off x="6061076" y="2381251"/>
            <a:ext cx="3175" cy="150813"/>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26" name="Conector recto 25">
            <a:extLst>
              <a:ext uri="{FF2B5EF4-FFF2-40B4-BE49-F238E27FC236}">
                <a16:creationId xmlns:a16="http://schemas.microsoft.com/office/drawing/2014/main" id="{990F2EC1-2F6E-7E1D-EDC3-EFD6A92BE72D}"/>
              </a:ext>
            </a:extLst>
          </p:cNvPr>
          <p:cNvCxnSpPr>
            <a:endCxn id="9" idx="0"/>
          </p:cNvCxnSpPr>
          <p:nvPr/>
        </p:nvCxnSpPr>
        <p:spPr>
          <a:xfrm>
            <a:off x="8572500" y="2371725"/>
            <a:ext cx="0" cy="160338"/>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6E43C35B-7841-C123-1825-134650A466B3}"/>
              </a:ext>
            </a:extLst>
          </p:cNvPr>
          <p:cNvCxnSpPr>
            <a:endCxn id="11" idx="0"/>
          </p:cNvCxnSpPr>
          <p:nvPr/>
        </p:nvCxnSpPr>
        <p:spPr>
          <a:xfrm>
            <a:off x="6061075" y="2808288"/>
            <a:ext cx="0" cy="228600"/>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39" name="Conector recto 38">
            <a:extLst>
              <a:ext uri="{FF2B5EF4-FFF2-40B4-BE49-F238E27FC236}">
                <a16:creationId xmlns:a16="http://schemas.microsoft.com/office/drawing/2014/main" id="{4D0AD6E9-E5B4-FF2B-075F-3F7D0CFF8D2F}"/>
              </a:ext>
            </a:extLst>
          </p:cNvPr>
          <p:cNvCxnSpPr/>
          <p:nvPr/>
        </p:nvCxnSpPr>
        <p:spPr>
          <a:xfrm>
            <a:off x="8561388" y="2808288"/>
            <a:ext cx="0" cy="227012"/>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41" name="Conector recto 40">
            <a:extLst>
              <a:ext uri="{FF2B5EF4-FFF2-40B4-BE49-F238E27FC236}">
                <a16:creationId xmlns:a16="http://schemas.microsoft.com/office/drawing/2014/main" id="{9932FC35-BDB5-71EE-850A-A09D2D26268F}"/>
              </a:ext>
            </a:extLst>
          </p:cNvPr>
          <p:cNvCxnSpPr>
            <a:endCxn id="12" idx="0"/>
          </p:cNvCxnSpPr>
          <p:nvPr/>
        </p:nvCxnSpPr>
        <p:spPr>
          <a:xfrm>
            <a:off x="7972425" y="3497264"/>
            <a:ext cx="0" cy="204787"/>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46" name="Conector recto 45">
            <a:extLst>
              <a:ext uri="{FF2B5EF4-FFF2-40B4-BE49-F238E27FC236}">
                <a16:creationId xmlns:a16="http://schemas.microsoft.com/office/drawing/2014/main" id="{FCD9CD13-BDED-3B51-3613-F555C11BCC3E}"/>
              </a:ext>
            </a:extLst>
          </p:cNvPr>
          <p:cNvCxnSpPr/>
          <p:nvPr/>
        </p:nvCxnSpPr>
        <p:spPr>
          <a:xfrm>
            <a:off x="9421813" y="3497264"/>
            <a:ext cx="0" cy="204787"/>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47" name="Conector recto 46">
            <a:extLst>
              <a:ext uri="{FF2B5EF4-FFF2-40B4-BE49-F238E27FC236}">
                <a16:creationId xmlns:a16="http://schemas.microsoft.com/office/drawing/2014/main" id="{4EBC08E1-8432-5059-97CF-E443838F3F4C}"/>
              </a:ext>
            </a:extLst>
          </p:cNvPr>
          <p:cNvCxnSpPr/>
          <p:nvPr/>
        </p:nvCxnSpPr>
        <p:spPr>
          <a:xfrm>
            <a:off x="9413875" y="4149725"/>
            <a:ext cx="0" cy="204788"/>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cxnSp>
        <p:nvCxnSpPr>
          <p:cNvPr id="48" name="Conector recto 47">
            <a:extLst>
              <a:ext uri="{FF2B5EF4-FFF2-40B4-BE49-F238E27FC236}">
                <a16:creationId xmlns:a16="http://schemas.microsoft.com/office/drawing/2014/main" id="{9C2169A6-DA35-0B55-5480-DBC8CDF59980}"/>
              </a:ext>
            </a:extLst>
          </p:cNvPr>
          <p:cNvCxnSpPr/>
          <p:nvPr/>
        </p:nvCxnSpPr>
        <p:spPr>
          <a:xfrm>
            <a:off x="7964488" y="4164014"/>
            <a:ext cx="0" cy="204787"/>
          </a:xfrm>
          <a:prstGeom prst="line">
            <a:avLst/>
          </a:prstGeom>
          <a:ln>
            <a:solidFill>
              <a:srgbClr val="AC0F1F"/>
            </a:solidFill>
          </a:ln>
          <a:effectLst/>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61D7EC78-A335-A0C0-304C-1B079422B3AE}"/>
              </a:ext>
            </a:extLst>
          </p:cNvPr>
          <p:cNvSpPr txBox="1"/>
          <p:nvPr/>
        </p:nvSpPr>
        <p:spPr>
          <a:xfrm>
            <a:off x="8937626" y="3702051"/>
            <a:ext cx="995363" cy="461963"/>
          </a:xfrm>
          <a:prstGeom prst="rect">
            <a:avLst/>
          </a:prstGeom>
          <a:solidFill>
            <a:schemeClr val="accent1">
              <a:lumMod val="20000"/>
              <a:lumOff val="80000"/>
            </a:schemeClr>
          </a:solidFill>
          <a:ln>
            <a:solidFill>
              <a:schemeClr val="accent1"/>
            </a:solidFill>
          </a:ln>
        </p:spPr>
        <p:txBody>
          <a:bodyPr>
            <a:spAutoFit/>
          </a:bodyPr>
          <a:lstStyle/>
          <a:p>
            <a:pPr algn="ctr" eaLnBrk="1" hangingPunct="1">
              <a:defRPr/>
            </a:pPr>
            <a:r>
              <a:rPr lang="es-ES" sz="1200">
                <a:solidFill>
                  <a:schemeClr val="accent1"/>
                </a:solidFill>
                <a:latin typeface="Calibri" charset="0"/>
                <a:ea typeface="ＭＳ Ｐゴシック" charset="0"/>
                <a:cs typeface="ＭＳ Ｐゴシック" charset="0"/>
              </a:rPr>
              <a:t>Revierten la taquicardia</a:t>
            </a:r>
          </a:p>
        </p:txBody>
      </p:sp>
      <p:graphicFrame>
        <p:nvGraphicFramePr>
          <p:cNvPr id="28" name="Tabla 27">
            <a:extLst>
              <a:ext uri="{FF2B5EF4-FFF2-40B4-BE49-F238E27FC236}">
                <a16:creationId xmlns:a16="http://schemas.microsoft.com/office/drawing/2014/main" id="{E9A4E198-999F-B167-F095-616D06165A87}"/>
              </a:ext>
            </a:extLst>
          </p:cNvPr>
          <p:cNvGraphicFramePr>
            <a:graphicFrameLocks noGrp="1"/>
          </p:cNvGraphicFramePr>
          <p:nvPr>
            <p:extLst>
              <p:ext uri="{D42A27DB-BD31-4B8C-83A1-F6EECF244321}">
                <p14:modId xmlns:p14="http://schemas.microsoft.com/office/powerpoint/2010/main" val="1524859197"/>
              </p:ext>
            </p:extLst>
          </p:nvPr>
        </p:nvGraphicFramePr>
        <p:xfrm>
          <a:off x="1411114" y="1781176"/>
          <a:ext cx="3478388" cy="4368456"/>
        </p:xfrm>
        <a:graphic>
          <a:graphicData uri="http://schemas.openxmlformats.org/drawingml/2006/table">
            <a:tbl>
              <a:tblPr/>
              <a:tblGrid>
                <a:gridCol w="3478388">
                  <a:extLst>
                    <a:ext uri="{9D8B030D-6E8A-4147-A177-3AD203B41FA5}">
                      <a16:colId xmlns:a16="http://schemas.microsoft.com/office/drawing/2014/main" val="20000"/>
                    </a:ext>
                  </a:extLst>
                </a:gridCol>
              </a:tblGrid>
              <a:tr h="48364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3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Taquicardias de QRS estrecho </a:t>
                      </a:r>
                      <a:br>
                        <a:rPr kumimoji="0" lang="es-ES" altLang="es-ES" sz="13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br>
                      <a:r>
                        <a:rPr kumimoji="0" lang="es-ES" altLang="es-ES" sz="13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(&lt;120 ms)</a:t>
                      </a: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192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t-BR" altLang="es-ES" sz="1300" b="1" i="0" u="none" strike="noStrike" cap="none" normalizeH="0" baseline="0">
                          <a:ln>
                            <a:noFill/>
                          </a:ln>
                          <a:solidFill>
                            <a:srgbClr val="403B65"/>
                          </a:solidFill>
                          <a:effectLst/>
                          <a:latin typeface="Calibri" panose="020F0502020204030204" pitchFamily="34" charset="0"/>
                          <a:ea typeface="MS PGothic" panose="020B0600070205080204" pitchFamily="34" charset="-128"/>
                        </a:rPr>
                        <a:t>Regulares (intervalo R-R constante)</a:t>
                      </a: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BA7CB"/>
                    </a:solidFill>
                  </a:tcPr>
                </a:tc>
                <a:extLst>
                  <a:ext uri="{0D108BD9-81ED-4DB2-BD59-A6C34878D82A}">
                    <a16:rowId xmlns:a16="http://schemas.microsoft.com/office/drawing/2014/main" val="10001"/>
                  </a:ext>
                </a:extLst>
              </a:tr>
              <a:tr h="48363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s-ES" sz="1300" b="0" i="0" u="none" strike="noStrike" cap="none" normalizeH="0" baseline="0" err="1">
                          <a:ln>
                            <a:noFill/>
                          </a:ln>
                          <a:solidFill>
                            <a:srgbClr val="403B65"/>
                          </a:solidFill>
                          <a:effectLst/>
                          <a:latin typeface="Calibri" panose="020F0502020204030204" pitchFamily="34" charset="0"/>
                          <a:ea typeface="MS PGothic" panose="020B0600070205080204" pitchFamily="34" charset="-128"/>
                        </a:rPr>
                        <a:t>Taquicardia</a:t>
                      </a:r>
                      <a:r>
                        <a:rPr kumimoji="0" lang="nl-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 </a:t>
                      </a:r>
                      <a:r>
                        <a:rPr kumimoji="0" lang="nl-NL" altLang="es-ES" sz="1300" b="0" i="0" u="none" strike="noStrike" cap="none" normalizeH="0" baseline="0" err="1">
                          <a:ln>
                            <a:noFill/>
                          </a:ln>
                          <a:solidFill>
                            <a:srgbClr val="403B65"/>
                          </a:solidFill>
                          <a:effectLst/>
                          <a:latin typeface="Calibri" panose="020F0502020204030204" pitchFamily="34" charset="0"/>
                          <a:ea typeface="MS PGothic" panose="020B0600070205080204" pitchFamily="34" charset="-128"/>
                        </a:rPr>
                        <a:t>paroxistica</a:t>
                      </a:r>
                      <a:r>
                        <a:rPr kumimoji="0" lang="nl-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 </a:t>
                      </a:r>
                      <a:r>
                        <a:rPr kumimoji="0" lang="nl-NL" altLang="es-ES" sz="1300" b="0" i="0" u="none" strike="noStrike" cap="none" normalizeH="0" baseline="0" err="1">
                          <a:ln>
                            <a:noFill/>
                          </a:ln>
                          <a:solidFill>
                            <a:srgbClr val="403B65"/>
                          </a:solidFill>
                          <a:effectLst/>
                          <a:latin typeface="Calibri" panose="020F0502020204030204" pitchFamily="34" charset="0"/>
                          <a:ea typeface="MS PGothic" panose="020B0600070205080204" pitchFamily="34" charset="-128"/>
                        </a:rPr>
                        <a:t>supraventricular</a:t>
                      </a:r>
                      <a:r>
                        <a:rPr kumimoji="0" lang="nl-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 </a:t>
                      </a:r>
                      <a:endParaRPr kumimoji="0" lang="es-ES"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endParaRP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2"/>
                  </a:ext>
                </a:extLst>
              </a:tr>
              <a:tr h="68284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Taquicardia por reentrada nodal Taquicardia por reentrada por </a:t>
                      </a:r>
                      <a:r>
                        <a:rPr kumimoji="0" lang="es-ES_tradnl" altLang="es-ES" sz="1300" b="0" i="0" u="none" strike="noStrike" cap="none" normalizeH="0" baseline="0" err="1">
                          <a:ln>
                            <a:noFill/>
                          </a:ln>
                          <a:solidFill>
                            <a:srgbClr val="403B65"/>
                          </a:solidFill>
                          <a:effectLst/>
                          <a:latin typeface="Calibri" panose="020F0502020204030204" pitchFamily="34" charset="0"/>
                          <a:ea typeface="MS PGothic" panose="020B0600070205080204" pitchFamily="34" charset="-128"/>
                        </a:rPr>
                        <a:t>via</a:t>
                      </a: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 accesoria </a:t>
                      </a:r>
                      <a:endParaRPr kumimoji="0" lang="es-ES"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endParaRP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3"/>
                  </a:ext>
                </a:extLst>
              </a:tr>
              <a:tr h="3192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300" b="0" i="1" u="none" strike="noStrike" cap="none" normalizeH="0" baseline="0" err="1">
                          <a:ln>
                            <a:noFill/>
                          </a:ln>
                          <a:solidFill>
                            <a:srgbClr val="403B65"/>
                          </a:solidFill>
                          <a:effectLst/>
                          <a:latin typeface="Calibri" panose="020F0502020204030204" pitchFamily="34" charset="0"/>
                          <a:ea typeface="MS PGothic" panose="020B0600070205080204" pitchFamily="34" charset="-128"/>
                        </a:rPr>
                        <a:t>Flutter</a:t>
                      </a: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 auricular </a:t>
                      </a: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4"/>
                  </a:ext>
                </a:extLst>
              </a:tr>
              <a:tr h="3192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Taquicardia  de la unión AV</a:t>
                      </a: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5"/>
                  </a:ext>
                </a:extLst>
              </a:tr>
              <a:tr h="3192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Taquicardia auricular unifocal</a:t>
                      </a: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6"/>
                  </a:ext>
                </a:extLst>
              </a:tr>
              <a:tr h="3192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300" b="1" i="0" u="none" strike="noStrike" cap="none" normalizeH="0" baseline="0">
                          <a:ln>
                            <a:noFill/>
                          </a:ln>
                          <a:solidFill>
                            <a:srgbClr val="403B65"/>
                          </a:solidFill>
                          <a:effectLst/>
                          <a:latin typeface="Calibri" panose="020F0502020204030204" pitchFamily="34" charset="0"/>
                          <a:ea typeface="MS PGothic" panose="020B0600070205080204" pitchFamily="34" charset="-128"/>
                        </a:rPr>
                        <a:t>Irregulares</a:t>
                      </a:r>
                      <a:endParaRPr kumimoji="0" lang="es-ES" altLang="es-ES" sz="1300" b="1" i="0" u="none" strike="noStrike" cap="none" normalizeH="0" baseline="0">
                        <a:ln>
                          <a:noFill/>
                        </a:ln>
                        <a:solidFill>
                          <a:srgbClr val="403B65"/>
                        </a:solidFill>
                        <a:effectLst/>
                        <a:latin typeface="Calibri" panose="020F0502020204030204" pitchFamily="34" charset="0"/>
                        <a:ea typeface="MS PGothic" panose="020B0600070205080204" pitchFamily="34" charset="-128"/>
                      </a:endParaRP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BA7CB"/>
                    </a:solidFill>
                  </a:tcPr>
                </a:tc>
                <a:extLst>
                  <a:ext uri="{0D108BD9-81ED-4DB2-BD59-A6C34878D82A}">
                    <a16:rowId xmlns:a16="http://schemas.microsoft.com/office/drawing/2014/main" val="10007"/>
                  </a:ext>
                </a:extLst>
              </a:tr>
              <a:tr h="3192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Fibrilación auricular</a:t>
                      </a: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8"/>
                  </a:ext>
                </a:extLst>
              </a:tr>
              <a:tr h="48364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300" b="0" i="1" u="none" strike="noStrike" cap="none" normalizeH="0" baseline="0">
                          <a:ln>
                            <a:noFill/>
                          </a:ln>
                          <a:solidFill>
                            <a:srgbClr val="403B65"/>
                          </a:solidFill>
                          <a:effectLst/>
                          <a:latin typeface="Calibri" panose="020F0502020204030204" pitchFamily="34" charset="0"/>
                          <a:ea typeface="MS PGothic" panose="020B0600070205080204" pitchFamily="34" charset="-128"/>
                        </a:rPr>
                        <a:t>Flutter</a:t>
                      </a: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 auricular </a:t>
                      </a:r>
                      <a:b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br>
                      <a:r>
                        <a:rPr kumimoji="0" lang="es-ES_tradnl"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(conducción AV variable)</a:t>
                      </a: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9"/>
                  </a:ext>
                </a:extLst>
              </a:tr>
              <a:tr h="3192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o-RO" altLang="es-ES" sz="1300" b="0" i="0" u="none" strike="noStrike" cap="none" normalizeH="0" baseline="0" err="1">
                          <a:ln>
                            <a:noFill/>
                          </a:ln>
                          <a:solidFill>
                            <a:srgbClr val="403B65"/>
                          </a:solidFill>
                          <a:effectLst/>
                          <a:latin typeface="Calibri" panose="020F0502020204030204" pitchFamily="34" charset="0"/>
                          <a:ea typeface="MS PGothic" panose="020B0600070205080204" pitchFamily="34" charset="-128"/>
                        </a:rPr>
                        <a:t>Taquicardia</a:t>
                      </a:r>
                      <a:r>
                        <a:rPr kumimoji="0" lang="ro-RO"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rPr>
                        <a:t> auricular </a:t>
                      </a:r>
                      <a:r>
                        <a:rPr kumimoji="0" lang="ro-RO" altLang="es-ES" sz="1300" b="0" i="0" u="none" strike="noStrike" cap="none" normalizeH="0" baseline="0" err="1">
                          <a:ln>
                            <a:noFill/>
                          </a:ln>
                          <a:solidFill>
                            <a:srgbClr val="403B65"/>
                          </a:solidFill>
                          <a:effectLst/>
                          <a:latin typeface="Calibri" panose="020F0502020204030204" pitchFamily="34" charset="0"/>
                          <a:ea typeface="MS PGothic" panose="020B0600070205080204" pitchFamily="34" charset="-128"/>
                        </a:rPr>
                        <a:t>multifocal</a:t>
                      </a:r>
                      <a:endParaRPr kumimoji="0" lang="ro-RO" altLang="es-ES" sz="1300" b="0" i="0" u="none" strike="noStrike" cap="none" normalizeH="0" baseline="0">
                        <a:ln>
                          <a:noFill/>
                        </a:ln>
                        <a:solidFill>
                          <a:srgbClr val="403B65"/>
                        </a:solidFill>
                        <a:effectLst/>
                        <a:latin typeface="Calibri" panose="020F0502020204030204" pitchFamily="34" charset="0"/>
                        <a:ea typeface="MS PGothic" panose="020B0600070205080204" pitchFamily="34" charset="-128"/>
                      </a:endParaRPr>
                    </a:p>
                  </a:txBody>
                  <a:tcPr marL="84808" marR="84808" marT="42380" marB="4238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10"/>
                  </a:ext>
                </a:extLst>
              </a:tr>
            </a:tbl>
          </a:graphicData>
        </a:graphic>
      </p:graphicFrame>
      <p:sp>
        <p:nvSpPr>
          <p:cNvPr id="104497" name="Rectángulo 3">
            <a:extLst>
              <a:ext uri="{FF2B5EF4-FFF2-40B4-BE49-F238E27FC236}">
                <a16:creationId xmlns:a16="http://schemas.microsoft.com/office/drawing/2014/main" id="{777C83F9-D1CD-0711-2097-6B83F39FB973}"/>
              </a:ext>
            </a:extLst>
          </p:cNvPr>
          <p:cNvSpPr>
            <a:spLocks noChangeArrowheads="1"/>
          </p:cNvSpPr>
          <p:nvPr/>
        </p:nvSpPr>
        <p:spPr bwMode="auto">
          <a:xfrm>
            <a:off x="2403475" y="6054725"/>
            <a:ext cx="80597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b="1" dirty="0">
                <a:solidFill>
                  <a:schemeClr val="bg1"/>
                </a:solidFill>
              </a:rPr>
              <a:t>regular de QRS estrecho: </a:t>
            </a:r>
            <a:r>
              <a:rPr lang="es-ES_tradnl" altLang="es-ES" sz="1600" dirty="0">
                <a:solidFill>
                  <a:schemeClr val="bg1"/>
                </a:solidFill>
              </a:rPr>
              <a:t>monitorización y bloqueo del nodo AV.</a:t>
            </a:r>
            <a:br>
              <a:rPr lang="es-ES_tradnl" altLang="es-ES" sz="1600" dirty="0">
                <a:solidFill>
                  <a:schemeClr val="bg1"/>
                </a:solidFill>
              </a:rPr>
            </a:br>
            <a:r>
              <a:rPr lang="es-ES_tradnl" altLang="es-ES" sz="1600" dirty="0">
                <a:solidFill>
                  <a:schemeClr val="bg1"/>
                </a:solidFill>
              </a:rPr>
              <a:t>Derivar siempre al servicio de urgencias (reversión y valoración de ablación posterior).</a:t>
            </a:r>
            <a:endParaRPr lang="es-ES" altLang="es-ES" sz="1600" dirty="0">
              <a:solidFill>
                <a:schemeClr val="bg1"/>
              </a:solidFill>
            </a:endParaRPr>
          </a:p>
        </p:txBody>
      </p:sp>
      <p:sp>
        <p:nvSpPr>
          <p:cNvPr id="104498" name="CuadroTexto 4">
            <a:extLst>
              <a:ext uri="{FF2B5EF4-FFF2-40B4-BE49-F238E27FC236}">
                <a16:creationId xmlns:a16="http://schemas.microsoft.com/office/drawing/2014/main" id="{D47FD058-D2A4-8F6F-A3AF-39BDC2C168D0}"/>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b="1">
                <a:solidFill>
                  <a:srgbClr val="AC0F1F"/>
                </a:solidFill>
              </a:rPr>
              <a:t>TAQUIARRITMIAS</a:t>
            </a:r>
          </a:p>
        </p:txBody>
      </p:sp>
      <p:sp>
        <p:nvSpPr>
          <p:cNvPr id="4" name="CuadroTexto 3">
            <a:extLst>
              <a:ext uri="{FF2B5EF4-FFF2-40B4-BE49-F238E27FC236}">
                <a16:creationId xmlns:a16="http://schemas.microsoft.com/office/drawing/2014/main" id="{3AA4DCD0-7F5C-1E3E-2444-151BDFC58201}"/>
              </a:ext>
            </a:extLst>
          </p:cNvPr>
          <p:cNvSpPr txBox="1"/>
          <p:nvPr/>
        </p:nvSpPr>
        <p:spPr>
          <a:xfrm>
            <a:off x="4449395" y="6494305"/>
            <a:ext cx="6103088" cy="246221"/>
          </a:xfrm>
          <a:prstGeom prst="rect">
            <a:avLst/>
          </a:prstGeom>
          <a:noFill/>
        </p:spPr>
        <p:txBody>
          <a:bodyPr wrap="square">
            <a:spAutoFit/>
          </a:bodyPr>
          <a:lstStyle/>
          <a:p>
            <a:r>
              <a:rPr lang="es-ES" sz="1000" dirty="0">
                <a:effectLst/>
                <a:latin typeface="Segoe UI" panose="020B0502040204020203" pitchFamily="34" charset="0"/>
              </a:rPr>
              <a:t>Abordaje de las Urgencias Cardiovasculares. Dra. Coral Suero. Modificado Dra. </a:t>
            </a:r>
            <a:r>
              <a:rPr lang="es-ES" sz="1000" dirty="0" err="1">
                <a:effectLst/>
                <a:latin typeface="Segoe UI" panose="020B0502040204020203" pitchFamily="34" charset="0"/>
              </a:rPr>
              <a:t>Fdez</a:t>
            </a:r>
            <a:r>
              <a:rPr lang="es-ES" sz="1000" dirty="0">
                <a:effectLst/>
                <a:latin typeface="Segoe UI" panose="020B0502040204020203" pitchFamily="34" charset="0"/>
              </a:rPr>
              <a:t> de Simón.</a:t>
            </a:r>
            <a:endParaRPr lang="es-ES" sz="1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uadroTexto 4">
            <a:extLst>
              <a:ext uri="{FF2B5EF4-FFF2-40B4-BE49-F238E27FC236}">
                <a16:creationId xmlns:a16="http://schemas.microsoft.com/office/drawing/2014/main" id="{D15D0CE9-6328-D7DE-4FD7-F937720BAB26}"/>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b="1">
                <a:solidFill>
                  <a:srgbClr val="AC0F1F"/>
                </a:solidFill>
              </a:rPr>
              <a:t>TAQUIARRITMIAS</a:t>
            </a:r>
          </a:p>
        </p:txBody>
      </p:sp>
      <p:sp>
        <p:nvSpPr>
          <p:cNvPr id="106499" name="24 CuadroTexto">
            <a:extLst>
              <a:ext uri="{FF2B5EF4-FFF2-40B4-BE49-F238E27FC236}">
                <a16:creationId xmlns:a16="http://schemas.microsoft.com/office/drawing/2014/main" id="{4D308031-0C01-02C6-3678-C0A397FEE4A3}"/>
              </a:ext>
            </a:extLst>
          </p:cNvPr>
          <p:cNvSpPr txBox="1">
            <a:spLocks noChangeArrowheads="1"/>
          </p:cNvSpPr>
          <p:nvPr/>
        </p:nvSpPr>
        <p:spPr bwMode="auto">
          <a:xfrm>
            <a:off x="546539" y="946150"/>
            <a:ext cx="4508938"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403B65"/>
                </a:solidFill>
              </a:rPr>
              <a:t>Fibrilación auricular (FA)</a:t>
            </a:r>
          </a:p>
          <a:p>
            <a:pPr eaLnBrk="1" hangingPunct="1"/>
            <a:endParaRPr lang="es-ES_tradnl" altLang="es-ES" sz="1600">
              <a:solidFill>
                <a:srgbClr val="403B65"/>
              </a:solidFill>
            </a:endParaRPr>
          </a:p>
          <a:p>
            <a:pPr algn="just" eaLnBrk="1" hangingPunct="1"/>
            <a:r>
              <a:rPr lang="es-ES_tradnl" altLang="es-ES" sz="1600">
                <a:solidFill>
                  <a:srgbClr val="403B65"/>
                </a:solidFill>
              </a:rPr>
              <a:t>Es la arritmia sostenida más frecuente atendida en las Urgencias y su prevalencia es creciente.</a:t>
            </a:r>
          </a:p>
          <a:p>
            <a:pPr algn="just" eaLnBrk="1" hangingPunct="1"/>
            <a:endParaRPr lang="es-ES_tradnl" altLang="es-ES" sz="1600">
              <a:solidFill>
                <a:srgbClr val="403B65"/>
              </a:solidFill>
            </a:endParaRPr>
          </a:p>
          <a:p>
            <a:pPr algn="just" eaLnBrk="1" hangingPunct="1"/>
            <a:r>
              <a:rPr lang="es-ES_tradnl" altLang="es-ES" sz="1600">
                <a:solidFill>
                  <a:srgbClr val="403B65"/>
                </a:solidFill>
              </a:rPr>
              <a:t>Hasta el 25% de las consultas son primeros episodios y la mayoría son dados de alta.</a:t>
            </a:r>
          </a:p>
          <a:p>
            <a:pPr algn="just" eaLnBrk="1" hangingPunct="1"/>
            <a:endParaRPr lang="es-ES_tradnl" altLang="es-ES" sz="1600">
              <a:solidFill>
                <a:srgbClr val="403B65"/>
              </a:solidFill>
            </a:endParaRPr>
          </a:p>
          <a:p>
            <a:pPr algn="just" eaLnBrk="1" hangingPunct="1"/>
            <a:r>
              <a:rPr lang="es-ES_tradnl" altLang="es-ES" sz="1600">
                <a:solidFill>
                  <a:srgbClr val="403B65"/>
                </a:solidFill>
              </a:rPr>
              <a:t>Las decisiones de manejo correctas en la fase aguda en los Servicios de Urgencias pueden ser determinantes para el curso clínico de la FA y el pronóstico de nuestros pacientes. </a:t>
            </a:r>
          </a:p>
          <a:p>
            <a:pPr eaLnBrk="1" hangingPunct="1"/>
            <a:endParaRPr lang="es-ES_tradnl" altLang="es-ES" sz="1800" b="1">
              <a:solidFill>
                <a:srgbClr val="403B65"/>
              </a:solidFill>
            </a:endParaRPr>
          </a:p>
        </p:txBody>
      </p:sp>
      <p:sp>
        <p:nvSpPr>
          <p:cNvPr id="3" name="CuadroTexto 2">
            <a:extLst>
              <a:ext uri="{FF2B5EF4-FFF2-40B4-BE49-F238E27FC236}">
                <a16:creationId xmlns:a16="http://schemas.microsoft.com/office/drawing/2014/main" id="{951145F1-38E4-D998-FD10-ABC5E3B08077}"/>
              </a:ext>
            </a:extLst>
          </p:cNvPr>
          <p:cNvSpPr txBox="1"/>
          <p:nvPr/>
        </p:nvSpPr>
        <p:spPr>
          <a:xfrm>
            <a:off x="1952977" y="6004480"/>
            <a:ext cx="7128933" cy="246221"/>
          </a:xfrm>
          <a:prstGeom prst="rect">
            <a:avLst/>
          </a:prstGeom>
          <a:noFill/>
        </p:spPr>
        <p:txBody>
          <a:bodyPr wrap="square">
            <a:spAutoFit/>
          </a:bodyPr>
          <a:lstStyle/>
          <a:p>
            <a:r>
              <a:rPr lang="es-ES" sz="1000">
                <a:solidFill>
                  <a:srgbClr val="1F2223"/>
                </a:solidFill>
                <a:effectLst/>
                <a:latin typeface="Helvetica" pitchFamily="2" charset="0"/>
              </a:rPr>
              <a:t>Documento de Consenso del Manejo de la fibrilación auricular. SEMES. SEC. SETH. Actualización 2023.</a:t>
            </a:r>
          </a:p>
        </p:txBody>
      </p:sp>
      <p:pic>
        <p:nvPicPr>
          <p:cNvPr id="5" name="Picture 5">
            <a:extLst>
              <a:ext uri="{FF2B5EF4-FFF2-40B4-BE49-F238E27FC236}">
                <a16:creationId xmlns:a16="http://schemas.microsoft.com/office/drawing/2014/main" id="{FE83E4E5-B81E-F119-B24A-3D78DBD1D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60276" y="231393"/>
            <a:ext cx="5108430" cy="5773087"/>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43B74E-306E-57D9-B0F7-BDAC80CF504C}"/>
              </a:ext>
            </a:extLst>
          </p:cNvPr>
          <p:cNvSpPr txBox="1"/>
          <p:nvPr/>
        </p:nvSpPr>
        <p:spPr>
          <a:xfrm>
            <a:off x="1478844" y="632178"/>
            <a:ext cx="5063437" cy="369332"/>
          </a:xfrm>
          <a:prstGeom prst="rect">
            <a:avLst/>
          </a:prstGeom>
          <a:noFill/>
        </p:spPr>
        <p:txBody>
          <a:bodyPr wrap="none" rtlCol="0">
            <a:spAutoFit/>
          </a:bodyPr>
          <a:lstStyle/>
          <a:p>
            <a:r>
              <a:rPr lang="es-ES" b="1">
                <a:solidFill>
                  <a:srgbClr val="C00000"/>
                </a:solidFill>
              </a:rPr>
              <a:t>OBJETIVOS DE LA ACTUACIÓN MÉDICA ANTE LA FA </a:t>
            </a:r>
          </a:p>
        </p:txBody>
      </p:sp>
      <p:sp>
        <p:nvSpPr>
          <p:cNvPr id="5" name="CuadroTexto 4">
            <a:extLst>
              <a:ext uri="{FF2B5EF4-FFF2-40B4-BE49-F238E27FC236}">
                <a16:creationId xmlns:a16="http://schemas.microsoft.com/office/drawing/2014/main" id="{B982146C-A97D-DB19-1616-5EAE6D71A154}"/>
              </a:ext>
            </a:extLst>
          </p:cNvPr>
          <p:cNvSpPr txBox="1"/>
          <p:nvPr/>
        </p:nvSpPr>
        <p:spPr>
          <a:xfrm>
            <a:off x="1557867" y="1261534"/>
            <a:ext cx="6973704" cy="1815882"/>
          </a:xfrm>
          <a:prstGeom prst="rect">
            <a:avLst/>
          </a:prstGeom>
          <a:noFill/>
        </p:spPr>
        <p:txBody>
          <a:bodyPr wrap="none" rtlCol="0">
            <a:spAutoFit/>
          </a:bodyPr>
          <a:lstStyle/>
          <a:p>
            <a:r>
              <a:rPr lang="es-ES" sz="1600"/>
              <a:t>1.- Aliviar los síntomas del paciente. </a:t>
            </a:r>
          </a:p>
          <a:p>
            <a:endParaRPr lang="es-ES" sz="1600"/>
          </a:p>
          <a:p>
            <a:r>
              <a:rPr lang="es-ES" sz="1600"/>
              <a:t>2.- Realizar una correcta cuantificación del riesgo tromboembólico y hemorrágico.</a:t>
            </a:r>
          </a:p>
          <a:p>
            <a:endParaRPr lang="es-ES" sz="1600"/>
          </a:p>
          <a:p>
            <a:r>
              <a:rPr lang="es-ES" sz="1600"/>
              <a:t>3.- Actuar de forma rápida ante la posibilidad de inestabilidad hemodinámica.</a:t>
            </a:r>
          </a:p>
          <a:p>
            <a:r>
              <a:rPr lang="es-ES" sz="1600"/>
              <a:t> </a:t>
            </a:r>
          </a:p>
          <a:p>
            <a:r>
              <a:rPr lang="es-ES" sz="1600"/>
              <a:t>4.- Atención a las comorbilidades como uno de los pilares fundamentales. </a:t>
            </a:r>
          </a:p>
        </p:txBody>
      </p:sp>
      <p:sp>
        <p:nvSpPr>
          <p:cNvPr id="6" name="CuadroTexto 5">
            <a:extLst>
              <a:ext uri="{FF2B5EF4-FFF2-40B4-BE49-F238E27FC236}">
                <a16:creationId xmlns:a16="http://schemas.microsoft.com/office/drawing/2014/main" id="{CD707AFE-104B-007F-4FE3-230E332CEE4D}"/>
              </a:ext>
            </a:extLst>
          </p:cNvPr>
          <p:cNvSpPr txBox="1"/>
          <p:nvPr/>
        </p:nvSpPr>
        <p:spPr>
          <a:xfrm>
            <a:off x="1557867" y="3337440"/>
            <a:ext cx="3701959" cy="369332"/>
          </a:xfrm>
          <a:prstGeom prst="rect">
            <a:avLst/>
          </a:prstGeom>
          <a:noFill/>
        </p:spPr>
        <p:txBody>
          <a:bodyPr wrap="square" rtlCol="0">
            <a:spAutoFit/>
          </a:bodyPr>
          <a:lstStyle/>
          <a:p>
            <a:r>
              <a:rPr lang="es-ES" b="1">
                <a:solidFill>
                  <a:srgbClr val="C00000"/>
                </a:solidFill>
              </a:rPr>
              <a:t>ACTUACIONES PARA CONSEGUIRLO</a:t>
            </a:r>
          </a:p>
        </p:txBody>
      </p:sp>
      <p:sp>
        <p:nvSpPr>
          <p:cNvPr id="7" name="CuadroTexto 6">
            <a:extLst>
              <a:ext uri="{FF2B5EF4-FFF2-40B4-BE49-F238E27FC236}">
                <a16:creationId xmlns:a16="http://schemas.microsoft.com/office/drawing/2014/main" id="{85B48377-D9BC-912C-BD26-11E0427C6479}"/>
              </a:ext>
            </a:extLst>
          </p:cNvPr>
          <p:cNvSpPr txBox="1"/>
          <p:nvPr/>
        </p:nvSpPr>
        <p:spPr>
          <a:xfrm>
            <a:off x="1557867" y="3780585"/>
            <a:ext cx="8602133" cy="2062103"/>
          </a:xfrm>
          <a:prstGeom prst="rect">
            <a:avLst/>
          </a:prstGeom>
          <a:noFill/>
        </p:spPr>
        <p:txBody>
          <a:bodyPr wrap="square" rtlCol="0">
            <a:spAutoFit/>
          </a:bodyPr>
          <a:lstStyle/>
          <a:p>
            <a:r>
              <a:rPr lang="es-ES" sz="1600"/>
              <a:t>1.- Estratificar el riesgo trombótico y </a:t>
            </a:r>
            <a:r>
              <a:rPr lang="es-ES" sz="1600" err="1"/>
              <a:t>hemorragico</a:t>
            </a:r>
            <a:r>
              <a:rPr lang="es-ES" sz="1600"/>
              <a:t> mediante las escalas de </a:t>
            </a:r>
            <a:r>
              <a:rPr lang="es-ES" sz="1600" err="1"/>
              <a:t>CHADs</a:t>
            </a:r>
            <a:r>
              <a:rPr lang="es-ES" sz="1600"/>
              <a:t>-VASC y HASBLED.</a:t>
            </a:r>
          </a:p>
          <a:p>
            <a:r>
              <a:rPr lang="es-ES" sz="1600"/>
              <a:t> </a:t>
            </a:r>
          </a:p>
          <a:p>
            <a:r>
              <a:rPr lang="es-ES" sz="1600"/>
              <a:t>2.-Iniciar las medidas profilácticas para minimizarlo.</a:t>
            </a:r>
          </a:p>
          <a:p>
            <a:endParaRPr lang="es-ES" sz="1600"/>
          </a:p>
          <a:p>
            <a:r>
              <a:rPr lang="es-ES" sz="1600"/>
              <a:t>3.-Control de la frecuencia ventricular hasta alcanzar el control de la sintomatología, complicaciones y tolerancia al esfuerzo.</a:t>
            </a:r>
          </a:p>
          <a:p>
            <a:endParaRPr lang="es-ES" sz="1600"/>
          </a:p>
          <a:p>
            <a:r>
              <a:rPr lang="es-ES" sz="1600"/>
              <a:t>4.-Restauración del ritmo sinusal y su mantenimiento posterior. </a:t>
            </a:r>
          </a:p>
        </p:txBody>
      </p:sp>
      <p:sp>
        <p:nvSpPr>
          <p:cNvPr id="2" name="CuadroTexto 1">
            <a:extLst>
              <a:ext uri="{FF2B5EF4-FFF2-40B4-BE49-F238E27FC236}">
                <a16:creationId xmlns:a16="http://schemas.microsoft.com/office/drawing/2014/main" id="{3482B00C-E81F-0413-6225-3F9AAF94BEF6}"/>
              </a:ext>
            </a:extLst>
          </p:cNvPr>
          <p:cNvSpPr txBox="1"/>
          <p:nvPr/>
        </p:nvSpPr>
        <p:spPr>
          <a:xfrm flipH="1">
            <a:off x="6807735" y="308472"/>
            <a:ext cx="2633719" cy="369332"/>
          </a:xfrm>
          <a:prstGeom prst="rect">
            <a:avLst/>
          </a:prstGeom>
          <a:noFill/>
        </p:spPr>
        <p:txBody>
          <a:bodyPr wrap="square" rtlCol="0">
            <a:spAutoFit/>
          </a:bodyPr>
          <a:lstStyle/>
          <a:p>
            <a:r>
              <a:rPr lang="es-ES" b="1">
                <a:solidFill>
                  <a:srgbClr val="C00000"/>
                </a:solidFill>
              </a:rPr>
              <a:t>TAQUIARRITMIAS</a:t>
            </a:r>
          </a:p>
        </p:txBody>
      </p:sp>
    </p:spTree>
    <p:extLst>
      <p:ext uri="{BB962C8B-B14F-4D97-AF65-F5344CB8AC3E}">
        <p14:creationId xmlns:p14="http://schemas.microsoft.com/office/powerpoint/2010/main" val="3341489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uadroTexto 4">
            <a:extLst>
              <a:ext uri="{FF2B5EF4-FFF2-40B4-BE49-F238E27FC236}">
                <a16:creationId xmlns:a16="http://schemas.microsoft.com/office/drawing/2014/main" id="{40209EC3-03F9-7A17-8BE7-7F955344550F}"/>
              </a:ext>
            </a:extLst>
          </p:cNvPr>
          <p:cNvSpPr txBox="1">
            <a:spLocks noChangeArrowheads="1"/>
          </p:cNvSpPr>
          <p:nvPr/>
        </p:nvSpPr>
        <p:spPr bwMode="auto">
          <a:xfrm>
            <a:off x="1383058" y="402294"/>
            <a:ext cx="7913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sz="2000" b="1">
                <a:solidFill>
                  <a:srgbClr val="AC0F1F"/>
                </a:solidFill>
              </a:rPr>
              <a:t>TAQUIARRITMIAS</a:t>
            </a:r>
          </a:p>
        </p:txBody>
      </p:sp>
      <p:sp>
        <p:nvSpPr>
          <p:cNvPr id="108547" name="5 CuadroTexto">
            <a:extLst>
              <a:ext uri="{FF2B5EF4-FFF2-40B4-BE49-F238E27FC236}">
                <a16:creationId xmlns:a16="http://schemas.microsoft.com/office/drawing/2014/main" id="{7F2701B3-64E7-3DF1-2699-C5FC64F93364}"/>
              </a:ext>
            </a:extLst>
          </p:cNvPr>
          <p:cNvSpPr txBox="1">
            <a:spLocks noChangeArrowheads="1"/>
          </p:cNvSpPr>
          <p:nvPr/>
        </p:nvSpPr>
        <p:spPr bwMode="auto">
          <a:xfrm>
            <a:off x="1764762" y="967247"/>
            <a:ext cx="7150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800" b="1"/>
              <a:t>Riesgo de tromboembolia: escala CHA</a:t>
            </a:r>
            <a:r>
              <a:rPr lang="es-ES" altLang="es-ES" sz="1800" b="1" baseline="-25000"/>
              <a:t>2</a:t>
            </a:r>
            <a:r>
              <a:rPr lang="es-ES" altLang="es-ES" sz="1800" b="1"/>
              <a:t>DS</a:t>
            </a:r>
            <a:r>
              <a:rPr lang="es-ES" altLang="es-ES" sz="1800" b="1" baseline="-25000"/>
              <a:t>2</a:t>
            </a:r>
            <a:r>
              <a:rPr lang="es-ES" altLang="es-ES" sz="1800" b="1"/>
              <a:t>-VASc</a:t>
            </a:r>
          </a:p>
        </p:txBody>
      </p:sp>
      <p:graphicFrame>
        <p:nvGraphicFramePr>
          <p:cNvPr id="7" name="4 Tabla">
            <a:extLst>
              <a:ext uri="{FF2B5EF4-FFF2-40B4-BE49-F238E27FC236}">
                <a16:creationId xmlns:a16="http://schemas.microsoft.com/office/drawing/2014/main" id="{359A72F9-2FA7-E103-4561-1EA3036A8ADA}"/>
              </a:ext>
            </a:extLst>
          </p:cNvPr>
          <p:cNvGraphicFramePr>
            <a:graphicFrameLocks noGrp="1"/>
          </p:cNvGraphicFramePr>
          <p:nvPr>
            <p:extLst>
              <p:ext uri="{D42A27DB-BD31-4B8C-83A1-F6EECF244321}">
                <p14:modId xmlns:p14="http://schemas.microsoft.com/office/powerpoint/2010/main" val="1799166061"/>
              </p:ext>
            </p:extLst>
          </p:nvPr>
        </p:nvGraphicFramePr>
        <p:xfrm>
          <a:off x="1907822" y="1501422"/>
          <a:ext cx="8160104" cy="4571999"/>
        </p:xfrm>
        <a:graphic>
          <a:graphicData uri="http://schemas.openxmlformats.org/drawingml/2006/table">
            <a:tbl>
              <a:tblPr/>
              <a:tblGrid>
                <a:gridCol w="6929278">
                  <a:extLst>
                    <a:ext uri="{9D8B030D-6E8A-4147-A177-3AD203B41FA5}">
                      <a16:colId xmlns:a16="http://schemas.microsoft.com/office/drawing/2014/main" val="20000"/>
                    </a:ext>
                  </a:extLst>
                </a:gridCol>
                <a:gridCol w="1230826">
                  <a:extLst>
                    <a:ext uri="{9D8B030D-6E8A-4147-A177-3AD203B41FA5}">
                      <a16:colId xmlns:a16="http://schemas.microsoft.com/office/drawing/2014/main" val="20001"/>
                    </a:ext>
                  </a:extLst>
                </a:gridCol>
              </a:tblGrid>
              <a:tr h="6960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Factor de riesgo</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Puntuación</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960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C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cardiac failure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Insuficiencia cardiaca/disfunción ventricular izquierda</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1"/>
                  </a:ext>
                </a:extLst>
              </a:tr>
              <a:tr h="4114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H (</a:t>
                      </a:r>
                      <a:r>
                        <a:rPr kumimoji="0" lang="es-ES" altLang="es-ES" sz="1600" b="0" i="1" u="none" strike="noStrike" cap="none" normalizeH="0" baseline="0" err="1">
                          <a:ln>
                            <a:noFill/>
                          </a:ln>
                          <a:solidFill>
                            <a:srgbClr val="302C4C"/>
                          </a:solidFill>
                          <a:effectLst/>
                          <a:latin typeface="Calibri" panose="020F0502020204030204" pitchFamily="34" charset="0"/>
                          <a:ea typeface="MS PGothic" panose="020B0600070205080204" pitchFamily="34" charset="-128"/>
                        </a:rPr>
                        <a:t>hypertension</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Hipertensión arterial</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2"/>
                  </a:ext>
                </a:extLst>
              </a:tr>
              <a:tr h="4114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A (</a:t>
                      </a:r>
                      <a:r>
                        <a:rPr kumimoji="0" lang="es-ES" altLang="es-ES" sz="1600" b="0" i="1" u="none" strike="noStrike" cap="none" normalizeH="0" baseline="0" err="1">
                          <a:ln>
                            <a:noFill/>
                          </a:ln>
                          <a:solidFill>
                            <a:srgbClr val="302C4C"/>
                          </a:solidFill>
                          <a:effectLst/>
                          <a:latin typeface="Calibri" panose="020F0502020204030204" pitchFamily="34" charset="0"/>
                          <a:ea typeface="MS PGothic" panose="020B0600070205080204" pitchFamily="34" charset="-128"/>
                        </a:rPr>
                        <a:t>age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Edad ≥75 años</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2</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3"/>
                  </a:ext>
                </a:extLst>
              </a:tr>
              <a:tr h="4114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D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diabetes</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diabetes mellitus</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4"/>
                  </a:ext>
                </a:extLst>
              </a:tr>
              <a:tr h="4114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S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stroke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Ictus o AIT previo</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2</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5"/>
                  </a:ext>
                </a:extLst>
              </a:tr>
              <a:tr h="71119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V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vascular</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Enfermedad arterial (cardiopatía isquémica, arteriopatía periférica o placa aórtica complicada)</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6"/>
                  </a:ext>
                </a:extLst>
              </a:tr>
              <a:tr h="4114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A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age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Edad ≥65 años</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7"/>
                  </a:ext>
                </a:extLst>
              </a:tr>
              <a:tr h="4114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Sc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(sex </a:t>
                      </a:r>
                      <a:r>
                        <a:rPr kumimoji="0" lang="es-ES" altLang="es-ES" sz="1600" b="0" i="1" u="none" strike="noStrike" cap="none" normalizeH="0" baseline="0" err="1">
                          <a:ln>
                            <a:noFill/>
                          </a:ln>
                          <a:solidFill>
                            <a:srgbClr val="302C4C"/>
                          </a:solidFill>
                          <a:effectLst/>
                          <a:latin typeface="Calibri" panose="020F0502020204030204" pitchFamily="34" charset="0"/>
                          <a:ea typeface="MS PGothic" panose="020B0600070205080204" pitchFamily="34" charset="-128"/>
                        </a:rPr>
                        <a:t>category</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Sexo (femenino)</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0</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8"/>
                  </a:ext>
                </a:extLst>
              </a:tr>
            </a:tbl>
          </a:graphicData>
        </a:graphic>
      </p:graphicFrame>
      <p:sp>
        <p:nvSpPr>
          <p:cNvPr id="3" name="CuadroTexto 2">
            <a:extLst>
              <a:ext uri="{FF2B5EF4-FFF2-40B4-BE49-F238E27FC236}">
                <a16:creationId xmlns:a16="http://schemas.microsoft.com/office/drawing/2014/main" id="{A1FB4366-D888-C963-C2CB-7048C633372D}"/>
              </a:ext>
            </a:extLst>
          </p:cNvPr>
          <p:cNvSpPr txBox="1"/>
          <p:nvPr/>
        </p:nvSpPr>
        <p:spPr>
          <a:xfrm>
            <a:off x="4540103" y="6455706"/>
            <a:ext cx="6103088" cy="246221"/>
          </a:xfrm>
          <a:prstGeom prst="rect">
            <a:avLst/>
          </a:prstGeom>
          <a:noFill/>
        </p:spPr>
        <p:txBody>
          <a:bodyPr wrap="square">
            <a:spAutoFit/>
          </a:bodyPr>
          <a:lstStyle/>
          <a:p>
            <a:r>
              <a:rPr lang="es-ES" sz="1000" dirty="0">
                <a:effectLst/>
                <a:latin typeface="Segoe UI" panose="020B0502040204020203" pitchFamily="34" charset="0"/>
              </a:rPr>
              <a:t>Elaboración propia.</a:t>
            </a:r>
            <a:endParaRPr lang="es-ES" sz="10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uadroTexto 4">
            <a:extLst>
              <a:ext uri="{FF2B5EF4-FFF2-40B4-BE49-F238E27FC236}">
                <a16:creationId xmlns:a16="http://schemas.microsoft.com/office/drawing/2014/main" id="{5A936249-CE4F-14BC-414C-3C18BA9721C7}"/>
              </a:ext>
            </a:extLst>
          </p:cNvPr>
          <p:cNvSpPr txBox="1">
            <a:spLocks noChangeArrowheads="1"/>
          </p:cNvSpPr>
          <p:nvPr/>
        </p:nvSpPr>
        <p:spPr bwMode="auto">
          <a:xfrm>
            <a:off x="2154239" y="484188"/>
            <a:ext cx="7913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sz="2000" b="1">
                <a:solidFill>
                  <a:srgbClr val="AC0F1F"/>
                </a:solidFill>
              </a:rPr>
              <a:t>TAQUIARRITMIAS</a:t>
            </a:r>
          </a:p>
        </p:txBody>
      </p:sp>
      <p:graphicFrame>
        <p:nvGraphicFramePr>
          <p:cNvPr id="3" name="4 Tabla">
            <a:extLst>
              <a:ext uri="{FF2B5EF4-FFF2-40B4-BE49-F238E27FC236}">
                <a16:creationId xmlns:a16="http://schemas.microsoft.com/office/drawing/2014/main" id="{FF2362C9-E24E-355F-1993-BF1FF0D1303D}"/>
              </a:ext>
            </a:extLst>
          </p:cNvPr>
          <p:cNvGraphicFramePr>
            <a:graphicFrameLocks noGrp="1"/>
          </p:cNvGraphicFramePr>
          <p:nvPr/>
        </p:nvGraphicFramePr>
        <p:xfrm>
          <a:off x="2309814" y="1833564"/>
          <a:ext cx="7704137" cy="2682872"/>
        </p:xfrm>
        <a:graphic>
          <a:graphicData uri="http://schemas.openxmlformats.org/drawingml/2006/table">
            <a:tbl>
              <a:tblPr/>
              <a:tblGrid>
                <a:gridCol w="6542087">
                  <a:extLst>
                    <a:ext uri="{9D8B030D-6E8A-4147-A177-3AD203B41FA5}">
                      <a16:colId xmlns:a16="http://schemas.microsoft.com/office/drawing/2014/main" val="20000"/>
                    </a:ext>
                  </a:extLst>
                </a:gridCol>
                <a:gridCol w="1162050">
                  <a:extLst>
                    <a:ext uri="{9D8B030D-6E8A-4147-A177-3AD203B41FA5}">
                      <a16:colId xmlns:a16="http://schemas.microsoft.com/office/drawing/2014/main" val="20001"/>
                    </a:ext>
                  </a:extLst>
                </a:gridCol>
              </a:tblGrid>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Factor de riesgo</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Puntuación</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H: Hipertensión arterial</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1"/>
                  </a:ext>
                </a:extLst>
              </a:tr>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A: Alteración de la función hepática y/o renal (1 punto cada una)</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 o 2</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2"/>
                  </a:ext>
                </a:extLst>
              </a:tr>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S (</a:t>
                      </a:r>
                      <a:r>
                        <a:rPr kumimoji="0" lang="cs-CZ"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stroke</a:t>
                      </a:r>
                      <a:r>
                        <a:rPr kumimoji="0" lang="cs-CZ"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Ictus o AIT</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3"/>
                  </a:ext>
                </a:extLst>
              </a:tr>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B (</a:t>
                      </a:r>
                      <a:r>
                        <a:rPr kumimoji="0" lang="nl-NL"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bleeding</a:t>
                      </a:r>
                      <a:r>
                        <a:rPr kumimoji="0" lang="nl-NL"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Antecedentes de sangrado</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4"/>
                  </a:ext>
                </a:extLst>
              </a:tr>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hu-HU"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L: INR lábil</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5"/>
                  </a:ext>
                </a:extLst>
              </a:tr>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E: Edad avanzada (&gt;65 años)</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6"/>
                  </a:ext>
                </a:extLst>
              </a:tr>
              <a:tr h="3353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D (</a:t>
                      </a:r>
                      <a:r>
                        <a:rPr kumimoji="0" lang="es-ES_tradnl"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drugs</a:t>
                      </a:r>
                      <a:r>
                        <a:rPr kumimoji="0" lang="es-ES_tradnl"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Fármacos y/o alcohol (1 punto cada uno)</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 o 2</a:t>
                      </a:r>
                    </a:p>
                  </a:txBody>
                  <a:tcPr marL="91431" marR="91431" marT="45745" marB="457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7"/>
                  </a:ext>
                </a:extLst>
              </a:tr>
            </a:tbl>
          </a:graphicData>
        </a:graphic>
      </p:graphicFrame>
      <p:sp>
        <p:nvSpPr>
          <p:cNvPr id="110624" name="5 CuadroTexto">
            <a:extLst>
              <a:ext uri="{FF2B5EF4-FFF2-40B4-BE49-F238E27FC236}">
                <a16:creationId xmlns:a16="http://schemas.microsoft.com/office/drawing/2014/main" id="{F0D4C0F1-4F7D-8C8E-1C1C-03B87C292636}"/>
              </a:ext>
            </a:extLst>
          </p:cNvPr>
          <p:cNvSpPr txBox="1">
            <a:spLocks noChangeArrowheads="1"/>
          </p:cNvSpPr>
          <p:nvPr/>
        </p:nvSpPr>
        <p:spPr bwMode="auto">
          <a:xfrm>
            <a:off x="2220914" y="1363664"/>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800" b="1">
                <a:solidFill>
                  <a:srgbClr val="403B65"/>
                </a:solidFill>
              </a:rPr>
              <a:t>Riesgo de tromboembolia: escala HAS-BLED</a:t>
            </a:r>
          </a:p>
        </p:txBody>
      </p:sp>
      <p:sp>
        <p:nvSpPr>
          <p:cNvPr id="110625" name="Rectángulo 4">
            <a:extLst>
              <a:ext uri="{FF2B5EF4-FFF2-40B4-BE49-F238E27FC236}">
                <a16:creationId xmlns:a16="http://schemas.microsoft.com/office/drawing/2014/main" id="{13FF1290-2917-DB5B-651B-180B0828F755}"/>
              </a:ext>
            </a:extLst>
          </p:cNvPr>
          <p:cNvSpPr>
            <a:spLocks noChangeArrowheads="1"/>
          </p:cNvSpPr>
          <p:nvPr/>
        </p:nvSpPr>
        <p:spPr bwMode="auto">
          <a:xfrm>
            <a:off x="2309814" y="4740275"/>
            <a:ext cx="7583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Aft>
                <a:spcPts val="600"/>
              </a:spcAft>
            </a:pPr>
            <a:r>
              <a:rPr lang="es-ES_tradnl" altLang="es-ES" sz="1600">
                <a:solidFill>
                  <a:schemeClr val="accent1"/>
                </a:solidFill>
              </a:rPr>
              <a:t>Dados los beneficios de la ACO, un HAS-BLED  elevado (&gt; 3) no contraindica ACO (exige control más estrecho).</a:t>
            </a:r>
          </a:p>
        </p:txBody>
      </p:sp>
      <p:sp>
        <p:nvSpPr>
          <p:cNvPr id="2" name="CuadroTexto 1">
            <a:extLst>
              <a:ext uri="{FF2B5EF4-FFF2-40B4-BE49-F238E27FC236}">
                <a16:creationId xmlns:a16="http://schemas.microsoft.com/office/drawing/2014/main" id="{9CD6CE04-4F7B-28A2-0A03-9E6BE8572714}"/>
              </a:ext>
            </a:extLst>
          </p:cNvPr>
          <p:cNvSpPr txBox="1"/>
          <p:nvPr/>
        </p:nvSpPr>
        <p:spPr>
          <a:xfrm>
            <a:off x="4540103" y="6455706"/>
            <a:ext cx="6103088" cy="246221"/>
          </a:xfrm>
          <a:prstGeom prst="rect">
            <a:avLst/>
          </a:prstGeom>
          <a:noFill/>
        </p:spPr>
        <p:txBody>
          <a:bodyPr wrap="square">
            <a:spAutoFit/>
          </a:bodyPr>
          <a:lstStyle/>
          <a:p>
            <a:r>
              <a:rPr lang="es-ES" sz="1000" dirty="0">
                <a:effectLst/>
                <a:latin typeface="Segoe UI" panose="020B0502040204020203" pitchFamily="34" charset="0"/>
              </a:rPr>
              <a:t>Elaboración propia.</a:t>
            </a:r>
            <a:endParaRPr lang="es-ES"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ángulo 4">
            <a:extLst>
              <a:ext uri="{FF2B5EF4-FFF2-40B4-BE49-F238E27FC236}">
                <a16:creationId xmlns:a16="http://schemas.microsoft.com/office/drawing/2014/main" id="{4FD29212-0249-86E9-4C7B-8D0D74F30AD2}"/>
              </a:ext>
            </a:extLst>
          </p:cNvPr>
          <p:cNvSpPr>
            <a:spLocks noChangeArrowheads="1"/>
          </p:cNvSpPr>
          <p:nvPr/>
        </p:nvSpPr>
        <p:spPr bwMode="auto">
          <a:xfrm>
            <a:off x="523702" y="1088967"/>
            <a:ext cx="3990109"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57200" algn="l"/>
              </a:tabLst>
              <a:defRPr sz="2400">
                <a:solidFill>
                  <a:schemeClr val="tx1"/>
                </a:solidFill>
                <a:latin typeface="Calibri" panose="020F0502020204030204" pitchFamily="34" charset="0"/>
                <a:ea typeface="MS PGothic" panose="020B0600070205080204" pitchFamily="34" charset="-128"/>
              </a:defRPr>
            </a:lvl1pPr>
            <a:lvl2pPr marL="742950" indent="-285750" eaLnBrk="0" hangingPunct="0">
              <a:tabLst>
                <a:tab pos="457200"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4pPr>
            <a:lvl5pPr marL="2057400" indent="-228600" eaLnBrk="0" hangingPunct="0">
              <a:tabLst>
                <a:tab pos="457200" algn="l"/>
              </a:tabLst>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tabLst>
                <a:tab pos="457200" algn="l"/>
              </a:tabLst>
              <a:defRPr sz="2400">
                <a:solidFill>
                  <a:schemeClr val="tx1"/>
                </a:solidFill>
                <a:latin typeface="Calibri" panose="020F0502020204030204" pitchFamily="34" charset="0"/>
                <a:ea typeface="MS PGothic" panose="020B0600070205080204" pitchFamily="34" charset="-128"/>
              </a:defRPr>
            </a:lvl9pPr>
          </a:lstStyle>
          <a:p>
            <a:r>
              <a:rPr lang="es-ES_tradnl" altLang="es-ES" sz="1800" b="1">
                <a:solidFill>
                  <a:srgbClr val="C00000"/>
                </a:solidFill>
              </a:rPr>
              <a:t>Criterios diagnósticos</a:t>
            </a:r>
          </a:p>
          <a:p>
            <a:endParaRPr lang="es-ES_tradnl" altLang="es-ES" sz="1600" b="1" u="sng">
              <a:solidFill>
                <a:srgbClr val="403B65"/>
              </a:solidFill>
            </a:endParaRPr>
          </a:p>
          <a:p>
            <a:pPr algn="just">
              <a:buClr>
                <a:schemeClr val="accent2"/>
              </a:buClr>
              <a:buFont typeface="Arial" panose="020B0604020202020204" pitchFamily="34" charset="0"/>
              <a:buChar char="•"/>
            </a:pPr>
            <a:r>
              <a:rPr lang="es-ES_tradnl" altLang="es-ES" sz="1600">
                <a:solidFill>
                  <a:srgbClr val="403B65"/>
                </a:solidFill>
              </a:rPr>
              <a:t> El </a:t>
            </a:r>
            <a:r>
              <a:rPr lang="es-ES_tradnl" altLang="es-ES" sz="1600" b="1">
                <a:solidFill>
                  <a:srgbClr val="403B65"/>
                </a:solidFill>
              </a:rPr>
              <a:t>síntoma principal</a:t>
            </a:r>
            <a:r>
              <a:rPr lang="es-ES_tradnl" altLang="es-ES" sz="1600">
                <a:solidFill>
                  <a:srgbClr val="403B65"/>
                </a:solidFill>
              </a:rPr>
              <a:t> es el </a:t>
            </a:r>
            <a:r>
              <a:rPr lang="es-ES_tradnl" altLang="es-ES" sz="1600" b="1">
                <a:solidFill>
                  <a:srgbClr val="403B65"/>
                </a:solidFill>
              </a:rPr>
              <a:t>dolor o </a:t>
            </a:r>
            <a:r>
              <a:rPr lang="es-ES_tradnl" altLang="es-ES" sz="1600" b="1" err="1">
                <a:solidFill>
                  <a:srgbClr val="403B65"/>
                </a:solidFill>
              </a:rPr>
              <a:t>disconfort</a:t>
            </a:r>
            <a:r>
              <a:rPr lang="es-ES_tradnl" altLang="es-ES" sz="1600" b="1">
                <a:solidFill>
                  <a:srgbClr val="403B65"/>
                </a:solidFill>
              </a:rPr>
              <a:t> torácico</a:t>
            </a:r>
            <a:r>
              <a:rPr lang="es-ES_tradnl" altLang="es-ES" sz="1600">
                <a:solidFill>
                  <a:srgbClr val="403B65"/>
                </a:solidFill>
              </a:rPr>
              <a:t> retroesternal o precordial izquierdo, irradiado a los brazos, cuello o mandíbula, generalmente acompañado de náuseas, vómitos, diaforesis, disnea, mareo o  palpitaciones. </a:t>
            </a:r>
          </a:p>
          <a:p>
            <a:pPr algn="just">
              <a:buClr>
                <a:schemeClr val="accent2"/>
              </a:buClr>
              <a:buFont typeface="Arial" panose="020B0604020202020204" pitchFamily="34" charset="0"/>
              <a:buChar char="•"/>
            </a:pPr>
            <a:endParaRPr lang="es-ES_tradnl" altLang="es-ES" sz="1600">
              <a:solidFill>
                <a:srgbClr val="403B65"/>
              </a:solidFill>
            </a:endParaRPr>
          </a:p>
          <a:p>
            <a:pPr algn="just">
              <a:buClr>
                <a:schemeClr val="accent2"/>
              </a:buClr>
              <a:buFont typeface="Arial" panose="020B0604020202020204" pitchFamily="34" charset="0"/>
              <a:buChar char="•"/>
            </a:pPr>
            <a:r>
              <a:rPr lang="es-ES_tradnl" altLang="es-ES" sz="1600" b="1">
                <a:solidFill>
                  <a:srgbClr val="403B65"/>
                </a:solidFill>
              </a:rPr>
              <a:t> Presentación atípica</a:t>
            </a:r>
            <a:r>
              <a:rPr lang="es-ES_tradnl" altLang="es-ES" sz="1600">
                <a:solidFill>
                  <a:srgbClr val="403B65"/>
                </a:solidFill>
              </a:rPr>
              <a:t> hasta en un 30% de los pacientes (sin dolor torácico): disnea, síncope o insuficiencia cardiaca. </a:t>
            </a:r>
          </a:p>
          <a:p>
            <a:pPr algn="just">
              <a:buClr>
                <a:schemeClr val="accent2"/>
              </a:buClr>
              <a:buFont typeface="Arial" panose="020B0604020202020204" pitchFamily="34" charset="0"/>
              <a:buChar char="•"/>
            </a:pPr>
            <a:endParaRPr lang="es-ES_tradnl" altLang="es-ES" sz="1600">
              <a:solidFill>
                <a:srgbClr val="403B65"/>
              </a:solidFill>
            </a:endParaRPr>
          </a:p>
          <a:p>
            <a:pPr algn="just">
              <a:buClr>
                <a:schemeClr val="accent2"/>
              </a:buClr>
            </a:pPr>
            <a:r>
              <a:rPr lang="es-ES_tradnl" altLang="es-ES" sz="1600">
                <a:solidFill>
                  <a:srgbClr val="403B65"/>
                </a:solidFill>
              </a:rPr>
              <a:t>Más frecuente en mujeres, diabéticos, demencia, mayores de 75 años y se asocia a peor pronóstico, por el retraso diagnóstico.</a:t>
            </a:r>
          </a:p>
          <a:p>
            <a:pPr algn="just">
              <a:buClr>
                <a:schemeClr val="accent2"/>
              </a:buClr>
            </a:pPr>
            <a:endParaRPr lang="es-ES_tradnl" altLang="es-ES" sz="1600">
              <a:solidFill>
                <a:srgbClr val="403B65"/>
              </a:solidFill>
            </a:endParaRPr>
          </a:p>
          <a:p>
            <a:pPr algn="just">
              <a:buClr>
                <a:schemeClr val="accent2"/>
              </a:buClr>
            </a:pPr>
            <a:r>
              <a:rPr lang="es-ES_tradnl" altLang="es-ES" sz="1600">
                <a:solidFill>
                  <a:srgbClr val="403B65"/>
                </a:solidFill>
              </a:rPr>
              <a:t>Hay que prestar especial atención a los diabéticos, ya que en ocasiones los cuadros de síndrome coronario agudo cursan sin dolor.</a:t>
            </a:r>
          </a:p>
        </p:txBody>
      </p:sp>
      <p:sp>
        <p:nvSpPr>
          <p:cNvPr id="13314" name="CuadroTexto 4">
            <a:extLst>
              <a:ext uri="{FF2B5EF4-FFF2-40B4-BE49-F238E27FC236}">
                <a16:creationId xmlns:a16="http://schemas.microsoft.com/office/drawing/2014/main" id="{279FE51A-5218-ADE5-6E50-D0E1D3FC2E95}"/>
              </a:ext>
            </a:extLst>
          </p:cNvPr>
          <p:cNvSpPr txBox="1">
            <a:spLocks noChangeArrowheads="1"/>
          </p:cNvSpPr>
          <p:nvPr/>
        </p:nvSpPr>
        <p:spPr bwMode="auto">
          <a:xfrm>
            <a:off x="2137273" y="231354"/>
            <a:ext cx="7930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a:solidFill>
                  <a:srgbClr val="AC0F1F"/>
                </a:solidFill>
              </a:rPr>
              <a:t>SÍNDROME CORONARIO AGUDO</a:t>
            </a:r>
          </a:p>
        </p:txBody>
      </p:sp>
      <p:sp>
        <p:nvSpPr>
          <p:cNvPr id="2" name="AutoShape 4" descr="Síndrome coronario agudo: prevalente y preocupante trastorno">
            <a:extLst>
              <a:ext uri="{FF2B5EF4-FFF2-40B4-BE49-F238E27FC236}">
                <a16:creationId xmlns:a16="http://schemas.microsoft.com/office/drawing/2014/main" id="{B8ABC036-A055-EA47-1BB0-98D3323B0A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 name="Imagen 2">
            <a:extLst>
              <a:ext uri="{FF2B5EF4-FFF2-40B4-BE49-F238E27FC236}">
                <a16:creationId xmlns:a16="http://schemas.microsoft.com/office/drawing/2014/main" id="{E9316CAF-7BD0-E102-DF90-525D10CBA756}"/>
              </a:ext>
            </a:extLst>
          </p:cNvPr>
          <p:cNvPicPr>
            <a:picLocks noChangeAspect="1"/>
          </p:cNvPicPr>
          <p:nvPr/>
        </p:nvPicPr>
        <p:blipFill>
          <a:blip r:embed="rId3"/>
          <a:stretch>
            <a:fillRect/>
          </a:stretch>
        </p:blipFill>
        <p:spPr>
          <a:xfrm>
            <a:off x="5091290" y="1088967"/>
            <a:ext cx="6431138" cy="4950589"/>
          </a:xfrm>
          <a:prstGeom prst="rect">
            <a:avLst/>
          </a:prstGeom>
        </p:spPr>
      </p:pic>
      <p:sp>
        <p:nvSpPr>
          <p:cNvPr id="5" name="CuadroTexto 4">
            <a:extLst>
              <a:ext uri="{FF2B5EF4-FFF2-40B4-BE49-F238E27FC236}">
                <a16:creationId xmlns:a16="http://schemas.microsoft.com/office/drawing/2014/main" id="{C3323CCD-0EE4-5711-8AD4-C4ECDED2074D}"/>
              </a:ext>
            </a:extLst>
          </p:cNvPr>
          <p:cNvSpPr txBox="1"/>
          <p:nvPr/>
        </p:nvSpPr>
        <p:spPr>
          <a:xfrm>
            <a:off x="5460124" y="6182373"/>
            <a:ext cx="2312866" cy="246221"/>
          </a:xfrm>
          <a:prstGeom prst="rect">
            <a:avLst/>
          </a:prstGeom>
          <a:noFill/>
        </p:spPr>
        <p:txBody>
          <a:bodyPr wrap="square">
            <a:spAutoFit/>
          </a:bodyPr>
          <a:lstStyle/>
          <a:p>
            <a:r>
              <a:rPr lang="es-ES" sz="1000"/>
              <a:t>Manual de Urgencias. Toledo. 5ª edición.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14714D8-BE3B-7DB5-7D2B-E578A29BA847}"/>
              </a:ext>
            </a:extLst>
          </p:cNvPr>
          <p:cNvPicPr>
            <a:picLocks noChangeAspect="1"/>
          </p:cNvPicPr>
          <p:nvPr/>
        </p:nvPicPr>
        <p:blipFill>
          <a:blip r:embed="rId2"/>
          <a:stretch>
            <a:fillRect/>
          </a:stretch>
        </p:blipFill>
        <p:spPr>
          <a:xfrm>
            <a:off x="980501" y="716752"/>
            <a:ext cx="9416565" cy="5372005"/>
          </a:xfrm>
          <a:prstGeom prst="rect">
            <a:avLst/>
          </a:prstGeom>
        </p:spPr>
      </p:pic>
      <p:sp>
        <p:nvSpPr>
          <p:cNvPr id="4" name="CuadroTexto 3">
            <a:extLst>
              <a:ext uri="{FF2B5EF4-FFF2-40B4-BE49-F238E27FC236}">
                <a16:creationId xmlns:a16="http://schemas.microsoft.com/office/drawing/2014/main" id="{BAC9EF68-DF0D-B527-5B2E-7CCAB6FF7833}"/>
              </a:ext>
            </a:extLst>
          </p:cNvPr>
          <p:cNvSpPr txBox="1"/>
          <p:nvPr/>
        </p:nvSpPr>
        <p:spPr>
          <a:xfrm>
            <a:off x="4720388" y="6396150"/>
            <a:ext cx="4556055" cy="246221"/>
          </a:xfrm>
          <a:prstGeom prst="rect">
            <a:avLst/>
          </a:prstGeom>
          <a:noFill/>
        </p:spPr>
        <p:txBody>
          <a:bodyPr wrap="none" rtlCol="0">
            <a:spAutoFit/>
          </a:bodyPr>
          <a:lstStyle/>
          <a:p>
            <a:r>
              <a:rPr lang="es-ES" sz="1000"/>
              <a:t>Documento de consenso del manejo de la FA. SEMES, SEC, SETH. </a:t>
            </a:r>
            <a:r>
              <a:rPr lang="es-ES" sz="1000" err="1"/>
              <a:t>Actualizacion</a:t>
            </a:r>
            <a:r>
              <a:rPr lang="es-ES" sz="1000"/>
              <a:t> 2023</a:t>
            </a:r>
          </a:p>
        </p:txBody>
      </p:sp>
      <p:sp>
        <p:nvSpPr>
          <p:cNvPr id="5" name="CuadroTexto 4">
            <a:extLst>
              <a:ext uri="{FF2B5EF4-FFF2-40B4-BE49-F238E27FC236}">
                <a16:creationId xmlns:a16="http://schemas.microsoft.com/office/drawing/2014/main" id="{B5C82C0F-2FE0-F69C-AFA1-FAAD107B0392}"/>
              </a:ext>
            </a:extLst>
          </p:cNvPr>
          <p:cNvSpPr txBox="1"/>
          <p:nvPr/>
        </p:nvSpPr>
        <p:spPr>
          <a:xfrm>
            <a:off x="2754217" y="215629"/>
            <a:ext cx="1872179" cy="369332"/>
          </a:xfrm>
          <a:prstGeom prst="rect">
            <a:avLst/>
          </a:prstGeom>
          <a:noFill/>
        </p:spPr>
        <p:txBody>
          <a:bodyPr wrap="none" rtlCol="0">
            <a:spAutoFit/>
          </a:bodyPr>
          <a:lstStyle/>
          <a:p>
            <a:r>
              <a:rPr lang="es-ES" b="1">
                <a:solidFill>
                  <a:srgbClr val="C00000"/>
                </a:solidFill>
              </a:rPr>
              <a:t>TAQUIARRITMIAS</a:t>
            </a:r>
          </a:p>
        </p:txBody>
      </p:sp>
    </p:spTree>
    <p:extLst>
      <p:ext uri="{BB962C8B-B14F-4D97-AF65-F5344CB8AC3E}">
        <p14:creationId xmlns:p14="http://schemas.microsoft.com/office/powerpoint/2010/main" val="1957787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776ACB-0210-A219-EFB9-1A2BD8B9F528}"/>
              </a:ext>
            </a:extLst>
          </p:cNvPr>
          <p:cNvPicPr>
            <a:picLocks noChangeAspect="1"/>
          </p:cNvPicPr>
          <p:nvPr/>
        </p:nvPicPr>
        <p:blipFill>
          <a:blip r:embed="rId2"/>
          <a:stretch>
            <a:fillRect/>
          </a:stretch>
        </p:blipFill>
        <p:spPr>
          <a:xfrm>
            <a:off x="1106310" y="1627592"/>
            <a:ext cx="9911645" cy="4254261"/>
          </a:xfrm>
          <a:prstGeom prst="rect">
            <a:avLst/>
          </a:prstGeom>
        </p:spPr>
      </p:pic>
      <p:sp>
        <p:nvSpPr>
          <p:cNvPr id="3" name="CuadroTexto 2">
            <a:extLst>
              <a:ext uri="{FF2B5EF4-FFF2-40B4-BE49-F238E27FC236}">
                <a16:creationId xmlns:a16="http://schemas.microsoft.com/office/drawing/2014/main" id="{22EDA05A-A678-E48F-DFBD-835A2A1FCBFA}"/>
              </a:ext>
            </a:extLst>
          </p:cNvPr>
          <p:cNvSpPr txBox="1"/>
          <p:nvPr/>
        </p:nvSpPr>
        <p:spPr>
          <a:xfrm>
            <a:off x="1603022" y="846667"/>
            <a:ext cx="6314357" cy="369332"/>
          </a:xfrm>
          <a:prstGeom prst="rect">
            <a:avLst/>
          </a:prstGeom>
          <a:noFill/>
        </p:spPr>
        <p:txBody>
          <a:bodyPr wrap="none" rtlCol="0">
            <a:spAutoFit/>
          </a:bodyPr>
          <a:lstStyle/>
          <a:p>
            <a:r>
              <a:rPr lang="es-ES" b="1">
                <a:solidFill>
                  <a:srgbClr val="C00000"/>
                </a:solidFill>
              </a:rPr>
              <a:t>FÁRMACOS ANTICOAGULANTES ORALES DIRECTOS DISPONIBLES</a:t>
            </a:r>
          </a:p>
        </p:txBody>
      </p:sp>
      <p:sp>
        <p:nvSpPr>
          <p:cNvPr id="4" name="CuadroTexto 3">
            <a:extLst>
              <a:ext uri="{FF2B5EF4-FFF2-40B4-BE49-F238E27FC236}">
                <a16:creationId xmlns:a16="http://schemas.microsoft.com/office/drawing/2014/main" id="{6F916B74-E3C1-9DDC-F32D-79633CFABDB4}"/>
              </a:ext>
            </a:extLst>
          </p:cNvPr>
          <p:cNvSpPr txBox="1"/>
          <p:nvPr/>
        </p:nvSpPr>
        <p:spPr>
          <a:xfrm>
            <a:off x="2390660" y="374573"/>
            <a:ext cx="1872179" cy="369332"/>
          </a:xfrm>
          <a:prstGeom prst="rect">
            <a:avLst/>
          </a:prstGeom>
          <a:noFill/>
        </p:spPr>
        <p:txBody>
          <a:bodyPr wrap="none" rtlCol="0">
            <a:spAutoFit/>
          </a:bodyPr>
          <a:lstStyle/>
          <a:p>
            <a:r>
              <a:rPr lang="es-ES" b="1">
                <a:solidFill>
                  <a:srgbClr val="C00000"/>
                </a:solidFill>
              </a:rPr>
              <a:t>TAQUIARRITMIAS</a:t>
            </a:r>
          </a:p>
        </p:txBody>
      </p:sp>
      <p:sp>
        <p:nvSpPr>
          <p:cNvPr id="5" name="CuadroTexto 4">
            <a:extLst>
              <a:ext uri="{FF2B5EF4-FFF2-40B4-BE49-F238E27FC236}">
                <a16:creationId xmlns:a16="http://schemas.microsoft.com/office/drawing/2014/main" id="{CB036B92-8497-6945-2ACC-DB10E566AE11}"/>
              </a:ext>
            </a:extLst>
          </p:cNvPr>
          <p:cNvSpPr txBox="1"/>
          <p:nvPr/>
        </p:nvSpPr>
        <p:spPr>
          <a:xfrm>
            <a:off x="4583373" y="635758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sz="1000" dirty="0">
              <a:ea typeface="Calibri"/>
              <a:cs typeface="Calibri"/>
            </a:endParaRPr>
          </a:p>
        </p:txBody>
      </p:sp>
      <p:sp>
        <p:nvSpPr>
          <p:cNvPr id="6" name="CuadroTexto 5">
            <a:extLst>
              <a:ext uri="{FF2B5EF4-FFF2-40B4-BE49-F238E27FC236}">
                <a16:creationId xmlns:a16="http://schemas.microsoft.com/office/drawing/2014/main" id="{C8B572D9-D22E-7091-EE3A-F4A98492C43E}"/>
              </a:ext>
            </a:extLst>
          </p:cNvPr>
          <p:cNvSpPr txBox="1"/>
          <p:nvPr/>
        </p:nvSpPr>
        <p:spPr>
          <a:xfrm>
            <a:off x="4724400" y="320040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a:ea typeface="Calibri"/>
                <a:cs typeface="Calibri"/>
              </a:rPr>
              <a:t>Documento de consenso del manejo de la FA. SEMES, SEC, SETH. Actualizacion 2023</a:t>
            </a:r>
            <a:endParaRPr lang="es-ES"/>
          </a:p>
        </p:txBody>
      </p:sp>
      <p:sp>
        <p:nvSpPr>
          <p:cNvPr id="7" name="CuadroTexto 6">
            <a:extLst>
              <a:ext uri="{FF2B5EF4-FFF2-40B4-BE49-F238E27FC236}">
                <a16:creationId xmlns:a16="http://schemas.microsoft.com/office/drawing/2014/main" id="{B6C22BE7-E633-33D2-ECE2-588632B41642}"/>
              </a:ext>
            </a:extLst>
          </p:cNvPr>
          <p:cNvSpPr txBox="1"/>
          <p:nvPr/>
        </p:nvSpPr>
        <p:spPr>
          <a:xfrm>
            <a:off x="4879074" y="6482686"/>
            <a:ext cx="493821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a:ea typeface="Calibri"/>
                <a:cs typeface="Calibri"/>
              </a:rPr>
              <a:t>Documento de consenso del manejo de la FA. SEMES, SEC, SETH. </a:t>
            </a:r>
            <a:r>
              <a:rPr lang="es-ES" sz="1000" dirty="0" err="1">
                <a:ea typeface="Calibri"/>
                <a:cs typeface="Calibri"/>
              </a:rPr>
              <a:t>Actualizacion</a:t>
            </a:r>
            <a:r>
              <a:rPr lang="es-ES" sz="1000" dirty="0">
                <a:ea typeface="Calibri"/>
                <a:cs typeface="Calibri"/>
              </a:rPr>
              <a:t> 2023</a:t>
            </a:r>
          </a:p>
        </p:txBody>
      </p:sp>
    </p:spTree>
    <p:extLst>
      <p:ext uri="{BB962C8B-B14F-4D97-AF65-F5344CB8AC3E}">
        <p14:creationId xmlns:p14="http://schemas.microsoft.com/office/powerpoint/2010/main" val="30984827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uadroTexto 4">
            <a:extLst>
              <a:ext uri="{FF2B5EF4-FFF2-40B4-BE49-F238E27FC236}">
                <a16:creationId xmlns:a16="http://schemas.microsoft.com/office/drawing/2014/main" id="{1BB9D692-D22C-31A6-ADBA-2C5813F69A35}"/>
              </a:ext>
            </a:extLst>
          </p:cNvPr>
          <p:cNvSpPr txBox="1">
            <a:spLocks noChangeArrowheads="1"/>
          </p:cNvSpPr>
          <p:nvPr/>
        </p:nvSpPr>
        <p:spPr bwMode="auto">
          <a:xfrm>
            <a:off x="2154239" y="484188"/>
            <a:ext cx="7913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sz="1800" b="1">
                <a:solidFill>
                  <a:srgbClr val="AC0F1F"/>
                </a:solidFill>
              </a:rPr>
              <a:t>TAQUIARRITMIAS. CONTROL DE LA FRECUENCIA CARDIACA DE LA FA</a:t>
            </a:r>
          </a:p>
        </p:txBody>
      </p:sp>
      <p:pic>
        <p:nvPicPr>
          <p:cNvPr id="2" name="Imagen 1">
            <a:extLst>
              <a:ext uri="{FF2B5EF4-FFF2-40B4-BE49-F238E27FC236}">
                <a16:creationId xmlns:a16="http://schemas.microsoft.com/office/drawing/2014/main" id="{2F3384E5-23B1-D22A-1BF6-53772E798344}"/>
              </a:ext>
            </a:extLst>
          </p:cNvPr>
          <p:cNvPicPr>
            <a:picLocks noChangeAspect="1"/>
          </p:cNvPicPr>
          <p:nvPr/>
        </p:nvPicPr>
        <p:blipFill>
          <a:blip r:embed="rId3"/>
          <a:stretch>
            <a:fillRect/>
          </a:stretch>
        </p:blipFill>
        <p:spPr>
          <a:xfrm>
            <a:off x="327645" y="1164759"/>
            <a:ext cx="5327824" cy="5077997"/>
          </a:xfrm>
          <a:prstGeom prst="rect">
            <a:avLst/>
          </a:prstGeom>
        </p:spPr>
      </p:pic>
      <p:pic>
        <p:nvPicPr>
          <p:cNvPr id="3" name="Imagen 2">
            <a:extLst>
              <a:ext uri="{FF2B5EF4-FFF2-40B4-BE49-F238E27FC236}">
                <a16:creationId xmlns:a16="http://schemas.microsoft.com/office/drawing/2014/main" id="{E4B908A4-47A8-76B5-6D14-852E5FCD5CF5}"/>
              </a:ext>
            </a:extLst>
          </p:cNvPr>
          <p:cNvPicPr>
            <a:picLocks noChangeAspect="1"/>
          </p:cNvPicPr>
          <p:nvPr/>
        </p:nvPicPr>
        <p:blipFill>
          <a:blip r:embed="rId4"/>
          <a:stretch>
            <a:fillRect/>
          </a:stretch>
        </p:blipFill>
        <p:spPr>
          <a:xfrm>
            <a:off x="5565422" y="1347699"/>
            <a:ext cx="6389511" cy="4714435"/>
          </a:xfrm>
          <a:prstGeom prst="rect">
            <a:avLst/>
          </a:prstGeom>
        </p:spPr>
      </p:pic>
      <p:sp>
        <p:nvSpPr>
          <p:cNvPr id="4" name="CuadroTexto 3">
            <a:extLst>
              <a:ext uri="{FF2B5EF4-FFF2-40B4-BE49-F238E27FC236}">
                <a16:creationId xmlns:a16="http://schemas.microsoft.com/office/drawing/2014/main" id="{7E2EA29F-386C-F59C-3554-22983EC376FD}"/>
              </a:ext>
            </a:extLst>
          </p:cNvPr>
          <p:cNvSpPr txBox="1"/>
          <p:nvPr/>
        </p:nvSpPr>
        <p:spPr>
          <a:xfrm>
            <a:off x="6096000" y="6373812"/>
            <a:ext cx="4651021" cy="246221"/>
          </a:xfrm>
          <a:prstGeom prst="rect">
            <a:avLst/>
          </a:prstGeom>
          <a:noFill/>
        </p:spPr>
        <p:txBody>
          <a:bodyPr wrap="square" rtlCol="0">
            <a:spAutoFit/>
          </a:bodyPr>
          <a:lstStyle/>
          <a:p>
            <a:r>
              <a:rPr lang="es-ES" sz="1000"/>
              <a:t>Documento de CONSENSO. Manejo de la FA. SEMES. SEC. SETH. </a:t>
            </a:r>
            <a:r>
              <a:rPr lang="es-ES" sz="1000" err="1"/>
              <a:t>Actualizacion</a:t>
            </a:r>
            <a:r>
              <a:rPr lang="es-ES" sz="1000"/>
              <a:t> 2023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D35817-A5C6-51CA-C6F9-A6C179BE9B24}"/>
              </a:ext>
            </a:extLst>
          </p:cNvPr>
          <p:cNvSpPr txBox="1"/>
          <p:nvPr/>
        </p:nvSpPr>
        <p:spPr>
          <a:xfrm>
            <a:off x="361243" y="654756"/>
            <a:ext cx="2528713" cy="3724096"/>
          </a:xfrm>
          <a:prstGeom prst="rect">
            <a:avLst/>
          </a:prstGeom>
          <a:noFill/>
        </p:spPr>
        <p:txBody>
          <a:bodyPr wrap="square">
            <a:spAutoFit/>
          </a:bodyPr>
          <a:lstStyle/>
          <a:p>
            <a:pPr>
              <a:spcAft>
                <a:spcPts val="600"/>
              </a:spcAft>
            </a:pPr>
            <a:r>
              <a:rPr lang="es-ES_tradnl" altLang="es-ES" sz="1800" b="1">
                <a:solidFill>
                  <a:schemeClr val="accent1"/>
                </a:solidFill>
              </a:rPr>
              <a:t>Derivación al hospital: </a:t>
            </a:r>
            <a:br>
              <a:rPr lang="es-ES_tradnl" altLang="es-ES" sz="1800" b="1">
                <a:solidFill>
                  <a:schemeClr val="accent1"/>
                </a:solidFill>
              </a:rPr>
            </a:br>
            <a:r>
              <a:rPr lang="es-ES_tradnl" altLang="es-ES" b="1">
                <a:solidFill>
                  <a:schemeClr val="accent1"/>
                </a:solidFill>
              </a:rPr>
              <a:t>-</a:t>
            </a:r>
            <a:r>
              <a:rPr lang="es-ES_tradnl" altLang="es-ES" sz="1800">
                <a:solidFill>
                  <a:schemeClr val="accent1"/>
                </a:solidFill>
              </a:rPr>
              <a:t>inestabilidad hemodinámica.</a:t>
            </a:r>
          </a:p>
          <a:p>
            <a:pPr>
              <a:spcAft>
                <a:spcPts val="600"/>
              </a:spcAft>
            </a:pPr>
            <a:r>
              <a:rPr lang="es-ES_tradnl" altLang="es-ES">
                <a:solidFill>
                  <a:schemeClr val="accent1"/>
                </a:solidFill>
              </a:rPr>
              <a:t>-</a:t>
            </a:r>
            <a:r>
              <a:rPr lang="es-ES_tradnl" altLang="es-ES" sz="1800">
                <a:solidFill>
                  <a:schemeClr val="accent1"/>
                </a:solidFill>
              </a:rPr>
              <a:t>complicaciones de la FA (ICC)</a:t>
            </a:r>
          </a:p>
          <a:p>
            <a:pPr>
              <a:spcAft>
                <a:spcPts val="600"/>
              </a:spcAft>
            </a:pPr>
            <a:r>
              <a:rPr lang="es-ES_tradnl" altLang="es-ES">
                <a:solidFill>
                  <a:schemeClr val="accent1"/>
                </a:solidFill>
              </a:rPr>
              <a:t>-</a:t>
            </a:r>
            <a:r>
              <a:rPr lang="es-ES_tradnl" altLang="es-ES" sz="1800">
                <a:solidFill>
                  <a:schemeClr val="accent1"/>
                </a:solidFill>
              </a:rPr>
              <a:t>mal control de síntomas o de FC</a:t>
            </a:r>
            <a:endParaRPr lang="es-ES_tradnl" altLang="es-ES">
              <a:solidFill>
                <a:schemeClr val="accent1"/>
              </a:solidFill>
            </a:endParaRPr>
          </a:p>
          <a:p>
            <a:pPr>
              <a:spcAft>
                <a:spcPts val="600"/>
              </a:spcAft>
            </a:pPr>
            <a:r>
              <a:rPr lang="es-ES_tradnl" altLang="es-ES" sz="1800" u="sng">
                <a:solidFill>
                  <a:schemeClr val="accent1"/>
                </a:solidFill>
              </a:rPr>
              <a:t>-paciente candidato a restauración del RS</a:t>
            </a:r>
            <a:r>
              <a:rPr lang="es-ES_tradnl" altLang="es-ES" sz="1800">
                <a:solidFill>
                  <a:schemeClr val="accent1"/>
                </a:solidFill>
              </a:rPr>
              <a:t>.</a:t>
            </a:r>
          </a:p>
          <a:p>
            <a:pPr>
              <a:spcAft>
                <a:spcPts val="600"/>
              </a:spcAft>
            </a:pPr>
            <a:r>
              <a:rPr lang="es-ES_tradnl" altLang="es-ES" sz="1800" b="1">
                <a:solidFill>
                  <a:schemeClr val="accent1"/>
                </a:solidFill>
              </a:rPr>
              <a:t>Profilaxis de la TE: </a:t>
            </a:r>
            <a:r>
              <a:rPr lang="es-ES_tradnl" altLang="es-ES" sz="1800">
                <a:solidFill>
                  <a:schemeClr val="accent1"/>
                </a:solidFill>
              </a:rPr>
              <a:t>debe realizarse en todos los ámbitos asistenciales.</a:t>
            </a:r>
          </a:p>
        </p:txBody>
      </p:sp>
      <p:sp>
        <p:nvSpPr>
          <p:cNvPr id="4" name="CuadroTexto 3">
            <a:extLst>
              <a:ext uri="{FF2B5EF4-FFF2-40B4-BE49-F238E27FC236}">
                <a16:creationId xmlns:a16="http://schemas.microsoft.com/office/drawing/2014/main" id="{84AB9639-227F-F11F-0E83-4986CB440977}"/>
              </a:ext>
            </a:extLst>
          </p:cNvPr>
          <p:cNvSpPr txBox="1"/>
          <p:nvPr/>
        </p:nvSpPr>
        <p:spPr>
          <a:xfrm>
            <a:off x="2342512" y="261245"/>
            <a:ext cx="6977759" cy="369332"/>
          </a:xfrm>
          <a:prstGeom prst="rect">
            <a:avLst/>
          </a:prstGeom>
          <a:noFill/>
        </p:spPr>
        <p:txBody>
          <a:bodyPr wrap="square" rtlCol="0">
            <a:spAutoFit/>
          </a:bodyPr>
          <a:lstStyle/>
          <a:p>
            <a:r>
              <a:rPr lang="es-ES" b="1">
                <a:solidFill>
                  <a:srgbClr val="C00000"/>
                </a:solidFill>
              </a:rPr>
              <a:t>TAQUIARRIMIAS. CONTROL DEL RITMO EN LA FIBRILACIÓN AURICULAR</a:t>
            </a:r>
          </a:p>
        </p:txBody>
      </p:sp>
      <p:pic>
        <p:nvPicPr>
          <p:cNvPr id="5" name="Imagen 4">
            <a:extLst>
              <a:ext uri="{FF2B5EF4-FFF2-40B4-BE49-F238E27FC236}">
                <a16:creationId xmlns:a16="http://schemas.microsoft.com/office/drawing/2014/main" id="{3994C232-2F5D-47A7-E627-F92C3E076C85}"/>
              </a:ext>
            </a:extLst>
          </p:cNvPr>
          <p:cNvPicPr>
            <a:picLocks noChangeAspect="1"/>
          </p:cNvPicPr>
          <p:nvPr/>
        </p:nvPicPr>
        <p:blipFill>
          <a:blip r:embed="rId2"/>
          <a:stretch>
            <a:fillRect/>
          </a:stretch>
        </p:blipFill>
        <p:spPr>
          <a:xfrm>
            <a:off x="2717743" y="846667"/>
            <a:ext cx="9085978" cy="5565422"/>
          </a:xfrm>
          <a:prstGeom prst="rect">
            <a:avLst/>
          </a:prstGeom>
        </p:spPr>
      </p:pic>
      <p:sp>
        <p:nvSpPr>
          <p:cNvPr id="6" name="CuadroTexto 5">
            <a:extLst>
              <a:ext uri="{FF2B5EF4-FFF2-40B4-BE49-F238E27FC236}">
                <a16:creationId xmlns:a16="http://schemas.microsoft.com/office/drawing/2014/main" id="{6EC1FB8A-4645-ED98-FCA6-44EAE4048E7F}"/>
              </a:ext>
            </a:extLst>
          </p:cNvPr>
          <p:cNvSpPr txBox="1"/>
          <p:nvPr/>
        </p:nvSpPr>
        <p:spPr>
          <a:xfrm>
            <a:off x="4978400" y="6513689"/>
            <a:ext cx="4559261" cy="400110"/>
          </a:xfrm>
          <a:prstGeom prst="rect">
            <a:avLst/>
          </a:prstGeom>
          <a:noFill/>
        </p:spPr>
        <p:txBody>
          <a:bodyPr wrap="none" rtlCol="0">
            <a:spAutoFit/>
          </a:bodyPr>
          <a:lstStyle/>
          <a:p>
            <a:r>
              <a:rPr lang="es-ES" sz="1000"/>
              <a:t>Documento de CONSENSO del maneja del FA. SEMES, SEC, SETH. </a:t>
            </a:r>
            <a:r>
              <a:rPr lang="es-ES" sz="1000" err="1"/>
              <a:t>Actualizacion</a:t>
            </a:r>
            <a:r>
              <a:rPr lang="es-ES" sz="1000"/>
              <a:t> 2023</a:t>
            </a:r>
          </a:p>
          <a:p>
            <a:endParaRPr lang="es-ES" sz="1000"/>
          </a:p>
        </p:txBody>
      </p:sp>
    </p:spTree>
    <p:extLst>
      <p:ext uri="{BB962C8B-B14F-4D97-AF65-F5344CB8AC3E}">
        <p14:creationId xmlns:p14="http://schemas.microsoft.com/office/powerpoint/2010/main" val="1703943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101ED8D-307C-B732-F29D-64AB73FAAEA7}"/>
              </a:ext>
            </a:extLst>
          </p:cNvPr>
          <p:cNvPicPr>
            <a:picLocks noChangeAspect="1"/>
          </p:cNvPicPr>
          <p:nvPr/>
        </p:nvPicPr>
        <p:blipFill>
          <a:blip r:embed="rId2"/>
          <a:stretch>
            <a:fillRect/>
          </a:stretch>
        </p:blipFill>
        <p:spPr>
          <a:xfrm>
            <a:off x="767644" y="1275644"/>
            <a:ext cx="5136445" cy="4222045"/>
          </a:xfrm>
          <a:prstGeom prst="rect">
            <a:avLst/>
          </a:prstGeom>
        </p:spPr>
      </p:pic>
      <p:pic>
        <p:nvPicPr>
          <p:cNvPr id="3" name="Imagen 2">
            <a:extLst>
              <a:ext uri="{FF2B5EF4-FFF2-40B4-BE49-F238E27FC236}">
                <a16:creationId xmlns:a16="http://schemas.microsoft.com/office/drawing/2014/main" id="{FB4B06DD-A0AE-A9CC-D578-40D7DB295D07}"/>
              </a:ext>
            </a:extLst>
          </p:cNvPr>
          <p:cNvPicPr>
            <a:picLocks noChangeAspect="1"/>
          </p:cNvPicPr>
          <p:nvPr/>
        </p:nvPicPr>
        <p:blipFill>
          <a:blip r:embed="rId3"/>
          <a:stretch>
            <a:fillRect/>
          </a:stretch>
        </p:blipFill>
        <p:spPr>
          <a:xfrm>
            <a:off x="6540500" y="825500"/>
            <a:ext cx="5346700" cy="5207000"/>
          </a:xfrm>
          <a:prstGeom prst="rect">
            <a:avLst/>
          </a:prstGeom>
        </p:spPr>
      </p:pic>
      <p:sp>
        <p:nvSpPr>
          <p:cNvPr id="4" name="CuadroTexto 3">
            <a:extLst>
              <a:ext uri="{FF2B5EF4-FFF2-40B4-BE49-F238E27FC236}">
                <a16:creationId xmlns:a16="http://schemas.microsoft.com/office/drawing/2014/main" id="{3458C4EF-4F1D-CD07-78F4-6F049C7C7FCC}"/>
              </a:ext>
            </a:extLst>
          </p:cNvPr>
          <p:cNvSpPr txBox="1"/>
          <p:nvPr/>
        </p:nvSpPr>
        <p:spPr>
          <a:xfrm>
            <a:off x="2952520" y="6224530"/>
            <a:ext cx="4556055" cy="400110"/>
          </a:xfrm>
          <a:prstGeom prst="rect">
            <a:avLst/>
          </a:prstGeom>
          <a:noFill/>
        </p:spPr>
        <p:txBody>
          <a:bodyPr wrap="none" rtlCol="0">
            <a:spAutoFit/>
          </a:bodyPr>
          <a:lstStyle/>
          <a:p>
            <a:r>
              <a:rPr lang="es-ES" sz="1000"/>
              <a:t>Documento de consenso del manejo de la FA. SEMES, SEC, SETH. </a:t>
            </a:r>
            <a:r>
              <a:rPr lang="es-ES" sz="1000" err="1"/>
              <a:t>Actualizacion</a:t>
            </a:r>
            <a:r>
              <a:rPr lang="es-ES" sz="1000"/>
              <a:t> 2023</a:t>
            </a:r>
          </a:p>
          <a:p>
            <a:endParaRPr lang="es-ES" sz="1000"/>
          </a:p>
        </p:txBody>
      </p:sp>
      <p:sp>
        <p:nvSpPr>
          <p:cNvPr id="5" name="CuadroTexto 4">
            <a:extLst>
              <a:ext uri="{FF2B5EF4-FFF2-40B4-BE49-F238E27FC236}">
                <a16:creationId xmlns:a16="http://schemas.microsoft.com/office/drawing/2014/main" id="{9417B083-C26D-6CCD-8735-C5C991E6223A}"/>
              </a:ext>
            </a:extLst>
          </p:cNvPr>
          <p:cNvSpPr txBox="1"/>
          <p:nvPr/>
        </p:nvSpPr>
        <p:spPr>
          <a:xfrm>
            <a:off x="1894901" y="374573"/>
            <a:ext cx="6960752" cy="646331"/>
          </a:xfrm>
          <a:prstGeom prst="rect">
            <a:avLst/>
          </a:prstGeom>
          <a:noFill/>
        </p:spPr>
        <p:txBody>
          <a:bodyPr wrap="none" rtlCol="0">
            <a:spAutoFit/>
          </a:bodyPr>
          <a:lstStyle/>
          <a:p>
            <a:r>
              <a:rPr lang="es-ES" b="1">
                <a:solidFill>
                  <a:srgbClr val="C00000"/>
                </a:solidFill>
              </a:rPr>
              <a:t>TAQUIARRIMIAS. CONTROL DEL RITMO EN LA FIBRILACIÓN AURICULAR</a:t>
            </a:r>
          </a:p>
          <a:p>
            <a:endParaRPr lang="es-ES"/>
          </a:p>
        </p:txBody>
      </p:sp>
    </p:spTree>
    <p:extLst>
      <p:ext uri="{BB962C8B-B14F-4D97-AF65-F5344CB8AC3E}">
        <p14:creationId xmlns:p14="http://schemas.microsoft.com/office/powerpoint/2010/main" val="83114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F08C128-E1FE-DCBE-60F5-47AE5C0BC543}"/>
              </a:ext>
            </a:extLst>
          </p:cNvPr>
          <p:cNvSpPr txBox="1"/>
          <p:nvPr/>
        </p:nvSpPr>
        <p:spPr>
          <a:xfrm>
            <a:off x="1580444" y="654756"/>
            <a:ext cx="7847918" cy="369332"/>
          </a:xfrm>
          <a:prstGeom prst="rect">
            <a:avLst/>
          </a:prstGeom>
          <a:noFill/>
        </p:spPr>
        <p:txBody>
          <a:bodyPr wrap="none" rtlCol="0">
            <a:spAutoFit/>
          </a:bodyPr>
          <a:lstStyle/>
          <a:p>
            <a:r>
              <a:rPr lang="es-ES" b="1">
                <a:solidFill>
                  <a:srgbClr val="C00000"/>
                </a:solidFill>
              </a:rPr>
              <a:t>TAQUIARRITMIAS. TERAPIA DE MANTENIMIENTO EN LA FA. TERAPIA UPSTREAM</a:t>
            </a:r>
          </a:p>
        </p:txBody>
      </p:sp>
      <p:pic>
        <p:nvPicPr>
          <p:cNvPr id="3" name="Imagen 2">
            <a:extLst>
              <a:ext uri="{FF2B5EF4-FFF2-40B4-BE49-F238E27FC236}">
                <a16:creationId xmlns:a16="http://schemas.microsoft.com/office/drawing/2014/main" id="{C6E82319-2EB4-F505-19B4-21BAB0B97580}"/>
              </a:ext>
            </a:extLst>
          </p:cNvPr>
          <p:cNvPicPr>
            <a:picLocks noChangeAspect="1"/>
          </p:cNvPicPr>
          <p:nvPr/>
        </p:nvPicPr>
        <p:blipFill>
          <a:blip r:embed="rId2"/>
          <a:stretch>
            <a:fillRect/>
          </a:stretch>
        </p:blipFill>
        <p:spPr>
          <a:xfrm>
            <a:off x="455083" y="1024088"/>
            <a:ext cx="5930900" cy="5016500"/>
          </a:xfrm>
          <a:prstGeom prst="rect">
            <a:avLst/>
          </a:prstGeom>
        </p:spPr>
      </p:pic>
      <p:sp>
        <p:nvSpPr>
          <p:cNvPr id="5" name="CuadroTexto 4">
            <a:extLst>
              <a:ext uri="{FF2B5EF4-FFF2-40B4-BE49-F238E27FC236}">
                <a16:creationId xmlns:a16="http://schemas.microsoft.com/office/drawing/2014/main" id="{B2253140-5651-51FE-0A3E-BE3064550DBC}"/>
              </a:ext>
            </a:extLst>
          </p:cNvPr>
          <p:cNvSpPr txBox="1"/>
          <p:nvPr/>
        </p:nvSpPr>
        <p:spPr>
          <a:xfrm>
            <a:off x="5994399" y="1024088"/>
            <a:ext cx="5576711" cy="4062651"/>
          </a:xfrm>
          <a:prstGeom prst="rect">
            <a:avLst/>
          </a:prstGeom>
          <a:noFill/>
        </p:spPr>
        <p:txBody>
          <a:bodyPr wrap="square">
            <a:spAutoFit/>
          </a:bodyPr>
          <a:lstStyle/>
          <a:p>
            <a:r>
              <a:rPr lang="es-ES" sz="1600">
                <a:solidFill>
                  <a:srgbClr val="1F2223"/>
                </a:solidFill>
                <a:effectLst/>
                <a:latin typeface="Helvetica" pitchFamily="2" charset="0"/>
              </a:rPr>
              <a:t>La FA esta ligada a la existencia del cardiomiopatía auricular que predisponen al desarrollo y progresión de la propia arritmia.</a:t>
            </a:r>
          </a:p>
          <a:p>
            <a:endParaRPr lang="es-ES" sz="1600">
              <a:solidFill>
                <a:srgbClr val="1F2223"/>
              </a:solidFill>
              <a:latin typeface="Helvetica" pitchFamily="2" charset="0"/>
            </a:endParaRPr>
          </a:p>
          <a:p>
            <a:r>
              <a:rPr lang="es-ES" sz="1600" err="1">
                <a:solidFill>
                  <a:srgbClr val="1F2223"/>
                </a:solidFill>
                <a:effectLst/>
                <a:latin typeface="Helvetica" pitchFamily="2" charset="0"/>
              </a:rPr>
              <a:t>Farmacos</a:t>
            </a:r>
            <a:r>
              <a:rPr lang="es-ES" sz="1600">
                <a:solidFill>
                  <a:srgbClr val="1F2223"/>
                </a:solidFill>
                <a:effectLst/>
                <a:latin typeface="Helvetica" pitchFamily="2" charset="0"/>
              </a:rPr>
              <a:t> que podrían tener efectos beneficiosos al reducir la progresión del remodelado eléctrico y </a:t>
            </a:r>
            <a:r>
              <a:rPr lang="es-ES" sz="1600" err="1">
                <a:solidFill>
                  <a:srgbClr val="1F2223"/>
                </a:solidFill>
                <a:effectLst/>
                <a:latin typeface="Helvetica" pitchFamily="2" charset="0"/>
              </a:rPr>
              <a:t>estructral</a:t>
            </a:r>
            <a:r>
              <a:rPr lang="es-ES" sz="1600">
                <a:solidFill>
                  <a:srgbClr val="1F2223"/>
                </a:solidFill>
                <a:effectLst/>
                <a:latin typeface="Helvetica" pitchFamily="2" charset="0"/>
              </a:rPr>
              <a:t> y disminuir la incidencia de recurrencias y de carga arrítmica. </a:t>
            </a:r>
          </a:p>
          <a:p>
            <a:endParaRPr lang="es-ES" sz="1600">
              <a:solidFill>
                <a:srgbClr val="1F2223"/>
              </a:solidFill>
              <a:latin typeface="Helvetica" pitchFamily="2" charset="0"/>
            </a:endParaRPr>
          </a:p>
          <a:p>
            <a:r>
              <a:rPr lang="es-ES" sz="1600">
                <a:solidFill>
                  <a:srgbClr val="1F2223"/>
                </a:solidFill>
                <a:latin typeface="Helvetica" pitchFamily="2" charset="0"/>
              </a:rPr>
              <a:t>-Antagonistas del receptor </a:t>
            </a:r>
            <a:r>
              <a:rPr lang="es-ES" sz="1600" err="1">
                <a:solidFill>
                  <a:srgbClr val="1F2223"/>
                </a:solidFill>
                <a:latin typeface="Helvetica" pitchFamily="2" charset="0"/>
              </a:rPr>
              <a:t>mineralcorticoide</a:t>
            </a:r>
            <a:r>
              <a:rPr lang="es-ES" sz="1600">
                <a:solidFill>
                  <a:srgbClr val="1F2223"/>
                </a:solidFill>
                <a:latin typeface="Helvetica" pitchFamily="2" charset="0"/>
              </a:rPr>
              <a:t>.</a:t>
            </a:r>
          </a:p>
          <a:p>
            <a:r>
              <a:rPr lang="es-ES" sz="1600">
                <a:solidFill>
                  <a:srgbClr val="1F2223"/>
                </a:solidFill>
                <a:effectLst/>
                <a:latin typeface="Helvetica" pitchFamily="2" charset="0"/>
              </a:rPr>
              <a:t>-IECA </a:t>
            </a:r>
          </a:p>
          <a:p>
            <a:r>
              <a:rPr lang="es-ES" sz="1600">
                <a:solidFill>
                  <a:srgbClr val="1F2223"/>
                </a:solidFill>
                <a:latin typeface="Helvetica" pitchFamily="2" charset="0"/>
              </a:rPr>
              <a:t>-ARA II </a:t>
            </a:r>
          </a:p>
          <a:p>
            <a:r>
              <a:rPr lang="es-ES" sz="1600">
                <a:solidFill>
                  <a:srgbClr val="1F2223"/>
                </a:solidFill>
                <a:latin typeface="Helvetica" pitchFamily="2" charset="0"/>
              </a:rPr>
              <a:t>-ISGLT2 en IC</a:t>
            </a:r>
          </a:p>
          <a:p>
            <a:r>
              <a:rPr lang="es-ES" sz="1600">
                <a:solidFill>
                  <a:srgbClr val="1F2223"/>
                </a:solidFill>
                <a:effectLst/>
                <a:latin typeface="Helvetica" pitchFamily="2" charset="0"/>
              </a:rPr>
              <a:t>-Tratamiento </a:t>
            </a:r>
            <a:r>
              <a:rPr lang="es-ES" sz="1600" err="1">
                <a:solidFill>
                  <a:srgbClr val="1F2223"/>
                </a:solidFill>
                <a:effectLst/>
                <a:latin typeface="Helvetica" pitchFamily="2" charset="0"/>
              </a:rPr>
              <a:t>coadjuvante</a:t>
            </a:r>
            <a:r>
              <a:rPr lang="es-ES" sz="1600">
                <a:solidFill>
                  <a:srgbClr val="1F2223"/>
                </a:solidFill>
                <a:effectLst/>
                <a:latin typeface="Helvetica" pitchFamily="2" charset="0"/>
              </a:rPr>
              <a:t> de los factores de riesgo cardiovascular, IC, cardiopatía </a:t>
            </a:r>
            <a:r>
              <a:rPr lang="es-ES" sz="1600" err="1">
                <a:solidFill>
                  <a:srgbClr val="1F2223"/>
                </a:solidFill>
                <a:effectLst/>
                <a:latin typeface="Helvetica" pitchFamily="2" charset="0"/>
              </a:rPr>
              <a:t>estrucutral</a:t>
            </a:r>
            <a:r>
              <a:rPr lang="es-ES" sz="1600">
                <a:solidFill>
                  <a:srgbClr val="1F2223"/>
                </a:solidFill>
                <a:effectLst/>
                <a:latin typeface="Helvetica" pitchFamily="2" charset="0"/>
              </a:rPr>
              <a:t> o hipertrofia ventricular</a:t>
            </a:r>
          </a:p>
          <a:p>
            <a:r>
              <a:rPr lang="es-ES">
                <a:solidFill>
                  <a:srgbClr val="1F2223"/>
                </a:solidFill>
                <a:effectLst/>
                <a:latin typeface="Helvetica" pitchFamily="2" charset="0"/>
              </a:rPr>
              <a:t>.</a:t>
            </a:r>
          </a:p>
        </p:txBody>
      </p:sp>
      <p:sp>
        <p:nvSpPr>
          <p:cNvPr id="4" name="CuadroTexto 3">
            <a:extLst>
              <a:ext uri="{FF2B5EF4-FFF2-40B4-BE49-F238E27FC236}">
                <a16:creationId xmlns:a16="http://schemas.microsoft.com/office/drawing/2014/main" id="{5B58EA75-EF07-3CD7-8D6B-C663E8455EE2}"/>
              </a:ext>
            </a:extLst>
          </p:cNvPr>
          <p:cNvSpPr txBox="1"/>
          <p:nvPr/>
        </p:nvSpPr>
        <p:spPr>
          <a:xfrm>
            <a:off x="5442333" y="6301648"/>
            <a:ext cx="4556055" cy="400110"/>
          </a:xfrm>
          <a:prstGeom prst="rect">
            <a:avLst/>
          </a:prstGeom>
          <a:noFill/>
        </p:spPr>
        <p:txBody>
          <a:bodyPr wrap="none" rtlCol="0">
            <a:spAutoFit/>
          </a:bodyPr>
          <a:lstStyle/>
          <a:p>
            <a:r>
              <a:rPr lang="es-ES" sz="1000"/>
              <a:t>Documento de consenso del manejo de la FA. SEMES, SEC, SETH. </a:t>
            </a:r>
            <a:r>
              <a:rPr lang="es-ES" sz="1000" err="1"/>
              <a:t>Actualizacion</a:t>
            </a:r>
            <a:r>
              <a:rPr lang="es-ES" sz="1000"/>
              <a:t> 2023</a:t>
            </a:r>
          </a:p>
          <a:p>
            <a:endParaRPr lang="es-ES" sz="1000"/>
          </a:p>
        </p:txBody>
      </p:sp>
    </p:spTree>
    <p:extLst>
      <p:ext uri="{BB962C8B-B14F-4D97-AF65-F5344CB8AC3E}">
        <p14:creationId xmlns:p14="http://schemas.microsoft.com/office/powerpoint/2010/main" val="2453720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uadroTexto 4">
            <a:extLst>
              <a:ext uri="{FF2B5EF4-FFF2-40B4-BE49-F238E27FC236}">
                <a16:creationId xmlns:a16="http://schemas.microsoft.com/office/drawing/2014/main" id="{30504BB2-4F1A-DBC3-1FF1-022456C34AE8}"/>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b="1">
                <a:solidFill>
                  <a:srgbClr val="AC0F1F"/>
                </a:solidFill>
              </a:rPr>
              <a:t>TAQUIARRITMIAS</a:t>
            </a:r>
          </a:p>
        </p:txBody>
      </p:sp>
      <p:sp>
        <p:nvSpPr>
          <p:cNvPr id="116739" name="24 CuadroTexto">
            <a:extLst>
              <a:ext uri="{FF2B5EF4-FFF2-40B4-BE49-F238E27FC236}">
                <a16:creationId xmlns:a16="http://schemas.microsoft.com/office/drawing/2014/main" id="{D11654C0-26EF-D0CD-994A-B89AB65CF258}"/>
              </a:ext>
            </a:extLst>
          </p:cNvPr>
          <p:cNvSpPr txBox="1">
            <a:spLocks noChangeArrowheads="1"/>
          </p:cNvSpPr>
          <p:nvPr/>
        </p:nvSpPr>
        <p:spPr bwMode="auto">
          <a:xfrm>
            <a:off x="2162176" y="1196975"/>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C00000"/>
                </a:solidFill>
              </a:rPr>
              <a:t>Taquiarritmias de QRS ancho</a:t>
            </a:r>
          </a:p>
        </p:txBody>
      </p:sp>
      <p:graphicFrame>
        <p:nvGraphicFramePr>
          <p:cNvPr id="6" name="4 Tabla">
            <a:extLst>
              <a:ext uri="{FF2B5EF4-FFF2-40B4-BE49-F238E27FC236}">
                <a16:creationId xmlns:a16="http://schemas.microsoft.com/office/drawing/2014/main" id="{135D55AD-C22C-47D9-3412-BBFAD7388EB1}"/>
              </a:ext>
            </a:extLst>
          </p:cNvPr>
          <p:cNvGraphicFramePr>
            <a:graphicFrameLocks noGrp="1"/>
          </p:cNvGraphicFramePr>
          <p:nvPr>
            <p:extLst>
              <p:ext uri="{D42A27DB-BD31-4B8C-83A1-F6EECF244321}">
                <p14:modId xmlns:p14="http://schemas.microsoft.com/office/powerpoint/2010/main" val="2785907957"/>
              </p:ext>
            </p:extLst>
          </p:nvPr>
        </p:nvGraphicFramePr>
        <p:xfrm>
          <a:off x="2320926" y="1704976"/>
          <a:ext cx="5375275" cy="3851275"/>
        </p:xfrm>
        <a:graphic>
          <a:graphicData uri="http://schemas.openxmlformats.org/drawingml/2006/table">
            <a:tbl>
              <a:tblPr/>
              <a:tblGrid>
                <a:gridCol w="5375275">
                  <a:extLst>
                    <a:ext uri="{9D8B030D-6E8A-4147-A177-3AD203B41FA5}">
                      <a16:colId xmlns:a16="http://schemas.microsoft.com/office/drawing/2014/main" val="20000"/>
                    </a:ext>
                  </a:extLst>
                </a:gridCol>
              </a:tblGrid>
              <a:tr h="4159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rtl="0" eaLnBrk="1" fontAlgn="base" latinLnBrk="0" hangingPunct="1">
                        <a:lnSpc>
                          <a:spcPct val="100000"/>
                        </a:lnSpc>
                        <a:spcBef>
                          <a:spcPct val="0"/>
                        </a:spcBef>
                        <a:spcAft>
                          <a:spcPct val="0"/>
                        </a:spcAft>
                        <a:buClrTx/>
                        <a:buSzTx/>
                        <a:buFontTx/>
                        <a:buNone/>
                      </a:pPr>
                      <a:r>
                        <a:rPr kumimoji="0" lang="es-ES_tradnl" altLang="es-ES" sz="1600" b="1" i="0" u="none" strike="noStrike" cap="none" normalizeH="0" baseline="0" dirty="0">
                          <a:ln>
                            <a:noFill/>
                          </a:ln>
                          <a:solidFill>
                            <a:srgbClr val="403B65"/>
                          </a:solidFill>
                          <a:effectLst/>
                          <a:latin typeface="Calibri"/>
                          <a:ea typeface="MS PGothic"/>
                        </a:rPr>
                        <a:t>Taquicardias de complejo QRS ancho </a:t>
                      </a:r>
                      <a:r>
                        <a:rPr lang="es-ES_tradnl" altLang="es-ES" sz="1600" b="1" i="0" u="none" strike="noStrike" cap="none" normalizeH="0" baseline="0" dirty="0">
                          <a:ln>
                            <a:noFill/>
                          </a:ln>
                          <a:solidFill>
                            <a:srgbClr val="403B65"/>
                          </a:solidFill>
                          <a:effectLst/>
                          <a:latin typeface="Calibri"/>
                          <a:ea typeface="MS PGothic"/>
                        </a:rPr>
                        <a:t> </a:t>
                      </a:r>
                      <a:r>
                        <a:rPr kumimoji="0" lang="es-ES_tradnl" altLang="es-ES" sz="1600" b="1" i="0" u="none" strike="noStrike" cap="none" normalizeH="0" baseline="0" dirty="0">
                          <a:ln>
                            <a:noFill/>
                          </a:ln>
                          <a:solidFill>
                            <a:srgbClr val="403B65"/>
                          </a:solidFill>
                          <a:effectLst/>
                          <a:latin typeface="Calibri"/>
                          <a:ea typeface="MS PGothic"/>
                        </a:rPr>
                        <a:t>(&gt;120 ms)</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ABA7CB"/>
                    </a:solidFill>
                  </a:tcPr>
                </a:tc>
                <a:extLst>
                  <a:ext uri="{0D108BD9-81ED-4DB2-BD59-A6C34878D82A}">
                    <a16:rowId xmlns:a16="http://schemas.microsoft.com/office/drawing/2014/main" val="10000"/>
                  </a:ext>
                </a:extLst>
              </a:tr>
              <a:tr h="3206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_tradnl" altLang="es-ES" sz="1500" b="0" i="0" u="none" strike="noStrike" cap="none" normalizeH="0" baseline="0" dirty="0">
                          <a:ln>
                            <a:noFill/>
                          </a:ln>
                          <a:solidFill>
                            <a:srgbClr val="FFFFFF"/>
                          </a:solidFill>
                          <a:effectLst/>
                          <a:latin typeface="Calibri"/>
                          <a:ea typeface="MS PGothic"/>
                        </a:rPr>
                        <a:t>REGULARES</a:t>
                      </a:r>
                      <a:endParaRPr kumimoji="0" lang="es-ES" altLang="es-ES" sz="1500" b="0" i="0" u="none" strike="noStrike" cap="none" normalizeH="0" baseline="0" dirty="0">
                        <a:ln>
                          <a:noFill/>
                        </a:ln>
                        <a:solidFill>
                          <a:srgbClr val="FFFFFF"/>
                        </a:solidFill>
                        <a:effectLst/>
                        <a:latin typeface="Calibri"/>
                        <a:ea typeface="MS PGothic"/>
                      </a:endParaRP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03B65"/>
                    </a:solidFill>
                  </a:tcPr>
                </a:tc>
                <a:extLst>
                  <a:ext uri="{0D108BD9-81ED-4DB2-BD59-A6C34878D82A}">
                    <a16:rowId xmlns:a16="http://schemas.microsoft.com/office/drawing/2014/main" val="10001"/>
                  </a:ext>
                </a:extLst>
              </a:tr>
              <a:tr h="3206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ES_tradnl" altLang="es-ES" sz="1500" b="0" i="0" u="none" strike="noStrike" cap="none" normalizeH="0" baseline="0" dirty="0">
                          <a:ln>
                            <a:noFill/>
                          </a:ln>
                          <a:solidFill>
                            <a:srgbClr val="302C4C"/>
                          </a:solidFill>
                          <a:effectLst/>
                          <a:latin typeface="Calibri"/>
                          <a:ea typeface="MS PGothic"/>
                        </a:rPr>
                        <a:t>Taquicardias supraventriculares conducidas con </a:t>
                      </a:r>
                      <a:r>
                        <a:rPr kumimoji="0" lang="es-ES_tradnl" altLang="es-ES" sz="1500" b="0" i="0" u="none" strike="noStrike" cap="none" normalizeH="0" baseline="0" dirty="0" err="1">
                          <a:ln>
                            <a:noFill/>
                          </a:ln>
                          <a:solidFill>
                            <a:srgbClr val="302C4C"/>
                          </a:solidFill>
                          <a:effectLst/>
                          <a:latin typeface="Calibri"/>
                          <a:ea typeface="MS PGothic"/>
                        </a:rPr>
                        <a:t>aberrancia</a:t>
                      </a:r>
                      <a:endParaRPr kumimoji="0" lang="es-ES_tradnl" altLang="es-ES" sz="1500" b="0" i="0" u="none" strike="noStrike" cap="none" normalizeH="0" baseline="0" dirty="0">
                        <a:ln>
                          <a:noFill/>
                        </a:ln>
                        <a:solidFill>
                          <a:srgbClr val="302C4C"/>
                        </a:solidFill>
                        <a:effectLst/>
                        <a:latin typeface="Calibri"/>
                        <a:ea typeface="MS PGothic"/>
                      </a:endParaRP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2"/>
                  </a:ext>
                </a:extLst>
              </a:tr>
              <a:tr h="3206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ES_tradnl" altLang="es-ES" sz="1500" b="0" i="0" u="none" strike="noStrike" cap="none" normalizeH="0" baseline="0" dirty="0">
                          <a:ln>
                            <a:noFill/>
                          </a:ln>
                          <a:solidFill>
                            <a:srgbClr val="302C4C"/>
                          </a:solidFill>
                          <a:effectLst/>
                          <a:latin typeface="Calibri"/>
                          <a:ea typeface="MS PGothic"/>
                        </a:rPr>
                        <a:t>Bloqueo de rama preexistente</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3"/>
                  </a:ext>
                </a:extLst>
              </a:tr>
              <a:tr h="5492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ES_tradnl" altLang="es-ES" sz="1500" b="0" i="0" u="none" strike="noStrike" cap="none" normalizeH="0" baseline="0" dirty="0">
                          <a:ln>
                            <a:noFill/>
                          </a:ln>
                          <a:solidFill>
                            <a:srgbClr val="302C4C"/>
                          </a:solidFill>
                          <a:effectLst/>
                          <a:latin typeface="Calibri"/>
                          <a:ea typeface="MS PGothic"/>
                        </a:rPr>
                        <a:t>Bloqueo de rama funcional </a:t>
                      </a:r>
                      <a:br>
                        <a:rPr kumimoji="0" lang="es-ES_tradnl" altLang="es-ES" sz="1500" b="0" i="0" u="none" strike="noStrike" cap="none" normalizeH="0" baseline="0" dirty="0">
                          <a:ln>
                            <a:noFill/>
                          </a:ln>
                          <a:solidFill>
                            <a:srgbClr val="302C4C"/>
                          </a:solidFill>
                          <a:effectLst/>
                          <a:latin typeface="Calibri"/>
                          <a:ea typeface="MS PGothic"/>
                        </a:rPr>
                      </a:br>
                      <a:r>
                        <a:rPr kumimoji="0" lang="es-ES_tradnl" altLang="es-ES" sz="1500" b="0" i="0" u="none" strike="noStrike" cap="none" normalizeH="0" baseline="0" dirty="0">
                          <a:ln>
                            <a:noFill/>
                          </a:ln>
                          <a:solidFill>
                            <a:srgbClr val="302C4C"/>
                          </a:solidFill>
                          <a:effectLst/>
                          <a:latin typeface="Calibri"/>
                          <a:ea typeface="MS PGothic"/>
                        </a:rPr>
                        <a:t>(desencadenado por la taquicardia)</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4"/>
                  </a:ext>
                </a:extLst>
              </a:tr>
              <a:tr h="3206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ES_tradnl" altLang="es-ES" sz="1500" b="0" i="0" u="none" strike="noStrike" cap="none" normalizeH="0" baseline="0" dirty="0">
                          <a:ln>
                            <a:noFill/>
                          </a:ln>
                          <a:solidFill>
                            <a:srgbClr val="302C4C"/>
                          </a:solidFill>
                          <a:effectLst/>
                          <a:latin typeface="Calibri"/>
                          <a:ea typeface="MS PGothic"/>
                        </a:rPr>
                        <a:t>Taquicardia </a:t>
                      </a:r>
                      <a:r>
                        <a:rPr kumimoji="0" lang="es-ES_tradnl" altLang="es-ES" sz="1500" b="0" i="0" u="none" strike="noStrike" cap="none" normalizeH="0" baseline="0" dirty="0" err="1">
                          <a:ln>
                            <a:noFill/>
                          </a:ln>
                          <a:solidFill>
                            <a:srgbClr val="302C4C"/>
                          </a:solidFill>
                          <a:effectLst/>
                          <a:latin typeface="Calibri"/>
                          <a:ea typeface="MS PGothic"/>
                        </a:rPr>
                        <a:t>antidrómica</a:t>
                      </a:r>
                      <a:r>
                        <a:rPr kumimoji="0" lang="es-ES_tradnl" altLang="es-ES" sz="1500" b="0" i="0" u="none" strike="noStrike" cap="none" normalizeH="0" baseline="0" dirty="0">
                          <a:ln>
                            <a:noFill/>
                          </a:ln>
                          <a:solidFill>
                            <a:srgbClr val="302C4C"/>
                          </a:solidFill>
                          <a:effectLst/>
                          <a:latin typeface="Calibri"/>
                          <a:ea typeface="MS PGothic"/>
                        </a:rPr>
                        <a:t> en los síndrome de preexcitación</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5"/>
                  </a:ext>
                </a:extLst>
              </a:tr>
              <a:tr h="3206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ES_tradnl" altLang="es-ES" sz="1500" b="0" i="0" u="none" strike="noStrike" cap="none" normalizeH="0" baseline="0" dirty="0">
                          <a:ln>
                            <a:noFill/>
                          </a:ln>
                          <a:solidFill>
                            <a:srgbClr val="302C4C"/>
                          </a:solidFill>
                          <a:effectLst/>
                          <a:latin typeface="Calibri"/>
                          <a:ea typeface="MS PGothic"/>
                        </a:rPr>
                        <a:t>Taquicardia ventricular </a:t>
                      </a:r>
                      <a:r>
                        <a:rPr kumimoji="0" lang="es-ES_tradnl" altLang="es-ES" sz="1500" b="0" i="0" u="none" strike="noStrike" cap="none" normalizeH="0" baseline="0" dirty="0" err="1">
                          <a:ln>
                            <a:noFill/>
                          </a:ln>
                          <a:solidFill>
                            <a:srgbClr val="302C4C"/>
                          </a:solidFill>
                          <a:effectLst/>
                          <a:latin typeface="Calibri"/>
                          <a:ea typeface="MS PGothic"/>
                        </a:rPr>
                        <a:t>monomorfa</a:t>
                      </a:r>
                      <a:r>
                        <a:rPr kumimoji="0" lang="es-ES_tradnl" altLang="es-ES" sz="1500" b="0" i="0" u="none" strike="noStrike" cap="none" normalizeH="0" baseline="0" dirty="0">
                          <a:ln>
                            <a:noFill/>
                          </a:ln>
                          <a:solidFill>
                            <a:srgbClr val="302C4C"/>
                          </a:solidFill>
                          <a:effectLst/>
                          <a:latin typeface="Calibri"/>
                          <a:ea typeface="MS PGothic"/>
                        </a:rPr>
                        <a:t> sostenida</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6"/>
                  </a:ext>
                </a:extLst>
              </a:tr>
              <a:tr h="3206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altLang="es-ES" sz="1500" b="0" i="0" u="none" strike="noStrike" cap="none" normalizeH="0" baseline="0" dirty="0">
                          <a:ln>
                            <a:noFill/>
                          </a:ln>
                          <a:solidFill>
                            <a:schemeClr val="bg1"/>
                          </a:solidFill>
                          <a:effectLst/>
                          <a:latin typeface="Calibri"/>
                          <a:ea typeface="MS PGothic"/>
                        </a:rPr>
                        <a:t>IRREGULARES</a:t>
                      </a:r>
                      <a:endParaRPr kumimoji="0" lang="es-ES" altLang="es-ES" sz="1500" b="0" i="0" u="none" strike="noStrike" cap="none" normalizeH="0" baseline="0" dirty="0">
                        <a:ln>
                          <a:noFill/>
                        </a:ln>
                        <a:solidFill>
                          <a:schemeClr val="bg1"/>
                        </a:solidFill>
                        <a:effectLst/>
                        <a:latin typeface="Calibri"/>
                        <a:ea typeface="MS PGothic"/>
                      </a:endParaRP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03B65"/>
                    </a:solidFill>
                  </a:tcPr>
                </a:tc>
                <a:extLst>
                  <a:ext uri="{0D108BD9-81ED-4DB2-BD59-A6C34878D82A}">
                    <a16:rowId xmlns:a16="http://schemas.microsoft.com/office/drawing/2014/main" val="10007"/>
                  </a:ext>
                </a:extLst>
              </a:tr>
              <a:tr h="3206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ES_tradnl" altLang="es-ES" sz="1500" b="0" i="0" u="none" strike="noStrike" cap="none" normalizeH="0" baseline="0" dirty="0">
                          <a:ln>
                            <a:noFill/>
                          </a:ln>
                          <a:solidFill>
                            <a:srgbClr val="302C4C"/>
                          </a:solidFill>
                          <a:effectLst/>
                          <a:latin typeface="Calibri"/>
                          <a:ea typeface="MS PGothic"/>
                        </a:rPr>
                        <a:t>Fibrilación auricular conducida con </a:t>
                      </a:r>
                      <a:r>
                        <a:rPr kumimoji="0" lang="es-ES_tradnl" altLang="es-ES" sz="1500" b="0" i="0" u="none" strike="noStrike" cap="none" normalizeH="0" baseline="0" dirty="0" err="1">
                          <a:ln>
                            <a:noFill/>
                          </a:ln>
                          <a:solidFill>
                            <a:srgbClr val="302C4C"/>
                          </a:solidFill>
                          <a:effectLst/>
                          <a:latin typeface="Calibri"/>
                          <a:ea typeface="MS PGothic"/>
                        </a:rPr>
                        <a:t>aberrancia</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8"/>
                  </a:ext>
                </a:extLst>
              </a:tr>
              <a:tr h="3206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s-ES_tradnl" altLang="es-ES" sz="1500" b="0" i="0" u="none" strike="noStrike" cap="none" normalizeH="0" baseline="0" dirty="0">
                          <a:ln>
                            <a:noFill/>
                          </a:ln>
                          <a:solidFill>
                            <a:srgbClr val="302C4C"/>
                          </a:solidFill>
                          <a:effectLst/>
                          <a:latin typeface="Calibri"/>
                          <a:ea typeface="MS PGothic"/>
                        </a:rPr>
                        <a:t>Fibrilación auricular en los síndromes de preexcitación</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9"/>
                  </a:ext>
                </a:extLst>
              </a:tr>
              <a:tr h="320675">
                <a:tc>
                  <a:txBody>
                    <a:bodyPr/>
                    <a:lstStyle>
                      <a:lvl1pPr marL="285750" indent="-28575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fr-FR" altLang="es-ES" sz="1500" b="0" i="0" u="none" strike="noStrike" cap="none" normalizeH="0" baseline="0" dirty="0" err="1">
                          <a:ln>
                            <a:noFill/>
                          </a:ln>
                          <a:solidFill>
                            <a:srgbClr val="302C4C"/>
                          </a:solidFill>
                          <a:effectLst/>
                          <a:latin typeface="Calibri"/>
                          <a:ea typeface="MS PGothic"/>
                        </a:rPr>
                        <a:t>Taquicardia</a:t>
                      </a:r>
                      <a:r>
                        <a:rPr kumimoji="0" lang="fr-FR" altLang="es-ES" sz="1500" b="0" i="0" u="none" strike="noStrike" cap="none" normalizeH="0" baseline="0" dirty="0">
                          <a:ln>
                            <a:noFill/>
                          </a:ln>
                          <a:solidFill>
                            <a:srgbClr val="302C4C"/>
                          </a:solidFill>
                          <a:effectLst/>
                          <a:latin typeface="Calibri"/>
                          <a:ea typeface="MS PGothic"/>
                        </a:rPr>
                        <a:t> </a:t>
                      </a:r>
                      <a:r>
                        <a:rPr kumimoji="0" lang="fr-FR" altLang="es-ES" sz="1500" b="0" i="0" u="none" strike="noStrike" cap="none" normalizeH="0" baseline="0" dirty="0" err="1">
                          <a:ln>
                            <a:noFill/>
                          </a:ln>
                          <a:solidFill>
                            <a:srgbClr val="302C4C"/>
                          </a:solidFill>
                          <a:effectLst/>
                          <a:latin typeface="Calibri"/>
                          <a:ea typeface="MS PGothic"/>
                        </a:rPr>
                        <a:t>ventricular</a:t>
                      </a:r>
                      <a:r>
                        <a:rPr kumimoji="0" lang="fr-FR" altLang="es-ES" sz="1500" b="0" i="0" u="none" strike="noStrike" cap="none" normalizeH="0" baseline="0" dirty="0">
                          <a:ln>
                            <a:noFill/>
                          </a:ln>
                          <a:solidFill>
                            <a:srgbClr val="302C4C"/>
                          </a:solidFill>
                          <a:effectLst/>
                          <a:latin typeface="Calibri"/>
                          <a:ea typeface="MS PGothic"/>
                        </a:rPr>
                        <a:t> </a:t>
                      </a:r>
                      <a:r>
                        <a:rPr kumimoji="0" lang="fr-FR" altLang="es-ES" sz="1500" b="0" i="0" u="none" strike="noStrike" cap="none" normalizeH="0" baseline="0" dirty="0" err="1">
                          <a:ln>
                            <a:noFill/>
                          </a:ln>
                          <a:solidFill>
                            <a:srgbClr val="302C4C"/>
                          </a:solidFill>
                          <a:effectLst/>
                          <a:latin typeface="Calibri"/>
                          <a:ea typeface="MS PGothic"/>
                        </a:rPr>
                        <a:t>polimórfica</a:t>
                      </a:r>
                      <a:r>
                        <a:rPr kumimoji="0" lang="fr-FR" altLang="es-ES" sz="1500" b="0" i="0" u="none" strike="noStrike" cap="none" normalizeH="0" baseline="0" dirty="0">
                          <a:ln>
                            <a:noFill/>
                          </a:ln>
                          <a:solidFill>
                            <a:srgbClr val="302C4C"/>
                          </a:solidFill>
                          <a:effectLst/>
                          <a:latin typeface="Calibri"/>
                          <a:ea typeface="MS PGothic"/>
                        </a:rPr>
                        <a:t> </a:t>
                      </a:r>
                      <a:r>
                        <a:rPr kumimoji="0" lang="fr-FR" altLang="es-ES" sz="1500" b="0" i="1" u="none" strike="noStrike" cap="none" normalizeH="0" baseline="0" dirty="0">
                          <a:ln>
                            <a:noFill/>
                          </a:ln>
                          <a:solidFill>
                            <a:srgbClr val="302C4C"/>
                          </a:solidFill>
                          <a:effectLst/>
                          <a:latin typeface="Calibri"/>
                          <a:ea typeface="MS PGothic"/>
                        </a:rPr>
                        <a:t>(torsade de pointes)</a:t>
                      </a:r>
                    </a:p>
                  </a:txBody>
                  <a:tcPr marL="91431" marR="91431" marT="45695" marB="4569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10"/>
                  </a:ext>
                </a:extLst>
              </a:tr>
            </a:tbl>
          </a:graphicData>
        </a:graphic>
      </p:graphicFrame>
      <p:sp>
        <p:nvSpPr>
          <p:cNvPr id="2" name="CuadroTexto 1">
            <a:extLst>
              <a:ext uri="{FF2B5EF4-FFF2-40B4-BE49-F238E27FC236}">
                <a16:creationId xmlns:a16="http://schemas.microsoft.com/office/drawing/2014/main" id="{356A9E86-24D4-3669-AAE0-FD19ACE48F70}"/>
              </a:ext>
            </a:extLst>
          </p:cNvPr>
          <p:cNvSpPr txBox="1"/>
          <p:nvPr/>
        </p:nvSpPr>
        <p:spPr>
          <a:xfrm>
            <a:off x="4540103" y="6455706"/>
            <a:ext cx="6103088" cy="246221"/>
          </a:xfrm>
          <a:prstGeom prst="rect">
            <a:avLst/>
          </a:prstGeom>
          <a:noFill/>
        </p:spPr>
        <p:txBody>
          <a:bodyPr wrap="square">
            <a:spAutoFit/>
          </a:bodyPr>
          <a:lstStyle/>
          <a:p>
            <a:r>
              <a:rPr lang="es-ES" sz="1000" dirty="0">
                <a:effectLst/>
                <a:latin typeface="Segoe UI" panose="020B0502040204020203" pitchFamily="34" charset="0"/>
              </a:rPr>
              <a:t>Elaboración propia.</a:t>
            </a:r>
            <a:endParaRPr lang="es-ES" sz="1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uadroTexto 4">
            <a:extLst>
              <a:ext uri="{FF2B5EF4-FFF2-40B4-BE49-F238E27FC236}">
                <a16:creationId xmlns:a16="http://schemas.microsoft.com/office/drawing/2014/main" id="{07ABC806-0CFA-1B4B-6EA5-873AEAF40F98}"/>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b="1">
                <a:solidFill>
                  <a:srgbClr val="AC0F1F"/>
                </a:solidFill>
              </a:rPr>
              <a:t>TAQUIARRITMIAS</a:t>
            </a:r>
          </a:p>
        </p:txBody>
      </p:sp>
      <p:sp>
        <p:nvSpPr>
          <p:cNvPr id="118787" name="24 CuadroTexto">
            <a:extLst>
              <a:ext uri="{FF2B5EF4-FFF2-40B4-BE49-F238E27FC236}">
                <a16:creationId xmlns:a16="http://schemas.microsoft.com/office/drawing/2014/main" id="{466C339B-6620-46BA-3520-8FAA9F57827B}"/>
              </a:ext>
            </a:extLst>
          </p:cNvPr>
          <p:cNvSpPr txBox="1">
            <a:spLocks noChangeArrowheads="1"/>
          </p:cNvSpPr>
          <p:nvPr/>
        </p:nvSpPr>
        <p:spPr bwMode="auto">
          <a:xfrm>
            <a:off x="620110" y="880249"/>
            <a:ext cx="3363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C00000"/>
                </a:solidFill>
              </a:rPr>
              <a:t>Taquiarritmias de QRS ancho</a:t>
            </a:r>
          </a:p>
        </p:txBody>
      </p:sp>
      <p:sp>
        <p:nvSpPr>
          <p:cNvPr id="118788" name="Rectángulo 3">
            <a:extLst>
              <a:ext uri="{FF2B5EF4-FFF2-40B4-BE49-F238E27FC236}">
                <a16:creationId xmlns:a16="http://schemas.microsoft.com/office/drawing/2014/main" id="{CE0990F7-9517-60F5-51D0-F74E3E049B6A}"/>
              </a:ext>
            </a:extLst>
          </p:cNvPr>
          <p:cNvSpPr>
            <a:spLocks noChangeArrowheads="1"/>
          </p:cNvSpPr>
          <p:nvPr/>
        </p:nvSpPr>
        <p:spPr bwMode="auto">
          <a:xfrm>
            <a:off x="620110" y="1342211"/>
            <a:ext cx="4523391"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ct val="20000"/>
              </a:spcBef>
              <a:buClr>
                <a:srgbClr val="AC0F1F"/>
              </a:buClr>
            </a:pPr>
            <a:r>
              <a:rPr lang="es-ES_tradnl" altLang="es-ES" sz="1600">
                <a:solidFill>
                  <a:schemeClr val="accent1"/>
                </a:solidFill>
              </a:rPr>
              <a:t>Representan la gran mayoría de taquicardias ventriculares (TV).</a:t>
            </a:r>
          </a:p>
          <a:p>
            <a:pPr eaLnBrk="1" hangingPunct="1">
              <a:spcBef>
                <a:spcPct val="20000"/>
              </a:spcBef>
              <a:buClr>
                <a:srgbClr val="AC0F1F"/>
              </a:buClr>
              <a:buFont typeface="Arial" panose="020B0604020202020204" pitchFamily="34" charset="0"/>
              <a:buChar char="•"/>
            </a:pPr>
            <a:r>
              <a:rPr lang="es-ES_tradnl" altLang="es-ES" sz="1600">
                <a:solidFill>
                  <a:schemeClr val="accent1"/>
                </a:solidFill>
              </a:rPr>
              <a:t> Si existe cardiopatía estructural (especialmente, IAM previo) TV (sensibilidad 97%, especificidad 100%, VPP 98%).</a:t>
            </a:r>
          </a:p>
          <a:p>
            <a:pPr eaLnBrk="1" hangingPunct="1">
              <a:spcBef>
                <a:spcPct val="20000"/>
              </a:spcBef>
              <a:buClr>
                <a:srgbClr val="AC0F1F"/>
              </a:buClr>
              <a:buFont typeface="Arial" panose="020B0604020202020204" pitchFamily="34" charset="0"/>
              <a:buChar char="•"/>
            </a:pPr>
            <a:r>
              <a:rPr lang="es-ES_tradnl" altLang="es-ES" sz="1600">
                <a:solidFill>
                  <a:schemeClr val="accent1"/>
                </a:solidFill>
              </a:rPr>
              <a:t> Criterios ECG útiles (Brugada et al.).</a:t>
            </a:r>
          </a:p>
        </p:txBody>
      </p:sp>
      <p:sp>
        <p:nvSpPr>
          <p:cNvPr id="118789" name="26 CuadroTexto">
            <a:extLst>
              <a:ext uri="{FF2B5EF4-FFF2-40B4-BE49-F238E27FC236}">
                <a16:creationId xmlns:a16="http://schemas.microsoft.com/office/drawing/2014/main" id="{057648F8-ABA5-F098-ECD2-2FAFB6197851}"/>
              </a:ext>
            </a:extLst>
          </p:cNvPr>
          <p:cNvSpPr txBox="1">
            <a:spLocks noChangeArrowheads="1"/>
          </p:cNvSpPr>
          <p:nvPr/>
        </p:nvSpPr>
        <p:spPr bwMode="auto">
          <a:xfrm>
            <a:off x="5613400" y="1270001"/>
            <a:ext cx="4914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¿Ausencia de complejos RS en todas las derivaciones precordiales?</a:t>
            </a:r>
          </a:p>
        </p:txBody>
      </p:sp>
      <p:sp>
        <p:nvSpPr>
          <p:cNvPr id="118790" name="26 CuadroTexto">
            <a:extLst>
              <a:ext uri="{FF2B5EF4-FFF2-40B4-BE49-F238E27FC236}">
                <a16:creationId xmlns:a16="http://schemas.microsoft.com/office/drawing/2014/main" id="{C2795744-551E-D138-0EA2-6DE5FFB8A434}"/>
              </a:ext>
            </a:extLst>
          </p:cNvPr>
          <p:cNvSpPr txBox="1">
            <a:spLocks noChangeArrowheads="1"/>
          </p:cNvSpPr>
          <p:nvPr/>
        </p:nvSpPr>
        <p:spPr bwMode="auto">
          <a:xfrm>
            <a:off x="6205539" y="2473326"/>
            <a:ext cx="3730625"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¿Intervalo RS &gt; 100 ms en una derivación precordial?</a:t>
            </a:r>
          </a:p>
        </p:txBody>
      </p:sp>
      <p:sp>
        <p:nvSpPr>
          <p:cNvPr id="118791" name="26 CuadroTexto">
            <a:extLst>
              <a:ext uri="{FF2B5EF4-FFF2-40B4-BE49-F238E27FC236}">
                <a16:creationId xmlns:a16="http://schemas.microsoft.com/office/drawing/2014/main" id="{4F043FD3-C493-078F-9911-57DA4AEB9BAF}"/>
              </a:ext>
            </a:extLst>
          </p:cNvPr>
          <p:cNvSpPr txBox="1">
            <a:spLocks noChangeArrowheads="1"/>
          </p:cNvSpPr>
          <p:nvPr/>
        </p:nvSpPr>
        <p:spPr bwMode="auto">
          <a:xfrm>
            <a:off x="5856289" y="4811714"/>
            <a:ext cx="4427537"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¿Criterios morfológicos para TV tanto en V1-V2 como en V6?</a:t>
            </a:r>
          </a:p>
        </p:txBody>
      </p:sp>
      <p:sp>
        <p:nvSpPr>
          <p:cNvPr id="118792" name="26 CuadroTexto">
            <a:extLst>
              <a:ext uri="{FF2B5EF4-FFF2-40B4-BE49-F238E27FC236}">
                <a16:creationId xmlns:a16="http://schemas.microsoft.com/office/drawing/2014/main" id="{61AABD70-70CC-D7C3-85B6-A7AA1F110EB1}"/>
              </a:ext>
            </a:extLst>
          </p:cNvPr>
          <p:cNvSpPr txBox="1">
            <a:spLocks noChangeArrowheads="1"/>
          </p:cNvSpPr>
          <p:nvPr/>
        </p:nvSpPr>
        <p:spPr bwMode="auto">
          <a:xfrm>
            <a:off x="8812212" y="5720578"/>
            <a:ext cx="2105503" cy="276999"/>
          </a:xfrm>
          <a:prstGeom prst="rect">
            <a:avLst/>
          </a:prstGeom>
          <a:solidFill>
            <a:srgbClr val="D5D3E5"/>
          </a:solidFill>
          <a:ln w="9525">
            <a:solidFill>
              <a:schemeClr val="accent1"/>
            </a:solidFill>
            <a:miter lim="800000"/>
            <a:headEnd/>
            <a:tailEnd/>
          </a:ln>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TV con conducción aberrante</a:t>
            </a:r>
          </a:p>
        </p:txBody>
      </p:sp>
      <p:cxnSp>
        <p:nvCxnSpPr>
          <p:cNvPr id="30" name="33 Conector recto de flecha">
            <a:extLst>
              <a:ext uri="{FF2B5EF4-FFF2-40B4-BE49-F238E27FC236}">
                <a16:creationId xmlns:a16="http://schemas.microsoft.com/office/drawing/2014/main" id="{811916F9-F13C-9EE1-97AB-19ED8B8450C2}"/>
              </a:ext>
            </a:extLst>
          </p:cNvPr>
          <p:cNvCxnSpPr/>
          <p:nvPr/>
        </p:nvCxnSpPr>
        <p:spPr bwMode="auto">
          <a:xfrm flipV="1">
            <a:off x="6442076" y="1562101"/>
            <a:ext cx="1635125" cy="563563"/>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33 Conector recto de flecha">
            <a:extLst>
              <a:ext uri="{FF2B5EF4-FFF2-40B4-BE49-F238E27FC236}">
                <a16:creationId xmlns:a16="http://schemas.microsoft.com/office/drawing/2014/main" id="{641AA113-5044-7800-4EC3-5EE4C47864FF}"/>
              </a:ext>
            </a:extLst>
          </p:cNvPr>
          <p:cNvCxnSpPr>
            <a:stCxn id="118805" idx="1"/>
          </p:cNvCxnSpPr>
          <p:nvPr/>
        </p:nvCxnSpPr>
        <p:spPr bwMode="auto">
          <a:xfrm flipH="1" flipV="1">
            <a:off x="8077201" y="1562101"/>
            <a:ext cx="735013" cy="276613"/>
          </a:xfrm>
          <a:prstGeom prst="straightConnector1">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8795" name="26 CuadroTexto">
            <a:extLst>
              <a:ext uri="{FF2B5EF4-FFF2-40B4-BE49-F238E27FC236}">
                <a16:creationId xmlns:a16="http://schemas.microsoft.com/office/drawing/2014/main" id="{91004A62-9209-19E6-1573-9AE6587AC578}"/>
              </a:ext>
            </a:extLst>
          </p:cNvPr>
          <p:cNvSpPr txBox="1">
            <a:spLocks noChangeArrowheads="1"/>
          </p:cNvSpPr>
          <p:nvPr/>
        </p:nvSpPr>
        <p:spPr bwMode="auto">
          <a:xfrm>
            <a:off x="6859588" y="1700214"/>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sp>
        <p:nvSpPr>
          <p:cNvPr id="118796" name="26 CuadroTexto">
            <a:extLst>
              <a:ext uri="{FF2B5EF4-FFF2-40B4-BE49-F238E27FC236}">
                <a16:creationId xmlns:a16="http://schemas.microsoft.com/office/drawing/2014/main" id="{A4AA898F-E52C-B5AE-9ACE-B946EF097044}"/>
              </a:ext>
            </a:extLst>
          </p:cNvPr>
          <p:cNvSpPr txBox="1">
            <a:spLocks noChangeArrowheads="1"/>
          </p:cNvSpPr>
          <p:nvPr/>
        </p:nvSpPr>
        <p:spPr bwMode="auto">
          <a:xfrm>
            <a:off x="6205538" y="1984376"/>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TV</a:t>
            </a:r>
          </a:p>
        </p:txBody>
      </p:sp>
      <p:cxnSp>
        <p:nvCxnSpPr>
          <p:cNvPr id="38" name="33 Conector recto de flecha">
            <a:extLst>
              <a:ext uri="{FF2B5EF4-FFF2-40B4-BE49-F238E27FC236}">
                <a16:creationId xmlns:a16="http://schemas.microsoft.com/office/drawing/2014/main" id="{12422EB3-52DF-FD67-745F-CC5BE897C037}"/>
              </a:ext>
            </a:extLst>
          </p:cNvPr>
          <p:cNvCxnSpPr/>
          <p:nvPr/>
        </p:nvCxnSpPr>
        <p:spPr bwMode="auto">
          <a:xfrm flipV="1">
            <a:off x="6442076" y="2763838"/>
            <a:ext cx="1635125" cy="563562"/>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33 Conector recto de flecha">
            <a:extLst>
              <a:ext uri="{FF2B5EF4-FFF2-40B4-BE49-F238E27FC236}">
                <a16:creationId xmlns:a16="http://schemas.microsoft.com/office/drawing/2014/main" id="{0BB55F4B-9F49-22ED-795C-5A5BCEF3ACAA}"/>
              </a:ext>
            </a:extLst>
          </p:cNvPr>
          <p:cNvCxnSpPr/>
          <p:nvPr/>
        </p:nvCxnSpPr>
        <p:spPr bwMode="auto">
          <a:xfrm flipH="1" flipV="1">
            <a:off x="8077201" y="2763838"/>
            <a:ext cx="735013" cy="284162"/>
          </a:xfrm>
          <a:prstGeom prst="straightConnector1">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33 Conector recto de flecha">
            <a:extLst>
              <a:ext uri="{FF2B5EF4-FFF2-40B4-BE49-F238E27FC236}">
                <a16:creationId xmlns:a16="http://schemas.microsoft.com/office/drawing/2014/main" id="{E5CD7591-A579-BB64-2EDE-1AD9A72FAB9F}"/>
              </a:ext>
            </a:extLst>
          </p:cNvPr>
          <p:cNvCxnSpPr/>
          <p:nvPr/>
        </p:nvCxnSpPr>
        <p:spPr bwMode="auto">
          <a:xfrm flipH="1">
            <a:off x="8070850" y="3028951"/>
            <a:ext cx="908050" cy="563563"/>
          </a:xfrm>
          <a:prstGeom prst="straightConnector1">
            <a:avLst/>
          </a:prstGeom>
          <a:ln w="19050" cmpd="sng">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18800" name="26 CuadroTexto">
            <a:extLst>
              <a:ext uri="{FF2B5EF4-FFF2-40B4-BE49-F238E27FC236}">
                <a16:creationId xmlns:a16="http://schemas.microsoft.com/office/drawing/2014/main" id="{FB85627F-AB76-CD50-55F4-F6A597F6364B}"/>
              </a:ext>
            </a:extLst>
          </p:cNvPr>
          <p:cNvSpPr txBox="1">
            <a:spLocks noChangeArrowheads="1"/>
          </p:cNvSpPr>
          <p:nvPr/>
        </p:nvSpPr>
        <p:spPr bwMode="auto">
          <a:xfrm>
            <a:off x="6859588" y="2909889"/>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sp>
        <p:nvSpPr>
          <p:cNvPr id="118801" name="26 CuadroTexto">
            <a:extLst>
              <a:ext uri="{FF2B5EF4-FFF2-40B4-BE49-F238E27FC236}">
                <a16:creationId xmlns:a16="http://schemas.microsoft.com/office/drawing/2014/main" id="{DE455A61-F37E-CC9D-7964-754A56562FA7}"/>
              </a:ext>
            </a:extLst>
          </p:cNvPr>
          <p:cNvSpPr txBox="1">
            <a:spLocks noChangeArrowheads="1"/>
          </p:cNvSpPr>
          <p:nvPr/>
        </p:nvSpPr>
        <p:spPr bwMode="auto">
          <a:xfrm>
            <a:off x="8812213" y="2909889"/>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a:t>
            </a:r>
          </a:p>
        </p:txBody>
      </p:sp>
      <p:sp>
        <p:nvSpPr>
          <p:cNvPr id="118802" name="26 CuadroTexto">
            <a:extLst>
              <a:ext uri="{FF2B5EF4-FFF2-40B4-BE49-F238E27FC236}">
                <a16:creationId xmlns:a16="http://schemas.microsoft.com/office/drawing/2014/main" id="{804C0D23-1EE6-6593-0487-70545A4AC6BE}"/>
              </a:ext>
            </a:extLst>
          </p:cNvPr>
          <p:cNvSpPr txBox="1">
            <a:spLocks noChangeArrowheads="1"/>
          </p:cNvSpPr>
          <p:nvPr/>
        </p:nvSpPr>
        <p:spPr bwMode="auto">
          <a:xfrm>
            <a:off x="6205538" y="3194051"/>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   TV</a:t>
            </a:r>
          </a:p>
        </p:txBody>
      </p:sp>
      <p:sp>
        <p:nvSpPr>
          <p:cNvPr id="118803" name="26 CuadroTexto">
            <a:extLst>
              <a:ext uri="{FF2B5EF4-FFF2-40B4-BE49-F238E27FC236}">
                <a16:creationId xmlns:a16="http://schemas.microsoft.com/office/drawing/2014/main" id="{BEAB9A1E-3D04-23A8-C77C-C6F0EB9F8C28}"/>
              </a:ext>
            </a:extLst>
          </p:cNvPr>
          <p:cNvSpPr txBox="1">
            <a:spLocks noChangeArrowheads="1"/>
          </p:cNvSpPr>
          <p:nvPr/>
        </p:nvSpPr>
        <p:spPr bwMode="auto">
          <a:xfrm>
            <a:off x="6205539" y="3609976"/>
            <a:ext cx="3730625"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¿Disociación aurículo-ventricular?</a:t>
            </a:r>
          </a:p>
        </p:txBody>
      </p:sp>
      <p:cxnSp>
        <p:nvCxnSpPr>
          <p:cNvPr id="43" name="33 Conector recto de flecha">
            <a:extLst>
              <a:ext uri="{FF2B5EF4-FFF2-40B4-BE49-F238E27FC236}">
                <a16:creationId xmlns:a16="http://schemas.microsoft.com/office/drawing/2014/main" id="{F023ABBE-993F-2D39-C0EC-29A30874440F}"/>
              </a:ext>
            </a:extLst>
          </p:cNvPr>
          <p:cNvCxnSpPr/>
          <p:nvPr/>
        </p:nvCxnSpPr>
        <p:spPr bwMode="auto">
          <a:xfrm flipH="1">
            <a:off x="8070850" y="1892301"/>
            <a:ext cx="908050" cy="563563"/>
          </a:xfrm>
          <a:prstGeom prst="straightConnector1">
            <a:avLst/>
          </a:prstGeom>
          <a:ln w="19050" cmpd="sng">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18805" name="26 CuadroTexto">
            <a:extLst>
              <a:ext uri="{FF2B5EF4-FFF2-40B4-BE49-F238E27FC236}">
                <a16:creationId xmlns:a16="http://schemas.microsoft.com/office/drawing/2014/main" id="{080EF33B-BAB3-4288-054D-826ECC010738}"/>
              </a:ext>
            </a:extLst>
          </p:cNvPr>
          <p:cNvSpPr txBox="1">
            <a:spLocks noChangeArrowheads="1"/>
          </p:cNvSpPr>
          <p:nvPr/>
        </p:nvSpPr>
        <p:spPr bwMode="auto">
          <a:xfrm>
            <a:off x="8812213" y="1700214"/>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a:t>
            </a:r>
          </a:p>
        </p:txBody>
      </p:sp>
      <p:cxnSp>
        <p:nvCxnSpPr>
          <p:cNvPr id="44" name="33 Conector recto de flecha">
            <a:extLst>
              <a:ext uri="{FF2B5EF4-FFF2-40B4-BE49-F238E27FC236}">
                <a16:creationId xmlns:a16="http://schemas.microsoft.com/office/drawing/2014/main" id="{66D83596-3CED-64FF-6597-3BC6F50BAAC3}"/>
              </a:ext>
            </a:extLst>
          </p:cNvPr>
          <p:cNvCxnSpPr/>
          <p:nvPr/>
        </p:nvCxnSpPr>
        <p:spPr bwMode="auto">
          <a:xfrm flipV="1">
            <a:off x="6442076" y="3903663"/>
            <a:ext cx="1635125" cy="563562"/>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33 Conector recto de flecha">
            <a:extLst>
              <a:ext uri="{FF2B5EF4-FFF2-40B4-BE49-F238E27FC236}">
                <a16:creationId xmlns:a16="http://schemas.microsoft.com/office/drawing/2014/main" id="{911E1254-68EF-5FCC-001D-F598B93CF78B}"/>
              </a:ext>
            </a:extLst>
          </p:cNvPr>
          <p:cNvCxnSpPr/>
          <p:nvPr/>
        </p:nvCxnSpPr>
        <p:spPr bwMode="auto">
          <a:xfrm flipH="1" flipV="1">
            <a:off x="8069263" y="3903663"/>
            <a:ext cx="735012" cy="284162"/>
          </a:xfrm>
          <a:prstGeom prst="straightConnector1">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33 Conector recto de flecha">
            <a:extLst>
              <a:ext uri="{FF2B5EF4-FFF2-40B4-BE49-F238E27FC236}">
                <a16:creationId xmlns:a16="http://schemas.microsoft.com/office/drawing/2014/main" id="{34E6FF10-4003-C7B5-008C-E0E96171D5F2}"/>
              </a:ext>
            </a:extLst>
          </p:cNvPr>
          <p:cNvCxnSpPr/>
          <p:nvPr/>
        </p:nvCxnSpPr>
        <p:spPr bwMode="auto">
          <a:xfrm flipH="1">
            <a:off x="8070850" y="4233863"/>
            <a:ext cx="908050" cy="563562"/>
          </a:xfrm>
          <a:prstGeom prst="straightConnector1">
            <a:avLst/>
          </a:prstGeom>
          <a:ln w="19050" cmpd="sng">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18809" name="26 CuadroTexto">
            <a:extLst>
              <a:ext uri="{FF2B5EF4-FFF2-40B4-BE49-F238E27FC236}">
                <a16:creationId xmlns:a16="http://schemas.microsoft.com/office/drawing/2014/main" id="{0992B361-4B70-F201-D60D-48B21220751B}"/>
              </a:ext>
            </a:extLst>
          </p:cNvPr>
          <p:cNvSpPr txBox="1">
            <a:spLocks noChangeArrowheads="1"/>
          </p:cNvSpPr>
          <p:nvPr/>
        </p:nvSpPr>
        <p:spPr bwMode="auto">
          <a:xfrm>
            <a:off x="6205538" y="4322764"/>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TV</a:t>
            </a:r>
          </a:p>
        </p:txBody>
      </p:sp>
      <p:sp>
        <p:nvSpPr>
          <p:cNvPr id="118810" name="26 CuadroTexto">
            <a:extLst>
              <a:ext uri="{FF2B5EF4-FFF2-40B4-BE49-F238E27FC236}">
                <a16:creationId xmlns:a16="http://schemas.microsoft.com/office/drawing/2014/main" id="{03C8A94D-F9E9-EF8A-97CA-07B2C7D7A546}"/>
              </a:ext>
            </a:extLst>
          </p:cNvPr>
          <p:cNvSpPr txBox="1">
            <a:spLocks noChangeArrowheads="1"/>
          </p:cNvSpPr>
          <p:nvPr/>
        </p:nvSpPr>
        <p:spPr bwMode="auto">
          <a:xfrm>
            <a:off x="6859588" y="4038601"/>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sp>
        <p:nvSpPr>
          <p:cNvPr id="118811" name="26 CuadroTexto">
            <a:extLst>
              <a:ext uri="{FF2B5EF4-FFF2-40B4-BE49-F238E27FC236}">
                <a16:creationId xmlns:a16="http://schemas.microsoft.com/office/drawing/2014/main" id="{19927AA2-D96B-5CB2-1D46-8C3DA52CFAF8}"/>
              </a:ext>
            </a:extLst>
          </p:cNvPr>
          <p:cNvSpPr txBox="1">
            <a:spLocks noChangeArrowheads="1"/>
          </p:cNvSpPr>
          <p:nvPr/>
        </p:nvSpPr>
        <p:spPr bwMode="auto">
          <a:xfrm>
            <a:off x="8812213" y="4038601"/>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a:t>
            </a:r>
          </a:p>
        </p:txBody>
      </p:sp>
      <p:cxnSp>
        <p:nvCxnSpPr>
          <p:cNvPr id="47" name="33 Conector recto de flecha">
            <a:extLst>
              <a:ext uri="{FF2B5EF4-FFF2-40B4-BE49-F238E27FC236}">
                <a16:creationId xmlns:a16="http://schemas.microsoft.com/office/drawing/2014/main" id="{26FC5624-6DBE-0F2B-AC2E-81A601F8F134}"/>
              </a:ext>
            </a:extLst>
          </p:cNvPr>
          <p:cNvCxnSpPr/>
          <p:nvPr/>
        </p:nvCxnSpPr>
        <p:spPr bwMode="auto">
          <a:xfrm flipV="1">
            <a:off x="6442076" y="5100638"/>
            <a:ext cx="1635125" cy="563562"/>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33 Conector recto de flecha">
            <a:extLst>
              <a:ext uri="{FF2B5EF4-FFF2-40B4-BE49-F238E27FC236}">
                <a16:creationId xmlns:a16="http://schemas.microsoft.com/office/drawing/2014/main" id="{D9EF3808-060F-07A5-992E-21BD099A1547}"/>
              </a:ext>
            </a:extLst>
          </p:cNvPr>
          <p:cNvCxnSpPr/>
          <p:nvPr/>
        </p:nvCxnSpPr>
        <p:spPr bwMode="auto">
          <a:xfrm flipH="1" flipV="1">
            <a:off x="8077201" y="5100639"/>
            <a:ext cx="735013" cy="282575"/>
          </a:xfrm>
          <a:prstGeom prst="straightConnector1">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8814" name="26 CuadroTexto">
            <a:extLst>
              <a:ext uri="{FF2B5EF4-FFF2-40B4-BE49-F238E27FC236}">
                <a16:creationId xmlns:a16="http://schemas.microsoft.com/office/drawing/2014/main" id="{24CE3525-6C39-6D21-F955-E9490F1A8DD8}"/>
              </a:ext>
            </a:extLst>
          </p:cNvPr>
          <p:cNvSpPr txBox="1">
            <a:spLocks noChangeArrowheads="1"/>
          </p:cNvSpPr>
          <p:nvPr/>
        </p:nvSpPr>
        <p:spPr bwMode="auto">
          <a:xfrm>
            <a:off x="6205538" y="5527676"/>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TV</a:t>
            </a:r>
          </a:p>
        </p:txBody>
      </p:sp>
      <p:sp>
        <p:nvSpPr>
          <p:cNvPr id="118815" name="26 CuadroTexto">
            <a:extLst>
              <a:ext uri="{FF2B5EF4-FFF2-40B4-BE49-F238E27FC236}">
                <a16:creationId xmlns:a16="http://schemas.microsoft.com/office/drawing/2014/main" id="{995242CC-743E-8A27-C298-BA741B007EF5}"/>
              </a:ext>
            </a:extLst>
          </p:cNvPr>
          <p:cNvSpPr txBox="1">
            <a:spLocks noChangeArrowheads="1"/>
          </p:cNvSpPr>
          <p:nvPr/>
        </p:nvSpPr>
        <p:spPr bwMode="auto">
          <a:xfrm>
            <a:off x="6859588" y="5241926"/>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cxnSp>
        <p:nvCxnSpPr>
          <p:cNvPr id="49" name="33 Conector recto de flecha">
            <a:extLst>
              <a:ext uri="{FF2B5EF4-FFF2-40B4-BE49-F238E27FC236}">
                <a16:creationId xmlns:a16="http://schemas.microsoft.com/office/drawing/2014/main" id="{910C5652-6817-F09B-618C-4DB4E9A04D44}"/>
              </a:ext>
            </a:extLst>
          </p:cNvPr>
          <p:cNvCxnSpPr>
            <a:cxnSpLocks/>
            <a:stCxn id="118792" idx="0"/>
          </p:cNvCxnSpPr>
          <p:nvPr/>
        </p:nvCxnSpPr>
        <p:spPr bwMode="auto">
          <a:xfrm flipH="1" flipV="1">
            <a:off x="8913814" y="5432425"/>
            <a:ext cx="951150" cy="288153"/>
          </a:xfrm>
          <a:prstGeom prst="straightConnector1">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8817" name="26 CuadroTexto">
            <a:extLst>
              <a:ext uri="{FF2B5EF4-FFF2-40B4-BE49-F238E27FC236}">
                <a16:creationId xmlns:a16="http://schemas.microsoft.com/office/drawing/2014/main" id="{56BD0893-78CE-B819-CFD1-5B2FFC409AE3}"/>
              </a:ext>
            </a:extLst>
          </p:cNvPr>
          <p:cNvSpPr txBox="1">
            <a:spLocks noChangeArrowheads="1"/>
          </p:cNvSpPr>
          <p:nvPr/>
        </p:nvSpPr>
        <p:spPr bwMode="auto">
          <a:xfrm>
            <a:off x="8812213" y="5241926"/>
            <a:ext cx="469900" cy="276999"/>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a:t>
            </a:r>
          </a:p>
        </p:txBody>
      </p:sp>
      <p:pic>
        <p:nvPicPr>
          <p:cNvPr id="118818" name="18 Imagen" descr="mMorfológicos BRI.png">
            <a:extLst>
              <a:ext uri="{FF2B5EF4-FFF2-40B4-BE49-F238E27FC236}">
                <a16:creationId xmlns:a16="http://schemas.microsoft.com/office/drawing/2014/main" id="{DF392B54-0B9F-6E23-C69E-E9D60147CE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9449" y="3376154"/>
            <a:ext cx="347503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19" name="19 Imagen" descr="Morfológicos BRD.png">
            <a:extLst>
              <a:ext uri="{FF2B5EF4-FFF2-40B4-BE49-F238E27FC236}">
                <a16:creationId xmlns:a16="http://schemas.microsoft.com/office/drawing/2014/main" id="{A8EDD11D-1DBC-0A9D-C8BE-C2C84FC5AABA}"/>
              </a:ext>
            </a:extLst>
          </p:cNvPr>
          <p:cNvPicPr>
            <a:picLocks noChangeAspect="1"/>
          </p:cNvPicPr>
          <p:nvPr/>
        </p:nvPicPr>
        <p:blipFill>
          <a:blip r:embed="rId4">
            <a:extLst>
              <a:ext uri="{28A0092B-C50C-407E-A947-70E740481C1C}">
                <a14:useLocalDpi xmlns:a14="http://schemas.microsoft.com/office/drawing/2010/main" val="0"/>
              </a:ext>
            </a:extLst>
          </a:blip>
          <a:srcRect l="10484" t="25404" r="3886" b="19022"/>
          <a:stretch>
            <a:fillRect/>
          </a:stretch>
        </p:blipFill>
        <p:spPr bwMode="auto">
          <a:xfrm>
            <a:off x="1405486" y="4670700"/>
            <a:ext cx="3429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CE3F66CE-BC43-63DF-1D9E-7E401EF8D91F}"/>
              </a:ext>
            </a:extLst>
          </p:cNvPr>
          <p:cNvSpPr txBox="1"/>
          <p:nvPr/>
        </p:nvSpPr>
        <p:spPr>
          <a:xfrm>
            <a:off x="4970059" y="6403074"/>
            <a:ext cx="45174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a:ea typeface="Calibri"/>
                <a:cs typeface="Calibri"/>
              </a:rPr>
              <a:t>La </a:t>
            </a:r>
            <a:r>
              <a:rPr lang="es-ES" sz="1000" dirty="0" err="1">
                <a:ea typeface="Calibri"/>
                <a:cs typeface="Calibri"/>
              </a:rPr>
              <a:t>electrocardiografia</a:t>
            </a:r>
            <a:r>
              <a:rPr lang="es-ES" sz="1000" dirty="0">
                <a:ea typeface="Calibri"/>
                <a:cs typeface="Calibri"/>
              </a:rPr>
              <a:t> en la toma de decisiones en Urgencias. H. </a:t>
            </a:r>
            <a:r>
              <a:rPr lang="es-ES" sz="1000" dirty="0" err="1">
                <a:ea typeface="Calibri"/>
                <a:cs typeface="Calibri"/>
              </a:rPr>
              <a:t>Wellens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uadroTexto 4">
            <a:extLst>
              <a:ext uri="{FF2B5EF4-FFF2-40B4-BE49-F238E27FC236}">
                <a16:creationId xmlns:a16="http://schemas.microsoft.com/office/drawing/2014/main" id="{FEB1F30C-7FB2-27C2-6468-EC19A6E07CD5}"/>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b="1">
                <a:solidFill>
                  <a:srgbClr val="AC0F1F"/>
                </a:solidFill>
              </a:rPr>
              <a:t>TAQUIARRITMIAS</a:t>
            </a:r>
          </a:p>
        </p:txBody>
      </p:sp>
      <p:sp>
        <p:nvSpPr>
          <p:cNvPr id="120836" name="24 CuadroTexto">
            <a:extLst>
              <a:ext uri="{FF2B5EF4-FFF2-40B4-BE49-F238E27FC236}">
                <a16:creationId xmlns:a16="http://schemas.microsoft.com/office/drawing/2014/main" id="{BAC25B5B-0791-C048-2851-CB353068D5B9}"/>
              </a:ext>
            </a:extLst>
          </p:cNvPr>
          <p:cNvSpPr txBox="1">
            <a:spLocks noChangeArrowheads="1"/>
          </p:cNvSpPr>
          <p:nvPr/>
        </p:nvSpPr>
        <p:spPr bwMode="auto">
          <a:xfrm>
            <a:off x="2183655" y="1174276"/>
            <a:ext cx="477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C00000"/>
                </a:solidFill>
              </a:rPr>
              <a:t>Manejo de las taquiarritmias de QRS ancho</a:t>
            </a:r>
          </a:p>
        </p:txBody>
      </p:sp>
      <p:grpSp>
        <p:nvGrpSpPr>
          <p:cNvPr id="120837" name="Agrupar 72">
            <a:extLst>
              <a:ext uri="{FF2B5EF4-FFF2-40B4-BE49-F238E27FC236}">
                <a16:creationId xmlns:a16="http://schemas.microsoft.com/office/drawing/2014/main" id="{8ECFFBD2-3AF0-63C9-C032-CD08F5156024}"/>
              </a:ext>
            </a:extLst>
          </p:cNvPr>
          <p:cNvGrpSpPr>
            <a:grpSpLocks/>
          </p:cNvGrpSpPr>
          <p:nvPr/>
        </p:nvGrpSpPr>
        <p:grpSpPr bwMode="auto">
          <a:xfrm>
            <a:off x="1901825" y="1744663"/>
            <a:ext cx="6699250" cy="4670876"/>
            <a:chOff x="378253" y="1745060"/>
            <a:chExt cx="6409650" cy="4469015"/>
          </a:xfrm>
        </p:grpSpPr>
        <p:sp>
          <p:nvSpPr>
            <p:cNvPr id="120841" name="4 CuadroTexto">
              <a:extLst>
                <a:ext uri="{FF2B5EF4-FFF2-40B4-BE49-F238E27FC236}">
                  <a16:creationId xmlns:a16="http://schemas.microsoft.com/office/drawing/2014/main" id="{DD999AA6-7AAB-0038-13A7-69FED04B551C}"/>
                </a:ext>
              </a:extLst>
            </p:cNvPr>
            <p:cNvSpPr txBox="1">
              <a:spLocks noChangeArrowheads="1"/>
            </p:cNvSpPr>
            <p:nvPr/>
          </p:nvSpPr>
          <p:spPr bwMode="auto">
            <a:xfrm>
              <a:off x="1342536" y="1745060"/>
              <a:ext cx="3516799"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Taquicardia regular con QRS ancho</a:t>
              </a:r>
            </a:p>
          </p:txBody>
        </p:sp>
        <p:sp>
          <p:nvSpPr>
            <p:cNvPr id="120842" name="5 CuadroTexto">
              <a:extLst>
                <a:ext uri="{FF2B5EF4-FFF2-40B4-BE49-F238E27FC236}">
                  <a16:creationId xmlns:a16="http://schemas.microsoft.com/office/drawing/2014/main" id="{08F63944-701B-4D52-C88D-ED8F639C295E}"/>
                </a:ext>
              </a:extLst>
            </p:cNvPr>
            <p:cNvSpPr txBox="1">
              <a:spLocks noChangeArrowheads="1"/>
            </p:cNvSpPr>
            <p:nvPr/>
          </p:nvSpPr>
          <p:spPr bwMode="auto">
            <a:xfrm>
              <a:off x="378253" y="2272488"/>
              <a:ext cx="1985289" cy="265028"/>
            </a:xfrm>
            <a:prstGeom prst="rect">
              <a:avLst/>
            </a:prstGeom>
            <a:solidFill>
              <a:srgbClr val="D5D3E5"/>
            </a:solidFill>
            <a:ln w="9525">
              <a:solidFill>
                <a:schemeClr val="accent1"/>
              </a:solidFill>
              <a:miter lim="800000"/>
              <a:headEnd/>
              <a:tailEnd/>
            </a:ln>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Inestabilidad hemodinámica</a:t>
              </a:r>
            </a:p>
          </p:txBody>
        </p:sp>
        <p:sp>
          <p:nvSpPr>
            <p:cNvPr id="120843" name="6 CuadroTexto">
              <a:extLst>
                <a:ext uri="{FF2B5EF4-FFF2-40B4-BE49-F238E27FC236}">
                  <a16:creationId xmlns:a16="http://schemas.microsoft.com/office/drawing/2014/main" id="{2DB7F931-49CF-E5EE-9C54-D24D3E5433A5}"/>
                </a:ext>
              </a:extLst>
            </p:cNvPr>
            <p:cNvSpPr txBox="1">
              <a:spLocks noChangeArrowheads="1"/>
            </p:cNvSpPr>
            <p:nvPr/>
          </p:nvSpPr>
          <p:spPr bwMode="auto">
            <a:xfrm>
              <a:off x="378253" y="2872649"/>
              <a:ext cx="1758399"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CV eléctrica sincronizada</a:t>
              </a:r>
            </a:p>
          </p:txBody>
        </p:sp>
        <p:sp>
          <p:nvSpPr>
            <p:cNvPr id="120844" name="7 CuadroTexto">
              <a:extLst>
                <a:ext uri="{FF2B5EF4-FFF2-40B4-BE49-F238E27FC236}">
                  <a16:creationId xmlns:a16="http://schemas.microsoft.com/office/drawing/2014/main" id="{7A54D2C2-D115-FC41-A4AC-392FF05A7D50}"/>
                </a:ext>
              </a:extLst>
            </p:cNvPr>
            <p:cNvSpPr txBox="1">
              <a:spLocks noChangeArrowheads="1"/>
            </p:cNvSpPr>
            <p:nvPr/>
          </p:nvSpPr>
          <p:spPr bwMode="auto">
            <a:xfrm>
              <a:off x="2930769" y="2272488"/>
              <a:ext cx="1928566"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Buena tolerancia</a:t>
              </a:r>
            </a:p>
          </p:txBody>
        </p:sp>
        <p:cxnSp>
          <p:nvCxnSpPr>
            <p:cNvPr id="6" name="9 Conector angular">
              <a:extLst>
                <a:ext uri="{FF2B5EF4-FFF2-40B4-BE49-F238E27FC236}">
                  <a16:creationId xmlns:a16="http://schemas.microsoft.com/office/drawing/2014/main" id="{31395A87-AD6E-D22F-0707-E1D98A90DE94}"/>
                </a:ext>
              </a:extLst>
            </p:cNvPr>
            <p:cNvCxnSpPr>
              <a:cxnSpLocks/>
              <a:stCxn id="120841" idx="2"/>
              <a:endCxn id="120842" idx="0"/>
            </p:cNvCxnSpPr>
            <p:nvPr/>
          </p:nvCxnSpPr>
          <p:spPr>
            <a:xfrm rot="5400000">
              <a:off x="2104717" y="1276269"/>
              <a:ext cx="262400" cy="1730039"/>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11 Conector angular">
              <a:extLst>
                <a:ext uri="{FF2B5EF4-FFF2-40B4-BE49-F238E27FC236}">
                  <a16:creationId xmlns:a16="http://schemas.microsoft.com/office/drawing/2014/main" id="{07CB094C-4445-1065-6B75-2CAD6AF5BE71}"/>
                </a:ext>
              </a:extLst>
            </p:cNvPr>
            <p:cNvCxnSpPr>
              <a:stCxn id="120841" idx="2"/>
              <a:endCxn id="120844" idx="0"/>
            </p:cNvCxnSpPr>
            <p:nvPr/>
          </p:nvCxnSpPr>
          <p:spPr>
            <a:xfrm rot="16200000" flipH="1">
              <a:off x="3366793" y="1744230"/>
              <a:ext cx="262400" cy="794115"/>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0847" name="14 CuadroTexto">
              <a:extLst>
                <a:ext uri="{FF2B5EF4-FFF2-40B4-BE49-F238E27FC236}">
                  <a16:creationId xmlns:a16="http://schemas.microsoft.com/office/drawing/2014/main" id="{C707DD0E-AEAA-7989-D47D-8A9151D19C50}"/>
                </a:ext>
              </a:extLst>
            </p:cNvPr>
            <p:cNvSpPr txBox="1">
              <a:spLocks noChangeArrowheads="1"/>
            </p:cNvSpPr>
            <p:nvPr/>
          </p:nvSpPr>
          <p:spPr bwMode="auto">
            <a:xfrm>
              <a:off x="2759848" y="2709557"/>
              <a:ext cx="2694483" cy="61839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200" b="1">
                  <a:solidFill>
                    <a:schemeClr val="accent1"/>
                  </a:solidFill>
                </a:rPr>
                <a:t>CARDIOPATÍA ESTRUCTURAL</a:t>
              </a:r>
            </a:p>
            <a:p>
              <a:pPr eaLnBrk="1" hangingPunct="1">
                <a:buFont typeface="Arial" panose="020B0604020202020204" pitchFamily="34" charset="0"/>
                <a:buChar char="•"/>
              </a:pPr>
              <a:r>
                <a:rPr lang="es-ES" altLang="es-ES" sz="1200" b="1">
                  <a:solidFill>
                    <a:schemeClr val="accent1"/>
                  </a:solidFill>
                </a:rPr>
                <a:t> </a:t>
              </a:r>
              <a:r>
                <a:rPr lang="es-ES" altLang="es-ES" sz="1200">
                  <a:solidFill>
                    <a:schemeClr val="accent1"/>
                  </a:solidFill>
                </a:rPr>
                <a:t>¿IAM previo?</a:t>
              </a:r>
            </a:p>
            <a:p>
              <a:pPr eaLnBrk="1" hangingPunct="1">
                <a:buFont typeface="Arial" panose="020B0604020202020204" pitchFamily="34" charset="0"/>
                <a:buChar char="•"/>
              </a:pPr>
              <a:r>
                <a:rPr lang="es-ES" altLang="es-ES" sz="1200">
                  <a:solidFill>
                    <a:schemeClr val="accent1"/>
                  </a:solidFill>
                </a:rPr>
                <a:t> ¿Inicio de síntomas tras IAM?</a:t>
              </a:r>
            </a:p>
          </p:txBody>
        </p:sp>
        <p:sp>
          <p:nvSpPr>
            <p:cNvPr id="120848" name="24 CuadroTexto">
              <a:extLst>
                <a:ext uri="{FF2B5EF4-FFF2-40B4-BE49-F238E27FC236}">
                  <a16:creationId xmlns:a16="http://schemas.microsoft.com/office/drawing/2014/main" id="{00AD21F4-6344-65E1-0CB8-B70C656BEFC9}"/>
                </a:ext>
              </a:extLst>
            </p:cNvPr>
            <p:cNvSpPr txBox="1">
              <a:spLocks noChangeArrowheads="1"/>
            </p:cNvSpPr>
            <p:nvPr/>
          </p:nvSpPr>
          <p:spPr bwMode="auto">
            <a:xfrm>
              <a:off x="4405555" y="3616905"/>
              <a:ext cx="567225"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a:t>
              </a:r>
            </a:p>
          </p:txBody>
        </p:sp>
        <p:cxnSp>
          <p:nvCxnSpPr>
            <p:cNvPr id="12" name="55 Conector angular">
              <a:extLst>
                <a:ext uri="{FF2B5EF4-FFF2-40B4-BE49-F238E27FC236}">
                  <a16:creationId xmlns:a16="http://schemas.microsoft.com/office/drawing/2014/main" id="{B1B468E3-5506-2859-4F93-91E39A72E718}"/>
                </a:ext>
              </a:extLst>
            </p:cNvPr>
            <p:cNvCxnSpPr>
              <a:stCxn id="120847" idx="2"/>
              <a:endCxn id="120865" idx="0"/>
            </p:cNvCxnSpPr>
            <p:nvPr/>
          </p:nvCxnSpPr>
          <p:spPr>
            <a:xfrm rot="5400000">
              <a:off x="3005757" y="2515571"/>
              <a:ext cx="288951" cy="1913717"/>
            </a:xfrm>
            <a:prstGeom prst="bentConnector3">
              <a:avLst>
                <a:gd name="adj1" fmla="val 50000"/>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57 Conector angular">
              <a:extLst>
                <a:ext uri="{FF2B5EF4-FFF2-40B4-BE49-F238E27FC236}">
                  <a16:creationId xmlns:a16="http://schemas.microsoft.com/office/drawing/2014/main" id="{179EA5C4-6531-FD87-838A-F86F88114A77}"/>
                </a:ext>
              </a:extLst>
            </p:cNvPr>
            <p:cNvCxnSpPr>
              <a:stCxn id="120847" idx="2"/>
              <a:endCxn id="120848" idx="0"/>
            </p:cNvCxnSpPr>
            <p:nvPr/>
          </p:nvCxnSpPr>
          <p:spPr>
            <a:xfrm rot="16200000" flipH="1">
              <a:off x="4253654" y="3181391"/>
              <a:ext cx="288949" cy="582078"/>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0851" name="59 CuadroTexto">
              <a:extLst>
                <a:ext uri="{FF2B5EF4-FFF2-40B4-BE49-F238E27FC236}">
                  <a16:creationId xmlns:a16="http://schemas.microsoft.com/office/drawing/2014/main" id="{6E79E6B7-3DB7-AD7E-42CF-F8CC5A0FE3CE}"/>
                </a:ext>
              </a:extLst>
            </p:cNvPr>
            <p:cNvSpPr txBox="1">
              <a:spLocks noChangeArrowheads="1"/>
            </p:cNvSpPr>
            <p:nvPr/>
          </p:nvSpPr>
          <p:spPr bwMode="auto">
            <a:xfrm>
              <a:off x="4008498" y="4127408"/>
              <a:ext cx="1361342"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Datos ECG TV</a:t>
              </a:r>
            </a:p>
          </p:txBody>
        </p:sp>
        <p:sp>
          <p:nvSpPr>
            <p:cNvPr id="120852" name="60 CuadroTexto">
              <a:extLst>
                <a:ext uri="{FF2B5EF4-FFF2-40B4-BE49-F238E27FC236}">
                  <a16:creationId xmlns:a16="http://schemas.microsoft.com/office/drawing/2014/main" id="{25C1285B-D791-B23C-945C-E0E854252DE9}"/>
                </a:ext>
              </a:extLst>
            </p:cNvPr>
            <p:cNvSpPr txBox="1">
              <a:spLocks noChangeArrowheads="1"/>
            </p:cNvSpPr>
            <p:nvPr/>
          </p:nvSpPr>
          <p:spPr bwMode="auto">
            <a:xfrm>
              <a:off x="3384549" y="4581188"/>
              <a:ext cx="340335"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sp>
          <p:nvSpPr>
            <p:cNvPr id="120853" name="63 CuadroTexto">
              <a:extLst>
                <a:ext uri="{FF2B5EF4-FFF2-40B4-BE49-F238E27FC236}">
                  <a16:creationId xmlns:a16="http://schemas.microsoft.com/office/drawing/2014/main" id="{9A59018D-23F8-8B09-A43D-FF8A5B7C170D}"/>
                </a:ext>
              </a:extLst>
            </p:cNvPr>
            <p:cNvSpPr txBox="1">
              <a:spLocks noChangeArrowheads="1"/>
            </p:cNvSpPr>
            <p:nvPr/>
          </p:nvSpPr>
          <p:spPr bwMode="auto">
            <a:xfrm>
              <a:off x="5426561" y="5772362"/>
              <a:ext cx="1361342" cy="441713"/>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Revierte a RS</a:t>
              </a:r>
            </a:p>
            <a:p>
              <a:pPr algn="ctr" eaLnBrk="1" hangingPunct="1"/>
              <a:r>
                <a:rPr lang="es-ES" altLang="es-ES" sz="1200" b="1">
                  <a:solidFill>
                    <a:schemeClr val="accent1"/>
                  </a:solidFill>
                </a:rPr>
                <a:t>TSV</a:t>
              </a:r>
            </a:p>
          </p:txBody>
        </p:sp>
        <p:sp>
          <p:nvSpPr>
            <p:cNvPr id="120854" name="64 CuadroTexto">
              <a:extLst>
                <a:ext uri="{FF2B5EF4-FFF2-40B4-BE49-F238E27FC236}">
                  <a16:creationId xmlns:a16="http://schemas.microsoft.com/office/drawing/2014/main" id="{D5DA1350-A2C4-DBCF-1AFD-17D375159C9F}"/>
                </a:ext>
              </a:extLst>
            </p:cNvPr>
            <p:cNvSpPr txBox="1">
              <a:spLocks noChangeArrowheads="1"/>
            </p:cNvSpPr>
            <p:nvPr/>
          </p:nvSpPr>
          <p:spPr bwMode="auto">
            <a:xfrm>
              <a:off x="3100937" y="5772362"/>
              <a:ext cx="2088276" cy="441713"/>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 se modifica</a:t>
              </a:r>
            </a:p>
            <a:p>
              <a:pPr algn="ctr" eaLnBrk="1" hangingPunct="1"/>
              <a:r>
                <a:rPr lang="es-ES" altLang="es-ES" sz="1200" b="1">
                  <a:solidFill>
                    <a:schemeClr val="accent1"/>
                  </a:solidFill>
                </a:rPr>
                <a:t>Tratar como TV</a:t>
              </a:r>
            </a:p>
          </p:txBody>
        </p:sp>
        <p:sp>
          <p:nvSpPr>
            <p:cNvPr id="120855" name="65 CuadroTexto">
              <a:extLst>
                <a:ext uri="{FF2B5EF4-FFF2-40B4-BE49-F238E27FC236}">
                  <a16:creationId xmlns:a16="http://schemas.microsoft.com/office/drawing/2014/main" id="{C6B3C6ED-5075-466E-8B21-07059C11A54A}"/>
                </a:ext>
              </a:extLst>
            </p:cNvPr>
            <p:cNvSpPr txBox="1">
              <a:spLocks noChangeArrowheads="1"/>
            </p:cNvSpPr>
            <p:nvPr/>
          </p:nvSpPr>
          <p:spPr bwMode="auto">
            <a:xfrm>
              <a:off x="775311" y="5772362"/>
              <a:ext cx="1758399" cy="441713"/>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Procainamida</a:t>
              </a:r>
            </a:p>
            <a:p>
              <a:pPr algn="ctr" eaLnBrk="1" hangingPunct="1"/>
              <a:r>
                <a:rPr lang="es-ES" altLang="es-ES" sz="1200" b="1">
                  <a:solidFill>
                    <a:schemeClr val="accent1"/>
                  </a:solidFill>
                </a:rPr>
                <a:t>CV eléctrica sincronizada</a:t>
              </a:r>
            </a:p>
          </p:txBody>
        </p:sp>
        <p:cxnSp>
          <p:nvCxnSpPr>
            <p:cNvPr id="24" name="71 Conector angular">
              <a:extLst>
                <a:ext uri="{FF2B5EF4-FFF2-40B4-BE49-F238E27FC236}">
                  <a16:creationId xmlns:a16="http://schemas.microsoft.com/office/drawing/2014/main" id="{F5F79489-F61F-B74A-BADA-15B1CA19F9F7}"/>
                </a:ext>
              </a:extLst>
            </p:cNvPr>
            <p:cNvCxnSpPr>
              <a:stCxn id="120851" idx="2"/>
              <a:endCxn id="120852" idx="0"/>
            </p:cNvCxnSpPr>
            <p:nvPr/>
          </p:nvCxnSpPr>
          <p:spPr>
            <a:xfrm rot="5400000">
              <a:off x="4027568" y="3919586"/>
              <a:ext cx="188751" cy="1134452"/>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73 Conector angular">
              <a:extLst>
                <a:ext uri="{FF2B5EF4-FFF2-40B4-BE49-F238E27FC236}">
                  <a16:creationId xmlns:a16="http://schemas.microsoft.com/office/drawing/2014/main" id="{1248EA6B-8CC6-A461-A1C8-3C969988481E}"/>
                </a:ext>
              </a:extLst>
            </p:cNvPr>
            <p:cNvCxnSpPr>
              <a:cxnSpLocks/>
              <a:stCxn id="120851" idx="2"/>
              <a:endCxn id="120870" idx="0"/>
            </p:cNvCxnSpPr>
            <p:nvPr/>
          </p:nvCxnSpPr>
          <p:spPr>
            <a:xfrm rot="16200000" flipH="1">
              <a:off x="4929344" y="4152260"/>
              <a:ext cx="188752" cy="669103"/>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77 Conector angular">
              <a:extLst>
                <a:ext uri="{FF2B5EF4-FFF2-40B4-BE49-F238E27FC236}">
                  <a16:creationId xmlns:a16="http://schemas.microsoft.com/office/drawing/2014/main" id="{2BD6477E-A2BF-0DED-2ECE-CB4BA3EFF01D}"/>
                </a:ext>
              </a:extLst>
            </p:cNvPr>
            <p:cNvCxnSpPr/>
            <p:nvPr/>
          </p:nvCxnSpPr>
          <p:spPr>
            <a:xfrm rot="16200000" flipH="1">
              <a:off x="5707223" y="5423062"/>
              <a:ext cx="215683" cy="481483"/>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79 Conector angular">
              <a:extLst>
                <a:ext uri="{FF2B5EF4-FFF2-40B4-BE49-F238E27FC236}">
                  <a16:creationId xmlns:a16="http://schemas.microsoft.com/office/drawing/2014/main" id="{29B32DF4-2D2A-5996-2016-45D9413FCF68}"/>
                </a:ext>
              </a:extLst>
            </p:cNvPr>
            <p:cNvCxnSpPr/>
            <p:nvPr/>
          </p:nvCxnSpPr>
          <p:spPr>
            <a:xfrm rot="5400000">
              <a:off x="4726790" y="4924111"/>
              <a:ext cx="215683" cy="1479384"/>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87 Conector angular">
              <a:extLst>
                <a:ext uri="{FF2B5EF4-FFF2-40B4-BE49-F238E27FC236}">
                  <a16:creationId xmlns:a16="http://schemas.microsoft.com/office/drawing/2014/main" id="{D3E5C95B-1B68-BF62-F3A7-A8A3B6C7A3B7}"/>
                </a:ext>
              </a:extLst>
            </p:cNvPr>
            <p:cNvCxnSpPr>
              <a:stCxn id="120854" idx="1"/>
              <a:endCxn id="120855" idx="3"/>
            </p:cNvCxnSpPr>
            <p:nvPr/>
          </p:nvCxnSpPr>
          <p:spPr>
            <a:xfrm rot="10800000">
              <a:off x="2533711" y="5993219"/>
              <a:ext cx="567227" cy="12151"/>
            </a:xfrm>
            <a:prstGeom prst="bentConnector3">
              <a:avLst>
                <a:gd name="adj1" fmla="val 50000"/>
              </a:avLst>
            </a:prstGeom>
            <a:ln w="19050" cmpd="sng">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89 Conector angular">
              <a:extLst>
                <a:ext uri="{FF2B5EF4-FFF2-40B4-BE49-F238E27FC236}">
                  <a16:creationId xmlns:a16="http://schemas.microsoft.com/office/drawing/2014/main" id="{5CA5014C-4508-B6E5-0701-E94521E89928}"/>
                </a:ext>
              </a:extLst>
            </p:cNvPr>
            <p:cNvCxnSpPr>
              <a:cxnSpLocks/>
              <a:stCxn id="120842" idx="2"/>
              <a:endCxn id="120843" idx="0"/>
            </p:cNvCxnSpPr>
            <p:nvPr/>
          </p:nvCxnSpPr>
          <p:spPr>
            <a:xfrm rot="5400000">
              <a:off x="1146609" y="2648360"/>
              <a:ext cx="335133" cy="113444"/>
            </a:xfrm>
            <a:prstGeom prst="bentConnector3">
              <a:avLst>
                <a:gd name="adj1" fmla="val 50000"/>
              </a:avLst>
            </a:prstGeom>
            <a:ln w="19050" cmpd="sng">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7" name="33 Conector recto de flecha">
              <a:extLst>
                <a:ext uri="{FF2B5EF4-FFF2-40B4-BE49-F238E27FC236}">
                  <a16:creationId xmlns:a16="http://schemas.microsoft.com/office/drawing/2014/main" id="{2604D60A-26A0-D902-871A-7A3F6EF68A21}"/>
                </a:ext>
              </a:extLst>
            </p:cNvPr>
            <p:cNvCxnSpPr/>
            <p:nvPr/>
          </p:nvCxnSpPr>
          <p:spPr bwMode="auto">
            <a:xfrm flipV="1">
              <a:off x="2200902" y="3833537"/>
              <a:ext cx="0" cy="1508261"/>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33 Conector recto de flecha">
              <a:extLst>
                <a:ext uri="{FF2B5EF4-FFF2-40B4-BE49-F238E27FC236}">
                  <a16:creationId xmlns:a16="http://schemas.microsoft.com/office/drawing/2014/main" id="{3DBEE7BD-9977-58BC-97F2-EF6AFAC00166}"/>
                </a:ext>
              </a:extLst>
            </p:cNvPr>
            <p:cNvCxnSpPr/>
            <p:nvPr/>
          </p:nvCxnSpPr>
          <p:spPr bwMode="auto">
            <a:xfrm>
              <a:off x="1654108" y="5341798"/>
              <a:ext cx="546795" cy="0"/>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33 Conector recto de flecha">
              <a:extLst>
                <a:ext uri="{FF2B5EF4-FFF2-40B4-BE49-F238E27FC236}">
                  <a16:creationId xmlns:a16="http://schemas.microsoft.com/office/drawing/2014/main" id="{7B969422-EE59-08D4-204E-3BE8B0F43B1D}"/>
                </a:ext>
              </a:extLst>
            </p:cNvPr>
            <p:cNvCxnSpPr>
              <a:endCxn id="120855" idx="0"/>
            </p:cNvCxnSpPr>
            <p:nvPr/>
          </p:nvCxnSpPr>
          <p:spPr bwMode="auto">
            <a:xfrm>
              <a:off x="1654108" y="5341798"/>
              <a:ext cx="403" cy="430565"/>
            </a:xfrm>
            <a:prstGeom prst="straightConnector1">
              <a:avLst/>
            </a:prstGeom>
            <a:ln w="19050" cmpd="sng">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0865" name="15 CuadroTexto">
              <a:extLst>
                <a:ext uri="{FF2B5EF4-FFF2-40B4-BE49-F238E27FC236}">
                  <a16:creationId xmlns:a16="http://schemas.microsoft.com/office/drawing/2014/main" id="{BEBB5EE1-1A39-D08F-DD89-CE37F554A302}"/>
                </a:ext>
              </a:extLst>
            </p:cNvPr>
            <p:cNvSpPr txBox="1">
              <a:spLocks noChangeArrowheads="1"/>
            </p:cNvSpPr>
            <p:nvPr/>
          </p:nvSpPr>
          <p:spPr bwMode="auto">
            <a:xfrm>
              <a:off x="1875368" y="3616905"/>
              <a:ext cx="636012"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sp>
          <p:nvSpPr>
            <p:cNvPr id="120866" name="58 CuadroTexto">
              <a:extLst>
                <a:ext uri="{FF2B5EF4-FFF2-40B4-BE49-F238E27FC236}">
                  <a16:creationId xmlns:a16="http://schemas.microsoft.com/office/drawing/2014/main" id="{0B78C35E-B783-EB48-D70F-084A4BF8B330}"/>
                </a:ext>
              </a:extLst>
            </p:cNvPr>
            <p:cNvSpPr txBox="1">
              <a:spLocks noChangeArrowheads="1"/>
            </p:cNvSpPr>
            <p:nvPr/>
          </p:nvSpPr>
          <p:spPr bwMode="auto">
            <a:xfrm>
              <a:off x="1893134" y="4598113"/>
              <a:ext cx="606708"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TV</a:t>
              </a:r>
            </a:p>
          </p:txBody>
        </p:sp>
        <p:cxnSp>
          <p:nvCxnSpPr>
            <p:cNvPr id="71" name="33 Conector recto de flecha">
              <a:extLst>
                <a:ext uri="{FF2B5EF4-FFF2-40B4-BE49-F238E27FC236}">
                  <a16:creationId xmlns:a16="http://schemas.microsoft.com/office/drawing/2014/main" id="{BDC1BB00-4090-FBB8-3329-02CB4FE5CAAF}"/>
                </a:ext>
              </a:extLst>
            </p:cNvPr>
            <p:cNvCxnSpPr/>
            <p:nvPr/>
          </p:nvCxnSpPr>
          <p:spPr bwMode="auto">
            <a:xfrm flipV="1">
              <a:off x="5568247" y="5003085"/>
              <a:ext cx="0" cy="484527"/>
            </a:xfrm>
            <a:prstGeom prst="straightConnector1">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33 Conector recto de flecha">
              <a:extLst>
                <a:ext uri="{FF2B5EF4-FFF2-40B4-BE49-F238E27FC236}">
                  <a16:creationId xmlns:a16="http://schemas.microsoft.com/office/drawing/2014/main" id="{742E03E8-314C-9E48-3EED-EC4FD621C5E2}"/>
                </a:ext>
              </a:extLst>
            </p:cNvPr>
            <p:cNvCxnSpPr>
              <a:endCxn id="120852" idx="1"/>
            </p:cNvCxnSpPr>
            <p:nvPr/>
          </p:nvCxnSpPr>
          <p:spPr bwMode="auto">
            <a:xfrm flipV="1">
              <a:off x="2500121" y="4713702"/>
              <a:ext cx="884428" cy="11426"/>
            </a:xfrm>
            <a:prstGeom prst="straightConnector1">
              <a:avLst/>
            </a:prstGeom>
            <a:ln w="19050" cmpd="sng">
              <a:solidFill>
                <a:schemeClr val="accent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20869" name="62 CuadroTexto">
              <a:extLst>
                <a:ext uri="{FF2B5EF4-FFF2-40B4-BE49-F238E27FC236}">
                  <a16:creationId xmlns:a16="http://schemas.microsoft.com/office/drawing/2014/main" id="{59A62589-369B-DF1A-A40B-463C4FFEB830}"/>
                </a:ext>
              </a:extLst>
            </p:cNvPr>
            <p:cNvSpPr txBox="1">
              <a:spLocks noChangeArrowheads="1"/>
            </p:cNvSpPr>
            <p:nvPr/>
          </p:nvSpPr>
          <p:spPr bwMode="auto">
            <a:xfrm>
              <a:off x="5086226" y="5278784"/>
              <a:ext cx="1077729"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Adenosina</a:t>
              </a:r>
            </a:p>
          </p:txBody>
        </p:sp>
        <p:sp>
          <p:nvSpPr>
            <p:cNvPr id="120870" name="61 CuadroTexto">
              <a:extLst>
                <a:ext uri="{FF2B5EF4-FFF2-40B4-BE49-F238E27FC236}">
                  <a16:creationId xmlns:a16="http://schemas.microsoft.com/office/drawing/2014/main" id="{133A7280-03ED-1C36-814E-96F4972F0881}"/>
                </a:ext>
              </a:extLst>
            </p:cNvPr>
            <p:cNvSpPr txBox="1">
              <a:spLocks noChangeArrowheads="1"/>
            </p:cNvSpPr>
            <p:nvPr/>
          </p:nvSpPr>
          <p:spPr bwMode="auto">
            <a:xfrm>
              <a:off x="4268977" y="4581188"/>
              <a:ext cx="2178589" cy="618399"/>
            </a:xfrm>
            <a:prstGeom prst="rect">
              <a:avLst/>
            </a:prstGeom>
            <a:solidFill>
              <a:srgbClr val="D5D3E5"/>
            </a:solidFill>
            <a:ln w="9525">
              <a:solidFill>
                <a:schemeClr val="accent1"/>
              </a:solidFill>
              <a:miter lim="800000"/>
              <a:headEnd/>
              <a:tailEnd/>
            </a:ln>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Dudas </a:t>
              </a:r>
            </a:p>
            <a:p>
              <a:pPr algn="ctr" eaLnBrk="1" hangingPunct="1"/>
              <a:r>
                <a:rPr lang="es-ES" altLang="es-ES" sz="1200">
                  <a:solidFill>
                    <a:schemeClr val="accent1"/>
                  </a:solidFill>
                </a:rPr>
                <a:t>Antecedentes de TSV o Bloqueos de rama previos</a:t>
              </a:r>
            </a:p>
          </p:txBody>
        </p:sp>
      </p:grpSp>
      <p:cxnSp>
        <p:nvCxnSpPr>
          <p:cNvPr id="42" name="41 Conector recto">
            <a:extLst>
              <a:ext uri="{FF2B5EF4-FFF2-40B4-BE49-F238E27FC236}">
                <a16:creationId xmlns:a16="http://schemas.microsoft.com/office/drawing/2014/main" id="{0F28927E-F0F0-19F8-8184-45BFAC2809CD}"/>
              </a:ext>
            </a:extLst>
          </p:cNvPr>
          <p:cNvCxnSpPr>
            <a:stCxn id="120848" idx="2"/>
            <a:endCxn id="120851" idx="0"/>
          </p:cNvCxnSpPr>
          <p:nvPr/>
        </p:nvCxnSpPr>
        <p:spPr>
          <a:xfrm>
            <a:off x="6407516" y="3978058"/>
            <a:ext cx="1" cy="256563"/>
          </a:xfrm>
          <a:prstGeom prst="line">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45 Conector angular">
            <a:extLst>
              <a:ext uri="{FF2B5EF4-FFF2-40B4-BE49-F238E27FC236}">
                <a16:creationId xmlns:a16="http://schemas.microsoft.com/office/drawing/2014/main" id="{5A24841F-A3D6-BC01-3AEA-4E477AA08AA6}"/>
              </a:ext>
            </a:extLst>
          </p:cNvPr>
          <p:cNvCxnSpPr>
            <a:stCxn id="120844" idx="2"/>
            <a:endCxn id="120847" idx="0"/>
          </p:cNvCxnSpPr>
          <p:nvPr/>
        </p:nvCxnSpPr>
        <p:spPr>
          <a:xfrm rot="16200000" flipH="1">
            <a:off x="5598423" y="2552010"/>
            <a:ext cx="179813" cy="221619"/>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27514861-0FEA-FFD8-D83C-4E6705B5B3CD}"/>
              </a:ext>
            </a:extLst>
          </p:cNvPr>
          <p:cNvSpPr txBox="1"/>
          <p:nvPr/>
        </p:nvSpPr>
        <p:spPr>
          <a:xfrm>
            <a:off x="5221807" y="6531301"/>
            <a:ext cx="6103088" cy="246221"/>
          </a:xfrm>
          <a:prstGeom prst="rect">
            <a:avLst/>
          </a:prstGeom>
          <a:noFill/>
        </p:spPr>
        <p:txBody>
          <a:bodyPr wrap="square">
            <a:spAutoFit/>
          </a:bodyPr>
          <a:lstStyle/>
          <a:p>
            <a:r>
              <a:rPr lang="es-ES" sz="1000" dirty="0">
                <a:effectLst/>
                <a:latin typeface="Segoe UI" panose="020B0502040204020203" pitchFamily="34" charset="0"/>
              </a:rPr>
              <a:t>Elaboración propia.</a:t>
            </a:r>
            <a:endParaRPr lang="es-ES" sz="10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E4A1F9-C7F9-F011-B278-1EB36D10F69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18A8DDCD-7A42-880C-8463-939C27EDA163}"/>
              </a:ext>
            </a:extLst>
          </p:cNvPr>
          <p:cNvSpPr>
            <a:spLocks noGrp="1"/>
          </p:cNvSpPr>
          <p:nvPr>
            <p:ph sz="half" idx="1"/>
          </p:nvPr>
        </p:nvSpPr>
        <p:spPr>
          <a:xfrm>
            <a:off x="714703" y="1797268"/>
            <a:ext cx="4130566" cy="4093585"/>
          </a:xfrm>
        </p:spPr>
        <p:txBody>
          <a:bodyPr/>
          <a:lstStyle/>
          <a:p>
            <a:pPr algn="just"/>
            <a:r>
              <a:rPr lang="es-ES" altLang="es-ES" sz="1800"/>
              <a:t>La tolerancia a la arritmia nunca es diagnóstica del origen de la taquicardia.</a:t>
            </a:r>
          </a:p>
          <a:p>
            <a:pPr algn="just"/>
            <a:endParaRPr lang="es-ES" sz="1800"/>
          </a:p>
          <a:p>
            <a:pPr algn="just"/>
            <a:r>
              <a:rPr lang="es-ES" sz="1800"/>
              <a:t>Si existen antecedentes de IAM y presenta taquicardia regular de QRS ancho debe ser derivada en ambulancia medicalizada y con el diagnostico de TV.</a:t>
            </a:r>
          </a:p>
          <a:p>
            <a:pPr algn="just"/>
            <a:endParaRPr lang="es-ES" sz="1800"/>
          </a:p>
          <a:p>
            <a:pPr algn="just"/>
            <a:r>
              <a:rPr lang="es-ES" sz="1800"/>
              <a:t>Toda taquicardia irregular de QRS ancho debe ser derivada con medidas de soporte. No utilizar betabloqueantes o antagonistas del calcio (verapamilo). </a:t>
            </a:r>
          </a:p>
          <a:p>
            <a:pPr marL="0" indent="0">
              <a:buNone/>
            </a:pPr>
            <a:endParaRPr lang="es-ES"/>
          </a:p>
        </p:txBody>
      </p:sp>
      <p:pic>
        <p:nvPicPr>
          <p:cNvPr id="7" name="Picture 5">
            <a:extLst>
              <a:ext uri="{FF2B5EF4-FFF2-40B4-BE49-F238E27FC236}">
                <a16:creationId xmlns:a16="http://schemas.microsoft.com/office/drawing/2014/main" id="{05D9D389-13C5-33B9-9F66-2F66298F8A0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97600" y="2868231"/>
            <a:ext cx="5384800" cy="1994662"/>
          </a:xfrm>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06257BF6-040E-766B-E60C-E61B28E62EB7}"/>
              </a:ext>
            </a:extLst>
          </p:cNvPr>
          <p:cNvPicPr>
            <a:picLocks noChangeAspect="1"/>
          </p:cNvPicPr>
          <p:nvPr/>
        </p:nvPicPr>
        <p:blipFill>
          <a:blip r:embed="rId3"/>
          <a:stretch>
            <a:fillRect/>
          </a:stretch>
        </p:blipFill>
        <p:spPr>
          <a:xfrm>
            <a:off x="5087006" y="2340998"/>
            <a:ext cx="6632028" cy="3549856"/>
          </a:xfrm>
          <a:prstGeom prst="rect">
            <a:avLst/>
          </a:prstGeom>
        </p:spPr>
      </p:pic>
      <p:sp>
        <p:nvSpPr>
          <p:cNvPr id="4" name="CuadroTexto 3">
            <a:extLst>
              <a:ext uri="{FF2B5EF4-FFF2-40B4-BE49-F238E27FC236}">
                <a16:creationId xmlns:a16="http://schemas.microsoft.com/office/drawing/2014/main" id="{83B17D14-9DCE-1299-A592-2A8788CA34F3}"/>
              </a:ext>
            </a:extLst>
          </p:cNvPr>
          <p:cNvSpPr txBox="1"/>
          <p:nvPr/>
        </p:nvSpPr>
        <p:spPr>
          <a:xfrm>
            <a:off x="1839817" y="1046602"/>
            <a:ext cx="4162806" cy="369332"/>
          </a:xfrm>
          <a:prstGeom prst="rect">
            <a:avLst/>
          </a:prstGeom>
          <a:noFill/>
        </p:spPr>
        <p:txBody>
          <a:bodyPr wrap="none" rtlCol="0">
            <a:spAutoFit/>
          </a:bodyPr>
          <a:lstStyle/>
          <a:p>
            <a:r>
              <a:rPr lang="es-ES" b="1">
                <a:solidFill>
                  <a:srgbClr val="C00000"/>
                </a:solidFill>
              </a:rPr>
              <a:t>TAQUIARRITMIAS. CONSEJOS PRÁCTICOS.</a:t>
            </a:r>
          </a:p>
        </p:txBody>
      </p:sp>
    </p:spTree>
    <p:extLst>
      <p:ext uri="{BB962C8B-B14F-4D97-AF65-F5344CB8AC3E}">
        <p14:creationId xmlns:p14="http://schemas.microsoft.com/office/powerpoint/2010/main" val="1747892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74416-794B-3A04-F737-06461D65D08A}"/>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0D49A85-00BA-8D07-B8AF-FA067EE41E94}"/>
              </a:ext>
            </a:extLst>
          </p:cNvPr>
          <p:cNvSpPr txBox="1"/>
          <p:nvPr/>
        </p:nvSpPr>
        <p:spPr>
          <a:xfrm>
            <a:off x="2038120" y="115515"/>
            <a:ext cx="6185835" cy="461665"/>
          </a:xfrm>
          <a:prstGeom prst="rect">
            <a:avLst/>
          </a:prstGeom>
          <a:noFill/>
        </p:spPr>
        <p:txBody>
          <a:bodyPr wrap="square">
            <a:spAutoFit/>
          </a:bodyPr>
          <a:lstStyle/>
          <a:p>
            <a:pPr eaLnBrk="1" hangingPunct="1"/>
            <a:r>
              <a:rPr lang="es-ES_tradnl" altLang="es-ES" sz="2400" b="1">
                <a:solidFill>
                  <a:srgbClr val="AC0F1F"/>
                </a:solidFill>
              </a:rPr>
              <a:t>SÍNDROME CORONARIO AGUDO</a:t>
            </a:r>
          </a:p>
        </p:txBody>
      </p:sp>
      <p:pic>
        <p:nvPicPr>
          <p:cNvPr id="2" name="Imagen 1">
            <a:extLst>
              <a:ext uri="{FF2B5EF4-FFF2-40B4-BE49-F238E27FC236}">
                <a16:creationId xmlns:a16="http://schemas.microsoft.com/office/drawing/2014/main" id="{3EF8BD6B-3D33-A931-E128-651392413BE5}"/>
              </a:ext>
            </a:extLst>
          </p:cNvPr>
          <p:cNvPicPr>
            <a:picLocks noChangeAspect="1"/>
          </p:cNvPicPr>
          <p:nvPr/>
        </p:nvPicPr>
        <p:blipFill>
          <a:blip r:embed="rId3"/>
          <a:stretch>
            <a:fillRect/>
          </a:stretch>
        </p:blipFill>
        <p:spPr>
          <a:xfrm>
            <a:off x="1670756" y="3617247"/>
            <a:ext cx="7353300" cy="3125238"/>
          </a:xfrm>
          <a:prstGeom prst="rect">
            <a:avLst/>
          </a:prstGeom>
        </p:spPr>
      </p:pic>
      <p:pic>
        <p:nvPicPr>
          <p:cNvPr id="5" name="Imagen 4">
            <a:extLst>
              <a:ext uri="{FF2B5EF4-FFF2-40B4-BE49-F238E27FC236}">
                <a16:creationId xmlns:a16="http://schemas.microsoft.com/office/drawing/2014/main" id="{74EA7891-CCA5-9E9B-209B-7EE13902DC01}"/>
              </a:ext>
            </a:extLst>
          </p:cNvPr>
          <p:cNvPicPr>
            <a:picLocks noChangeAspect="1"/>
          </p:cNvPicPr>
          <p:nvPr/>
        </p:nvPicPr>
        <p:blipFill>
          <a:blip r:embed="rId4"/>
          <a:stretch>
            <a:fillRect/>
          </a:stretch>
        </p:blipFill>
        <p:spPr>
          <a:xfrm>
            <a:off x="1670756" y="594647"/>
            <a:ext cx="7353300" cy="3022600"/>
          </a:xfrm>
          <a:prstGeom prst="rect">
            <a:avLst/>
          </a:prstGeom>
        </p:spPr>
      </p:pic>
      <p:sp>
        <p:nvSpPr>
          <p:cNvPr id="7" name="CuadroTexto 6">
            <a:extLst>
              <a:ext uri="{FF2B5EF4-FFF2-40B4-BE49-F238E27FC236}">
                <a16:creationId xmlns:a16="http://schemas.microsoft.com/office/drawing/2014/main" id="{9BEFB582-8E95-8CE7-E7E2-DC1B9599F483}"/>
              </a:ext>
            </a:extLst>
          </p:cNvPr>
          <p:cNvSpPr txBox="1"/>
          <p:nvPr/>
        </p:nvSpPr>
        <p:spPr>
          <a:xfrm>
            <a:off x="1429406" y="6064469"/>
            <a:ext cx="2837793" cy="523220"/>
          </a:xfrm>
          <a:prstGeom prst="rect">
            <a:avLst/>
          </a:prstGeom>
          <a:noFill/>
        </p:spPr>
        <p:txBody>
          <a:bodyPr wrap="square" rtlCol="0">
            <a:spAutoFit/>
          </a:bodyPr>
          <a:lstStyle/>
          <a:p>
            <a:r>
              <a:rPr lang="es-ES" sz="1000"/>
              <a:t>Manual de Urgencias. Toledo  5ª edición.</a:t>
            </a:r>
          </a:p>
          <a:p>
            <a:endParaRPr lang="es-ES"/>
          </a:p>
        </p:txBody>
      </p:sp>
    </p:spTree>
    <p:extLst>
      <p:ext uri="{BB962C8B-B14F-4D97-AF65-F5344CB8AC3E}">
        <p14:creationId xmlns:p14="http://schemas.microsoft.com/office/powerpoint/2010/main" val="21389165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64CD4A2-D050-C8B8-1E4F-25ABF635826B}"/>
              </a:ext>
            </a:extLst>
          </p:cNvPr>
          <p:cNvSpPr txBox="1">
            <a:spLocks noChangeArrowheads="1"/>
          </p:cNvSpPr>
          <p:nvPr/>
        </p:nvSpPr>
        <p:spPr bwMode="auto">
          <a:xfrm>
            <a:off x="3300414" y="2297113"/>
            <a:ext cx="73675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is-IS" altLang="es-ES" sz="3600">
                <a:solidFill>
                  <a:srgbClr val="302C4C"/>
                </a:solidFill>
              </a:rPr>
              <a:t>CASOS CLÍNICOS</a:t>
            </a:r>
          </a:p>
        </p:txBody>
      </p:sp>
      <p:cxnSp>
        <p:nvCxnSpPr>
          <p:cNvPr id="3" name="Conector recto 2">
            <a:extLst>
              <a:ext uri="{FF2B5EF4-FFF2-40B4-BE49-F238E27FC236}">
                <a16:creationId xmlns:a16="http://schemas.microsoft.com/office/drawing/2014/main" id="{6E660404-0219-2BB4-E6D1-07EDA151A942}"/>
              </a:ext>
            </a:extLst>
          </p:cNvPr>
          <p:cNvCxnSpPr/>
          <p:nvPr/>
        </p:nvCxnSpPr>
        <p:spPr>
          <a:xfrm>
            <a:off x="3438525" y="3063875"/>
            <a:ext cx="7297738" cy="0"/>
          </a:xfrm>
          <a:prstGeom prst="line">
            <a:avLst/>
          </a:prstGeom>
          <a:ln w="38100">
            <a:solidFill>
              <a:srgbClr val="AC0F1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ángulo 4">
            <a:extLst>
              <a:ext uri="{FF2B5EF4-FFF2-40B4-BE49-F238E27FC236}">
                <a16:creationId xmlns:a16="http://schemas.microsoft.com/office/drawing/2014/main" id="{E718D117-66B5-B0F4-3646-9B4E56BC357A}"/>
              </a:ext>
            </a:extLst>
          </p:cNvPr>
          <p:cNvSpPr>
            <a:spLocks noChangeArrowheads="1"/>
          </p:cNvSpPr>
          <p:nvPr/>
        </p:nvSpPr>
        <p:spPr bwMode="auto">
          <a:xfrm>
            <a:off x="2143125" y="1168401"/>
            <a:ext cx="7854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a:solidFill>
                  <a:srgbClr val="403B65"/>
                </a:solidFill>
              </a:rPr>
              <a:t>Mujer de 76 años, con antecedentes de hipertensión arterial, diabetes mellitus y cardiopatía isquémica. Consulta por palpitaciones rápidas desde hace 16 horas, sin otra sintomatología. TA de 155/80 mmHG; exploración sin hallazgos, salvo la taquicardia. En el ECG se objetiva una fibrilación auricular a 115 lpm, sin otras alteraciones.</a:t>
            </a:r>
          </a:p>
        </p:txBody>
      </p:sp>
      <p:sp>
        <p:nvSpPr>
          <p:cNvPr id="124931" name="CuadroTexto 5">
            <a:extLst>
              <a:ext uri="{FF2B5EF4-FFF2-40B4-BE49-F238E27FC236}">
                <a16:creationId xmlns:a16="http://schemas.microsoft.com/office/drawing/2014/main" id="{2D3CDDE3-B2EE-7A67-2615-160C95E9F8B0}"/>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sp>
        <p:nvSpPr>
          <p:cNvPr id="3" name="CuadroTexto 2">
            <a:extLst>
              <a:ext uri="{FF2B5EF4-FFF2-40B4-BE49-F238E27FC236}">
                <a16:creationId xmlns:a16="http://schemas.microsoft.com/office/drawing/2014/main" id="{EA14D070-0742-5AC7-9F47-FF6BE513CC38}"/>
              </a:ext>
            </a:extLst>
          </p:cNvPr>
          <p:cNvSpPr txBox="1"/>
          <p:nvPr/>
        </p:nvSpPr>
        <p:spPr>
          <a:xfrm>
            <a:off x="3415861" y="2848303"/>
            <a:ext cx="5743903" cy="2862322"/>
          </a:xfrm>
          <a:prstGeom prst="rect">
            <a:avLst/>
          </a:prstGeom>
          <a:noFill/>
        </p:spPr>
        <p:txBody>
          <a:bodyPr wrap="square">
            <a:spAutoFit/>
          </a:bodyPr>
          <a:lstStyle/>
          <a:p>
            <a:pPr eaLnBrk="1" hangingPunct="1"/>
            <a:r>
              <a:rPr lang="es-ES_tradnl" altLang="es-ES" sz="1600" b="1">
                <a:solidFill>
                  <a:srgbClr val="403B65"/>
                </a:solidFill>
                <a:cs typeface="Arial" panose="020B0604020202020204" pitchFamily="34" charset="0"/>
              </a:rPr>
              <a:t>¿Qué decisión tomaría ante esta paciente?</a:t>
            </a:r>
          </a:p>
          <a:p>
            <a:pPr eaLnBrk="1" hangingPunct="1"/>
            <a:endParaRPr lang="es-ES" altLang="es-ES" sz="1600">
              <a:solidFill>
                <a:srgbClr val="403B65"/>
              </a:solidFill>
              <a:cs typeface="Arial" panose="020B0604020202020204" pitchFamily="34" charset="0"/>
            </a:endParaRP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Anticoagulación, control de frecuencia con un betabloqueante y remitir a consulta de cardiología.</a:t>
            </a: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Anticoagulación y remitir al servicio de urgencias para valorar cardioversión.</a:t>
            </a: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Anticoagulación, betabloqueante y remitir al servicio de urgencias para valorar cardioversión.</a:t>
            </a: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Cardioversión eléctrica directa.</a:t>
            </a: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Cardioversión farmacológica con amiodarona.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6A189-46DF-9860-0C22-BD79932108C6}"/>
            </a:ext>
          </a:extLst>
        </p:cNvPr>
        <p:cNvGrpSpPr/>
        <p:nvPr/>
      </p:nvGrpSpPr>
      <p:grpSpPr>
        <a:xfrm>
          <a:off x="0" y="0"/>
          <a:ext cx="0" cy="0"/>
          <a:chOff x="0" y="0"/>
          <a:chExt cx="0" cy="0"/>
        </a:xfrm>
      </p:grpSpPr>
      <p:sp>
        <p:nvSpPr>
          <p:cNvPr id="124930" name="Rectángulo 4">
            <a:extLst>
              <a:ext uri="{FF2B5EF4-FFF2-40B4-BE49-F238E27FC236}">
                <a16:creationId xmlns:a16="http://schemas.microsoft.com/office/drawing/2014/main" id="{D9684BA7-09EE-4442-615A-18182CCB3CAC}"/>
              </a:ext>
            </a:extLst>
          </p:cNvPr>
          <p:cNvSpPr>
            <a:spLocks noChangeArrowheads="1"/>
          </p:cNvSpPr>
          <p:nvPr/>
        </p:nvSpPr>
        <p:spPr bwMode="auto">
          <a:xfrm>
            <a:off x="2143125" y="1168401"/>
            <a:ext cx="7854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a:solidFill>
                  <a:srgbClr val="403B65"/>
                </a:solidFill>
              </a:rPr>
              <a:t>Mujer de 76 años, con antecedentes de hipertensión arterial, diabetes mellitus y cardiopatía isquémica. Consulta por palpitaciones rápidas desde hace 16 horas, sin otra sintomatología. TA de 155/80 mmHG; exploración sin hallazgos, salvo la taquicardia. En el ECG se objetiva una fibrilación auricular a 115 lpm, sin otras alteraciones.</a:t>
            </a:r>
          </a:p>
        </p:txBody>
      </p:sp>
      <p:sp>
        <p:nvSpPr>
          <p:cNvPr id="124931" name="CuadroTexto 5">
            <a:extLst>
              <a:ext uri="{FF2B5EF4-FFF2-40B4-BE49-F238E27FC236}">
                <a16:creationId xmlns:a16="http://schemas.microsoft.com/office/drawing/2014/main" id="{9E997BFC-017E-9E98-A897-FC8E3214F538}"/>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sp>
        <p:nvSpPr>
          <p:cNvPr id="3" name="CuadroTexto 2">
            <a:extLst>
              <a:ext uri="{FF2B5EF4-FFF2-40B4-BE49-F238E27FC236}">
                <a16:creationId xmlns:a16="http://schemas.microsoft.com/office/drawing/2014/main" id="{BBEB7985-2B31-37BB-E228-06A66B08A0D2}"/>
              </a:ext>
            </a:extLst>
          </p:cNvPr>
          <p:cNvSpPr txBox="1"/>
          <p:nvPr/>
        </p:nvSpPr>
        <p:spPr>
          <a:xfrm>
            <a:off x="367863" y="2617076"/>
            <a:ext cx="4960882" cy="2862322"/>
          </a:xfrm>
          <a:prstGeom prst="rect">
            <a:avLst/>
          </a:prstGeom>
          <a:noFill/>
        </p:spPr>
        <p:txBody>
          <a:bodyPr wrap="square">
            <a:spAutoFit/>
          </a:bodyPr>
          <a:lstStyle/>
          <a:p>
            <a:pPr eaLnBrk="1" hangingPunct="1"/>
            <a:r>
              <a:rPr lang="es-ES_tradnl" altLang="es-ES" sz="1600" b="1">
                <a:solidFill>
                  <a:srgbClr val="403B65"/>
                </a:solidFill>
                <a:cs typeface="Arial" panose="020B0604020202020204" pitchFamily="34" charset="0"/>
              </a:rPr>
              <a:t>¿Qué decisión tomaría ante esta paciente?</a:t>
            </a:r>
          </a:p>
          <a:p>
            <a:pPr eaLnBrk="1" hangingPunct="1"/>
            <a:endParaRPr lang="es-ES" altLang="es-ES" sz="1600">
              <a:solidFill>
                <a:srgbClr val="403B65"/>
              </a:solidFill>
              <a:cs typeface="Arial" panose="020B0604020202020204" pitchFamily="34" charset="0"/>
            </a:endParaRP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Anticoagulación, control de frecuencia con un betabloqueante y remitir a consulta de cardiología.</a:t>
            </a: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Anticoagulación y remitir al servicio de urgencias para valorar cardioversión.</a:t>
            </a:r>
          </a:p>
          <a:p>
            <a:pPr>
              <a:spcAft>
                <a:spcPts val="600"/>
              </a:spcAft>
              <a:buClr>
                <a:schemeClr val="accent2"/>
              </a:buClr>
              <a:buFont typeface="Calibri" panose="020F0502020204030204" pitchFamily="34" charset="0"/>
              <a:buAutoNum type="arabicPeriod"/>
            </a:pPr>
            <a:r>
              <a:rPr lang="es-ES_tradnl" altLang="es-ES" sz="1600">
                <a:solidFill>
                  <a:srgbClr val="FF0000"/>
                </a:solidFill>
                <a:cs typeface="Arial" panose="020B0604020202020204" pitchFamily="34" charset="0"/>
              </a:rPr>
              <a:t>Anticoagulación, betabloqueante y remitir al servicio de urgencias para valorar cardioversión.</a:t>
            </a: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Cardioversión eléctrica directa.</a:t>
            </a:r>
          </a:p>
          <a:p>
            <a:pPr>
              <a:spcAft>
                <a:spcPts val="600"/>
              </a:spcAft>
              <a:buClr>
                <a:schemeClr val="accent2"/>
              </a:buClr>
              <a:buFont typeface="Calibri" panose="020F0502020204030204" pitchFamily="34" charset="0"/>
              <a:buAutoNum type="arabicPeriod"/>
            </a:pPr>
            <a:r>
              <a:rPr lang="es-ES_tradnl" altLang="es-ES" sz="1600">
                <a:solidFill>
                  <a:srgbClr val="403B65"/>
                </a:solidFill>
                <a:cs typeface="Arial" panose="020B0604020202020204" pitchFamily="34" charset="0"/>
              </a:rPr>
              <a:t>Cardioversión farmacológica con amiodarona.</a:t>
            </a:r>
          </a:p>
        </p:txBody>
      </p:sp>
      <p:graphicFrame>
        <p:nvGraphicFramePr>
          <p:cNvPr id="2" name="4 Tabla">
            <a:extLst>
              <a:ext uri="{FF2B5EF4-FFF2-40B4-BE49-F238E27FC236}">
                <a16:creationId xmlns:a16="http://schemas.microsoft.com/office/drawing/2014/main" id="{66911916-A4AE-5E72-FDCD-732C636F4F02}"/>
              </a:ext>
            </a:extLst>
          </p:cNvPr>
          <p:cNvGraphicFramePr>
            <a:graphicFrameLocks noGrp="1"/>
          </p:cNvGraphicFramePr>
          <p:nvPr>
            <p:extLst>
              <p:ext uri="{D42A27DB-BD31-4B8C-83A1-F6EECF244321}">
                <p14:modId xmlns:p14="http://schemas.microsoft.com/office/powerpoint/2010/main" val="509971041"/>
              </p:ext>
            </p:extLst>
          </p:nvPr>
        </p:nvGraphicFramePr>
        <p:xfrm>
          <a:off x="6095999" y="2246313"/>
          <a:ext cx="5728138" cy="4249078"/>
        </p:xfrm>
        <a:graphic>
          <a:graphicData uri="http://schemas.openxmlformats.org/drawingml/2006/table">
            <a:tbl>
              <a:tblPr/>
              <a:tblGrid>
                <a:gridCol w="4864138">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tblGrid>
              <a:tr h="7460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Factor de riesgo</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Puntuación</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1633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C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cardiac failure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Insuficiencia cardiaca/disfunción ventricular izquierda</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1"/>
                  </a:ext>
                </a:extLst>
              </a:tr>
              <a:tr h="35678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H (</a:t>
                      </a:r>
                      <a:r>
                        <a:rPr kumimoji="0" lang="es-ES" altLang="es-ES" sz="1600" b="0" i="1" u="none" strike="noStrike" cap="none" normalizeH="0" baseline="0" err="1">
                          <a:ln>
                            <a:noFill/>
                          </a:ln>
                          <a:solidFill>
                            <a:srgbClr val="302C4C"/>
                          </a:solidFill>
                          <a:effectLst/>
                          <a:latin typeface="Calibri" panose="020F0502020204030204" pitchFamily="34" charset="0"/>
                          <a:ea typeface="MS PGothic" panose="020B0600070205080204" pitchFamily="34" charset="-128"/>
                        </a:rPr>
                        <a:t>hypertension</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Hipertensión arterial</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2"/>
                  </a:ext>
                </a:extLst>
              </a:tr>
              <a:tr h="35678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A (</a:t>
                      </a:r>
                      <a:r>
                        <a:rPr kumimoji="0" lang="es-ES" altLang="es-ES" sz="1600" b="0" i="1" u="none" strike="noStrike" cap="none" normalizeH="0" baseline="0" err="1">
                          <a:ln>
                            <a:noFill/>
                          </a:ln>
                          <a:solidFill>
                            <a:srgbClr val="302C4C"/>
                          </a:solidFill>
                          <a:effectLst/>
                          <a:latin typeface="Calibri" panose="020F0502020204030204" pitchFamily="34" charset="0"/>
                          <a:ea typeface="MS PGothic" panose="020B0600070205080204" pitchFamily="34" charset="-128"/>
                        </a:rPr>
                        <a:t>age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Edad ≥75 años</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2</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3"/>
                  </a:ext>
                </a:extLst>
              </a:tr>
              <a:tr h="35678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D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diabetes</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diabetes mellitus</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4"/>
                  </a:ext>
                </a:extLst>
              </a:tr>
              <a:tr h="35678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S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stroke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Ictus o AIT previo</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2</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5"/>
                  </a:ext>
                </a:extLst>
              </a:tr>
              <a:tr h="74601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V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vascular</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Enfermedad arterial (infarto de miocardio, arteriopatía periférica o placa aórtica complicada)</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6"/>
                  </a:ext>
                </a:extLst>
              </a:tr>
              <a:tr h="35678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A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age</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Edad ≥65 años</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solidFill>
                  </a:tcPr>
                </a:tc>
                <a:extLst>
                  <a:ext uri="{0D108BD9-81ED-4DB2-BD59-A6C34878D82A}">
                    <a16:rowId xmlns:a16="http://schemas.microsoft.com/office/drawing/2014/main" val="10007"/>
                  </a:ext>
                </a:extLst>
              </a:tr>
              <a:tr h="35678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Sc </a:t>
                      </a:r>
                      <a:r>
                        <a:rPr kumimoji="0" lang="es-ES" altLang="es-ES" sz="1600" b="0" i="1" u="none" strike="noStrike" cap="none" normalizeH="0" baseline="0">
                          <a:ln>
                            <a:noFill/>
                          </a:ln>
                          <a:solidFill>
                            <a:srgbClr val="302C4C"/>
                          </a:solidFill>
                          <a:effectLst/>
                          <a:latin typeface="Calibri" panose="020F0502020204030204" pitchFamily="34" charset="0"/>
                          <a:ea typeface="MS PGothic" panose="020B0600070205080204" pitchFamily="34" charset="-128"/>
                        </a:rPr>
                        <a:t>(sex category</a:t>
                      </a: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 Sexo (femenino)</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cs typeface="Geneva"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Geneva" charset="0"/>
                          <a:cs typeface="Geneva"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Geneva" charset="0"/>
                          <a:cs typeface="Geneva"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Geneva" charset="0"/>
                          <a:cs typeface="Geneva"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altLang="es-ES" sz="1600" b="0" i="0" u="none" strike="noStrike" cap="none" normalizeH="0" baseline="0">
                          <a:ln>
                            <a:noFill/>
                          </a:ln>
                          <a:solidFill>
                            <a:srgbClr val="302C4C"/>
                          </a:solidFill>
                          <a:effectLst/>
                          <a:latin typeface="Calibri" panose="020F0502020204030204" pitchFamily="34" charset="0"/>
                          <a:ea typeface="MS PGothic" panose="020B0600070205080204" pitchFamily="34" charset="-128"/>
                        </a:rPr>
                        <a:t>1</a:t>
                      </a:r>
                    </a:p>
                  </a:txBody>
                  <a:tcPr marL="91431" marR="91431" marT="45679" marB="456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3E5">
                        <a:alpha val="50195"/>
                      </a:srgbClr>
                    </a:solidFill>
                  </a:tcPr>
                </a:tc>
                <a:extLst>
                  <a:ext uri="{0D108BD9-81ED-4DB2-BD59-A6C34878D82A}">
                    <a16:rowId xmlns:a16="http://schemas.microsoft.com/office/drawing/2014/main" val="10008"/>
                  </a:ext>
                </a:extLst>
              </a:tr>
            </a:tbl>
          </a:graphicData>
        </a:graphic>
      </p:graphicFrame>
      <p:sp>
        <p:nvSpPr>
          <p:cNvPr id="4" name="CuadroTexto 3">
            <a:extLst>
              <a:ext uri="{FF2B5EF4-FFF2-40B4-BE49-F238E27FC236}">
                <a16:creationId xmlns:a16="http://schemas.microsoft.com/office/drawing/2014/main" id="{B0AD76E3-EF2E-34FE-961B-ECF08570665E}"/>
              </a:ext>
            </a:extLst>
          </p:cNvPr>
          <p:cNvSpPr txBox="1"/>
          <p:nvPr/>
        </p:nvSpPr>
        <p:spPr>
          <a:xfrm>
            <a:off x="4540103" y="6455706"/>
            <a:ext cx="6103088" cy="246221"/>
          </a:xfrm>
          <a:prstGeom prst="rect">
            <a:avLst/>
          </a:prstGeom>
          <a:noFill/>
        </p:spPr>
        <p:txBody>
          <a:bodyPr wrap="square">
            <a:spAutoFit/>
          </a:bodyPr>
          <a:lstStyle/>
          <a:p>
            <a:r>
              <a:rPr lang="es-ES" sz="1000" dirty="0">
                <a:effectLst/>
                <a:latin typeface="Segoe UI" panose="020B0502040204020203" pitchFamily="34" charset="0"/>
              </a:rPr>
              <a:t>Elaboración propia.</a:t>
            </a:r>
            <a:endParaRPr lang="es-ES" sz="1000" dirty="0"/>
          </a:p>
        </p:txBody>
      </p:sp>
    </p:spTree>
    <p:extLst>
      <p:ext uri="{BB962C8B-B14F-4D97-AF65-F5344CB8AC3E}">
        <p14:creationId xmlns:p14="http://schemas.microsoft.com/office/powerpoint/2010/main" val="2989590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B426F6-CCC3-E841-DEEC-8609F1BA03FC}"/>
              </a:ext>
            </a:extLst>
          </p:cNvPr>
          <p:cNvSpPr txBox="1"/>
          <p:nvPr/>
        </p:nvSpPr>
        <p:spPr>
          <a:xfrm>
            <a:off x="1014125" y="1597572"/>
            <a:ext cx="10163749" cy="3225498"/>
          </a:xfrm>
          <a:prstGeom prst="rect">
            <a:avLst/>
          </a:prstGeom>
          <a:noFill/>
        </p:spPr>
        <p:txBody>
          <a:bodyPr wrap="square">
            <a:spAutoFit/>
          </a:bodyPr>
          <a:lstStyle/>
          <a:p>
            <a:pPr eaLnBrk="1" hangingPunct="1">
              <a:buClr>
                <a:srgbClr val="AC0F1F"/>
              </a:buClr>
            </a:pPr>
            <a:r>
              <a:rPr lang="es-ES_tradnl" altLang="es-ES">
                <a:solidFill>
                  <a:srgbClr val="403B65"/>
                </a:solidFill>
              </a:rPr>
              <a:t>La paciente presenta un alto riesgo de embolia (CHA2DS2-VASc de 5) y, por lo tanto, </a:t>
            </a:r>
            <a:br>
              <a:rPr lang="es-ES_tradnl" altLang="es-ES">
                <a:solidFill>
                  <a:srgbClr val="403B65"/>
                </a:solidFill>
              </a:rPr>
            </a:br>
            <a:r>
              <a:rPr lang="es-ES_tradnl" altLang="es-ES">
                <a:solidFill>
                  <a:srgbClr val="403B65"/>
                </a:solidFill>
              </a:rPr>
              <a:t>hay indicación absoluta de anticoagulación, no solo para el momento agudo, sino a largo plazo para evitar la enfermedad </a:t>
            </a:r>
            <a:r>
              <a:rPr lang="es-ES_tradnl" altLang="es-ES" err="1">
                <a:solidFill>
                  <a:srgbClr val="403B65"/>
                </a:solidFill>
              </a:rPr>
              <a:t>tromboembòlica</a:t>
            </a:r>
            <a:r>
              <a:rPr lang="es-ES_tradnl" altLang="es-ES">
                <a:solidFill>
                  <a:srgbClr val="403B65"/>
                </a:solidFill>
              </a:rPr>
              <a:t>. </a:t>
            </a:r>
          </a:p>
          <a:p>
            <a:pPr eaLnBrk="1" hangingPunct="1">
              <a:buClr>
                <a:srgbClr val="AC0F1F"/>
              </a:buClr>
            </a:pPr>
            <a:endParaRPr lang="es-ES_tradnl" altLang="es-ES">
              <a:solidFill>
                <a:srgbClr val="403B65"/>
              </a:solidFill>
            </a:endParaRPr>
          </a:p>
          <a:p>
            <a:pPr eaLnBrk="1" hangingPunct="1">
              <a:buClr>
                <a:srgbClr val="AC0F1F"/>
              </a:buClr>
            </a:pPr>
            <a:r>
              <a:rPr lang="es-ES_tradnl" altLang="es-ES">
                <a:solidFill>
                  <a:srgbClr val="403B65"/>
                </a:solidFill>
              </a:rPr>
              <a:t>Es la terapia que ha demostrado el </a:t>
            </a:r>
            <a:r>
              <a:rPr lang="es-ES_tradnl" altLang="es-ES" err="1">
                <a:solidFill>
                  <a:srgbClr val="403B65"/>
                </a:solidFill>
              </a:rPr>
              <a:t>incremeto</a:t>
            </a:r>
            <a:r>
              <a:rPr lang="es-ES_tradnl" altLang="es-ES">
                <a:solidFill>
                  <a:srgbClr val="403B65"/>
                </a:solidFill>
              </a:rPr>
              <a:t> de la supervivencia y la calidad de vida del paciente.</a:t>
            </a:r>
          </a:p>
          <a:p>
            <a:pPr eaLnBrk="1" hangingPunct="1">
              <a:buClr>
                <a:srgbClr val="AC0F1F"/>
              </a:buClr>
            </a:pPr>
            <a:endParaRPr lang="es-ES_tradnl" altLang="es-ES">
              <a:solidFill>
                <a:srgbClr val="403B65"/>
              </a:solidFill>
            </a:endParaRPr>
          </a:p>
          <a:p>
            <a:pPr eaLnBrk="1" hangingPunct="1">
              <a:buClr>
                <a:srgbClr val="AC0F1F"/>
              </a:buClr>
            </a:pPr>
            <a:r>
              <a:rPr lang="es-ES_tradnl" altLang="es-ES">
                <a:solidFill>
                  <a:srgbClr val="403B65"/>
                </a:solidFill>
              </a:rPr>
              <a:t>Control de frecuencia cardiaca en cardiopatía isquémica (sin ICC): betabloqueante</a:t>
            </a:r>
          </a:p>
          <a:p>
            <a:pPr eaLnBrk="1" hangingPunct="1">
              <a:buClr>
                <a:srgbClr val="AC0F1F"/>
              </a:buClr>
              <a:buFont typeface="Arial" panose="020B0604020202020204" pitchFamily="34" charset="0"/>
              <a:buChar char="•"/>
            </a:pPr>
            <a:endParaRPr lang="es-ES_tradnl" altLang="es-ES" sz="2000">
              <a:solidFill>
                <a:srgbClr val="403B65"/>
              </a:solidFill>
            </a:endParaRPr>
          </a:p>
          <a:p>
            <a:pPr eaLnBrk="1" hangingPunct="1">
              <a:spcBef>
                <a:spcPct val="20000"/>
              </a:spcBef>
              <a:buClr>
                <a:srgbClr val="AC0F1F"/>
              </a:buClr>
            </a:pPr>
            <a:r>
              <a:rPr lang="es-ES_tradnl" altLang="es-ES">
                <a:solidFill>
                  <a:srgbClr val="403B65"/>
                </a:solidFill>
              </a:rPr>
              <a:t>FA de reciente comienzo (primer episodio </a:t>
            </a:r>
            <a:r>
              <a:rPr lang="es-ES_tradnl" altLang="es-ES" err="1">
                <a:solidFill>
                  <a:srgbClr val="403B65"/>
                </a:solidFill>
              </a:rPr>
              <a:t>diagnósticado</a:t>
            </a:r>
            <a:r>
              <a:rPr lang="es-ES_tradnl" altLang="es-ES">
                <a:solidFill>
                  <a:srgbClr val="403B65"/>
                </a:solidFill>
              </a:rPr>
              <a:t>): debe remitirse a hospital para evaluar restauración del ritmo sinusal. Dado que la paciente presenta cardiopatía estructural se debe realizar cardioversión eléctrica. </a:t>
            </a:r>
          </a:p>
        </p:txBody>
      </p:sp>
    </p:spTree>
    <p:extLst>
      <p:ext uri="{BB962C8B-B14F-4D97-AF65-F5344CB8AC3E}">
        <p14:creationId xmlns:p14="http://schemas.microsoft.com/office/powerpoint/2010/main" val="19944868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ángulo 4">
            <a:extLst>
              <a:ext uri="{FF2B5EF4-FFF2-40B4-BE49-F238E27FC236}">
                <a16:creationId xmlns:a16="http://schemas.microsoft.com/office/drawing/2014/main" id="{0B03CB79-49CE-63FE-1B39-E4A44075785D}"/>
              </a:ext>
            </a:extLst>
          </p:cNvPr>
          <p:cNvSpPr>
            <a:spLocks noChangeArrowheads="1"/>
          </p:cNvSpPr>
          <p:nvPr/>
        </p:nvSpPr>
        <p:spPr bwMode="auto">
          <a:xfrm>
            <a:off x="2143125" y="1168401"/>
            <a:ext cx="7854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600">
                <a:solidFill>
                  <a:srgbClr val="403B65"/>
                </a:solidFill>
              </a:rPr>
              <a:t>Varón de 64 años, con antecedentes de IAM hace 1 año (implante de 1 stent en la DA), asintomático desde entonces. Consulta por palpitaciones rápidas, mareo y astenia intensa. TA de 105/50 mmHg; exploración sin hallazgos salvo la taquicardia. Se realiza un ECG, que se muestra en la imagen:</a:t>
            </a:r>
          </a:p>
        </p:txBody>
      </p:sp>
      <p:sp>
        <p:nvSpPr>
          <p:cNvPr id="133123" name="CuadroTexto 5">
            <a:extLst>
              <a:ext uri="{FF2B5EF4-FFF2-40B4-BE49-F238E27FC236}">
                <a16:creationId xmlns:a16="http://schemas.microsoft.com/office/drawing/2014/main" id="{D83FE32C-4121-9533-94B8-8089002D3094}"/>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pic>
        <p:nvPicPr>
          <p:cNvPr id="133124" name="Picture 2" descr="TV">
            <a:extLst>
              <a:ext uri="{FF2B5EF4-FFF2-40B4-BE49-F238E27FC236}">
                <a16:creationId xmlns:a16="http://schemas.microsoft.com/office/drawing/2014/main" id="{C2D568CC-86AB-4693-45C2-2E7EE8F29E56}"/>
              </a:ext>
            </a:extLst>
          </p:cNvPr>
          <p:cNvPicPr>
            <a:picLocks noChangeAspect="1" noChangeArrowheads="1"/>
          </p:cNvPicPr>
          <p:nvPr/>
        </p:nvPicPr>
        <p:blipFill>
          <a:blip r:embed="rId3">
            <a:lum bright="-24000" contrast="30000"/>
            <a:extLst>
              <a:ext uri="{28A0092B-C50C-407E-A947-70E740481C1C}">
                <a14:useLocalDpi xmlns:a14="http://schemas.microsoft.com/office/drawing/2010/main" val="0"/>
              </a:ext>
            </a:extLst>
          </a:blip>
          <a:srcRect r="1976" b="34137"/>
          <a:stretch>
            <a:fillRect/>
          </a:stretch>
        </p:blipFill>
        <p:spPr bwMode="auto">
          <a:xfrm>
            <a:off x="2143125" y="3062289"/>
            <a:ext cx="7932738"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CuadroTexto 5">
            <a:extLst>
              <a:ext uri="{FF2B5EF4-FFF2-40B4-BE49-F238E27FC236}">
                <a16:creationId xmlns:a16="http://schemas.microsoft.com/office/drawing/2014/main" id="{A9F9290F-969D-FC0A-5C60-C53A8E9E93F1}"/>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sp>
        <p:nvSpPr>
          <p:cNvPr id="135171" name="1 CuadroTexto">
            <a:extLst>
              <a:ext uri="{FF2B5EF4-FFF2-40B4-BE49-F238E27FC236}">
                <a16:creationId xmlns:a16="http://schemas.microsoft.com/office/drawing/2014/main" id="{75048462-B833-F7B5-847E-32B84E930EEB}"/>
              </a:ext>
            </a:extLst>
          </p:cNvPr>
          <p:cNvSpPr txBox="1">
            <a:spLocks noChangeArrowheads="1"/>
          </p:cNvSpPr>
          <p:nvPr/>
        </p:nvSpPr>
        <p:spPr bwMode="auto">
          <a:xfrm>
            <a:off x="2154239" y="1436430"/>
            <a:ext cx="7724775"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2000" b="1">
                <a:solidFill>
                  <a:srgbClr val="403B65"/>
                </a:solidFill>
                <a:cs typeface="Arial" panose="020B0604020202020204" pitchFamily="34" charset="0"/>
              </a:rPr>
              <a:t>¿Qué decisión tomaría ante este paciente?</a:t>
            </a:r>
          </a:p>
          <a:p>
            <a:pPr>
              <a:spcAft>
                <a:spcPts val="600"/>
              </a:spcAft>
              <a:buClr>
                <a:schemeClr val="accent2"/>
              </a:buClr>
            </a:pPr>
            <a:endParaRPr lang="es-ES_tradnl" altLang="es-ES" sz="1800">
              <a:solidFill>
                <a:srgbClr val="403B65"/>
              </a:solidFill>
              <a:cs typeface="Arial" panose="020B0604020202020204" pitchFamily="34" charset="0"/>
            </a:endParaRP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Cardioversión eléctrica sincronizada inmediata.</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Monitorización, preparar el desfibrilador, colocar los parches y trasladar al hospital en ambulancia medicalizada.</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Tratamiento con amiodarona </a:t>
            </a:r>
            <a:r>
              <a:rPr lang="es-ES_tradnl" altLang="es-ES" sz="1800" err="1">
                <a:solidFill>
                  <a:srgbClr val="403B65"/>
                </a:solidFill>
                <a:cs typeface="Arial" panose="020B0604020202020204" pitchFamily="34" charset="0"/>
              </a:rPr>
              <a:t>i.v</a:t>
            </a:r>
            <a:r>
              <a:rPr lang="es-ES_tradnl" altLang="es-ES" sz="1800">
                <a:solidFill>
                  <a:srgbClr val="403B65"/>
                </a:solidFill>
                <a:cs typeface="Arial" panose="020B0604020202020204" pitchFamily="34" charset="0"/>
              </a:rPr>
              <a:t>.</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Tratamiento con verapamilo </a:t>
            </a:r>
            <a:r>
              <a:rPr lang="es-ES_tradnl" altLang="es-ES" sz="1800" err="1">
                <a:solidFill>
                  <a:srgbClr val="403B65"/>
                </a:solidFill>
                <a:cs typeface="Arial" panose="020B0604020202020204" pitchFamily="34" charset="0"/>
              </a:rPr>
              <a:t>i.v</a:t>
            </a:r>
            <a:r>
              <a:rPr lang="es-ES_tradnl" altLang="es-ES" sz="1800">
                <a:solidFill>
                  <a:srgbClr val="403B65"/>
                </a:solidFill>
                <a:cs typeface="Arial" panose="020B0604020202020204" pitchFamily="34" charset="0"/>
              </a:rPr>
              <a:t>.</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Tratamiento con procainamida </a:t>
            </a:r>
            <a:r>
              <a:rPr lang="es-ES_tradnl" altLang="es-ES" sz="1800" err="1">
                <a:solidFill>
                  <a:srgbClr val="403B65"/>
                </a:solidFill>
                <a:cs typeface="Arial" panose="020B0604020202020204" pitchFamily="34" charset="0"/>
              </a:rPr>
              <a:t>i.v</a:t>
            </a:r>
            <a:r>
              <a:rPr lang="es-ES_tradnl" altLang="es-ES" sz="1800">
                <a:solidFill>
                  <a:srgbClr val="403B65"/>
                </a:solidFill>
                <a:cs typeface="Arial" panose="020B0604020202020204" pitchFamily="34" charset="0"/>
              </a:rPr>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097ED-EDE7-73F9-E541-8BFDD38D94E2}"/>
            </a:ext>
          </a:extLst>
        </p:cNvPr>
        <p:cNvGrpSpPr/>
        <p:nvPr/>
      </p:nvGrpSpPr>
      <p:grpSpPr>
        <a:xfrm>
          <a:off x="0" y="0"/>
          <a:ext cx="0" cy="0"/>
          <a:chOff x="0" y="0"/>
          <a:chExt cx="0" cy="0"/>
        </a:xfrm>
      </p:grpSpPr>
      <p:sp>
        <p:nvSpPr>
          <p:cNvPr id="135170" name="CuadroTexto 5">
            <a:extLst>
              <a:ext uri="{FF2B5EF4-FFF2-40B4-BE49-F238E27FC236}">
                <a16:creationId xmlns:a16="http://schemas.microsoft.com/office/drawing/2014/main" id="{32E0DFA8-53BE-03BD-3D05-77205CD7126C}"/>
              </a:ext>
            </a:extLst>
          </p:cNvPr>
          <p:cNvSpPr txBox="1">
            <a:spLocks noChangeArrowheads="1"/>
          </p:cNvSpPr>
          <p:nvPr/>
        </p:nvSpPr>
        <p:spPr bwMode="auto">
          <a:xfrm>
            <a:off x="2154239" y="484188"/>
            <a:ext cx="7913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b="1">
                <a:solidFill>
                  <a:srgbClr val="AC0F1F"/>
                </a:solidFill>
              </a:rPr>
              <a:t>CASO CLÍNICO </a:t>
            </a:r>
          </a:p>
        </p:txBody>
      </p:sp>
      <p:sp>
        <p:nvSpPr>
          <p:cNvPr id="135171" name="1 CuadroTexto">
            <a:extLst>
              <a:ext uri="{FF2B5EF4-FFF2-40B4-BE49-F238E27FC236}">
                <a16:creationId xmlns:a16="http://schemas.microsoft.com/office/drawing/2014/main" id="{FDE5240D-9F29-0971-382B-80B7909EB5E8}"/>
              </a:ext>
            </a:extLst>
          </p:cNvPr>
          <p:cNvSpPr txBox="1">
            <a:spLocks noChangeArrowheads="1"/>
          </p:cNvSpPr>
          <p:nvPr/>
        </p:nvSpPr>
        <p:spPr bwMode="auto">
          <a:xfrm>
            <a:off x="2233612" y="1447063"/>
            <a:ext cx="7724775"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1200"/>
              </a:spcBef>
            </a:pPr>
            <a:r>
              <a:rPr lang="es-ES_tradnl" altLang="es-ES" sz="2000" b="1">
                <a:solidFill>
                  <a:srgbClr val="403B65"/>
                </a:solidFill>
                <a:cs typeface="Arial" panose="020B0604020202020204" pitchFamily="34" charset="0"/>
              </a:rPr>
              <a:t>¿Qué decisión tomaría ante este paciente?</a:t>
            </a:r>
          </a:p>
          <a:p>
            <a:pPr>
              <a:spcBef>
                <a:spcPts val="1200"/>
              </a:spcBef>
              <a:spcAft>
                <a:spcPts val="600"/>
              </a:spcAft>
              <a:buClr>
                <a:schemeClr val="accent2"/>
              </a:buClr>
            </a:pPr>
            <a:endParaRPr lang="es-ES_tradnl" altLang="es-ES" sz="1800">
              <a:solidFill>
                <a:srgbClr val="403B65"/>
              </a:solidFill>
              <a:cs typeface="Arial" panose="020B0604020202020204" pitchFamily="34" charset="0"/>
            </a:endParaRP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Cardioversión eléctrica sincronizada inmediata.</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FF0000"/>
                </a:solidFill>
                <a:cs typeface="Arial" panose="020B0604020202020204" pitchFamily="34" charset="0"/>
              </a:rPr>
              <a:t>Monitorización, preparar el desfibrilador, colocar los parches y trasladar al hospital en ambulancia medicalizada.</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Tratamiento con amiodarona </a:t>
            </a:r>
            <a:r>
              <a:rPr lang="es-ES_tradnl" altLang="es-ES" sz="1800" err="1">
                <a:solidFill>
                  <a:srgbClr val="403B65"/>
                </a:solidFill>
                <a:cs typeface="Arial" panose="020B0604020202020204" pitchFamily="34" charset="0"/>
              </a:rPr>
              <a:t>i.v</a:t>
            </a:r>
            <a:r>
              <a:rPr lang="es-ES_tradnl" altLang="es-ES" sz="1800">
                <a:solidFill>
                  <a:srgbClr val="403B65"/>
                </a:solidFill>
                <a:cs typeface="Arial" panose="020B0604020202020204" pitchFamily="34" charset="0"/>
              </a:rPr>
              <a:t>.</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Tratamiento con verapamilo </a:t>
            </a:r>
            <a:r>
              <a:rPr lang="es-ES_tradnl" altLang="es-ES" sz="1800" err="1">
                <a:solidFill>
                  <a:srgbClr val="403B65"/>
                </a:solidFill>
                <a:cs typeface="Arial" panose="020B0604020202020204" pitchFamily="34" charset="0"/>
              </a:rPr>
              <a:t>i.v</a:t>
            </a:r>
            <a:r>
              <a:rPr lang="es-ES_tradnl" altLang="es-ES" sz="1800">
                <a:solidFill>
                  <a:srgbClr val="403B65"/>
                </a:solidFill>
                <a:cs typeface="Arial" panose="020B0604020202020204" pitchFamily="34" charset="0"/>
              </a:rPr>
              <a:t>.</a:t>
            </a:r>
          </a:p>
          <a:p>
            <a:pPr>
              <a:spcBef>
                <a:spcPts val="1200"/>
              </a:spcBef>
              <a:spcAft>
                <a:spcPts val="600"/>
              </a:spcAft>
              <a:buClr>
                <a:schemeClr val="accent2"/>
              </a:buClr>
              <a:buFont typeface="Calibri" panose="020F0502020204030204" pitchFamily="34" charset="0"/>
              <a:buAutoNum type="arabicPeriod"/>
            </a:pPr>
            <a:r>
              <a:rPr lang="es-ES_tradnl" altLang="es-ES" sz="1800">
                <a:solidFill>
                  <a:srgbClr val="403B65"/>
                </a:solidFill>
                <a:cs typeface="Arial" panose="020B0604020202020204" pitchFamily="34" charset="0"/>
              </a:rPr>
              <a:t>Tratamiento con procainamida </a:t>
            </a:r>
            <a:r>
              <a:rPr lang="es-ES_tradnl" altLang="es-ES" sz="1800" err="1">
                <a:solidFill>
                  <a:srgbClr val="403B65"/>
                </a:solidFill>
                <a:cs typeface="Arial" panose="020B0604020202020204" pitchFamily="34" charset="0"/>
              </a:rPr>
              <a:t>i.v</a:t>
            </a:r>
            <a:r>
              <a:rPr lang="es-ES_tradnl" altLang="es-ES" sz="1800">
                <a:solidFill>
                  <a:srgbClr val="403B65"/>
                </a:solidFill>
                <a:cs typeface="Arial" panose="020B0604020202020204" pitchFamily="34" charset="0"/>
              </a:rPr>
              <a:t>.</a:t>
            </a:r>
          </a:p>
        </p:txBody>
      </p:sp>
    </p:spTree>
    <p:extLst>
      <p:ext uri="{BB962C8B-B14F-4D97-AF65-F5344CB8AC3E}">
        <p14:creationId xmlns:p14="http://schemas.microsoft.com/office/powerpoint/2010/main" val="16884061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3FF5B-4794-6FBA-502F-F81C33DA7C32}"/>
            </a:ext>
          </a:extLst>
        </p:cNvPr>
        <p:cNvGrpSpPr/>
        <p:nvPr/>
      </p:nvGrpSpPr>
      <p:grpSpPr>
        <a:xfrm>
          <a:off x="0" y="0"/>
          <a:ext cx="0" cy="0"/>
          <a:chOff x="0" y="0"/>
          <a:chExt cx="0" cy="0"/>
        </a:xfrm>
      </p:grpSpPr>
      <p:sp>
        <p:nvSpPr>
          <p:cNvPr id="120835" name="CuadroTexto 4">
            <a:extLst>
              <a:ext uri="{FF2B5EF4-FFF2-40B4-BE49-F238E27FC236}">
                <a16:creationId xmlns:a16="http://schemas.microsoft.com/office/drawing/2014/main" id="{56257199-78D5-BAC8-0415-583E3053A16D}"/>
              </a:ext>
            </a:extLst>
          </p:cNvPr>
          <p:cNvSpPr txBox="1">
            <a:spLocks noChangeArrowheads="1"/>
          </p:cNvSpPr>
          <p:nvPr/>
        </p:nvSpPr>
        <p:spPr bwMode="auto">
          <a:xfrm>
            <a:off x="2154239" y="484188"/>
            <a:ext cx="7913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pl-PL" altLang="es-ES" b="1">
                <a:solidFill>
                  <a:srgbClr val="AC0F1F"/>
                </a:solidFill>
              </a:rPr>
              <a:t>CASO CLINICO. EXPLIACIÓN.</a:t>
            </a:r>
          </a:p>
        </p:txBody>
      </p:sp>
      <p:sp>
        <p:nvSpPr>
          <p:cNvPr id="120836" name="24 CuadroTexto">
            <a:extLst>
              <a:ext uri="{FF2B5EF4-FFF2-40B4-BE49-F238E27FC236}">
                <a16:creationId xmlns:a16="http://schemas.microsoft.com/office/drawing/2014/main" id="{041B2317-CEFF-D4C4-BC6F-2C443EDFA513}"/>
              </a:ext>
            </a:extLst>
          </p:cNvPr>
          <p:cNvSpPr txBox="1">
            <a:spLocks noChangeArrowheads="1"/>
          </p:cNvSpPr>
          <p:nvPr/>
        </p:nvSpPr>
        <p:spPr bwMode="auto">
          <a:xfrm>
            <a:off x="1309191" y="935393"/>
            <a:ext cx="5625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a:solidFill>
                  <a:srgbClr val="403B65"/>
                </a:solidFill>
              </a:rPr>
              <a:t>Manejo de las taquiarritmias de QRS ancho</a:t>
            </a:r>
          </a:p>
        </p:txBody>
      </p:sp>
      <p:grpSp>
        <p:nvGrpSpPr>
          <p:cNvPr id="120837" name="Agrupar 72">
            <a:extLst>
              <a:ext uri="{FF2B5EF4-FFF2-40B4-BE49-F238E27FC236}">
                <a16:creationId xmlns:a16="http://schemas.microsoft.com/office/drawing/2014/main" id="{E7285F8C-4C17-39ED-F313-13D11794771E}"/>
              </a:ext>
            </a:extLst>
          </p:cNvPr>
          <p:cNvGrpSpPr>
            <a:grpSpLocks/>
          </p:cNvGrpSpPr>
          <p:nvPr/>
        </p:nvGrpSpPr>
        <p:grpSpPr bwMode="auto">
          <a:xfrm>
            <a:off x="411944" y="1312484"/>
            <a:ext cx="6699250" cy="4670876"/>
            <a:chOff x="378253" y="1745060"/>
            <a:chExt cx="6409650" cy="4469015"/>
          </a:xfrm>
        </p:grpSpPr>
        <p:sp>
          <p:nvSpPr>
            <p:cNvPr id="120841" name="4 CuadroTexto">
              <a:extLst>
                <a:ext uri="{FF2B5EF4-FFF2-40B4-BE49-F238E27FC236}">
                  <a16:creationId xmlns:a16="http://schemas.microsoft.com/office/drawing/2014/main" id="{35A94B29-272B-0946-0B51-5F2349DAEA2D}"/>
                </a:ext>
              </a:extLst>
            </p:cNvPr>
            <p:cNvSpPr txBox="1">
              <a:spLocks noChangeArrowheads="1"/>
            </p:cNvSpPr>
            <p:nvPr/>
          </p:nvSpPr>
          <p:spPr bwMode="auto">
            <a:xfrm>
              <a:off x="1342536" y="1745060"/>
              <a:ext cx="3516799"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Taquicardia regular con QRS ancho</a:t>
              </a:r>
            </a:p>
          </p:txBody>
        </p:sp>
        <p:sp>
          <p:nvSpPr>
            <p:cNvPr id="120842" name="5 CuadroTexto">
              <a:extLst>
                <a:ext uri="{FF2B5EF4-FFF2-40B4-BE49-F238E27FC236}">
                  <a16:creationId xmlns:a16="http://schemas.microsoft.com/office/drawing/2014/main" id="{75E4F616-2A7D-CB1D-9707-744571DDD60A}"/>
                </a:ext>
              </a:extLst>
            </p:cNvPr>
            <p:cNvSpPr txBox="1">
              <a:spLocks noChangeArrowheads="1"/>
            </p:cNvSpPr>
            <p:nvPr/>
          </p:nvSpPr>
          <p:spPr bwMode="auto">
            <a:xfrm>
              <a:off x="378253" y="2272488"/>
              <a:ext cx="1985289" cy="265028"/>
            </a:xfrm>
            <a:prstGeom prst="rect">
              <a:avLst/>
            </a:prstGeom>
            <a:solidFill>
              <a:srgbClr val="D5D3E5"/>
            </a:solidFill>
            <a:ln w="9525">
              <a:solidFill>
                <a:schemeClr val="accent1"/>
              </a:solidFill>
              <a:miter lim="800000"/>
              <a:headEnd/>
              <a:tailEnd/>
            </a:ln>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Inestabilidad hemodinámica</a:t>
              </a:r>
            </a:p>
          </p:txBody>
        </p:sp>
        <p:sp>
          <p:nvSpPr>
            <p:cNvPr id="120843" name="6 CuadroTexto">
              <a:extLst>
                <a:ext uri="{FF2B5EF4-FFF2-40B4-BE49-F238E27FC236}">
                  <a16:creationId xmlns:a16="http://schemas.microsoft.com/office/drawing/2014/main" id="{0C3FAE14-67DB-FBFD-675C-4A177BA39F32}"/>
                </a:ext>
              </a:extLst>
            </p:cNvPr>
            <p:cNvSpPr txBox="1">
              <a:spLocks noChangeArrowheads="1"/>
            </p:cNvSpPr>
            <p:nvPr/>
          </p:nvSpPr>
          <p:spPr bwMode="auto">
            <a:xfrm>
              <a:off x="378253" y="2872649"/>
              <a:ext cx="1758399"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CV eléctrica sincronizada</a:t>
              </a:r>
            </a:p>
          </p:txBody>
        </p:sp>
        <p:sp>
          <p:nvSpPr>
            <p:cNvPr id="120844" name="7 CuadroTexto">
              <a:extLst>
                <a:ext uri="{FF2B5EF4-FFF2-40B4-BE49-F238E27FC236}">
                  <a16:creationId xmlns:a16="http://schemas.microsoft.com/office/drawing/2014/main" id="{6176726D-146F-A340-6234-F336E6DB5962}"/>
                </a:ext>
              </a:extLst>
            </p:cNvPr>
            <p:cNvSpPr txBox="1">
              <a:spLocks noChangeArrowheads="1"/>
            </p:cNvSpPr>
            <p:nvPr/>
          </p:nvSpPr>
          <p:spPr bwMode="auto">
            <a:xfrm>
              <a:off x="2930769" y="2272488"/>
              <a:ext cx="1928566"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Buena tolerancia</a:t>
              </a:r>
            </a:p>
          </p:txBody>
        </p:sp>
        <p:cxnSp>
          <p:nvCxnSpPr>
            <p:cNvPr id="6" name="9 Conector angular">
              <a:extLst>
                <a:ext uri="{FF2B5EF4-FFF2-40B4-BE49-F238E27FC236}">
                  <a16:creationId xmlns:a16="http://schemas.microsoft.com/office/drawing/2014/main" id="{1709C8C8-262D-EA64-E37C-EEF102333320}"/>
                </a:ext>
              </a:extLst>
            </p:cNvPr>
            <p:cNvCxnSpPr>
              <a:cxnSpLocks/>
              <a:stCxn id="120841" idx="2"/>
              <a:endCxn id="120842" idx="0"/>
            </p:cNvCxnSpPr>
            <p:nvPr/>
          </p:nvCxnSpPr>
          <p:spPr>
            <a:xfrm rot="5400000">
              <a:off x="2104717" y="1276269"/>
              <a:ext cx="262400" cy="1730039"/>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11 Conector angular">
              <a:extLst>
                <a:ext uri="{FF2B5EF4-FFF2-40B4-BE49-F238E27FC236}">
                  <a16:creationId xmlns:a16="http://schemas.microsoft.com/office/drawing/2014/main" id="{4F697442-21AC-C3E3-F61A-FE371B4268F5}"/>
                </a:ext>
              </a:extLst>
            </p:cNvPr>
            <p:cNvCxnSpPr>
              <a:stCxn id="120841" idx="2"/>
              <a:endCxn id="120844" idx="0"/>
            </p:cNvCxnSpPr>
            <p:nvPr/>
          </p:nvCxnSpPr>
          <p:spPr>
            <a:xfrm rot="16200000" flipH="1">
              <a:off x="3366793" y="1744230"/>
              <a:ext cx="262400" cy="794115"/>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0847" name="14 CuadroTexto">
              <a:extLst>
                <a:ext uri="{FF2B5EF4-FFF2-40B4-BE49-F238E27FC236}">
                  <a16:creationId xmlns:a16="http://schemas.microsoft.com/office/drawing/2014/main" id="{5987C3FA-13DC-E48A-1B03-7F2FE576A148}"/>
                </a:ext>
              </a:extLst>
            </p:cNvPr>
            <p:cNvSpPr txBox="1">
              <a:spLocks noChangeArrowheads="1"/>
            </p:cNvSpPr>
            <p:nvPr/>
          </p:nvSpPr>
          <p:spPr bwMode="auto">
            <a:xfrm>
              <a:off x="2759848" y="2709557"/>
              <a:ext cx="2694483" cy="61839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200" b="1">
                  <a:solidFill>
                    <a:schemeClr val="accent1"/>
                  </a:solidFill>
                </a:rPr>
                <a:t>CARDIOPATÍA ESTRUCTURAL</a:t>
              </a:r>
            </a:p>
            <a:p>
              <a:pPr eaLnBrk="1" hangingPunct="1">
                <a:buFont typeface="Arial" panose="020B0604020202020204" pitchFamily="34" charset="0"/>
                <a:buChar char="•"/>
              </a:pPr>
              <a:r>
                <a:rPr lang="es-ES" altLang="es-ES" sz="1200" b="1">
                  <a:solidFill>
                    <a:schemeClr val="accent1"/>
                  </a:solidFill>
                </a:rPr>
                <a:t> </a:t>
              </a:r>
              <a:r>
                <a:rPr lang="es-ES" altLang="es-ES" sz="1200">
                  <a:solidFill>
                    <a:schemeClr val="accent1"/>
                  </a:solidFill>
                </a:rPr>
                <a:t>¿IAM previo?</a:t>
              </a:r>
            </a:p>
            <a:p>
              <a:pPr eaLnBrk="1" hangingPunct="1">
                <a:buFont typeface="Arial" panose="020B0604020202020204" pitchFamily="34" charset="0"/>
                <a:buChar char="•"/>
              </a:pPr>
              <a:r>
                <a:rPr lang="es-ES" altLang="es-ES" sz="1200">
                  <a:solidFill>
                    <a:schemeClr val="accent1"/>
                  </a:solidFill>
                </a:rPr>
                <a:t> ¿Inicio de síntomas tras IAM?</a:t>
              </a:r>
            </a:p>
          </p:txBody>
        </p:sp>
        <p:sp>
          <p:nvSpPr>
            <p:cNvPr id="120848" name="24 CuadroTexto">
              <a:extLst>
                <a:ext uri="{FF2B5EF4-FFF2-40B4-BE49-F238E27FC236}">
                  <a16:creationId xmlns:a16="http://schemas.microsoft.com/office/drawing/2014/main" id="{72322869-EE23-D28B-953F-E2905568FD43}"/>
                </a:ext>
              </a:extLst>
            </p:cNvPr>
            <p:cNvSpPr txBox="1">
              <a:spLocks noChangeArrowheads="1"/>
            </p:cNvSpPr>
            <p:nvPr/>
          </p:nvSpPr>
          <p:spPr bwMode="auto">
            <a:xfrm>
              <a:off x="4405555" y="3616905"/>
              <a:ext cx="567225"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a:t>
              </a:r>
            </a:p>
          </p:txBody>
        </p:sp>
        <p:cxnSp>
          <p:nvCxnSpPr>
            <p:cNvPr id="12" name="55 Conector angular">
              <a:extLst>
                <a:ext uri="{FF2B5EF4-FFF2-40B4-BE49-F238E27FC236}">
                  <a16:creationId xmlns:a16="http://schemas.microsoft.com/office/drawing/2014/main" id="{8E907DCD-69B6-D93E-B323-B7D3F7D0331C}"/>
                </a:ext>
              </a:extLst>
            </p:cNvPr>
            <p:cNvCxnSpPr>
              <a:stCxn id="120847" idx="2"/>
              <a:endCxn id="120865" idx="0"/>
            </p:cNvCxnSpPr>
            <p:nvPr/>
          </p:nvCxnSpPr>
          <p:spPr>
            <a:xfrm rot="5400000">
              <a:off x="3005757" y="2515571"/>
              <a:ext cx="288951" cy="1913717"/>
            </a:xfrm>
            <a:prstGeom prst="bentConnector3">
              <a:avLst>
                <a:gd name="adj1" fmla="val 50000"/>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57 Conector angular">
              <a:extLst>
                <a:ext uri="{FF2B5EF4-FFF2-40B4-BE49-F238E27FC236}">
                  <a16:creationId xmlns:a16="http://schemas.microsoft.com/office/drawing/2014/main" id="{F4269662-AB5F-6438-26D1-F078012178B6}"/>
                </a:ext>
              </a:extLst>
            </p:cNvPr>
            <p:cNvCxnSpPr>
              <a:stCxn id="120847" idx="2"/>
              <a:endCxn id="120848" idx="0"/>
            </p:cNvCxnSpPr>
            <p:nvPr/>
          </p:nvCxnSpPr>
          <p:spPr>
            <a:xfrm rot="16200000" flipH="1">
              <a:off x="4253654" y="3181391"/>
              <a:ext cx="288949" cy="582078"/>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0851" name="59 CuadroTexto">
              <a:extLst>
                <a:ext uri="{FF2B5EF4-FFF2-40B4-BE49-F238E27FC236}">
                  <a16:creationId xmlns:a16="http://schemas.microsoft.com/office/drawing/2014/main" id="{50F644AE-F610-878F-15F0-DBACB59F857C}"/>
                </a:ext>
              </a:extLst>
            </p:cNvPr>
            <p:cNvSpPr txBox="1">
              <a:spLocks noChangeArrowheads="1"/>
            </p:cNvSpPr>
            <p:nvPr/>
          </p:nvSpPr>
          <p:spPr bwMode="auto">
            <a:xfrm>
              <a:off x="4008498" y="4127408"/>
              <a:ext cx="1361342"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Datos ECG TV</a:t>
              </a:r>
            </a:p>
          </p:txBody>
        </p:sp>
        <p:sp>
          <p:nvSpPr>
            <p:cNvPr id="120852" name="60 CuadroTexto">
              <a:extLst>
                <a:ext uri="{FF2B5EF4-FFF2-40B4-BE49-F238E27FC236}">
                  <a16:creationId xmlns:a16="http://schemas.microsoft.com/office/drawing/2014/main" id="{BAB7CC40-C42F-8FD4-1C7C-0D6AEC71F187}"/>
                </a:ext>
              </a:extLst>
            </p:cNvPr>
            <p:cNvSpPr txBox="1">
              <a:spLocks noChangeArrowheads="1"/>
            </p:cNvSpPr>
            <p:nvPr/>
          </p:nvSpPr>
          <p:spPr bwMode="auto">
            <a:xfrm>
              <a:off x="3384549" y="4581188"/>
              <a:ext cx="340335"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sp>
          <p:nvSpPr>
            <p:cNvPr id="120853" name="63 CuadroTexto">
              <a:extLst>
                <a:ext uri="{FF2B5EF4-FFF2-40B4-BE49-F238E27FC236}">
                  <a16:creationId xmlns:a16="http://schemas.microsoft.com/office/drawing/2014/main" id="{4BDEE2D1-7419-D8DF-D395-2A21B43F0BF9}"/>
                </a:ext>
              </a:extLst>
            </p:cNvPr>
            <p:cNvSpPr txBox="1">
              <a:spLocks noChangeArrowheads="1"/>
            </p:cNvSpPr>
            <p:nvPr/>
          </p:nvSpPr>
          <p:spPr bwMode="auto">
            <a:xfrm>
              <a:off x="5426561" y="5772362"/>
              <a:ext cx="1361342" cy="441713"/>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Revierte a RS</a:t>
              </a:r>
            </a:p>
            <a:p>
              <a:pPr algn="ctr" eaLnBrk="1" hangingPunct="1"/>
              <a:r>
                <a:rPr lang="es-ES" altLang="es-ES" sz="1200" b="1">
                  <a:solidFill>
                    <a:schemeClr val="accent1"/>
                  </a:solidFill>
                </a:rPr>
                <a:t>TSV</a:t>
              </a:r>
            </a:p>
          </p:txBody>
        </p:sp>
        <p:sp>
          <p:nvSpPr>
            <p:cNvPr id="120854" name="64 CuadroTexto">
              <a:extLst>
                <a:ext uri="{FF2B5EF4-FFF2-40B4-BE49-F238E27FC236}">
                  <a16:creationId xmlns:a16="http://schemas.microsoft.com/office/drawing/2014/main" id="{B5DB575E-5A54-A642-B3EC-E0FD33E2C566}"/>
                </a:ext>
              </a:extLst>
            </p:cNvPr>
            <p:cNvSpPr txBox="1">
              <a:spLocks noChangeArrowheads="1"/>
            </p:cNvSpPr>
            <p:nvPr/>
          </p:nvSpPr>
          <p:spPr bwMode="auto">
            <a:xfrm>
              <a:off x="3100937" y="5772362"/>
              <a:ext cx="2088276" cy="441713"/>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No se modifica</a:t>
              </a:r>
            </a:p>
            <a:p>
              <a:pPr algn="ctr" eaLnBrk="1" hangingPunct="1"/>
              <a:r>
                <a:rPr lang="es-ES" altLang="es-ES" sz="1200" b="1">
                  <a:solidFill>
                    <a:schemeClr val="accent1"/>
                  </a:solidFill>
                </a:rPr>
                <a:t>Tratar como TV</a:t>
              </a:r>
            </a:p>
          </p:txBody>
        </p:sp>
        <p:sp>
          <p:nvSpPr>
            <p:cNvPr id="120855" name="65 CuadroTexto">
              <a:extLst>
                <a:ext uri="{FF2B5EF4-FFF2-40B4-BE49-F238E27FC236}">
                  <a16:creationId xmlns:a16="http://schemas.microsoft.com/office/drawing/2014/main" id="{F211E009-FA06-C7DE-84BD-34C967756ADB}"/>
                </a:ext>
              </a:extLst>
            </p:cNvPr>
            <p:cNvSpPr txBox="1">
              <a:spLocks noChangeArrowheads="1"/>
            </p:cNvSpPr>
            <p:nvPr/>
          </p:nvSpPr>
          <p:spPr bwMode="auto">
            <a:xfrm>
              <a:off x="775311" y="5772362"/>
              <a:ext cx="1758399" cy="441713"/>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Procainamida</a:t>
              </a:r>
            </a:p>
            <a:p>
              <a:pPr algn="ctr" eaLnBrk="1" hangingPunct="1"/>
              <a:r>
                <a:rPr lang="es-ES" altLang="es-ES" sz="1200" b="1">
                  <a:solidFill>
                    <a:schemeClr val="accent1"/>
                  </a:solidFill>
                </a:rPr>
                <a:t>CV eléctrica sincronizada</a:t>
              </a:r>
            </a:p>
          </p:txBody>
        </p:sp>
        <p:cxnSp>
          <p:nvCxnSpPr>
            <p:cNvPr id="24" name="71 Conector angular">
              <a:extLst>
                <a:ext uri="{FF2B5EF4-FFF2-40B4-BE49-F238E27FC236}">
                  <a16:creationId xmlns:a16="http://schemas.microsoft.com/office/drawing/2014/main" id="{A042BDCF-EECD-B75F-3438-B38E0F6124B6}"/>
                </a:ext>
              </a:extLst>
            </p:cNvPr>
            <p:cNvCxnSpPr>
              <a:stCxn id="120851" idx="2"/>
              <a:endCxn id="120852" idx="0"/>
            </p:cNvCxnSpPr>
            <p:nvPr/>
          </p:nvCxnSpPr>
          <p:spPr>
            <a:xfrm rot="5400000">
              <a:off x="4027568" y="3919586"/>
              <a:ext cx="188751" cy="1134452"/>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73 Conector angular">
              <a:extLst>
                <a:ext uri="{FF2B5EF4-FFF2-40B4-BE49-F238E27FC236}">
                  <a16:creationId xmlns:a16="http://schemas.microsoft.com/office/drawing/2014/main" id="{97837DBB-80AD-EEDF-0FE8-FFE1FFBDEFB5}"/>
                </a:ext>
              </a:extLst>
            </p:cNvPr>
            <p:cNvCxnSpPr>
              <a:cxnSpLocks/>
              <a:stCxn id="120851" idx="2"/>
              <a:endCxn id="120870" idx="0"/>
            </p:cNvCxnSpPr>
            <p:nvPr/>
          </p:nvCxnSpPr>
          <p:spPr>
            <a:xfrm rot="16200000" flipH="1">
              <a:off x="4929344" y="4152260"/>
              <a:ext cx="188752" cy="669103"/>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77 Conector angular">
              <a:extLst>
                <a:ext uri="{FF2B5EF4-FFF2-40B4-BE49-F238E27FC236}">
                  <a16:creationId xmlns:a16="http://schemas.microsoft.com/office/drawing/2014/main" id="{9277BE04-DB4F-B95C-AF6E-3407179C7521}"/>
                </a:ext>
              </a:extLst>
            </p:cNvPr>
            <p:cNvCxnSpPr/>
            <p:nvPr/>
          </p:nvCxnSpPr>
          <p:spPr>
            <a:xfrm rot="16200000" flipH="1">
              <a:off x="5707223" y="5423062"/>
              <a:ext cx="215683" cy="481483"/>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79 Conector angular">
              <a:extLst>
                <a:ext uri="{FF2B5EF4-FFF2-40B4-BE49-F238E27FC236}">
                  <a16:creationId xmlns:a16="http://schemas.microsoft.com/office/drawing/2014/main" id="{1F87BCE9-0FCF-4D0C-FBD2-405270E0B5EF}"/>
                </a:ext>
              </a:extLst>
            </p:cNvPr>
            <p:cNvCxnSpPr/>
            <p:nvPr/>
          </p:nvCxnSpPr>
          <p:spPr>
            <a:xfrm rot="5400000">
              <a:off x="4726790" y="4924111"/>
              <a:ext cx="215683" cy="1479384"/>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87 Conector angular">
              <a:extLst>
                <a:ext uri="{FF2B5EF4-FFF2-40B4-BE49-F238E27FC236}">
                  <a16:creationId xmlns:a16="http://schemas.microsoft.com/office/drawing/2014/main" id="{5C4E7E2D-EB32-B5BE-D87D-7040DFEC5AB6}"/>
                </a:ext>
              </a:extLst>
            </p:cNvPr>
            <p:cNvCxnSpPr>
              <a:stCxn id="120854" idx="1"/>
              <a:endCxn id="120855" idx="3"/>
            </p:cNvCxnSpPr>
            <p:nvPr/>
          </p:nvCxnSpPr>
          <p:spPr>
            <a:xfrm rot="10800000">
              <a:off x="2533711" y="5993219"/>
              <a:ext cx="567227" cy="12151"/>
            </a:xfrm>
            <a:prstGeom prst="bentConnector3">
              <a:avLst>
                <a:gd name="adj1" fmla="val 50000"/>
              </a:avLst>
            </a:prstGeom>
            <a:ln w="19050" cmpd="sng">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89 Conector angular">
              <a:extLst>
                <a:ext uri="{FF2B5EF4-FFF2-40B4-BE49-F238E27FC236}">
                  <a16:creationId xmlns:a16="http://schemas.microsoft.com/office/drawing/2014/main" id="{00575E78-5C0C-6063-4C3E-9CF353F1217C}"/>
                </a:ext>
              </a:extLst>
            </p:cNvPr>
            <p:cNvCxnSpPr>
              <a:cxnSpLocks/>
              <a:stCxn id="120842" idx="2"/>
              <a:endCxn id="120843" idx="0"/>
            </p:cNvCxnSpPr>
            <p:nvPr/>
          </p:nvCxnSpPr>
          <p:spPr>
            <a:xfrm rot="5400000">
              <a:off x="1146609" y="2648360"/>
              <a:ext cx="335133" cy="113444"/>
            </a:xfrm>
            <a:prstGeom prst="bentConnector3">
              <a:avLst>
                <a:gd name="adj1" fmla="val 50000"/>
              </a:avLst>
            </a:prstGeom>
            <a:ln w="19050" cmpd="sng">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7" name="33 Conector recto de flecha">
              <a:extLst>
                <a:ext uri="{FF2B5EF4-FFF2-40B4-BE49-F238E27FC236}">
                  <a16:creationId xmlns:a16="http://schemas.microsoft.com/office/drawing/2014/main" id="{3D155EA3-2C51-AE74-D8B0-9305D2060086}"/>
                </a:ext>
              </a:extLst>
            </p:cNvPr>
            <p:cNvCxnSpPr/>
            <p:nvPr/>
          </p:nvCxnSpPr>
          <p:spPr bwMode="auto">
            <a:xfrm flipV="1">
              <a:off x="2200902" y="3833537"/>
              <a:ext cx="0" cy="1508261"/>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33 Conector recto de flecha">
              <a:extLst>
                <a:ext uri="{FF2B5EF4-FFF2-40B4-BE49-F238E27FC236}">
                  <a16:creationId xmlns:a16="http://schemas.microsoft.com/office/drawing/2014/main" id="{F5D1E402-709D-5250-EA3A-7A3B76A62BE7}"/>
                </a:ext>
              </a:extLst>
            </p:cNvPr>
            <p:cNvCxnSpPr/>
            <p:nvPr/>
          </p:nvCxnSpPr>
          <p:spPr bwMode="auto">
            <a:xfrm>
              <a:off x="1654108" y="5341798"/>
              <a:ext cx="546795" cy="0"/>
            </a:xfrm>
            <a:prstGeom prst="straightConnector1">
              <a:avLst/>
            </a:prstGeom>
            <a:ln w="19050" cmpd="sng">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33 Conector recto de flecha">
              <a:extLst>
                <a:ext uri="{FF2B5EF4-FFF2-40B4-BE49-F238E27FC236}">
                  <a16:creationId xmlns:a16="http://schemas.microsoft.com/office/drawing/2014/main" id="{88C9117C-E6E1-4C1C-5AC8-6D40A86CC26D}"/>
                </a:ext>
              </a:extLst>
            </p:cNvPr>
            <p:cNvCxnSpPr>
              <a:endCxn id="120855" idx="0"/>
            </p:cNvCxnSpPr>
            <p:nvPr/>
          </p:nvCxnSpPr>
          <p:spPr bwMode="auto">
            <a:xfrm>
              <a:off x="1654108" y="5341798"/>
              <a:ext cx="403" cy="430565"/>
            </a:xfrm>
            <a:prstGeom prst="straightConnector1">
              <a:avLst/>
            </a:prstGeom>
            <a:ln w="19050" cmpd="sng">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0865" name="15 CuadroTexto">
              <a:extLst>
                <a:ext uri="{FF2B5EF4-FFF2-40B4-BE49-F238E27FC236}">
                  <a16:creationId xmlns:a16="http://schemas.microsoft.com/office/drawing/2014/main" id="{DAE49CA1-50C9-F221-6A45-DCF7F1FC2883}"/>
                </a:ext>
              </a:extLst>
            </p:cNvPr>
            <p:cNvSpPr txBox="1">
              <a:spLocks noChangeArrowheads="1"/>
            </p:cNvSpPr>
            <p:nvPr/>
          </p:nvSpPr>
          <p:spPr bwMode="auto">
            <a:xfrm>
              <a:off x="1875368" y="3616905"/>
              <a:ext cx="636012"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SÍ</a:t>
              </a:r>
            </a:p>
          </p:txBody>
        </p:sp>
        <p:sp>
          <p:nvSpPr>
            <p:cNvPr id="120866" name="58 CuadroTexto">
              <a:extLst>
                <a:ext uri="{FF2B5EF4-FFF2-40B4-BE49-F238E27FC236}">
                  <a16:creationId xmlns:a16="http://schemas.microsoft.com/office/drawing/2014/main" id="{AD087308-292C-A70C-0364-488D0B6D9CA5}"/>
                </a:ext>
              </a:extLst>
            </p:cNvPr>
            <p:cNvSpPr txBox="1">
              <a:spLocks noChangeArrowheads="1"/>
            </p:cNvSpPr>
            <p:nvPr/>
          </p:nvSpPr>
          <p:spPr bwMode="auto">
            <a:xfrm>
              <a:off x="1893134" y="4598113"/>
              <a:ext cx="606708"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TV</a:t>
              </a:r>
            </a:p>
          </p:txBody>
        </p:sp>
        <p:cxnSp>
          <p:nvCxnSpPr>
            <p:cNvPr id="71" name="33 Conector recto de flecha">
              <a:extLst>
                <a:ext uri="{FF2B5EF4-FFF2-40B4-BE49-F238E27FC236}">
                  <a16:creationId xmlns:a16="http://schemas.microsoft.com/office/drawing/2014/main" id="{83705D53-D952-E73F-7103-46EBF5215FC5}"/>
                </a:ext>
              </a:extLst>
            </p:cNvPr>
            <p:cNvCxnSpPr/>
            <p:nvPr/>
          </p:nvCxnSpPr>
          <p:spPr bwMode="auto">
            <a:xfrm flipV="1">
              <a:off x="5568247" y="5003085"/>
              <a:ext cx="0" cy="484527"/>
            </a:xfrm>
            <a:prstGeom prst="straightConnector1">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33 Conector recto de flecha">
              <a:extLst>
                <a:ext uri="{FF2B5EF4-FFF2-40B4-BE49-F238E27FC236}">
                  <a16:creationId xmlns:a16="http://schemas.microsoft.com/office/drawing/2014/main" id="{DE82D14B-6A1D-FBC9-F54F-1D35A5692804}"/>
                </a:ext>
              </a:extLst>
            </p:cNvPr>
            <p:cNvCxnSpPr>
              <a:endCxn id="120852" idx="1"/>
            </p:cNvCxnSpPr>
            <p:nvPr/>
          </p:nvCxnSpPr>
          <p:spPr bwMode="auto">
            <a:xfrm flipV="1">
              <a:off x="2500121" y="4713702"/>
              <a:ext cx="884428" cy="11426"/>
            </a:xfrm>
            <a:prstGeom prst="straightConnector1">
              <a:avLst/>
            </a:prstGeom>
            <a:ln w="19050" cmpd="sng">
              <a:solidFill>
                <a:schemeClr val="accent2"/>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20869" name="62 CuadroTexto">
              <a:extLst>
                <a:ext uri="{FF2B5EF4-FFF2-40B4-BE49-F238E27FC236}">
                  <a16:creationId xmlns:a16="http://schemas.microsoft.com/office/drawing/2014/main" id="{283F3F5C-455D-4B90-47EA-52C173A70743}"/>
                </a:ext>
              </a:extLst>
            </p:cNvPr>
            <p:cNvSpPr txBox="1">
              <a:spLocks noChangeArrowheads="1"/>
            </p:cNvSpPr>
            <p:nvPr/>
          </p:nvSpPr>
          <p:spPr bwMode="auto">
            <a:xfrm>
              <a:off x="5086226" y="5278784"/>
              <a:ext cx="1077729" cy="265028"/>
            </a:xfrm>
            <a:prstGeom prst="rect">
              <a:avLst/>
            </a:prstGeom>
            <a:solidFill>
              <a:srgbClr val="D5D3E5"/>
            </a:solidFill>
            <a:ln w="9525">
              <a:solidFill>
                <a:schemeClr val="accent1"/>
              </a:solidFill>
              <a:miter lim="800000"/>
              <a:headEnd/>
              <a:tailEnd/>
            </a:ln>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b="1">
                  <a:solidFill>
                    <a:schemeClr val="accent1"/>
                  </a:solidFill>
                </a:rPr>
                <a:t>Adenosina</a:t>
              </a:r>
            </a:p>
          </p:txBody>
        </p:sp>
        <p:sp>
          <p:nvSpPr>
            <p:cNvPr id="120870" name="61 CuadroTexto">
              <a:extLst>
                <a:ext uri="{FF2B5EF4-FFF2-40B4-BE49-F238E27FC236}">
                  <a16:creationId xmlns:a16="http://schemas.microsoft.com/office/drawing/2014/main" id="{B1682DB7-7017-4290-49AB-83037DDFE38E}"/>
                </a:ext>
              </a:extLst>
            </p:cNvPr>
            <p:cNvSpPr txBox="1">
              <a:spLocks noChangeArrowheads="1"/>
            </p:cNvSpPr>
            <p:nvPr/>
          </p:nvSpPr>
          <p:spPr bwMode="auto">
            <a:xfrm>
              <a:off x="4268977" y="4581188"/>
              <a:ext cx="2178589" cy="618399"/>
            </a:xfrm>
            <a:prstGeom prst="rect">
              <a:avLst/>
            </a:prstGeom>
            <a:solidFill>
              <a:srgbClr val="D5D3E5"/>
            </a:solidFill>
            <a:ln w="9525">
              <a:solidFill>
                <a:schemeClr val="accent1"/>
              </a:solidFill>
              <a:miter lim="800000"/>
              <a:headEnd/>
              <a:tailEnd/>
            </a:ln>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200">
                  <a:solidFill>
                    <a:schemeClr val="accent1"/>
                  </a:solidFill>
                </a:rPr>
                <a:t>Dudas </a:t>
              </a:r>
            </a:p>
            <a:p>
              <a:pPr algn="ctr" eaLnBrk="1" hangingPunct="1"/>
              <a:r>
                <a:rPr lang="es-ES" altLang="es-ES" sz="1200">
                  <a:solidFill>
                    <a:schemeClr val="accent1"/>
                  </a:solidFill>
                </a:rPr>
                <a:t>Antecedentes de TSV o Bloqueos de rama previos</a:t>
              </a:r>
            </a:p>
          </p:txBody>
        </p:sp>
      </p:grpSp>
      <p:cxnSp>
        <p:nvCxnSpPr>
          <p:cNvPr id="42" name="41 Conector recto">
            <a:extLst>
              <a:ext uri="{FF2B5EF4-FFF2-40B4-BE49-F238E27FC236}">
                <a16:creationId xmlns:a16="http://schemas.microsoft.com/office/drawing/2014/main" id="{6540FF3B-19DC-C4CE-F2C7-B8AEFF910474}"/>
              </a:ext>
            </a:extLst>
          </p:cNvPr>
          <p:cNvCxnSpPr>
            <a:stCxn id="120848" idx="2"/>
            <a:endCxn id="120851" idx="0"/>
          </p:cNvCxnSpPr>
          <p:nvPr/>
        </p:nvCxnSpPr>
        <p:spPr>
          <a:xfrm>
            <a:off x="4917634" y="3545877"/>
            <a:ext cx="1" cy="256563"/>
          </a:xfrm>
          <a:prstGeom prst="line">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45 Conector angular">
            <a:extLst>
              <a:ext uri="{FF2B5EF4-FFF2-40B4-BE49-F238E27FC236}">
                <a16:creationId xmlns:a16="http://schemas.microsoft.com/office/drawing/2014/main" id="{73BE9281-367B-D2F4-69FA-74E1C3287F5A}"/>
              </a:ext>
            </a:extLst>
          </p:cNvPr>
          <p:cNvCxnSpPr>
            <a:stCxn id="120844" idx="2"/>
            <a:endCxn id="120847" idx="0"/>
          </p:cNvCxnSpPr>
          <p:nvPr/>
        </p:nvCxnSpPr>
        <p:spPr>
          <a:xfrm rot="16200000" flipH="1">
            <a:off x="4108541" y="2119830"/>
            <a:ext cx="179812" cy="221619"/>
          </a:xfrm>
          <a:prstGeom prst="bentConnector3">
            <a:avLst>
              <a:gd name="adj1" fmla="val 50000"/>
            </a:avLst>
          </a:prstGeom>
          <a:ln w="19050" cmpd="sng">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F43F810-1EAC-25ED-A4AA-8B5A29F97050}"/>
              </a:ext>
            </a:extLst>
          </p:cNvPr>
          <p:cNvSpPr txBox="1"/>
          <p:nvPr/>
        </p:nvSpPr>
        <p:spPr>
          <a:xfrm>
            <a:off x="8296783" y="777766"/>
            <a:ext cx="3468066" cy="4431983"/>
          </a:xfrm>
          <a:prstGeom prst="rect">
            <a:avLst/>
          </a:prstGeom>
          <a:noFill/>
        </p:spPr>
        <p:txBody>
          <a:bodyPr wrap="square">
            <a:spAutoFit/>
          </a:bodyPr>
          <a:lstStyle/>
          <a:p>
            <a:pPr marL="0" indent="0" algn="just">
              <a:spcAft>
                <a:spcPts val="600"/>
              </a:spcAft>
              <a:buClr>
                <a:srgbClr val="AC0F1F"/>
              </a:buClr>
            </a:pPr>
            <a:r>
              <a:rPr lang="es-ES_tradnl" altLang="es-ES" sz="1400">
                <a:solidFill>
                  <a:srgbClr val="403B65"/>
                </a:solidFill>
              </a:rPr>
              <a:t>El paciente presenta una taquicardia regular de complejo ancho. </a:t>
            </a:r>
          </a:p>
          <a:p>
            <a:pPr marL="0" indent="0" algn="just">
              <a:spcAft>
                <a:spcPts val="600"/>
              </a:spcAft>
              <a:buClr>
                <a:srgbClr val="AC0F1F"/>
              </a:buClr>
            </a:pPr>
            <a:r>
              <a:rPr lang="es-ES_tradnl" altLang="es-ES" sz="1400">
                <a:solidFill>
                  <a:srgbClr val="403B65"/>
                </a:solidFill>
              </a:rPr>
              <a:t>La mayoría de los casos corresponden a TV (&gt; 80%).</a:t>
            </a:r>
          </a:p>
          <a:p>
            <a:pPr marL="0" indent="0" algn="just">
              <a:spcAft>
                <a:spcPts val="600"/>
              </a:spcAft>
              <a:buClr>
                <a:srgbClr val="AC0F1F"/>
              </a:buClr>
            </a:pPr>
            <a:r>
              <a:rPr lang="es-ES_tradnl" altLang="es-ES" sz="1400">
                <a:solidFill>
                  <a:srgbClr val="403B65"/>
                </a:solidFill>
              </a:rPr>
              <a:t> La existencia de IAM previo hace prácticamente seguro el diagnóstico. Además, presenta criterios ECG diagnósticos de TV (QRS &gt; 180 ms, RS &gt; 1 en V5, disociación AV).</a:t>
            </a:r>
          </a:p>
          <a:p>
            <a:pPr marL="0" indent="0" algn="just">
              <a:spcAft>
                <a:spcPts val="600"/>
              </a:spcAft>
              <a:buClr>
                <a:srgbClr val="AC0F1F"/>
              </a:buClr>
            </a:pPr>
            <a:r>
              <a:rPr lang="es-ES_tradnl" altLang="es-ES" sz="1400" b="1">
                <a:solidFill>
                  <a:srgbClr val="403B65"/>
                </a:solidFill>
              </a:rPr>
              <a:t>Por lo tanto, se trata de una TV y el uso de verapamilo no está indicado</a:t>
            </a:r>
            <a:endParaRPr lang="es-ES_tradnl" altLang="es-ES" sz="1400">
              <a:solidFill>
                <a:srgbClr val="403B65"/>
              </a:solidFill>
            </a:endParaRPr>
          </a:p>
          <a:p>
            <a:pPr marL="0" indent="0" algn="just">
              <a:spcAft>
                <a:spcPts val="600"/>
              </a:spcAft>
              <a:buClr>
                <a:srgbClr val="AC0F1F"/>
              </a:buClr>
            </a:pPr>
            <a:r>
              <a:rPr lang="es-ES_tradnl" altLang="es-ES" sz="1400" b="1">
                <a:solidFill>
                  <a:srgbClr val="403B65"/>
                </a:solidFill>
              </a:rPr>
              <a:t>Debemos monitorizar al paciente </a:t>
            </a:r>
            <a:r>
              <a:rPr lang="es-ES_tradnl" altLang="es-ES" sz="1400">
                <a:solidFill>
                  <a:srgbClr val="403B65"/>
                </a:solidFill>
              </a:rPr>
              <a:t>y realizar </a:t>
            </a:r>
            <a:r>
              <a:rPr lang="es-ES_tradnl" altLang="es-ES" sz="1400" b="1">
                <a:solidFill>
                  <a:srgbClr val="403B65"/>
                </a:solidFill>
              </a:rPr>
              <a:t>CV eléctrica </a:t>
            </a:r>
            <a:r>
              <a:rPr lang="es-ES_tradnl" altLang="es-ES" sz="1400">
                <a:solidFill>
                  <a:srgbClr val="403B65"/>
                </a:solidFill>
              </a:rPr>
              <a:t>si se inestabiliza.</a:t>
            </a:r>
          </a:p>
          <a:p>
            <a:pPr marL="0" indent="0" algn="just">
              <a:spcAft>
                <a:spcPts val="600"/>
              </a:spcAft>
              <a:buClr>
                <a:srgbClr val="AC0F1F"/>
              </a:buClr>
            </a:pPr>
            <a:r>
              <a:rPr lang="es-ES_tradnl" altLang="es-ES" sz="1400">
                <a:solidFill>
                  <a:srgbClr val="403B65"/>
                </a:solidFill>
              </a:rPr>
              <a:t>Puede procederse a la </a:t>
            </a:r>
            <a:r>
              <a:rPr lang="es-ES_tradnl" altLang="es-ES" sz="1400" b="1">
                <a:solidFill>
                  <a:srgbClr val="403B65"/>
                </a:solidFill>
              </a:rPr>
              <a:t>CVE</a:t>
            </a:r>
            <a:r>
              <a:rPr lang="es-ES_tradnl" altLang="es-ES" sz="1400">
                <a:solidFill>
                  <a:srgbClr val="403B65"/>
                </a:solidFill>
              </a:rPr>
              <a:t> o a la administración de </a:t>
            </a:r>
            <a:r>
              <a:rPr lang="es-ES_tradnl" altLang="es-ES" sz="1400" b="1">
                <a:solidFill>
                  <a:srgbClr val="403B65"/>
                </a:solidFill>
              </a:rPr>
              <a:t>procainamida </a:t>
            </a:r>
            <a:r>
              <a:rPr lang="es-ES_tradnl" altLang="es-ES" sz="1400" b="1" err="1">
                <a:solidFill>
                  <a:srgbClr val="403B65"/>
                </a:solidFill>
              </a:rPr>
              <a:t>i.v</a:t>
            </a:r>
            <a:r>
              <a:rPr lang="es-ES_tradnl" altLang="es-ES" sz="1400" b="1">
                <a:solidFill>
                  <a:srgbClr val="403B65"/>
                </a:solidFill>
              </a:rPr>
              <a:t>. </a:t>
            </a:r>
            <a:r>
              <a:rPr lang="es-ES_tradnl" altLang="es-ES" sz="1400">
                <a:solidFill>
                  <a:srgbClr val="403B65"/>
                </a:solidFill>
              </a:rPr>
              <a:t>Si buena tolerancia mejor en el ámbito hospitalario.</a:t>
            </a:r>
          </a:p>
          <a:p>
            <a:pPr marL="0" indent="0" algn="just">
              <a:spcAft>
                <a:spcPts val="600"/>
              </a:spcAft>
              <a:buClr>
                <a:srgbClr val="AC0F1F"/>
              </a:buClr>
            </a:pPr>
            <a:r>
              <a:rPr lang="es-ES_tradnl" altLang="es-ES" sz="1400">
                <a:solidFill>
                  <a:srgbClr val="403B65"/>
                </a:solidFill>
              </a:rPr>
              <a:t>La amiodarona asocia menor efectividad y seguridad. </a:t>
            </a:r>
          </a:p>
        </p:txBody>
      </p:sp>
      <p:sp>
        <p:nvSpPr>
          <p:cNvPr id="4" name="CuadroTexto 3">
            <a:extLst>
              <a:ext uri="{FF2B5EF4-FFF2-40B4-BE49-F238E27FC236}">
                <a16:creationId xmlns:a16="http://schemas.microsoft.com/office/drawing/2014/main" id="{BCCDF258-20FF-1AC6-75B0-2603DAEF88CA}"/>
              </a:ext>
            </a:extLst>
          </p:cNvPr>
          <p:cNvSpPr txBox="1"/>
          <p:nvPr/>
        </p:nvSpPr>
        <p:spPr>
          <a:xfrm>
            <a:off x="4970059" y="6550925"/>
            <a:ext cx="479036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err="1">
                <a:ea typeface="Calibri"/>
                <a:cs typeface="Calibri"/>
              </a:rPr>
              <a:t>Abordae</a:t>
            </a:r>
            <a:r>
              <a:rPr lang="es-ES" sz="1000" dirty="0">
                <a:ea typeface="Calibri"/>
                <a:cs typeface="Calibri"/>
              </a:rPr>
              <a:t> de las Urgencias Cardiovasculares. Dr. Martin. Modificado Dra. </a:t>
            </a:r>
            <a:r>
              <a:rPr lang="es-ES" sz="1000" dirty="0" err="1">
                <a:ea typeface="Calibri"/>
                <a:cs typeface="Calibri"/>
              </a:rPr>
              <a:t>Fdez</a:t>
            </a:r>
            <a:r>
              <a:rPr lang="es-ES" sz="1000" dirty="0">
                <a:ea typeface="Calibri"/>
                <a:cs typeface="Calibri"/>
              </a:rPr>
              <a:t> de Simón. </a:t>
            </a:r>
          </a:p>
        </p:txBody>
      </p:sp>
    </p:spTree>
    <p:extLst>
      <p:ext uri="{BB962C8B-B14F-4D97-AF65-F5344CB8AC3E}">
        <p14:creationId xmlns:p14="http://schemas.microsoft.com/office/powerpoint/2010/main" val="2324093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718363"/>
      </p:ext>
    </p:extLst>
  </p:cSld>
  <p:clrMapOvr>
    <a:masterClrMapping/>
  </p:clrMapOvr>
</p:sld>
</file>

<file path=ppt/theme/theme1.xml><?xml version="1.0" encoding="utf-8"?>
<a:theme xmlns:a="http://schemas.openxmlformats.org/drawingml/2006/main" name="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tradill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n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9735</Words>
  <Application>Microsoft Office PowerPoint</Application>
  <PresentationFormat>Panorámica</PresentationFormat>
  <Paragraphs>891</Paragraphs>
  <Slides>98</Slides>
  <Notes>70</Notes>
  <HiddenSlides>1</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98</vt:i4>
      </vt:variant>
    </vt:vector>
  </HeadingPairs>
  <TitlesOfParts>
    <vt:vector size="113" baseType="lpstr">
      <vt:lpstr>Aptos Narrow</vt:lpstr>
      <vt:lpstr>Arial</vt:lpstr>
      <vt:lpstr>Calibri</vt:lpstr>
      <vt:lpstr>Courier New</vt:lpstr>
      <vt:lpstr>FrutigerLTStd-Light</vt:lpstr>
      <vt:lpstr>Geneva</vt:lpstr>
      <vt:lpstr>Helvetica</vt:lpstr>
      <vt:lpstr>Lucida Grande</vt:lpstr>
      <vt:lpstr>NexusSans</vt:lpstr>
      <vt:lpstr>Segoe UI</vt:lpstr>
      <vt:lpstr>Source Sans Pro</vt:lpstr>
      <vt:lpstr>Wingdings</vt:lpstr>
      <vt:lpstr>Portada</vt:lpstr>
      <vt:lpstr>Entradillas</vt:lpstr>
      <vt:lpstr>Fondo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Marta Marimon Castelltort</cp:lastModifiedBy>
  <cp:revision>82</cp:revision>
  <dcterms:created xsi:type="dcterms:W3CDTF">2024-01-12T08:35:59Z</dcterms:created>
  <dcterms:modified xsi:type="dcterms:W3CDTF">2025-05-12T12:59:12Z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2025-01-28T16:01:47Z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67be09e3-cdee-43bd-ab49-67eca8a50813</vt:lpwstr>
  </property>
  <property fmtid="{D5CDD505-2E9C-101B-9397-08002B2CF9AE}" pid="8" name="MSIP_Label_533616b6-00a5-4cd1-b577-93208fa93eb1_ContentBits">
    <vt:lpwstr>1</vt:lpwstr>
  </property>
  <property fmtid="{D5CDD505-2E9C-101B-9397-08002B2CF9AE}" pid="9" name="ClassificationContentMarkingHeaderLocations">
    <vt:lpwstr>Portada:3\Entradillas:3\Fondo:3</vt:lpwstr>
  </property>
  <property fmtid="{D5CDD505-2E9C-101B-9397-08002B2CF9AE}" pid="10" name="ClassificationContentMarkingHeaderText">
    <vt:lpwstr>INTERNAL USE</vt:lpwstr>
  </property>
</Properties>
</file>