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  <p:sldMasterId id="2147483652" r:id="rId3"/>
  </p:sldMasterIdLst>
  <p:notesMasterIdLst>
    <p:notesMasterId r:id="rId54"/>
  </p:notesMasterIdLst>
  <p:sldIdLst>
    <p:sldId id="256" r:id="rId4"/>
    <p:sldId id="259" r:id="rId5"/>
    <p:sldId id="260" r:id="rId6"/>
    <p:sldId id="261" r:id="rId7"/>
    <p:sldId id="258" r:id="rId8"/>
    <p:sldId id="281" r:id="rId9"/>
    <p:sldId id="267" r:id="rId10"/>
    <p:sldId id="266" r:id="rId11"/>
    <p:sldId id="262" r:id="rId12"/>
    <p:sldId id="307" r:id="rId13"/>
    <p:sldId id="263" r:id="rId14"/>
    <p:sldId id="264" r:id="rId15"/>
    <p:sldId id="290" r:id="rId16"/>
    <p:sldId id="291" r:id="rId17"/>
    <p:sldId id="270" r:id="rId18"/>
    <p:sldId id="278" r:id="rId19"/>
    <p:sldId id="271" r:id="rId20"/>
    <p:sldId id="300" r:id="rId21"/>
    <p:sldId id="277" r:id="rId22"/>
    <p:sldId id="268" r:id="rId23"/>
    <p:sldId id="287" r:id="rId24"/>
    <p:sldId id="293" r:id="rId25"/>
    <p:sldId id="297" r:id="rId26"/>
    <p:sldId id="308" r:id="rId27"/>
    <p:sldId id="279" r:id="rId28"/>
    <p:sldId id="265" r:id="rId29"/>
    <p:sldId id="298" r:id="rId30"/>
    <p:sldId id="283" r:id="rId31"/>
    <p:sldId id="294" r:id="rId32"/>
    <p:sldId id="301" r:id="rId33"/>
    <p:sldId id="282" r:id="rId34"/>
    <p:sldId id="289" r:id="rId35"/>
    <p:sldId id="274" r:id="rId36"/>
    <p:sldId id="288" r:id="rId37"/>
    <p:sldId id="284" r:id="rId38"/>
    <p:sldId id="275" r:id="rId39"/>
    <p:sldId id="272" r:id="rId40"/>
    <p:sldId id="306" r:id="rId41"/>
    <p:sldId id="269" r:id="rId42"/>
    <p:sldId id="292" r:id="rId43"/>
    <p:sldId id="286" r:id="rId44"/>
    <p:sldId id="273" r:id="rId45"/>
    <p:sldId id="305" r:id="rId46"/>
    <p:sldId id="280" r:id="rId47"/>
    <p:sldId id="304" r:id="rId48"/>
    <p:sldId id="295" r:id="rId49"/>
    <p:sldId id="285" r:id="rId50"/>
    <p:sldId id="296" r:id="rId51"/>
    <p:sldId id="309" r:id="rId52"/>
    <p:sldId id="299" r:id="rId5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FFF0"/>
    <a:srgbClr val="00F0BE"/>
    <a:srgbClr val="002855"/>
    <a:srgbClr val="43B18E"/>
    <a:srgbClr val="6F6F6F"/>
    <a:srgbClr val="3C3C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18"/>
    <p:restoredTop sz="81569" autoAdjust="0"/>
  </p:normalViewPr>
  <p:slideViewPr>
    <p:cSldViewPr snapToGrid="0">
      <p:cViewPr varScale="1">
        <p:scale>
          <a:sx n="52" d="100"/>
          <a:sy n="52" d="100"/>
        </p:scale>
        <p:origin x="127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BB9813-2294-4B9F-A241-5553BCB75629}" type="datetimeFigureOut">
              <a:rPr lang="es-ES" smtClean="0"/>
              <a:t>13/05/2025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391A4-A947-4831-AD38-DF9EB778AF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2253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3725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tradilla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966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n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0692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7604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tradilla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6849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7281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587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807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hrsonline.org/Patient-Resources/The-Normal-Heart/Ejection-Fraction" TargetMode="External"/><Relationship Id="rId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78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663A0-0AC5-76CC-1383-A39EE1124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6EEF68-17C3-8E0D-5732-0F3B282602EB}"/>
              </a:ext>
            </a:extLst>
          </p:cNvPr>
          <p:cNvSpPr txBox="1"/>
          <p:nvPr/>
        </p:nvSpPr>
        <p:spPr>
          <a:xfrm>
            <a:off x="4781550" y="984953"/>
            <a:ext cx="1484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Hoja AMPA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A91D74F-2793-48B5-C5D8-F07B53586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274327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A8B48EC-E648-60BC-1563-985107DC407E}"/>
              </a:ext>
            </a:extLst>
          </p:cNvPr>
          <p:cNvSpPr txBox="1"/>
          <p:nvPr/>
        </p:nvSpPr>
        <p:spPr>
          <a:xfrm>
            <a:off x="8263449" y="5409940"/>
            <a:ext cx="3842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0" i="0" dirty="0" err="1">
                <a:effectLst/>
                <a:latin typeface="TwitterChirp"/>
              </a:rPr>
              <a:t>Hypertension</a:t>
            </a:r>
            <a:r>
              <a:rPr lang="es-ES" sz="1600" b="0" i="0" dirty="0">
                <a:effectLst/>
                <a:latin typeface="TwitterChirp"/>
              </a:rPr>
              <a:t>. 2025;82:432–444. </a:t>
            </a:r>
          </a:p>
          <a:p>
            <a:r>
              <a:rPr lang="es-ES" sz="1600" b="0" i="0" dirty="0">
                <a:effectLst/>
                <a:latin typeface="TwitterChirp"/>
              </a:rPr>
              <a:t>DOI: 10.1161/HYPERTENSIONAHA.124.2417</a:t>
            </a:r>
            <a:endParaRPr lang="es-ES" sz="16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CE89FEE-E90F-C5C1-2177-DB04A190B758}"/>
              </a:ext>
            </a:extLst>
          </p:cNvPr>
          <p:cNvSpPr txBox="1"/>
          <p:nvPr/>
        </p:nvSpPr>
        <p:spPr>
          <a:xfrm>
            <a:off x="8252570" y="1155672"/>
            <a:ext cx="3842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0" dirty="0">
                <a:solidFill>
                  <a:srgbClr val="FF0000"/>
                </a:solidFill>
                <a:effectLst/>
                <a:latin typeface="TwitterChirp"/>
              </a:rPr>
              <a:t>¿CUÁNDO COMENZAMOS A TRATAR Y OBJETIVOS según las diferentes guías?</a:t>
            </a:r>
            <a:endParaRPr lang="es-E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363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2BE633-837F-E28D-CD47-D108CA895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9EC1737-E915-F26D-E801-C4A077CF1423}"/>
              </a:ext>
            </a:extLst>
          </p:cNvPr>
          <p:cNvSpPr txBox="1"/>
          <p:nvPr/>
        </p:nvSpPr>
        <p:spPr>
          <a:xfrm>
            <a:off x="2015205" y="1997150"/>
            <a:ext cx="816159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solidFill>
                  <a:srgbClr val="00F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HTA </a:t>
            </a:r>
          </a:p>
          <a:p>
            <a:pPr algn="ctr"/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Entenderla para así saber tratarla</a:t>
            </a:r>
          </a:p>
        </p:txBody>
      </p:sp>
    </p:spTree>
    <p:extLst>
      <p:ext uri="{BB962C8B-B14F-4D97-AF65-F5344CB8AC3E}">
        <p14:creationId xmlns:p14="http://schemas.microsoft.com/office/powerpoint/2010/main" val="3608303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B6015B9-B7CD-9192-17A3-66D55C91B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08" y="461113"/>
            <a:ext cx="5765820" cy="5845901"/>
          </a:xfrm>
          <a:prstGeom prst="rect">
            <a:avLst/>
          </a:prstGeom>
        </p:spPr>
      </p:pic>
      <p:sp>
        <p:nvSpPr>
          <p:cNvPr id="3" name="Triángulo isósceles 2">
            <a:extLst>
              <a:ext uri="{FF2B5EF4-FFF2-40B4-BE49-F238E27FC236}">
                <a16:creationId xmlns:a16="http://schemas.microsoft.com/office/drawing/2014/main" id="{00533B25-E432-FF3B-3FE8-FECCC18AF0DA}"/>
              </a:ext>
            </a:extLst>
          </p:cNvPr>
          <p:cNvSpPr/>
          <p:nvPr/>
        </p:nvSpPr>
        <p:spPr>
          <a:xfrm>
            <a:off x="7198626" y="4259956"/>
            <a:ext cx="2144231" cy="1838632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highlight>
                <a:srgbClr val="FFFF00"/>
              </a:highligh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26A3C09-112E-DFA7-BAA6-8B477AADF15B}"/>
              </a:ext>
            </a:extLst>
          </p:cNvPr>
          <p:cNvSpPr txBox="1"/>
          <p:nvPr/>
        </p:nvSpPr>
        <p:spPr>
          <a:xfrm>
            <a:off x="5889001" y="5646439"/>
            <a:ext cx="1789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SRAA activado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660C6DD-D6C9-AF35-6EF4-182F6F846A47}"/>
              </a:ext>
            </a:extLst>
          </p:cNvPr>
          <p:cNvSpPr txBox="1"/>
          <p:nvPr/>
        </p:nvSpPr>
        <p:spPr>
          <a:xfrm>
            <a:off x="9293850" y="5605796"/>
            <a:ext cx="1789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vasoconstricción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9B33305-8BEF-3EC4-861A-281D99BF4C7F}"/>
              </a:ext>
            </a:extLst>
          </p:cNvPr>
          <p:cNvSpPr txBox="1"/>
          <p:nvPr/>
        </p:nvSpPr>
        <p:spPr>
          <a:xfrm>
            <a:off x="7504379" y="3931660"/>
            <a:ext cx="1789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Retención </a:t>
            </a:r>
            <a:r>
              <a:rPr lang="es-ES" dirty="0" err="1"/>
              <a:t>Na</a:t>
            </a:r>
            <a:endParaRPr lang="es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514ECFE-60B3-E5DB-4A9F-C66536D85AA9}"/>
              </a:ext>
            </a:extLst>
          </p:cNvPr>
          <p:cNvSpPr txBox="1"/>
          <p:nvPr/>
        </p:nvSpPr>
        <p:spPr>
          <a:xfrm>
            <a:off x="3775587" y="6293103"/>
            <a:ext cx="61058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i="0" u="none" strike="noStrike" baseline="0" dirty="0">
                <a:solidFill>
                  <a:srgbClr val="000000"/>
                </a:solidFill>
                <a:latin typeface="Gill Sans Nova" panose="020B0602020104020203" pitchFamily="34" charset="0"/>
              </a:rPr>
              <a:t>European Heart Journal (2024) </a:t>
            </a:r>
            <a:r>
              <a:rPr lang="en-US" sz="1600" b="1" i="0" u="none" strike="noStrike" baseline="0" dirty="0">
                <a:solidFill>
                  <a:srgbClr val="000000"/>
                </a:solidFill>
                <a:latin typeface="Gill Sans Nova" panose="020B0602020104020203" pitchFamily="34" charset="0"/>
              </a:rPr>
              <a:t>45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Gill Sans Nova" panose="020B0602020104020203" pitchFamily="34" charset="0"/>
              </a:rPr>
              <a:t>, 3912–4018 https://doi.org/10.1093/eurheartj/ehae178 </a:t>
            </a:r>
            <a:endParaRPr lang="es-ES" sz="16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DE1CFF4-81E9-F87D-A59B-BFB495B3D5F9}"/>
              </a:ext>
            </a:extLst>
          </p:cNvPr>
          <p:cNvSpPr txBox="1"/>
          <p:nvPr/>
        </p:nvSpPr>
        <p:spPr>
          <a:xfrm>
            <a:off x="2379406" y="117987"/>
            <a:ext cx="7502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PRINCIPALES MECANISMOS FISIOPATOLÓGICOS EN LA HTA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8B4BB95-1CCE-B54E-1C86-42DECD733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6628" y="550986"/>
            <a:ext cx="4770412" cy="3421710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0E31824C-425E-4BC4-DC82-79C5C8492C9C}"/>
              </a:ext>
            </a:extLst>
          </p:cNvPr>
          <p:cNvSpPr/>
          <p:nvPr/>
        </p:nvSpPr>
        <p:spPr>
          <a:xfrm>
            <a:off x="3656191" y="1076446"/>
            <a:ext cx="1805940" cy="16458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00981629-5306-E40B-93FD-F18106428CC0}"/>
              </a:ext>
            </a:extLst>
          </p:cNvPr>
          <p:cNvSpPr/>
          <p:nvPr/>
        </p:nvSpPr>
        <p:spPr>
          <a:xfrm>
            <a:off x="9342856" y="4103867"/>
            <a:ext cx="2709495" cy="11649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Y de ahí vendrán las combinaciones fundamentales para el tratamiento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BAA2C95-10F3-0A65-40AE-4CCBADB0B408}"/>
              </a:ext>
            </a:extLst>
          </p:cNvPr>
          <p:cNvSpPr txBox="1"/>
          <p:nvPr/>
        </p:nvSpPr>
        <p:spPr>
          <a:xfrm>
            <a:off x="7541033" y="5287821"/>
            <a:ext cx="1789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RESUMIENDO</a:t>
            </a:r>
          </a:p>
        </p:txBody>
      </p:sp>
    </p:spTree>
    <p:extLst>
      <p:ext uri="{BB962C8B-B14F-4D97-AF65-F5344CB8AC3E}">
        <p14:creationId xmlns:p14="http://schemas.microsoft.com/office/powerpoint/2010/main" val="252265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9" grpId="0" animBg="1"/>
      <p:bldP spid="14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8A256-9E00-2DEB-810A-CAD0F9BF8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98E444D-EBF7-F9BE-99C5-E9682131257E}"/>
              </a:ext>
            </a:extLst>
          </p:cNvPr>
          <p:cNvSpPr txBox="1"/>
          <p:nvPr/>
        </p:nvSpPr>
        <p:spPr>
          <a:xfrm>
            <a:off x="884905" y="797614"/>
            <a:ext cx="964585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solidFill>
                  <a:srgbClr val="00F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ATENCIÓ: PREGUNTA </a:t>
            </a:r>
          </a:p>
          <a:p>
            <a:pPr algn="ctr"/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ASOCIACIÓN DE FÁRMACOS ANTIHTA ESTÁ PROHIBIDA?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A969993-FCE8-BEC3-6516-EE6E8A68338A}"/>
              </a:ext>
            </a:extLst>
          </p:cNvPr>
          <p:cNvSpPr txBox="1"/>
          <p:nvPr/>
        </p:nvSpPr>
        <p:spPr>
          <a:xfrm>
            <a:off x="1763563" y="2127772"/>
            <a:ext cx="8308668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ARA II + IECA</a:t>
            </a:r>
          </a:p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ARA II + ACA</a:t>
            </a:r>
          </a:p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s-E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IECAs</a:t>
            </a: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s-E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Betabloq</a:t>
            </a:r>
            <a:endParaRPr lang="es-E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ARA II + ACA + diuréticos tiazídicos + </a:t>
            </a:r>
            <a:r>
              <a:rPr lang="es-E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eplerenona</a:t>
            </a:r>
            <a:endParaRPr lang="es-E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s-E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320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5B758-84C2-249C-83F2-1D43D3749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745B32E7-E71A-6907-300E-50A4C4D3A048}"/>
              </a:ext>
            </a:extLst>
          </p:cNvPr>
          <p:cNvSpPr txBox="1"/>
          <p:nvPr/>
        </p:nvSpPr>
        <p:spPr>
          <a:xfrm>
            <a:off x="5516296" y="2765237"/>
            <a:ext cx="982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ACA</a:t>
            </a:r>
          </a:p>
          <a:p>
            <a:r>
              <a:rPr lang="es-ES" sz="2400" dirty="0"/>
              <a:t>DHP</a:t>
            </a:r>
          </a:p>
        </p:txBody>
      </p:sp>
      <p:sp>
        <p:nvSpPr>
          <p:cNvPr id="8" name="Rombo 7">
            <a:extLst>
              <a:ext uri="{FF2B5EF4-FFF2-40B4-BE49-F238E27FC236}">
                <a16:creationId xmlns:a16="http://schemas.microsoft.com/office/drawing/2014/main" id="{C87876A5-8CB2-FEFC-DA01-3C3EFF904059}"/>
              </a:ext>
            </a:extLst>
          </p:cNvPr>
          <p:cNvSpPr/>
          <p:nvPr/>
        </p:nvSpPr>
        <p:spPr>
          <a:xfrm>
            <a:off x="6361472" y="1730478"/>
            <a:ext cx="2861187" cy="2900516"/>
          </a:xfrm>
          <a:prstGeom prst="diamo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7C6F91E-7AE9-DBAA-82A3-F5F7AD159457}"/>
              </a:ext>
            </a:extLst>
          </p:cNvPr>
          <p:cNvSpPr txBox="1"/>
          <p:nvPr/>
        </p:nvSpPr>
        <p:spPr>
          <a:xfrm>
            <a:off x="7300852" y="4709877"/>
            <a:ext cx="982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ARA II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899118C-5E44-612C-5AEC-C442DFF86C46}"/>
              </a:ext>
            </a:extLst>
          </p:cNvPr>
          <p:cNvSpPr txBox="1"/>
          <p:nvPr/>
        </p:nvSpPr>
        <p:spPr>
          <a:xfrm>
            <a:off x="7453252" y="1292942"/>
            <a:ext cx="982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IECA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EF50DD1-F29F-0F84-C599-32A1C8867956}"/>
              </a:ext>
            </a:extLst>
          </p:cNvPr>
          <p:cNvSpPr txBox="1"/>
          <p:nvPr/>
        </p:nvSpPr>
        <p:spPr>
          <a:xfrm>
            <a:off x="9316465" y="2765237"/>
            <a:ext cx="1548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Diuréticos Tiazídicos</a:t>
            </a:r>
          </a:p>
        </p:txBody>
      </p:sp>
      <p:sp>
        <p:nvSpPr>
          <p:cNvPr id="12" name="Signo de multiplicación 11">
            <a:extLst>
              <a:ext uri="{FF2B5EF4-FFF2-40B4-BE49-F238E27FC236}">
                <a16:creationId xmlns:a16="http://schemas.microsoft.com/office/drawing/2014/main" id="{35BD405E-232A-1655-D314-8DAB31A7ABDD}"/>
              </a:ext>
            </a:extLst>
          </p:cNvPr>
          <p:cNvSpPr/>
          <p:nvPr/>
        </p:nvSpPr>
        <p:spPr>
          <a:xfrm>
            <a:off x="7423756" y="2765237"/>
            <a:ext cx="766516" cy="66376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C2AC9149-394D-3DC1-6069-30FD4778FFE2}"/>
              </a:ext>
            </a:extLst>
          </p:cNvPr>
          <p:cNvCxnSpPr>
            <a:cxnSpLocks/>
          </p:cNvCxnSpPr>
          <p:nvPr/>
        </p:nvCxnSpPr>
        <p:spPr>
          <a:xfrm>
            <a:off x="7806813" y="1882878"/>
            <a:ext cx="0" cy="882359"/>
          </a:xfrm>
          <a:prstGeom prst="line">
            <a:avLst/>
          </a:prstGeom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7ABB50D6-5BD8-88FC-5B45-2D00A9F71786}"/>
              </a:ext>
            </a:extLst>
          </p:cNvPr>
          <p:cNvCxnSpPr>
            <a:cxnSpLocks/>
          </p:cNvCxnSpPr>
          <p:nvPr/>
        </p:nvCxnSpPr>
        <p:spPr>
          <a:xfrm>
            <a:off x="7801896" y="3411794"/>
            <a:ext cx="0" cy="882359"/>
          </a:xfrm>
          <a:prstGeom prst="line">
            <a:avLst/>
          </a:prstGeom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158ACC83-DE75-A0C4-5916-CFBDA76A941C}"/>
              </a:ext>
            </a:extLst>
          </p:cNvPr>
          <p:cNvCxnSpPr>
            <a:cxnSpLocks/>
          </p:cNvCxnSpPr>
          <p:nvPr/>
        </p:nvCxnSpPr>
        <p:spPr>
          <a:xfrm>
            <a:off x="6479456" y="3143780"/>
            <a:ext cx="1047136" cy="0"/>
          </a:xfrm>
          <a:prstGeom prst="line">
            <a:avLst/>
          </a:prstGeom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CDEFDD9C-E22B-7388-94AD-2BF621145B54}"/>
              </a:ext>
            </a:extLst>
          </p:cNvPr>
          <p:cNvCxnSpPr>
            <a:cxnSpLocks/>
          </p:cNvCxnSpPr>
          <p:nvPr/>
        </p:nvCxnSpPr>
        <p:spPr>
          <a:xfrm flipH="1">
            <a:off x="8008373" y="3114283"/>
            <a:ext cx="1076235" cy="0"/>
          </a:xfrm>
          <a:prstGeom prst="line">
            <a:avLst/>
          </a:prstGeom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2" name="CuadroTexto 21">
            <a:extLst>
              <a:ext uri="{FF2B5EF4-FFF2-40B4-BE49-F238E27FC236}">
                <a16:creationId xmlns:a16="http://schemas.microsoft.com/office/drawing/2014/main" id="{BA6D7287-1850-B4E5-1B86-A9485AC41593}"/>
              </a:ext>
            </a:extLst>
          </p:cNvPr>
          <p:cNvSpPr txBox="1"/>
          <p:nvPr/>
        </p:nvSpPr>
        <p:spPr>
          <a:xfrm>
            <a:off x="6292644" y="670798"/>
            <a:ext cx="3023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¡NO OLVIDEN ESTE ROMBO!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43490B1A-3ACC-1A84-1B6A-B1AEF8A75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082" y="5043090"/>
            <a:ext cx="5219573" cy="147048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03497EF-B84C-6AC5-0E2C-8B47B84FB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" y="1357955"/>
            <a:ext cx="5580687" cy="3512656"/>
          </a:xfrm>
          <a:prstGeom prst="rect">
            <a:avLst/>
          </a:prstGeom>
        </p:spPr>
      </p:pic>
      <p:sp>
        <p:nvSpPr>
          <p:cNvPr id="5" name="Flecha: en U 4">
            <a:extLst>
              <a:ext uri="{FF2B5EF4-FFF2-40B4-BE49-F238E27FC236}">
                <a16:creationId xmlns:a16="http://schemas.microsoft.com/office/drawing/2014/main" id="{F2226C42-37E6-394B-70F6-BBE8D50E0F9C}"/>
              </a:ext>
            </a:extLst>
          </p:cNvPr>
          <p:cNvSpPr/>
          <p:nvPr/>
        </p:nvSpPr>
        <p:spPr>
          <a:xfrm>
            <a:off x="3851910" y="366140"/>
            <a:ext cx="2509562" cy="673990"/>
          </a:xfrm>
          <a:prstGeom prst="utur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1026" name="Picture 2" descr="12,951 imágenes, fotos de stock, objetos en 3D y vectores ...">
            <a:extLst>
              <a:ext uri="{FF2B5EF4-FFF2-40B4-BE49-F238E27FC236}">
                <a16:creationId xmlns:a16="http://schemas.microsoft.com/office/drawing/2014/main" id="{C45444DB-7BB8-E8BB-BAD4-341601A929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33"/>
          <a:stretch/>
        </p:blipFill>
        <p:spPr bwMode="auto">
          <a:xfrm>
            <a:off x="1863861" y="150614"/>
            <a:ext cx="1495425" cy="127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DA4C3B6-D619-1440-91D6-CB10161DD14B}"/>
              </a:ext>
            </a:extLst>
          </p:cNvPr>
          <p:cNvSpPr txBox="1"/>
          <p:nvPr/>
        </p:nvSpPr>
        <p:spPr>
          <a:xfrm>
            <a:off x="6546092" y="5405895"/>
            <a:ext cx="50770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i="0" u="none" strike="noStrike" baseline="0" dirty="0">
                <a:solidFill>
                  <a:srgbClr val="000000"/>
                </a:solidFill>
                <a:latin typeface="Gill Sans Nova" panose="020B0602020104020203" pitchFamily="34" charset="0"/>
              </a:rPr>
              <a:t>European Heart Journal (2024) </a:t>
            </a:r>
            <a:r>
              <a:rPr lang="en-US" sz="1600" b="1" i="0" u="none" strike="noStrike" baseline="0" dirty="0">
                <a:solidFill>
                  <a:srgbClr val="000000"/>
                </a:solidFill>
                <a:latin typeface="Gill Sans Nova" panose="020B0602020104020203" pitchFamily="34" charset="0"/>
              </a:rPr>
              <a:t>45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Gill Sans Nova" panose="020B0602020104020203" pitchFamily="34" charset="0"/>
              </a:rPr>
              <a:t>, 3912–4018 https://doi.org/10.1093/eurheartj/ehae178 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273748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  <p:bldP spid="10" grpId="0"/>
      <p:bldP spid="11" grpId="0"/>
      <p:bldP spid="12" grpId="0" animBg="1"/>
      <p:bldP spid="22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7142BD0-6EE5-3AAF-5A12-1FD6448BF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66" y="924231"/>
            <a:ext cx="5539951" cy="580704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9828669-B4ED-AEB0-AF94-079467EF3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2241" y="998145"/>
            <a:ext cx="5061563" cy="527522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BBD86F5-4942-B4F8-FC2B-7EB729CCC819}"/>
              </a:ext>
            </a:extLst>
          </p:cNvPr>
          <p:cNvSpPr txBox="1"/>
          <p:nvPr/>
        </p:nvSpPr>
        <p:spPr>
          <a:xfrm>
            <a:off x="1966453" y="167148"/>
            <a:ext cx="8337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Además de la medicación, es fundamental que todos insistamos en las MEDIDAS HIGIÉNICO-DIETÉTICAS a todo hipertenso 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CB840CF-EF89-002E-06E4-A1999B4A35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3299" y="926777"/>
            <a:ext cx="3772426" cy="4039164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94AF06DA-BCA9-4C32-6C9D-7A5971EA0BB9}"/>
              </a:ext>
            </a:extLst>
          </p:cNvPr>
          <p:cNvSpPr/>
          <p:nvPr/>
        </p:nvSpPr>
        <p:spPr>
          <a:xfrm>
            <a:off x="8035290" y="5074920"/>
            <a:ext cx="3691890" cy="97849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LA MEJOR PASTILLA PARA LA HTA ES PERDER PESO y hacer ejercicio !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920FCB7-BF31-BAA1-0726-DA211566B6B3}"/>
              </a:ext>
            </a:extLst>
          </p:cNvPr>
          <p:cNvSpPr txBox="1"/>
          <p:nvPr/>
        </p:nvSpPr>
        <p:spPr>
          <a:xfrm>
            <a:off x="5585254" y="6193919"/>
            <a:ext cx="41395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i="0" u="none" strike="noStrike" baseline="0" dirty="0">
                <a:solidFill>
                  <a:srgbClr val="000000"/>
                </a:solidFill>
                <a:latin typeface="Gill Sans Nova" panose="020B0602020104020203" pitchFamily="34" charset="0"/>
              </a:rPr>
              <a:t>European Heart Journal (2024) </a:t>
            </a:r>
            <a:r>
              <a:rPr lang="en-US" sz="1600" b="1" i="0" u="none" strike="noStrike" baseline="0" dirty="0">
                <a:solidFill>
                  <a:srgbClr val="000000"/>
                </a:solidFill>
                <a:latin typeface="Gill Sans Nova" panose="020B0602020104020203" pitchFamily="34" charset="0"/>
              </a:rPr>
              <a:t>45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Gill Sans Nova" panose="020B0602020104020203" pitchFamily="34" charset="0"/>
              </a:rPr>
              <a:t>, 3912–4018 https://doi.org/10.1093/eurheartj/ehae178 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435866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D6787-719B-2B3F-7663-8ECC701DF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C5DB033-E8FE-18CF-FBFB-8C518AEA9933}"/>
              </a:ext>
            </a:extLst>
          </p:cNvPr>
          <p:cNvSpPr txBox="1"/>
          <p:nvPr/>
        </p:nvSpPr>
        <p:spPr>
          <a:xfrm>
            <a:off x="0" y="925434"/>
            <a:ext cx="119560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solidFill>
                  <a:srgbClr val="00F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Según las Guías actuales, ¿CÓMO SE RECOMIENDA EMPEZAR EL TTO DE LA HTA?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D1E571A-476F-51CB-DCAB-BE3A6B306E54}"/>
              </a:ext>
            </a:extLst>
          </p:cNvPr>
          <p:cNvSpPr txBox="1"/>
          <p:nvPr/>
        </p:nvSpPr>
        <p:spPr>
          <a:xfrm>
            <a:off x="1367737" y="2258473"/>
            <a:ext cx="11248512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Con 1 fármaco en prácticamente todos los casos</a:t>
            </a:r>
          </a:p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Con la ASOCIACIÓN DE 2 FÁRMACOS en la mayoría de los casos</a:t>
            </a:r>
          </a:p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Con 1 fármaco en el caso de pacientes muy ancianos o muy frágiles</a:t>
            </a:r>
          </a:p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B y C son las correctas</a:t>
            </a:r>
          </a:p>
          <a:p>
            <a:pPr>
              <a:lnSpc>
                <a:spcPct val="150000"/>
              </a:lnSpc>
            </a:pPr>
            <a:endParaRPr lang="es-E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474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6BCD59C-81B2-4992-AE34-21DD2BF25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71" y="0"/>
            <a:ext cx="5025058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084A2FD-C0FE-A617-E7CB-E47EF9B482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4551" b="76992"/>
          <a:stretch/>
        </p:blipFill>
        <p:spPr>
          <a:xfrm>
            <a:off x="6376219" y="0"/>
            <a:ext cx="5815781" cy="279016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2F80105-8401-4744-D9ED-F304875638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405" t="23154" r="31615" b="56237"/>
          <a:stretch/>
        </p:blipFill>
        <p:spPr>
          <a:xfrm>
            <a:off x="5482097" y="1885984"/>
            <a:ext cx="3479023" cy="2646082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0C8A2BD7-CF8C-CDED-F270-CBF7E6081776}"/>
              </a:ext>
            </a:extLst>
          </p:cNvPr>
          <p:cNvSpPr/>
          <p:nvPr/>
        </p:nvSpPr>
        <p:spPr>
          <a:xfrm>
            <a:off x="9144000" y="1394460"/>
            <a:ext cx="3188970" cy="15778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cxnSp>
        <p:nvCxnSpPr>
          <p:cNvPr id="10" name="Conector: angular 9">
            <a:extLst>
              <a:ext uri="{FF2B5EF4-FFF2-40B4-BE49-F238E27FC236}">
                <a16:creationId xmlns:a16="http://schemas.microsoft.com/office/drawing/2014/main" id="{1C8D81EB-38E7-AA9B-E61E-B9C536235A1E}"/>
              </a:ext>
            </a:extLst>
          </p:cNvPr>
          <p:cNvCxnSpPr/>
          <p:nvPr/>
        </p:nvCxnSpPr>
        <p:spPr>
          <a:xfrm>
            <a:off x="3429000" y="857250"/>
            <a:ext cx="5532120" cy="925830"/>
          </a:xfrm>
          <a:prstGeom prst="bent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lecha: curvada hacia la izquierda 10">
            <a:extLst>
              <a:ext uri="{FF2B5EF4-FFF2-40B4-BE49-F238E27FC236}">
                <a16:creationId xmlns:a16="http://schemas.microsoft.com/office/drawing/2014/main" id="{732D5365-2629-4A70-A7AA-D7B36D799EEE}"/>
              </a:ext>
            </a:extLst>
          </p:cNvPr>
          <p:cNvSpPr/>
          <p:nvPr/>
        </p:nvSpPr>
        <p:spPr>
          <a:xfrm rot="2891491">
            <a:off x="9319544" y="2638719"/>
            <a:ext cx="640427" cy="1394460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6598D80-AD12-9EB4-DB2E-189FB48894D6}"/>
              </a:ext>
            </a:extLst>
          </p:cNvPr>
          <p:cNvSpPr txBox="1"/>
          <p:nvPr/>
        </p:nvSpPr>
        <p:spPr>
          <a:xfrm>
            <a:off x="4497993" y="6237699"/>
            <a:ext cx="61058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i="0" u="none" strike="noStrike" baseline="0" dirty="0">
                <a:solidFill>
                  <a:srgbClr val="000000"/>
                </a:solidFill>
                <a:latin typeface="Gill Sans Nova" panose="020B0602020104020203" pitchFamily="34" charset="0"/>
              </a:rPr>
              <a:t>European Heart Journal (2024) </a:t>
            </a:r>
            <a:r>
              <a:rPr lang="en-US" sz="1600" b="1" i="0" u="none" strike="noStrike" baseline="0" dirty="0">
                <a:solidFill>
                  <a:srgbClr val="000000"/>
                </a:solidFill>
                <a:latin typeface="Gill Sans Nova" panose="020B0602020104020203" pitchFamily="34" charset="0"/>
              </a:rPr>
              <a:t>45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Gill Sans Nova" panose="020B0602020104020203" pitchFamily="34" charset="0"/>
              </a:rPr>
              <a:t>, 3912–4018 https://doi.org/10.1093/eurheartj/ehae178 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420499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7A7AD-AA2B-C4C6-6318-106201E28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783C8E25-471A-4A05-E49F-A10D48546675}"/>
              </a:ext>
            </a:extLst>
          </p:cNvPr>
          <p:cNvSpPr txBox="1"/>
          <p:nvPr/>
        </p:nvSpPr>
        <p:spPr>
          <a:xfrm>
            <a:off x="2280213" y="208344"/>
            <a:ext cx="7893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Y el ARTE MÉDICO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BC89505-BE70-1F3F-A621-33E94ECCCC3C}"/>
              </a:ext>
            </a:extLst>
          </p:cNvPr>
          <p:cNvSpPr txBox="1"/>
          <p:nvPr/>
        </p:nvSpPr>
        <p:spPr>
          <a:xfrm>
            <a:off x="1041722" y="1388962"/>
            <a:ext cx="29862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  <a:p>
            <a:r>
              <a:rPr lang="es-ES" dirty="0"/>
              <a:t>Si HTA +</a:t>
            </a:r>
          </a:p>
          <a:p>
            <a:r>
              <a:rPr lang="es-ES" dirty="0"/>
              <a:t>IC</a:t>
            </a:r>
          </a:p>
          <a:p>
            <a:r>
              <a:rPr lang="es-ES" dirty="0"/>
              <a:t>Angina de pecho</a:t>
            </a:r>
          </a:p>
          <a:p>
            <a:r>
              <a:rPr lang="es-ES" dirty="0"/>
              <a:t>IAM previo</a:t>
            </a:r>
          </a:p>
          <a:p>
            <a:r>
              <a:rPr lang="es-ES" dirty="0"/>
              <a:t>Muy taquicárdico</a:t>
            </a:r>
          </a:p>
          <a:p>
            <a:r>
              <a:rPr lang="es-ES" dirty="0"/>
              <a:t>Muy nervioso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9177678-D539-6CEF-2156-ADB1F0F67440}"/>
              </a:ext>
            </a:extLst>
          </p:cNvPr>
          <p:cNvSpPr txBox="1"/>
          <p:nvPr/>
        </p:nvSpPr>
        <p:spPr>
          <a:xfrm>
            <a:off x="723418" y="993740"/>
            <a:ext cx="311359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Añadir BETABLOQUEANTES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0E33F9B-1D95-4E6D-02BF-1913E2B26ECA}"/>
              </a:ext>
            </a:extLst>
          </p:cNvPr>
          <p:cNvSpPr txBox="1"/>
          <p:nvPr/>
        </p:nvSpPr>
        <p:spPr>
          <a:xfrm>
            <a:off x="4313498" y="971215"/>
            <a:ext cx="3653211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Añadir CALCIOANTAGONISTAS DHP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093FDCE-2BF7-DA52-9773-72E76E7FA392}"/>
              </a:ext>
            </a:extLst>
          </p:cNvPr>
          <p:cNvSpPr txBox="1"/>
          <p:nvPr/>
        </p:nvSpPr>
        <p:spPr>
          <a:xfrm>
            <a:off x="4646969" y="1430619"/>
            <a:ext cx="29862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  <a:p>
            <a:r>
              <a:rPr lang="es-ES" dirty="0"/>
              <a:t>Preferible 2ª opción</a:t>
            </a:r>
          </a:p>
          <a:p>
            <a:r>
              <a:rPr lang="es-ES" dirty="0"/>
              <a:t>HTA Sistólica anciano</a:t>
            </a:r>
          </a:p>
          <a:p>
            <a:r>
              <a:rPr lang="es-ES" dirty="0"/>
              <a:t>HTA nocturnamente</a:t>
            </a:r>
          </a:p>
          <a:p>
            <a:r>
              <a:rPr lang="es-ES" dirty="0"/>
              <a:t>Cardiopatía isquémica</a:t>
            </a:r>
          </a:p>
          <a:p>
            <a:r>
              <a:rPr lang="es-ES" dirty="0"/>
              <a:t>Raza negra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76B2390-44D9-03AA-AF36-3A0026491A28}"/>
              </a:ext>
            </a:extLst>
          </p:cNvPr>
          <p:cNvSpPr txBox="1"/>
          <p:nvPr/>
        </p:nvSpPr>
        <p:spPr>
          <a:xfrm>
            <a:off x="906878" y="4319089"/>
            <a:ext cx="29862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  <a:p>
            <a:r>
              <a:rPr lang="es-ES" dirty="0"/>
              <a:t>Si HTA +</a:t>
            </a:r>
          </a:p>
          <a:p>
            <a:r>
              <a:rPr lang="es-ES" dirty="0"/>
              <a:t>Come con mucha sal</a:t>
            </a:r>
          </a:p>
          <a:p>
            <a:r>
              <a:rPr lang="es-ES" dirty="0"/>
              <a:t>Insuficiencia cardiaca</a:t>
            </a:r>
          </a:p>
          <a:p>
            <a:r>
              <a:rPr lang="es-ES" dirty="0"/>
              <a:t>Retención líquidos</a:t>
            </a:r>
          </a:p>
          <a:p>
            <a:endParaRPr lang="es-ES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51A07A2-E2D3-8DFF-7FB1-B413C6284C2C}"/>
              </a:ext>
            </a:extLst>
          </p:cNvPr>
          <p:cNvSpPr txBox="1"/>
          <p:nvPr/>
        </p:nvSpPr>
        <p:spPr>
          <a:xfrm>
            <a:off x="4734046" y="4445132"/>
            <a:ext cx="29862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  <a:p>
            <a:r>
              <a:rPr lang="es-ES" dirty="0"/>
              <a:t>Si HTA +</a:t>
            </a:r>
          </a:p>
          <a:p>
            <a:r>
              <a:rPr lang="es-ES" dirty="0"/>
              <a:t>Retención orina /HBP</a:t>
            </a:r>
          </a:p>
          <a:p>
            <a:r>
              <a:rPr lang="es-ES" dirty="0"/>
              <a:t>Intolerancia otros f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5A2A34E-A36F-BD24-069A-C6FD057D3115}"/>
              </a:ext>
            </a:extLst>
          </p:cNvPr>
          <p:cNvSpPr txBox="1"/>
          <p:nvPr/>
        </p:nvSpPr>
        <p:spPr>
          <a:xfrm>
            <a:off x="630145" y="3949757"/>
            <a:ext cx="311359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Añadir DIURÉTICOS</a:t>
            </a:r>
          </a:p>
        </p:txBody>
      </p:sp>
      <p:pic>
        <p:nvPicPr>
          <p:cNvPr id="1026" name="Picture 2" descr="Imágenes de Cocinero Dibujo - Descarga gratuita en Freepik">
            <a:extLst>
              <a:ext uri="{FF2B5EF4-FFF2-40B4-BE49-F238E27FC236}">
                <a16:creationId xmlns:a16="http://schemas.microsoft.com/office/drawing/2014/main" id="{459F6D11-FDCA-5F8C-A235-D6AFC90E4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208" y="1132207"/>
            <a:ext cx="2423160" cy="242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5C8E408-6A35-7594-E07C-F6A3A601CBDC}"/>
              </a:ext>
            </a:extLst>
          </p:cNvPr>
          <p:cNvSpPr txBox="1"/>
          <p:nvPr/>
        </p:nvSpPr>
        <p:spPr>
          <a:xfrm>
            <a:off x="4800625" y="3945940"/>
            <a:ext cx="229740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Añadir DOXAZOSINA</a:t>
            </a:r>
          </a:p>
        </p:txBody>
      </p:sp>
    </p:spTree>
    <p:extLst>
      <p:ext uri="{BB962C8B-B14F-4D97-AF65-F5344CB8AC3E}">
        <p14:creationId xmlns:p14="http://schemas.microsoft.com/office/powerpoint/2010/main" val="201059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/>
      <p:bldP spid="16" grpId="0"/>
      <p:bldP spid="17" grpId="0"/>
      <p:bldP spid="18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07907-313D-2DC7-8807-E04D68296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7F146D9-C865-9CCE-564F-DE8AAFF085B2}"/>
              </a:ext>
            </a:extLst>
          </p:cNvPr>
          <p:cNvSpPr txBox="1"/>
          <p:nvPr/>
        </p:nvSpPr>
        <p:spPr>
          <a:xfrm>
            <a:off x="1848056" y="827112"/>
            <a:ext cx="816159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solidFill>
                  <a:srgbClr val="00F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ACHTUNG FRAGE </a:t>
            </a:r>
          </a:p>
          <a:p>
            <a:pPr algn="ctr"/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PRUEBAS LE PEDIRÍA A TODO HTA?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6162CDD-CB8B-3770-6D7B-48C3F8C3FE80}"/>
              </a:ext>
            </a:extLst>
          </p:cNvPr>
          <p:cNvSpPr txBox="1"/>
          <p:nvPr/>
        </p:nvSpPr>
        <p:spPr>
          <a:xfrm>
            <a:off x="663402" y="2098274"/>
            <a:ext cx="11248512" cy="2442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ANALITICA (general, colesterol, hígado, tiroides + orina con microalbuminuria y cociente albúmina/creatinina)</a:t>
            </a:r>
          </a:p>
          <a:p>
            <a:pPr>
              <a:lnSpc>
                <a:spcPct val="130000"/>
              </a:lnSpc>
            </a:pP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ECG</a:t>
            </a:r>
          </a:p>
          <a:p>
            <a:pPr>
              <a:lnSpc>
                <a:spcPct val="130000"/>
              </a:lnSpc>
            </a:pP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ECOCARDIOGRAFÍA</a:t>
            </a:r>
          </a:p>
          <a:p>
            <a:pPr>
              <a:lnSpc>
                <a:spcPct val="130000"/>
              </a:lnSpc>
            </a:pP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A y B son las correctas</a:t>
            </a:r>
          </a:p>
        </p:txBody>
      </p:sp>
    </p:spTree>
    <p:extLst>
      <p:ext uri="{BB962C8B-B14F-4D97-AF65-F5344CB8AC3E}">
        <p14:creationId xmlns:p14="http://schemas.microsoft.com/office/powerpoint/2010/main" val="3349685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314DE0C-91C1-762C-F9B7-BE5CAEE553B6}"/>
              </a:ext>
            </a:extLst>
          </p:cNvPr>
          <p:cNvSpPr txBox="1"/>
          <p:nvPr/>
        </p:nvSpPr>
        <p:spPr>
          <a:xfrm>
            <a:off x="2408699" y="1168052"/>
            <a:ext cx="737460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i="1" dirty="0">
                <a:solidFill>
                  <a:srgbClr val="00F0BE"/>
                </a:solidFill>
                <a:effectLst/>
                <a:latin typeface="Arial" panose="020B0604020202020204" pitchFamily="34" charset="0"/>
              </a:rPr>
              <a:t>Hipertensión y Corazón, viaje evolutivo a la Insuficiencia Cardiaca</a:t>
            </a:r>
            <a:endParaRPr lang="es-ES" sz="2400" b="1" i="1" dirty="0">
              <a:solidFill>
                <a:srgbClr val="00F0BE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24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s-E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</a:t>
            </a:r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Antonio J </a:t>
            </a:r>
            <a:r>
              <a:rPr lang="es-E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Fdez</a:t>
            </a:r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Romero</a:t>
            </a:r>
          </a:p>
          <a:p>
            <a:pPr algn="ctr"/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Cardiólogo Hospital de Alta Resolución de Utrera </a:t>
            </a:r>
          </a:p>
          <a:p>
            <a:pPr algn="ctr"/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Profesor Medicina Universidad de Sevilla</a:t>
            </a:r>
          </a:p>
        </p:txBody>
      </p:sp>
    </p:spTree>
    <p:extLst>
      <p:ext uri="{BB962C8B-B14F-4D97-AF65-F5344CB8AC3E}">
        <p14:creationId xmlns:p14="http://schemas.microsoft.com/office/powerpoint/2010/main" val="23084356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95A9578-D9AD-66EF-6F74-141B05AF4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45" y="875505"/>
            <a:ext cx="10587511" cy="404510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496DF0B-CA6F-75CC-8CB4-DA84F7C1D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410" y="5074790"/>
            <a:ext cx="6226536" cy="907705"/>
          </a:xfrm>
          <a:prstGeom prst="rect">
            <a:avLst/>
          </a:prstGeo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EA8D1929-AE64-9A4D-AA9B-A5A90564DCEB}"/>
              </a:ext>
            </a:extLst>
          </p:cNvPr>
          <p:cNvSpPr/>
          <p:nvPr/>
        </p:nvSpPr>
        <p:spPr>
          <a:xfrm>
            <a:off x="2468880" y="4977760"/>
            <a:ext cx="4846320" cy="12173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9C364EA-A28C-AF31-B883-8786859D7E1C}"/>
              </a:ext>
            </a:extLst>
          </p:cNvPr>
          <p:cNvSpPr txBox="1"/>
          <p:nvPr/>
        </p:nvSpPr>
        <p:spPr>
          <a:xfrm>
            <a:off x="2558005" y="150471"/>
            <a:ext cx="7268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 NO ECOCARDIO A TODOS, A NO SER QUE TENGA ECG ALTERADO O IC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66AB7CA-AE88-DE05-F346-80E0A7C434AC}"/>
              </a:ext>
            </a:extLst>
          </p:cNvPr>
          <p:cNvSpPr txBox="1"/>
          <p:nvPr/>
        </p:nvSpPr>
        <p:spPr>
          <a:xfrm>
            <a:off x="4497993" y="6237699"/>
            <a:ext cx="61058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i="0" u="none" strike="noStrike" baseline="0" dirty="0">
                <a:solidFill>
                  <a:srgbClr val="000000"/>
                </a:solidFill>
                <a:latin typeface="Gill Sans Nova" panose="020B0602020104020203" pitchFamily="34" charset="0"/>
              </a:rPr>
              <a:t>European Heart Journal (2024) </a:t>
            </a:r>
            <a:r>
              <a:rPr lang="en-US" sz="1600" b="1" i="0" u="none" strike="noStrike" baseline="0" dirty="0">
                <a:solidFill>
                  <a:srgbClr val="000000"/>
                </a:solidFill>
                <a:latin typeface="Gill Sans Nova" panose="020B0602020104020203" pitchFamily="34" charset="0"/>
              </a:rPr>
              <a:t>45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Gill Sans Nova" panose="020B0602020104020203" pitchFamily="34" charset="0"/>
              </a:rPr>
              <a:t>, 3912–4018 https://doi.org/10.1093/eurheartj/ehae178 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27336969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80CCA-A3A9-2730-4647-7F071A801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7FCAC18F-766A-DA6F-1FD9-73C2CB38C244}"/>
              </a:ext>
            </a:extLst>
          </p:cNvPr>
          <p:cNvSpPr/>
          <p:nvPr/>
        </p:nvSpPr>
        <p:spPr>
          <a:xfrm>
            <a:off x="6096000" y="159557"/>
            <a:ext cx="4157673" cy="54077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2AF725D-2C5E-D03D-D400-43859F2A0D4E}"/>
              </a:ext>
            </a:extLst>
          </p:cNvPr>
          <p:cNvSpPr txBox="1"/>
          <p:nvPr/>
        </p:nvSpPr>
        <p:spPr>
          <a:xfrm>
            <a:off x="6975904" y="159557"/>
            <a:ext cx="2959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EL ECG EN LA HTA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4C160645-1885-460D-C99C-376E0E97E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23390" r="34259" b="32802"/>
          <a:stretch/>
        </p:blipFill>
        <p:spPr>
          <a:xfrm>
            <a:off x="4719320" y="2571632"/>
            <a:ext cx="7472680" cy="3811806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0B4BB2B-CDAE-24D3-3472-55520F647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45" y="0"/>
            <a:ext cx="5412241" cy="2973884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9DF90467-A0AC-AA3B-8E3B-3A8F714F4351}"/>
              </a:ext>
            </a:extLst>
          </p:cNvPr>
          <p:cNvSpPr/>
          <p:nvPr/>
        </p:nvSpPr>
        <p:spPr>
          <a:xfrm>
            <a:off x="10253673" y="2571632"/>
            <a:ext cx="491490" cy="11544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61B48746-05EE-9257-7A89-00499077C77D}"/>
              </a:ext>
            </a:extLst>
          </p:cNvPr>
          <p:cNvSpPr/>
          <p:nvPr/>
        </p:nvSpPr>
        <p:spPr>
          <a:xfrm>
            <a:off x="9443925" y="4583575"/>
            <a:ext cx="491490" cy="11544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errar llave 7">
            <a:extLst>
              <a:ext uri="{FF2B5EF4-FFF2-40B4-BE49-F238E27FC236}">
                <a16:creationId xmlns:a16="http://schemas.microsoft.com/office/drawing/2014/main" id="{017E28B1-216D-A0C4-228E-6A07D356118D}"/>
              </a:ext>
            </a:extLst>
          </p:cNvPr>
          <p:cNvSpPr/>
          <p:nvPr/>
        </p:nvSpPr>
        <p:spPr>
          <a:xfrm rot="12536517">
            <a:off x="9035483" y="2560415"/>
            <a:ext cx="816883" cy="2202299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s-ES" dirty="0"/>
              <a:t>000</a:t>
            </a: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E1ACEF61-9386-848F-8DEB-EE3487888EC9}"/>
              </a:ext>
            </a:extLst>
          </p:cNvPr>
          <p:cNvCxnSpPr>
            <a:cxnSpLocks/>
          </p:cNvCxnSpPr>
          <p:nvPr/>
        </p:nvCxnSpPr>
        <p:spPr>
          <a:xfrm flipH="1" flipV="1">
            <a:off x="1446837" y="621222"/>
            <a:ext cx="7523543" cy="26891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DED8FC69-C4D0-9FA4-A4D1-41B21F3B5AB6}"/>
              </a:ext>
            </a:extLst>
          </p:cNvPr>
          <p:cNvSpPr txBox="1"/>
          <p:nvPr/>
        </p:nvSpPr>
        <p:spPr>
          <a:xfrm>
            <a:off x="54544" y="5287121"/>
            <a:ext cx="417146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Electrocardiografía Clínica. </a:t>
            </a:r>
          </a:p>
          <a:p>
            <a:r>
              <a:rPr lang="es-ES" sz="1600" dirty="0" err="1"/>
              <a:t>Bayés</a:t>
            </a:r>
            <a:r>
              <a:rPr lang="es-ES" sz="1600" dirty="0"/>
              <a:t> de Luna A.  </a:t>
            </a:r>
          </a:p>
          <a:p>
            <a:r>
              <a:rPr lang="es-ES" sz="1600" dirty="0"/>
              <a:t>ESPAXS S.A. 1999. ISBN: 84-7179-288-5</a:t>
            </a:r>
          </a:p>
        </p:txBody>
      </p:sp>
    </p:spTree>
    <p:extLst>
      <p:ext uri="{BB962C8B-B14F-4D97-AF65-F5344CB8AC3E}">
        <p14:creationId xmlns:p14="http://schemas.microsoft.com/office/powerpoint/2010/main" val="348733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CC56E00-1C2C-E8E9-D34F-A5CE62A61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6550" y="633498"/>
            <a:ext cx="5412241" cy="2973884"/>
          </a:xfrm>
          <a:prstGeom prst="rect">
            <a:avLst/>
          </a:prstGeom>
        </p:spPr>
      </p:pic>
      <p:pic>
        <p:nvPicPr>
          <p:cNvPr id="4" name="Imagen 1" descr="HVI Cornell.pdf">
            <a:extLst>
              <a:ext uri="{FF2B5EF4-FFF2-40B4-BE49-F238E27FC236}">
                <a16:creationId xmlns:a16="http://schemas.microsoft.com/office/drawing/2014/main" id="{84A39557-79BF-6F40-3D67-895B1660D8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" r="35117"/>
          <a:stretch/>
        </p:blipFill>
        <p:spPr bwMode="auto">
          <a:xfrm>
            <a:off x="194309" y="171833"/>
            <a:ext cx="5412241" cy="64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806058D-E49D-58A0-5642-91377BCADE8E}"/>
              </a:ext>
            </a:extLst>
          </p:cNvPr>
          <p:cNvSpPr txBox="1"/>
          <p:nvPr/>
        </p:nvSpPr>
        <p:spPr>
          <a:xfrm>
            <a:off x="5943600" y="171833"/>
            <a:ext cx="4400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CRITERIOS HVI EN EL ECG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1DE41F16-5AA8-0CCC-8B62-DB28E6666E94}"/>
              </a:ext>
            </a:extLst>
          </p:cNvPr>
          <p:cNvSpPr/>
          <p:nvPr/>
        </p:nvSpPr>
        <p:spPr>
          <a:xfrm>
            <a:off x="2777490" y="0"/>
            <a:ext cx="491490" cy="11544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18F1B98-9360-BB47-B61F-055D1557A95C}"/>
              </a:ext>
            </a:extLst>
          </p:cNvPr>
          <p:cNvSpPr txBox="1"/>
          <p:nvPr/>
        </p:nvSpPr>
        <p:spPr>
          <a:xfrm>
            <a:off x="5781554" y="3838214"/>
            <a:ext cx="6105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¿QUÉ OS LLAMA LA ATENCIÓN EN ESTE ECG?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F95F897D-93F5-BFA0-9959-9FD631445C17}"/>
              </a:ext>
            </a:extLst>
          </p:cNvPr>
          <p:cNvSpPr/>
          <p:nvPr/>
        </p:nvSpPr>
        <p:spPr>
          <a:xfrm>
            <a:off x="2779419" y="2062222"/>
            <a:ext cx="491490" cy="11544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errar llave 9">
            <a:extLst>
              <a:ext uri="{FF2B5EF4-FFF2-40B4-BE49-F238E27FC236}">
                <a16:creationId xmlns:a16="http://schemas.microsoft.com/office/drawing/2014/main" id="{1066628F-C7DB-9307-3D1B-976BD571ACB4}"/>
              </a:ext>
            </a:extLst>
          </p:cNvPr>
          <p:cNvSpPr/>
          <p:nvPr/>
        </p:nvSpPr>
        <p:spPr>
          <a:xfrm>
            <a:off x="3268980" y="633498"/>
            <a:ext cx="816883" cy="2202299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BD9D2EBA-7FFC-B858-B5E1-EC8A62752A86}"/>
              </a:ext>
            </a:extLst>
          </p:cNvPr>
          <p:cNvCxnSpPr>
            <a:cxnSpLocks/>
          </p:cNvCxnSpPr>
          <p:nvPr/>
        </p:nvCxnSpPr>
        <p:spPr>
          <a:xfrm>
            <a:off x="3889094" y="1681367"/>
            <a:ext cx="1892460" cy="4390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0FFFDB2F-E926-2FA7-8A78-61236917129E}"/>
              </a:ext>
            </a:extLst>
          </p:cNvPr>
          <p:cNvCxnSpPr>
            <a:cxnSpLocks/>
          </p:cNvCxnSpPr>
          <p:nvPr/>
        </p:nvCxnSpPr>
        <p:spPr>
          <a:xfrm>
            <a:off x="4041494" y="3007630"/>
            <a:ext cx="1717456" cy="2090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errar llave 16">
            <a:extLst>
              <a:ext uri="{FF2B5EF4-FFF2-40B4-BE49-F238E27FC236}">
                <a16:creationId xmlns:a16="http://schemas.microsoft.com/office/drawing/2014/main" id="{FD750F10-B125-E3BE-2572-22B06AE74AA6}"/>
              </a:ext>
            </a:extLst>
          </p:cNvPr>
          <p:cNvSpPr/>
          <p:nvPr/>
        </p:nvSpPr>
        <p:spPr>
          <a:xfrm>
            <a:off x="3935393" y="3007630"/>
            <a:ext cx="816883" cy="2202299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BB04B578-42AC-5BFA-C53D-0D07234BC49C}"/>
              </a:ext>
            </a:extLst>
          </p:cNvPr>
          <p:cNvSpPr/>
          <p:nvPr/>
        </p:nvSpPr>
        <p:spPr>
          <a:xfrm>
            <a:off x="3594373" y="4745620"/>
            <a:ext cx="491490" cy="8796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0865EA5C-FD49-E172-CB0C-2BCAEFD92ECE}"/>
              </a:ext>
            </a:extLst>
          </p:cNvPr>
          <p:cNvCxnSpPr>
            <a:cxnSpLocks/>
          </p:cNvCxnSpPr>
          <p:nvPr/>
        </p:nvCxnSpPr>
        <p:spPr>
          <a:xfrm flipV="1">
            <a:off x="4736520" y="1734647"/>
            <a:ext cx="1045034" cy="23829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450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 animBg="1"/>
      <p:bldP spid="10" grpId="0" animBg="1"/>
      <p:bldP spid="17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299222-CD10-744E-ADE1-D51B5F0DA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2BD350D3-EA85-9B51-E606-D2B58869F64C}"/>
              </a:ext>
            </a:extLst>
          </p:cNvPr>
          <p:cNvSpPr/>
          <p:nvPr/>
        </p:nvSpPr>
        <p:spPr>
          <a:xfrm>
            <a:off x="1585732" y="159557"/>
            <a:ext cx="8667941" cy="54077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B17DBC9-472A-1673-11F3-9A4920EF3125}"/>
              </a:ext>
            </a:extLst>
          </p:cNvPr>
          <p:cNvSpPr txBox="1"/>
          <p:nvPr/>
        </p:nvSpPr>
        <p:spPr>
          <a:xfrm>
            <a:off x="3553428" y="159557"/>
            <a:ext cx="6381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¿Qué tienen en común ambos ECG con HVI?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02A8E82C-8536-B861-07AD-0D58D8706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23390" r="34259" b="32802"/>
          <a:stretch/>
        </p:blipFill>
        <p:spPr>
          <a:xfrm>
            <a:off x="5185458" y="985901"/>
            <a:ext cx="7006542" cy="3811806"/>
          </a:xfrm>
          <a:prstGeom prst="rect">
            <a:avLst/>
          </a:prstGeom>
        </p:spPr>
      </p:pic>
      <p:pic>
        <p:nvPicPr>
          <p:cNvPr id="6" name="Imagen 1" descr="HVI Cornell.pdf">
            <a:extLst>
              <a:ext uri="{FF2B5EF4-FFF2-40B4-BE49-F238E27FC236}">
                <a16:creationId xmlns:a16="http://schemas.microsoft.com/office/drawing/2014/main" id="{33F222AF-4A41-5906-A7C8-1B8D49F05A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" r="35117"/>
          <a:stretch/>
        </p:blipFill>
        <p:spPr bwMode="auto">
          <a:xfrm>
            <a:off x="162744" y="755604"/>
            <a:ext cx="5118471" cy="6102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0334BDDC-2B25-610D-7DDA-558D90C3782F}"/>
              </a:ext>
            </a:extLst>
          </p:cNvPr>
          <p:cNvSpPr/>
          <p:nvPr/>
        </p:nvSpPr>
        <p:spPr>
          <a:xfrm>
            <a:off x="1898248" y="1412111"/>
            <a:ext cx="671332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noFill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421AAE31-8AEA-4F77-69A2-9E47A61205DA}"/>
              </a:ext>
            </a:extLst>
          </p:cNvPr>
          <p:cNvSpPr/>
          <p:nvPr/>
        </p:nvSpPr>
        <p:spPr>
          <a:xfrm>
            <a:off x="1969625" y="3283299"/>
            <a:ext cx="426334" cy="7215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noFill/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5B5DAD14-C1E9-60E8-81BF-97B41AF95A3E}"/>
              </a:ext>
            </a:extLst>
          </p:cNvPr>
          <p:cNvSpPr/>
          <p:nvPr/>
        </p:nvSpPr>
        <p:spPr>
          <a:xfrm>
            <a:off x="1969625" y="5519909"/>
            <a:ext cx="671332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noFill/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3BD2A294-5F64-67C7-08E2-67FE6703FF1C}"/>
              </a:ext>
            </a:extLst>
          </p:cNvPr>
          <p:cNvSpPr/>
          <p:nvPr/>
        </p:nvSpPr>
        <p:spPr>
          <a:xfrm>
            <a:off x="5760334" y="1866614"/>
            <a:ext cx="420547" cy="28442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noFill/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E31D62A3-3DA5-AC46-C8A6-6A895B0E6840}"/>
              </a:ext>
            </a:extLst>
          </p:cNvPr>
          <p:cNvSpPr/>
          <p:nvPr/>
        </p:nvSpPr>
        <p:spPr>
          <a:xfrm>
            <a:off x="10696936" y="1610808"/>
            <a:ext cx="420547" cy="19773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noFill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C84F6E4-0B7D-5586-52C1-46FA07D6167C}"/>
              </a:ext>
            </a:extLst>
          </p:cNvPr>
          <p:cNvSpPr txBox="1"/>
          <p:nvPr/>
        </p:nvSpPr>
        <p:spPr>
          <a:xfrm>
            <a:off x="5301209" y="5154353"/>
            <a:ext cx="68437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0000"/>
                </a:solidFill>
              </a:rPr>
              <a:t>LA REPOLARIZACIÓN ALTERADA</a:t>
            </a:r>
          </a:p>
          <a:p>
            <a:r>
              <a:rPr lang="es-ES" sz="2400" b="1" dirty="0">
                <a:solidFill>
                  <a:srgbClr val="FF0000"/>
                </a:solidFill>
              </a:rPr>
              <a:t>No hay buena HVI, sin alteración de la repolarización</a:t>
            </a:r>
          </a:p>
        </p:txBody>
      </p:sp>
    </p:spTree>
    <p:extLst>
      <p:ext uri="{BB962C8B-B14F-4D97-AF65-F5344CB8AC3E}">
        <p14:creationId xmlns:p14="http://schemas.microsoft.com/office/powerpoint/2010/main" val="246082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062D1-9C69-3419-F70B-7A0B6A764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BC222278-6283-E884-B645-CFA9A24234C8}"/>
              </a:ext>
            </a:extLst>
          </p:cNvPr>
          <p:cNvSpPr/>
          <p:nvPr/>
        </p:nvSpPr>
        <p:spPr>
          <a:xfrm>
            <a:off x="3379807" y="0"/>
            <a:ext cx="5937813" cy="9859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2023D85-33D7-38B8-A451-C2CDD854AFD4}"/>
              </a:ext>
            </a:extLst>
          </p:cNvPr>
          <p:cNvSpPr txBox="1"/>
          <p:nvPr/>
        </p:nvSpPr>
        <p:spPr>
          <a:xfrm>
            <a:off x="3553428" y="159557"/>
            <a:ext cx="6381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Encuentre la diferencia entre HVI y delgadez, aunque ambos tengan criterios de </a:t>
            </a:r>
            <a:r>
              <a:rPr lang="es-ES" sz="2400" dirty="0" err="1">
                <a:solidFill>
                  <a:schemeClr val="bg1"/>
                </a:solidFill>
              </a:rPr>
              <a:t>Sokolow</a:t>
            </a:r>
            <a:endParaRPr lang="es-ES" sz="2400" dirty="0">
              <a:solidFill>
                <a:schemeClr val="bg1"/>
              </a:solidFill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E7C1104A-9261-7FAB-22AD-515D30A20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07" t="23390" r="34259" b="32802"/>
          <a:stretch/>
        </p:blipFill>
        <p:spPr>
          <a:xfrm>
            <a:off x="4786370" y="1145457"/>
            <a:ext cx="4761053" cy="524389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6B728AD-1BC9-B0B3-352F-72870E4112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91" t="5824"/>
          <a:stretch/>
        </p:blipFill>
        <p:spPr>
          <a:xfrm>
            <a:off x="1354237" y="985900"/>
            <a:ext cx="3044141" cy="589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72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38BE5-F15D-B8C5-06FE-712BE41C7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4A12223-6378-C99A-510C-FD0D0211DA2A}"/>
              </a:ext>
            </a:extLst>
          </p:cNvPr>
          <p:cNvSpPr txBox="1"/>
          <p:nvPr/>
        </p:nvSpPr>
        <p:spPr>
          <a:xfrm>
            <a:off x="2388830" y="364995"/>
            <a:ext cx="816159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solidFill>
                  <a:srgbClr val="00F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ATTENZIONE: DOMANDA </a:t>
            </a:r>
          </a:p>
          <a:p>
            <a:pPr algn="ctr"/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¿Tendrá HVI este ECG de un Hipertenso confirmado?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B5F5373-FD7D-1C05-9E80-0FCA132FAFA4}"/>
              </a:ext>
            </a:extLst>
          </p:cNvPr>
          <p:cNvSpPr txBox="1"/>
          <p:nvPr/>
        </p:nvSpPr>
        <p:spPr>
          <a:xfrm>
            <a:off x="286692" y="1756227"/>
            <a:ext cx="3791037" cy="3305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E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s-ES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Mamma</a:t>
            </a:r>
            <a:r>
              <a:rPr lang="es-E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mia</a:t>
            </a:r>
            <a:r>
              <a:rPr lang="es-E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È </a:t>
            </a:r>
            <a:r>
              <a:rPr lang="es-ES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impossibile</a:t>
            </a:r>
            <a:r>
              <a:rPr lang="es-E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saperlo</a:t>
            </a:r>
            <a:endParaRPr lang="es-E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s-E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Per </a:t>
            </a:r>
            <a:r>
              <a:rPr lang="es-ES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favore</a:t>
            </a:r>
            <a:r>
              <a:rPr lang="es-E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ES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Dammi</a:t>
            </a:r>
            <a:r>
              <a:rPr lang="es-E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s-ES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suggerimento</a:t>
            </a:r>
            <a:endParaRPr lang="es-E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s-E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s-ES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Certo</a:t>
            </a:r>
            <a:r>
              <a:rPr lang="es-E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“per la </a:t>
            </a:r>
            <a:r>
              <a:rPr lang="es-ES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alteraccione</a:t>
            </a:r>
            <a:r>
              <a:rPr lang="es-E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s-ES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repolarizaccione</a:t>
            </a:r>
            <a:r>
              <a:rPr lang="es-E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>
              <a:lnSpc>
                <a:spcPct val="120000"/>
              </a:lnSpc>
            </a:pPr>
            <a:r>
              <a:rPr lang="es-E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Pichí-</a:t>
            </a:r>
            <a:r>
              <a:rPr lang="es-ES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pichá</a:t>
            </a:r>
            <a:r>
              <a:rPr lang="es-E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20000"/>
              </a:lnSpc>
            </a:pPr>
            <a:endParaRPr lang="es-E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1" descr="HVI no llamativa pero EAO sev.pdf">
            <a:extLst>
              <a:ext uri="{FF2B5EF4-FFF2-40B4-BE49-F238E27FC236}">
                <a16:creationId xmlns:a16="http://schemas.microsoft.com/office/drawing/2014/main" id="{89659098-D6BC-EA3D-31B7-569CAF3BE1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2" t="12889" r="5608" b="4619"/>
          <a:stretch>
            <a:fillRect/>
          </a:stretch>
        </p:blipFill>
        <p:spPr bwMode="auto">
          <a:xfrm>
            <a:off x="4077730" y="1500323"/>
            <a:ext cx="7673332" cy="5115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02685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50982F8-5683-1102-641E-389F5789D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4065"/>
            <a:ext cx="7307029" cy="5275526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5E5D0DBB-5DE2-B795-0B28-077547E038A5}"/>
              </a:ext>
            </a:extLst>
          </p:cNvPr>
          <p:cNvSpPr/>
          <p:nvPr/>
        </p:nvSpPr>
        <p:spPr>
          <a:xfrm>
            <a:off x="2222092" y="88491"/>
            <a:ext cx="4279298" cy="7570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LESIONES DE ÓRGANO DIANA DE LA HTA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46579C1-9254-6496-1312-7A2A545A1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8537" y="0"/>
            <a:ext cx="5474302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2DB9CCC-D55E-C145-C78F-465C8E8663C1}"/>
              </a:ext>
            </a:extLst>
          </p:cNvPr>
          <p:cNvSpPr txBox="1"/>
          <p:nvPr/>
        </p:nvSpPr>
        <p:spPr>
          <a:xfrm>
            <a:off x="10087897" y="2644877"/>
            <a:ext cx="183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HVI &gt;11 mm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ADF6628-4C0F-20D7-96B2-E5EB37B06448}"/>
              </a:ext>
            </a:extLst>
          </p:cNvPr>
          <p:cNvSpPr txBox="1"/>
          <p:nvPr/>
        </p:nvSpPr>
        <p:spPr>
          <a:xfrm>
            <a:off x="10205884" y="3659126"/>
            <a:ext cx="1445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AI &gt;40mm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4AE9134-5DC2-389D-4277-470DDC6D2CAC}"/>
              </a:ext>
            </a:extLst>
          </p:cNvPr>
          <p:cNvSpPr/>
          <p:nvPr/>
        </p:nvSpPr>
        <p:spPr>
          <a:xfrm>
            <a:off x="10211046" y="2686050"/>
            <a:ext cx="1440180" cy="53961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HVI&gt;11 mm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AD43B84-0D38-1FFF-91B8-EBD6231F3168}"/>
              </a:ext>
            </a:extLst>
          </p:cNvPr>
          <p:cNvSpPr/>
          <p:nvPr/>
        </p:nvSpPr>
        <p:spPr>
          <a:xfrm>
            <a:off x="10205884" y="3632337"/>
            <a:ext cx="1440180" cy="53961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AI&gt;40 mm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AAA30E2F-613F-A1D4-B2B4-E3429494A32D}"/>
              </a:ext>
            </a:extLst>
          </p:cNvPr>
          <p:cNvSpPr/>
          <p:nvPr/>
        </p:nvSpPr>
        <p:spPr>
          <a:xfrm>
            <a:off x="10087896" y="484804"/>
            <a:ext cx="1151121" cy="7215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noFill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A77A4DD-FBCA-C583-6B64-C95754E3F01B}"/>
              </a:ext>
            </a:extLst>
          </p:cNvPr>
          <p:cNvSpPr txBox="1"/>
          <p:nvPr/>
        </p:nvSpPr>
        <p:spPr>
          <a:xfrm>
            <a:off x="828963" y="6028184"/>
            <a:ext cx="61058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i="0" u="none" strike="noStrike" baseline="0" dirty="0">
                <a:solidFill>
                  <a:srgbClr val="000000"/>
                </a:solidFill>
                <a:latin typeface="Gill Sans Nova" panose="020B0602020104020203" pitchFamily="34" charset="0"/>
              </a:rPr>
              <a:t>European Heart Journal (2024) </a:t>
            </a:r>
            <a:r>
              <a:rPr lang="en-US" sz="1600" b="1" i="0" u="none" strike="noStrike" baseline="0" dirty="0">
                <a:solidFill>
                  <a:srgbClr val="000000"/>
                </a:solidFill>
                <a:latin typeface="Gill Sans Nova" panose="020B0602020104020203" pitchFamily="34" charset="0"/>
              </a:rPr>
              <a:t>45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Gill Sans Nova" panose="020B0602020104020203" pitchFamily="34" charset="0"/>
              </a:rPr>
              <a:t>, 3912–4018 https://doi.org/10.1093/eurheartj/ehae178 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33159883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DD32D-D491-4EA1-521C-CA9AB0712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4FD8CE6-BAD6-0A49-98C7-0BA85B5C1BE1}"/>
              </a:ext>
            </a:extLst>
          </p:cNvPr>
          <p:cNvSpPr/>
          <p:nvPr/>
        </p:nvSpPr>
        <p:spPr>
          <a:xfrm>
            <a:off x="3530031" y="169513"/>
            <a:ext cx="4279298" cy="7570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BUSQUEN EN HTA DE LARGA EVOLUCIÓN O CON POLIFARMACIA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AB1A797-F50C-BBAB-79FD-43A1881E1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955" y="1504428"/>
            <a:ext cx="8249801" cy="460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5124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E531F-B767-83A4-AEF2-6674F57F3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F6C4FB8-AD8B-6082-52CA-B25271AFE4EA}"/>
              </a:ext>
            </a:extLst>
          </p:cNvPr>
          <p:cNvSpPr txBox="1"/>
          <p:nvPr/>
        </p:nvSpPr>
        <p:spPr>
          <a:xfrm>
            <a:off x="-188411" y="592621"/>
            <a:ext cx="1177904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ja-JP" altLang="es-ES" sz="4400" b="0" i="0" u="none" strike="noStrike" cap="none" normalizeH="0" baseline="0" dirty="0">
                <a:ln>
                  <a:noFill/>
                </a:ln>
                <a:solidFill>
                  <a:srgbClr val="00F0BE"/>
                </a:solidFill>
                <a:effectLst/>
                <a:latin typeface="inherit"/>
              </a:rPr>
              <a:t>注目の質問</a:t>
            </a:r>
            <a:r>
              <a:rPr kumimoji="0" lang="ja-JP" altLang="es-ES" sz="1200" b="0" i="0" u="none" strike="noStrike" cap="none" normalizeH="0" baseline="0" dirty="0">
                <a:ln>
                  <a:noFill/>
                </a:ln>
                <a:solidFill>
                  <a:srgbClr val="00F0BE"/>
                </a:solidFill>
                <a:effectLst/>
              </a:rPr>
              <a:t> </a:t>
            </a:r>
            <a:r>
              <a:rPr lang="es-ES" sz="4400" b="1" dirty="0">
                <a:solidFill>
                  <a:srgbClr val="00F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ctr"/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debe hacer ante una HTA REFRACTARIA?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1C101FD-3E52-CA3F-9DBF-F0AF44DBB6AC}"/>
              </a:ext>
            </a:extLst>
          </p:cNvPr>
          <p:cNvSpPr txBox="1"/>
          <p:nvPr/>
        </p:nvSpPr>
        <p:spPr>
          <a:xfrm>
            <a:off x="412955" y="1778767"/>
            <a:ext cx="11779045" cy="3347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Comprobar si toma la medicación, cuánta sal come, si toma AINES, corticoides… </a:t>
            </a:r>
          </a:p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Añadir un ANTAGONISTA MINERALOCORTICOIDE: espironolactona o </a:t>
            </a:r>
            <a:r>
              <a:rPr lang="es-E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eplerenona</a:t>
            </a:r>
            <a:endParaRPr lang="es-E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Derivarlo a CONSULTA ESPECÍFICA</a:t>
            </a:r>
          </a:p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Todas ellas</a:t>
            </a:r>
          </a:p>
          <a:p>
            <a:pPr>
              <a:lnSpc>
                <a:spcPct val="150000"/>
              </a:lnSpc>
            </a:pPr>
            <a:endParaRPr lang="es-E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BFA595E-B7F1-77B7-CACF-8725A34DF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1182408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0089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3C1941A-D24D-FEF8-D230-7D1D2CBD6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779" y="3738623"/>
            <a:ext cx="6035221" cy="192516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BB525B2-FCFC-F487-A938-FF22DF33F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170" y="504417"/>
            <a:ext cx="4334480" cy="2924583"/>
          </a:xfrm>
          <a:prstGeom prst="rect">
            <a:avLst/>
          </a:prstGeom>
        </p:spPr>
      </p:pic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B4BFC409-5039-D890-1B1D-D533E4DF21C0}"/>
              </a:ext>
            </a:extLst>
          </p:cNvPr>
          <p:cNvSpPr/>
          <p:nvPr/>
        </p:nvSpPr>
        <p:spPr>
          <a:xfrm>
            <a:off x="2650603" y="3391382"/>
            <a:ext cx="2558005" cy="1678329"/>
          </a:xfrm>
          <a:custGeom>
            <a:avLst/>
            <a:gdLst>
              <a:gd name="connsiteX0" fmla="*/ 0 w 2558005"/>
              <a:gd name="connsiteY0" fmla="*/ 0 h 1678329"/>
              <a:gd name="connsiteX1" fmla="*/ 23149 w 2558005"/>
              <a:gd name="connsiteY1" fmla="*/ 312517 h 1678329"/>
              <a:gd name="connsiteX2" fmla="*/ 81022 w 2558005"/>
              <a:gd name="connsiteY2" fmla="*/ 520861 h 1678329"/>
              <a:gd name="connsiteX3" fmla="*/ 185194 w 2558005"/>
              <a:gd name="connsiteY3" fmla="*/ 567160 h 1678329"/>
              <a:gd name="connsiteX4" fmla="*/ 416688 w 2558005"/>
              <a:gd name="connsiteY4" fmla="*/ 555585 h 1678329"/>
              <a:gd name="connsiteX5" fmla="*/ 590308 w 2558005"/>
              <a:gd name="connsiteY5" fmla="*/ 509286 h 1678329"/>
              <a:gd name="connsiteX6" fmla="*/ 682906 w 2558005"/>
              <a:gd name="connsiteY6" fmla="*/ 497712 h 1678329"/>
              <a:gd name="connsiteX7" fmla="*/ 729205 w 2558005"/>
              <a:gd name="connsiteY7" fmla="*/ 486137 h 1678329"/>
              <a:gd name="connsiteX8" fmla="*/ 798653 w 2558005"/>
              <a:gd name="connsiteY8" fmla="*/ 451413 h 1678329"/>
              <a:gd name="connsiteX9" fmla="*/ 879675 w 2558005"/>
              <a:gd name="connsiteY9" fmla="*/ 439838 h 1678329"/>
              <a:gd name="connsiteX10" fmla="*/ 1076445 w 2558005"/>
              <a:gd name="connsiteY10" fmla="*/ 428264 h 1678329"/>
              <a:gd name="connsiteX11" fmla="*/ 1111169 w 2558005"/>
              <a:gd name="connsiteY11" fmla="*/ 405114 h 1678329"/>
              <a:gd name="connsiteX12" fmla="*/ 1226916 w 2558005"/>
              <a:gd name="connsiteY12" fmla="*/ 370390 h 1678329"/>
              <a:gd name="connsiteX13" fmla="*/ 1273215 w 2558005"/>
              <a:gd name="connsiteY13" fmla="*/ 347241 h 1678329"/>
              <a:gd name="connsiteX14" fmla="*/ 1365812 w 2558005"/>
              <a:gd name="connsiteY14" fmla="*/ 312517 h 1678329"/>
              <a:gd name="connsiteX15" fmla="*/ 1585731 w 2558005"/>
              <a:gd name="connsiteY15" fmla="*/ 335666 h 1678329"/>
              <a:gd name="connsiteX16" fmla="*/ 1597306 w 2558005"/>
              <a:gd name="connsiteY16" fmla="*/ 405114 h 1678329"/>
              <a:gd name="connsiteX17" fmla="*/ 1574156 w 2558005"/>
              <a:gd name="connsiteY17" fmla="*/ 497712 h 1678329"/>
              <a:gd name="connsiteX18" fmla="*/ 1481559 w 2558005"/>
              <a:gd name="connsiteY18" fmla="*/ 636608 h 1678329"/>
              <a:gd name="connsiteX19" fmla="*/ 1458410 w 2558005"/>
              <a:gd name="connsiteY19" fmla="*/ 671332 h 1678329"/>
              <a:gd name="connsiteX20" fmla="*/ 1365812 w 2558005"/>
              <a:gd name="connsiteY20" fmla="*/ 706056 h 1678329"/>
              <a:gd name="connsiteX21" fmla="*/ 1284789 w 2558005"/>
              <a:gd name="connsiteY21" fmla="*/ 740780 h 1678329"/>
              <a:gd name="connsiteX22" fmla="*/ 1203767 w 2558005"/>
              <a:gd name="connsiteY22" fmla="*/ 763929 h 1678329"/>
              <a:gd name="connsiteX23" fmla="*/ 1111169 w 2558005"/>
              <a:gd name="connsiteY23" fmla="*/ 821803 h 1678329"/>
              <a:gd name="connsiteX24" fmla="*/ 1064870 w 2558005"/>
              <a:gd name="connsiteY24" fmla="*/ 868102 h 1678329"/>
              <a:gd name="connsiteX25" fmla="*/ 983848 w 2558005"/>
              <a:gd name="connsiteY25" fmla="*/ 937550 h 1678329"/>
              <a:gd name="connsiteX26" fmla="*/ 925974 w 2558005"/>
              <a:gd name="connsiteY26" fmla="*/ 1018572 h 1678329"/>
              <a:gd name="connsiteX27" fmla="*/ 960698 w 2558005"/>
              <a:gd name="connsiteY27" fmla="*/ 1284790 h 1678329"/>
              <a:gd name="connsiteX28" fmla="*/ 983848 w 2558005"/>
              <a:gd name="connsiteY28" fmla="*/ 1446836 h 1678329"/>
              <a:gd name="connsiteX29" fmla="*/ 995422 w 2558005"/>
              <a:gd name="connsiteY29" fmla="*/ 1516284 h 1678329"/>
              <a:gd name="connsiteX30" fmla="*/ 1053296 w 2558005"/>
              <a:gd name="connsiteY30" fmla="*/ 1539433 h 1678329"/>
              <a:gd name="connsiteX31" fmla="*/ 1134319 w 2558005"/>
              <a:gd name="connsiteY31" fmla="*/ 1574157 h 1678329"/>
              <a:gd name="connsiteX32" fmla="*/ 1759351 w 2558005"/>
              <a:gd name="connsiteY32" fmla="*/ 1597307 h 1678329"/>
              <a:gd name="connsiteX33" fmla="*/ 1990845 w 2558005"/>
              <a:gd name="connsiteY33" fmla="*/ 1678329 h 1678329"/>
              <a:gd name="connsiteX34" fmla="*/ 2118167 w 2558005"/>
              <a:gd name="connsiteY34" fmla="*/ 1632031 h 1678329"/>
              <a:gd name="connsiteX35" fmla="*/ 2222339 w 2558005"/>
              <a:gd name="connsiteY35" fmla="*/ 1608881 h 1678329"/>
              <a:gd name="connsiteX36" fmla="*/ 2314936 w 2558005"/>
              <a:gd name="connsiteY36" fmla="*/ 1585732 h 1678329"/>
              <a:gd name="connsiteX37" fmla="*/ 2349660 w 2558005"/>
              <a:gd name="connsiteY37" fmla="*/ 1562583 h 1678329"/>
              <a:gd name="connsiteX38" fmla="*/ 2558005 w 2558005"/>
              <a:gd name="connsiteY38" fmla="*/ 1551008 h 1678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558005" h="1678329">
                <a:moveTo>
                  <a:pt x="0" y="0"/>
                </a:moveTo>
                <a:cubicBezTo>
                  <a:pt x="7716" y="104172"/>
                  <a:pt x="14928" y="208383"/>
                  <a:pt x="23149" y="312517"/>
                </a:cubicBezTo>
                <a:cubicBezTo>
                  <a:pt x="28677" y="382537"/>
                  <a:pt x="20653" y="469117"/>
                  <a:pt x="81022" y="520861"/>
                </a:cubicBezTo>
                <a:cubicBezTo>
                  <a:pt x="95212" y="533024"/>
                  <a:pt x="172342" y="562019"/>
                  <a:pt x="185194" y="567160"/>
                </a:cubicBezTo>
                <a:cubicBezTo>
                  <a:pt x="262359" y="563302"/>
                  <a:pt x="339867" y="563816"/>
                  <a:pt x="416688" y="555585"/>
                </a:cubicBezTo>
                <a:cubicBezTo>
                  <a:pt x="468877" y="549993"/>
                  <a:pt x="538425" y="519663"/>
                  <a:pt x="590308" y="509286"/>
                </a:cubicBezTo>
                <a:cubicBezTo>
                  <a:pt x="620810" y="503186"/>
                  <a:pt x="652040" y="501570"/>
                  <a:pt x="682906" y="497712"/>
                </a:cubicBezTo>
                <a:cubicBezTo>
                  <a:pt x="698339" y="493854"/>
                  <a:pt x="714435" y="492045"/>
                  <a:pt x="729205" y="486137"/>
                </a:cubicBezTo>
                <a:cubicBezTo>
                  <a:pt x="753236" y="476525"/>
                  <a:pt x="773916" y="459025"/>
                  <a:pt x="798653" y="451413"/>
                </a:cubicBezTo>
                <a:cubicBezTo>
                  <a:pt x="824728" y="443390"/>
                  <a:pt x="852488" y="442104"/>
                  <a:pt x="879675" y="439838"/>
                </a:cubicBezTo>
                <a:cubicBezTo>
                  <a:pt x="945151" y="434382"/>
                  <a:pt x="1010855" y="432122"/>
                  <a:pt x="1076445" y="428264"/>
                </a:cubicBezTo>
                <a:cubicBezTo>
                  <a:pt x="1088020" y="420547"/>
                  <a:pt x="1098726" y="411335"/>
                  <a:pt x="1111169" y="405114"/>
                </a:cubicBezTo>
                <a:cubicBezTo>
                  <a:pt x="1161926" y="379736"/>
                  <a:pt x="1172703" y="381233"/>
                  <a:pt x="1226916" y="370390"/>
                </a:cubicBezTo>
                <a:cubicBezTo>
                  <a:pt x="1242349" y="362674"/>
                  <a:pt x="1257059" y="353299"/>
                  <a:pt x="1273215" y="347241"/>
                </a:cubicBezTo>
                <a:cubicBezTo>
                  <a:pt x="1399291" y="299962"/>
                  <a:pt x="1236909" y="376967"/>
                  <a:pt x="1365812" y="312517"/>
                </a:cubicBezTo>
                <a:cubicBezTo>
                  <a:pt x="1439118" y="320233"/>
                  <a:pt x="1517292" y="308290"/>
                  <a:pt x="1585731" y="335666"/>
                </a:cubicBezTo>
                <a:cubicBezTo>
                  <a:pt x="1607521" y="344382"/>
                  <a:pt x="1598978" y="381705"/>
                  <a:pt x="1597306" y="405114"/>
                </a:cubicBezTo>
                <a:cubicBezTo>
                  <a:pt x="1595039" y="436849"/>
                  <a:pt x="1585972" y="468172"/>
                  <a:pt x="1574156" y="497712"/>
                </a:cubicBezTo>
                <a:cubicBezTo>
                  <a:pt x="1547331" y="564773"/>
                  <a:pt x="1522088" y="582568"/>
                  <a:pt x="1481559" y="636608"/>
                </a:cubicBezTo>
                <a:cubicBezTo>
                  <a:pt x="1473212" y="647737"/>
                  <a:pt x="1469097" y="662426"/>
                  <a:pt x="1458410" y="671332"/>
                </a:cubicBezTo>
                <a:cubicBezTo>
                  <a:pt x="1430267" y="694784"/>
                  <a:pt x="1398993" y="696576"/>
                  <a:pt x="1365812" y="706056"/>
                </a:cubicBezTo>
                <a:cubicBezTo>
                  <a:pt x="1311526" y="721567"/>
                  <a:pt x="1346517" y="714325"/>
                  <a:pt x="1284789" y="740780"/>
                </a:cubicBezTo>
                <a:cubicBezTo>
                  <a:pt x="1261537" y="750745"/>
                  <a:pt x="1227268" y="758054"/>
                  <a:pt x="1203767" y="763929"/>
                </a:cubicBezTo>
                <a:cubicBezTo>
                  <a:pt x="1158134" y="786746"/>
                  <a:pt x="1151236" y="786744"/>
                  <a:pt x="1111169" y="821803"/>
                </a:cubicBezTo>
                <a:cubicBezTo>
                  <a:pt x="1094744" y="836175"/>
                  <a:pt x="1081295" y="853730"/>
                  <a:pt x="1064870" y="868102"/>
                </a:cubicBezTo>
                <a:cubicBezTo>
                  <a:pt x="1030732" y="897973"/>
                  <a:pt x="1010783" y="901637"/>
                  <a:pt x="983848" y="937550"/>
                </a:cubicBezTo>
                <a:cubicBezTo>
                  <a:pt x="903176" y="1045112"/>
                  <a:pt x="984597" y="959952"/>
                  <a:pt x="925974" y="1018572"/>
                </a:cubicBezTo>
                <a:cubicBezTo>
                  <a:pt x="952350" y="1176828"/>
                  <a:pt x="923709" y="998124"/>
                  <a:pt x="960698" y="1284790"/>
                </a:cubicBezTo>
                <a:cubicBezTo>
                  <a:pt x="967681" y="1338905"/>
                  <a:pt x="975754" y="1392876"/>
                  <a:pt x="983848" y="1446836"/>
                </a:cubicBezTo>
                <a:cubicBezTo>
                  <a:pt x="987329" y="1470045"/>
                  <a:pt x="981341" y="1497509"/>
                  <a:pt x="995422" y="1516284"/>
                </a:cubicBezTo>
                <a:cubicBezTo>
                  <a:pt x="1007888" y="1532906"/>
                  <a:pt x="1034712" y="1530141"/>
                  <a:pt x="1053296" y="1539433"/>
                </a:cubicBezTo>
                <a:cubicBezTo>
                  <a:pt x="1095963" y="1560767"/>
                  <a:pt x="1080577" y="1571377"/>
                  <a:pt x="1134319" y="1574157"/>
                </a:cubicBezTo>
                <a:cubicBezTo>
                  <a:pt x="1342528" y="1584926"/>
                  <a:pt x="1551007" y="1589590"/>
                  <a:pt x="1759351" y="1597307"/>
                </a:cubicBezTo>
                <a:cubicBezTo>
                  <a:pt x="1823150" y="1626306"/>
                  <a:pt x="1914341" y="1678329"/>
                  <a:pt x="1990845" y="1678329"/>
                </a:cubicBezTo>
                <a:cubicBezTo>
                  <a:pt x="2009759" y="1678329"/>
                  <a:pt x="2097449" y="1638937"/>
                  <a:pt x="2118167" y="1632031"/>
                </a:cubicBezTo>
                <a:cubicBezTo>
                  <a:pt x="2148254" y="1622002"/>
                  <a:pt x="2192519" y="1615763"/>
                  <a:pt x="2222339" y="1608881"/>
                </a:cubicBezTo>
                <a:cubicBezTo>
                  <a:pt x="2253340" y="1601727"/>
                  <a:pt x="2314936" y="1585732"/>
                  <a:pt x="2314936" y="1585732"/>
                </a:cubicBezTo>
                <a:cubicBezTo>
                  <a:pt x="2326511" y="1578016"/>
                  <a:pt x="2336164" y="1565957"/>
                  <a:pt x="2349660" y="1562583"/>
                </a:cubicBezTo>
                <a:cubicBezTo>
                  <a:pt x="2411299" y="1547173"/>
                  <a:pt x="2495469" y="1551008"/>
                  <a:pt x="2558005" y="1551008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65AC843-1ECB-9E97-A703-C690759AB1A1}"/>
              </a:ext>
            </a:extLst>
          </p:cNvPr>
          <p:cNvSpPr txBox="1"/>
          <p:nvPr/>
        </p:nvSpPr>
        <p:spPr>
          <a:xfrm>
            <a:off x="1828800" y="3738623"/>
            <a:ext cx="821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ARM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325DD2E-CB80-9735-1169-8989B6B7CA22}"/>
              </a:ext>
            </a:extLst>
          </p:cNvPr>
          <p:cNvSpPr txBox="1"/>
          <p:nvPr/>
        </p:nvSpPr>
        <p:spPr>
          <a:xfrm>
            <a:off x="4836753" y="4439518"/>
            <a:ext cx="1248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Amiloride</a:t>
            </a:r>
            <a:endParaRPr lang="es-ES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E10BEEC-1650-72BA-5E00-895F71CCD798}"/>
              </a:ext>
            </a:extLst>
          </p:cNvPr>
          <p:cNvSpPr txBox="1"/>
          <p:nvPr/>
        </p:nvSpPr>
        <p:spPr>
          <a:xfrm>
            <a:off x="4201518" y="3500443"/>
            <a:ext cx="1007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AlfaBloq</a:t>
            </a:r>
            <a:endParaRPr lang="es-ES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5F4333C-3E90-C3A8-CEBD-46E08846220C}"/>
              </a:ext>
            </a:extLst>
          </p:cNvPr>
          <p:cNvSpPr txBox="1"/>
          <p:nvPr/>
        </p:nvSpPr>
        <p:spPr>
          <a:xfrm>
            <a:off x="2549999" y="4599878"/>
            <a:ext cx="1248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Betabloq</a:t>
            </a:r>
            <a:endParaRPr lang="es-ES" dirty="0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4BD5F0D0-BFF5-598D-AD0A-A2DF7EB6D498}"/>
              </a:ext>
            </a:extLst>
          </p:cNvPr>
          <p:cNvSpPr/>
          <p:nvPr/>
        </p:nvSpPr>
        <p:spPr>
          <a:xfrm>
            <a:off x="1499482" y="3509004"/>
            <a:ext cx="1151121" cy="7215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noFill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68D663C-A555-1673-5019-AE92AD3D7D6F}"/>
              </a:ext>
            </a:extLst>
          </p:cNvPr>
          <p:cNvSpPr txBox="1"/>
          <p:nvPr/>
        </p:nvSpPr>
        <p:spPr>
          <a:xfrm>
            <a:off x="4847863" y="4985250"/>
            <a:ext cx="16215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Otros: </a:t>
            </a:r>
            <a:r>
              <a:rPr lang="es-ES" dirty="0" err="1"/>
              <a:t>moxonidina</a:t>
            </a:r>
            <a:r>
              <a:rPr lang="es-ES" dirty="0"/>
              <a:t> (actúa en SNC)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04D8446-F1C7-CEAB-297E-F8297AFF2ABB}"/>
              </a:ext>
            </a:extLst>
          </p:cNvPr>
          <p:cNvSpPr txBox="1"/>
          <p:nvPr/>
        </p:nvSpPr>
        <p:spPr>
          <a:xfrm>
            <a:off x="4497993" y="6237699"/>
            <a:ext cx="61058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i="0" u="none" strike="noStrike" baseline="0" dirty="0">
                <a:solidFill>
                  <a:srgbClr val="000000"/>
                </a:solidFill>
                <a:latin typeface="Gill Sans Nova" panose="020B0602020104020203" pitchFamily="34" charset="0"/>
              </a:rPr>
              <a:t>European Heart Journal (2024) </a:t>
            </a:r>
            <a:r>
              <a:rPr lang="en-US" sz="1600" b="1" i="0" u="none" strike="noStrike" baseline="0" dirty="0">
                <a:solidFill>
                  <a:srgbClr val="000000"/>
                </a:solidFill>
                <a:latin typeface="Gill Sans Nova" panose="020B0602020104020203" pitchFamily="34" charset="0"/>
              </a:rPr>
              <a:t>45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Gill Sans Nova" panose="020B0602020104020203" pitchFamily="34" charset="0"/>
              </a:rPr>
              <a:t>, 3912–4018 https://doi.org/10.1093/eurheartj/ehae178 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2155333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F0AF8-BC0A-3139-4F45-D1F83EF38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0D74DC4C-A941-1238-8E7E-2AA6763D71AF}"/>
              </a:ext>
            </a:extLst>
          </p:cNvPr>
          <p:cNvSpPr txBox="1"/>
          <p:nvPr/>
        </p:nvSpPr>
        <p:spPr>
          <a:xfrm>
            <a:off x="742007" y="1029189"/>
            <a:ext cx="10386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00F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Exoneración de responsabilidad y uso de la presentación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FB910C9-9C5D-7B25-D19D-F8CC915F77C7}"/>
              </a:ext>
            </a:extLst>
          </p:cNvPr>
          <p:cNvSpPr txBox="1"/>
          <p:nvPr/>
        </p:nvSpPr>
        <p:spPr>
          <a:xfrm>
            <a:off x="742007" y="1552409"/>
            <a:ext cx="10493223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>
                <a:solidFill>
                  <a:srgbClr val="002654"/>
                </a:solidFill>
                <a:latin typeface="Arial"/>
                <a:ea typeface="Arial"/>
                <a:cs typeface="Arial"/>
                <a:sym typeface="Arial"/>
              </a:rPr>
              <a:t>Este documento (la “Presentación”) ha sido preparado exclusivamente para su uso en presentaciones y/o formaciones de Almirall, S.A. ("Almirall") dirigidas a la comunidad científica (“Uso Permitido”). Este documento incluye información resumida y no pretende ser exhaustivo. La divulgación, difusión o uso de este documento, para un uso distinto al Uso Permitido, sin la autorización previa, expresa y por escrito de Almirall está prohibida.</a:t>
            </a:r>
            <a:endParaRPr lang="es-ES" sz="1200" dirty="0">
              <a:solidFill>
                <a:srgbClr val="002654"/>
              </a:solidFill>
            </a:endParaRPr>
          </a:p>
          <a:p>
            <a:endParaRPr lang="es-ES" sz="1200" dirty="0">
              <a:solidFill>
                <a:srgbClr val="002654"/>
              </a:solidFill>
              <a:latin typeface="Arial"/>
              <a:ea typeface="Arial"/>
              <a:cs typeface="Arial"/>
              <a:sym typeface="Arial"/>
            </a:endParaRPr>
          </a:p>
          <a:p>
            <a:r>
              <a:rPr lang="es-ES" sz="1200" dirty="0">
                <a:solidFill>
                  <a:srgbClr val="002654"/>
                </a:solidFill>
                <a:latin typeface="Arial"/>
                <a:ea typeface="Arial"/>
                <a:cs typeface="Arial"/>
                <a:sym typeface="Arial"/>
              </a:rPr>
              <a:t>Almirall no otorga, ni implícita ni explícitamente, ninguna garantía de imparcialidad, precisión, integridad o exactitud de la información, opinión y declaraciones expresadas en dicha Presentación o en discusiones que puedan tener lugar durante su utilización.</a:t>
            </a:r>
            <a:endParaRPr lang="es-ES" sz="1200" dirty="0">
              <a:solidFill>
                <a:srgbClr val="002654"/>
              </a:solidFill>
            </a:endParaRPr>
          </a:p>
          <a:p>
            <a:endParaRPr lang="es-ES" sz="1200" dirty="0">
              <a:solidFill>
                <a:srgbClr val="002654"/>
              </a:solidFill>
              <a:latin typeface="Arial"/>
              <a:ea typeface="Arial"/>
              <a:cs typeface="Arial"/>
              <a:sym typeface="Arial"/>
            </a:endParaRPr>
          </a:p>
          <a:p>
            <a:r>
              <a:rPr lang="es-ES" sz="1200" dirty="0">
                <a:solidFill>
                  <a:srgbClr val="002654"/>
                </a:solidFill>
                <a:latin typeface="Arial"/>
                <a:ea typeface="Arial"/>
                <a:cs typeface="Arial"/>
                <a:sym typeface="Arial"/>
              </a:rPr>
              <a:t>Tanto la Presentación como los contenidos incluidos en la misma (con carácter enunciativo, que no limitativo, imágenes, diseño gráfico, logos, textos, gráficos, ilustraciones, fotografías, y cualquier otro material susceptible de protección) están bajo la responsabilidad de Almirall y son titularidad exclusiva de Almirall o Almirall tiene sobre ellos la correspondiente autorización de uso. </a:t>
            </a:r>
            <a:endParaRPr lang="es-ES" sz="1200" dirty="0">
              <a:solidFill>
                <a:srgbClr val="002654"/>
              </a:solidFill>
            </a:endParaRPr>
          </a:p>
          <a:p>
            <a:endParaRPr lang="es-ES" sz="1200" dirty="0">
              <a:solidFill>
                <a:srgbClr val="002654"/>
              </a:solidFill>
              <a:latin typeface="Arial"/>
              <a:ea typeface="Arial"/>
              <a:cs typeface="Arial"/>
              <a:sym typeface="Arial"/>
            </a:endParaRPr>
          </a:p>
          <a:p>
            <a:r>
              <a:rPr lang="es-ES" sz="1200" dirty="0">
                <a:solidFill>
                  <a:srgbClr val="002654"/>
                </a:solidFill>
                <a:latin typeface="Arial"/>
                <a:ea typeface="Arial"/>
                <a:cs typeface="Arial"/>
                <a:sym typeface="Arial"/>
              </a:rPr>
              <a:t>Igualmente, todos los nombres comerciales, marcas o signos distintivos de cualquier clase contenidos en la Presentación están protegidos por la Ley.</a:t>
            </a:r>
            <a:endParaRPr lang="es-ES" sz="1200" dirty="0">
              <a:solidFill>
                <a:srgbClr val="002654"/>
              </a:solidFill>
            </a:endParaRPr>
          </a:p>
          <a:p>
            <a:endParaRPr lang="es-ES" sz="1200" dirty="0">
              <a:solidFill>
                <a:srgbClr val="002654"/>
              </a:solidFill>
              <a:latin typeface="Arial"/>
              <a:ea typeface="Arial"/>
              <a:cs typeface="Arial"/>
              <a:sym typeface="Arial"/>
            </a:endParaRPr>
          </a:p>
          <a:p>
            <a:r>
              <a:rPr lang="es-ES" sz="1200" dirty="0">
                <a:solidFill>
                  <a:srgbClr val="002654"/>
                </a:solidFill>
                <a:latin typeface="Arial"/>
                <a:ea typeface="Arial"/>
                <a:cs typeface="Arial"/>
                <a:sym typeface="Arial"/>
              </a:rPr>
              <a:t>La reproducción, distribución, comercialización, transformación, comunicación pública y, en general, cualquier otra forma de explotación, por cualquier procedimiento, de todo o parte de la Presentación  o de la información contenida en la misma con fines distintos al Uso Permitido, podría constituir una infracción de los derechos de Propiedad Intelectual y/o Industrial de Almirall o del titular de los mismos y podría dar lugar al ejercicio de cuantas acciones judiciales o extrajudiciales pudieran corresponder en el ejercicio de sus derechos. Todo ello salvo que, previa solicitud, Almirall haya autorizado expresamente y por escrito el uso de los contenidos para un fin específico, en cuyo caso, el destinatario se compromete a citar a Almirall como fuente titular del contenido.</a:t>
            </a:r>
          </a:p>
        </p:txBody>
      </p:sp>
    </p:spTree>
    <p:extLst>
      <p:ext uri="{BB962C8B-B14F-4D97-AF65-F5344CB8AC3E}">
        <p14:creationId xmlns:p14="http://schemas.microsoft.com/office/powerpoint/2010/main" val="17060728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12600-586C-22E0-B243-C67DB830E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1162225-75F2-BA0E-7D23-777C9F181A33}"/>
              </a:ext>
            </a:extLst>
          </p:cNvPr>
          <p:cNvSpPr/>
          <p:nvPr/>
        </p:nvSpPr>
        <p:spPr>
          <a:xfrm>
            <a:off x="0" y="2384384"/>
            <a:ext cx="3727048" cy="55529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 CAUSAS DE HTA REFRACTARIA O SECUNDARIA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CA3C3F9-3CBF-B475-D3D8-F28D9F40F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148" y="0"/>
            <a:ext cx="42417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739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F859F-AAD0-B453-E8C4-77094238E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653CDF1-1175-9355-56E2-A9041660B684}"/>
              </a:ext>
            </a:extLst>
          </p:cNvPr>
          <p:cNvSpPr txBox="1"/>
          <p:nvPr/>
        </p:nvSpPr>
        <p:spPr>
          <a:xfrm>
            <a:off x="41876" y="897448"/>
            <a:ext cx="1206418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ar-SA" altLang="es-ES" sz="4400" b="0" i="0" u="none" strike="noStrike" cap="none" normalizeH="0" baseline="0" dirty="0">
                <a:ln>
                  <a:noFill/>
                </a:ln>
                <a:solidFill>
                  <a:srgbClr val="00F0BE"/>
                </a:solidFill>
                <a:effectLst/>
                <a:latin typeface="inherit"/>
                <a:cs typeface="Arial" panose="020B0604020202020204" pitchFamily="34" charset="0"/>
              </a:rPr>
              <a:t>سؤال </a:t>
            </a:r>
            <a:r>
              <a:rPr kumimoji="0" lang="ar-SA" altLang="es-ES" sz="4400" b="1" i="0" u="none" strike="noStrike" cap="none" normalizeH="0" baseline="0" dirty="0">
                <a:ln>
                  <a:noFill/>
                </a:ln>
                <a:solidFill>
                  <a:srgbClr val="00F0BE"/>
                </a:solidFill>
                <a:effectLst/>
                <a:latin typeface="inherit"/>
                <a:cs typeface="Arial" panose="020B0604020202020204" pitchFamily="34" charset="0"/>
              </a:rPr>
              <a:t>الاهتمام</a:t>
            </a:r>
            <a:r>
              <a:rPr kumimoji="0" lang="es-ES" altLang="es-ES" sz="4400" b="1" i="0" u="none" strike="noStrike" cap="none" normalizeH="0" baseline="0" dirty="0">
                <a:ln>
                  <a:noFill/>
                </a:ln>
                <a:solidFill>
                  <a:srgbClr val="00F0BE"/>
                </a:solidFill>
                <a:effectLst/>
              </a:rPr>
              <a:t> </a:t>
            </a:r>
            <a:r>
              <a:rPr lang="es-ES" sz="4400" b="1" dirty="0">
                <a:solidFill>
                  <a:srgbClr val="00F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NO ESPERÁIS QUE TENDRÁ UNA CARDIOPATIA HIPERTENSIVA TÍPICA?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041FD4A-5536-1F49-4909-84220DBE2F99}"/>
              </a:ext>
            </a:extLst>
          </p:cNvPr>
          <p:cNvSpPr txBox="1"/>
          <p:nvPr/>
        </p:nvSpPr>
        <p:spPr>
          <a:xfrm>
            <a:off x="763635" y="2128808"/>
            <a:ext cx="11248512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HVI concéntrica y reducción de la cavidad ventricular</a:t>
            </a:r>
          </a:p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Disfunción diastólica: como alteración de la relajación ventricular</a:t>
            </a:r>
          </a:p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Dilatación de Aurícula Izquierda</a:t>
            </a:r>
          </a:p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Todas ellas esperaría encontrarlas</a:t>
            </a:r>
          </a:p>
          <a:p>
            <a:pPr>
              <a:lnSpc>
                <a:spcPct val="150000"/>
              </a:lnSpc>
            </a:pPr>
            <a:endParaRPr lang="es-E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62C8378C-4D72-FBFD-5B03-ABD65811BC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0555" y="2322237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8988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6B16E-FB30-3FD0-ECB5-2CD33221E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E8B25BF-B8F3-3147-9B23-1E6D8A978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700" y="1597306"/>
            <a:ext cx="5904444" cy="4426504"/>
          </a:xfrm>
          <a:prstGeom prst="rect">
            <a:avLst/>
          </a:prstGeom>
        </p:spPr>
      </p:pic>
      <p:pic>
        <p:nvPicPr>
          <p:cNvPr id="4" name="Picture 1035">
            <a:extLst>
              <a:ext uri="{FF2B5EF4-FFF2-40B4-BE49-F238E27FC236}">
                <a16:creationId xmlns:a16="http://schemas.microsoft.com/office/drawing/2014/main" id="{A4E00FBF-8567-4CAF-7BD1-7F5F74314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4" r="60927" b="13963"/>
          <a:stretch>
            <a:fillRect/>
          </a:stretch>
        </p:blipFill>
        <p:spPr bwMode="auto">
          <a:xfrm>
            <a:off x="690157" y="731580"/>
            <a:ext cx="2215674" cy="2164898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7D1121D-289A-DB78-7B30-0C40104A00AB}"/>
              </a:ext>
            </a:extLst>
          </p:cNvPr>
          <p:cNvSpPr txBox="1"/>
          <p:nvPr/>
        </p:nvSpPr>
        <p:spPr>
          <a:xfrm>
            <a:off x="1131570" y="331470"/>
            <a:ext cx="3668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LEY DE LAPLACE : para </a:t>
            </a:r>
            <a:r>
              <a:rPr lang="es-ES" sz="2000" b="1" dirty="0" err="1"/>
              <a:t>postcarga</a:t>
            </a:r>
            <a:endParaRPr lang="es-ES" sz="2000" b="1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3B0BB36-F212-4878-310D-E28E6125EEC3}"/>
              </a:ext>
            </a:extLst>
          </p:cNvPr>
          <p:cNvSpPr/>
          <p:nvPr/>
        </p:nvSpPr>
        <p:spPr>
          <a:xfrm>
            <a:off x="4895844" y="77105"/>
            <a:ext cx="4279298" cy="7570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LA HTA ES POSTCARGA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1A81CE5-2139-6AAB-DF1B-1DA9ECA25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01696"/>
            <a:ext cx="6195700" cy="328658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60BF81D-6712-BCE7-8D0F-6500D7DEFD38}"/>
              </a:ext>
            </a:extLst>
          </p:cNvPr>
          <p:cNvSpPr txBox="1"/>
          <p:nvPr/>
        </p:nvSpPr>
        <p:spPr>
          <a:xfrm>
            <a:off x="3217817" y="1135641"/>
            <a:ext cx="27784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Para que no aumente la Presión Intraventricular: debe aumentar el ESPESOR (e) y disminuir el radio intracavitario (r) </a:t>
            </a:r>
          </a:p>
        </p:txBody>
      </p:sp>
    </p:spTree>
    <p:extLst>
      <p:ext uri="{BB962C8B-B14F-4D97-AF65-F5344CB8AC3E}">
        <p14:creationId xmlns:p14="http://schemas.microsoft.com/office/powerpoint/2010/main" val="2352300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914F286-3FE5-D66E-1E89-508CFDC22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2336" y="6206573"/>
            <a:ext cx="3696216" cy="523948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43071D67-F727-DF55-2A30-C21D2E970883}"/>
              </a:ext>
            </a:extLst>
          </p:cNvPr>
          <p:cNvGrpSpPr/>
          <p:nvPr/>
        </p:nvGrpSpPr>
        <p:grpSpPr>
          <a:xfrm>
            <a:off x="7694275" y="2680669"/>
            <a:ext cx="3022110" cy="2683762"/>
            <a:chOff x="5099153" y="1523440"/>
            <a:chExt cx="3244831" cy="2889095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34EA6CE0-829A-563B-81F7-0CC23B7EA9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196" t="34022" r="78928" b="33079"/>
            <a:stretch/>
          </p:blipFill>
          <p:spPr>
            <a:xfrm>
              <a:off x="5099153" y="1523440"/>
              <a:ext cx="3244831" cy="2889095"/>
            </a:xfrm>
            <a:prstGeom prst="rect">
              <a:avLst/>
            </a:prstGeom>
          </p:spPr>
        </p:pic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D290EF68-8C27-3649-75F4-32787039CF7E}"/>
                </a:ext>
              </a:extLst>
            </p:cNvPr>
            <p:cNvSpPr/>
            <p:nvPr/>
          </p:nvSpPr>
          <p:spPr>
            <a:xfrm>
              <a:off x="5935049" y="3675017"/>
              <a:ext cx="1380151" cy="1480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s-ES" err="1"/>
            </a:p>
          </p:txBody>
        </p:sp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4D37FD09-273C-1B31-5586-30B2A4DBD3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92" t="37814" r="68695" b="29976"/>
          <a:stretch/>
        </p:blipFill>
        <p:spPr>
          <a:xfrm>
            <a:off x="291977" y="3429000"/>
            <a:ext cx="2141808" cy="240717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CE7F49E-1BF9-670D-F425-CCD59BDF4690}"/>
              </a:ext>
            </a:extLst>
          </p:cNvPr>
          <p:cNvSpPr txBox="1"/>
          <p:nvPr/>
        </p:nvSpPr>
        <p:spPr>
          <a:xfrm>
            <a:off x="3431139" y="1010585"/>
            <a:ext cx="3913284" cy="147732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TRIADA TÍPICA DE LA C. HIPERTENSIVA</a:t>
            </a:r>
          </a:p>
          <a:p>
            <a:pPr marL="285750" indent="-285750">
              <a:buFontTx/>
              <a:buChar char="-"/>
            </a:pPr>
            <a:r>
              <a:rPr lang="es-ES" dirty="0"/>
              <a:t>HVI</a:t>
            </a:r>
          </a:p>
          <a:p>
            <a:pPr marL="285750" indent="-285750">
              <a:buFontTx/>
              <a:buChar char="-"/>
            </a:pPr>
            <a:r>
              <a:rPr lang="es-ES" dirty="0"/>
              <a:t>Disfunción diastólica del VI</a:t>
            </a:r>
          </a:p>
          <a:p>
            <a:pPr marL="285750" indent="-285750">
              <a:buFontTx/>
              <a:buChar char="-"/>
            </a:pPr>
            <a:r>
              <a:rPr lang="es-ES" dirty="0"/>
              <a:t>Dilatación de AI</a:t>
            </a:r>
          </a:p>
          <a:p>
            <a:pPr marL="285750" indent="-285750">
              <a:buFontTx/>
              <a:buChar char="-"/>
            </a:pPr>
            <a:r>
              <a:rPr lang="es-ES" dirty="0"/>
              <a:t>…aparte puede haber muchas cosas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BC6F70A-AC36-D46B-F11C-26BFBD8511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9380" y="147827"/>
            <a:ext cx="2896004" cy="254353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216BA781-B595-D6F9-3684-ACE26CC6AD1B}"/>
              </a:ext>
            </a:extLst>
          </p:cNvPr>
          <p:cNvSpPr txBox="1"/>
          <p:nvPr/>
        </p:nvSpPr>
        <p:spPr>
          <a:xfrm>
            <a:off x="2678680" y="3908953"/>
            <a:ext cx="30221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CORAZÓN NORMAL</a:t>
            </a:r>
          </a:p>
          <a:p>
            <a:r>
              <a:rPr lang="es-ES" dirty="0"/>
              <a:t>Proyección apical 4 cámaras</a:t>
            </a:r>
          </a:p>
          <a:p>
            <a:pPr marL="285750" indent="-285750">
              <a:buFontTx/>
              <a:buChar char="-"/>
            </a:pPr>
            <a:r>
              <a:rPr lang="es-ES" dirty="0"/>
              <a:t>A más pequeñas que V</a:t>
            </a:r>
          </a:p>
          <a:p>
            <a:pPr marL="285750" indent="-285750">
              <a:buFontTx/>
              <a:buChar char="-"/>
            </a:pPr>
            <a:r>
              <a:rPr lang="es-ES" dirty="0"/>
              <a:t>Ventrículos forma cónica</a:t>
            </a:r>
          </a:p>
          <a:p>
            <a:pPr marL="285750" indent="-285750">
              <a:buFontTx/>
              <a:buChar char="-"/>
            </a:pPr>
            <a:r>
              <a:rPr lang="es-ES" dirty="0"/>
              <a:t>No hipertrofia ventricular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1D0B91B-8317-09D5-A0F4-53176BFFCC90}"/>
              </a:ext>
            </a:extLst>
          </p:cNvPr>
          <p:cNvSpPr txBox="1"/>
          <p:nvPr/>
        </p:nvSpPr>
        <p:spPr>
          <a:xfrm>
            <a:off x="7694275" y="5226384"/>
            <a:ext cx="3022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CARDIOPATÍA HIPERTENSIVA</a:t>
            </a:r>
          </a:p>
          <a:p>
            <a:r>
              <a:rPr lang="es-ES" dirty="0"/>
              <a:t>Proyección apical 4 cámaras</a:t>
            </a:r>
          </a:p>
        </p:txBody>
      </p:sp>
      <p:pic>
        <p:nvPicPr>
          <p:cNvPr id="2050" name="Picture 2" descr="El ecocardiograma | Imagen Diagnóstica">
            <a:extLst>
              <a:ext uri="{FF2B5EF4-FFF2-40B4-BE49-F238E27FC236}">
                <a16:creationId xmlns:a16="http://schemas.microsoft.com/office/drawing/2014/main" id="{ABF86517-3F98-A670-B2B8-71FEC93E64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6" t="16463" r="16709" b="12680"/>
          <a:stretch/>
        </p:blipFill>
        <p:spPr bwMode="auto">
          <a:xfrm>
            <a:off x="787596" y="284887"/>
            <a:ext cx="2362219" cy="255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E81A1EF9-C9EF-9499-7A51-2D15967206AA}"/>
              </a:ext>
            </a:extLst>
          </p:cNvPr>
          <p:cNvSpPr txBox="1"/>
          <p:nvPr/>
        </p:nvSpPr>
        <p:spPr>
          <a:xfrm>
            <a:off x="10450341" y="825919"/>
            <a:ext cx="1066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dirty="0"/>
              <a:t>HVI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370402F-499B-08D0-691A-FA8279835D7A}"/>
              </a:ext>
            </a:extLst>
          </p:cNvPr>
          <p:cNvSpPr txBox="1"/>
          <p:nvPr/>
        </p:nvSpPr>
        <p:spPr>
          <a:xfrm>
            <a:off x="10699694" y="1319494"/>
            <a:ext cx="1221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Reducción cavidad VI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ED8A4702-73BA-2797-94AA-A15442C16DA8}"/>
              </a:ext>
            </a:extLst>
          </p:cNvPr>
          <p:cNvSpPr txBox="1"/>
          <p:nvPr/>
        </p:nvSpPr>
        <p:spPr>
          <a:xfrm>
            <a:off x="10284981" y="2045026"/>
            <a:ext cx="1687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dirty="0"/>
              <a:t>Disfunción diastólica VI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D571D72-D3B8-BE15-0BF7-23A78AE6C8FA}"/>
              </a:ext>
            </a:extLst>
          </p:cNvPr>
          <p:cNvSpPr txBox="1"/>
          <p:nvPr/>
        </p:nvSpPr>
        <p:spPr>
          <a:xfrm>
            <a:off x="10410624" y="2767430"/>
            <a:ext cx="1687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dirty="0"/>
              <a:t>Dilatación de AI</a:t>
            </a:r>
          </a:p>
        </p:txBody>
      </p:sp>
      <p:sp>
        <p:nvSpPr>
          <p:cNvPr id="21" name="Flecha: curvada hacia la derecha 20">
            <a:extLst>
              <a:ext uri="{FF2B5EF4-FFF2-40B4-BE49-F238E27FC236}">
                <a16:creationId xmlns:a16="http://schemas.microsoft.com/office/drawing/2014/main" id="{EBAC8CB9-7F96-16E9-FA70-7687D1205D13}"/>
              </a:ext>
            </a:extLst>
          </p:cNvPr>
          <p:cNvSpPr/>
          <p:nvPr/>
        </p:nvSpPr>
        <p:spPr>
          <a:xfrm>
            <a:off x="10402534" y="948690"/>
            <a:ext cx="261656" cy="69397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2" name="Flecha: curvada hacia la derecha 21">
            <a:extLst>
              <a:ext uri="{FF2B5EF4-FFF2-40B4-BE49-F238E27FC236}">
                <a16:creationId xmlns:a16="http://schemas.microsoft.com/office/drawing/2014/main" id="{61E7D079-8961-F5FA-8C0C-277EEC5AFDEF}"/>
              </a:ext>
            </a:extLst>
          </p:cNvPr>
          <p:cNvSpPr/>
          <p:nvPr/>
        </p:nvSpPr>
        <p:spPr>
          <a:xfrm>
            <a:off x="10532074" y="1695450"/>
            <a:ext cx="261656" cy="69397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3" name="Flecha: curvada hacia la derecha 22">
            <a:extLst>
              <a:ext uri="{FF2B5EF4-FFF2-40B4-BE49-F238E27FC236}">
                <a16:creationId xmlns:a16="http://schemas.microsoft.com/office/drawing/2014/main" id="{4513C979-2DC0-283E-6810-AE2D047E14AA}"/>
              </a:ext>
            </a:extLst>
          </p:cNvPr>
          <p:cNvSpPr/>
          <p:nvPr/>
        </p:nvSpPr>
        <p:spPr>
          <a:xfrm>
            <a:off x="10372054" y="2495550"/>
            <a:ext cx="261656" cy="69397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41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63764-79C2-3AA2-A8AC-2D7A0474E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8A52073-1CF0-7362-2C79-77767ADEB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758" y="1513384"/>
            <a:ext cx="7230484" cy="4572638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55B759F-DCD1-B19E-1BA6-66E56967C608}"/>
              </a:ext>
            </a:extLst>
          </p:cNvPr>
          <p:cNvSpPr/>
          <p:nvPr/>
        </p:nvSpPr>
        <p:spPr>
          <a:xfrm>
            <a:off x="3400364" y="289575"/>
            <a:ext cx="6516794" cy="96480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LOS AMERICANOS CLASIFICAN A LA IC EN A/B/C/D (NO EN NYHA)</a:t>
            </a:r>
          </a:p>
          <a:p>
            <a:pPr algn="ctr"/>
            <a:r>
              <a:rPr lang="es-ES" dirty="0"/>
              <a:t>y por ser HTA ya es A. </a:t>
            </a:r>
          </a:p>
          <a:p>
            <a:pPr algn="ctr"/>
            <a:r>
              <a:rPr lang="es-ES" dirty="0"/>
              <a:t>Si hay HVI, ya es B …</a:t>
            </a:r>
          </a:p>
        </p:txBody>
      </p:sp>
    </p:spTree>
    <p:extLst>
      <p:ext uri="{BB962C8B-B14F-4D97-AF65-F5344CB8AC3E}">
        <p14:creationId xmlns:p14="http://schemas.microsoft.com/office/powerpoint/2010/main" val="17171279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36ED8-5627-6404-6D2E-53BA478C6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96493C2-9FEB-5C01-3EA3-53A389EDB8F3}"/>
              </a:ext>
            </a:extLst>
          </p:cNvPr>
          <p:cNvSpPr txBox="1"/>
          <p:nvPr/>
        </p:nvSpPr>
        <p:spPr>
          <a:xfrm>
            <a:off x="363795" y="866440"/>
            <a:ext cx="1093347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solidFill>
                  <a:srgbClr val="00F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D´ATTENTION </a:t>
            </a:r>
          </a:p>
          <a:p>
            <a:pPr algn="ctr"/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paciente HTA comienza a tener DISNEA cada vez a menores esfuerzos. ¿Qué NO debe hacer?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EBA9E18-D28C-40B8-0566-9C4AE1CB06E9}"/>
              </a:ext>
            </a:extLst>
          </p:cNvPr>
          <p:cNvSpPr txBox="1"/>
          <p:nvPr/>
        </p:nvSpPr>
        <p:spPr>
          <a:xfrm>
            <a:off x="857664" y="2498112"/>
            <a:ext cx="11091197" cy="2710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Solicitar ANALITICA completa con NT-</a:t>
            </a:r>
            <a:r>
              <a:rPr lang="es-E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proBNP</a:t>
            </a:r>
            <a:endParaRPr lang="es-E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Añadir diuréticos del asa siempre</a:t>
            </a:r>
          </a:p>
          <a:p>
            <a:pPr>
              <a:lnSpc>
                <a:spcPct val="120000"/>
              </a:lnSpc>
            </a:pP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Valorar si ha ganado peso, mal control tensional, toma de AINES, más sal…</a:t>
            </a:r>
          </a:p>
          <a:p>
            <a:pPr>
              <a:lnSpc>
                <a:spcPct val="120000"/>
              </a:lnSpc>
            </a:pP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Exploración cardiorrespiratoria en busca de signos de IC o broncopatía</a:t>
            </a:r>
          </a:p>
          <a:p>
            <a:pPr>
              <a:lnSpc>
                <a:spcPct val="120000"/>
              </a:lnSpc>
            </a:pPr>
            <a:endParaRPr lang="es-E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s-E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7458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1F5D4535-4557-1A71-D1B1-075EB6DCB86F}"/>
              </a:ext>
            </a:extLst>
          </p:cNvPr>
          <p:cNvSpPr/>
          <p:nvPr/>
        </p:nvSpPr>
        <p:spPr>
          <a:xfrm>
            <a:off x="2608436" y="197701"/>
            <a:ext cx="6975128" cy="65728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ALGORITMO DIAGNÓSTICO DE LA INSUFICIENCIA CARDIACA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F0CD8CD8-0F8A-71C6-82D2-62BD727DA997}"/>
              </a:ext>
            </a:extLst>
          </p:cNvPr>
          <p:cNvSpPr txBox="1">
            <a:spLocks/>
          </p:cNvSpPr>
          <p:nvPr/>
        </p:nvSpPr>
        <p:spPr>
          <a:xfrm>
            <a:off x="148590" y="5900992"/>
            <a:ext cx="4559605" cy="20404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800" kern="100" dirty="0" err="1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Turégano-Yedro</a:t>
            </a:r>
            <a:r>
              <a:rPr lang="es-ES" sz="800" kern="1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M., et al.</a:t>
            </a:r>
            <a:r>
              <a:rPr lang="es-ES" sz="800" i="1" kern="1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Medicina de Familia. SEMERGEN</a:t>
            </a:r>
            <a:r>
              <a:rPr lang="es-ES" sz="800" kern="1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48.7 (2022): 101812</a:t>
            </a:r>
            <a:endParaRPr lang="es-ES" dirty="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B94CB00B-B3AD-0F06-07BA-35525C18DD6E}"/>
              </a:ext>
            </a:extLst>
          </p:cNvPr>
          <p:cNvSpPr/>
          <p:nvPr/>
        </p:nvSpPr>
        <p:spPr>
          <a:xfrm>
            <a:off x="3634740" y="3086100"/>
            <a:ext cx="2329380" cy="6515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6161DCC-8637-5036-58C4-52ADF3923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3098" y="924557"/>
            <a:ext cx="4848902" cy="513469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06C0386-0F18-D11E-A69A-F5EC4ECD2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4557"/>
            <a:ext cx="7922767" cy="416392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2469A27-7B59-2146-54DE-0494D0F8A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095" y="6096893"/>
            <a:ext cx="4344006" cy="447737"/>
          </a:xfrm>
          <a:prstGeom prst="rect">
            <a:avLst/>
          </a:prstGeom>
        </p:spPr>
      </p:pic>
      <p:sp>
        <p:nvSpPr>
          <p:cNvPr id="14" name="Elipse 13">
            <a:extLst>
              <a:ext uri="{FF2B5EF4-FFF2-40B4-BE49-F238E27FC236}">
                <a16:creationId xmlns:a16="http://schemas.microsoft.com/office/drawing/2014/main" id="{2ED093C8-F896-184C-CFFB-303052C5EFF5}"/>
              </a:ext>
            </a:extLst>
          </p:cNvPr>
          <p:cNvSpPr/>
          <p:nvPr/>
        </p:nvSpPr>
        <p:spPr>
          <a:xfrm>
            <a:off x="1713053" y="1689904"/>
            <a:ext cx="6805914" cy="3877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E00E31E9-0F6F-8AED-C55D-FB37A2C70CB4}"/>
              </a:ext>
            </a:extLst>
          </p:cNvPr>
          <p:cNvSpPr/>
          <p:nvPr/>
        </p:nvSpPr>
        <p:spPr>
          <a:xfrm>
            <a:off x="3822463" y="3381734"/>
            <a:ext cx="1837557" cy="3877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50312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1FA65A2-15B8-9312-F629-A942BAC37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67" y="5515055"/>
            <a:ext cx="3810532" cy="609685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B01CCB8A-2ECE-EEC6-1A5A-356232604C33}"/>
              </a:ext>
            </a:extLst>
          </p:cNvPr>
          <p:cNvSpPr txBox="1">
            <a:spLocks/>
          </p:cNvSpPr>
          <p:nvPr/>
        </p:nvSpPr>
        <p:spPr>
          <a:xfrm>
            <a:off x="654848" y="2297372"/>
            <a:ext cx="3696787" cy="2154155"/>
          </a:xfrm>
          <a:prstGeom prst="rect">
            <a:avLst/>
          </a:prstGeom>
        </p:spPr>
        <p:txBody>
          <a:bodyPr vert="horz" lIns="90000" tIns="45720" rIns="91440" bIns="45720" rtlCol="0" anchor="b" anchorCtr="0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>
                <a:solidFill>
                  <a:schemeClr val="tx2"/>
                </a:solidFill>
                <a:latin typeface="+mn-lt"/>
              </a:rPr>
              <a:t>Los Péptidos Natriuréticos son liberados en respuesta a una presión venosa central elevada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1173FF9E-81FB-FD32-4CB7-26ACA09A36B8}"/>
              </a:ext>
            </a:extLst>
          </p:cNvPr>
          <p:cNvSpPr txBox="1">
            <a:spLocks/>
          </p:cNvSpPr>
          <p:nvPr/>
        </p:nvSpPr>
        <p:spPr>
          <a:xfrm>
            <a:off x="4683025" y="5672862"/>
            <a:ext cx="5032015" cy="6363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800">
                <a:solidFill>
                  <a:schemeClr val="accent2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Char char="‒"/>
              <a:defRPr sz="1600">
                <a:solidFill>
                  <a:schemeClr val="accent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400">
                <a:solidFill>
                  <a:schemeClr val="accent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System Font"/>
              <a:buChar char="–"/>
              <a:defRPr sz="1200">
                <a:solidFill>
                  <a:schemeClr val="accent1"/>
                </a:solidFill>
              </a:defRPr>
            </a:lvl4pPr>
            <a:lvl5pPr marL="854550" indent="-28575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/>
            </a:lvl5pPr>
            <a:lvl6pPr marL="1137600" indent="-28440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‒"/>
              <a:defRPr sz="12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ES" sz="900" dirty="0">
                <a:solidFill>
                  <a:schemeClr val="tx1"/>
                </a:solidFill>
              </a:rPr>
              <a:t>AD, aurícula derecha; AI, aurícula izquierda; ANP, péptido natriurético atrial; BNP, péptido natriurético B; IC, insuficiencia cardíaca; PDFVD, presión diastólica final ventrículo derecho; PDFVI, presión diastólica final ventrículo Izquierdo; SRAA, Sistema renina angiotensina aldosterona.</a:t>
            </a:r>
          </a:p>
          <a:p>
            <a:r>
              <a:rPr lang="en-US" sz="900" dirty="0">
                <a:solidFill>
                  <a:schemeClr val="tx1"/>
                </a:solidFill>
              </a:rPr>
              <a:t>1. </a:t>
            </a:r>
            <a:r>
              <a:rPr lang="en-US" sz="900" dirty="0" err="1">
                <a:solidFill>
                  <a:schemeClr val="tx1"/>
                </a:solidFill>
              </a:rPr>
              <a:t>Rodeheffer</a:t>
            </a:r>
            <a:r>
              <a:rPr lang="en-US" sz="900" dirty="0">
                <a:solidFill>
                  <a:schemeClr val="tx1"/>
                </a:solidFill>
              </a:rPr>
              <a:t> RJ. </a:t>
            </a:r>
            <a:r>
              <a:rPr lang="en-US" sz="900" i="1" dirty="0">
                <a:solidFill>
                  <a:schemeClr val="tx1"/>
                </a:solidFill>
              </a:rPr>
              <a:t>J Am Coll </a:t>
            </a:r>
            <a:r>
              <a:rPr lang="en-US" sz="900" i="1" dirty="0" err="1">
                <a:solidFill>
                  <a:schemeClr val="tx1"/>
                </a:solidFill>
              </a:rPr>
              <a:t>Cardiol</a:t>
            </a:r>
            <a:r>
              <a:rPr lang="en-US" sz="900" dirty="0">
                <a:solidFill>
                  <a:schemeClr val="tx1"/>
                </a:solidFill>
              </a:rPr>
              <a:t> 2004;44:740–749; 2. </a:t>
            </a:r>
            <a:r>
              <a:rPr lang="en-US" sz="900" dirty="0" err="1">
                <a:solidFill>
                  <a:schemeClr val="tx1"/>
                </a:solidFill>
              </a:rPr>
              <a:t>Jönsson</a:t>
            </a:r>
            <a:r>
              <a:rPr lang="en-US" sz="900" dirty="0">
                <a:solidFill>
                  <a:schemeClr val="tx1"/>
                </a:solidFill>
              </a:rPr>
              <a:t> S, et al. </a:t>
            </a:r>
            <a:r>
              <a:rPr lang="en-US" sz="900" i="1" dirty="0">
                <a:solidFill>
                  <a:schemeClr val="tx1"/>
                </a:solidFill>
              </a:rPr>
              <a:t>Am J </a:t>
            </a:r>
            <a:r>
              <a:rPr lang="en-US" sz="900" i="1" dirty="0" err="1">
                <a:solidFill>
                  <a:schemeClr val="tx1"/>
                </a:solidFill>
              </a:rPr>
              <a:t>Regul</a:t>
            </a:r>
            <a:r>
              <a:rPr lang="en-US" sz="900" i="1" dirty="0">
                <a:solidFill>
                  <a:schemeClr val="tx1"/>
                </a:solidFill>
              </a:rPr>
              <a:t> </a:t>
            </a:r>
            <a:r>
              <a:rPr lang="en-US" sz="900" i="1" dirty="0" err="1">
                <a:solidFill>
                  <a:schemeClr val="tx1"/>
                </a:solidFill>
              </a:rPr>
              <a:t>Integr</a:t>
            </a:r>
            <a:r>
              <a:rPr lang="en-US" sz="900" i="1" dirty="0">
                <a:solidFill>
                  <a:schemeClr val="tx1"/>
                </a:solidFill>
              </a:rPr>
              <a:t> </a:t>
            </a:r>
            <a:r>
              <a:rPr lang="en-US" sz="900" i="1" dirty="0" err="1">
                <a:solidFill>
                  <a:schemeClr val="tx1"/>
                </a:solidFill>
              </a:rPr>
              <a:t>Compr</a:t>
            </a:r>
            <a:r>
              <a:rPr lang="en-US" sz="900" i="1" dirty="0">
                <a:solidFill>
                  <a:schemeClr val="tx1"/>
                </a:solidFill>
              </a:rPr>
              <a:t> </a:t>
            </a:r>
            <a:r>
              <a:rPr lang="en-US" sz="900" i="1" dirty="0" err="1">
                <a:solidFill>
                  <a:schemeClr val="tx1"/>
                </a:solidFill>
              </a:rPr>
              <a:t>Physiol</a:t>
            </a:r>
            <a:r>
              <a:rPr lang="en-US" sz="900" dirty="0">
                <a:solidFill>
                  <a:schemeClr val="tx1"/>
                </a:solidFill>
              </a:rPr>
              <a:t> 2014;307:R493–R497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A83C97EB-A739-28CA-A6BE-47C053D0CCD9}"/>
              </a:ext>
            </a:extLst>
          </p:cNvPr>
          <p:cNvGrpSpPr/>
          <p:nvPr/>
        </p:nvGrpSpPr>
        <p:grpSpPr>
          <a:xfrm>
            <a:off x="4518295" y="1532125"/>
            <a:ext cx="6439852" cy="2962194"/>
            <a:chOff x="4098165" y="848734"/>
            <a:chExt cx="6439852" cy="2962194"/>
          </a:xfrm>
        </p:grpSpPr>
        <p:grpSp>
          <p:nvGrpSpPr>
            <p:cNvPr id="2" name="Group 10">
              <a:extLst>
                <a:ext uri="{FF2B5EF4-FFF2-40B4-BE49-F238E27FC236}">
                  <a16:creationId xmlns:a16="http://schemas.microsoft.com/office/drawing/2014/main" id="{AD25E13C-D34E-CD45-9E6D-7A52A5B5F019}"/>
                </a:ext>
              </a:extLst>
            </p:cNvPr>
            <p:cNvGrpSpPr/>
            <p:nvPr/>
          </p:nvGrpSpPr>
          <p:grpSpPr>
            <a:xfrm>
              <a:off x="4098165" y="848734"/>
              <a:ext cx="6439851" cy="2962194"/>
              <a:chOff x="1770928" y="1257725"/>
              <a:chExt cx="7551516" cy="3395298"/>
            </a:xfrm>
          </p:grpSpPr>
          <p:sp>
            <p:nvSpPr>
              <p:cNvPr id="6" name="TextBox 11">
                <a:extLst>
                  <a:ext uri="{FF2B5EF4-FFF2-40B4-BE49-F238E27FC236}">
                    <a16:creationId xmlns:a16="http://schemas.microsoft.com/office/drawing/2014/main" id="{B36FF04B-10DE-1D3D-606A-B81ED688EED2}"/>
                  </a:ext>
                </a:extLst>
              </p:cNvPr>
              <p:cNvSpPr txBox="1"/>
              <p:nvPr/>
            </p:nvSpPr>
            <p:spPr>
              <a:xfrm>
                <a:off x="3616964" y="1257725"/>
                <a:ext cx="5705480" cy="5052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100" b="1">
                    <a:solidFill>
                      <a:schemeClr val="accent2"/>
                    </a:solidFill>
                  </a:defRPr>
                </a:lvl1pPr>
              </a:lstStyle>
              <a:p>
                <a:r>
                  <a:rPr lang="es-ES">
                    <a:solidFill>
                      <a:schemeClr val="tx2"/>
                    </a:solidFill>
                  </a:rPr>
                  <a:t>Esquema del mecanismo por el cual la secreción cardíaca de PN mantiene la homeostasis del volumen </a:t>
                </a:r>
                <a:r>
                  <a:rPr lang="es-ES" baseline="30000">
                    <a:solidFill>
                      <a:schemeClr val="tx2"/>
                    </a:solidFill>
                  </a:rPr>
                  <a:t>1</a:t>
                </a:r>
              </a:p>
            </p:txBody>
          </p:sp>
          <p:grpSp>
            <p:nvGrpSpPr>
              <p:cNvPr id="7" name="Group 12">
                <a:extLst>
                  <a:ext uri="{FF2B5EF4-FFF2-40B4-BE49-F238E27FC236}">
                    <a16:creationId xmlns:a16="http://schemas.microsoft.com/office/drawing/2014/main" id="{5893326E-39CC-1EF7-6AA4-43720EBBA9BC}"/>
                  </a:ext>
                </a:extLst>
              </p:cNvPr>
              <p:cNvGrpSpPr/>
              <p:nvPr/>
            </p:nvGrpSpPr>
            <p:grpSpPr>
              <a:xfrm>
                <a:off x="1770928" y="1331088"/>
                <a:ext cx="2314936" cy="2511707"/>
                <a:chOff x="1840376" y="1736202"/>
                <a:chExt cx="2314936" cy="2511707"/>
              </a:xfrm>
            </p:grpSpPr>
            <p:pic>
              <p:nvPicPr>
                <p:cNvPr id="30" name="Picture 42">
                  <a:extLst>
                    <a:ext uri="{FF2B5EF4-FFF2-40B4-BE49-F238E27FC236}">
                      <a16:creationId xmlns:a16="http://schemas.microsoft.com/office/drawing/2014/main" id="{7DEF35C8-876F-00A2-137D-6DE7DC3105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0579" t="10898" r="15112" b="9223"/>
                <a:stretch/>
              </p:blipFill>
              <p:spPr>
                <a:xfrm>
                  <a:off x="1840376" y="1736202"/>
                  <a:ext cx="2314936" cy="2511707"/>
                </a:xfrm>
                <a:prstGeom prst="rect">
                  <a:avLst/>
                </a:prstGeom>
              </p:spPr>
            </p:pic>
            <p:sp>
              <p:nvSpPr>
                <p:cNvPr id="31" name="TextBox 43">
                  <a:extLst>
                    <a:ext uri="{FF2B5EF4-FFF2-40B4-BE49-F238E27FC236}">
                      <a16:creationId xmlns:a16="http://schemas.microsoft.com/office/drawing/2014/main" id="{EAB74584-6C34-96DA-ABAA-09CE76391A8C}"/>
                    </a:ext>
                  </a:extLst>
                </p:cNvPr>
                <p:cNvSpPr txBox="1"/>
                <p:nvPr/>
              </p:nvSpPr>
              <p:spPr>
                <a:xfrm>
                  <a:off x="2033542" y="2608339"/>
                  <a:ext cx="717645" cy="360906"/>
                </a:xfrm>
                <a:prstGeom prst="rect">
                  <a:avLst/>
                </a:prstGeom>
                <a:solidFill>
                  <a:schemeClr val="bg1">
                    <a:alpha val="30000"/>
                  </a:schemeClr>
                </a:solidFill>
                <a:effectLst>
                  <a:softEdge rad="127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algn="ctr">
                    <a:defRPr sz="1400">
                      <a:solidFill>
                        <a:schemeClr val="accent2"/>
                      </a:solidFill>
                    </a:defRPr>
                  </a:lvl1pPr>
                </a:lstStyle>
                <a:p>
                  <a:r>
                    <a:rPr lang="en-US">
                      <a:solidFill>
                        <a:schemeClr val="tx2"/>
                      </a:solidFill>
                    </a:rPr>
                    <a:t>↑ AD</a:t>
                  </a:r>
                </a:p>
              </p:txBody>
            </p:sp>
            <p:sp>
              <p:nvSpPr>
                <p:cNvPr id="32" name="TextBox 44">
                  <a:extLst>
                    <a:ext uri="{FF2B5EF4-FFF2-40B4-BE49-F238E27FC236}">
                      <a16:creationId xmlns:a16="http://schemas.microsoft.com/office/drawing/2014/main" id="{9B178330-BCBB-EA1C-65AA-C6B7449B58E8}"/>
                    </a:ext>
                  </a:extLst>
                </p:cNvPr>
                <p:cNvSpPr txBox="1"/>
                <p:nvPr/>
              </p:nvSpPr>
              <p:spPr>
                <a:xfrm>
                  <a:off x="2801984" y="2486900"/>
                  <a:ext cx="717645" cy="360906"/>
                </a:xfrm>
                <a:prstGeom prst="rect">
                  <a:avLst/>
                </a:prstGeom>
                <a:solidFill>
                  <a:schemeClr val="bg1">
                    <a:alpha val="30000"/>
                  </a:schemeClr>
                </a:solidFill>
                <a:effectLst>
                  <a:softEdge rad="127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algn="ctr">
                    <a:defRPr sz="1400">
                      <a:solidFill>
                        <a:schemeClr val="accent2"/>
                      </a:solidFill>
                    </a:defRPr>
                  </a:lvl1pPr>
                </a:lstStyle>
                <a:p>
                  <a:r>
                    <a:rPr lang="en-US" dirty="0">
                      <a:solidFill>
                        <a:schemeClr val="tx2"/>
                      </a:solidFill>
                    </a:rPr>
                    <a:t>↑ AI</a:t>
                  </a:r>
                </a:p>
              </p:txBody>
            </p:sp>
            <p:sp>
              <p:nvSpPr>
                <p:cNvPr id="33" name="TextBox 45">
                  <a:extLst>
                    <a:ext uri="{FF2B5EF4-FFF2-40B4-BE49-F238E27FC236}">
                      <a16:creationId xmlns:a16="http://schemas.microsoft.com/office/drawing/2014/main" id="{E57C14B9-D963-36E6-72D2-EC87900D4CF5}"/>
                    </a:ext>
                  </a:extLst>
                </p:cNvPr>
                <p:cNvSpPr txBox="1"/>
                <p:nvPr/>
              </p:nvSpPr>
              <p:spPr>
                <a:xfrm>
                  <a:off x="1976885" y="3176887"/>
                  <a:ext cx="1097575" cy="360906"/>
                </a:xfrm>
                <a:prstGeom prst="rect">
                  <a:avLst/>
                </a:prstGeom>
                <a:solidFill>
                  <a:schemeClr val="bg1">
                    <a:alpha val="30000"/>
                  </a:schemeClr>
                </a:solidFill>
                <a:effectLst>
                  <a:softEdge rad="127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algn="ctr">
                    <a:defRPr sz="1400">
                      <a:solidFill>
                        <a:schemeClr val="accent2"/>
                      </a:solidFill>
                    </a:defRPr>
                  </a:lvl1pPr>
                </a:lstStyle>
                <a:p>
                  <a:r>
                    <a:rPr lang="en-US">
                      <a:solidFill>
                        <a:schemeClr val="tx2"/>
                      </a:solidFill>
                    </a:rPr>
                    <a:t>↑ PDFVD </a:t>
                  </a:r>
                </a:p>
              </p:txBody>
            </p:sp>
            <p:sp>
              <p:nvSpPr>
                <p:cNvPr id="34" name="TextBox 46">
                  <a:extLst>
                    <a:ext uri="{FF2B5EF4-FFF2-40B4-BE49-F238E27FC236}">
                      <a16:creationId xmlns:a16="http://schemas.microsoft.com/office/drawing/2014/main" id="{02A2D70D-47D9-4ACC-78F6-32A99ED6D8E6}"/>
                    </a:ext>
                  </a:extLst>
                </p:cNvPr>
                <p:cNvSpPr txBox="1"/>
                <p:nvPr/>
              </p:nvSpPr>
              <p:spPr>
                <a:xfrm>
                  <a:off x="3099952" y="3191879"/>
                  <a:ext cx="1055359" cy="360906"/>
                </a:xfrm>
                <a:prstGeom prst="rect">
                  <a:avLst/>
                </a:prstGeom>
                <a:solidFill>
                  <a:schemeClr val="bg1">
                    <a:alpha val="30000"/>
                  </a:schemeClr>
                </a:solidFill>
                <a:effectLst>
                  <a:softEdge rad="127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algn="ctr">
                    <a:defRPr sz="1400">
                      <a:solidFill>
                        <a:schemeClr val="accent2"/>
                      </a:solidFill>
                    </a:defRPr>
                  </a:lvl1pPr>
                </a:lstStyle>
                <a:p>
                  <a:r>
                    <a:rPr lang="en-US">
                      <a:solidFill>
                        <a:schemeClr val="tx2"/>
                      </a:solidFill>
                    </a:rPr>
                    <a:t>↑ PDFVI</a:t>
                  </a:r>
                </a:p>
              </p:txBody>
            </p:sp>
          </p:grpSp>
          <p:sp>
            <p:nvSpPr>
              <p:cNvPr id="8" name="TextBox 13">
                <a:extLst>
                  <a:ext uri="{FF2B5EF4-FFF2-40B4-BE49-F238E27FC236}">
                    <a16:creationId xmlns:a16="http://schemas.microsoft.com/office/drawing/2014/main" id="{0855C695-DEF4-46B7-1DAC-B00AE28355FE}"/>
                  </a:ext>
                </a:extLst>
              </p:cNvPr>
              <p:cNvSpPr txBox="1"/>
              <p:nvPr/>
            </p:nvSpPr>
            <p:spPr>
              <a:xfrm>
                <a:off x="4597856" y="2066499"/>
                <a:ext cx="1756644" cy="613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1400">
                    <a:solidFill>
                      <a:schemeClr val="accent2"/>
                    </a:solidFill>
                  </a:defRPr>
                </a:lvl1pPr>
              </a:lstStyle>
              <a:p>
                <a:r>
                  <a:rPr lang="es-ES">
                    <a:solidFill>
                      <a:schemeClr val="tx2"/>
                    </a:solidFill>
                  </a:rPr>
                  <a:t>↑secreción ANP y BNP</a:t>
                </a:r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1A7BDF54-6C89-FEBF-8F8B-0644417FEC02}"/>
                  </a:ext>
                </a:extLst>
              </p:cNvPr>
              <p:cNvSpPr txBox="1"/>
              <p:nvPr/>
            </p:nvSpPr>
            <p:spPr>
              <a:xfrm>
                <a:off x="7043587" y="1831998"/>
                <a:ext cx="2242782" cy="11188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1400">
                    <a:solidFill>
                      <a:schemeClr val="accent2"/>
                    </a:solidFill>
                  </a:defRPr>
                </a:lvl1pPr>
              </a:lstStyle>
              <a:p>
                <a:r>
                  <a:rPr lang="es-ES">
                    <a:solidFill>
                      <a:schemeClr val="tx2"/>
                    </a:solidFill>
                  </a:rPr>
                  <a:t>↑ </a:t>
                </a:r>
                <a:r>
                  <a:rPr lang="es-ES" err="1">
                    <a:solidFill>
                      <a:schemeClr val="tx2"/>
                    </a:solidFill>
                  </a:rPr>
                  <a:t>Natriuresis</a:t>
                </a:r>
                <a:endParaRPr lang="es-ES">
                  <a:solidFill>
                    <a:schemeClr val="tx2"/>
                  </a:solidFill>
                </a:endParaRPr>
              </a:p>
              <a:p>
                <a:r>
                  <a:rPr lang="es-ES">
                    <a:solidFill>
                      <a:schemeClr val="tx2"/>
                    </a:solidFill>
                  </a:rPr>
                  <a:t>↑ Diuresis</a:t>
                </a:r>
              </a:p>
              <a:p>
                <a:r>
                  <a:rPr lang="es-ES">
                    <a:solidFill>
                      <a:schemeClr val="tx2"/>
                    </a:solidFill>
                  </a:rPr>
                  <a:t>↑ Vasodilatación</a:t>
                </a:r>
              </a:p>
              <a:p>
                <a:r>
                  <a:rPr lang="es-ES">
                    <a:solidFill>
                      <a:schemeClr val="tx2"/>
                    </a:solidFill>
                  </a:rPr>
                  <a:t>↓ actividad SRAA</a:t>
                </a:r>
              </a:p>
            </p:txBody>
          </p:sp>
          <p:sp>
            <p:nvSpPr>
              <p:cNvPr id="10" name="TextBox 16">
                <a:extLst>
                  <a:ext uri="{FF2B5EF4-FFF2-40B4-BE49-F238E27FC236}">
                    <a16:creationId xmlns:a16="http://schemas.microsoft.com/office/drawing/2014/main" id="{50BCF75D-56C5-A43E-D42F-2980C4E5F5F4}"/>
                  </a:ext>
                </a:extLst>
              </p:cNvPr>
              <p:cNvSpPr txBox="1"/>
              <p:nvPr/>
            </p:nvSpPr>
            <p:spPr>
              <a:xfrm>
                <a:off x="2523283" y="4035190"/>
                <a:ext cx="6351060" cy="613540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400">
                    <a:solidFill>
                      <a:schemeClr val="accent2"/>
                    </a:solidFill>
                  </a:defRPr>
                </a:lvl1pPr>
              </a:lstStyle>
              <a:p>
                <a:r>
                  <a:rPr lang="es-ES" dirty="0">
                    <a:solidFill>
                      <a:schemeClr val="tx2"/>
                    </a:solidFill>
                  </a:rPr>
                  <a:t>CONDICIONES DE CARGA VENTRICULAR </a:t>
                </a:r>
              </a:p>
              <a:p>
                <a:r>
                  <a:rPr lang="es-ES" dirty="0">
                    <a:solidFill>
                      <a:schemeClr val="tx2"/>
                    </a:solidFill>
                  </a:rPr>
                  <a:t>(Volumen sanguíneo central, presión aórtica) </a:t>
                </a:r>
              </a:p>
            </p:txBody>
          </p:sp>
          <p:sp>
            <p:nvSpPr>
              <p:cNvPr id="13" name="Right Arrow 19">
                <a:extLst>
                  <a:ext uri="{FF2B5EF4-FFF2-40B4-BE49-F238E27FC236}">
                    <a16:creationId xmlns:a16="http://schemas.microsoft.com/office/drawing/2014/main" id="{24BB5E81-15AE-E5D2-B53E-2CB54958D4F3}"/>
                  </a:ext>
                </a:extLst>
              </p:cNvPr>
              <p:cNvSpPr/>
              <p:nvPr/>
            </p:nvSpPr>
            <p:spPr>
              <a:xfrm>
                <a:off x="3727048" y="2211223"/>
                <a:ext cx="752354" cy="324092"/>
              </a:xfrm>
              <a:prstGeom prst="rightArrow">
                <a:avLst/>
              </a:prstGeom>
              <a:solidFill>
                <a:srgbClr val="33608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4" name="Right Arrow 20">
                <a:extLst>
                  <a:ext uri="{FF2B5EF4-FFF2-40B4-BE49-F238E27FC236}">
                    <a16:creationId xmlns:a16="http://schemas.microsoft.com/office/drawing/2014/main" id="{91850D8E-B0E4-A220-BD2A-EDB6545C6B8D}"/>
                  </a:ext>
                </a:extLst>
              </p:cNvPr>
              <p:cNvSpPr/>
              <p:nvPr/>
            </p:nvSpPr>
            <p:spPr>
              <a:xfrm>
                <a:off x="6312024" y="2211223"/>
                <a:ext cx="752354" cy="324092"/>
              </a:xfrm>
              <a:prstGeom prst="rightArrow">
                <a:avLst/>
              </a:prstGeom>
              <a:solidFill>
                <a:srgbClr val="33608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5" name="Right Arrow 21">
                <a:extLst>
                  <a:ext uri="{FF2B5EF4-FFF2-40B4-BE49-F238E27FC236}">
                    <a16:creationId xmlns:a16="http://schemas.microsoft.com/office/drawing/2014/main" id="{FB411AA4-4731-F85A-2560-AF0B2AE7CEAC}"/>
                  </a:ext>
                </a:extLst>
              </p:cNvPr>
              <p:cNvSpPr/>
              <p:nvPr/>
            </p:nvSpPr>
            <p:spPr>
              <a:xfrm rot="5400000">
                <a:off x="7875610" y="3414866"/>
                <a:ext cx="752354" cy="324092"/>
              </a:xfrm>
              <a:prstGeom prst="rightArrow">
                <a:avLst/>
              </a:prstGeom>
              <a:solidFill>
                <a:srgbClr val="33608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6" name="Right Arrow 22">
                <a:extLst>
                  <a:ext uri="{FF2B5EF4-FFF2-40B4-BE49-F238E27FC236}">
                    <a16:creationId xmlns:a16="http://schemas.microsoft.com/office/drawing/2014/main" id="{60EE6CD7-C15A-A3E6-72C2-DB0D93EB1BB4}"/>
                  </a:ext>
                </a:extLst>
              </p:cNvPr>
              <p:cNvSpPr/>
              <p:nvPr/>
            </p:nvSpPr>
            <p:spPr>
              <a:xfrm rot="5400000">
                <a:off x="7991469" y="4224871"/>
                <a:ext cx="532212" cy="324092"/>
              </a:xfrm>
              <a:prstGeom prst="rightArrow">
                <a:avLst/>
              </a:prstGeom>
              <a:solidFill>
                <a:srgbClr val="33608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17" name="Group 23">
                <a:extLst>
                  <a:ext uri="{FF2B5EF4-FFF2-40B4-BE49-F238E27FC236}">
                    <a16:creationId xmlns:a16="http://schemas.microsoft.com/office/drawing/2014/main" id="{80A808B4-094C-8E6C-9FB0-091D9A2B2EE1}"/>
                  </a:ext>
                </a:extLst>
              </p:cNvPr>
              <p:cNvGrpSpPr/>
              <p:nvPr/>
            </p:nvGrpSpPr>
            <p:grpSpPr>
              <a:xfrm rot="10800000">
                <a:off x="2802334" y="3622876"/>
                <a:ext cx="329880" cy="994979"/>
                <a:chOff x="6240016" y="4120811"/>
                <a:chExt cx="329880" cy="994979"/>
              </a:xfrm>
            </p:grpSpPr>
            <p:sp>
              <p:nvSpPr>
                <p:cNvPr id="27" name="Right Arrow 39">
                  <a:extLst>
                    <a:ext uri="{FF2B5EF4-FFF2-40B4-BE49-F238E27FC236}">
                      <a16:creationId xmlns:a16="http://schemas.microsoft.com/office/drawing/2014/main" id="{25135F93-607E-B267-9758-02490255147A}"/>
                    </a:ext>
                  </a:extLst>
                </p:cNvPr>
                <p:cNvSpPr/>
                <p:nvPr/>
              </p:nvSpPr>
              <p:spPr>
                <a:xfrm rot="5400000">
                  <a:off x="6141744" y="4224871"/>
                  <a:ext cx="532212" cy="324092"/>
                </a:xfrm>
                <a:prstGeom prst="rightArrow">
                  <a:avLst/>
                </a:prstGeom>
                <a:solidFill>
                  <a:srgbClr val="33608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28" name="Right Arrow 40">
                  <a:extLst>
                    <a:ext uri="{FF2B5EF4-FFF2-40B4-BE49-F238E27FC236}">
                      <a16:creationId xmlns:a16="http://schemas.microsoft.com/office/drawing/2014/main" id="{5CBF09AF-19B1-A1C2-9385-5A59E1261186}"/>
                    </a:ext>
                  </a:extLst>
                </p:cNvPr>
                <p:cNvSpPr/>
                <p:nvPr/>
              </p:nvSpPr>
              <p:spPr>
                <a:xfrm rot="5400000">
                  <a:off x="6242743" y="4794425"/>
                  <a:ext cx="318638" cy="324092"/>
                </a:xfrm>
                <a:prstGeom prst="rightArrow">
                  <a:avLst/>
                </a:prstGeom>
                <a:solidFill>
                  <a:srgbClr val="33608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sp>
          <p:nvSpPr>
            <p:cNvPr id="38" name="Elipse 37">
              <a:extLst>
                <a:ext uri="{FF2B5EF4-FFF2-40B4-BE49-F238E27FC236}">
                  <a16:creationId xmlns:a16="http://schemas.microsoft.com/office/drawing/2014/main" id="{9809B6CA-A642-C58B-81F3-E3003DF78EF1}"/>
                </a:ext>
              </a:extLst>
            </p:cNvPr>
            <p:cNvSpPr/>
            <p:nvPr/>
          </p:nvSpPr>
          <p:spPr>
            <a:xfrm>
              <a:off x="8291562" y="1279622"/>
              <a:ext cx="2246455" cy="116320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noFill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8187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4C7C91A-D99B-0A6A-3EA9-2010F0CE1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475" y="0"/>
            <a:ext cx="90967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558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625523E-40B0-524B-D6C1-DA7EE821EB3B}"/>
              </a:ext>
            </a:extLst>
          </p:cNvPr>
          <p:cNvSpPr/>
          <p:nvPr/>
        </p:nvSpPr>
        <p:spPr>
          <a:xfrm>
            <a:off x="2844045" y="42391"/>
            <a:ext cx="4829970" cy="110871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La HTA ES EL PRINCIPAL FACTOR DE RIESGO para desarrollar INSUFICIENCIA CARDIACA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E50E204-4605-5C6F-6FAB-8637B52F9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601" y="914401"/>
            <a:ext cx="5166163" cy="391593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1CC8A19-248E-CF79-6FB3-0C1EF84D6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3642" y="914402"/>
            <a:ext cx="5013157" cy="370331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B412415-0563-8EC6-D55D-2D7E804E6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7906" y="3174312"/>
            <a:ext cx="5013158" cy="364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11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25B21-6B20-4E60-2847-FE8D5FE06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85A419D-0CE9-692D-A617-6D6BECCA086E}"/>
              </a:ext>
            </a:extLst>
          </p:cNvPr>
          <p:cNvSpPr txBox="1"/>
          <p:nvPr/>
        </p:nvSpPr>
        <p:spPr>
          <a:xfrm>
            <a:off x="742007" y="1029188"/>
            <a:ext cx="10386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00F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Conflictos de interés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B39A527-A730-BDF6-DACF-52BF16AF59DE}"/>
              </a:ext>
            </a:extLst>
          </p:cNvPr>
          <p:cNvSpPr txBox="1"/>
          <p:nvPr/>
        </p:nvSpPr>
        <p:spPr>
          <a:xfrm>
            <a:off x="771479" y="2089099"/>
            <a:ext cx="10830561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ES" sz="1400" dirty="0">
                <a:solidFill>
                  <a:srgbClr val="002654"/>
                </a:solidFill>
                <a:latin typeface="Arial"/>
                <a:ea typeface="Arial"/>
                <a:cs typeface="Arial"/>
                <a:sym typeface="Arial"/>
              </a:rPr>
              <a:t>El </a:t>
            </a:r>
            <a:r>
              <a:rPr lang="es-ES" sz="1400" b="0" i="0" u="none" strike="noStrike" cap="none" dirty="0">
                <a:solidFill>
                  <a:srgbClr val="00265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400" b="1" i="0" u="none" strike="noStrike" cap="none" dirty="0">
                <a:solidFill>
                  <a:srgbClr val="002654"/>
                </a:solidFill>
                <a:latin typeface="Arial"/>
                <a:ea typeface="Arial"/>
                <a:cs typeface="Arial"/>
                <a:sym typeface="Arial"/>
              </a:rPr>
              <a:t>Dr. </a:t>
            </a:r>
            <a:r>
              <a:rPr lang="es-ES" sz="1400" b="1" dirty="0">
                <a:solidFill>
                  <a:srgbClr val="002654"/>
                </a:solidFill>
                <a:latin typeface="Arial"/>
                <a:ea typeface="Arial"/>
                <a:cs typeface="Arial"/>
                <a:sym typeface="Arial"/>
              </a:rPr>
              <a:t>Antonio José Fernández Romero</a:t>
            </a:r>
            <a:r>
              <a:rPr lang="es-ES" sz="1400" b="1" i="0" u="none" strike="noStrike" cap="none" dirty="0">
                <a:solidFill>
                  <a:srgbClr val="00265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400" b="0" i="0" u="none" strike="noStrike" cap="none" dirty="0">
                <a:solidFill>
                  <a:srgbClr val="002654"/>
                </a:solidFill>
                <a:latin typeface="Arial"/>
                <a:ea typeface="Arial"/>
                <a:cs typeface="Arial"/>
                <a:sym typeface="Arial"/>
              </a:rPr>
              <a:t>es</a:t>
            </a:r>
            <a:r>
              <a:rPr lang="es-ES" sz="1400" dirty="0">
                <a:solidFill>
                  <a:srgbClr val="002654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marL="29210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Tx/>
              <a:buChar char="-"/>
            </a:pPr>
            <a:r>
              <a:rPr lang="es-ES" sz="1400" dirty="0">
                <a:solidFill>
                  <a:srgbClr val="002654"/>
                </a:solidFill>
                <a:latin typeface="Arial"/>
                <a:ea typeface="Arial"/>
                <a:cs typeface="Arial"/>
                <a:sym typeface="Arial"/>
              </a:rPr>
              <a:t>Facultativo Especialista en Cardiología del Hospital de Alta Resolución de Utrera</a:t>
            </a:r>
          </a:p>
          <a:p>
            <a:pPr marL="29210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Tx/>
              <a:buChar char="-"/>
            </a:pPr>
            <a:r>
              <a:rPr lang="es-ES" sz="1400" dirty="0">
                <a:solidFill>
                  <a:srgbClr val="002654"/>
                </a:solidFill>
                <a:latin typeface="Arial"/>
                <a:ea typeface="Arial"/>
                <a:cs typeface="Arial"/>
                <a:sym typeface="Arial"/>
              </a:rPr>
              <a:t>Profesor Sustituto Interino Departamento de Medicina de la Universidad de Sevilla</a:t>
            </a:r>
          </a:p>
          <a:p>
            <a:pPr marL="29210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Tx/>
              <a:buChar char="-"/>
            </a:pPr>
            <a:r>
              <a:rPr lang="es-ES" sz="1400" dirty="0">
                <a:solidFill>
                  <a:srgbClr val="002654"/>
                </a:solidFill>
                <a:latin typeface="Arial"/>
                <a:cs typeface="Arial"/>
                <a:sym typeface="Arial"/>
              </a:rPr>
              <a:t>Investigador principal de 12 ensayos clínicos internacionales</a:t>
            </a:r>
          </a:p>
          <a:p>
            <a:pPr marL="29210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Tx/>
              <a:buChar char="-"/>
            </a:pPr>
            <a:r>
              <a:rPr lang="es-ES" sz="1400" dirty="0">
                <a:solidFill>
                  <a:srgbClr val="002654"/>
                </a:solidFill>
                <a:latin typeface="Arial"/>
                <a:cs typeface="Arial"/>
              </a:rPr>
              <a:t>Miembro de la Sociedad Española de Cardiología y de sus secciones en Cardiología Clínica y Cardiología preventiva</a:t>
            </a:r>
          </a:p>
          <a:p>
            <a:pPr marL="29210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Tx/>
              <a:buChar char="-"/>
            </a:pPr>
            <a:r>
              <a:rPr lang="es-ES" sz="1400" dirty="0">
                <a:solidFill>
                  <a:srgbClr val="002654"/>
                </a:solidFill>
                <a:latin typeface="Arial"/>
                <a:cs typeface="Arial"/>
              </a:rPr>
              <a:t>Colaborador con múltiples laboratorios en los últimos años en el área cardiovascular: </a:t>
            </a:r>
            <a:r>
              <a:rPr lang="es-ES" sz="1400" dirty="0" err="1">
                <a:solidFill>
                  <a:srgbClr val="002654"/>
                </a:solidFill>
                <a:latin typeface="Arial"/>
                <a:cs typeface="Arial"/>
              </a:rPr>
              <a:t>Boehringer-Ingelheim</a:t>
            </a:r>
            <a:r>
              <a:rPr lang="es-ES" sz="1400" dirty="0">
                <a:solidFill>
                  <a:srgbClr val="002654"/>
                </a:solidFill>
                <a:latin typeface="Arial"/>
                <a:cs typeface="Arial"/>
              </a:rPr>
              <a:t>, </a:t>
            </a:r>
            <a:r>
              <a:rPr lang="es-ES" sz="1400" dirty="0" err="1">
                <a:solidFill>
                  <a:srgbClr val="002654"/>
                </a:solidFill>
                <a:latin typeface="Arial"/>
                <a:cs typeface="Arial"/>
              </a:rPr>
              <a:t>Astrazeneca</a:t>
            </a:r>
            <a:r>
              <a:rPr lang="es-ES" sz="1400" dirty="0">
                <a:solidFill>
                  <a:srgbClr val="002654"/>
                </a:solidFill>
                <a:latin typeface="Arial"/>
                <a:cs typeface="Arial"/>
              </a:rPr>
              <a:t>, Esteve, </a:t>
            </a:r>
            <a:r>
              <a:rPr lang="es-ES" sz="1400" dirty="0" err="1">
                <a:solidFill>
                  <a:srgbClr val="002654"/>
                </a:solidFill>
                <a:latin typeface="Arial"/>
                <a:cs typeface="Arial"/>
              </a:rPr>
              <a:t>Almirall</a:t>
            </a:r>
            <a:r>
              <a:rPr lang="es-ES" sz="1400" dirty="0">
                <a:solidFill>
                  <a:srgbClr val="002654"/>
                </a:solidFill>
                <a:latin typeface="Arial"/>
                <a:cs typeface="Arial"/>
              </a:rPr>
              <a:t>, Ferrer, </a:t>
            </a:r>
            <a:r>
              <a:rPr lang="es-ES" sz="1400" dirty="0" err="1">
                <a:solidFill>
                  <a:srgbClr val="002654"/>
                </a:solidFill>
                <a:latin typeface="Arial"/>
                <a:cs typeface="Arial"/>
              </a:rPr>
              <a:t>Daichii-Sankyo</a:t>
            </a:r>
            <a:r>
              <a:rPr lang="es-ES" sz="1400" dirty="0">
                <a:solidFill>
                  <a:srgbClr val="002654"/>
                </a:solidFill>
                <a:latin typeface="Arial"/>
                <a:cs typeface="Arial"/>
              </a:rPr>
              <a:t>, Bristol-Myers, Lilly, </a:t>
            </a:r>
            <a:r>
              <a:rPr lang="es-ES" sz="1400" dirty="0" err="1">
                <a:solidFill>
                  <a:srgbClr val="002654"/>
                </a:solidFill>
                <a:latin typeface="Arial"/>
                <a:cs typeface="Arial"/>
              </a:rPr>
              <a:t>Organon</a:t>
            </a:r>
            <a:r>
              <a:rPr lang="es-ES" sz="1400" dirty="0">
                <a:solidFill>
                  <a:srgbClr val="002654"/>
                </a:solidFill>
                <a:latin typeface="Arial"/>
                <a:cs typeface="Arial"/>
              </a:rPr>
              <a:t>, </a:t>
            </a:r>
            <a:r>
              <a:rPr lang="es-ES" sz="1400" dirty="0" err="1">
                <a:solidFill>
                  <a:srgbClr val="002654"/>
                </a:solidFill>
                <a:latin typeface="Arial"/>
                <a:cs typeface="Arial"/>
              </a:rPr>
              <a:t>Viatris</a:t>
            </a:r>
            <a:r>
              <a:rPr lang="es-ES" sz="1400" dirty="0">
                <a:solidFill>
                  <a:srgbClr val="002654"/>
                </a:solidFill>
                <a:latin typeface="Arial"/>
                <a:cs typeface="Arial"/>
              </a:rPr>
              <a:t> </a:t>
            </a:r>
            <a:r>
              <a:rPr lang="es-ES" sz="1400" dirty="0" err="1">
                <a:solidFill>
                  <a:srgbClr val="002654"/>
                </a:solidFill>
                <a:latin typeface="Arial"/>
                <a:cs typeface="Arial"/>
              </a:rPr>
              <a:t>Pharmaceuticals</a:t>
            </a:r>
            <a:r>
              <a:rPr lang="es-ES" sz="1400" dirty="0">
                <a:solidFill>
                  <a:srgbClr val="002654"/>
                </a:solidFill>
                <a:latin typeface="Arial"/>
                <a:cs typeface="Arial"/>
              </a:rPr>
              <a:t> S.L., Amgen, </a:t>
            </a:r>
            <a:r>
              <a:rPr lang="es-ES" sz="1400" dirty="0" err="1">
                <a:solidFill>
                  <a:srgbClr val="002654"/>
                </a:solidFill>
                <a:latin typeface="Arial"/>
                <a:cs typeface="Arial"/>
              </a:rPr>
              <a:t>Novartis</a:t>
            </a:r>
            <a:r>
              <a:rPr lang="es-ES" sz="1400" dirty="0">
                <a:solidFill>
                  <a:srgbClr val="002654"/>
                </a:solidFill>
                <a:latin typeface="Arial"/>
                <a:cs typeface="Arial"/>
              </a:rPr>
              <a:t>. </a:t>
            </a:r>
          </a:p>
        </p:txBody>
      </p:sp>
      <p:sp>
        <p:nvSpPr>
          <p:cNvPr id="6" name="Google Shape;56;p38">
            <a:extLst>
              <a:ext uri="{FF2B5EF4-FFF2-40B4-BE49-F238E27FC236}">
                <a16:creationId xmlns:a16="http://schemas.microsoft.com/office/drawing/2014/main" id="{217320B3-035D-3C14-F9B1-56BBA6E2408B}"/>
              </a:ext>
            </a:extLst>
          </p:cNvPr>
          <p:cNvSpPr/>
          <p:nvPr/>
        </p:nvSpPr>
        <p:spPr>
          <a:xfrm>
            <a:off x="771479" y="3966911"/>
            <a:ext cx="695520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i="0" u="none" strike="noStrike" cap="none" dirty="0">
                <a:solidFill>
                  <a:srgbClr val="002654"/>
                </a:solidFill>
                <a:latin typeface="Arial"/>
                <a:ea typeface="Arial"/>
                <a:cs typeface="Arial"/>
                <a:sym typeface="Arial"/>
              </a:rPr>
              <a:t>Recibe honorarios por esta presentación</a:t>
            </a:r>
            <a:endParaRPr dirty="0">
              <a:solidFill>
                <a:srgbClr val="0026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9211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78AA60-3427-E996-900C-EF1E36A8C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3E083C5-7DE6-661E-C6AC-24239D1F9E5B}"/>
              </a:ext>
            </a:extLst>
          </p:cNvPr>
          <p:cNvSpPr txBox="1"/>
          <p:nvPr/>
        </p:nvSpPr>
        <p:spPr>
          <a:xfrm>
            <a:off x="227885" y="354279"/>
            <a:ext cx="120641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l-GR" altLang="es-ES" sz="4000" b="1" i="0" u="none" strike="noStrike" cap="none" normalizeH="0" baseline="0" dirty="0">
                <a:ln>
                  <a:noFill/>
                </a:ln>
                <a:solidFill>
                  <a:srgbClr val="00F0BE"/>
                </a:solidFill>
                <a:effectLst/>
                <a:latin typeface="inherit"/>
              </a:rPr>
              <a:t>ερώτηση προσοχής</a:t>
            </a:r>
            <a:r>
              <a:rPr kumimoji="0" lang="el-GR" altLang="es-ES" sz="4000" b="1" i="0" u="none" strike="noStrike" cap="none" normalizeH="0" baseline="0" dirty="0">
                <a:ln>
                  <a:noFill/>
                </a:ln>
                <a:solidFill>
                  <a:srgbClr val="00F0BE"/>
                </a:solidFill>
                <a:effectLst/>
              </a:rPr>
              <a:t> </a:t>
            </a:r>
            <a:endParaRPr kumimoji="0" lang="el-GR" altLang="es-ES" sz="4000" b="1" i="0" u="none" strike="noStrike" cap="none" normalizeH="0" baseline="0" dirty="0">
              <a:ln>
                <a:noFill/>
              </a:ln>
              <a:solidFill>
                <a:srgbClr val="00F0BE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¿No entendéis el enunciado de la pregunta?</a:t>
            </a:r>
          </a:p>
          <a:p>
            <a:pPr algn="ctr"/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¿CUÁL ES LA FALSA?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057433A-3333-BF31-DBBF-0FC9A4F2B4B3}"/>
              </a:ext>
            </a:extLst>
          </p:cNvPr>
          <p:cNvSpPr txBox="1"/>
          <p:nvPr/>
        </p:nvSpPr>
        <p:spPr>
          <a:xfrm>
            <a:off x="471744" y="1900350"/>
            <a:ext cx="11248512" cy="4040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Habitualmente la HTA suele dar IC con FEVI preservada (&gt;50%), pero también puede evolucionar a IC con FEVI reducida (&lt;40%)</a:t>
            </a:r>
          </a:p>
          <a:p>
            <a:pPr>
              <a:lnSpc>
                <a:spcPct val="120000"/>
              </a:lnSpc>
            </a:pP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Los ISGLT2 se han posicionado en el </a:t>
            </a:r>
            <a:r>
              <a:rPr lang="es-E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tto</a:t>
            </a: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todos los tipos de IC</a:t>
            </a:r>
          </a:p>
          <a:p>
            <a:pPr marL="457200" indent="-457200">
              <a:lnSpc>
                <a:spcPct val="120000"/>
              </a:lnSpc>
              <a:buAutoNum type="alphaUcParenR" startAt="3"/>
            </a:pP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la IC con FEVI moderadamente deprimida (FEVI 40-50%) son mejores los diuréticos del asa que los inhibidores de mineralocorticoides.</a:t>
            </a:r>
          </a:p>
          <a:p>
            <a:pPr marL="457200" indent="-457200">
              <a:lnSpc>
                <a:spcPct val="120000"/>
              </a:lnSpc>
              <a:buAutoNum type="alphaUcParenR" startAt="3"/>
            </a:pP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inhibidores de mineralocorticoides también son tratamiento fundamental en la IC con FEVI reducida</a:t>
            </a:r>
          </a:p>
          <a:p>
            <a:pPr marL="457200" indent="-457200">
              <a:lnSpc>
                <a:spcPct val="120000"/>
              </a:lnSpc>
              <a:buAutoNum type="alphaUcParenR" startAt="3"/>
            </a:pPr>
            <a:endParaRPr lang="es-E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s-E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EEF0725-D770-8ECC-A5E8-7875E4D80E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4263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8B67D-B905-CFFA-18BE-A3C85BAF1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19B46E0-FD78-0D72-C3CA-21C40BED5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960" y="829166"/>
            <a:ext cx="10564699" cy="2048161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B556DCBE-2B41-F51D-CE8F-A3E33BAB18E6}"/>
              </a:ext>
            </a:extLst>
          </p:cNvPr>
          <p:cNvSpPr/>
          <p:nvPr/>
        </p:nvSpPr>
        <p:spPr>
          <a:xfrm>
            <a:off x="2237452" y="119955"/>
            <a:ext cx="6975128" cy="65728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TIPOS DE INSUFICIENCIA CARDIACA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C41C8447-A582-E5CE-B8D7-AEEDA3CDDF4F}"/>
              </a:ext>
            </a:extLst>
          </p:cNvPr>
          <p:cNvGrpSpPr/>
          <p:nvPr/>
        </p:nvGrpSpPr>
        <p:grpSpPr>
          <a:xfrm>
            <a:off x="444207" y="2905943"/>
            <a:ext cx="3244831" cy="2889095"/>
            <a:chOff x="5099153" y="1523440"/>
            <a:chExt cx="3244831" cy="2889095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B826DFA1-09F1-AC41-33D2-CE83E45831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196" t="34022" r="78928" b="33079"/>
            <a:stretch/>
          </p:blipFill>
          <p:spPr>
            <a:xfrm>
              <a:off x="5099153" y="1523440"/>
              <a:ext cx="3244831" cy="2889095"/>
            </a:xfrm>
            <a:prstGeom prst="rect">
              <a:avLst/>
            </a:prstGeom>
          </p:spPr>
        </p:pic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08DA18E1-A85D-0506-8207-D50104E1686F}"/>
                </a:ext>
              </a:extLst>
            </p:cNvPr>
            <p:cNvSpPr/>
            <p:nvPr/>
          </p:nvSpPr>
          <p:spPr>
            <a:xfrm>
              <a:off x="5935049" y="3675017"/>
              <a:ext cx="1380151" cy="1480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s-ES" err="1"/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870A4D85-4ABD-A4A7-2667-1DB26930EDE6}"/>
              </a:ext>
            </a:extLst>
          </p:cNvPr>
          <p:cNvGrpSpPr/>
          <p:nvPr/>
        </p:nvGrpSpPr>
        <p:grpSpPr>
          <a:xfrm>
            <a:off x="9027043" y="2966295"/>
            <a:ext cx="2708662" cy="2713543"/>
            <a:chOff x="9061005" y="1443917"/>
            <a:chExt cx="2708662" cy="2713543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CF23932E-18D2-E76C-4F1F-CE839CDB78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1084" t="33299" r="69363" b="36926"/>
            <a:stretch/>
          </p:blipFill>
          <p:spPr>
            <a:xfrm>
              <a:off x="9061005" y="1443917"/>
              <a:ext cx="2708662" cy="2713543"/>
            </a:xfrm>
            <a:prstGeom prst="rect">
              <a:avLst/>
            </a:prstGeom>
          </p:spPr>
        </p:pic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27D59656-83E0-8226-5CCB-8574508D9902}"/>
                </a:ext>
              </a:extLst>
            </p:cNvPr>
            <p:cNvSpPr/>
            <p:nvPr/>
          </p:nvSpPr>
          <p:spPr>
            <a:xfrm>
              <a:off x="9854550" y="3747000"/>
              <a:ext cx="1380151" cy="1480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s-ES" err="1"/>
            </a:p>
          </p:txBody>
        </p:sp>
      </p:grpSp>
      <p:pic>
        <p:nvPicPr>
          <p:cNvPr id="11" name="Imagen 10">
            <a:extLst>
              <a:ext uri="{FF2B5EF4-FFF2-40B4-BE49-F238E27FC236}">
                <a16:creationId xmlns:a16="http://schemas.microsoft.com/office/drawing/2014/main" id="{87102DBD-FAEE-1103-CEDB-FA56719C8F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92" t="37814" r="68695" b="29976"/>
          <a:stretch/>
        </p:blipFill>
        <p:spPr>
          <a:xfrm>
            <a:off x="5219405" y="4643605"/>
            <a:ext cx="2141808" cy="2407175"/>
          </a:xfrm>
          <a:prstGeom prst="rect">
            <a:avLst/>
          </a:prstGeom>
        </p:spPr>
      </p:pic>
      <p:grpSp>
        <p:nvGrpSpPr>
          <p:cNvPr id="12" name="Group 25">
            <a:extLst>
              <a:ext uri="{FF2B5EF4-FFF2-40B4-BE49-F238E27FC236}">
                <a16:creationId xmlns:a16="http://schemas.microsoft.com/office/drawing/2014/main" id="{EE16ADBA-E9FA-6B0C-2127-F9FD91EE2B2E}"/>
              </a:ext>
            </a:extLst>
          </p:cNvPr>
          <p:cNvGrpSpPr/>
          <p:nvPr/>
        </p:nvGrpSpPr>
        <p:grpSpPr>
          <a:xfrm>
            <a:off x="3491686" y="2781629"/>
            <a:ext cx="5337532" cy="2476637"/>
            <a:chOff x="6452858" y="2256396"/>
            <a:chExt cx="5299167" cy="2280504"/>
          </a:xfrm>
        </p:grpSpPr>
        <p:sp>
          <p:nvSpPr>
            <p:cNvPr id="13" name="TextBox 38">
              <a:extLst>
                <a:ext uri="{FF2B5EF4-FFF2-40B4-BE49-F238E27FC236}">
                  <a16:creationId xmlns:a16="http://schemas.microsoft.com/office/drawing/2014/main" id="{5E26C132-C84C-D13C-EFBB-CE09C44DFCBD}"/>
                </a:ext>
              </a:extLst>
            </p:cNvPr>
            <p:cNvSpPr txBox="1"/>
            <p:nvPr/>
          </p:nvSpPr>
          <p:spPr>
            <a:xfrm>
              <a:off x="6734880" y="2256396"/>
              <a:ext cx="4872287" cy="340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134C"/>
                </a:buClr>
                <a:buSzTx/>
                <a:buFontTx/>
                <a:buNone/>
                <a:tabLst/>
                <a:defRPr kumimoji="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defRPr>
              </a:lvl1pPr>
            </a:lstStyle>
            <a:p>
              <a:r>
                <a:rPr lang="es-ES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Categorías de IC según la FEVI</a:t>
              </a:r>
              <a:r>
                <a:rPr lang="es-ES" baseline="30000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3</a:t>
              </a:r>
            </a:p>
          </p:txBody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98A9F42C-4A9F-3BBF-5E6D-21334A8153D6}"/>
                </a:ext>
              </a:extLst>
            </p:cNvPr>
            <p:cNvSpPr txBox="1">
              <a:spLocks/>
            </p:cNvSpPr>
            <p:nvPr/>
          </p:nvSpPr>
          <p:spPr>
            <a:xfrm>
              <a:off x="9979522" y="3336571"/>
              <a:ext cx="1720854" cy="1200329"/>
            </a:xfrm>
            <a:prstGeom prst="rect">
              <a:avLst/>
            </a:prstGeom>
            <a:solidFill>
              <a:schemeClr val="accent1"/>
            </a:solidFill>
            <a:ln w="22225"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es-E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134C"/>
                </a:buClr>
                <a:buSzTx/>
                <a:buFontTx/>
                <a:buNone/>
                <a:tabLst/>
                <a:defRPr kumimoji="0" b="1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</a:defRPr>
              </a:lvl1pPr>
            </a:lstStyle>
            <a:p>
              <a:endParaRPr lang="es-ES">
                <a:solidFill>
                  <a:schemeClr val="bg1"/>
                </a:solidFill>
              </a:endParaRPr>
            </a:p>
            <a:p>
              <a:r>
                <a:rPr lang="es-ES">
                  <a:solidFill>
                    <a:schemeClr val="bg1"/>
                  </a:solidFill>
                </a:rPr>
                <a:t>IC con FEVI reducida</a:t>
              </a:r>
            </a:p>
            <a:p>
              <a:r>
                <a:rPr lang="es-ES">
                  <a:solidFill>
                    <a:schemeClr val="bg1"/>
                  </a:solidFill>
                </a:rPr>
                <a:t> ≤ 40 %</a:t>
              </a:r>
            </a:p>
          </p:txBody>
        </p:sp>
        <p:sp>
          <p:nvSpPr>
            <p:cNvPr id="15" name="TextBox 7">
              <a:extLst>
                <a:ext uri="{FF2B5EF4-FFF2-40B4-BE49-F238E27FC236}">
                  <a16:creationId xmlns:a16="http://schemas.microsoft.com/office/drawing/2014/main" id="{2CCA6660-5AD0-1A40-CA13-46E43B9E048D}"/>
                </a:ext>
              </a:extLst>
            </p:cNvPr>
            <p:cNvSpPr txBox="1">
              <a:spLocks/>
            </p:cNvSpPr>
            <p:nvPr/>
          </p:nvSpPr>
          <p:spPr>
            <a:xfrm>
              <a:off x="9979522" y="2808531"/>
              <a:ext cx="1772503" cy="400110"/>
            </a:xfrm>
            <a:prstGeom prst="rect">
              <a:avLst/>
            </a:prstGeom>
            <a:solidFill>
              <a:srgbClr val="F6CCE2"/>
            </a:solidFill>
            <a:ln w="22225"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es-E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134C"/>
                </a:buClr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7F134C"/>
                  </a:solidFill>
                  <a:effectLst/>
                  <a:uLnTx/>
                  <a:uFillTx/>
                  <a:latin typeface="Arial" panose="020B0604020202020204"/>
                </a:defRPr>
              </a:lvl1pPr>
            </a:lstStyle>
            <a:p>
              <a:r>
                <a:rPr lang="es-ES">
                  <a:solidFill>
                    <a:schemeClr val="accent1"/>
                  </a:solidFill>
                </a:rPr>
                <a:t>ICFEr</a:t>
              </a:r>
            </a:p>
          </p:txBody>
        </p:sp>
        <p:sp>
          <p:nvSpPr>
            <p:cNvPr id="16" name="TextBox 36">
              <a:extLst>
                <a:ext uri="{FF2B5EF4-FFF2-40B4-BE49-F238E27FC236}">
                  <a16:creationId xmlns:a16="http://schemas.microsoft.com/office/drawing/2014/main" id="{2B048DBB-92AC-0A95-D918-B88799B471D6}"/>
                </a:ext>
              </a:extLst>
            </p:cNvPr>
            <p:cNvSpPr txBox="1">
              <a:spLocks/>
            </p:cNvSpPr>
            <p:nvPr/>
          </p:nvSpPr>
          <p:spPr>
            <a:xfrm>
              <a:off x="8207577" y="3336571"/>
              <a:ext cx="1754718" cy="1200329"/>
            </a:xfrm>
            <a:prstGeom prst="rect">
              <a:avLst/>
            </a:prstGeom>
            <a:solidFill>
              <a:schemeClr val="accent5"/>
            </a:solidFill>
            <a:ln w="22225">
              <a:solidFill>
                <a:schemeClr val="accent5"/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es-E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134C"/>
                </a:buClr>
                <a:buSzTx/>
                <a:buFontTx/>
                <a:buNone/>
                <a:tabLst/>
                <a:defRPr kumimoji="0" b="1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</a:defRPr>
              </a:lvl1pPr>
            </a:lstStyle>
            <a:p>
              <a:r>
                <a:rPr lang="es-ES" dirty="0">
                  <a:solidFill>
                    <a:schemeClr val="bg1"/>
                  </a:solidFill>
                </a:rPr>
                <a:t>IC con FEVI ligeramente reducida </a:t>
              </a:r>
              <a:br>
                <a:rPr lang="es-ES" dirty="0">
                  <a:solidFill>
                    <a:schemeClr val="bg1"/>
                  </a:solidFill>
                </a:rPr>
              </a:br>
              <a:r>
                <a:rPr lang="es-ES" dirty="0">
                  <a:solidFill>
                    <a:schemeClr val="bg1"/>
                  </a:solidFill>
                </a:rPr>
                <a:t>41-49 %</a:t>
              </a:r>
            </a:p>
          </p:txBody>
        </p:sp>
        <p:sp>
          <p:nvSpPr>
            <p:cNvPr id="17" name="TextBox 37">
              <a:extLst>
                <a:ext uri="{FF2B5EF4-FFF2-40B4-BE49-F238E27FC236}">
                  <a16:creationId xmlns:a16="http://schemas.microsoft.com/office/drawing/2014/main" id="{AB2B0417-D5A4-15A2-80E2-1358CC717297}"/>
                </a:ext>
              </a:extLst>
            </p:cNvPr>
            <p:cNvSpPr txBox="1">
              <a:spLocks/>
            </p:cNvSpPr>
            <p:nvPr/>
          </p:nvSpPr>
          <p:spPr>
            <a:xfrm>
              <a:off x="8207576" y="2808532"/>
              <a:ext cx="1754718" cy="400110"/>
            </a:xfrm>
            <a:prstGeom prst="rect">
              <a:avLst/>
            </a:prstGeom>
            <a:solidFill>
              <a:srgbClr val="FCEECC"/>
            </a:solidFill>
            <a:ln w="22225">
              <a:solidFill>
                <a:schemeClr val="accent5"/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es-E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134C"/>
                </a:buClr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B48000"/>
                  </a:solidFill>
                  <a:effectLst/>
                  <a:uLnTx/>
                  <a:uFillTx/>
                  <a:latin typeface="Arial" panose="020B0604020202020204"/>
                </a:defRPr>
              </a:lvl1pPr>
            </a:lstStyle>
            <a:p>
              <a:r>
                <a:rPr lang="es-ES" err="1">
                  <a:solidFill>
                    <a:schemeClr val="accent5"/>
                  </a:solidFill>
                </a:rPr>
                <a:t>ICFElr</a:t>
              </a:r>
              <a:endParaRPr lang="es-ES">
                <a:solidFill>
                  <a:schemeClr val="accent5"/>
                </a:solidFill>
              </a:endParaRPr>
            </a:p>
          </p:txBody>
        </p:sp>
        <p:sp>
          <p:nvSpPr>
            <p:cNvPr id="18" name="TextBox 40">
              <a:extLst>
                <a:ext uri="{FF2B5EF4-FFF2-40B4-BE49-F238E27FC236}">
                  <a16:creationId xmlns:a16="http://schemas.microsoft.com/office/drawing/2014/main" id="{3AA68E90-6184-FE13-52DF-5D4909873E91}"/>
                </a:ext>
              </a:extLst>
            </p:cNvPr>
            <p:cNvSpPr txBox="1">
              <a:spLocks/>
            </p:cNvSpPr>
            <p:nvPr/>
          </p:nvSpPr>
          <p:spPr>
            <a:xfrm>
              <a:off x="6452858" y="3336571"/>
              <a:ext cx="1754718" cy="1200329"/>
            </a:xfrm>
            <a:prstGeom prst="rect">
              <a:avLst/>
            </a:prstGeom>
            <a:solidFill>
              <a:schemeClr val="tx2"/>
            </a:solidFill>
            <a:ln w="22225">
              <a:solidFill>
                <a:schemeClr val="tx2"/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es-E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134C"/>
                </a:buClr>
                <a:buSzTx/>
                <a:buFontTx/>
                <a:buNone/>
                <a:tabLst/>
                <a:defRPr kumimoji="0" b="1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</a:defRPr>
              </a:lvl1pPr>
            </a:lstStyle>
            <a:p>
              <a:endParaRPr lang="es-ES">
                <a:solidFill>
                  <a:schemeClr val="bg1"/>
                </a:solidFill>
              </a:endParaRPr>
            </a:p>
            <a:p>
              <a:r>
                <a:rPr lang="es-ES">
                  <a:solidFill>
                    <a:schemeClr val="bg1"/>
                  </a:solidFill>
                </a:rPr>
                <a:t>IC con FEVI preservada </a:t>
              </a:r>
              <a:br>
                <a:rPr lang="es-ES">
                  <a:solidFill>
                    <a:schemeClr val="bg1"/>
                  </a:solidFill>
                </a:rPr>
              </a:br>
              <a:r>
                <a:rPr lang="es-ES">
                  <a:solidFill>
                    <a:schemeClr val="bg1"/>
                  </a:solidFill>
                </a:rPr>
                <a:t>≥ 50 %</a:t>
              </a:r>
            </a:p>
          </p:txBody>
        </p:sp>
        <p:sp>
          <p:nvSpPr>
            <p:cNvPr id="19" name="TextBox 41">
              <a:extLst>
                <a:ext uri="{FF2B5EF4-FFF2-40B4-BE49-F238E27FC236}">
                  <a16:creationId xmlns:a16="http://schemas.microsoft.com/office/drawing/2014/main" id="{E898509F-7385-92F5-BFBC-0130C3E42B60}"/>
                </a:ext>
              </a:extLst>
            </p:cNvPr>
            <p:cNvSpPr txBox="1">
              <a:spLocks/>
            </p:cNvSpPr>
            <p:nvPr/>
          </p:nvSpPr>
          <p:spPr>
            <a:xfrm>
              <a:off x="6510734" y="2808532"/>
              <a:ext cx="1754718" cy="400110"/>
            </a:xfrm>
            <a:prstGeom prst="rect">
              <a:avLst/>
            </a:prstGeom>
            <a:solidFill>
              <a:srgbClr val="C3EDF2"/>
            </a:solidFill>
            <a:ln w="22225">
              <a:solidFill>
                <a:schemeClr val="tx2"/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es-E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134C"/>
                </a:buClr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defRPr>
              </a:lvl1pPr>
            </a:lstStyle>
            <a:p>
              <a:r>
                <a:rPr lang="es-ES" dirty="0" err="1">
                  <a:solidFill>
                    <a:schemeClr val="tx1"/>
                  </a:solidFill>
                </a:rPr>
                <a:t>ICFEp</a:t>
              </a:r>
              <a:endParaRPr lang="es-ES" dirty="0">
                <a:solidFill>
                  <a:schemeClr val="tx1"/>
                </a:solidFill>
              </a:endParaRPr>
            </a:p>
          </p:txBody>
        </p:sp>
      </p:grpSp>
      <p:sp>
        <p:nvSpPr>
          <p:cNvPr id="20" name="Marcador de texto 2">
            <a:extLst>
              <a:ext uri="{FF2B5EF4-FFF2-40B4-BE49-F238E27FC236}">
                <a16:creationId xmlns:a16="http://schemas.microsoft.com/office/drawing/2014/main" id="{EA4D36CE-A905-D325-F6EC-17F18D5F1FCC}"/>
              </a:ext>
            </a:extLst>
          </p:cNvPr>
          <p:cNvSpPr txBox="1">
            <a:spLocks/>
          </p:cNvSpPr>
          <p:nvPr/>
        </p:nvSpPr>
        <p:spPr>
          <a:xfrm>
            <a:off x="11430" y="5669425"/>
            <a:ext cx="5219405" cy="8145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8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1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100000"/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800" dirty="0"/>
              <a:t>1. </a:t>
            </a:r>
            <a:r>
              <a:rPr lang="fr-FR" sz="800" dirty="0" err="1"/>
              <a:t>Binney</a:t>
            </a:r>
            <a:r>
              <a:rPr lang="fr-FR" sz="800" dirty="0"/>
              <a:t> N. </a:t>
            </a:r>
            <a:r>
              <a:rPr lang="fr-FR" sz="800" i="1" dirty="0" err="1"/>
              <a:t>Stud</a:t>
            </a:r>
            <a:r>
              <a:rPr lang="fr-FR" sz="800" i="1" dirty="0"/>
              <a:t> Hist Philos Biol </a:t>
            </a:r>
            <a:r>
              <a:rPr lang="fr-FR" sz="800" i="1" dirty="0" err="1"/>
              <a:t>Biomed</a:t>
            </a:r>
            <a:r>
              <a:rPr lang="fr-FR" sz="800" i="1" dirty="0"/>
              <a:t> </a:t>
            </a:r>
            <a:r>
              <a:rPr lang="fr-FR" sz="800" i="1" dirty="0" err="1"/>
              <a:t>Sci</a:t>
            </a:r>
            <a:r>
              <a:rPr lang="fr-FR" sz="800" dirty="0"/>
              <a:t> 2018;68–69:56–59; 2</a:t>
            </a:r>
            <a:r>
              <a:rPr lang="en-GB" sz="800" dirty="0"/>
              <a:t>. McMurray JJ, et al. </a:t>
            </a:r>
            <a:r>
              <a:rPr lang="en-GB" sz="800" i="1" dirty="0" err="1"/>
              <a:t>Eur</a:t>
            </a:r>
            <a:r>
              <a:rPr lang="en-GB" sz="800" i="1" dirty="0"/>
              <a:t> Heart J</a:t>
            </a:r>
            <a:r>
              <a:rPr lang="en-GB" sz="800" dirty="0"/>
              <a:t> 2012;33:1787–1847; 3. Adapted from: Heart Rhythm Society. </a:t>
            </a:r>
            <a:r>
              <a:rPr lang="en-GB" sz="8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https://www.hrsonline.org/Patient-Resources/The-Normal-Heart/Ejection-Fraction</a:t>
            </a:r>
            <a:r>
              <a:rPr lang="en-GB" sz="800" dirty="0"/>
              <a:t> (Accessed Apr 2019);  4.Carlsson M, et al</a:t>
            </a:r>
            <a:r>
              <a:rPr lang="en-GB" sz="800" i="1" dirty="0"/>
              <a:t>. Am J </a:t>
            </a:r>
            <a:r>
              <a:rPr lang="en-GB" sz="800" i="1" dirty="0" err="1"/>
              <a:t>Physiol</a:t>
            </a:r>
            <a:r>
              <a:rPr lang="en-GB" sz="800" i="1" dirty="0"/>
              <a:t> Heart </a:t>
            </a:r>
            <a:r>
              <a:rPr lang="en-GB" sz="800" i="1" dirty="0" err="1"/>
              <a:t>Circ</a:t>
            </a:r>
            <a:r>
              <a:rPr lang="en-GB" sz="800" i="1" dirty="0"/>
              <a:t> </a:t>
            </a:r>
            <a:r>
              <a:rPr lang="en-GB" sz="800" i="1" dirty="0" err="1"/>
              <a:t>Physiol</a:t>
            </a:r>
            <a:r>
              <a:rPr lang="en-GB" sz="800" dirty="0"/>
              <a:t> 2007;292:H1452–H1459; 5</a:t>
            </a:r>
            <a:r>
              <a:rPr lang="es-ES" sz="800" dirty="0"/>
              <a:t>. </a:t>
            </a:r>
            <a:r>
              <a:rPr lang="es-ES" sz="800" dirty="0" err="1"/>
              <a:t>Bozkurt</a:t>
            </a:r>
            <a:r>
              <a:rPr lang="es-ES" sz="800" dirty="0"/>
              <a:t> B y col. </a:t>
            </a:r>
            <a:r>
              <a:rPr lang="es-ES" sz="800" i="1" dirty="0" err="1"/>
              <a:t>Eur</a:t>
            </a:r>
            <a:r>
              <a:rPr lang="es-ES" sz="800" i="1" dirty="0"/>
              <a:t> J Heart </a:t>
            </a:r>
            <a:r>
              <a:rPr lang="es-ES" sz="800" i="1" dirty="0" err="1"/>
              <a:t>Fail</a:t>
            </a:r>
            <a:r>
              <a:rPr lang="es-ES" sz="800" dirty="0"/>
              <a:t>. 2021; 23:352-380; 6. </a:t>
            </a:r>
            <a:r>
              <a:rPr lang="es-ES" sz="800" dirty="0" err="1"/>
              <a:t>McDonagh</a:t>
            </a:r>
            <a:r>
              <a:rPr lang="es-ES" sz="800" dirty="0"/>
              <a:t> TA y col. </a:t>
            </a:r>
            <a:r>
              <a:rPr lang="es-ES" sz="800" i="1" dirty="0" err="1"/>
              <a:t>Eur</a:t>
            </a:r>
            <a:r>
              <a:rPr lang="es-ES" sz="800" i="1" dirty="0"/>
              <a:t> Heart J</a:t>
            </a:r>
            <a:r>
              <a:rPr lang="es-ES" sz="800" dirty="0"/>
              <a:t>. 2021;42:3599-3726.; 7. Adaptado de Gallego et al.,2020. Fundación BIOTYC. Complejo hospitalario universitario de Albacete, Unidad Insuficiencia Cardíaca especializada “</a:t>
            </a:r>
            <a:r>
              <a:rPr lang="es-ES" sz="800" dirty="0" err="1"/>
              <a:t>Guia</a:t>
            </a:r>
            <a:r>
              <a:rPr lang="es-ES" sz="800" dirty="0"/>
              <a:t> para Pacientes con insuficiencia cardíaca” ISBN: 978-84-15898-64-1</a:t>
            </a:r>
          </a:p>
          <a:p>
            <a:pPr>
              <a:buAutoNum type="arabicPeriod"/>
            </a:pPr>
            <a:endParaRPr lang="es-ES" sz="11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D1E4048-4970-6C24-EE71-61B0B9818661}"/>
              </a:ext>
            </a:extLst>
          </p:cNvPr>
          <p:cNvSpPr txBox="1"/>
          <p:nvPr/>
        </p:nvSpPr>
        <p:spPr>
          <a:xfrm>
            <a:off x="6961167" y="6283707"/>
            <a:ext cx="41773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Gill Sans Nova" panose="020B0602020104020203" pitchFamily="34" charset="0"/>
              </a:rPr>
              <a:t>European Heart Journal (2023) </a:t>
            </a:r>
            <a:r>
              <a:rPr lang="en-US" sz="1600" b="1" i="0" u="none" strike="noStrike" baseline="0" dirty="0">
                <a:solidFill>
                  <a:srgbClr val="000000"/>
                </a:solidFill>
                <a:latin typeface="Gill Sans Nova" panose="020B0602020104020203" pitchFamily="34" charset="0"/>
              </a:rPr>
              <a:t>44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Gill Sans Nova" panose="020B0602020104020203" pitchFamily="34" charset="0"/>
              </a:rPr>
              <a:t>, 3627–3639 https://doi.org/10.1093/eurheartj/ehad195 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376460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BE034EE-2C67-DB61-CCA5-B3CB78370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9981" y="0"/>
            <a:ext cx="6802019" cy="298876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D401B43-EF09-BA90-20FF-1686CFF0F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222" y="3272344"/>
            <a:ext cx="9128640" cy="3333802"/>
          </a:xfrm>
          <a:prstGeom prst="rect">
            <a:avLst/>
          </a:prstGeom>
        </p:spPr>
      </p:pic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BD1FDFE2-6B0E-0B02-F096-C42667E08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" r="2762" b="63690"/>
          <a:stretch/>
        </p:blipFill>
        <p:spPr>
          <a:xfrm>
            <a:off x="-98854" y="0"/>
            <a:ext cx="5678287" cy="284829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2FF1EDB-6DDB-21F0-170C-7F835C6D171C}"/>
              </a:ext>
            </a:extLst>
          </p:cNvPr>
          <p:cNvSpPr txBox="1"/>
          <p:nvPr/>
        </p:nvSpPr>
        <p:spPr>
          <a:xfrm>
            <a:off x="3866198" y="5734735"/>
            <a:ext cx="61550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Gill Sans Nova" panose="020B0602020104020203" pitchFamily="34" charset="0"/>
              </a:rPr>
              <a:t>European Heart Journal (2023)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Gill Sans Nova" panose="020B0602020104020203" pitchFamily="34" charset="0"/>
              </a:rPr>
              <a:t>44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Nova" panose="020B0602020104020203" pitchFamily="34" charset="0"/>
              </a:rPr>
              <a:t>, 3627–3639 https://doi.org/10.1093/eurheartj/ehad195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837521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544B92C-B3D1-1CF2-D971-3B4B415DB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029" y="254643"/>
            <a:ext cx="8218151" cy="613480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DDF5878-FB9E-0E8A-C784-08BF62B03371}"/>
              </a:ext>
            </a:extLst>
          </p:cNvPr>
          <p:cNvSpPr txBox="1"/>
          <p:nvPr/>
        </p:nvSpPr>
        <p:spPr>
          <a:xfrm>
            <a:off x="4421529" y="1898249"/>
            <a:ext cx="178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Espironolactona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6F8B76F-1D75-C840-3583-16418E289103}"/>
              </a:ext>
            </a:extLst>
          </p:cNvPr>
          <p:cNvSpPr txBox="1"/>
          <p:nvPr/>
        </p:nvSpPr>
        <p:spPr>
          <a:xfrm>
            <a:off x="4446606" y="3474332"/>
            <a:ext cx="178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solidFill>
                  <a:schemeClr val="bg1"/>
                </a:solidFill>
              </a:rPr>
              <a:t>Eplerenona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BD5D404-0AE2-C520-8C73-81E0D68F3012}"/>
              </a:ext>
            </a:extLst>
          </p:cNvPr>
          <p:cNvSpPr txBox="1"/>
          <p:nvPr/>
        </p:nvSpPr>
        <p:spPr>
          <a:xfrm>
            <a:off x="4552706" y="5061990"/>
            <a:ext cx="178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solidFill>
                  <a:schemeClr val="bg1"/>
                </a:solidFill>
              </a:rPr>
              <a:t>Eplerenona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8666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85E54-01D3-0BA9-9E64-0328BB295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BAC81F3-96C9-F238-4FA6-9A7554C693D7}"/>
              </a:ext>
            </a:extLst>
          </p:cNvPr>
          <p:cNvSpPr txBox="1"/>
          <p:nvPr/>
        </p:nvSpPr>
        <p:spPr>
          <a:xfrm>
            <a:off x="1273073" y="102920"/>
            <a:ext cx="964585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pt-PT" altLang="es-ES" sz="4400" b="1" i="0" u="none" strike="noStrike" cap="none" normalizeH="0" baseline="0" dirty="0">
                <a:ln>
                  <a:noFill/>
                </a:ln>
                <a:solidFill>
                  <a:srgbClr val="00F0BE"/>
                </a:solidFill>
                <a:effectLst/>
                <a:latin typeface="inherit"/>
              </a:rPr>
              <a:t>P</a:t>
            </a:r>
            <a:r>
              <a:rPr lang="pt-PT" altLang="es-ES" sz="4400" b="1" dirty="0">
                <a:solidFill>
                  <a:srgbClr val="00F0BE"/>
                </a:solidFill>
                <a:latin typeface="inherit"/>
              </a:rPr>
              <a:t>RE</a:t>
            </a:r>
            <a:r>
              <a:rPr kumimoji="0" lang="pt-PT" altLang="es-ES" sz="4400" b="1" i="0" u="none" strike="noStrike" cap="none" normalizeH="0" baseline="0" dirty="0">
                <a:ln>
                  <a:noFill/>
                </a:ln>
                <a:solidFill>
                  <a:srgbClr val="00F0BE"/>
                </a:solidFill>
                <a:effectLst/>
                <a:latin typeface="inherit"/>
              </a:rPr>
              <a:t>GUNTA DE ATENÇÃO</a:t>
            </a:r>
            <a:r>
              <a:rPr kumimoji="0" lang="pt-PT" altLang="es-ES" sz="1200" b="1" i="0" u="none" strike="noStrike" cap="none" normalizeH="0" baseline="0" dirty="0">
                <a:ln>
                  <a:noFill/>
                </a:ln>
                <a:solidFill>
                  <a:srgbClr val="00F0BE"/>
                </a:solidFill>
                <a:effectLst/>
              </a:rPr>
              <a:t> </a:t>
            </a:r>
            <a:endParaRPr kumimoji="0" lang="pt-PT" altLang="es-ES" sz="3600" b="1" i="0" u="none" strike="noStrike" cap="none" normalizeH="0" baseline="0" dirty="0">
              <a:ln>
                <a:noFill/>
              </a:ln>
              <a:solidFill>
                <a:srgbClr val="00F0BE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s-ES" sz="4400" b="1" dirty="0">
                <a:solidFill>
                  <a:srgbClr val="00F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fármaco tiene demostrado su uso para todo tipo de IC, para frenar el deterioro de la función renal y frenar la fibrosis miocárdica?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6987FEE-6519-36BD-8FFE-40918CB4580B}"/>
              </a:ext>
            </a:extLst>
          </p:cNvPr>
          <p:cNvSpPr txBox="1"/>
          <p:nvPr/>
        </p:nvSpPr>
        <p:spPr>
          <a:xfrm>
            <a:off x="2433339" y="2410078"/>
            <a:ext cx="3284383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Amlodipino</a:t>
            </a:r>
          </a:p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s-E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Hidroclortiazida</a:t>
            </a:r>
            <a:endParaRPr lang="es-E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s-E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Candesartán</a:t>
            </a:r>
            <a:endParaRPr lang="es-E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Espironolactona</a:t>
            </a:r>
          </a:p>
          <a:p>
            <a:pPr>
              <a:lnSpc>
                <a:spcPct val="150000"/>
              </a:lnSpc>
            </a:pPr>
            <a:endParaRPr lang="es-E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2F81531-0D51-523D-E513-83D30E8A9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2664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A944D94-EB60-73B8-C7FE-47F7C8C27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9459" y="1192193"/>
            <a:ext cx="6288170" cy="421775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A4FDF92-C534-7BF6-CE31-0379B5F4F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49" y="1192193"/>
            <a:ext cx="5610221" cy="423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7869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2A4CA-61A1-8987-4CB2-704A6CDC4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223AE2B-BC41-184B-1BE8-3307ADD4735B}"/>
              </a:ext>
            </a:extLst>
          </p:cNvPr>
          <p:cNvSpPr txBox="1"/>
          <p:nvPr/>
        </p:nvSpPr>
        <p:spPr>
          <a:xfrm>
            <a:off x="216310" y="640296"/>
            <a:ext cx="1206418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solidFill>
                  <a:srgbClr val="00F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OPERAM QUAESTIO </a:t>
            </a:r>
          </a:p>
          <a:p>
            <a:pPr algn="ctr"/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ESPERÁIS QUE PUEDA TENER SI EL HIPERTENSO DE LARGA EVOLUCIÓN NOS CUENTA PALPITACIONES RÁPIDAS A 120 de minutos/horas de duración ?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D2A7EB7-AC29-A0AC-97CA-FD58224C8A8E}"/>
              </a:ext>
            </a:extLst>
          </p:cNvPr>
          <p:cNvSpPr txBox="1"/>
          <p:nvPr/>
        </p:nvSpPr>
        <p:spPr>
          <a:xfrm>
            <a:off x="2288187" y="2309078"/>
            <a:ext cx="11248512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Taquicardia Sinusal</a:t>
            </a:r>
          </a:p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Fibrilación Auricular</a:t>
            </a:r>
          </a:p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s-E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Flutter</a:t>
            </a: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Auricular</a:t>
            </a:r>
          </a:p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No será nada seguro</a:t>
            </a:r>
          </a:p>
        </p:txBody>
      </p:sp>
    </p:spTree>
    <p:extLst>
      <p:ext uri="{BB962C8B-B14F-4D97-AF65-F5344CB8AC3E}">
        <p14:creationId xmlns:p14="http://schemas.microsoft.com/office/powerpoint/2010/main" val="1687841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73885-6145-B612-C6A5-0033A6042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5" descr="fa rapida.gif">
            <a:extLst>
              <a:ext uri="{FF2B5EF4-FFF2-40B4-BE49-F238E27FC236}">
                <a16:creationId xmlns:a16="http://schemas.microsoft.com/office/drawing/2014/main" id="{9D6D6043-0C1C-73A9-DD27-AB323D6D16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58" y="952500"/>
            <a:ext cx="10698778" cy="455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96403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4D1FE-07F2-D2FD-5349-4579BED57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34F0729-5270-89DF-1176-B57CD6A516DC}"/>
              </a:ext>
            </a:extLst>
          </p:cNvPr>
          <p:cNvSpPr txBox="1"/>
          <p:nvPr/>
        </p:nvSpPr>
        <p:spPr>
          <a:xfrm>
            <a:off x="606717" y="5667117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Gill Sans Nova" panose="020B0602020104020203" pitchFamily="34" charset="0"/>
              </a:rPr>
              <a:t>European Heart Journal (2024) </a:t>
            </a:r>
            <a:r>
              <a:rPr lang="en-US" sz="1600" b="1" i="0" u="none" strike="noStrike" baseline="0" dirty="0">
                <a:solidFill>
                  <a:srgbClr val="000000"/>
                </a:solidFill>
                <a:latin typeface="Gill Sans Nova" panose="020B0602020104020203" pitchFamily="34" charset="0"/>
              </a:rPr>
              <a:t>45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Gill Sans Nova" panose="020B0602020104020203" pitchFamily="34" charset="0"/>
              </a:rPr>
              <a:t>, 3314–3414 https://doi.org/10.1093/eurheartj/ehae176 </a:t>
            </a:r>
            <a:endParaRPr lang="es-ES" sz="16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5085E7D-6EBC-347A-2833-5D3FEACF9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989" y="80010"/>
            <a:ext cx="5354164" cy="5417820"/>
          </a:xfrm>
          <a:prstGeom prst="rect">
            <a:avLst/>
          </a:prstGeom>
        </p:spPr>
      </p:pic>
      <p:sp>
        <p:nvSpPr>
          <p:cNvPr id="6" name="Flecha: curvada hacia abajo 5">
            <a:extLst>
              <a:ext uri="{FF2B5EF4-FFF2-40B4-BE49-F238E27FC236}">
                <a16:creationId xmlns:a16="http://schemas.microsoft.com/office/drawing/2014/main" id="{996604AE-07C9-79CC-039F-764D380932F3}"/>
              </a:ext>
            </a:extLst>
          </p:cNvPr>
          <p:cNvSpPr/>
          <p:nvPr/>
        </p:nvSpPr>
        <p:spPr>
          <a:xfrm>
            <a:off x="4229100" y="34290"/>
            <a:ext cx="5177790" cy="742950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0E54AD3-2660-1059-DD8D-48F29BA76713}"/>
              </a:ext>
            </a:extLst>
          </p:cNvPr>
          <p:cNvSpPr txBox="1"/>
          <p:nvPr/>
        </p:nvSpPr>
        <p:spPr>
          <a:xfrm>
            <a:off x="6096000" y="777240"/>
            <a:ext cx="5789011" cy="5078313"/>
          </a:xfrm>
          <a:prstGeom prst="rect">
            <a:avLst/>
          </a:prstGeom>
          <a:solidFill>
            <a:srgbClr val="B9FFF0"/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La F.A. EN 4 PASOS</a:t>
            </a:r>
          </a:p>
          <a:p>
            <a:pPr marL="342900" indent="-342900">
              <a:buAutoNum type="arabicParenR"/>
            </a:pPr>
            <a:r>
              <a:rPr lang="es-ES" b="1" dirty="0">
                <a:solidFill>
                  <a:srgbClr val="FF0000"/>
                </a:solidFill>
              </a:rPr>
              <a:t>Lleva &gt; </a:t>
            </a:r>
            <a:r>
              <a:rPr lang="es-ES" b="1" dirty="0" err="1">
                <a:solidFill>
                  <a:srgbClr val="FF0000"/>
                </a:solidFill>
              </a:rPr>
              <a:t>ó</a:t>
            </a:r>
            <a:r>
              <a:rPr lang="es-ES" b="1" dirty="0">
                <a:solidFill>
                  <a:srgbClr val="FF0000"/>
                </a:solidFill>
              </a:rPr>
              <a:t> &lt; de 24h?</a:t>
            </a:r>
          </a:p>
          <a:p>
            <a:pPr lvl="1"/>
            <a:r>
              <a:rPr lang="es-ES" dirty="0"/>
              <a:t>- Si &gt;24h o desconocido: NO ANTICOAGULAR! (no Amiodarona!)</a:t>
            </a:r>
          </a:p>
          <a:p>
            <a:pPr marL="342900" indent="-342900">
              <a:buAutoNum type="arabicParenR"/>
            </a:pPr>
            <a:r>
              <a:rPr lang="es-ES" b="1" dirty="0">
                <a:solidFill>
                  <a:srgbClr val="FF0000"/>
                </a:solidFill>
              </a:rPr>
              <a:t>El ABC de la F.A.</a:t>
            </a:r>
          </a:p>
          <a:p>
            <a:r>
              <a:rPr lang="es-ES" dirty="0"/>
              <a:t>	- </a:t>
            </a:r>
            <a:r>
              <a:rPr lang="es-ES" dirty="0">
                <a:solidFill>
                  <a:srgbClr val="FF0000"/>
                </a:solidFill>
              </a:rPr>
              <a:t>A) ANTICOAGULAR </a:t>
            </a:r>
            <a:r>
              <a:rPr lang="es-ES" dirty="0"/>
              <a:t>si procede. CHADSVA ≥2</a:t>
            </a:r>
          </a:p>
          <a:p>
            <a:r>
              <a:rPr lang="es-ES" dirty="0"/>
              <a:t>	</a:t>
            </a:r>
            <a:r>
              <a:rPr lang="es-ES" dirty="0">
                <a:solidFill>
                  <a:srgbClr val="FF0000"/>
                </a:solidFill>
              </a:rPr>
              <a:t>- B) BRADICARDIZAR </a:t>
            </a:r>
            <a:r>
              <a:rPr lang="es-ES" dirty="0"/>
              <a:t>si procede</a:t>
            </a:r>
          </a:p>
          <a:p>
            <a:r>
              <a:rPr lang="es-ES" dirty="0"/>
              <a:t>	- </a:t>
            </a:r>
            <a:r>
              <a:rPr lang="es-ES" dirty="0">
                <a:solidFill>
                  <a:srgbClr val="FF0000"/>
                </a:solidFill>
              </a:rPr>
              <a:t>C) CARDIOVERTIR </a:t>
            </a:r>
            <a:r>
              <a:rPr lang="es-ES" dirty="0"/>
              <a:t>si procede (no si &gt;24h o desconocido o si permanente)</a:t>
            </a:r>
          </a:p>
          <a:p>
            <a:r>
              <a:rPr lang="es-ES" b="1" dirty="0">
                <a:solidFill>
                  <a:srgbClr val="FF0000"/>
                </a:solidFill>
              </a:rPr>
              <a:t>3) 5  FÁRMACOS DE LA F.A.</a:t>
            </a:r>
          </a:p>
          <a:p>
            <a:pPr marL="742950" lvl="1" indent="-285750">
              <a:buFontTx/>
              <a:buChar char="-"/>
            </a:pPr>
            <a:r>
              <a:rPr lang="es-ES" dirty="0">
                <a:solidFill>
                  <a:srgbClr val="FF0000"/>
                </a:solidFill>
              </a:rPr>
              <a:t>A) AMIODARONA</a:t>
            </a:r>
            <a:r>
              <a:rPr lang="es-ES" dirty="0"/>
              <a:t>: lo usamos de comodín al final</a:t>
            </a:r>
          </a:p>
          <a:p>
            <a:pPr marL="742950" lvl="1" indent="-285750">
              <a:buFontTx/>
              <a:buChar char="-"/>
            </a:pPr>
            <a:r>
              <a:rPr lang="es-ES" dirty="0">
                <a:solidFill>
                  <a:srgbClr val="FF0000"/>
                </a:solidFill>
              </a:rPr>
              <a:t>B) BETABLOQUEANTES</a:t>
            </a:r>
            <a:r>
              <a:rPr lang="es-ES" dirty="0"/>
              <a:t>: B de 1ª elección</a:t>
            </a:r>
          </a:p>
          <a:p>
            <a:pPr marL="742950" lvl="1" indent="-285750">
              <a:buFontTx/>
              <a:buChar char="-"/>
            </a:pPr>
            <a:r>
              <a:rPr lang="es-ES" dirty="0">
                <a:solidFill>
                  <a:srgbClr val="FF0000"/>
                </a:solidFill>
              </a:rPr>
              <a:t>C) CALCIOANTAGONISTAS</a:t>
            </a:r>
            <a:r>
              <a:rPr lang="es-ES" dirty="0"/>
              <a:t>: B 2ª elección si no se puede B</a:t>
            </a:r>
          </a:p>
          <a:p>
            <a:pPr marL="742950" lvl="1" indent="-285750">
              <a:buFontTx/>
              <a:buChar char="-"/>
            </a:pPr>
            <a:r>
              <a:rPr lang="es-ES" dirty="0">
                <a:solidFill>
                  <a:srgbClr val="FF0000"/>
                </a:solidFill>
              </a:rPr>
              <a:t>D) DIGOXINA </a:t>
            </a:r>
            <a:r>
              <a:rPr lang="es-ES" dirty="0"/>
              <a:t>: B 3ª elección si no se puede B/C o añadido a ellos</a:t>
            </a:r>
          </a:p>
          <a:p>
            <a:pPr marL="742950" lvl="1" indent="-285750">
              <a:buFontTx/>
              <a:buChar char="-"/>
            </a:pPr>
            <a:r>
              <a:rPr lang="es-ES" dirty="0">
                <a:solidFill>
                  <a:srgbClr val="FF0000"/>
                </a:solidFill>
              </a:rPr>
              <a:t>F) FLECAINIDA. </a:t>
            </a:r>
            <a:r>
              <a:rPr lang="es-ES" dirty="0"/>
              <a:t>C 1ª elección si no cardiopatía</a:t>
            </a:r>
          </a:p>
          <a:p>
            <a:r>
              <a:rPr lang="es-ES" b="1" dirty="0">
                <a:solidFill>
                  <a:srgbClr val="FF0000"/>
                </a:solidFill>
              </a:rPr>
              <a:t>4) Tratar Comorbilidades</a:t>
            </a:r>
            <a:r>
              <a:rPr lang="es-ES" dirty="0"/>
              <a:t>: EPOC/ anemia / tiroides / IC …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70E1AB3-04D1-0A05-6415-AB17C1C407A6}"/>
              </a:ext>
            </a:extLst>
          </p:cNvPr>
          <p:cNvSpPr txBox="1"/>
          <p:nvPr/>
        </p:nvSpPr>
        <p:spPr>
          <a:xfrm>
            <a:off x="6000750" y="6080760"/>
            <a:ext cx="3406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By</a:t>
            </a:r>
            <a:r>
              <a:rPr lang="es-ES" dirty="0"/>
              <a:t> Antonio J </a:t>
            </a:r>
            <a:r>
              <a:rPr lang="es-ES" dirty="0" err="1"/>
              <a:t>Fdez</a:t>
            </a:r>
            <a:r>
              <a:rPr lang="es-ES" dirty="0"/>
              <a:t> Romero</a:t>
            </a:r>
          </a:p>
          <a:p>
            <a:r>
              <a:rPr lang="es-ES" dirty="0"/>
              <a:t>High </a:t>
            </a:r>
            <a:r>
              <a:rPr lang="es-ES" dirty="0" err="1"/>
              <a:t>Resolution</a:t>
            </a:r>
            <a:r>
              <a:rPr lang="es-ES" dirty="0"/>
              <a:t> Utrera Hospital</a:t>
            </a:r>
          </a:p>
        </p:txBody>
      </p:sp>
    </p:spTree>
    <p:extLst>
      <p:ext uri="{BB962C8B-B14F-4D97-AF65-F5344CB8AC3E}">
        <p14:creationId xmlns:p14="http://schemas.microsoft.com/office/powerpoint/2010/main" val="39343283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AE5DF-39A0-E6F8-992B-F15F24401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5" descr="fa rapida.gif">
            <a:extLst>
              <a:ext uri="{FF2B5EF4-FFF2-40B4-BE49-F238E27FC236}">
                <a16:creationId xmlns:a16="http://schemas.microsoft.com/office/drawing/2014/main" id="{3ED8EC4F-160C-23CF-A443-1CF87FF30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14" y="106680"/>
            <a:ext cx="5238432" cy="2231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9B49209-4B35-0EE2-818E-52CC315FC04A}"/>
              </a:ext>
            </a:extLst>
          </p:cNvPr>
          <p:cNvSpPr txBox="1"/>
          <p:nvPr/>
        </p:nvSpPr>
        <p:spPr>
          <a:xfrm>
            <a:off x="3939859" y="3094137"/>
            <a:ext cx="3992561" cy="3416320"/>
          </a:xfrm>
          <a:prstGeom prst="rect">
            <a:avLst/>
          </a:prstGeom>
          <a:solidFill>
            <a:srgbClr val="B9FFF0"/>
          </a:solidFill>
        </p:spPr>
        <p:txBody>
          <a:bodyPr wrap="square" rtlCol="0">
            <a:spAutoFit/>
          </a:bodyPr>
          <a:lstStyle/>
          <a:p>
            <a:r>
              <a:rPr lang="es-ES" sz="1200" dirty="0"/>
              <a:t>La F.A. EN 4 PASOS</a:t>
            </a:r>
          </a:p>
          <a:p>
            <a:pPr marL="342900" indent="-342900">
              <a:buAutoNum type="arabicParenR"/>
            </a:pPr>
            <a:r>
              <a:rPr lang="es-ES" sz="1200" b="1" dirty="0">
                <a:solidFill>
                  <a:srgbClr val="FF0000"/>
                </a:solidFill>
              </a:rPr>
              <a:t>Lleva &gt; </a:t>
            </a:r>
            <a:r>
              <a:rPr lang="es-ES" sz="1200" b="1" dirty="0" err="1">
                <a:solidFill>
                  <a:srgbClr val="FF0000"/>
                </a:solidFill>
              </a:rPr>
              <a:t>ó</a:t>
            </a:r>
            <a:r>
              <a:rPr lang="es-ES" sz="1200" b="1" dirty="0">
                <a:solidFill>
                  <a:srgbClr val="FF0000"/>
                </a:solidFill>
              </a:rPr>
              <a:t> &lt; de 24h?</a:t>
            </a:r>
          </a:p>
          <a:p>
            <a:pPr lvl="1"/>
            <a:r>
              <a:rPr lang="es-ES" sz="1200" dirty="0"/>
              <a:t>- Si &gt;24h o desconocido: NO ANTICOAGULAR! (no Amiodarona!)</a:t>
            </a:r>
          </a:p>
          <a:p>
            <a:pPr marL="342900" indent="-342900">
              <a:buAutoNum type="arabicParenR"/>
            </a:pPr>
            <a:r>
              <a:rPr lang="es-ES" sz="1200" b="1" dirty="0">
                <a:solidFill>
                  <a:srgbClr val="FF0000"/>
                </a:solidFill>
              </a:rPr>
              <a:t>El ABC de la F.A.</a:t>
            </a:r>
          </a:p>
          <a:p>
            <a:r>
              <a:rPr lang="es-ES" sz="1200" dirty="0"/>
              <a:t>	- </a:t>
            </a:r>
            <a:r>
              <a:rPr lang="es-ES" sz="1200" dirty="0">
                <a:solidFill>
                  <a:srgbClr val="FF0000"/>
                </a:solidFill>
              </a:rPr>
              <a:t>A) ANTICOAGULAR </a:t>
            </a:r>
            <a:r>
              <a:rPr lang="es-ES" sz="1200" dirty="0"/>
              <a:t>si procede. CHADSVA ≥2</a:t>
            </a:r>
          </a:p>
          <a:p>
            <a:r>
              <a:rPr lang="es-ES" sz="1200" dirty="0"/>
              <a:t>	</a:t>
            </a:r>
            <a:r>
              <a:rPr lang="es-ES" sz="1200" dirty="0">
                <a:solidFill>
                  <a:srgbClr val="FF0000"/>
                </a:solidFill>
              </a:rPr>
              <a:t>- B) BRADICARDIZAR </a:t>
            </a:r>
            <a:r>
              <a:rPr lang="es-ES" sz="1200" dirty="0"/>
              <a:t>si procede</a:t>
            </a:r>
          </a:p>
          <a:p>
            <a:r>
              <a:rPr lang="es-ES" sz="1200" dirty="0"/>
              <a:t>	- </a:t>
            </a:r>
            <a:r>
              <a:rPr lang="es-ES" sz="1200" dirty="0">
                <a:solidFill>
                  <a:srgbClr val="FF0000"/>
                </a:solidFill>
              </a:rPr>
              <a:t>C) CARDIOVERTIR </a:t>
            </a:r>
            <a:r>
              <a:rPr lang="es-ES" sz="1200" dirty="0"/>
              <a:t>si procede (no si &gt;24h o desconocido o si permanente)</a:t>
            </a:r>
          </a:p>
          <a:p>
            <a:r>
              <a:rPr lang="es-ES" sz="1200" b="1" dirty="0">
                <a:solidFill>
                  <a:srgbClr val="FF0000"/>
                </a:solidFill>
              </a:rPr>
              <a:t>3) 5  FÁRMACOS DE LA F.A.</a:t>
            </a:r>
          </a:p>
          <a:p>
            <a:pPr marL="742950" lvl="1" indent="-285750">
              <a:buFontTx/>
              <a:buChar char="-"/>
            </a:pPr>
            <a:r>
              <a:rPr lang="es-ES" sz="1200" dirty="0">
                <a:solidFill>
                  <a:srgbClr val="FF0000"/>
                </a:solidFill>
              </a:rPr>
              <a:t>A) AMIODARONA</a:t>
            </a:r>
            <a:r>
              <a:rPr lang="es-ES" sz="1200" dirty="0"/>
              <a:t>: lo usamos de comodín al final</a:t>
            </a:r>
          </a:p>
          <a:p>
            <a:pPr marL="742950" lvl="1" indent="-285750">
              <a:buFontTx/>
              <a:buChar char="-"/>
            </a:pPr>
            <a:r>
              <a:rPr lang="es-ES" sz="1200" dirty="0">
                <a:solidFill>
                  <a:srgbClr val="FF0000"/>
                </a:solidFill>
              </a:rPr>
              <a:t>B) BETABLOQUEANTES</a:t>
            </a:r>
            <a:r>
              <a:rPr lang="es-ES" sz="1200" dirty="0"/>
              <a:t>: B de 1ª elección</a:t>
            </a:r>
          </a:p>
          <a:p>
            <a:pPr marL="742950" lvl="1" indent="-285750">
              <a:buFontTx/>
              <a:buChar char="-"/>
            </a:pPr>
            <a:r>
              <a:rPr lang="es-ES" sz="1200" dirty="0">
                <a:solidFill>
                  <a:srgbClr val="FF0000"/>
                </a:solidFill>
              </a:rPr>
              <a:t>C) CALCIOANTAGONISTAS</a:t>
            </a:r>
            <a:r>
              <a:rPr lang="es-ES" sz="1200" dirty="0"/>
              <a:t>: B 2ª elección si no se puede B</a:t>
            </a:r>
          </a:p>
          <a:p>
            <a:pPr marL="742950" lvl="1" indent="-285750">
              <a:buFontTx/>
              <a:buChar char="-"/>
            </a:pPr>
            <a:r>
              <a:rPr lang="es-ES" sz="1200" dirty="0">
                <a:solidFill>
                  <a:srgbClr val="FF0000"/>
                </a:solidFill>
              </a:rPr>
              <a:t>D) DIGOXINA </a:t>
            </a:r>
            <a:r>
              <a:rPr lang="es-ES" sz="1200" dirty="0"/>
              <a:t>: B 3ª elección si no se puede B/C o añadido a ellos</a:t>
            </a:r>
          </a:p>
          <a:p>
            <a:pPr marL="742950" lvl="1" indent="-285750">
              <a:buFontTx/>
              <a:buChar char="-"/>
            </a:pPr>
            <a:r>
              <a:rPr lang="es-ES" sz="1200" dirty="0">
                <a:solidFill>
                  <a:srgbClr val="FF0000"/>
                </a:solidFill>
              </a:rPr>
              <a:t>F) FLECAINIDA. </a:t>
            </a:r>
            <a:r>
              <a:rPr lang="es-ES" sz="1200" dirty="0"/>
              <a:t>C 1ª elección si no cardiopatía</a:t>
            </a:r>
          </a:p>
          <a:p>
            <a:r>
              <a:rPr lang="es-ES" sz="1200" b="1" dirty="0">
                <a:solidFill>
                  <a:srgbClr val="FF0000"/>
                </a:solidFill>
              </a:rPr>
              <a:t>4) Tratar Comorbilidades</a:t>
            </a:r>
            <a:r>
              <a:rPr lang="es-ES" sz="1200" dirty="0"/>
              <a:t>: EPOC/ anemia / tiroides / IC …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B540FB6-11E4-57EA-ED8E-80B8119AD8D2}"/>
              </a:ext>
            </a:extLst>
          </p:cNvPr>
          <p:cNvSpPr txBox="1"/>
          <p:nvPr/>
        </p:nvSpPr>
        <p:spPr>
          <a:xfrm>
            <a:off x="22860" y="3168692"/>
            <a:ext cx="3916999" cy="39703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s-ES" dirty="0"/>
              <a:t>&gt; </a:t>
            </a:r>
            <a:r>
              <a:rPr lang="es-ES" dirty="0" err="1"/>
              <a:t>ó</a:t>
            </a:r>
            <a:r>
              <a:rPr lang="es-ES" dirty="0"/>
              <a:t> &lt; 24h: &lt;. Puedo </a:t>
            </a:r>
            <a:r>
              <a:rPr lang="es-ES" dirty="0" err="1"/>
              <a:t>cardiovertir</a:t>
            </a:r>
            <a:endParaRPr lang="es-ES" dirty="0"/>
          </a:p>
          <a:p>
            <a:pPr marL="342900" indent="-342900">
              <a:buAutoNum type="arabicParenR"/>
            </a:pPr>
            <a:r>
              <a:rPr lang="es-ES" dirty="0"/>
              <a:t>ABC de la FA</a:t>
            </a:r>
          </a:p>
          <a:p>
            <a:pPr marL="800100" lvl="1" indent="-342900">
              <a:buAutoNum type="arabicParenR"/>
            </a:pPr>
            <a:r>
              <a:rPr lang="es-ES" dirty="0"/>
              <a:t>CHADSVA 1 POR HTA. Enoxaparina en Urgencias  y NADA al alta</a:t>
            </a:r>
          </a:p>
          <a:p>
            <a:pPr marL="800100" lvl="1" indent="-342900">
              <a:buAutoNum type="arabicParenR"/>
            </a:pPr>
            <a:r>
              <a:rPr lang="es-ES" dirty="0"/>
              <a:t>Sí </a:t>
            </a:r>
            <a:r>
              <a:rPr lang="es-ES" dirty="0" err="1"/>
              <a:t>bradicardizar</a:t>
            </a:r>
            <a:r>
              <a:rPr lang="es-ES" dirty="0"/>
              <a:t> y </a:t>
            </a:r>
            <a:r>
              <a:rPr lang="es-ES" dirty="0" err="1"/>
              <a:t>cardiovertir</a:t>
            </a:r>
            <a:endParaRPr lang="es-ES" dirty="0"/>
          </a:p>
          <a:p>
            <a:pPr marL="342900" indent="-342900">
              <a:buAutoNum type="arabicParenR"/>
            </a:pPr>
            <a:r>
              <a:rPr lang="es-ES" dirty="0"/>
              <a:t>5 fármacos de la FA</a:t>
            </a:r>
          </a:p>
          <a:p>
            <a:pPr marL="800100" lvl="1" indent="-342900">
              <a:buAutoNum type="arabicParenR"/>
            </a:pPr>
            <a:r>
              <a:rPr lang="es-ES" dirty="0" err="1"/>
              <a:t>Betabloq</a:t>
            </a:r>
            <a:r>
              <a:rPr lang="es-ES" dirty="0"/>
              <a:t> 1º y FLECAINIDA post.</a:t>
            </a:r>
          </a:p>
          <a:p>
            <a:pPr marL="800100" lvl="1" indent="-342900">
              <a:buAutoNum type="arabicParenR"/>
            </a:pPr>
            <a:r>
              <a:rPr lang="es-ES" dirty="0"/>
              <a:t>Pasó a ritmo sinusal a 60</a:t>
            </a:r>
          </a:p>
          <a:p>
            <a:pPr marL="342900" indent="-342900">
              <a:buAutoNum type="arabicParenR"/>
            </a:pPr>
            <a:r>
              <a:rPr lang="es-ES" dirty="0"/>
              <a:t>Tratar comorbilidades</a:t>
            </a:r>
          </a:p>
          <a:p>
            <a:pPr marL="800100" lvl="1" indent="-342900">
              <a:buAutoNum type="arabicParenR"/>
            </a:pPr>
            <a:r>
              <a:rPr lang="es-ES" dirty="0"/>
              <a:t>Perder peso </a:t>
            </a:r>
          </a:p>
          <a:p>
            <a:pPr marL="800100" lvl="1" indent="-342900">
              <a:buAutoNum type="arabicParenR"/>
            </a:pPr>
            <a:r>
              <a:rPr lang="es-ES" dirty="0"/>
              <a:t>Tratar SAOS</a:t>
            </a:r>
          </a:p>
          <a:p>
            <a:pPr marL="800100" lvl="1" indent="-342900">
              <a:buAutoNum type="arabicParenR"/>
            </a:pPr>
            <a:r>
              <a:rPr lang="es-ES" dirty="0"/>
              <a:t>Control HTA</a:t>
            </a:r>
          </a:p>
          <a:p>
            <a:pPr marL="342900" indent="-342900">
              <a:buAutoNum type="arabicParenR"/>
            </a:pPr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236A24E-64F6-1CF0-F9B9-09AFB710DFAD}"/>
              </a:ext>
            </a:extLst>
          </p:cNvPr>
          <p:cNvSpPr txBox="1"/>
          <p:nvPr/>
        </p:nvSpPr>
        <p:spPr>
          <a:xfrm>
            <a:off x="342900" y="496793"/>
            <a:ext cx="266319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HEART WEEKEND DISEASE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72B8595-928A-B96F-0BD5-B5654107032C}"/>
              </a:ext>
            </a:extLst>
          </p:cNvPr>
          <p:cNvSpPr txBox="1"/>
          <p:nvPr/>
        </p:nvSpPr>
        <p:spPr>
          <a:xfrm>
            <a:off x="8635365" y="306297"/>
            <a:ext cx="329946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Tiene de todo, y ahora: una F.A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0573B29-23BC-E03D-2BAA-CCDCB4FF99F5}"/>
              </a:ext>
            </a:extLst>
          </p:cNvPr>
          <p:cNvSpPr txBox="1"/>
          <p:nvPr/>
        </p:nvSpPr>
        <p:spPr>
          <a:xfrm>
            <a:off x="400050" y="904493"/>
            <a:ext cx="2606040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/>
              <a:t>Varón 52 años, HTA en </a:t>
            </a:r>
            <a:r>
              <a:rPr lang="es-ES" dirty="0" err="1"/>
              <a:t>tto</a:t>
            </a:r>
            <a:r>
              <a:rPr lang="es-ES" dirty="0"/>
              <a:t> con </a:t>
            </a:r>
            <a:r>
              <a:rPr lang="es-ES" dirty="0" err="1"/>
              <a:t>candesartán</a:t>
            </a:r>
            <a:r>
              <a:rPr lang="es-ES" dirty="0"/>
              <a:t> 16 mg, obesidad, roncador.</a:t>
            </a:r>
          </a:p>
          <a:p>
            <a:r>
              <a:rPr lang="es-ES" dirty="0"/>
              <a:t>Anoche estuvo de fiesta…se levanta con palpitaciones (6 horas)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1204AC6-D831-1431-72EB-5F980D339723}"/>
              </a:ext>
            </a:extLst>
          </p:cNvPr>
          <p:cNvSpPr txBox="1"/>
          <p:nvPr/>
        </p:nvSpPr>
        <p:spPr>
          <a:xfrm>
            <a:off x="0" y="2785489"/>
            <a:ext cx="4126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EXPL: normal ACR. No FVI. TA 152/92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D85184E-EF02-DD92-4867-A7285B1FDF3F}"/>
              </a:ext>
            </a:extLst>
          </p:cNvPr>
          <p:cNvSpPr txBox="1"/>
          <p:nvPr/>
        </p:nvSpPr>
        <p:spPr>
          <a:xfrm>
            <a:off x="4092259" y="2683703"/>
            <a:ext cx="4126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Veamos 2 casos clínicos de F.A en HTA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9F4995E-3341-5767-0034-8D4F81ED4411}"/>
              </a:ext>
            </a:extLst>
          </p:cNvPr>
          <p:cNvSpPr txBox="1"/>
          <p:nvPr/>
        </p:nvSpPr>
        <p:spPr>
          <a:xfrm>
            <a:off x="8412480" y="699579"/>
            <a:ext cx="3745230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/>
              <a:t>Mujer 77 años, HTA, DM2 obesidad, artrosis, sedentaria. IC con FEVI preservada.</a:t>
            </a:r>
          </a:p>
          <a:p>
            <a:r>
              <a:rPr lang="es-ES" dirty="0" err="1"/>
              <a:t>Tto</a:t>
            </a:r>
            <a:r>
              <a:rPr lang="es-ES" dirty="0"/>
              <a:t> con </a:t>
            </a:r>
            <a:r>
              <a:rPr lang="es-ES" dirty="0" err="1"/>
              <a:t>candesartán</a:t>
            </a:r>
            <a:r>
              <a:rPr lang="es-ES" dirty="0"/>
              <a:t> con HCTZ 32/12,5 + </a:t>
            </a:r>
            <a:r>
              <a:rPr lang="es-ES" dirty="0" err="1"/>
              <a:t>metf</a:t>
            </a:r>
            <a:r>
              <a:rPr lang="es-ES" dirty="0"/>
              <a:t>/</a:t>
            </a:r>
            <a:r>
              <a:rPr lang="es-ES" dirty="0" err="1"/>
              <a:t>sitaglipt</a:t>
            </a:r>
            <a:r>
              <a:rPr lang="es-ES" dirty="0"/>
              <a:t> + furosemida + rosuvastatina </a:t>
            </a:r>
          </a:p>
          <a:p>
            <a:r>
              <a:rPr lang="es-ES" dirty="0"/>
              <a:t>SE ASFIXIA más y se cansa más desde hace meses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53B001F-5B8A-D5D1-0594-98B0E23E254A}"/>
              </a:ext>
            </a:extLst>
          </p:cNvPr>
          <p:cNvSpPr txBox="1"/>
          <p:nvPr/>
        </p:nvSpPr>
        <p:spPr>
          <a:xfrm>
            <a:off x="7943850" y="2971380"/>
            <a:ext cx="4126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EXPL: tonos arrítmicos a 110, crepitantes bibasales, edemas pies. TA 152/92 </a:t>
            </a:r>
            <a:r>
              <a:rPr lang="es-ES" dirty="0" err="1"/>
              <a:t>mmHg</a:t>
            </a:r>
            <a:endParaRPr lang="es-ES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9D13D91-FA99-49D2-001A-E7E814F25A7D}"/>
              </a:ext>
            </a:extLst>
          </p:cNvPr>
          <p:cNvSpPr txBox="1"/>
          <p:nvPr/>
        </p:nvSpPr>
        <p:spPr>
          <a:xfrm>
            <a:off x="7973692" y="3538262"/>
            <a:ext cx="4149728" cy="34163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s-ES" dirty="0"/>
              <a:t>&gt; </a:t>
            </a:r>
            <a:r>
              <a:rPr lang="es-ES" dirty="0" err="1"/>
              <a:t>ó</a:t>
            </a:r>
            <a:r>
              <a:rPr lang="es-ES" dirty="0"/>
              <a:t> &lt; 24h: &gt;. NO Puedo </a:t>
            </a:r>
            <a:r>
              <a:rPr lang="es-ES" dirty="0" err="1"/>
              <a:t>cardiovertir</a:t>
            </a:r>
            <a:endParaRPr lang="es-ES" dirty="0"/>
          </a:p>
          <a:p>
            <a:pPr marL="342900" indent="-342900">
              <a:buAutoNum type="arabicParenR"/>
            </a:pPr>
            <a:r>
              <a:rPr lang="es-ES" dirty="0"/>
              <a:t>ABC de la FA</a:t>
            </a:r>
          </a:p>
          <a:p>
            <a:pPr marL="800100" lvl="1" indent="-342900">
              <a:buAutoNum type="arabicParenR"/>
            </a:pPr>
            <a:r>
              <a:rPr lang="es-ES" dirty="0"/>
              <a:t>CHADSVA 5. debe salir ANTICOAGULADA de la consulta</a:t>
            </a:r>
          </a:p>
          <a:p>
            <a:pPr marL="800100" lvl="1" indent="-342900">
              <a:buAutoNum type="arabicParenR"/>
            </a:pPr>
            <a:r>
              <a:rPr lang="es-ES" dirty="0"/>
              <a:t>Sí </a:t>
            </a:r>
            <a:r>
              <a:rPr lang="es-ES" dirty="0" err="1"/>
              <a:t>bradicardizar</a:t>
            </a:r>
            <a:r>
              <a:rPr lang="es-ES" dirty="0"/>
              <a:t>, NO </a:t>
            </a:r>
            <a:r>
              <a:rPr lang="es-ES" dirty="0" err="1"/>
              <a:t>cardiovertir</a:t>
            </a:r>
            <a:endParaRPr lang="es-ES" dirty="0"/>
          </a:p>
          <a:p>
            <a:pPr marL="342900" indent="-342900">
              <a:buAutoNum type="arabicParenR"/>
            </a:pPr>
            <a:r>
              <a:rPr lang="es-ES" dirty="0"/>
              <a:t>5 fármacos de la FA</a:t>
            </a:r>
          </a:p>
          <a:p>
            <a:pPr marL="800100" lvl="1" indent="-342900">
              <a:buAutoNum type="arabicParenR"/>
            </a:pPr>
            <a:r>
              <a:rPr lang="es-ES" dirty="0" err="1"/>
              <a:t>Betabloq</a:t>
            </a:r>
            <a:r>
              <a:rPr lang="es-ES" dirty="0"/>
              <a:t> +/- digoxina.</a:t>
            </a:r>
          </a:p>
          <a:p>
            <a:pPr marL="342900" indent="-342900">
              <a:buAutoNum type="arabicParenR"/>
            </a:pPr>
            <a:r>
              <a:rPr lang="es-ES" dirty="0"/>
              <a:t>Tratar comorbilidades</a:t>
            </a:r>
          </a:p>
          <a:p>
            <a:pPr marL="800100" lvl="1" indent="-342900">
              <a:buAutoNum type="arabicParenR"/>
            </a:pPr>
            <a:r>
              <a:rPr lang="es-ES" dirty="0"/>
              <a:t>Control IC: más diuréticos (ISGLT2)</a:t>
            </a:r>
          </a:p>
          <a:p>
            <a:pPr marL="800100" lvl="1" indent="-342900">
              <a:buAutoNum type="arabicParenR"/>
            </a:pPr>
            <a:r>
              <a:rPr lang="es-ES" dirty="0"/>
              <a:t>Control HTA y DM</a:t>
            </a:r>
          </a:p>
          <a:p>
            <a:pPr marL="342900" indent="-342900">
              <a:buAutoNum type="arabicParenR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978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/>
      <p:bldP spid="10" grpId="0" animBg="1"/>
      <p:bldP spid="11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0D5A9D56-F87F-C400-9E69-9A79AB626240}"/>
              </a:ext>
            </a:extLst>
          </p:cNvPr>
          <p:cNvSpPr txBox="1"/>
          <p:nvPr/>
        </p:nvSpPr>
        <p:spPr>
          <a:xfrm>
            <a:off x="2562134" y="203498"/>
            <a:ext cx="733027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E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guión</a:t>
            </a:r>
            <a:r>
              <a:rPr lang="es-E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es…LA CONSULTA DE </a:t>
            </a:r>
            <a:r>
              <a:rPr lang="es-E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MFyC</a:t>
            </a:r>
            <a:endParaRPr lang="es-E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26472D4-CE80-F821-6B3D-389DF502C6FD}"/>
              </a:ext>
            </a:extLst>
          </p:cNvPr>
          <p:cNvSpPr txBox="1"/>
          <p:nvPr/>
        </p:nvSpPr>
        <p:spPr>
          <a:xfrm>
            <a:off x="3912698" y="5608061"/>
            <a:ext cx="4629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YOU READY?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966399D-DCA3-6586-D24E-943D8B51E5CB}"/>
              </a:ext>
            </a:extLst>
          </p:cNvPr>
          <p:cNvSpPr txBox="1"/>
          <p:nvPr/>
        </p:nvSpPr>
        <p:spPr>
          <a:xfrm>
            <a:off x="742005" y="1003717"/>
            <a:ext cx="1097053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s-ES" sz="1600" dirty="0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DEFINICIÓN actual de HTA. </a:t>
            </a:r>
          </a:p>
          <a:p>
            <a:pPr lvl="1"/>
            <a:r>
              <a:rPr lang="es-ES" sz="1600" dirty="0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Técnica AMPA / MAPA </a:t>
            </a:r>
          </a:p>
          <a:p>
            <a:pPr marL="342900" indent="-342900">
              <a:buAutoNum type="arabicParenR"/>
            </a:pPr>
            <a:r>
              <a:rPr lang="es-ES" sz="1600" dirty="0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Fisiopatología de la HTA</a:t>
            </a:r>
          </a:p>
          <a:p>
            <a:pPr marL="342900" indent="-342900">
              <a:buAutoNum type="arabicParenR"/>
            </a:pPr>
            <a:r>
              <a:rPr lang="es-ES" sz="1600" dirty="0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INICIO TRATAMIENTO FARMACOLÓGICO y no farmacológico por </a:t>
            </a:r>
            <a:r>
              <a:rPr lang="es-ES" sz="1600" dirty="0" err="1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MFyC</a:t>
            </a:r>
            <a:endParaRPr lang="es-ES" sz="1600" dirty="0">
              <a:solidFill>
                <a:srgbClr val="0028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arenR"/>
            </a:pPr>
            <a:r>
              <a:rPr lang="es-ES" sz="1600" dirty="0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ESTUDIO INICIAL de la HTA por parte de </a:t>
            </a:r>
            <a:r>
              <a:rPr lang="es-ES" sz="1600" dirty="0" err="1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MFyC</a:t>
            </a:r>
            <a:endParaRPr lang="es-ES" sz="1600" dirty="0">
              <a:solidFill>
                <a:srgbClr val="0028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arenR"/>
            </a:pPr>
            <a:r>
              <a:rPr lang="es-ES" sz="1600" dirty="0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ECG en la HTA</a:t>
            </a:r>
          </a:p>
          <a:p>
            <a:pPr marL="342900" indent="-342900">
              <a:buAutoNum type="arabicParenR"/>
            </a:pPr>
            <a:r>
              <a:rPr lang="es-ES" sz="1600" dirty="0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¿Cuándo derivar a CARDIOLOGÍA o a MIN?</a:t>
            </a:r>
          </a:p>
          <a:p>
            <a:pPr marL="342900" indent="-342900">
              <a:buAutoNum type="arabicParenR"/>
            </a:pPr>
            <a:r>
              <a:rPr lang="es-ES" sz="1600" dirty="0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Entender la ECOCARDIOGRAFÍA de la CARDIOPATÍA HIPERTENSIVA </a:t>
            </a:r>
          </a:p>
          <a:p>
            <a:pPr lvl="1"/>
            <a:r>
              <a:rPr lang="es-ES" sz="1600" dirty="0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¿Algún tratamiento farmacológico mejor que otro para estos casos?</a:t>
            </a:r>
          </a:p>
          <a:p>
            <a:pPr marL="342900" indent="-342900">
              <a:buAutoNum type="arabicParenR"/>
            </a:pPr>
            <a:r>
              <a:rPr lang="es-ES" sz="1600" dirty="0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 de INSUFICIENCIA CARDIACA. </a:t>
            </a:r>
          </a:p>
          <a:p>
            <a:pPr marL="742950" lvl="1" indent="-285750">
              <a:buFontTx/>
              <a:buChar char="-"/>
            </a:pPr>
            <a:r>
              <a:rPr lang="es-ES" sz="1600" dirty="0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Mecanismos fisiopatológicos desarrollo IC</a:t>
            </a:r>
          </a:p>
          <a:p>
            <a:pPr marL="742950" lvl="1" indent="-285750">
              <a:buFontTx/>
              <a:buChar char="-"/>
            </a:pPr>
            <a:r>
              <a:rPr lang="es-ES" sz="1600" dirty="0" err="1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Dgtco</a:t>
            </a:r>
            <a:r>
              <a:rPr lang="es-ES" sz="1600" dirty="0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IC por </a:t>
            </a:r>
            <a:r>
              <a:rPr lang="es-ES" sz="1600" dirty="0" err="1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MFyC</a:t>
            </a:r>
            <a:r>
              <a:rPr lang="es-ES" sz="1600" dirty="0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uso del NT-</a:t>
            </a:r>
            <a:r>
              <a:rPr lang="es-ES" sz="1600" dirty="0" err="1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proBNP</a:t>
            </a:r>
            <a:endParaRPr lang="es-ES" sz="1600" dirty="0">
              <a:solidFill>
                <a:srgbClr val="0028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Tx/>
              <a:buChar char="-"/>
            </a:pPr>
            <a:r>
              <a:rPr lang="es-ES" sz="1600" dirty="0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Tratamiento de la IC con FEVI preservada</a:t>
            </a:r>
          </a:p>
          <a:p>
            <a:pPr marL="742950" lvl="1" indent="-285750">
              <a:buFontTx/>
              <a:buChar char="-"/>
            </a:pPr>
            <a:r>
              <a:rPr lang="es-ES" sz="1600" dirty="0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Tratamiento de la IC con FEVI deprimida</a:t>
            </a:r>
          </a:p>
          <a:p>
            <a:pPr marL="742950" lvl="1" indent="-285750">
              <a:buFontTx/>
              <a:buChar char="-"/>
            </a:pPr>
            <a:r>
              <a:rPr lang="es-ES" sz="1600" dirty="0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Seguimiento por </a:t>
            </a:r>
            <a:r>
              <a:rPr lang="es-ES" sz="1600" dirty="0" err="1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MFyC</a:t>
            </a:r>
            <a:r>
              <a:rPr lang="es-ES" sz="1600" dirty="0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paciente con IC</a:t>
            </a:r>
          </a:p>
          <a:p>
            <a:pPr marL="342900" indent="-342900">
              <a:buAutoNum type="arabicParenR"/>
            </a:pPr>
            <a:r>
              <a:rPr lang="es-ES" sz="1600" dirty="0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 de FIBRILACIÓN AURICULAR en el hipertenso</a:t>
            </a:r>
          </a:p>
          <a:p>
            <a:pPr lvl="1"/>
            <a:r>
              <a:rPr lang="es-ES" sz="1600" dirty="0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ABC de la FA para </a:t>
            </a:r>
            <a:r>
              <a:rPr lang="es-ES" sz="1600" dirty="0" err="1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MFyC</a:t>
            </a:r>
            <a:endParaRPr lang="es-ES" sz="1600" dirty="0">
              <a:solidFill>
                <a:srgbClr val="0028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arenR"/>
            </a:pPr>
            <a:r>
              <a:rPr lang="es-ES" sz="1600" dirty="0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APLAUSOS y preguntas</a:t>
            </a:r>
          </a:p>
        </p:txBody>
      </p:sp>
    </p:spTree>
    <p:extLst>
      <p:ext uri="{BB962C8B-B14F-4D97-AF65-F5344CB8AC3E}">
        <p14:creationId xmlns:p14="http://schemas.microsoft.com/office/powerpoint/2010/main" val="20281052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C2131-7A96-09BD-8A28-01BFDCC6D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8615C0A-5126-AE4C-0CA0-54838AD7144B}"/>
              </a:ext>
            </a:extLst>
          </p:cNvPr>
          <p:cNvSpPr txBox="1"/>
          <p:nvPr/>
        </p:nvSpPr>
        <p:spPr>
          <a:xfrm>
            <a:off x="127819" y="903097"/>
            <a:ext cx="120641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 err="1">
                <a:solidFill>
                  <a:srgbClr val="00F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Eah</a:t>
            </a:r>
            <a:r>
              <a:rPr lang="es-ES" sz="4400" b="1" dirty="0">
                <a:solidFill>
                  <a:srgbClr val="00F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¿QUÉ OS HA PARECIDO EL VIAJE?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2C52BAF-3200-E96C-D827-D7218866F252}"/>
              </a:ext>
            </a:extLst>
          </p:cNvPr>
          <p:cNvSpPr txBox="1"/>
          <p:nvPr/>
        </p:nvSpPr>
        <p:spPr>
          <a:xfrm>
            <a:off x="379147" y="2077540"/>
            <a:ext cx="116006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A partir de ahora voy a darle bastante importancia al </a:t>
            </a:r>
            <a:r>
              <a:rPr lang="es-E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tto</a:t>
            </a: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HTA desde el </a:t>
            </a:r>
            <a:r>
              <a:rPr lang="es-E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ppio</a:t>
            </a:r>
            <a:endParaRPr lang="es-E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s-E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E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wonderful</a:t>
            </a: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travel</a:t>
            </a: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s-E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Ojú</a:t>
            </a: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chiquillo. Ha sido </a:t>
            </a:r>
            <a:r>
              <a:rPr lang="es-E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requetechulo</a:t>
            </a: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es-E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Magnific</a:t>
            </a: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s-E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Impresionanti</a:t>
            </a: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s-E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Arigató</a:t>
            </a: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endParaRPr lang="es-E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384240E-B213-A751-C92A-CCB54DD99F90}"/>
              </a:ext>
            </a:extLst>
          </p:cNvPr>
          <p:cNvSpPr txBox="1"/>
          <p:nvPr/>
        </p:nvSpPr>
        <p:spPr>
          <a:xfrm>
            <a:off x="5285759" y="3652093"/>
            <a:ext cx="65270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400" b="1" dirty="0">
                <a:solidFill>
                  <a:srgbClr val="00F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MUCHAS GRACIAS</a:t>
            </a:r>
          </a:p>
        </p:txBody>
      </p:sp>
    </p:spTree>
    <p:extLst>
      <p:ext uri="{BB962C8B-B14F-4D97-AF65-F5344CB8AC3E}">
        <p14:creationId xmlns:p14="http://schemas.microsoft.com/office/powerpoint/2010/main" val="2611140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663B1-EED5-D24D-ABC9-3DA9C3562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EE65040-A50F-3FA6-E94B-872E4CFD3648}"/>
              </a:ext>
            </a:extLst>
          </p:cNvPr>
          <p:cNvSpPr txBox="1"/>
          <p:nvPr/>
        </p:nvSpPr>
        <p:spPr>
          <a:xfrm>
            <a:off x="2015204" y="915602"/>
            <a:ext cx="816159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solidFill>
                  <a:srgbClr val="00F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ATENCIÓN: PREGUNTA </a:t>
            </a:r>
          </a:p>
          <a:p>
            <a:pPr algn="ctr"/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afirmación de las siguientes es FALSA?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1A6BEBF-2E30-B3C6-BA81-C13F210D5323}"/>
              </a:ext>
            </a:extLst>
          </p:cNvPr>
          <p:cNvSpPr txBox="1"/>
          <p:nvPr/>
        </p:nvSpPr>
        <p:spPr>
          <a:xfrm>
            <a:off x="1299706" y="2261796"/>
            <a:ext cx="103734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Ya no se habla de prehipertensión sino de Presión Sanguínea Elevada</a:t>
            </a:r>
          </a:p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Se considera HTA si &gt; 140/90 </a:t>
            </a:r>
            <a:r>
              <a:rPr lang="es-E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mmHg</a:t>
            </a: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varias tomas en consulta</a:t>
            </a:r>
          </a:p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Se considera HTA si &gt;135/85 </a:t>
            </a:r>
            <a:r>
              <a:rPr lang="es-E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mmHg</a:t>
            </a: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registro AMPA</a:t>
            </a:r>
          </a:p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La presión arterial normal es &lt;130/80 </a:t>
            </a:r>
            <a:r>
              <a:rPr lang="es-E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mmHg</a:t>
            </a:r>
            <a:endParaRPr lang="es-E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332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0F1E044-2F77-6FEA-0C50-03E4E95EA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24" y="0"/>
            <a:ext cx="6036076" cy="634630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82F22BF-7170-3AF0-C70F-89D5AACF8BFE}"/>
              </a:ext>
            </a:extLst>
          </p:cNvPr>
          <p:cNvSpPr txBox="1"/>
          <p:nvPr/>
        </p:nvSpPr>
        <p:spPr>
          <a:xfrm>
            <a:off x="4497993" y="6237699"/>
            <a:ext cx="61058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i="0" u="none" strike="noStrike" baseline="0" dirty="0">
                <a:solidFill>
                  <a:srgbClr val="000000"/>
                </a:solidFill>
                <a:latin typeface="Gill Sans Nova" panose="020B0602020104020203" pitchFamily="34" charset="0"/>
              </a:rPr>
              <a:t>European Heart Journal (2024) </a:t>
            </a:r>
            <a:r>
              <a:rPr lang="en-US" sz="1600" b="1" i="0" u="none" strike="noStrike" baseline="0" dirty="0">
                <a:solidFill>
                  <a:srgbClr val="000000"/>
                </a:solidFill>
                <a:latin typeface="Gill Sans Nova" panose="020B0602020104020203" pitchFamily="34" charset="0"/>
              </a:rPr>
              <a:t>45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Gill Sans Nova" panose="020B0602020104020203" pitchFamily="34" charset="0"/>
              </a:rPr>
              <a:t>, 3912–4018 https://doi.org/10.1093/eurheartj/ehae178 </a:t>
            </a:r>
            <a:endParaRPr lang="es-ES" sz="16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0284D29-ECBB-6821-116D-2FDE80E2A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909" y="820308"/>
            <a:ext cx="5646259" cy="1328531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9FDE0153-F073-2B67-4E89-4EE9A80A955C}"/>
              </a:ext>
            </a:extLst>
          </p:cNvPr>
          <p:cNvSpPr/>
          <p:nvPr/>
        </p:nvSpPr>
        <p:spPr>
          <a:xfrm>
            <a:off x="2183130" y="1040130"/>
            <a:ext cx="1805940" cy="17868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1C575A2D-0206-4B5C-744C-61F245C0C041}"/>
              </a:ext>
            </a:extLst>
          </p:cNvPr>
          <p:cNvSpPr/>
          <p:nvPr/>
        </p:nvSpPr>
        <p:spPr>
          <a:xfrm>
            <a:off x="4061460" y="2827020"/>
            <a:ext cx="1805940" cy="800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576FF71-DFA0-1230-E2D8-FCB3BFB06B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447"/>
          <a:stretch/>
        </p:blipFill>
        <p:spPr>
          <a:xfrm>
            <a:off x="6237908" y="2332625"/>
            <a:ext cx="5646260" cy="81926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C6D5E41-6E1F-52C5-95B3-E9445E4B1A89}"/>
              </a:ext>
            </a:extLst>
          </p:cNvPr>
          <p:cNvSpPr txBox="1"/>
          <p:nvPr/>
        </p:nvSpPr>
        <p:spPr>
          <a:xfrm>
            <a:off x="6237909" y="3429000"/>
            <a:ext cx="5646259" cy="147732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P.A. NORMAL:120/70 </a:t>
            </a:r>
            <a:r>
              <a:rPr lang="es-ES" dirty="0" err="1">
                <a:solidFill>
                  <a:schemeClr val="bg1"/>
                </a:solidFill>
              </a:rPr>
              <a:t>mmHg</a:t>
            </a:r>
            <a:endParaRPr lang="es-ES" dirty="0">
              <a:solidFill>
                <a:schemeClr val="bg1"/>
              </a:solidFill>
            </a:endParaRPr>
          </a:p>
          <a:p>
            <a:r>
              <a:rPr lang="es-ES" dirty="0">
                <a:solidFill>
                  <a:schemeClr val="bg1"/>
                </a:solidFill>
              </a:rPr>
              <a:t>P.A. ELEVADA: 120-140/70-90 </a:t>
            </a:r>
            <a:r>
              <a:rPr lang="es-ES" dirty="0" err="1">
                <a:solidFill>
                  <a:schemeClr val="bg1"/>
                </a:solidFill>
              </a:rPr>
              <a:t>mmHG</a:t>
            </a:r>
            <a:endParaRPr lang="es-ES" dirty="0">
              <a:solidFill>
                <a:schemeClr val="bg1"/>
              </a:solidFill>
            </a:endParaRPr>
          </a:p>
          <a:p>
            <a:r>
              <a:rPr lang="es-ES" dirty="0">
                <a:solidFill>
                  <a:schemeClr val="bg1"/>
                </a:solidFill>
              </a:rPr>
              <a:t>HTA CON AMPA o MAPA. &gt;135/85 </a:t>
            </a:r>
            <a:r>
              <a:rPr lang="es-ES" dirty="0" err="1">
                <a:solidFill>
                  <a:schemeClr val="bg1"/>
                </a:solidFill>
              </a:rPr>
              <a:t>mmHG</a:t>
            </a:r>
            <a:endParaRPr lang="es-ES" dirty="0">
              <a:solidFill>
                <a:schemeClr val="bg1"/>
              </a:solidFill>
            </a:endParaRPr>
          </a:p>
          <a:p>
            <a:endParaRPr lang="es-ES" dirty="0">
              <a:solidFill>
                <a:schemeClr val="bg1"/>
              </a:solidFill>
            </a:endParaRPr>
          </a:p>
          <a:p>
            <a:r>
              <a:rPr lang="es-ES" dirty="0">
                <a:solidFill>
                  <a:schemeClr val="bg1"/>
                </a:solidFill>
              </a:rPr>
              <a:t>OBJETIVO T.A. : &lt;130/80 </a:t>
            </a:r>
            <a:r>
              <a:rPr lang="es-ES" dirty="0" err="1">
                <a:solidFill>
                  <a:schemeClr val="bg1"/>
                </a:solidFill>
              </a:rPr>
              <a:t>mmHG</a:t>
            </a:r>
            <a:r>
              <a:rPr lang="es-ES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6352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84D8ED4-984C-8DDC-2393-9DCED95FD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7" y="1062990"/>
            <a:ext cx="4098206" cy="486094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ADAFB0E-8494-F81A-61D3-D2186F7E2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581" y="138057"/>
            <a:ext cx="4664074" cy="658188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14C5E62-3AF7-97C9-887F-59FD539DC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5304" y="1505075"/>
            <a:ext cx="4198640" cy="444555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179E996-3A2B-676B-6F28-5754938DF491}"/>
              </a:ext>
            </a:extLst>
          </p:cNvPr>
          <p:cNvSpPr txBox="1"/>
          <p:nvPr/>
        </p:nvSpPr>
        <p:spPr>
          <a:xfrm>
            <a:off x="227971" y="5984923"/>
            <a:ext cx="40982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i="0" u="none" strike="noStrike" baseline="0" dirty="0">
                <a:solidFill>
                  <a:srgbClr val="000000"/>
                </a:solidFill>
                <a:latin typeface="Gill Sans Nova" panose="020B0602020104020203" pitchFamily="34" charset="0"/>
              </a:rPr>
              <a:t>European Heart Journal (2024) </a:t>
            </a:r>
            <a:r>
              <a:rPr lang="en-US" sz="1600" b="1" i="0" u="none" strike="noStrike" baseline="0" dirty="0">
                <a:solidFill>
                  <a:srgbClr val="000000"/>
                </a:solidFill>
                <a:latin typeface="Gill Sans Nova" panose="020B0602020104020203" pitchFamily="34" charset="0"/>
              </a:rPr>
              <a:t>45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Gill Sans Nova" panose="020B0602020104020203" pitchFamily="34" charset="0"/>
              </a:rPr>
              <a:t>, 3912–4018 https://doi.org/10.1093/eurheartj/ehae178 </a:t>
            </a:r>
            <a:endParaRPr lang="es-ES" sz="1600" dirty="0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C1628F6D-B298-61F4-1A03-125EDDC87E58}"/>
              </a:ext>
            </a:extLst>
          </p:cNvPr>
          <p:cNvSpPr/>
          <p:nvPr/>
        </p:nvSpPr>
        <p:spPr>
          <a:xfrm>
            <a:off x="5929345" y="5584873"/>
            <a:ext cx="1805940" cy="800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F5967E50-1B50-7F41-52B3-EC2BC29B23A8}"/>
              </a:ext>
            </a:extLst>
          </p:cNvPr>
          <p:cNvSpPr/>
          <p:nvPr/>
        </p:nvSpPr>
        <p:spPr>
          <a:xfrm>
            <a:off x="3541581" y="2820868"/>
            <a:ext cx="1805940" cy="800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E67F81A3-52F4-0B2E-A593-807EAE11AE6F}"/>
              </a:ext>
            </a:extLst>
          </p:cNvPr>
          <p:cNvSpPr/>
          <p:nvPr/>
        </p:nvSpPr>
        <p:spPr>
          <a:xfrm>
            <a:off x="7888075" y="3620967"/>
            <a:ext cx="1805940" cy="196390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3E78C42-6E81-8479-54A1-A631DEC6E2E1}"/>
              </a:ext>
            </a:extLst>
          </p:cNvPr>
          <p:cNvSpPr txBox="1"/>
          <p:nvPr/>
        </p:nvSpPr>
        <p:spPr>
          <a:xfrm>
            <a:off x="8791045" y="138057"/>
            <a:ext cx="20345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HTA En MAPA: </a:t>
            </a:r>
          </a:p>
          <a:p>
            <a:r>
              <a:rPr lang="es-ES" b="1" dirty="0">
                <a:solidFill>
                  <a:srgbClr val="FF0000"/>
                </a:solidFill>
              </a:rPr>
              <a:t>&gt;135/85 diurnamente</a:t>
            </a:r>
          </a:p>
          <a:p>
            <a:r>
              <a:rPr lang="es-ES" b="1" dirty="0">
                <a:solidFill>
                  <a:srgbClr val="FF0000"/>
                </a:solidFill>
              </a:rPr>
              <a:t>&gt;120/70 nocturnamente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3B03058-825D-3B0D-1092-70615006B6A9}"/>
              </a:ext>
            </a:extLst>
          </p:cNvPr>
          <p:cNvSpPr txBox="1"/>
          <p:nvPr/>
        </p:nvSpPr>
        <p:spPr>
          <a:xfrm>
            <a:off x="3850190" y="2230794"/>
            <a:ext cx="2034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HTA en AMPA</a:t>
            </a:r>
          </a:p>
        </p:txBody>
      </p:sp>
    </p:spTree>
    <p:extLst>
      <p:ext uri="{BB962C8B-B14F-4D97-AF65-F5344CB8AC3E}">
        <p14:creationId xmlns:p14="http://schemas.microsoft.com/office/powerpoint/2010/main" val="1006297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9201CEC-73EA-DB52-8C01-705ED91B1CFA}"/>
              </a:ext>
            </a:extLst>
          </p:cNvPr>
          <p:cNvSpPr txBox="1"/>
          <p:nvPr/>
        </p:nvSpPr>
        <p:spPr>
          <a:xfrm>
            <a:off x="4781550" y="984953"/>
            <a:ext cx="1484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Hoja AMPA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0AC0A99-D754-0F5F-5042-9CC69098685B}"/>
              </a:ext>
            </a:extLst>
          </p:cNvPr>
          <p:cNvSpPr txBox="1"/>
          <p:nvPr/>
        </p:nvSpPr>
        <p:spPr>
          <a:xfrm>
            <a:off x="6377940" y="1354285"/>
            <a:ext cx="58140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DEBEMOS USAR MÁS LAS HOJAS DE AMPA</a:t>
            </a:r>
          </a:p>
          <a:p>
            <a:endParaRPr lang="es-ES" b="1" dirty="0">
              <a:solidFill>
                <a:srgbClr val="FF0000"/>
              </a:solidFill>
            </a:endParaRPr>
          </a:p>
          <a:p>
            <a:r>
              <a:rPr lang="es-ES" b="1" dirty="0">
                <a:solidFill>
                  <a:srgbClr val="FF0000"/>
                </a:solidFill>
              </a:rPr>
              <a:t>El paciente se hace CONSCIENTE Y RESPONSABLE de su HTA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0BF6D4E-21CC-F4E7-74FC-F36C5FDFA4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354" r="6807"/>
          <a:stretch/>
        </p:blipFill>
        <p:spPr>
          <a:xfrm>
            <a:off x="46863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12635"/>
      </p:ext>
    </p:extLst>
  </p:cSld>
  <p:clrMapOvr>
    <a:masterClrMapping/>
  </p:clrMapOvr>
</p:sld>
</file>

<file path=ppt/theme/theme1.xml><?xml version="1.0" encoding="utf-8"?>
<a:theme xmlns:a="http://schemas.openxmlformats.org/drawingml/2006/main" name="Portad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ntradilla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on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2897</Words>
  <Application>Microsoft Office PowerPoint</Application>
  <PresentationFormat>Panorámica</PresentationFormat>
  <Paragraphs>328</Paragraphs>
  <Slides>50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50</vt:i4>
      </vt:variant>
    </vt:vector>
  </HeadingPairs>
  <TitlesOfParts>
    <vt:vector size="58" baseType="lpstr">
      <vt:lpstr>Arial</vt:lpstr>
      <vt:lpstr>Calibri</vt:lpstr>
      <vt:lpstr>Gill Sans Nova</vt:lpstr>
      <vt:lpstr>inherit</vt:lpstr>
      <vt:lpstr>TwitterChirp</vt:lpstr>
      <vt:lpstr>Portada</vt:lpstr>
      <vt:lpstr>Entradillas</vt:lpstr>
      <vt:lpstr>Fondo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Marta Marimon Castelltort</cp:lastModifiedBy>
  <cp:revision>70</cp:revision>
  <dcterms:created xsi:type="dcterms:W3CDTF">2024-01-12T08:35:59Z</dcterms:created>
  <dcterms:modified xsi:type="dcterms:W3CDTF">2025-05-13T13:39:25Z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33616b6-00a5-4cd1-b577-93208fa93eb1_Enabled">
    <vt:lpwstr>true</vt:lpwstr>
  </property>
  <property fmtid="{D5CDD505-2E9C-101B-9397-08002B2CF9AE}" pid="3" name="MSIP_Label_533616b6-00a5-4cd1-b577-93208fa93eb1_SetDate">
    <vt:lpwstr>2025-01-28T16:01:47Z</vt:lpwstr>
  </property>
  <property fmtid="{D5CDD505-2E9C-101B-9397-08002B2CF9AE}" pid="4" name="MSIP_Label_533616b6-00a5-4cd1-b577-93208fa93eb1_Method">
    <vt:lpwstr>Standard</vt:lpwstr>
  </property>
  <property fmtid="{D5CDD505-2E9C-101B-9397-08002B2CF9AE}" pid="5" name="MSIP_Label_533616b6-00a5-4cd1-b577-93208fa93eb1_Name">
    <vt:lpwstr>Internal Use</vt:lpwstr>
  </property>
  <property fmtid="{D5CDD505-2E9C-101B-9397-08002B2CF9AE}" pid="6" name="MSIP_Label_533616b6-00a5-4cd1-b577-93208fa93eb1_SiteId">
    <vt:lpwstr>342ace0e-1054-45ce-9b30-900fc0440b9d</vt:lpwstr>
  </property>
  <property fmtid="{D5CDD505-2E9C-101B-9397-08002B2CF9AE}" pid="7" name="MSIP_Label_533616b6-00a5-4cd1-b577-93208fa93eb1_ActionId">
    <vt:lpwstr>67be09e3-cdee-43bd-ab49-67eca8a50813</vt:lpwstr>
  </property>
  <property fmtid="{D5CDD505-2E9C-101B-9397-08002B2CF9AE}" pid="8" name="MSIP_Label_533616b6-00a5-4cd1-b577-93208fa93eb1_ContentBits">
    <vt:lpwstr>1</vt:lpwstr>
  </property>
  <property fmtid="{D5CDD505-2E9C-101B-9397-08002B2CF9AE}" pid="9" name="ClassificationContentMarkingHeaderLocations">
    <vt:lpwstr>Portada:3\Entradillas:3\Fondo:3</vt:lpwstr>
  </property>
  <property fmtid="{D5CDD505-2E9C-101B-9397-08002B2CF9AE}" pid="10" name="ClassificationContentMarkingHeaderText">
    <vt:lpwstr>INTERNAL USE</vt:lpwstr>
  </property>
</Properties>
</file>